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48" r:id="rId2"/>
    <p:sldId id="351" r:id="rId3"/>
    <p:sldId id="352" r:id="rId4"/>
    <p:sldId id="354" r:id="rId5"/>
    <p:sldId id="355" r:id="rId6"/>
    <p:sldId id="357" r:id="rId7"/>
    <p:sldId id="288" r:id="rId8"/>
    <p:sldId id="290" r:id="rId9"/>
    <p:sldId id="370" r:id="rId10"/>
    <p:sldId id="291" r:id="rId11"/>
    <p:sldId id="323" r:id="rId12"/>
    <p:sldId id="293" r:id="rId13"/>
    <p:sldId id="294" r:id="rId14"/>
    <p:sldId id="358" r:id="rId15"/>
    <p:sldId id="359" r:id="rId16"/>
    <p:sldId id="360" r:id="rId17"/>
    <p:sldId id="361" r:id="rId18"/>
    <p:sldId id="349" r:id="rId19"/>
    <p:sldId id="296" r:id="rId20"/>
    <p:sldId id="371" r:id="rId21"/>
    <p:sldId id="372" r:id="rId22"/>
    <p:sldId id="366" r:id="rId23"/>
    <p:sldId id="325" r:id="rId24"/>
    <p:sldId id="326" r:id="rId25"/>
    <p:sldId id="362" r:id="rId26"/>
    <p:sldId id="363" r:id="rId27"/>
    <p:sldId id="369" r:id="rId28"/>
    <p:sldId id="364" r:id="rId29"/>
    <p:sldId id="365" r:id="rId30"/>
    <p:sldId id="329" r:id="rId31"/>
    <p:sldId id="331" r:id="rId32"/>
    <p:sldId id="367" r:id="rId33"/>
    <p:sldId id="368" r:id="rId34"/>
    <p:sldId id="373" r:id="rId35"/>
  </p:sldIdLst>
  <p:sldSz cx="9144000" cy="6858000" type="screen4x3"/>
  <p:notesSz cx="6761163" cy="9942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6FF"/>
    <a:srgbClr val="000000"/>
    <a:srgbClr val="FF0000"/>
    <a:srgbClr val="69B3F1"/>
    <a:srgbClr val="FF3300"/>
    <a:srgbClr val="D7232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65" autoAdjust="0"/>
    <p:restoredTop sz="61664" autoAdjust="0"/>
  </p:normalViewPr>
  <p:slideViewPr>
    <p:cSldViewPr>
      <p:cViewPr varScale="1">
        <p:scale>
          <a:sx n="43" d="100"/>
          <a:sy n="43" d="100"/>
        </p:scale>
        <p:origin x="1248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.xml"/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AFB8ADA-0161-434B-BD21-DA0CF30837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9B7F555-D6AA-4CE3-8A6D-608C6D1184F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225B425B-E8DE-4ACF-90D6-CF53CEE4432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465F3608-1F93-4893-B80A-CD9BC836DCD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C239A16-7966-44F5-B3AB-1DB8BF9212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9E9B571-16D0-4F7A-9E77-59FF97FDBB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1689C10-BD7E-467A-85AA-44F426F147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6AB65B0-A13E-4DEB-B638-324A6168AEF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5B93273-C7D6-4FC1-8092-91B4A352B1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22813"/>
            <a:ext cx="5408613" cy="4473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43101B4-EB2C-4931-82F4-AEE085BA36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C556A12-B30A-4E3F-AC17-B10B4EAEEE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95A01C3-2632-498C-9B1E-7651CD9502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B023ECB-7FB7-4F26-9AD0-4DDF8D072D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E0D728-73AA-4601-BAE7-E763BAA82C51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59ADB72-11DB-4F87-9535-FAE2717849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D488A77-4818-47F5-9885-66C2A55BB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D190A9C2-CFEE-4107-974E-6DBA971A72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A973EE-8287-433C-80FD-B085922549EB}" type="slidenum">
              <a:rPr lang="en-US" altLang="zh-CN" sz="1200"/>
              <a:pPr/>
              <a:t>10</a:t>
            </a:fld>
            <a:endParaRPr lang="en-US" altLang="zh-CN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80EB64E-07E6-4C46-965B-99F3D53E3B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25E3491-9577-4EC4-9C52-9ADD8D6B4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75158A1C-A709-4C07-88D6-933C91D85F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BE3562-A192-4641-9A84-F1322CDD7925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C6BA222-4CF4-4288-8802-A1038BC69F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FCA4712-8479-45E3-874B-23702AA04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23F762FB-DCFE-444B-BFF4-BF906281F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191C05-C967-4421-9CDA-F91009FDBFDE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E0AE473-D514-4C06-84C2-6D633A3E41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A29F0E1-06CF-48A8-B795-655359DBF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F7D6690-4D99-4B50-B69A-D2A4C662B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EFD79F-E9C6-409E-84D1-C07D86C5E25B}" type="slidenum">
              <a:rPr lang="en-US" altLang="zh-CN" sz="1200"/>
              <a:pPr/>
              <a:t>13</a:t>
            </a:fld>
            <a:endParaRPr lang="en-US" altLang="zh-CN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425C337-5DB0-44D5-990C-78BFFEBE8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781314D-5A96-4475-ABB9-DAB8F0465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117E6EE5-9272-4EBE-A140-FE4F9CE3A2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A2BD5D37-C974-4186-903C-B9A83341C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255B1CCC-22D2-4ED7-9244-892A17824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AA28EB-9C25-4B70-AFDF-2035909E25A3}" type="slidenum">
              <a:rPr lang="en-US" altLang="zh-CN" sz="1200"/>
              <a:pPr/>
              <a:t>14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也就是说，至少有一个公式使用</a:t>
            </a:r>
            <a:r>
              <a:rPr lang="en-US" altLang="zh-CN" dirty="0"/>
              <a:t>s’</a:t>
            </a:r>
            <a:r>
              <a:rPr lang="zh-CN" altLang="en-US" dirty="0"/>
              <a:t>表示不出来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A01C3-2632-498C-9B1E-7651CD950202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367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C2328F3F-FA4E-426E-A69C-3BE3155B4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0E7495-14E8-451D-BA65-AC7161FE7770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5B4496D-2456-4EF2-B3B4-268017BB13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8FFA42F-703A-45BD-AA8F-A57F35624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388CD538-D15D-475F-91EB-D46A15A41A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31AC24-E76E-425F-8F54-96ADDCD4B3AA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ED35DE4A-396C-4317-AD47-5F354DD32A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CA407BF-C90D-4728-81C8-4F0F5B21F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C0EA230D-3BE6-4BCB-BD46-64841EF66B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965DF7-EE9B-4B3F-82A1-9124F05AF4D9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CCD6EB6-4409-4E5E-B576-2DADF70DCD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35A4D633-50A1-48A2-94DB-067B70639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命题公式的可满足性问题是算法理论的核心问题之一</a:t>
            </a:r>
            <a:endParaRPr lang="en-US" altLang="zh-CN" dirty="0"/>
          </a:p>
          <a:p>
            <a:pPr eaLnBrk="1" hangingPunct="1"/>
            <a:r>
              <a:rPr lang="zh-CN" altLang="en-US" dirty="0"/>
              <a:t>可以用真值表、主范式来解决</a:t>
            </a:r>
            <a:endParaRPr lang="en-US" altLang="zh-CN" dirty="0"/>
          </a:p>
          <a:p>
            <a:pPr eaLnBrk="1" hangingPunct="1"/>
            <a:r>
              <a:rPr lang="zh-CN" altLang="en-US" dirty="0"/>
              <a:t>但是这些方法计算量都较大</a:t>
            </a:r>
            <a:endParaRPr lang="en-US" altLang="zh-CN" dirty="0"/>
          </a:p>
          <a:p>
            <a:pPr eaLnBrk="1" hangingPunct="1"/>
            <a:r>
              <a:rPr lang="zh-CN" altLang="en-US" dirty="0"/>
              <a:t>可以用消解法来解决，该方法计算量小</a:t>
            </a:r>
            <a:endParaRPr lang="en-US" altLang="zh-CN" dirty="0"/>
          </a:p>
          <a:p>
            <a:pPr eaLnBrk="1" hangingPunct="1"/>
            <a:r>
              <a:rPr lang="zh-CN" altLang="en-US" dirty="0"/>
              <a:t>核心思想是，简化原公式，能找到一个新旧公式的成真赋值即可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可以用真值表法，也可以用主范式方法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A01C3-2632-498C-9B1E-7651CD950202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76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DB14F5E2-0010-4DE9-8DE2-E24DEB26BA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B579C5-18EB-45BA-8CF3-592CDDAED791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32C2836-F6C2-486F-96E0-08F95257A4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377D1B-B3A4-4EF5-A45A-4A24A059F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首先通过一个实例来理解消解法的化简思想，然后再讲原理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/>
              <a:t>         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dirty="0"/>
          </a:p>
          <a:p>
            <a:pPr eaLnBrk="1" hangingPunct="1"/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）（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l=r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dirty="0"/>
              <a:t>‘       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/>
              <a:t>’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）（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则：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Res(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=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若判断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）的可满足性，首先进行等值演算，化简为：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12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再判断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但是，若是使用消解法，则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Res(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)= 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zh-CN" altLang="zh-CN" dirty="0"/>
          </a:p>
          <a:p>
            <a:pPr eaLnBrk="1" hangingPunct="1"/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就可以简化为判断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的可满足性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A01C3-2632-498C-9B1E-7651CD950202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564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786163EC-A421-449A-9010-4B1AECE3ED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516E7E-9B11-417E-8B86-AFA2B790154C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6024BEB-31CC-4E97-B530-03A6267CF6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85C152D-4B7E-4DD3-83E6-F05BC5899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合取范式是简单析取式的合取</a:t>
            </a:r>
            <a:endParaRPr lang="en-US" altLang="zh-CN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简单析取式是有限个文字的析取</a:t>
            </a:r>
            <a:endParaRPr lang="en-US" altLang="zh-CN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文字是命题变项或其否</a:t>
            </a:r>
            <a:endParaRPr lang="en-US" altLang="zh-CN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规定是不可满足的：因为对于任何赋值，空简单析取式中都没有文字为真。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66FF"/>
                </a:solidFill>
                <a:latin typeface="宋体" panose="02010600030101010101" pitchFamily="2" charset="-122"/>
              </a:rPr>
              <a:t>简单析取式不同时含某个命题变项和它的否定</a:t>
            </a:r>
            <a:r>
              <a:rPr lang="zh-CN" altLang="en-US" dirty="0">
                <a:solidFill>
                  <a:srgbClr val="0066FF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（即为化简了的）：</a:t>
            </a:r>
            <a:endParaRPr lang="en-US" altLang="zh-CN" dirty="0">
              <a:solidFill>
                <a:srgbClr val="0066FF"/>
              </a:solidFill>
              <a:latin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66FF"/>
                </a:solidFill>
                <a:latin typeface="宋体" panose="02010600030101010101" pitchFamily="2" charset="-122"/>
              </a:rPr>
              <a:t>若含有，则即为析取</a:t>
            </a:r>
            <a:r>
              <a:rPr lang="en-US" altLang="zh-CN" dirty="0">
                <a:solidFill>
                  <a:srgbClr val="0066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66FF"/>
                </a:solidFill>
                <a:latin typeface="宋体" panose="02010600030101010101" pitchFamily="2" charset="-122"/>
              </a:rPr>
              <a:t>，使得此简单析取式为</a:t>
            </a:r>
            <a:r>
              <a:rPr lang="en-US" altLang="zh-CN" dirty="0">
                <a:solidFill>
                  <a:srgbClr val="0066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66FF"/>
                </a:solidFill>
                <a:latin typeface="宋体" panose="02010600030101010101" pitchFamily="2" charset="-122"/>
              </a:rPr>
              <a:t>，进而可以从合取范式中消去此简单析取式。</a:t>
            </a:r>
          </a:p>
          <a:p>
            <a:pPr eaLnBrk="1" hangingPunct="1"/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D6288AF-B6A4-442C-8654-DAFE07C73F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128458-DB00-4D80-93E7-59F501212576}" type="slidenum">
              <a:rPr lang="en-US" altLang="zh-CN" sz="1200"/>
              <a:pPr/>
              <a:t>23</a:t>
            </a:fld>
            <a:endParaRPr lang="en-US" altLang="zh-CN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6F66E5C3-1193-400C-ADB3-2348B21972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C096D7B-4633-417B-90F2-572D3AA65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是它的某一个满足赋值</a:t>
            </a:r>
            <a:endParaRPr lang="en-US" altLang="zh-CN" dirty="0"/>
          </a:p>
          <a:p>
            <a:pPr eaLnBrk="1" hangingPunct="1"/>
            <a:r>
              <a:rPr lang="zh-CN" altLang="en-US" dirty="0"/>
              <a:t>先用以下实例来体会此定理（构造真值表），再给出抽象的证明</a:t>
            </a:r>
            <a:r>
              <a:rPr lang="en-US" altLang="zh-CN" dirty="0"/>
              <a:t>(</a:t>
            </a:r>
            <a:r>
              <a:rPr lang="zh-CN" altLang="en-US" dirty="0"/>
              <a:t>第一步和教材上的不同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=p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dirty="0"/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Res(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)= 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CEC9F15-D123-428A-AFB3-CA644B3BCD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7DA20C-AAC0-4877-BA8D-56DBB4B2DE6C}" type="slidenum">
              <a:rPr lang="en-US" altLang="zh-CN" sz="1200"/>
              <a:pPr/>
              <a:t>24</a:t>
            </a:fld>
            <a:endParaRPr lang="en-US" altLang="zh-CN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73E1570-B85F-412C-B096-71D21F3CDD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17B8478-E2DD-4DD4-A5BD-D93FCC63D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否证不唯一</a:t>
            </a:r>
            <a:endParaRPr lang="en-US" altLang="zh-CN"/>
          </a:p>
          <a:p>
            <a:pPr eaLnBrk="1" hangingPunct="1"/>
            <a:r>
              <a:rPr lang="zh-CN" altLang="en-US"/>
              <a:t>用消解规则可以证明公式的不可满足性</a:t>
            </a:r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E87644C8-2147-4928-B18C-0290DE05BF6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1D3CFA2-4B98-414C-8191-12D6D6B450A8}" type="slidenum">
              <a:rPr lang="en-US" altLang="zh-CN"/>
              <a:pPr algn="r" eaLnBrk="1" hangingPunct="1"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A31A4A1-2687-403D-BDF5-D96E328B4F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76495C8-2F6C-40B8-A00D-7C431BDB4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讲完消解法后，让学生利用消解法来再来计算这个例题</a:t>
            </a:r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EC8D0D8-2CE4-4886-BD2C-7B3D282B21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9D1BFE-6E6A-44A3-9B3A-D3D0E98E3F9B}" type="slidenum">
              <a:rPr lang="en-US" altLang="zh-CN" sz="1200"/>
              <a:pPr/>
              <a:t>27</a:t>
            </a:fld>
            <a:endParaRPr lang="en-US" altLang="zh-CN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6BBB023-D11E-4258-931A-54C68E8EE4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A735158-8D03-4ED7-9844-4557B35CF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两两消解，包括中间结果，一个简单析取式可以被计算多次</a:t>
            </a:r>
            <a:endParaRPr lang="en-US" altLang="zh-CN" dirty="0"/>
          </a:p>
          <a:p>
            <a:pPr eaLnBrk="1" hangingPunct="1"/>
            <a:r>
              <a:rPr lang="zh-CN" altLang="en-US" dirty="0"/>
              <a:t>此算法中还有可优化的地方，比如：对于两个集合中的元素，若是存在互否，可以直接输出</a:t>
            </a:r>
            <a:r>
              <a:rPr lang="en-US" altLang="zh-CN" dirty="0"/>
              <a:t>no,</a:t>
            </a:r>
          </a:p>
          <a:p>
            <a:pPr eaLnBrk="1" hangingPunct="1"/>
            <a:r>
              <a:rPr lang="en-US" altLang="zh-CN" dirty="0"/>
              <a:t>S2</a:t>
            </a:r>
            <a:r>
              <a:rPr lang="zh-CN" altLang="en-US" dirty="0"/>
              <a:t>，存放中间结果</a:t>
            </a:r>
            <a:endParaRPr lang="en-US" altLang="zh-CN" dirty="0"/>
          </a:p>
          <a:p>
            <a:pPr eaLnBrk="1" hangingPunct="1"/>
            <a:r>
              <a:rPr lang="en-US" altLang="zh-CN" dirty="0"/>
              <a:t>S0,  </a:t>
            </a:r>
            <a:r>
              <a:rPr lang="zh-CN" altLang="en-US" dirty="0"/>
              <a:t>存放已经处理的</a:t>
            </a:r>
            <a:endParaRPr lang="en-US" altLang="zh-CN" dirty="0"/>
          </a:p>
          <a:p>
            <a:pPr eaLnBrk="1" hangingPunct="1"/>
            <a:r>
              <a:rPr lang="en-US" altLang="zh-CN" dirty="0"/>
              <a:t>S1</a:t>
            </a:r>
            <a:r>
              <a:rPr lang="zh-CN" altLang="en-US" dirty="0"/>
              <a:t>，存放当前正在处理的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9A1B02A5-F5AE-4988-B4A5-C551E059D7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1A9E2E-6143-436C-AF67-0AA77FBC7B29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2D2A190-A372-4A71-AD16-A83EE387D6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445E557-0899-4701-B503-E5653C85F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9844579-95E5-43E2-A957-716E1F481B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6349B0-F292-4C3F-8F11-4EE8C56A09DA}" type="slidenum">
              <a:rPr lang="en-US" altLang="zh-CN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954FAA19-500D-45EA-B3EE-6263671160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A09563C9-F89D-4136-AF7F-B5BA775D5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E9D06689-2D12-45A6-82B6-502FC84F59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ABEFBC-52C8-48E4-AB45-A722E61B7740}" type="slidenum">
              <a:rPr lang="en-US" altLang="zh-CN" sz="1200"/>
              <a:pPr/>
              <a:t>30</a:t>
            </a:fld>
            <a:endParaRPr lang="en-US" altLang="zh-CN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1745CDB-89AC-4A63-B700-8DC094F99C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6BCAE0D-22FE-4791-A597-34A19FC5D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D9FE975C-4875-4CF1-83AB-CB50935610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D6E9ED-32AF-41E2-8E15-9606B2CB414E}" type="slidenum">
              <a:rPr lang="en-US" altLang="zh-CN" sz="1200"/>
              <a:pPr/>
              <a:t>31</a:t>
            </a:fld>
            <a:endParaRPr lang="en-US" altLang="zh-CN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E03D379-39D9-47ED-87E9-562F35B936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71522980-86C3-47B2-9976-906ADE092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讲完这一张后，让学生利用消解法来计算</a:t>
            </a:r>
            <a:r>
              <a:rPr lang="en-US" altLang="zh-CN" dirty="0"/>
              <a:t>slide24</a:t>
            </a:r>
            <a:r>
              <a:rPr lang="zh-CN" altLang="en-US" dirty="0"/>
              <a:t>的例题，体会不同（算法处理的比较机械，人比较灵活）。</a:t>
            </a:r>
            <a:endParaRPr lang="en-US" altLang="zh-CN" dirty="0"/>
          </a:p>
          <a:p>
            <a:pPr eaLnBrk="1" hangingPunct="1"/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dirty="0"/>
          </a:p>
          <a:p>
            <a:pPr eaLnBrk="1" hangingPunct="1"/>
            <a:r>
              <a:rPr lang="zh-CN" altLang="en-US" dirty="0"/>
              <a:t>并讲解作业</a:t>
            </a:r>
            <a:r>
              <a:rPr lang="en-US" altLang="zh-CN" dirty="0"/>
              <a:t>32</a:t>
            </a:r>
            <a:r>
              <a:rPr lang="zh-CN" altLang="en-US" dirty="0"/>
              <a:t>的</a:t>
            </a:r>
            <a:r>
              <a:rPr lang="en-US" altLang="zh-CN" dirty="0"/>
              <a:t>1</a:t>
            </a:r>
            <a:r>
              <a:rPr lang="zh-CN" altLang="en-US" dirty="0"/>
              <a:t>）中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消解的情况（用算法）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永真，直接可以从合取范式中消去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zh-CN" altLang="zh-CN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E195436-9250-4D23-81E4-012C0AD3C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E3904C-8703-4C9D-985B-AB063E86624A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9F0E644-7A07-4F0C-840B-631DE08331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E56BBE1-209A-4DCA-8E51-24F28DDAD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CCAC9C6-AAAC-41F8-B214-9E7AF6DCD2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877D86-EA3C-4A48-B81C-98DF41818DE2}" type="slidenum">
              <a:rPr lang="en-US" altLang="zh-CN" sz="1200"/>
              <a:pPr/>
              <a:t>32</a:t>
            </a:fld>
            <a:endParaRPr lang="en-US" altLang="zh-CN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E52309EC-EDF7-48EA-A490-8A2447E5F4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4E5C0CC-542E-4C66-B47E-069AD9CCE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991497E-1B35-491A-B9A8-1A10BFFBC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B6837F-6C39-48BB-AF51-E5344859D672}" type="slidenum">
              <a:rPr lang="en-US" altLang="zh-CN" sz="1200"/>
              <a:pPr/>
              <a:t>33</a:t>
            </a:fld>
            <a:endParaRPr lang="en-US" altLang="zh-CN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4C2832E-E56E-4B2A-9BFC-2328A6BB06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0D8E59B9-E039-4BB6-AB27-DF7B7C593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r>
              <a:rPr lang="en-US" altLang="zh-CN" dirty="0"/>
              <a:t>slide 22</a:t>
            </a:r>
            <a:r>
              <a:rPr lang="zh-CN" altLang="en-US" dirty="0"/>
              <a:t>跳转到此张，再返回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A01C3-2632-498C-9B1E-7651CD950202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42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A01C3-2632-498C-9B1E-7651CD950202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519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8AB5A786-152E-4EC4-8BC2-3B2F86203D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2E8B84EA-36FC-4E20-8CDE-543A863B98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  <a:defRPr/>
            </a:pP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r>
              <a:rPr lang="zh-CN" altLang="en-US" i="1" dirty="0">
                <a:latin typeface="Times New Roman" panose="02020603050405020304" pitchFamily="18" charset="0"/>
              </a:rPr>
              <a:t>不可兼析取 </a:t>
            </a:r>
            <a:r>
              <a:rPr lang="en-US" altLang="zh-CN" i="1" dirty="0">
                <a:latin typeface="Times New Roman" panose="02020603050405020304" pitchFamily="18" charset="0"/>
              </a:rPr>
              <a:t>q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  <a:buFont typeface="Symbol" panose="05050102010706020507" pitchFamily="18" charset="2"/>
              <a:buChar char="Û"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 </a:t>
            </a:r>
            <a:r>
              <a:rPr lang="zh-CN" altLang="en-US" sz="1400" dirty="0"/>
              <a:t>主析取范式</a:t>
            </a:r>
            <a:endParaRPr lang="en-US" altLang="zh-CN" sz="14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  <a:buFont typeface="Symbol" panose="05050102010706020507" pitchFamily="18" charset="2"/>
              <a:buChar char="Û"/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1400" b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4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4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( </a:t>
            </a:r>
            <a:r>
              <a:rPr lang="en-US" altLang="zh-CN" sz="14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1400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 </a:t>
            </a:r>
            <a:r>
              <a:rPr lang="en-US" altLang="zh-CN" sz="14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1400" dirty="0"/>
              <a:t>主合取范式</a:t>
            </a:r>
            <a:endParaRPr lang="en-US" altLang="zh-CN" sz="14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  <a:buFont typeface="Symbol" panose="05050102010706020507" pitchFamily="18" charset="2"/>
              <a:buChar char="Û"/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1400" b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4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4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 (</a:t>
            </a:r>
            <a:r>
              <a:rPr lang="en-US" altLang="zh-CN" sz="14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1400" b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4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7C5D6728-9FFA-4574-B8AF-46A073022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343DA4-DFCC-45C6-A7CC-EE416D3B35BE}" type="slidenum">
              <a:rPr lang="en-US" altLang="zh-CN" sz="1200"/>
              <a:pPr/>
              <a:t>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C2F4ECD4-B655-4ACF-82F2-CC403A0486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E6857917-B69D-4A39-BEF9-ECCA2981E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/>
              <a:t>为了回答这个问题，我们进入到“联结词的完备集”这一节的学习中，</a:t>
            </a:r>
            <a:endParaRPr lang="en-US" altLang="zh-CN" dirty="0"/>
          </a:p>
          <a:p>
            <a:r>
              <a:rPr lang="zh-CN" altLang="en-US" dirty="0"/>
              <a:t>若是任意一个</a:t>
            </a:r>
            <a:r>
              <a:rPr lang="zh-CN" altLang="en-US" dirty="0">
                <a:latin typeface="Times New Roman" panose="02020603050405020304" pitchFamily="18" charset="0"/>
              </a:rPr>
              <a:t>的命题公式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i="1" dirty="0">
                <a:latin typeface="Times New Roman" panose="02020603050405020304" pitchFamily="18" charset="0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</a:rPr>
              <a:t>含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个命题变项</a:t>
            </a:r>
            <a:r>
              <a:rPr lang="zh-CN" altLang="en-US" i="1" dirty="0">
                <a:latin typeface="Times New Roman" panose="02020603050405020304" pitchFamily="18" charset="0"/>
              </a:rPr>
              <a:t>）可以由一组联结词构造，则这样的一组联结词就够用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那么，如何确定“</a:t>
            </a:r>
            <a:r>
              <a:rPr lang="zh-CN" altLang="en-US" dirty="0"/>
              <a:t>任意一个</a:t>
            </a:r>
            <a:r>
              <a:rPr lang="zh-CN" altLang="en-US" dirty="0">
                <a:latin typeface="Times New Roman" panose="02020603050405020304" pitchFamily="18" charset="0"/>
              </a:rPr>
              <a:t>的命题公式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i="1" dirty="0">
                <a:latin typeface="Times New Roman" panose="02020603050405020304" pitchFamily="18" charset="0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</a:rPr>
              <a:t>含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个命题变项</a:t>
            </a:r>
            <a:r>
              <a:rPr lang="zh-CN" altLang="en-US" i="1" dirty="0">
                <a:latin typeface="Times New Roman" panose="02020603050405020304" pitchFamily="18" charset="0"/>
              </a:rPr>
              <a:t>）可以由一组联结词来构造”呢？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需要借助于“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i="1" dirty="0">
                <a:latin typeface="Times New Roman" panose="02020603050405020304" pitchFamily="18" charset="0"/>
              </a:rPr>
              <a:t>元真值函数”来实现：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任何一个含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个命题变项的命题公式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都对应唯一的一个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元真值函数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恰好为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的真值表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而前面通过主析取范式的真值表求法，我们已经知道：一个公式的真值表对应唯一的一个该公式的主析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</a:rPr>
              <a:t>合取范式。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i="1" dirty="0">
              <a:latin typeface="Times New Roman" panose="02020603050405020304" pitchFamily="18" charset="0"/>
            </a:endParaRPr>
          </a:p>
          <a:p>
            <a:r>
              <a:rPr lang="zh-CN" altLang="en-US" dirty="0"/>
              <a:t>有多少不同的真值函数就有多少不同的命题公式（含</a:t>
            </a:r>
            <a:r>
              <a:rPr lang="en-US" altLang="zh-CN" dirty="0"/>
              <a:t>n</a:t>
            </a:r>
            <a:r>
              <a:rPr lang="zh-CN" altLang="en-US" dirty="0"/>
              <a:t>元命题变项）</a:t>
            </a: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0CBD5DED-7FC1-4215-B63F-8D0CE547D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53ACA3-79C2-4150-AB0D-CFDF0F7F8D52}" type="slidenum">
              <a:rPr lang="en-US" altLang="zh-CN" sz="1200"/>
              <a:pPr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B017B26B-2CDE-41DE-B203-460EA621F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99A29C-06C0-4DC5-8E49-9543B3BC757F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A44FFFB-D6C4-474F-AD63-C114166040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E97034C-7338-4B4F-B6E9-75123EB2D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见书上</a:t>
            </a:r>
            <a:r>
              <a:rPr lang="en-US" altLang="zh-CN" dirty="0"/>
              <a:t>P13</a:t>
            </a:r>
            <a:r>
              <a:rPr lang="zh-CN" altLang="en-US" dirty="0"/>
              <a:t>的解释：</a:t>
            </a:r>
            <a:r>
              <a:rPr lang="en-US" altLang="zh-CN" dirty="0"/>
              <a:t>n</a:t>
            </a:r>
            <a:r>
              <a:rPr lang="zh-CN" altLang="en-US" dirty="0"/>
              <a:t>个命题变项共有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 个不同的赋值，而任何公式在每个赋值下只能取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两个值，所以，含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个命题变项的公式的真值表中共有（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次方）种不同情况。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58865CCB-D0EC-486F-A273-B49F92C713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450E7F-9A54-422C-BE39-DEB120B1E488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93AA5DA-2820-46A3-9201-4A0E1D356C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556823C-216F-4623-84B8-2DD81D4C7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58BB817-147B-4E97-A1BE-649DDF61A7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BCE9D2-28C4-4BB6-8270-D57E31FCA797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3990DCE-BA93-4D00-AF58-6FAA8DF794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70ACFD3-F9FB-4A68-9775-86FC36323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分别对不取小项（</a:t>
            </a:r>
            <a:r>
              <a:rPr lang="en-US" altLang="zh-CN"/>
              <a:t>0</a:t>
            </a:r>
            <a:r>
              <a:rPr lang="zh-CN" altLang="en-US"/>
              <a:t>），取一个（黄），取两个（蓝），取三个（绿），取四个（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en-US" altLang="zh-CN"/>
          </a:p>
          <a:p>
            <a:pPr eaLnBrk="1" hangingPunct="1"/>
            <a:r>
              <a:rPr lang="zh-CN" altLang="en-US"/>
              <a:t>在黑板上写出四个小项：</a:t>
            </a:r>
            <a:endParaRPr lang="en-US" altLang="zh-CN"/>
          </a:p>
          <a:p>
            <a:pPr eaLnBrk="1" hangingPunct="1"/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eaLnBrk="1" hangingPunct="1"/>
            <a:r>
              <a:rPr lang="zh-CN" altLang="en-US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分别解释不取（永假），只取一个，取</a:t>
            </a:r>
            <a:r>
              <a:rPr lang="zh-CN" altLang="en-US"/>
              <a:t>两个，三个，四个</a:t>
            </a:r>
            <a:endParaRPr lang="en-US" altLang="zh-CN" i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i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i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i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DDBCCC-E88D-47FA-AC9B-2DBBAD3D14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DAA70C-2522-4D69-B334-3EC3AFAE43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7E64C7-70AB-4E9C-BC8B-EEE79DE974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D8FF68-EBAC-4687-BC5E-82283EBD30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0099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5EBBA4-5EE0-45F2-BF13-184155B74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E3599B-2761-4246-904C-B8EB0B3CCD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E307C1-DBC4-4DC3-9CF7-8EFBC7224D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C440D-957C-4A66-832E-C06AF7F46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20593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61FD75-378D-42B5-9146-1105E112F8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FCB78B-3237-447E-8528-FF5AE44390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50750E-91FE-4E3A-BB6B-3A755C438B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15BB44-7B90-470B-819D-897E59F7D8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995292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3621E9-9CAD-43B6-849F-DF2FFB7E31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534740-3AE7-4666-9AEC-EAE9F51C41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D23FD8-1437-493E-866E-99E82A072E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738126-3688-42DE-AE6D-38067C2BF9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54483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8001000" cy="7921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196975"/>
            <a:ext cx="3924300" cy="4822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196975"/>
            <a:ext cx="3924300" cy="2335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684588"/>
            <a:ext cx="3924300" cy="2335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7DAD2E-41F0-4BD4-B3EE-2C412BA2A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65D214E-F050-4496-BAA8-715B78A63C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6E55936-3269-4861-9587-01768BF6E1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FE0D12-5A3E-489D-A7C7-9E1E1B24A4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64524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0454B4-6643-4613-B817-491CA59D3D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5AF121-C0C0-41DE-BC8D-02CCF80976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5C6892-2EC2-4393-88BC-7A1F29DA51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55ACB-CB68-4A70-84B7-8B74B58D0B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0177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69A236-241C-4C81-84C1-CA2BC2CAEC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F12E5A-F3D2-4808-B5A7-1D9FC8C6F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7CE7CC-1375-4058-9FC2-360B899E27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612E21-1E47-4699-9CB2-7B8B87EC76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00879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ECA00-D333-4FCA-AEED-D89E4B5F4A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6F094-8D68-4F6C-8D2D-FA5ACFD208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2CAC7-25B2-47D8-AE0F-3CD21375BA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52632-F669-4126-BA4C-A1B3CBF96A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68627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1A31313-C708-4AC5-BA19-6893287CBA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07CA55C-E1E6-4A76-84DB-B05B93E8CA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7B655F9-BA3B-458D-98D4-5DBF07E969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989B85-7A17-44F2-B41A-1BC4989C3A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45561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99436C4-6D48-4691-855F-5046D368F9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4958DAE-2980-44D8-9017-E84256D5A3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E8F09B-E89C-4FD1-B9CC-F325DC1E5C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ADC24-F8F1-4879-887E-36AC963892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86834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83324E7-CEFF-42FC-8CB0-83CF41273D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1DBB253-DF10-41FA-B190-4CF2361709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390C33-70D1-4BE1-81F1-414173F57C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6DD65A-6B57-4EA6-BAC4-EA60E71B9A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06974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38E28-C734-4E1D-91CE-5FA61BCABD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E6806D-7E44-4AE6-86B2-4BB4B19DAB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9CE1FE-9850-4641-BE0C-F5C7F826FC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CD5FEA-8503-40B6-B69A-AE4E2CF8D5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161395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34E404-1CF1-493A-B58D-D88069A31C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9B29D9-5CD7-4838-A76F-A9FFA8E9D3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9359DE-CDAF-4548-9F1A-2D7C60797D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97816-FADA-4B93-A672-8614EDC738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733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42560C2-93F8-4C22-B6CB-DAF28B26A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A446E9-43F5-439B-8051-6D416CBB3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8AD0AB0-716E-4E3D-B3E7-F3E340591DA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E87E652-0AC7-40F5-978C-D60AEC0FEF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1598F19-0AEB-4615-84D6-F4A340E274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08471F3-53EF-4ECD-8B1E-F209418267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</p:sldLayoutIdLst>
  <p:transition spd="slow">
    <p:fade/>
  </p:transition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.e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A146B2C1-882C-4ED0-9F42-BB700F62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981F08-1D27-4BE5-B405-EDF8342F6DBA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0017039-BF27-4B46-A8B2-0C36E35E8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2.1 </a:t>
            </a:r>
            <a:r>
              <a:rPr lang="zh-CN" altLang="en-US"/>
              <a:t>等值式</a:t>
            </a:r>
            <a:endParaRPr lang="en-US" altLang="zh-CN"/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2.2 </a:t>
            </a:r>
            <a:r>
              <a:rPr lang="zh-CN" altLang="en-US"/>
              <a:t>析取范式与合取范式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</a:rPr>
              <a:t>2.3 </a:t>
            </a:r>
            <a:r>
              <a:rPr lang="zh-CN" altLang="en-US">
                <a:solidFill>
                  <a:srgbClr val="FF0000"/>
                </a:solidFill>
              </a:rPr>
              <a:t>联结词完备集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2.4 </a:t>
            </a:r>
            <a:r>
              <a:rPr lang="zh-CN" altLang="en-US"/>
              <a:t>可满足性问题与消解法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7F95D09-CC95-4E26-990F-D11D043BF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第二章 命题逻辑等值演算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6">
            <a:extLst>
              <a:ext uri="{FF2B5EF4-FFF2-40B4-BE49-F238E27FC236}">
                <a16:creationId xmlns:a16="http://schemas.microsoft.com/office/drawing/2014/main" id="{498D5CFE-89FB-4DCF-A96D-3DEEEA43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D6B3F1-652B-4302-9CCF-DC5404BD4018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0" b="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03B951A-A010-449C-9202-D101EDB8C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公式与真值函数</a:t>
            </a:r>
          </a:p>
        </p:txBody>
      </p:sp>
      <p:graphicFrame>
        <p:nvGraphicFramePr>
          <p:cNvPr id="12295" name="Object 6">
            <a:extLst>
              <a:ext uri="{FF2B5EF4-FFF2-40B4-BE49-F238E27FC236}">
                <a16:creationId xmlns:a16="http://schemas.microsoft.com/office/drawing/2014/main" id="{E61A0297-D559-4DDE-94C0-76204FFE7E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1463" y="2944813"/>
          <a:ext cx="58578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3" imgW="291973" imgH="241195" progId="Equation.3">
                  <p:embed/>
                </p:oleObj>
              </mc:Choice>
              <mc:Fallback>
                <p:oleObj name="Microsoft 公式 3.0" r:id="rId3" imgW="291973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2944813"/>
                        <a:ext cx="58578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>
            <a:extLst>
              <a:ext uri="{FF2B5EF4-FFF2-40B4-BE49-F238E27FC236}">
                <a16:creationId xmlns:a16="http://schemas.microsoft.com/office/drawing/2014/main" id="{31C02325-BA56-441B-A38F-488AA045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2506663"/>
            <a:ext cx="57340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等值的公式对应的真值函数相同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例如：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都对应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pic>
        <p:nvPicPr>
          <p:cNvPr id="12293" name="图片 1">
            <a:extLst>
              <a:ext uri="{FF2B5EF4-FFF2-40B4-BE49-F238E27FC236}">
                <a16:creationId xmlns:a16="http://schemas.microsoft.com/office/drawing/2014/main" id="{1ED6C010-12C8-4993-886D-FABAFDF78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3713163"/>
            <a:ext cx="73628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52E4CC3-7189-4D81-8A4C-CDA9759070E4}"/>
              </a:ext>
            </a:extLst>
          </p:cNvPr>
          <p:cNvSpPr/>
          <p:nvPr/>
        </p:nvSpPr>
        <p:spPr>
          <a:xfrm>
            <a:off x="5795963" y="3713163"/>
            <a:ext cx="647700" cy="215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36" name="文本框 1">
            <a:extLst>
              <a:ext uri="{FF2B5EF4-FFF2-40B4-BE49-F238E27FC236}">
                <a16:creationId xmlns:a16="http://schemas.microsoft.com/office/drawing/2014/main" id="{B1D594F2-FAAE-4E87-B335-6A7237DA3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1412875"/>
            <a:ext cx="7759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任何一个含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个命题变项的命题公式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都对应唯一的一个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元真值函数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恰好为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的真值表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962AF795-A496-4D2A-9045-A0228455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A10A93-A714-482B-A809-28EEF36EF7FA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 b="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84B8608-1DE2-455D-89E4-C16FCE538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联结词完备集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7D89927-1335-408E-BBE2-500CD0B3F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39850"/>
            <a:ext cx="8351838" cy="4537075"/>
          </a:xfrm>
        </p:spPr>
        <p:txBody>
          <a:bodyPr/>
          <a:lstStyle/>
          <a:p>
            <a:pPr marL="630238" indent="-630238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2.7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是一个联结词集合，如果任何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1) </a:t>
            </a:r>
            <a:r>
              <a:rPr lang="zh-CN" altLang="en-US" dirty="0">
                <a:latin typeface="Times New Roman" panose="02020603050405020304" pitchFamily="18" charset="0"/>
              </a:rPr>
              <a:t>元真值函数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30238" indent="-630238" eaLnBrk="1" hangingPunct="1"/>
            <a:r>
              <a:rPr lang="zh-CN" altLang="en-US" dirty="0">
                <a:latin typeface="Times New Roman" panose="02020603050405020304" pitchFamily="18" charset="0"/>
              </a:rPr>
              <a:t>               都可以由仅含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中的联结词构成的公式表示，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30238" indent="-630238" eaLnBrk="1" hangingPunct="1"/>
            <a:r>
              <a:rPr lang="en-US" altLang="zh-CN" dirty="0">
                <a:latin typeface="Times New Roman" panose="02020603050405020304" pitchFamily="18" charset="0"/>
              </a:rPr>
              <a:t>               </a:t>
            </a:r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联结词完备集</a:t>
            </a:r>
          </a:p>
          <a:p>
            <a:pPr marL="630238" indent="-630238"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marL="630238" indent="-630238" eaLnBrk="1" hangingPunct="1"/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是联结词完备集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则任何命题公式都可由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中的联结词表示</a:t>
            </a:r>
          </a:p>
          <a:p>
            <a:pPr marL="630238" indent="-630238" eaLnBrk="1" hangingPunct="1">
              <a:spcBef>
                <a:spcPct val="50000"/>
              </a:spcBef>
            </a:pPr>
            <a:endParaRPr lang="zh-CN" altLang="en-US" dirty="0">
              <a:solidFill>
                <a:srgbClr val="D72323"/>
              </a:solidFill>
              <a:latin typeface="Times New Roman" panose="02020603050405020304" pitchFamily="18" charset="0"/>
            </a:endParaRPr>
          </a:p>
          <a:p>
            <a:pPr marL="630238" indent="-630238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2.6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= 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是联结词完备集</a:t>
            </a:r>
          </a:p>
          <a:p>
            <a:pPr marL="630238" indent="-630238" eaLnBrk="1" hangingPunct="1"/>
            <a:r>
              <a:rPr lang="zh-CN" altLang="en-US" dirty="0">
                <a:latin typeface="Times New Roman" panose="02020603050405020304" pitchFamily="18" charset="0"/>
              </a:rPr>
              <a:t>证明  任何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1) </a:t>
            </a:r>
            <a:r>
              <a:rPr lang="zh-CN" altLang="en-US" dirty="0">
                <a:latin typeface="Times New Roman" panose="02020603050405020304" pitchFamily="18" charset="0"/>
              </a:rPr>
              <a:t>元真值函数都与唯一的一个主析取范式等值，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30238" indent="-630238" eaLnBrk="1" hangingPunct="1"/>
            <a:r>
              <a:rPr lang="en-US" altLang="zh-CN" dirty="0">
                <a:latin typeface="Times New Roman" panose="02020603050405020304" pitchFamily="18" charset="0"/>
              </a:rPr>
              <a:t>           </a:t>
            </a:r>
            <a:r>
              <a:rPr lang="zh-CN" altLang="en-US" dirty="0">
                <a:latin typeface="Times New Roman" panose="02020603050405020304" pitchFamily="18" charset="0"/>
              </a:rPr>
              <a:t>而在主析取范式中仅含联结词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30238" indent="-630238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所以，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= 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是联结词完备集。</a:t>
            </a:r>
          </a:p>
          <a:p>
            <a:pPr marL="630238" indent="-630238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00787CBF-1A1C-4464-B0F2-38A234FF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B57AEF-1FD5-47D3-A931-810858BE9CC4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400" b="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B6DBF44-6C56-4742-AB69-D40364DF6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联结词完备集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16D6D8C-C3ED-4874-832F-DE1313C12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176713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推论 </a:t>
            </a:r>
            <a:r>
              <a:rPr lang="zh-CN" altLang="en-US">
                <a:latin typeface="Times New Roman" panose="02020603050405020304" pitchFamily="18" charset="0"/>
              </a:rPr>
              <a:t>以下都是联结词完备集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</a:rPr>
              <a:t>(1)</a:t>
            </a:r>
            <a:r>
              <a:rPr lang="en-US" altLang="zh-CN" i="1">
                <a:latin typeface="Times New Roman" panose="02020603050405020304" pitchFamily="18" charset="0"/>
              </a:rPr>
              <a:t> S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= 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}          (2)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2 </a:t>
            </a:r>
            <a:r>
              <a:rPr lang="en-US" altLang="zh-CN">
                <a:latin typeface="Times New Roman" panose="02020603050405020304" pitchFamily="18" charset="0"/>
              </a:rPr>
              <a:t>= 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(3)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= 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}                    (4)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4 </a:t>
            </a:r>
            <a:r>
              <a:rPr lang="en-US" altLang="zh-CN">
                <a:latin typeface="Times New Roman" panose="02020603050405020304" pitchFamily="18" charset="0"/>
              </a:rPr>
              <a:t>= 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(5)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 = 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证明</a:t>
            </a:r>
          </a:p>
          <a:p>
            <a:pPr eaLnBrk="1" hangingPunct="1">
              <a:buClr>
                <a:srgbClr val="FF9900"/>
              </a:buClr>
            </a:pPr>
            <a:r>
              <a:rPr lang="en-US" altLang="zh-CN">
                <a:latin typeface="Times New Roman" panose="02020603050405020304" pitchFamily="18" charset="0"/>
              </a:rPr>
              <a:t>(1),(2) </a:t>
            </a:r>
            <a:r>
              <a:rPr lang="zh-CN" altLang="en-US">
                <a:latin typeface="Times New Roman" panose="02020603050405020304" pitchFamily="18" charset="0"/>
              </a:rPr>
              <a:t>在联结词完备集中加入新的联结词后仍为完备集</a:t>
            </a:r>
          </a:p>
          <a:p>
            <a:pPr eaLnBrk="1" hangingPunct="1">
              <a:buClr>
                <a:srgbClr val="FF9900"/>
              </a:buClr>
            </a:pPr>
            <a:r>
              <a:rPr lang="en-US" altLang="zh-CN">
                <a:latin typeface="Times New Roman" panose="02020603050405020304" pitchFamily="18" charset="0"/>
              </a:rPr>
              <a:t>(3)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en-US" altLang="zh-CN" i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(4)</a:t>
            </a:r>
            <a:r>
              <a:rPr lang="en-US" altLang="zh-CN" i="1">
                <a:latin typeface="Times New Roman" panose="02020603050405020304" pitchFamily="18" charset="0"/>
              </a:rPr>
              <a:t>  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(5)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B4F8493-BFD8-42F4-8C9F-BE348AAC7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5275263"/>
            <a:ext cx="7848600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,,,}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不是联结词完备集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0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（恒取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值的真值函数）不能用它表示；</a:t>
            </a:r>
            <a:endParaRPr lang="en-US" altLang="zh-CN">
              <a:solidFill>
                <a:srgbClr val="CC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它的子集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{},{},{},{},{,},{,,}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等都不是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D9A848A0-0713-444D-A11E-0CAD8CFA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5ACD43-40F8-4D83-A1BB-C06B22833062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400" b="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79CA8D0-773C-47C5-9491-33AC973A9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联结词完备集</a:t>
            </a:r>
            <a:endParaRPr lang="zh-CN" altLang="en-US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A7F7B44-158F-4005-9F47-B11FCC6EA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280400" cy="4752975"/>
          </a:xfrm>
        </p:spPr>
        <p:txBody>
          <a:bodyPr/>
          <a:lstStyle/>
          <a:p>
            <a:pPr marL="609600" indent="-609600" eaLnBrk="1" hangingPunct="1">
              <a:spcBef>
                <a:spcPct val="60000"/>
              </a:spcBef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2.7</a:t>
            </a:r>
            <a:r>
              <a:rPr lang="en-US" altLang="zh-CN">
                <a:latin typeface="Times New Roman" panose="02020603050405020304" pitchFamily="18" charset="0"/>
              </a:rPr>
              <a:t>  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为联结词完备集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marL="609600" indent="-609600" eaLnBrk="1" hangingPunct="1">
              <a:spcBef>
                <a:spcPct val="60000"/>
              </a:spcBef>
            </a:pPr>
            <a:endParaRPr lang="en-US" altLang="zh-CN">
              <a:latin typeface="Times New Roman" panose="02020603050405020304" pitchFamily="18" charset="0"/>
            </a:endParaRPr>
          </a:p>
          <a:p>
            <a:pPr marL="609600" indent="-609600" eaLnBrk="1" hangingPunct="1"/>
            <a:r>
              <a:rPr lang="zh-CN" altLang="en-US"/>
              <a:t>证明：因为  </a:t>
            </a: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为联结词完备集</a:t>
            </a:r>
            <a:endParaRPr lang="en-US" altLang="zh-CN">
              <a:latin typeface="Times New Roman" panose="02020603050405020304" pitchFamily="18" charset="0"/>
            </a:endParaRPr>
          </a:p>
          <a:p>
            <a:pPr marL="609600" indent="-609600" eaLnBrk="1" hangingPunct="1"/>
            <a:r>
              <a:rPr lang="en-US" altLang="zh-CN">
                <a:latin typeface="Times New Roman" panose="02020603050405020304" pitchFamily="18" charset="0"/>
              </a:rPr>
              <a:t>            </a:t>
            </a:r>
            <a:r>
              <a:rPr lang="zh-CN" altLang="en-US">
                <a:latin typeface="Times New Roman" panose="02020603050405020304" pitchFamily="18" charset="0"/>
              </a:rPr>
              <a:t>而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   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                           </a:t>
            </a:r>
            <a:endParaRPr lang="en-US" altLang="zh-CN" i="1">
              <a:latin typeface="Times New Roman" panose="02020603050405020304" pitchFamily="18" charset="0"/>
            </a:endParaRPr>
          </a:p>
          <a:p>
            <a:pPr marL="609600" indent="-609600" eaLnBrk="1" hangingPunct="1"/>
            <a:r>
              <a:rPr lang="en-US" altLang="zh-CN" i="1">
                <a:latin typeface="Times New Roman" panose="02020603050405020304" pitchFamily="18" charset="0"/>
              </a:rPr>
              <a:t>             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     </a:t>
            </a:r>
            <a:endParaRPr lang="en-US" altLang="zh-CN" i="1">
              <a:latin typeface="Times New Roman" panose="02020603050405020304" pitchFamily="18" charset="0"/>
            </a:endParaRPr>
          </a:p>
          <a:p>
            <a:pPr marL="609600" indent="-609600" eaLnBrk="1" hangingPunct="1"/>
            <a:r>
              <a:rPr lang="en-US" altLang="zh-CN" i="1">
                <a:latin typeface="Times New Roman" panose="02020603050405020304" pitchFamily="18" charset="0"/>
              </a:rPr>
              <a:t>             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          </a:t>
            </a:r>
          </a:p>
          <a:p>
            <a:pPr marL="609600" indent="-609600" eaLnBrk="1" hangingPunct="1"/>
            <a:r>
              <a:rPr lang="en-US" altLang="zh-CN">
                <a:latin typeface="Times New Roman" panose="02020603050405020304" pitchFamily="18" charset="0"/>
              </a:rPr>
              <a:t>	    </a:t>
            </a:r>
            <a:r>
              <a:rPr lang="zh-CN" altLang="en-US">
                <a:latin typeface="Times New Roman" panose="02020603050405020304" pitchFamily="18" charset="0"/>
              </a:rPr>
              <a:t>所以，</a:t>
            </a: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为联结词完备集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</a:p>
          <a:p>
            <a:pPr marL="609600" indent="-609600" eaLnBrk="1" hangingPunct="1"/>
            <a:r>
              <a:rPr lang="en-US" altLang="zh-CN">
                <a:latin typeface="Times New Roman" panose="02020603050405020304" pitchFamily="18" charset="0"/>
              </a:rPr>
              <a:t>	</a:t>
            </a:r>
          </a:p>
          <a:p>
            <a:pPr marL="609600" indent="-609600" eaLnBrk="1" hangingPunct="1"/>
            <a:r>
              <a:rPr lang="en-US" altLang="zh-CN">
                <a:latin typeface="Times New Roman" panose="02020603050405020304" pitchFamily="18" charset="0"/>
              </a:rPr>
              <a:t>	    </a:t>
            </a:r>
            <a:r>
              <a:rPr lang="zh-CN" altLang="en-US">
                <a:latin typeface="Times New Roman" panose="02020603050405020304" pitchFamily="18" charset="0"/>
              </a:rPr>
              <a:t>对</a:t>
            </a: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类似可证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D3159D-4A5A-47D3-ABE1-44F6E14B6515}"/>
              </a:ext>
            </a:extLst>
          </p:cNvPr>
          <p:cNvSpPr/>
          <p:nvPr/>
        </p:nvSpPr>
        <p:spPr>
          <a:xfrm>
            <a:off x="5075238" y="2392363"/>
            <a:ext cx="3230562" cy="134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2"/>
                </a:solidFill>
              </a:rPr>
              <a:t>    除了这 </a:t>
            </a:r>
            <a:r>
              <a:rPr lang="en-US" altLang="zh-CN" dirty="0">
                <a:solidFill>
                  <a:schemeClr val="tx2"/>
                </a:solidFill>
              </a:rPr>
              <a:t>8 </a:t>
            </a:r>
            <a:r>
              <a:rPr lang="zh-CN" altLang="en-US" dirty="0">
                <a:solidFill>
                  <a:schemeClr val="tx2"/>
                </a:solidFill>
              </a:rPr>
              <a:t>个逻辑联结词之外，是否需要定义其它联结词呢？</a:t>
            </a:r>
            <a:endParaRPr lang="zh-CN" altLang="en-US" dirty="0"/>
          </a:p>
        </p:txBody>
      </p:sp>
      <p:sp>
        <p:nvSpPr>
          <p:cNvPr id="30723" name="灯片编号占位符 3">
            <a:extLst>
              <a:ext uri="{FF2B5EF4-FFF2-40B4-BE49-F238E27FC236}">
                <a16:creationId xmlns:a16="http://schemas.microsoft.com/office/drawing/2014/main" id="{D4AC94D1-7BE3-4D59-9B4C-A976397E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14CB8BEC-DB78-4E83-AD55-6097C1236309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 b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8B18B008-C56E-4575-8717-5B63D2E9C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3213" y="-25400"/>
            <a:ext cx="3452812" cy="1069975"/>
          </a:xfrm>
        </p:spPr>
        <p:txBody>
          <a:bodyPr/>
          <a:lstStyle/>
          <a:p>
            <a:pPr algn="ctr" eaLnBrk="1" hangingPunct="1"/>
            <a:r>
              <a:rPr lang="zh-CN" altLang="en-US"/>
              <a:t>结论</a:t>
            </a:r>
            <a:endParaRPr lang="zh-CN" altLang="en-US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879D1533-AFAB-4BE2-AA7E-90DD13219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769938"/>
          </a:xfrm>
        </p:spPr>
        <p:txBody>
          <a:bodyPr/>
          <a:lstStyle/>
          <a:p>
            <a:pPr marL="762000" indent="-762000" eaLnBrk="1" hangingPunct="1"/>
            <a:r>
              <a:rPr lang="zh-CN" altLang="en-US" sz="3200">
                <a:latin typeface="楷体_GB2312" charset="-122"/>
                <a:ea typeface="楷体_GB2312" charset="-122"/>
              </a:rPr>
              <a:t>    </a:t>
            </a:r>
            <a:endParaRPr lang="zh-CN" altLang="en-US" sz="3200"/>
          </a:p>
        </p:txBody>
      </p:sp>
      <p:sp>
        <p:nvSpPr>
          <p:cNvPr id="30726" name="Rectangle 13">
            <a:extLst>
              <a:ext uri="{FF2B5EF4-FFF2-40B4-BE49-F238E27FC236}">
                <a16:creationId xmlns:a16="http://schemas.microsoft.com/office/drawing/2014/main" id="{4FB821A7-8CC8-486F-B96A-972B57A5D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1412875"/>
            <a:ext cx="4168775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28600" indent="-2286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800"/>
              <a:t>1. </a:t>
            </a:r>
            <a:r>
              <a:rPr lang="zh-CN" altLang="en-US" sz="2800"/>
              <a:t>否定              </a:t>
            </a:r>
            <a:r>
              <a:rPr lang="zh-CN" altLang="en-US" sz="2800">
                <a:sym typeface="Symbol" panose="05050102010706020507" pitchFamily="18" charset="2"/>
              </a:rPr>
              <a:t></a:t>
            </a:r>
            <a:endParaRPr lang="zh-CN" altLang="en-US" sz="2800"/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800"/>
              <a:t>2. </a:t>
            </a:r>
            <a:r>
              <a:rPr lang="zh-CN" altLang="en-US" sz="2800"/>
              <a:t>合取              </a:t>
            </a:r>
            <a:r>
              <a:rPr lang="zh-CN" altLang="en-US" sz="2800">
                <a:sym typeface="Symbol" panose="05050102010706020507" pitchFamily="18" charset="2"/>
              </a:rPr>
              <a:t>  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800"/>
              <a:t>3. </a:t>
            </a:r>
            <a:r>
              <a:rPr lang="zh-CN" altLang="en-US" sz="2800"/>
              <a:t>析取              </a:t>
            </a:r>
            <a:r>
              <a:rPr lang="zh-CN" altLang="en-US" sz="2800">
                <a:sym typeface="Symbol" panose="05050102010706020507" pitchFamily="18" charset="2"/>
              </a:rPr>
              <a:t>  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800"/>
              <a:t>4. </a:t>
            </a:r>
            <a:r>
              <a:rPr lang="zh-CN" altLang="en-US" sz="2800"/>
              <a:t>蕴涵              →</a:t>
            </a:r>
            <a:endParaRPr lang="zh-CN" altLang="en-US" sz="2800" b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800"/>
              <a:t>5. </a:t>
            </a:r>
            <a:r>
              <a:rPr lang="zh-CN" altLang="en-US" sz="2800"/>
              <a:t>等价              </a:t>
            </a:r>
            <a:r>
              <a:rPr lang="zh-CN" altLang="en-US" sz="2800">
                <a:sym typeface="Symbol" panose="05050102010706020507" pitchFamily="18" charset="2"/>
              </a:rPr>
              <a:t>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800">
                <a:sym typeface="Symbol" panose="05050102010706020507" pitchFamily="18" charset="2"/>
              </a:rPr>
              <a:t>6. </a:t>
            </a:r>
            <a:r>
              <a:rPr lang="zh-CN" altLang="en-US" sz="2800">
                <a:sym typeface="Symbol" panose="05050102010706020507" pitchFamily="18" charset="2"/>
              </a:rPr>
              <a:t>不</a:t>
            </a:r>
            <a:r>
              <a:rPr lang="zh-CN" altLang="en-US" sz="2800"/>
              <a:t>可兼析取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800"/>
              <a:t>7. </a:t>
            </a:r>
            <a:r>
              <a:rPr lang="zh-CN" altLang="en-US" sz="2800"/>
              <a:t>与非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800"/>
              <a:t>8. </a:t>
            </a:r>
            <a:r>
              <a:rPr lang="zh-CN" altLang="en-US" sz="2800"/>
              <a:t>或非</a:t>
            </a:r>
          </a:p>
        </p:txBody>
      </p:sp>
      <p:graphicFrame>
        <p:nvGraphicFramePr>
          <p:cNvPr id="30727" name="Object 14">
            <a:extLst>
              <a:ext uri="{FF2B5EF4-FFF2-40B4-BE49-F238E27FC236}">
                <a16:creationId xmlns:a16="http://schemas.microsoft.com/office/drawing/2014/main" id="{2D606AB6-9765-4005-972E-EB3E68978D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7263" y="4197350"/>
          <a:ext cx="3587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27160" imgH="2208600" progId="">
                  <p:embed/>
                </p:oleObj>
              </mc:Choice>
              <mc:Fallback>
                <p:oleObj name="Equation" r:id="rId4" imgW="2027160" imgH="22086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4197350"/>
                        <a:ext cx="3587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18">
            <a:extLst>
              <a:ext uri="{FF2B5EF4-FFF2-40B4-BE49-F238E27FC236}">
                <a16:creationId xmlns:a16="http://schemas.microsoft.com/office/drawing/2014/main" id="{EA686C5C-387F-4B6C-B33A-C4056E77D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52863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 b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</a:t>
            </a:r>
          </a:p>
        </p:txBody>
      </p:sp>
      <p:sp>
        <p:nvSpPr>
          <p:cNvPr id="30729" name="Text Box 19">
            <a:extLst>
              <a:ext uri="{FF2B5EF4-FFF2-40B4-BE49-F238E27FC236}">
                <a16:creationId xmlns:a16="http://schemas.microsoft.com/office/drawing/2014/main" id="{26745A5E-F597-41E9-83A4-39411FB86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4745038"/>
            <a:ext cx="3587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 b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 </a:t>
            </a:r>
          </a:p>
        </p:txBody>
      </p:sp>
      <p:sp>
        <p:nvSpPr>
          <p:cNvPr id="2" name="爆炸形: 14 pt  1">
            <a:extLst>
              <a:ext uri="{FF2B5EF4-FFF2-40B4-BE49-F238E27FC236}">
                <a16:creationId xmlns:a16="http://schemas.microsoft.com/office/drawing/2014/main" id="{5A5F485F-341E-4A3F-8E47-F3080F27C1E4}"/>
              </a:ext>
            </a:extLst>
          </p:cNvPr>
          <p:cNvSpPr/>
          <p:nvPr/>
        </p:nvSpPr>
        <p:spPr>
          <a:xfrm>
            <a:off x="4124325" y="1835150"/>
            <a:ext cx="2660650" cy="8636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问题：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DD0CF79-51E6-4E7D-8E13-191D3110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0" y="4064000"/>
            <a:ext cx="435451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   答案： 除常量</a:t>
            </a:r>
            <a:r>
              <a:rPr lang="en-US" altLang="zh-CN" sz="2800" i="1">
                <a:solidFill>
                  <a:srgbClr val="FF0000"/>
                </a:solidFill>
              </a:rPr>
              <a:t>T</a:t>
            </a:r>
            <a:r>
              <a:rPr lang="en-US" altLang="zh-CN" sz="2800">
                <a:solidFill>
                  <a:srgbClr val="FF0000"/>
                </a:solidFill>
              </a:rPr>
              <a:t>, </a:t>
            </a:r>
            <a:r>
              <a:rPr lang="en-US" altLang="zh-CN" sz="2800" i="1">
                <a:solidFill>
                  <a:srgbClr val="FF0000"/>
                </a:solidFill>
              </a:rPr>
              <a:t>F</a:t>
            </a:r>
            <a:r>
              <a:rPr lang="zh-CN" altLang="en-US" sz="2800">
                <a:solidFill>
                  <a:srgbClr val="FF0000"/>
                </a:solidFill>
              </a:rPr>
              <a:t>以及命题变项本身外，命题联结词共有</a:t>
            </a:r>
            <a:r>
              <a:rPr lang="en-US" altLang="zh-CN" sz="2800">
                <a:solidFill>
                  <a:srgbClr val="FF0000"/>
                </a:solidFill>
              </a:rPr>
              <a:t>8</a:t>
            </a:r>
            <a:r>
              <a:rPr lang="zh-CN" altLang="en-US" sz="2800">
                <a:solidFill>
                  <a:srgbClr val="FF0000"/>
                </a:solidFill>
              </a:rPr>
              <a:t>个就够了！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>
            <a:extLst>
              <a:ext uri="{FF2B5EF4-FFF2-40B4-BE49-F238E27FC236}">
                <a16:creationId xmlns:a16="http://schemas.microsoft.com/office/drawing/2014/main" id="{92E0D734-7611-45C4-94D9-60D5B069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8159A838-228E-4495-AEF7-E9A87E3861C0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0" b="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AA7AB71-8A47-4681-A329-FD82E03B0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思考</a:t>
            </a:r>
            <a:r>
              <a:rPr lang="en-US" altLang="zh-CN"/>
              <a:t>?</a:t>
            </a:r>
          </a:p>
        </p:txBody>
      </p:sp>
      <p:sp>
        <p:nvSpPr>
          <p:cNvPr id="545795" name="Rectangle 3">
            <a:extLst>
              <a:ext uri="{FF2B5EF4-FFF2-40B4-BE49-F238E27FC236}">
                <a16:creationId xmlns:a16="http://schemas.microsoft.com/office/drawing/2014/main" id="{8A992E69-9D06-4296-AE9B-6BB2A7164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772400" cy="449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latin typeface="+mn-ea"/>
              </a:rPr>
              <a:t>是不是</a:t>
            </a:r>
            <a:r>
              <a:rPr lang="en-US" altLang="zh-CN" sz="3200" dirty="0">
                <a:latin typeface="+mn-ea"/>
              </a:rPr>
              <a:t>8</a:t>
            </a:r>
            <a:r>
              <a:rPr lang="zh-CN" altLang="en-US" sz="3200" dirty="0">
                <a:latin typeface="+mn-ea"/>
              </a:rPr>
              <a:t>个逻辑联结词都是必要的？</a:t>
            </a:r>
          </a:p>
        </p:txBody>
      </p:sp>
      <p:sp>
        <p:nvSpPr>
          <p:cNvPr id="545796" name="AutoShape 4">
            <a:extLst>
              <a:ext uri="{FF2B5EF4-FFF2-40B4-BE49-F238E27FC236}">
                <a16:creationId xmlns:a16="http://schemas.microsoft.com/office/drawing/2014/main" id="{DEC7B8B2-57C0-4D96-9DED-89D365579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3124200"/>
            <a:ext cx="4460875" cy="2133600"/>
          </a:xfrm>
          <a:prstGeom prst="cloudCallout">
            <a:avLst>
              <a:gd name="adj1" fmla="val -1046"/>
              <a:gd name="adj2" fmla="val -94792"/>
            </a:avLst>
          </a:prstGeom>
          <a:solidFill>
            <a:srgbClr val="FFFFFF"/>
          </a:solidFill>
          <a:ln w="38100" cap="sq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4000" b="0">
                <a:solidFill>
                  <a:srgbClr val="FF0000"/>
                </a:solidFill>
              </a:rPr>
              <a:t>最小联结词完备集</a:t>
            </a:r>
            <a:endParaRPr kumimoji="1" lang="zh-CN" altLang="en-US" sz="4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5" grpId="0" build="p" autoUpdateAnimBg="0"/>
      <p:bldP spid="54579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BA242938-FE9C-4297-BC0B-B8CF1327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01703B-FDF0-40AB-8447-7BFD7818D3D1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E5E9CDB-7A46-45A4-B186-DD282C937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最小联结词完备集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967C6DA-320D-4009-9B08-9DA2AC403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13788" cy="2303462"/>
          </a:xfrm>
        </p:spPr>
        <p:txBody>
          <a:bodyPr/>
          <a:lstStyle/>
          <a:p>
            <a:pPr marL="495300" indent="-495300" eaLnBrk="1" hangingPunct="1">
              <a:buFont typeface="Wingdings" panose="05000000000000000000" pitchFamily="2" charset="2"/>
              <a:buChar char="l"/>
            </a:pPr>
            <a:r>
              <a:rPr lang="en-US" altLang="zh-CN" i="1">
                <a:solidFill>
                  <a:srgbClr val="000000"/>
                </a:solidFill>
              </a:rPr>
              <a:t>S</a:t>
            </a:r>
            <a:r>
              <a:rPr lang="zh-CN" altLang="en-US">
                <a:solidFill>
                  <a:srgbClr val="000000"/>
                </a:solidFill>
              </a:rPr>
              <a:t>是联结词完备集，从</a:t>
            </a:r>
            <a:r>
              <a:rPr lang="en-US" altLang="zh-CN" i="1">
                <a:solidFill>
                  <a:srgbClr val="000000"/>
                </a:solidFill>
              </a:rPr>
              <a:t>S</a:t>
            </a:r>
            <a:r>
              <a:rPr lang="zh-CN" altLang="en-US">
                <a:solidFill>
                  <a:srgbClr val="000000"/>
                </a:solidFill>
              </a:rPr>
              <a:t>中任意去掉一个联结词后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zh-CN" altLang="en-US">
                <a:solidFill>
                  <a:srgbClr val="000000"/>
                </a:solidFill>
              </a:rPr>
              <a:t>得到一个联结词集合</a:t>
            </a:r>
            <a:r>
              <a:rPr lang="en-US" altLang="zh-CN" i="1">
                <a:solidFill>
                  <a:srgbClr val="000000"/>
                </a:solidFill>
              </a:rPr>
              <a:t>S’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zh-CN" altLang="en-US">
                <a:solidFill>
                  <a:srgbClr val="000000"/>
                </a:solidFill>
              </a:rPr>
              <a:t>至少有一个公式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zh-CN" altLang="en-US">
                <a:solidFill>
                  <a:srgbClr val="000000"/>
                </a:solidFill>
              </a:rPr>
              <a:t>不等值于仅包含</a:t>
            </a:r>
            <a:r>
              <a:rPr lang="en-US" altLang="zh-CN" i="1">
                <a:solidFill>
                  <a:srgbClr val="000000"/>
                </a:solidFill>
              </a:rPr>
              <a:t>S’</a:t>
            </a:r>
            <a:r>
              <a:rPr lang="zh-CN" altLang="en-US">
                <a:solidFill>
                  <a:srgbClr val="000000"/>
                </a:solidFill>
              </a:rPr>
              <a:t>中联结词的任一公式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zh-CN" altLang="en-US">
                <a:solidFill>
                  <a:srgbClr val="000000"/>
                </a:solidFill>
              </a:rPr>
              <a:t>则称</a:t>
            </a:r>
            <a:r>
              <a:rPr lang="en-US" altLang="zh-CN" i="1">
                <a:solidFill>
                  <a:srgbClr val="000000"/>
                </a:solidFill>
              </a:rPr>
              <a:t>S</a:t>
            </a:r>
            <a:r>
              <a:rPr lang="zh-CN" altLang="en-US">
                <a:solidFill>
                  <a:srgbClr val="000000"/>
                </a:solidFill>
              </a:rPr>
              <a:t>为</a:t>
            </a:r>
            <a:r>
              <a:rPr lang="zh-CN" altLang="en-US">
                <a:solidFill>
                  <a:schemeClr val="accent2"/>
                </a:solidFill>
              </a:rPr>
              <a:t>最小联结词完备集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  <a:p>
            <a:pPr marL="495300" indent="-495300" eaLnBrk="1" hangingPunct="1">
              <a:buFont typeface="Wingdings" panose="05000000000000000000" pitchFamily="2" charset="2"/>
              <a:buChar char="l"/>
            </a:pPr>
            <a:endParaRPr lang="en-US" altLang="zh-CN"/>
          </a:p>
          <a:p>
            <a:pPr marL="495300" indent="-495300" eaLnBrk="1" hangingPunct="1">
              <a:spcBef>
                <a:spcPct val="10000"/>
              </a:spcBef>
              <a:buFont typeface="Wingdings" panose="05000000000000000000" pitchFamily="2" charset="2"/>
              <a:buChar char="l"/>
            </a:pPr>
            <a:r>
              <a:rPr lang="zh-CN" altLang="en-US"/>
              <a:t>试说明</a:t>
            </a:r>
            <a:r>
              <a:rPr lang="en-US" altLang="zh-CN"/>
              <a:t>{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}</a:t>
            </a:r>
            <a:r>
              <a:rPr lang="zh-CN" altLang="en-US"/>
              <a:t>、</a:t>
            </a:r>
            <a:r>
              <a:rPr lang="en-US" altLang="zh-CN"/>
              <a:t>{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}</a:t>
            </a:r>
            <a:r>
              <a:rPr lang="zh-CN" altLang="en-US"/>
              <a:t>和</a:t>
            </a:r>
            <a:r>
              <a:rPr lang="en-US" altLang="zh-CN"/>
              <a:t>{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}</a:t>
            </a:r>
            <a:r>
              <a:rPr lang="zh-CN" altLang="en-US"/>
              <a:t>是最小联结词完备集。</a:t>
            </a:r>
            <a:endParaRPr lang="en-US" altLang="zh-CN"/>
          </a:p>
          <a:p>
            <a:pPr marL="495300" indent="-495300" eaLnBrk="1" hangingPunct="1">
              <a:spcBef>
                <a:spcPct val="10000"/>
              </a:spcBef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5B9A7916-D606-4395-816C-AAA024ADE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98838"/>
            <a:ext cx="8207375" cy="248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2060"/>
                </a:solidFill>
              </a:rPr>
              <a:t>根据推论已知</a:t>
            </a:r>
            <a:r>
              <a:rPr lang="en-US" altLang="zh-CN" sz="2000" dirty="0">
                <a:solidFill>
                  <a:srgbClr val="002060"/>
                </a:solidFill>
              </a:rPr>
              <a:t>{</a:t>
            </a:r>
            <a:r>
              <a:rPr lang="en-US" altLang="zh-CN" sz="2000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dirty="0">
                <a:solidFill>
                  <a:srgbClr val="002060"/>
                </a:solidFill>
              </a:rPr>
              <a:t>, </a:t>
            </a:r>
            <a:r>
              <a:rPr kumimoji="1" lang="zh-CN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000" dirty="0">
                <a:solidFill>
                  <a:srgbClr val="002060"/>
                </a:solidFill>
              </a:rPr>
              <a:t>} </a:t>
            </a:r>
            <a:r>
              <a:rPr lang="zh-CN" altLang="en-US" sz="2000" dirty="0">
                <a:solidFill>
                  <a:srgbClr val="002060"/>
                </a:solidFill>
              </a:rPr>
              <a:t>是联结词完备集，下面说明</a:t>
            </a:r>
            <a:r>
              <a:rPr kumimoji="1" lang="zh-CN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一元联结词</a:t>
            </a:r>
            <a:r>
              <a:rPr kumimoji="1" lang="zh-CN" altLang="en-US" sz="2000" dirty="0">
                <a:solidFill>
                  <a:srgbClr val="002060"/>
                </a:solidFill>
              </a:rPr>
              <a:t>不能用二元联结词 </a:t>
            </a:r>
            <a:r>
              <a:rPr kumimoji="1" lang="zh-CN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 </a:t>
            </a:r>
            <a:r>
              <a:rPr kumimoji="1" lang="zh-CN" altLang="en-US" sz="2000" dirty="0">
                <a:solidFill>
                  <a:srgbClr val="002060"/>
                </a:solidFill>
              </a:rPr>
              <a:t>表示。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如有</a:t>
            </a:r>
            <a:r>
              <a:rPr kumimoji="1" lang="en-US" altLang="zh-CN" sz="2000" i="1" dirty="0">
                <a:solidFill>
                  <a:srgbClr val="002060"/>
                </a:solidFill>
              </a:rPr>
              <a:t>p </a:t>
            </a:r>
            <a:r>
              <a:rPr kumimoji="1" lang="en-US" altLang="zh-CN" sz="2000" dirty="0">
                <a:solidFill>
                  <a:srgbClr val="002060"/>
                </a:solidFill>
                <a:sym typeface="Symbol" panose="05050102010706020507" pitchFamily="18" charset="2"/>
              </a:rPr>
              <a:t></a:t>
            </a:r>
            <a:r>
              <a:rPr kumimoji="1" lang="zh-CN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（</a:t>
            </a:r>
            <a:r>
              <a:rPr kumimoji="1" lang="en-US" altLang="zh-CN" sz="2000" dirty="0">
                <a:solidFill>
                  <a:srgbClr val="002060"/>
                </a:solidFill>
              </a:rPr>
              <a:t>… </a:t>
            </a:r>
            <a:r>
              <a:rPr kumimoji="1" lang="en-US" altLang="zh-CN" sz="2000" dirty="0">
                <a:solidFill>
                  <a:srgbClr val="002060"/>
                </a:solidFill>
                <a:sym typeface="Symbol" panose="05050102010706020507" pitchFamily="18" charset="2"/>
              </a:rPr>
              <a:t>( </a:t>
            </a:r>
            <a:r>
              <a:rPr kumimoji="1" lang="en-US" altLang="zh-CN" sz="2000" i="1" dirty="0">
                <a:solidFill>
                  <a:srgbClr val="002060"/>
                </a:solidFill>
              </a:rPr>
              <a:t>p </a:t>
            </a:r>
            <a:r>
              <a:rPr kumimoji="1" lang="en-US" altLang="zh-CN" sz="2000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sz="2000" dirty="0">
                <a:solidFill>
                  <a:srgbClr val="002060"/>
                </a:solidFill>
              </a:rPr>
              <a:t> </a:t>
            </a:r>
            <a:r>
              <a:rPr kumimoji="1" lang="en-US" altLang="zh-CN" sz="2000" i="1" dirty="0">
                <a:solidFill>
                  <a:srgbClr val="002060"/>
                </a:solidFill>
              </a:rPr>
              <a:t>q</a:t>
            </a:r>
            <a:r>
              <a:rPr kumimoji="1" lang="en-US" altLang="zh-CN" sz="2000" dirty="0">
                <a:solidFill>
                  <a:srgbClr val="002060"/>
                </a:solidFill>
              </a:rPr>
              <a:t>) </a:t>
            </a:r>
            <a:r>
              <a:rPr kumimoji="1" lang="en-US" altLang="zh-CN" sz="2000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sz="2000" dirty="0">
                <a:solidFill>
                  <a:srgbClr val="002060"/>
                </a:solidFill>
              </a:rPr>
              <a:t>… </a:t>
            </a:r>
            <a:r>
              <a:rPr kumimoji="1" lang="en-US" altLang="zh-CN" sz="2000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sz="2000" dirty="0">
                <a:solidFill>
                  <a:srgbClr val="002060"/>
                </a:solidFill>
              </a:rPr>
              <a:t> …</a:t>
            </a:r>
            <a:r>
              <a:rPr kumimoji="1" lang="zh-CN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）</a:t>
            </a:r>
            <a:r>
              <a:rPr kumimoji="1" lang="zh-CN" altLang="en-US" sz="2000" dirty="0">
                <a:solidFill>
                  <a:srgbClr val="002060"/>
                </a:solidFill>
              </a:rPr>
              <a:t>的形式，则对该等值式的右边所出现的变元</a:t>
            </a:r>
            <a:r>
              <a:rPr kumimoji="1" lang="en-US" altLang="zh-CN" sz="2000" dirty="0">
                <a:solidFill>
                  <a:srgbClr val="002060"/>
                </a:solidFill>
              </a:rPr>
              <a:t>, </a:t>
            </a:r>
            <a:r>
              <a:rPr kumimoji="1" lang="zh-CN" altLang="en-US" sz="2000" dirty="0">
                <a:solidFill>
                  <a:srgbClr val="002060"/>
                </a:solidFill>
              </a:rPr>
              <a:t>都指派真值</a:t>
            </a:r>
            <a:r>
              <a:rPr kumimoji="1" lang="en-US" altLang="zh-CN" sz="2000" dirty="0">
                <a:solidFill>
                  <a:srgbClr val="002060"/>
                </a:solidFill>
              </a:rPr>
              <a:t>1, </a:t>
            </a:r>
            <a:r>
              <a:rPr kumimoji="1" lang="zh-CN" altLang="en-US" sz="2000" dirty="0">
                <a:solidFill>
                  <a:srgbClr val="002060"/>
                </a:solidFill>
              </a:rPr>
              <a:t>则其真值必为</a:t>
            </a:r>
            <a:r>
              <a:rPr kumimoji="1" lang="en-US" altLang="zh-CN" sz="2000" dirty="0">
                <a:solidFill>
                  <a:srgbClr val="002060"/>
                </a:solidFill>
              </a:rPr>
              <a:t>1, </a:t>
            </a:r>
            <a:r>
              <a:rPr kumimoji="1" lang="zh-CN" altLang="en-US" sz="2000" dirty="0">
                <a:solidFill>
                  <a:srgbClr val="002060"/>
                </a:solidFill>
              </a:rPr>
              <a:t>而该式的左边的真值为</a:t>
            </a:r>
            <a:r>
              <a:rPr kumimoji="1" lang="en-US" altLang="zh-CN" sz="2000" dirty="0">
                <a:solidFill>
                  <a:srgbClr val="002060"/>
                </a:solidFill>
              </a:rPr>
              <a:t>0,</a:t>
            </a:r>
            <a:r>
              <a:rPr kumimoji="1" lang="zh-CN" altLang="en-US" sz="2000" dirty="0">
                <a:solidFill>
                  <a:srgbClr val="002060"/>
                </a:solidFill>
              </a:rPr>
              <a:t>产生矛盾</a:t>
            </a:r>
            <a:r>
              <a:rPr kumimoji="1" lang="en-US" altLang="zh-CN" sz="2000" dirty="0">
                <a:solidFill>
                  <a:srgbClr val="002060"/>
                </a:solidFill>
              </a:rPr>
              <a:t>, </a:t>
            </a:r>
            <a:r>
              <a:rPr kumimoji="1" lang="zh-CN" altLang="en-US" sz="2000" dirty="0">
                <a:solidFill>
                  <a:srgbClr val="002060"/>
                </a:solidFill>
              </a:rPr>
              <a:t>说明“</a:t>
            </a:r>
            <a:r>
              <a:rPr kumimoji="1" lang="zh-CN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kumimoji="1" lang="zh-CN" altLang="en-US" sz="2000" dirty="0">
                <a:solidFill>
                  <a:srgbClr val="002060"/>
                </a:solidFill>
              </a:rPr>
              <a:t>”不能由 “</a:t>
            </a:r>
            <a:r>
              <a:rPr kumimoji="1" lang="zh-CN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kumimoji="1" lang="zh-CN" altLang="en-US" sz="2000" dirty="0">
                <a:solidFill>
                  <a:srgbClr val="002060"/>
                </a:solidFill>
              </a:rPr>
              <a:t>”的复合所替代</a:t>
            </a:r>
            <a:r>
              <a:rPr kumimoji="1" lang="en-US" altLang="zh-CN" sz="2000" dirty="0">
                <a:solidFill>
                  <a:srgbClr val="002060"/>
                </a:solidFill>
              </a:rPr>
              <a:t>.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000" dirty="0">
                <a:solidFill>
                  <a:srgbClr val="002060"/>
                </a:solidFill>
              </a:rPr>
              <a:t>同理可说明“</a:t>
            </a:r>
            <a:r>
              <a:rPr kumimoji="1" lang="zh-CN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kumimoji="1" lang="zh-CN" altLang="en-US" sz="2000" dirty="0">
                <a:solidFill>
                  <a:srgbClr val="002060"/>
                </a:solidFill>
              </a:rPr>
              <a:t>”不能由 “</a:t>
            </a:r>
            <a:r>
              <a:rPr lang="zh-CN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kumimoji="1" lang="zh-CN" altLang="en-US" sz="2000" dirty="0">
                <a:solidFill>
                  <a:srgbClr val="002060"/>
                </a:solidFill>
              </a:rPr>
              <a:t>”和“</a:t>
            </a:r>
            <a:r>
              <a:rPr lang="zh-CN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”</a:t>
            </a:r>
            <a:r>
              <a:rPr kumimoji="1" lang="zh-CN" altLang="en-US" sz="2000" dirty="0">
                <a:solidFill>
                  <a:srgbClr val="002060"/>
                </a:solidFill>
              </a:rPr>
              <a:t>的复合所替代</a:t>
            </a:r>
            <a:r>
              <a:rPr kumimoji="1" lang="en-US" altLang="zh-CN" sz="2000" dirty="0">
                <a:solidFill>
                  <a:srgbClr val="002060"/>
                </a:solidFill>
              </a:rPr>
              <a:t>.</a:t>
            </a:r>
            <a:r>
              <a:rPr kumimoji="1" lang="zh-CN" altLang="en-US" sz="2000" dirty="0">
                <a:solidFill>
                  <a:srgbClr val="002060"/>
                </a:solidFill>
              </a:rPr>
              <a:t>所以去掉</a:t>
            </a:r>
            <a:r>
              <a:rPr lang="zh-CN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是不可以的，所以</a:t>
            </a:r>
            <a:r>
              <a:rPr lang="en-US" altLang="zh-CN" sz="2000" dirty="0">
                <a:solidFill>
                  <a:srgbClr val="002060"/>
                </a:solidFill>
              </a:rPr>
              <a:t>{</a:t>
            </a:r>
            <a:r>
              <a:rPr lang="en-US" altLang="zh-CN" sz="2000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dirty="0">
                <a:solidFill>
                  <a:srgbClr val="002060"/>
                </a:solidFill>
              </a:rPr>
              <a:t>, </a:t>
            </a:r>
            <a:r>
              <a:rPr lang="en-US" altLang="zh-CN" sz="2000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000" dirty="0">
                <a:solidFill>
                  <a:srgbClr val="002060"/>
                </a:solidFill>
              </a:rPr>
              <a:t>}</a:t>
            </a:r>
            <a:r>
              <a:rPr lang="zh-CN" altLang="en-US" sz="2000" dirty="0">
                <a:solidFill>
                  <a:srgbClr val="002060"/>
                </a:solidFill>
              </a:rPr>
              <a:t>、</a:t>
            </a:r>
            <a:r>
              <a:rPr lang="en-US" altLang="zh-CN" sz="2000" dirty="0">
                <a:solidFill>
                  <a:srgbClr val="002060"/>
                </a:solidFill>
              </a:rPr>
              <a:t>{</a:t>
            </a:r>
            <a:r>
              <a:rPr lang="en-US" altLang="zh-CN" sz="2000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dirty="0">
                <a:solidFill>
                  <a:srgbClr val="002060"/>
                </a:solidFill>
              </a:rPr>
              <a:t>, </a:t>
            </a:r>
            <a:r>
              <a:rPr lang="en-US" altLang="zh-CN" sz="2000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000" dirty="0">
                <a:solidFill>
                  <a:srgbClr val="002060"/>
                </a:solidFill>
              </a:rPr>
              <a:t>}</a:t>
            </a:r>
            <a:r>
              <a:rPr lang="zh-CN" altLang="en-US" sz="2000" dirty="0">
                <a:solidFill>
                  <a:srgbClr val="002060"/>
                </a:solidFill>
              </a:rPr>
              <a:t>和</a:t>
            </a:r>
            <a:r>
              <a:rPr lang="en-US" altLang="zh-CN" sz="2000" dirty="0">
                <a:solidFill>
                  <a:srgbClr val="002060"/>
                </a:solidFill>
              </a:rPr>
              <a:t>{</a:t>
            </a:r>
            <a:r>
              <a:rPr lang="en-US" altLang="zh-CN" sz="2000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dirty="0">
                <a:solidFill>
                  <a:srgbClr val="002060"/>
                </a:solidFill>
              </a:rPr>
              <a:t>, </a:t>
            </a:r>
            <a:r>
              <a:rPr lang="en-US" altLang="zh-CN" sz="2000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rgbClr val="002060"/>
                </a:solidFill>
              </a:rPr>
              <a:t>}</a:t>
            </a:r>
            <a:r>
              <a:rPr lang="zh-CN" altLang="en-US" sz="2000" dirty="0">
                <a:solidFill>
                  <a:srgbClr val="002060"/>
                </a:solidFill>
              </a:rPr>
              <a:t>是最小联结词完备集。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29BD329-46A1-48FC-B0E1-2534038FD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2.3</a:t>
            </a:r>
            <a:r>
              <a:rPr lang="en-US" altLang="zh-CN"/>
              <a:t>  </a:t>
            </a:r>
            <a:r>
              <a:rPr lang="zh-CN" altLang="en-US"/>
              <a:t>联结词的完备集（回顾）</a:t>
            </a:r>
          </a:p>
        </p:txBody>
      </p:sp>
      <p:sp>
        <p:nvSpPr>
          <p:cNvPr id="34819" name="内容占位符 1">
            <a:extLst>
              <a:ext uri="{FF2B5EF4-FFF2-40B4-BE49-F238E27FC236}">
                <a16:creationId xmlns:a16="http://schemas.microsoft.com/office/drawing/2014/main" id="{D40D7504-977F-4324-99BD-DD7D4D9BDA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其他联结词</a:t>
            </a:r>
            <a:endParaRPr lang="en-US" altLang="zh-CN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与非 </a:t>
            </a:r>
            <a:r>
              <a:rPr lang="en-US" altLang="zh-CN">
                <a:sym typeface="Symbol" panose="05050102010706020507" pitchFamily="18" charset="2"/>
              </a:rPr>
              <a:t></a:t>
            </a:r>
            <a:endParaRPr lang="en-US" altLang="zh-CN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或非 </a:t>
            </a:r>
            <a:r>
              <a:rPr lang="en-US" altLang="zh-CN">
                <a:sym typeface="Symbol" panose="05050102010706020507" pitchFamily="18" charset="2"/>
              </a:rPr>
              <a:t></a:t>
            </a:r>
            <a:endParaRPr lang="en-US" altLang="zh-CN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不可兼析取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联结词的完备集</a:t>
            </a:r>
            <a:endParaRPr lang="en-US" altLang="zh-CN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元</a:t>
            </a:r>
            <a:r>
              <a:rPr lang="zh-CN" altLang="en-US"/>
              <a:t>真值函数</a:t>
            </a:r>
            <a:endParaRPr lang="en-US" altLang="zh-CN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联结词的完备集</a:t>
            </a:r>
            <a:endParaRPr lang="en-US" altLang="zh-CN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最小联结词完备集</a:t>
            </a:r>
            <a:endParaRPr lang="en-US" altLang="zh-CN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34820" name="灯片编号占位符 4">
            <a:extLst>
              <a:ext uri="{FF2B5EF4-FFF2-40B4-BE49-F238E27FC236}">
                <a16:creationId xmlns:a16="http://schemas.microsoft.com/office/drawing/2014/main" id="{187D7044-0472-4D21-9C8E-9AF21872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AF0691-222A-453D-ABE1-137C7567BBC1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0" b="0"/>
          </a:p>
        </p:txBody>
      </p:sp>
      <p:sp>
        <p:nvSpPr>
          <p:cNvPr id="34821" name="Rectangle 6">
            <a:extLst>
              <a:ext uri="{FF2B5EF4-FFF2-40B4-BE49-F238E27FC236}">
                <a16:creationId xmlns:a16="http://schemas.microsoft.com/office/drawing/2014/main" id="{3AAF7E93-AC56-4405-B50E-3120F64C8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graphicFrame>
        <p:nvGraphicFramePr>
          <p:cNvPr id="34822" name="Object 10">
            <a:extLst>
              <a:ext uri="{FF2B5EF4-FFF2-40B4-BE49-F238E27FC236}">
                <a16:creationId xmlns:a16="http://schemas.microsoft.com/office/drawing/2014/main" id="{3A0964B0-02F2-45AD-8FA5-6BAC4F7E59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708275"/>
          <a:ext cx="3603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52268" imgH="152268" progId="Equation.3">
                  <p:embed/>
                </p:oleObj>
              </mc:Choice>
              <mc:Fallback>
                <p:oleObj name="公式" r:id="rId3" imgW="152268" imgH="15226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708275"/>
                        <a:ext cx="36036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F41D1944-B6F0-40CF-AFAD-7DCC3CF1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A4EAA69-8750-41CF-9298-25A22D9F930D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400" b="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0351D26-BAA1-4797-A3FA-C144E01E2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2.1 </a:t>
            </a:r>
            <a:r>
              <a:rPr lang="zh-CN" altLang="en-US"/>
              <a:t>等值式</a:t>
            </a:r>
            <a:endParaRPr lang="en-US" altLang="zh-CN"/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2.2 </a:t>
            </a:r>
            <a:r>
              <a:rPr lang="zh-CN" altLang="en-US"/>
              <a:t>析取范式与合取范式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2.3 </a:t>
            </a:r>
            <a:r>
              <a:rPr lang="zh-CN" altLang="en-US"/>
              <a:t>联结词完备集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</a:rPr>
              <a:t>2.4 </a:t>
            </a:r>
            <a:r>
              <a:rPr lang="zh-CN" altLang="en-US">
                <a:solidFill>
                  <a:srgbClr val="FF0000"/>
                </a:solidFill>
              </a:rPr>
              <a:t>可满足性问题与消解法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E13130FD-FA52-4BD4-AFE6-E686AFA2D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第二章 命题逻辑等值演算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2C5AFF22-5281-4457-AA9F-6F3314D4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9B8A35-8E80-49BD-9BF9-A7D96E690FD0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400" b="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E3D3A76-9AA6-49AD-B177-6136B29D7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2.4</a:t>
            </a:r>
            <a:r>
              <a:rPr lang="en-US" altLang="zh-CN"/>
              <a:t> </a:t>
            </a:r>
            <a:r>
              <a:rPr lang="zh-CN" altLang="en-US"/>
              <a:t>可满足性问题与消解法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BA6CBD9-B951-45E0-9086-BE6699C1C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消解文字、消解式（消解结果）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</a:rPr>
              <a:t>消解规则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消解序列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</a:rPr>
              <a:t>消解算法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5EFD579-1FCC-41D9-B94F-E56BDB4101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2.3</a:t>
            </a:r>
            <a:r>
              <a:rPr lang="en-US" altLang="zh-CN"/>
              <a:t>  </a:t>
            </a:r>
            <a:r>
              <a:rPr lang="zh-CN" altLang="en-US"/>
              <a:t>联结词的完备集</a:t>
            </a:r>
          </a:p>
        </p:txBody>
      </p:sp>
      <p:sp>
        <p:nvSpPr>
          <p:cNvPr id="7171" name="内容占位符 1">
            <a:extLst>
              <a:ext uri="{FF2B5EF4-FFF2-40B4-BE49-F238E27FC236}">
                <a16:creationId xmlns:a16="http://schemas.microsoft.com/office/drawing/2014/main" id="{48CCFC36-2ECF-4C1E-B57F-177553C24F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3863" y="1412875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其他联结词</a:t>
            </a:r>
            <a:endParaRPr lang="en-US" altLang="zh-CN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与非 </a:t>
            </a:r>
            <a:r>
              <a:rPr lang="en-US" altLang="zh-CN" dirty="0">
                <a:sym typeface="Symbol" panose="05050102010706020507" pitchFamily="18" charset="2"/>
              </a:rPr>
              <a:t></a:t>
            </a:r>
            <a:endParaRPr lang="en-US" altLang="zh-CN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或非 </a:t>
            </a:r>
            <a:r>
              <a:rPr lang="en-US" altLang="zh-CN" dirty="0">
                <a:sym typeface="Symbol" panose="05050102010706020507" pitchFamily="18" charset="2"/>
              </a:rPr>
              <a:t></a:t>
            </a:r>
            <a:endParaRPr lang="en-US" altLang="zh-CN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不可兼析取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  <a:defRPr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联结词的完备集</a:t>
            </a:r>
            <a:endParaRPr lang="en-US" altLang="zh-CN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元</a:t>
            </a:r>
            <a:r>
              <a:rPr lang="zh-CN" altLang="en-US" dirty="0"/>
              <a:t>真值函数</a:t>
            </a:r>
            <a:endParaRPr lang="en-US" altLang="zh-CN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联结词的完备集</a:t>
            </a:r>
            <a:endParaRPr lang="en-US" altLang="zh-CN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最小联结词完备集</a:t>
            </a:r>
            <a:endParaRPr lang="en-US" altLang="zh-CN" dirty="0"/>
          </a:p>
          <a:p>
            <a:pPr marL="457200" lvl="1" indent="0">
              <a:buFontTx/>
              <a:buNone/>
              <a:defRPr/>
            </a:pPr>
            <a:endParaRPr lang="zh-CN" altLang="en-US" dirty="0"/>
          </a:p>
        </p:txBody>
      </p:sp>
      <p:sp>
        <p:nvSpPr>
          <p:cNvPr id="7172" name="灯片编号占位符 4">
            <a:extLst>
              <a:ext uri="{FF2B5EF4-FFF2-40B4-BE49-F238E27FC236}">
                <a16:creationId xmlns:a16="http://schemas.microsoft.com/office/drawing/2014/main" id="{243D2017-A915-47F4-9DD1-4223ED0D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ECC300-3797-4F0C-84BE-B05E6035C047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 b="0"/>
          </a:p>
        </p:txBody>
      </p:sp>
      <p:sp>
        <p:nvSpPr>
          <p:cNvPr id="7173" name="Rectangle 6">
            <a:extLst>
              <a:ext uri="{FF2B5EF4-FFF2-40B4-BE49-F238E27FC236}">
                <a16:creationId xmlns:a16="http://schemas.microsoft.com/office/drawing/2014/main" id="{7DFE27D7-60F2-4CEE-8051-B6A43D562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graphicFrame>
        <p:nvGraphicFramePr>
          <p:cNvPr id="7174" name="Object 10">
            <a:extLst>
              <a:ext uri="{FF2B5EF4-FFF2-40B4-BE49-F238E27FC236}">
                <a16:creationId xmlns:a16="http://schemas.microsoft.com/office/drawing/2014/main" id="{B9C20FFF-8079-4DA6-85F4-5831CC904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708275"/>
          <a:ext cx="3603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52268" imgH="152268" progId="Equation.3">
                  <p:embed/>
                </p:oleObj>
              </mc:Choice>
              <mc:Fallback>
                <p:oleObj name="公式" r:id="rId3" imgW="152268" imgH="15226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708275"/>
                        <a:ext cx="36036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749E6-C3E5-1B92-F47F-82333ACF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例子：判断公式的可满足性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1D8AF-5352-17AB-22AA-4C6B025E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8562"/>
            <a:ext cx="8229600" cy="45259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 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8101F5-F686-D1DC-F70D-5287A070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5ACB-CB68-4A70-84B7-8B74B58D0B79}" type="slidenum">
              <a:rPr lang="en-US" altLang="zh-CN" smtClean="0"/>
              <a:pPr/>
              <a:t>20</a:t>
            </a:fld>
            <a:endParaRPr lang="en-US" altLang="zh-CN"/>
          </a:p>
        </p:txBody>
      </p:sp>
      <p:graphicFrame>
        <p:nvGraphicFramePr>
          <p:cNvPr id="5" name="Group 193">
            <a:extLst>
              <a:ext uri="{FF2B5EF4-FFF2-40B4-BE49-F238E27FC236}">
                <a16:creationId xmlns:a16="http://schemas.microsoft.com/office/drawing/2014/main" id="{A3B01C97-0ACA-C934-9EDF-2938D653D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78678"/>
              </p:ext>
            </p:extLst>
          </p:nvPr>
        </p:nvGraphicFramePr>
        <p:xfrm>
          <a:off x="827584" y="2276872"/>
          <a:ext cx="4960743" cy="4038628"/>
        </p:xfrm>
        <a:graphic>
          <a:graphicData uri="http://schemas.openxmlformats.org/drawingml/2006/table">
            <a:tbl>
              <a:tblPr/>
              <a:tblGrid>
                <a:gridCol w="117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4533">
                  <a:extLst>
                    <a:ext uri="{9D8B030D-6E8A-4147-A177-3AD203B41FA5}">
                      <a16:colId xmlns:a16="http://schemas.microsoft.com/office/drawing/2014/main" val="1911105431"/>
                    </a:ext>
                  </a:extLst>
                </a:gridCol>
                <a:gridCol w="1424533">
                  <a:extLst>
                    <a:ext uri="{9D8B030D-6E8A-4147-A177-3AD203B41FA5}">
                      <a16:colId xmlns:a16="http://schemas.microsoft.com/office/drawing/2014/main" val="3229358216"/>
                    </a:ext>
                  </a:extLst>
                </a:gridCol>
              </a:tblGrid>
              <a:tr h="5091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   q   r</a:t>
                      </a:r>
                    </a:p>
                  </a:txBody>
                  <a:tcPr marT="45679" marB="456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2400" b="1" i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2400" b="1" i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(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endParaRPr lang="en-US" altLang="zh-CN" sz="2400" b="1" i="1" dirty="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0   1   1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1   1   1 </a:t>
                      </a:r>
                    </a:p>
                  </a:txBody>
                  <a:tcPr marT="45679" marB="456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9389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749E6-C3E5-1B92-F47F-82333ACF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例子：判断公式的可满足性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1D8AF-5352-17AB-22AA-4C6B025E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8562"/>
            <a:ext cx="8229600" cy="45259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 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  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0" lang="en-US" altLang="zh-CN" sz="2400" b="1" i="1" u="none" strike="noStrike" cap="none" normalizeH="0" baseline="0" dirty="0" err="1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kumimoji="0" lang="en-US" altLang="zh-CN" sz="2400" b="1" i="1" u="none" strike="noStrike" cap="none" normalizeH="0" baseline="0" dirty="0" err="1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8101F5-F686-D1DC-F70D-5287A070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5ACB-CB68-4A70-84B7-8B74B58D0B79}" type="slidenum">
              <a:rPr lang="en-US" altLang="zh-CN" smtClean="0"/>
              <a:pPr/>
              <a:t>21</a:t>
            </a:fld>
            <a:endParaRPr lang="en-US" altLang="zh-CN"/>
          </a:p>
        </p:txBody>
      </p:sp>
      <p:graphicFrame>
        <p:nvGraphicFramePr>
          <p:cNvPr id="5" name="Group 193">
            <a:extLst>
              <a:ext uri="{FF2B5EF4-FFF2-40B4-BE49-F238E27FC236}">
                <a16:creationId xmlns:a16="http://schemas.microsoft.com/office/drawing/2014/main" id="{A3B01C97-0ACA-C934-9EDF-2938D653D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84253"/>
              </p:ext>
            </p:extLst>
          </p:nvPr>
        </p:nvGraphicFramePr>
        <p:xfrm>
          <a:off x="827584" y="2276872"/>
          <a:ext cx="6385276" cy="4038628"/>
        </p:xfrm>
        <a:graphic>
          <a:graphicData uri="http://schemas.openxmlformats.org/drawingml/2006/table">
            <a:tbl>
              <a:tblPr/>
              <a:tblGrid>
                <a:gridCol w="117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4533">
                  <a:extLst>
                    <a:ext uri="{9D8B030D-6E8A-4147-A177-3AD203B41FA5}">
                      <a16:colId xmlns:a16="http://schemas.microsoft.com/office/drawing/2014/main" val="1911105431"/>
                    </a:ext>
                  </a:extLst>
                </a:gridCol>
                <a:gridCol w="1424533">
                  <a:extLst>
                    <a:ext uri="{9D8B030D-6E8A-4147-A177-3AD203B41FA5}">
                      <a16:colId xmlns:a16="http://schemas.microsoft.com/office/drawing/2014/main" val="3229358216"/>
                    </a:ext>
                  </a:extLst>
                </a:gridCol>
                <a:gridCol w="1424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1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   q   r</a:t>
                      </a:r>
                    </a:p>
                  </a:txBody>
                  <a:tcPr marT="45679" marB="456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2400" b="1" i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2400" b="1" i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(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endParaRPr lang="en-US" altLang="zh-CN" sz="2400" b="1" i="1" dirty="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0   1   1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1   1   1 </a:t>
                      </a:r>
                    </a:p>
                  </a:txBody>
                  <a:tcPr marT="45679" marB="456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171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5072559C-FCDF-41AB-8580-C0C316EF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2CC413-2A77-4617-98D9-E5900E8957A7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400" b="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190C266-CF24-4C17-8616-BB3F858AF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2.4</a:t>
            </a:r>
            <a:r>
              <a:rPr lang="en-US" altLang="zh-CN"/>
              <a:t> </a:t>
            </a:r>
            <a:r>
              <a:rPr lang="zh-CN" altLang="en-US"/>
              <a:t>可满足性问题与消解法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EAB82BD-3CC4-4307-920D-F680CC20C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158361" cy="5040313"/>
          </a:xfrm>
        </p:spPr>
        <p:txBody>
          <a:bodyPr/>
          <a:lstStyle/>
          <a:p>
            <a:pPr lvl="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宋体" panose="02010600030101010101" pitchFamily="2" charset="-122"/>
              </a:rPr>
              <a:t>命题公式的可满足性问题可以归结为其</a:t>
            </a:r>
            <a:r>
              <a:rPr lang="zh-CN" altLang="en-US" dirty="0">
                <a:solidFill>
                  <a:srgbClr val="00B050"/>
                </a:solidFill>
                <a:latin typeface="宋体" panose="02010600030101010101" pitchFamily="2" charset="-122"/>
              </a:rPr>
              <a:t>合取范式</a:t>
            </a:r>
            <a:endParaRPr lang="en-US" altLang="zh-CN" dirty="0">
              <a:solidFill>
                <a:srgbClr val="00B050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00B05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</a:rPr>
              <a:t>的可满足性问题（</a:t>
            </a:r>
            <a:r>
              <a:rPr lang="zh-CN" altLang="en-US" sz="2000" i="1" dirty="0">
                <a:latin typeface="宋体" panose="02010600030101010101" pitchFamily="2" charset="-122"/>
              </a:rPr>
              <a:t>原因：任意一个公式可以化成等值的合取范式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宋体" panose="02010600030101010101" pitchFamily="2" charset="-122"/>
              </a:rPr>
              <a:t>不含任何</a:t>
            </a:r>
            <a:r>
              <a:rPr lang="zh-CN" altLang="en-US" dirty="0">
                <a:solidFill>
                  <a:srgbClr val="00B050"/>
                </a:solidFill>
                <a:latin typeface="宋体" panose="02010600030101010101" pitchFamily="2" charset="-122"/>
              </a:rPr>
              <a:t>文字</a:t>
            </a:r>
            <a:r>
              <a:rPr lang="zh-CN" altLang="en-US" dirty="0">
                <a:latin typeface="宋体" panose="02010600030101010101" pitchFamily="2" charset="-122"/>
              </a:rPr>
              <a:t>的简单析取式称作</a:t>
            </a:r>
            <a:r>
              <a:rPr lang="zh-CN" altLang="en-US" dirty="0">
                <a:solidFill>
                  <a:srgbClr val="A50021"/>
                </a:solidFill>
                <a:latin typeface="宋体" panose="02010600030101010101" pitchFamily="2" charset="-122"/>
              </a:rPr>
              <a:t>空简单析取式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记作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</a:t>
            </a:r>
            <a:endParaRPr lang="en-US" altLang="zh-CN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规定是不可满足的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宋体" panose="02010600030101010101" pitchFamily="2" charset="-122"/>
              </a:rPr>
              <a:t>约定</a:t>
            </a:r>
            <a:r>
              <a:rPr lang="en-US" altLang="zh-CN" dirty="0">
                <a:latin typeface="宋体" panose="0201060003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0066FF"/>
                </a:solidFill>
                <a:latin typeface="宋体" panose="02010600030101010101" pitchFamily="2" charset="-122"/>
              </a:rPr>
              <a:t>简单析取式不同时含某个命题变项和它的否定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合取范式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简单析取式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文字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赋值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文字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的补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i="1" baseline="300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l=p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i="1" baseline="300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=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i="1" baseline="300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S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是可满足的当且仅当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S </a:t>
            </a:r>
            <a:r>
              <a:rPr lang="zh-CN" altLang="en-US" dirty="0">
                <a:latin typeface="Times New Roman" panose="02020603050405020304" pitchFamily="18" charset="0"/>
              </a:rPr>
              <a:t>是可满足的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2.9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是两个简单析取式，且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不含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i="1" dirty="0" err="1">
                <a:latin typeface="Times New Roman" panose="02020603050405020304" pitchFamily="18" charset="0"/>
              </a:rPr>
              <a:t>l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称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以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i="1" dirty="0" err="1">
                <a:latin typeface="Times New Roman" panose="02020603050405020304" pitchFamily="18" charset="0"/>
              </a:rPr>
              <a:t>l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消解文字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消解式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消解结果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记作：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Res(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altLang="zh-CN" sz="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例如：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Res(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动作按钮: 前进或下一项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BAF11A3-9B11-8DDB-78BC-6D6CB3ECE76D}"/>
              </a:ext>
            </a:extLst>
          </p:cNvPr>
          <p:cNvSpPr/>
          <p:nvPr/>
        </p:nvSpPr>
        <p:spPr>
          <a:xfrm>
            <a:off x="7092280" y="2420888"/>
            <a:ext cx="1008733" cy="288032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8F896166-9AB7-4A48-9F2C-1F593192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79FDD7-ECB1-476E-95CB-FDE303F844B2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400" b="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AFBFCC8-2F93-44D9-9650-1BEB48CD9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消解规则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1E448F7-9421-4BE3-8CAD-67B521EAF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052736"/>
            <a:ext cx="8785225" cy="5400675"/>
          </a:xfrm>
        </p:spPr>
        <p:txBody>
          <a:bodyPr/>
          <a:lstStyle/>
          <a:p>
            <a:pPr marL="0" indent="0"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2.8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Res(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注意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C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Res(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有相同的可满足性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但不一定等值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.】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证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记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 Res(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为消解文字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marL="0" indent="0" eaLnBrk="1" hangingPunct="1"/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不含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marL="0" indent="0" eaLnBrk="1" hangingPunct="1"/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①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假设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【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 )(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i="1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)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】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是可满足的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是它的满足赋值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marL="0" indent="0" eaLnBrk="1" hangingPunct="1"/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，所以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)=1</a:t>
            </a:r>
          </a:p>
          <a:p>
            <a:pPr marL="0" indent="0" eaLnBrk="1" hangingPunct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否则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)=1</a:t>
            </a:r>
          </a:p>
          <a:p>
            <a:pPr marL="0" indent="0" eaLnBrk="1" hangingPunct="1"/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故</a:t>
            </a:r>
            <a:r>
              <a:rPr lang="zh-CN" altLang="en-US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满足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【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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】.</a:t>
            </a:r>
          </a:p>
          <a:p>
            <a:pPr marL="0" indent="0" eaLnBrk="1" hangingPunct="1"/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②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假设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【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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】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是可满足的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是它的满足赋值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marL="0" indent="0"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要把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扩张到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上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pPr marL="0" indent="0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)=1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，则令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)=1</a:t>
            </a:r>
          </a:p>
          <a:p>
            <a:pPr marL="0" indent="0"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否则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)=1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，则令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)=1</a:t>
            </a:r>
          </a:p>
          <a:p>
            <a:pPr marL="0" indent="0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故</a:t>
            </a:r>
            <a:r>
              <a:rPr lang="zh-CN" altLang="en-US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满足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【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 ) (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i="1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)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】.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74189B7-93A7-4F48-96E6-826598410A06}"/>
              </a:ext>
            </a:extLst>
          </p:cNvPr>
          <p:cNvCxnSpPr>
            <a:cxnSpLocks/>
          </p:cNvCxnSpPr>
          <p:nvPr/>
        </p:nvCxnSpPr>
        <p:spPr>
          <a:xfrm>
            <a:off x="-36512" y="1988840"/>
            <a:ext cx="903605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F0389A-C4AB-4E79-B264-C9C268F25D83}"/>
              </a:ext>
            </a:extLst>
          </p:cNvPr>
          <p:cNvCxnSpPr>
            <a:cxnSpLocks/>
          </p:cNvCxnSpPr>
          <p:nvPr/>
        </p:nvCxnSpPr>
        <p:spPr>
          <a:xfrm>
            <a:off x="0" y="2779415"/>
            <a:ext cx="903605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6A2710A-0A5B-4697-A1DC-325343B3EFC3}"/>
              </a:ext>
            </a:extLst>
          </p:cNvPr>
          <p:cNvCxnSpPr>
            <a:cxnSpLocks/>
          </p:cNvCxnSpPr>
          <p:nvPr/>
        </p:nvCxnSpPr>
        <p:spPr>
          <a:xfrm>
            <a:off x="0" y="4581128"/>
            <a:ext cx="903605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8C4BBFEE-B8D5-4E41-A3EC-F9A7AD1D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A1C743-CB6C-4621-94EF-C6595B7221D7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400" b="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BFF8552-3C02-4107-9311-56A17CAC7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消解序列与合取范式的否证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484A321-5ED4-4C55-894C-47F6958F0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040313"/>
          </a:xfrm>
        </p:spPr>
        <p:txBody>
          <a:bodyPr/>
          <a:lstStyle/>
          <a:p>
            <a:pPr marL="0" indent="0"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2.10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是一个合取范式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,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是一个简单析取式</a:t>
            </a:r>
          </a:p>
          <a:p>
            <a:pPr marL="0" indent="0" eaLnBrk="1" hangingPunct="1"/>
            <a:r>
              <a:rPr lang="zh-CN" altLang="en-US">
                <a:latin typeface="Times New Roman" panose="02020603050405020304" pitchFamily="18" charset="0"/>
              </a:rPr>
              <a:t>序列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如果对每一个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(1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的一个简单析取式或者是</a:t>
            </a:r>
          </a:p>
          <a:p>
            <a:pPr marL="0" indent="0"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Res(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则称此序列是由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导出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消解序列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 eaLnBrk="1" hangingPunct="1"/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当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称此序列是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的一个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否证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 eaLnBrk="1" hangingPunct="1"/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2.9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一个合取范式是不可满足的当且仅当它有否证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/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用消解规则证明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)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是不可</a:t>
            </a:r>
          </a:p>
          <a:p>
            <a:pPr marL="0" indent="0" eaLnBrk="1" hangingPunct="1"/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满足的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 eaLnBrk="1" hangingPunct="1"/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证 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=Res(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marL="0" indent="0" eaLnBrk="1" hangingPunct="1"/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=Res(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=Res(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这是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的否证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7D603217-8C41-4773-A0E5-C49C7F2B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14FD2B-3E8A-421A-B7FF-B684E29C65E8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46B3E68-8082-4878-AB59-CC6F86395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消解序列与合取范式的否证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D02E539C-7BD3-4F66-B384-2CC22259D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0375" y="1184275"/>
            <a:ext cx="8253413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用消解规则证明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)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是不可满足的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消解序列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1) 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         </a:t>
            </a:r>
            <a:r>
              <a:rPr lang="fr-FR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fr-FR" sz="2800">
                <a:latin typeface="Times New Roman" panose="02020603050405020304" pitchFamily="18" charset="0"/>
                <a:cs typeface="Times New Roman" panose="02020603050405020304" pitchFamily="18" charset="0"/>
              </a:rPr>
              <a:t>的简单析取式</a:t>
            </a:r>
            <a:endParaRPr lang="zh-CN" altLang="en-US" sz="2800" i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2)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     </a:t>
            </a:r>
            <a:r>
              <a:rPr lang="fr-FR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fr-FR" sz="2800">
                <a:latin typeface="Times New Roman" panose="02020603050405020304" pitchFamily="18" charset="0"/>
                <a:cs typeface="Times New Roman" panose="02020603050405020304" pitchFamily="18" charset="0"/>
              </a:rPr>
              <a:t>的简单析取式</a:t>
            </a:r>
            <a:endParaRPr lang="zh-CN" altLang="en-US" sz="2800" i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3)</a:t>
            </a:r>
            <a:r>
              <a:rPr lang="en-US" altLang="zh-CN" sz="2800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</a:t>
            </a:r>
            <a:r>
              <a:rPr lang="en-US" altLang="zh-CN" sz="28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          </a:t>
            </a:r>
            <a:r>
              <a:rPr lang="en-US" altLang="zh-CN" sz="28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1)2)</a:t>
            </a:r>
            <a:r>
              <a:rPr lang="zh-CN" altLang="en-US" sz="28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消解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4)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             </a:t>
            </a:r>
            <a:r>
              <a:rPr lang="fr-FR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fr-FR" sz="2800">
                <a:latin typeface="Times New Roman" panose="02020603050405020304" pitchFamily="18" charset="0"/>
                <a:cs typeface="Times New Roman" panose="02020603050405020304" pitchFamily="18" charset="0"/>
              </a:rPr>
              <a:t>的简单析取式</a:t>
            </a:r>
            <a:endParaRPr lang="zh-CN" altLang="en-US" sz="2800" i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5)</a:t>
            </a:r>
            <a:r>
              <a:rPr lang="en-US" altLang="zh-CN" sz="2800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                  </a:t>
            </a:r>
            <a:r>
              <a:rPr lang="en-US" altLang="zh-CN" sz="28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3)4)</a:t>
            </a:r>
            <a:r>
              <a:rPr lang="zh-CN" altLang="en-US" sz="28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消解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6)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              </a:t>
            </a:r>
            <a:r>
              <a:rPr lang="fr-FR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fr-FR" sz="2800">
                <a:latin typeface="Times New Roman" panose="02020603050405020304" pitchFamily="18" charset="0"/>
                <a:cs typeface="Times New Roman" panose="02020603050405020304" pitchFamily="18" charset="0"/>
              </a:rPr>
              <a:t>的简单析取式</a:t>
            </a:r>
            <a:endParaRPr lang="zh-CN" altLang="en-US" sz="2800" i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7)</a:t>
            </a:r>
            <a:r>
              <a:rPr lang="en-US" altLang="zh-CN" sz="2800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                  </a:t>
            </a:r>
            <a:r>
              <a:rPr lang="en-US" altLang="zh-CN" sz="28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5)6)</a:t>
            </a:r>
            <a:r>
              <a:rPr lang="zh-CN" altLang="en-US" sz="28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消解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fr-FR" sz="2800">
                <a:latin typeface="Times New Roman" panose="02020603050405020304" pitchFamily="18" charset="0"/>
                <a:cs typeface="Times New Roman" panose="02020603050405020304" pitchFamily="18" charset="0"/>
              </a:rPr>
              <a:t>这是</a:t>
            </a:r>
            <a:r>
              <a:rPr lang="fr-FR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fr-FR" sz="2800">
                <a:latin typeface="Times New Roman" panose="02020603050405020304" pitchFamily="18" charset="0"/>
                <a:cs typeface="Times New Roman" panose="02020603050405020304" pitchFamily="18" charset="0"/>
              </a:rPr>
              <a:t>的一个否证</a:t>
            </a:r>
            <a:r>
              <a:rPr lang="fr-FR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fr-FR" sz="2800">
                <a:latin typeface="Times New Roman" panose="02020603050405020304" pitchFamily="18" charset="0"/>
                <a:cs typeface="Times New Roman" panose="02020603050405020304" pitchFamily="18" charset="0"/>
              </a:rPr>
              <a:t>从而证明</a:t>
            </a:r>
            <a:r>
              <a:rPr lang="fr-FR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fr-FR" sz="280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不可满足的（</a:t>
            </a:r>
            <a:r>
              <a:rPr lang="zh-CN" altLang="fr-FR" sz="2800">
                <a:latin typeface="Times New Roman" panose="02020603050405020304" pitchFamily="18" charset="0"/>
                <a:cs typeface="Times New Roman" panose="02020603050405020304" pitchFamily="18" charset="0"/>
              </a:rPr>
              <a:t>矛盾式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fr-FR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253" name="Rectangle 21" descr="新闻纸">
            <a:extLst>
              <a:ext uri="{FF2B5EF4-FFF2-40B4-BE49-F238E27FC236}">
                <a16:creationId xmlns:a16="http://schemas.microsoft.com/office/drawing/2014/main" id="{3B668A1E-881E-483E-BFDA-98E898AC6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989138"/>
            <a:ext cx="3313113" cy="38893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>
            <a:pattFill prst="zigZag">
              <a:fgClr>
                <a:schemeClr val="hlink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>
              <a:latin typeface="Times New Roman" panose="02020603050405020304" pitchFamily="18" charset="0"/>
            </a:endParaRPr>
          </a:p>
        </p:txBody>
      </p:sp>
      <p:sp>
        <p:nvSpPr>
          <p:cNvPr id="351237" name="Rectangle 5">
            <a:extLst>
              <a:ext uri="{FF2B5EF4-FFF2-40B4-BE49-F238E27FC236}">
                <a16:creationId xmlns:a16="http://schemas.microsoft.com/office/drawing/2014/main" id="{56C6E0CB-1EC4-4083-ACEE-6A8B8158C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8" y="2109788"/>
            <a:ext cx="14446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000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0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000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300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3000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351240" name="Rectangle 8">
            <a:extLst>
              <a:ext uri="{FF2B5EF4-FFF2-40B4-BE49-F238E27FC236}">
                <a16:creationId xmlns:a16="http://schemas.microsoft.com/office/drawing/2014/main" id="{0B9DB671-13AD-4DD2-AB5A-C71C8B72D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3046413"/>
            <a:ext cx="10239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0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3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30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351241" name="Rectangle 9">
            <a:extLst>
              <a:ext uri="{FF2B5EF4-FFF2-40B4-BE49-F238E27FC236}">
                <a16:creationId xmlns:a16="http://schemas.microsoft.com/office/drawing/2014/main" id="{35C699D9-8AEE-4EB2-AC56-1EDBA00C1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3046413"/>
            <a:ext cx="8477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000" i="1">
                <a:latin typeface="Times New Roman" panose="02020603050405020304" pitchFamily="18" charset="0"/>
                <a:sym typeface="Symbol" panose="05050102010706020507" pitchFamily="18" charset="2"/>
              </a:rPr>
              <a:t> q</a:t>
            </a:r>
            <a:r>
              <a:rPr lang="en-US" altLang="zh-CN" sz="30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000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351245" name="Line 13">
            <a:extLst>
              <a:ext uri="{FF2B5EF4-FFF2-40B4-BE49-F238E27FC236}">
                <a16:creationId xmlns:a16="http://schemas.microsoft.com/office/drawing/2014/main" id="{0F6AA2B0-658A-4749-8928-960751DC82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1513" y="2638425"/>
            <a:ext cx="5762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246" name="Line 14">
            <a:extLst>
              <a:ext uri="{FF2B5EF4-FFF2-40B4-BE49-F238E27FC236}">
                <a16:creationId xmlns:a16="http://schemas.microsoft.com/office/drawing/2014/main" id="{5CABE474-7C54-4C82-81A4-DD36A70CF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075" y="3646488"/>
            <a:ext cx="5762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247" name="Line 15">
            <a:extLst>
              <a:ext uri="{FF2B5EF4-FFF2-40B4-BE49-F238E27FC236}">
                <a16:creationId xmlns:a16="http://schemas.microsoft.com/office/drawing/2014/main" id="{62EE9DD6-2D55-4AB9-BBC7-7D5C86CC79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26338" y="3646488"/>
            <a:ext cx="5762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248" name="Rectangle 16">
            <a:extLst>
              <a:ext uri="{FF2B5EF4-FFF2-40B4-BE49-F238E27FC236}">
                <a16:creationId xmlns:a16="http://schemas.microsoft.com/office/drawing/2014/main" id="{7156A009-027C-4EC9-A670-F5665A107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4125913"/>
            <a:ext cx="3746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0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</a:p>
        </p:txBody>
      </p:sp>
      <p:sp>
        <p:nvSpPr>
          <p:cNvPr id="351250" name="Line 18">
            <a:extLst>
              <a:ext uri="{FF2B5EF4-FFF2-40B4-BE49-F238E27FC236}">
                <a16:creationId xmlns:a16="http://schemas.microsoft.com/office/drawing/2014/main" id="{6DD615BC-5F01-4613-9BDC-D37A0B652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775" y="4725988"/>
            <a:ext cx="5762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251" name="Line 19">
            <a:extLst>
              <a:ext uri="{FF2B5EF4-FFF2-40B4-BE49-F238E27FC236}">
                <a16:creationId xmlns:a16="http://schemas.microsoft.com/office/drawing/2014/main" id="{5F027748-B365-43C9-8D0F-BE7BCF58D8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4038" y="4725988"/>
            <a:ext cx="5762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252" name="Rectangle 20">
            <a:extLst>
              <a:ext uri="{FF2B5EF4-FFF2-40B4-BE49-F238E27FC236}">
                <a16:creationId xmlns:a16="http://schemas.microsoft.com/office/drawing/2014/main" id="{2D753284-54B4-4673-8228-AE5530864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138" y="5207000"/>
            <a:ext cx="393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0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</a:p>
        </p:txBody>
      </p:sp>
      <p:sp>
        <p:nvSpPr>
          <p:cNvPr id="351249" name="Rectangle 17">
            <a:extLst>
              <a:ext uri="{FF2B5EF4-FFF2-40B4-BE49-F238E27FC236}">
                <a16:creationId xmlns:a16="http://schemas.microsoft.com/office/drawing/2014/main" id="{AA7C427E-A73B-402A-8CBF-008780105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0" y="4125913"/>
            <a:ext cx="6461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0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000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</a:p>
        </p:txBody>
      </p:sp>
      <p:sp>
        <p:nvSpPr>
          <p:cNvPr id="351236" name="Rectangle 4">
            <a:extLst>
              <a:ext uri="{FF2B5EF4-FFF2-40B4-BE49-F238E27FC236}">
                <a16:creationId xmlns:a16="http://schemas.microsoft.com/office/drawing/2014/main" id="{85033F59-7D4A-416F-9F48-003D7C2B8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2109788"/>
            <a:ext cx="1066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0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000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0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000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</a:p>
        </p:txBody>
      </p:sp>
      <p:sp>
        <p:nvSpPr>
          <p:cNvPr id="351238" name="Line 6">
            <a:extLst>
              <a:ext uri="{FF2B5EF4-FFF2-40B4-BE49-F238E27FC236}">
                <a16:creationId xmlns:a16="http://schemas.microsoft.com/office/drawing/2014/main" id="{7D0E8135-D1F3-4ED9-8787-F20C44EBD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250" y="2638425"/>
            <a:ext cx="5762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5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5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5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uiExpand="1" build="p" bldLvl="2"/>
      <p:bldP spid="351253" grpId="0" animBg="1"/>
      <p:bldP spid="351237" grpId="0"/>
      <p:bldP spid="351240" grpId="0"/>
      <p:bldP spid="351241" grpId="0"/>
      <p:bldP spid="351248" grpId="0"/>
      <p:bldP spid="351252" grpId="0"/>
      <p:bldP spid="351249" grpId="0"/>
      <p:bldP spid="3512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9FFFC01D-CD4D-496A-811A-5E51F010AD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DD5B63F-9DA4-4C1B-95FF-B6EE7A5522AD}" type="slidenum">
              <a:rPr lang="en-US" altLang="zh-CN" sz="1200" b="0">
                <a:latin typeface="Verdan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C536EEA-AEEC-46FF-BC9B-4B3C113AE0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D968DA6F-BDA3-44F8-A332-CAC58E3726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52513"/>
            <a:ext cx="8229600" cy="5257800"/>
          </a:xfrm>
        </p:spPr>
        <p:txBody>
          <a:bodyPr/>
          <a:lstStyle/>
          <a:p>
            <a:pPr marL="434975" eaLnBrk="1" hangingPunct="1"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构造公式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的否证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从而证明它是矛盾式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2075" indent="182563" eaLnBrk="1" hangingPunct="1">
              <a:spcBef>
                <a:spcPct val="0"/>
              </a:spcBef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075" indent="182563" eaLnBrk="1" hangingPunct="1">
              <a:spcBef>
                <a:spcPct val="0"/>
              </a:spcBef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  消解序列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2075" indent="182563" eaLnBrk="1" hangingPunct="1">
              <a:spcBef>
                <a:spcPct val="0"/>
              </a:spcBef>
              <a:defRPr/>
            </a:pP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的简单析取式</a:t>
            </a:r>
          </a:p>
          <a:p>
            <a:pPr marL="92075" indent="182563" eaLnBrk="1" hangingPunct="1">
              <a:spcBef>
                <a:spcPct val="0"/>
              </a:spcBef>
              <a:defRPr/>
            </a:pPr>
            <a:r>
              <a:rPr lang="zh-CN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            A</a:t>
            </a:r>
            <a:r>
              <a:rPr lang="zh-CN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的简单析取式</a:t>
            </a:r>
          </a:p>
          <a:p>
            <a:pPr marL="92075" indent="182563" eaLnBrk="1" hangingPunct="1">
              <a:spcBef>
                <a:spcPct val="0"/>
              </a:spcBef>
              <a:defRPr/>
            </a:pPr>
            <a:r>
              <a:rPr lang="zh-CN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①,②</a:t>
            </a:r>
            <a:r>
              <a:rPr lang="zh-CN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消解    </a:t>
            </a:r>
          </a:p>
          <a:p>
            <a:pPr marL="92075" indent="182563" eaLnBrk="1" hangingPunct="1">
              <a:spcBef>
                <a:spcPct val="0"/>
              </a:spcBef>
              <a:defRPr/>
            </a:pPr>
            <a:r>
              <a:rPr lang="zh-CN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           A</a:t>
            </a:r>
            <a:r>
              <a:rPr lang="zh-CN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的简单析取式</a:t>
            </a:r>
          </a:p>
          <a:p>
            <a:pPr marL="92075" indent="182563" eaLnBrk="1" hangingPunct="1">
              <a:spcBef>
                <a:spcPct val="0"/>
              </a:spcBef>
              <a:defRPr/>
            </a:pPr>
            <a:r>
              <a:rPr lang="zh-CN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               A</a:t>
            </a:r>
            <a:r>
              <a:rPr lang="zh-CN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的简单析取式</a:t>
            </a:r>
          </a:p>
          <a:p>
            <a:pPr marL="92075" indent="182563" eaLnBrk="1" hangingPunct="1">
              <a:spcBef>
                <a:spcPct val="0"/>
              </a:spcBef>
              <a:defRPr/>
            </a:pPr>
            <a:r>
              <a:rPr lang="zh-CN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④,⑤</a:t>
            </a:r>
            <a:r>
              <a:rPr lang="zh-CN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消解</a:t>
            </a:r>
          </a:p>
          <a:p>
            <a:pPr marL="92075" indent="182563" eaLnBrk="1" hangingPunct="1">
              <a:spcBef>
                <a:spcPct val="0"/>
              </a:spcBef>
              <a:defRPr/>
            </a:pPr>
            <a:r>
              <a:rPr lang="zh-CN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⑦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③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,⑥</a:t>
            </a:r>
            <a:r>
              <a:rPr lang="zh-CN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消解</a:t>
            </a:r>
          </a:p>
          <a:p>
            <a:pPr marL="92075" indent="182563" eaLnBrk="1" hangingPunct="1">
              <a:spcBef>
                <a:spcPct val="0"/>
              </a:spcBef>
              <a:defRPr/>
            </a:pPr>
            <a:r>
              <a:rPr lang="zh-CN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的一个否证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从而证明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是矛盾式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2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2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664D24C7-25BF-45D5-8429-C4CCA260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8DC3BE-4DBB-41BF-BCFF-84BC9D56171A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400" b="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758D7810-EFD9-4679-9772-55354B07C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消解算法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D4A6C26-DD0A-4A2E-ACD6-BB8FC472C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35375" y="1052513"/>
            <a:ext cx="4608513" cy="5668962"/>
          </a:xfrm>
          <a:ln>
            <a:solidFill>
              <a:schemeClr val="tx1"/>
            </a:solidFill>
          </a:ln>
        </p:spPr>
        <p:txBody>
          <a:bodyPr/>
          <a:lstStyle/>
          <a:p>
            <a:pPr marL="457200" indent="-457200" eaLnBrk="1" hangingPunct="1">
              <a:defRPr/>
            </a:pPr>
            <a:r>
              <a:rPr lang="en-US" altLang="zh-CN" sz="1600" dirty="0">
                <a:latin typeface="Times New Roman" panose="02020603050405020304" pitchFamily="18" charset="0"/>
              </a:rPr>
              <a:t>1. </a:t>
            </a:r>
            <a:r>
              <a:rPr lang="zh-CN" altLang="en-US" sz="1600" dirty="0">
                <a:latin typeface="Times New Roman" panose="02020603050405020304" pitchFamily="18" charset="0"/>
              </a:rPr>
              <a:t>求</a:t>
            </a:r>
            <a:r>
              <a:rPr lang="en-US" altLang="zh-CN" sz="1600" i="1" dirty="0">
                <a:latin typeface="Times New Roman" panose="02020603050405020304" pitchFamily="18" charset="0"/>
              </a:rPr>
              <a:t>A</a:t>
            </a:r>
            <a:r>
              <a:rPr lang="zh-CN" altLang="en-US" sz="1600" dirty="0">
                <a:latin typeface="Times New Roman" panose="02020603050405020304" pitchFamily="18" charset="0"/>
              </a:rPr>
              <a:t>的合取范式</a:t>
            </a:r>
            <a:r>
              <a:rPr lang="en-US" altLang="zh-CN" sz="1600" i="1" dirty="0">
                <a:latin typeface="Times New Roman" panose="02020603050405020304" pitchFamily="18" charset="0"/>
              </a:rPr>
              <a:t>S</a:t>
            </a:r>
          </a:p>
          <a:p>
            <a:pPr marL="457200" indent="-457200" eaLnBrk="1" hangingPunct="1">
              <a:defRPr/>
            </a:pPr>
            <a:r>
              <a:rPr lang="en-US" altLang="zh-CN" sz="1600" dirty="0">
                <a:latin typeface="Times New Roman" panose="02020603050405020304" pitchFamily="18" charset="0"/>
              </a:rPr>
              <a:t>2. </a:t>
            </a:r>
            <a:r>
              <a:rPr lang="zh-CN" altLang="en-US" sz="1600" dirty="0">
                <a:latin typeface="Times New Roman" panose="02020603050405020304" pitchFamily="18" charset="0"/>
              </a:rPr>
              <a:t>令</a:t>
            </a:r>
            <a:r>
              <a:rPr lang="en-US" altLang="zh-CN" sz="1600" i="1" dirty="0">
                <a:latin typeface="Times New Roman" panose="02020603050405020304" pitchFamily="18" charset="0"/>
              </a:rPr>
              <a:t>S</a:t>
            </a:r>
            <a:r>
              <a:rPr lang="en-US" altLang="zh-CN" sz="16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, </a:t>
            </a:r>
            <a:r>
              <a:rPr lang="en-US" altLang="zh-CN" sz="1600" i="1" dirty="0">
                <a:latin typeface="Times New Roman" panose="02020603050405020304" pitchFamily="18" charset="0"/>
              </a:rPr>
              <a:t>S</a:t>
            </a:r>
            <a:r>
              <a:rPr lang="en-US" altLang="zh-CN" sz="16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, </a:t>
            </a:r>
            <a:r>
              <a:rPr lang="en-US" altLang="zh-CN" sz="1600" i="1" dirty="0">
                <a:latin typeface="Times New Roman" panose="02020603050405020304" pitchFamily="18" charset="0"/>
              </a:rPr>
              <a:t>S</a:t>
            </a:r>
            <a:r>
              <a:rPr lang="en-US" altLang="zh-CN" sz="16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16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的所有简单析取式</a:t>
            </a:r>
          </a:p>
          <a:p>
            <a:pPr marL="457200" indent="-457200" eaLnBrk="1" hangingPunct="1">
              <a:defRPr/>
            </a:pP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3. For </a:t>
            </a:r>
            <a:r>
              <a:rPr lang="en-US" altLang="zh-CN" sz="16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6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600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600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16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6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600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 dirty="0">
              <a:solidFill>
                <a:srgbClr val="00B05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defRPr/>
            </a:pP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4.      If </a:t>
            </a:r>
            <a:r>
              <a:rPr lang="en-US" altLang="zh-CN" sz="16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6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可以消解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then</a:t>
            </a:r>
          </a:p>
          <a:p>
            <a:pPr marL="457200" indent="-457200" eaLnBrk="1" hangingPunct="1">
              <a:defRPr/>
            </a:pP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5.              </a:t>
            </a:r>
            <a:r>
              <a:rPr lang="zh-CN" altLang="en-US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计算</a:t>
            </a:r>
            <a:r>
              <a:rPr lang="en-US" altLang="zh-CN" sz="16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Res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16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>
              <a:defRPr/>
            </a:pP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6.               If </a:t>
            </a:r>
            <a:r>
              <a:rPr lang="en-US" altLang="zh-CN" sz="16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600" i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then</a:t>
            </a:r>
            <a:endParaRPr lang="en-US" altLang="en-US" sz="1600" dirty="0">
              <a:solidFill>
                <a:srgbClr val="00B05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defRPr/>
            </a:pP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.                    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输出“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No”,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计算结束 </a:t>
            </a:r>
          </a:p>
          <a:p>
            <a:pPr marL="457200" indent="-457200" eaLnBrk="1" hangingPunct="1">
              <a:defRPr/>
            </a:pP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8.               If </a:t>
            </a:r>
            <a:r>
              <a:rPr lang="en-US" altLang="zh-CN" sz="16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16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600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600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1600" i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 </a:t>
            </a:r>
            <a:r>
              <a:rPr lang="en-US" altLang="zh-CN" sz="16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600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then</a:t>
            </a:r>
          </a:p>
          <a:p>
            <a:pPr marL="457200" indent="-457200" eaLnBrk="1" hangingPunct="1">
              <a:defRPr/>
            </a:pP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9.                    </a:t>
            </a:r>
            <a:r>
              <a:rPr lang="en-US" altLang="zh-CN" sz="16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600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16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600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{</a:t>
            </a:r>
            <a:r>
              <a:rPr lang="en-US" altLang="zh-CN" sz="1600" i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0" indent="0" eaLnBrk="1" hangingPunct="1">
              <a:defRPr/>
            </a:pP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</a:rPr>
              <a:t>10. For </a:t>
            </a:r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1600" baseline="-250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1600" baseline="-250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1600" baseline="-250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1600" baseline="-250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16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1600" baseline="-250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1600" baseline="-250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sz="1600" dirty="0">
              <a:solidFill>
                <a:srgbClr val="0066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</a:rPr>
              <a:t>11.      If </a:t>
            </a:r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rgbClr val="0066FF"/>
                </a:solidFill>
                <a:latin typeface="Times New Roman" panose="02020603050405020304" pitchFamily="18" charset="0"/>
              </a:rPr>
              <a:t>可以消解 </a:t>
            </a: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</a:rPr>
              <a:t>then</a:t>
            </a:r>
          </a:p>
          <a:p>
            <a:pPr marL="0" indent="0" eaLnBrk="1" hangingPunct="1">
              <a:defRPr/>
            </a:pP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</a:rPr>
              <a:t>12.              </a:t>
            </a:r>
            <a:r>
              <a:rPr lang="zh-CN" altLang="en-US" sz="1600" dirty="0">
                <a:solidFill>
                  <a:srgbClr val="0066FF"/>
                </a:solidFill>
                <a:latin typeface="Times New Roman" panose="02020603050405020304" pitchFamily="18" charset="0"/>
              </a:rPr>
              <a:t>计算</a:t>
            </a:r>
            <a:r>
              <a:rPr lang="en-US" altLang="zh-CN" sz="1600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dirty="0" err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16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Res</a:t>
            </a: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defRPr/>
            </a:pP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</a:rPr>
              <a:t>13.               If </a:t>
            </a:r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then</a:t>
            </a:r>
            <a:endParaRPr lang="en-US" altLang="en-US" sz="1600" dirty="0">
              <a:solidFill>
                <a:srgbClr val="0066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.                    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输出“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No”,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</a:rPr>
              <a:t>计算结束 </a:t>
            </a:r>
          </a:p>
          <a:p>
            <a:pPr marL="0" indent="0" eaLnBrk="1" hangingPunct="1">
              <a:defRPr/>
            </a:pP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</a:rPr>
              <a:t>15.               If </a:t>
            </a:r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6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6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 </a:t>
            </a:r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6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then</a:t>
            </a:r>
          </a:p>
          <a:p>
            <a:pPr marL="0" indent="0" eaLnBrk="1" hangingPunct="1">
              <a:defRPr/>
            </a:pP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16.                    </a:t>
            </a:r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6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6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{</a:t>
            </a:r>
            <a:r>
              <a:rPr lang="en-US" altLang="zh-CN" sz="1600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0" indent="0" eaLnBrk="1" hangingPunct="1">
              <a:defRPr/>
            </a:pPr>
            <a:r>
              <a:rPr lang="en-US" altLang="zh-CN" sz="1600" dirty="0">
                <a:latin typeface="Times New Roman" panose="02020603050405020304" pitchFamily="18" charset="0"/>
              </a:rPr>
              <a:t>17. If </a:t>
            </a:r>
            <a:r>
              <a:rPr lang="en-US" altLang="zh-CN" sz="1600" i="1" dirty="0">
                <a:latin typeface="Times New Roman" panose="02020603050405020304" pitchFamily="18" charset="0"/>
              </a:rPr>
              <a:t>S</a:t>
            </a:r>
            <a:r>
              <a:rPr lang="en-US" altLang="zh-CN" sz="16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Times New Roman" panose="02020603050405020304" pitchFamily="18" charset="0"/>
              </a:rPr>
              <a:t>=</a:t>
            </a:r>
            <a:r>
              <a:rPr lang="en-US" altLang="zh-CN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 then</a:t>
            </a:r>
            <a:r>
              <a:rPr lang="en-US" altLang="zh-CN" sz="1600" dirty="0">
                <a:latin typeface="Times New Roman" panose="02020603050405020304" pitchFamily="18" charset="0"/>
              </a:rPr>
              <a:t>     </a:t>
            </a:r>
          </a:p>
          <a:p>
            <a:pPr marL="0" indent="0" eaLnBrk="1" hangingPunct="1">
              <a:defRPr/>
            </a:pPr>
            <a:r>
              <a:rPr lang="en-US" altLang="zh-CN" sz="1600" dirty="0">
                <a:latin typeface="Times New Roman" panose="02020603050405020304" pitchFamily="18" charset="0"/>
              </a:rPr>
              <a:t>18.     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输出“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Yes”, 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计算结束</a:t>
            </a:r>
          </a:p>
          <a:p>
            <a:pPr marL="0" indent="0" eaLnBrk="1" hangingPunct="1">
              <a:defRPr/>
            </a:pPr>
            <a:r>
              <a:rPr lang="en-US" altLang="zh-CN" sz="1600" dirty="0">
                <a:latin typeface="Times New Roman" panose="02020603050405020304" pitchFamily="18" charset="0"/>
              </a:rPr>
              <a:t>19. Else </a:t>
            </a:r>
            <a:r>
              <a:rPr lang="en-US" altLang="zh-CN" sz="1600" i="1" dirty="0">
                <a:latin typeface="Times New Roman" panose="02020603050405020304" pitchFamily="18" charset="0"/>
              </a:rPr>
              <a:t>S</a:t>
            </a:r>
            <a:r>
              <a:rPr lang="en-US" altLang="zh-CN" sz="16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1600" i="1" dirty="0">
                <a:latin typeface="Times New Roman" panose="02020603050405020304" pitchFamily="18" charset="0"/>
              </a:rPr>
              <a:t>S</a:t>
            </a:r>
            <a:r>
              <a:rPr lang="en-US" altLang="zh-CN" sz="16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1600" i="1" dirty="0">
                <a:latin typeface="Times New Roman" panose="02020603050405020304" pitchFamily="18" charset="0"/>
              </a:rPr>
              <a:t>S</a:t>
            </a:r>
            <a:r>
              <a:rPr lang="en-US" altLang="zh-CN" sz="16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600" i="1" dirty="0">
                <a:latin typeface="Times New Roman" panose="02020603050405020304" pitchFamily="18" charset="0"/>
              </a:rPr>
              <a:t>S</a:t>
            </a:r>
            <a:r>
              <a:rPr lang="en-US" altLang="zh-CN" sz="16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1600" i="1" dirty="0">
                <a:latin typeface="Times New Roman" panose="02020603050405020304" pitchFamily="18" charset="0"/>
              </a:rPr>
              <a:t>S</a:t>
            </a:r>
            <a:r>
              <a:rPr lang="en-US" altLang="zh-CN" sz="16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600" i="1" dirty="0">
                <a:latin typeface="Times New Roman" panose="02020603050405020304" pitchFamily="18" charset="0"/>
              </a:rPr>
              <a:t>S</a:t>
            </a:r>
            <a:r>
              <a:rPr lang="en-US" altLang="zh-CN" sz="16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, </a:t>
            </a:r>
            <a:r>
              <a:rPr lang="en-US" altLang="zh-CN" sz="16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zh-CN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 3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sz="16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381EA5AB-C2DA-45C3-B65B-FC2BF69DA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84313"/>
            <a:ext cx="316865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消解算法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输入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合式公式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输出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: 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   当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是可满足时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       回答“</a:t>
            </a:r>
            <a:r>
              <a:rPr lang="en-US" altLang="zh-CN">
                <a:latin typeface="Times New Roman" panose="02020603050405020304" pitchFamily="18" charset="0"/>
              </a:rPr>
              <a:t>Yes”; 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   否则，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       回答“</a:t>
            </a:r>
            <a:r>
              <a:rPr lang="en-US" altLang="zh-CN">
                <a:latin typeface="Times New Roman" panose="02020603050405020304" pitchFamily="18" charset="0"/>
              </a:rPr>
              <a:t>No”.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60EAB9D1-82B5-4F4E-8B50-2867A8F2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ACC479-2E51-4931-B6DF-68232625D99B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E78F363-00FC-4EAB-AB7F-38B6CD54F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消解算法例题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06265E5-C700-44D7-9112-83AFD73AD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424862" cy="5040313"/>
          </a:xfrm>
        </p:spPr>
        <p:txBody>
          <a:bodyPr/>
          <a:lstStyle/>
          <a:p>
            <a:pPr marL="0" indent="0"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用消解算法判断下述公式是否是可满足的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1) (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解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(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循环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=,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=</a:t>
            </a:r>
          </a:p>
          <a:p>
            <a:pPr marL="0" indent="0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Res(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 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</a:p>
          <a:p>
            <a:pPr marL="0" indent="0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Res(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Res(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S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D218E860-2ABE-46BC-B99F-089AEFB9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8E5A42-D957-4CE4-A3D8-B55265B46662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64D6C3C-3600-4182-B21F-D984F8F45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消解算法例题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561E8B4-489A-46AB-9C15-298F061B2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040313"/>
          </a:xfrm>
        </p:spPr>
        <p:txBody>
          <a:bodyPr/>
          <a:lstStyle/>
          <a:p>
            <a:pPr marL="0" indent="0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循环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=</a:t>
            </a:r>
          </a:p>
          <a:p>
            <a:pPr marL="0" indent="0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Res(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</a:p>
          <a:p>
            <a:pPr marL="0" indent="0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Res(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</a:p>
          <a:p>
            <a:pPr marL="0" indent="0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Res(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</a:p>
          <a:p>
            <a:pPr marL="0" indent="0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输出“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No”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，说明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是不可满足的。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BBC0C38D-F463-4FE7-8D6C-E2262FCD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7393E2-39B0-4E4F-91E4-0B1A8A6CB87B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AF0C307-A240-4C57-9B40-13259B1E8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>
              <a:buClr>
                <a:srgbClr val="FFC000"/>
              </a:buClr>
            </a:pPr>
            <a:r>
              <a:rPr lang="zh-CN" altLang="en-US"/>
              <a:t>与非 </a:t>
            </a:r>
            <a:r>
              <a:rPr lang="en-US" altLang="zh-CN">
                <a:sym typeface="Symbol" panose="05050102010706020507" pitchFamily="18" charset="2"/>
              </a:rPr>
              <a:t></a:t>
            </a:r>
            <a:r>
              <a:rPr lang="zh-CN" altLang="en-US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&amp; </a:t>
            </a:r>
            <a:r>
              <a:rPr lang="zh-CN" altLang="en-US"/>
              <a:t>或非 </a:t>
            </a:r>
            <a:r>
              <a:rPr lang="en-US" altLang="zh-CN">
                <a:sym typeface="Symbol" panose="05050102010706020507" pitchFamily="18" charset="2"/>
              </a:rPr>
              <a:t></a:t>
            </a:r>
            <a:endParaRPr lang="en-US" altLang="zh-CN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E976E83-E620-4B73-8B79-87B6BC4D9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280400" cy="1944687"/>
          </a:xfrm>
        </p:spPr>
        <p:txBody>
          <a:bodyPr/>
          <a:lstStyle/>
          <a:p>
            <a:pPr marL="609600" indent="-609600"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2.8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q </a:t>
            </a:r>
            <a:r>
              <a:rPr lang="zh-CN" altLang="en-US" dirty="0">
                <a:latin typeface="Times New Roman" panose="02020603050405020304" pitchFamily="18" charset="0"/>
              </a:rPr>
              <a:t>为两个命题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称作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与非式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</a:rPr>
              <a:t>            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即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zh-CN" altLang="en-US" dirty="0">
                <a:latin typeface="Times New Roman" panose="02020603050405020304" pitchFamily="18" charset="0"/>
              </a:rPr>
              <a:t>称为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与非联结词</a:t>
            </a:r>
            <a:endParaRPr lang="zh-CN" altLang="en-US" i="1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称作 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r>
              <a:rPr lang="zh-CN" altLang="en-US" dirty="0">
                <a:latin typeface="Times New Roman" panose="02020603050405020304" pitchFamily="18" charset="0"/>
              </a:rPr>
              <a:t>与 </a:t>
            </a:r>
            <a:r>
              <a:rPr lang="en-US" altLang="zh-CN" i="1" dirty="0">
                <a:latin typeface="Times New Roman" panose="02020603050405020304" pitchFamily="18" charset="0"/>
              </a:rPr>
              <a:t>q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或非式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</a:rPr>
              <a:t>            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即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zh-CN" altLang="en-US" dirty="0">
                <a:latin typeface="Times New Roman" panose="02020603050405020304" pitchFamily="18" charset="0"/>
              </a:rPr>
              <a:t>称为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或非联结词</a:t>
            </a:r>
          </a:p>
        </p:txBody>
      </p:sp>
      <p:sp>
        <p:nvSpPr>
          <p:cNvPr id="9221" name="Text Box 20">
            <a:extLst>
              <a:ext uri="{FF2B5EF4-FFF2-40B4-BE49-F238E27FC236}">
                <a16:creationId xmlns:a16="http://schemas.microsoft.com/office/drawing/2014/main" id="{7D50478A-730F-4D57-8A09-C9F0F32EB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7" y="4408487"/>
            <a:ext cx="21986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真值表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1EFD4B0-A45F-4B86-B31C-3B6DF93BE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3888"/>
              </p:ext>
            </p:extLst>
          </p:nvPr>
        </p:nvGraphicFramePr>
        <p:xfrm>
          <a:off x="2844007" y="3908155"/>
          <a:ext cx="4392612" cy="2278060"/>
        </p:xfrm>
        <a:graphic>
          <a:graphicData uri="http://schemas.openxmlformats.org/drawingml/2006/table">
            <a:tbl>
              <a:tblPr/>
              <a:tblGrid>
                <a:gridCol w="1116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i="1" dirty="0">
                          <a:latin typeface="Times New Roman" panose="02020603050405020304" pitchFamily="18" charset="0"/>
                        </a:rPr>
                        <a:t>p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6" marR="9526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i="1" dirty="0">
                          <a:latin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6" marR="9526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i="1" dirty="0" err="1"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800" b="1" dirty="0" err="1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lang="en-US" altLang="zh-CN" sz="2800" b="1" i="1" dirty="0" err="1">
                          <a:latin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6" marR="9526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i="1" dirty="0" err="1"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800" b="1" dirty="0" err="1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</a:t>
                      </a:r>
                      <a:r>
                        <a:rPr lang="en-US" altLang="zh-CN" sz="2800" b="1" i="1" dirty="0" err="1">
                          <a:latin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6" marR="9526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9526" marR="9526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9526" marR="9526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526" marR="9526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526" marR="9526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9526" marR="9526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526" marR="9526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526" marR="9526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9526" marR="9526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526" marR="9526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9526" marR="9526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526" marR="9526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9526" marR="9526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526" marR="9526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526" marR="9526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9526" marR="9526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9526" marR="9526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  <p:bldP spid="92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6760937C-27ED-4EA5-8BC5-E2FDF7AE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E3F138-E691-416B-B2E2-1352CBE7D452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400" b="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4D1DFC3-A049-43E6-95C4-ECE82E164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消解算法例题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92C09DD0-D7E9-4A33-AAA1-928D53548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040313"/>
          </a:xfrm>
        </p:spPr>
        <p:txBody>
          <a:bodyPr/>
          <a:lstStyle/>
          <a:p>
            <a:pPr marL="0" indent="0"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用消解算法判断下述公式是否是可满足的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pPr marL="0" indent="0"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2) 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eaLnBrk="1" hangingPunct="1"/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/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解 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/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eaLnBrk="1" hangingPunct="1"/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循环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1 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=,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},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=</a:t>
            </a:r>
          </a:p>
          <a:p>
            <a:pPr marL="0" indent="0"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Res(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</a:p>
          <a:p>
            <a:pPr marL="0" indent="0"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Res(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Res(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)=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Res(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/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     S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653BA23C-3E27-4D57-813C-0C0EDC9A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9D188B-4473-473C-822D-EAAECA507005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400" b="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AB3D78D-A7E9-49CF-89A4-B3BE69843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消解算法例题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C30656E-228B-4145-A823-7BC6F24EA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040313"/>
          </a:xfrm>
        </p:spPr>
        <p:txBody>
          <a:bodyPr/>
          <a:lstStyle/>
          <a:p>
            <a:pPr marL="0" indent="0" eaLnBrk="1" hangingPunct="1"/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循环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2 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},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},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=</a:t>
            </a:r>
          </a:p>
          <a:p>
            <a:pPr marL="0" indent="0"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Res(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Res(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</a:p>
          <a:p>
            <a:pPr marL="0" indent="0"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Res(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</a:p>
          <a:p>
            <a:pPr marL="0" indent="0"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Res(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/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     S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=</a:t>
            </a:r>
          </a:p>
          <a:p>
            <a:pPr marL="0" indent="0"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输出“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Yes”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，说明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是可满足的。</a:t>
            </a:r>
            <a:endParaRPr lang="en-US" altLang="zh-CN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749F1A0E-C9F4-4649-9DC6-6C850815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B48E33-6448-48CA-963F-6FCE6B1E50A3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400" b="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5A9CAF30-169D-4BC1-8440-2271581C1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2.4</a:t>
            </a:r>
            <a:r>
              <a:rPr lang="en-US" altLang="zh-CN"/>
              <a:t> </a:t>
            </a:r>
            <a:r>
              <a:rPr lang="zh-CN" altLang="en-US"/>
              <a:t>可满足性问题与消解法（回顾）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C9F556D-8626-4EBE-8442-964448E0F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消解文字、消解式（消解结果）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</a:rPr>
              <a:t>消解规则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消解序列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</a:rPr>
              <a:t>消解算法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CE970466-D711-4258-8A51-CDA27559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E3850F-D4C0-4B32-AEF7-1FB9A15EB664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400" b="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7D627F6-20DC-4914-B1EF-2C817DA4B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2.1 </a:t>
            </a:r>
            <a:r>
              <a:rPr lang="zh-CN" altLang="en-US"/>
              <a:t>等值式</a:t>
            </a:r>
            <a:endParaRPr lang="en-US" altLang="zh-CN"/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2.2 </a:t>
            </a:r>
            <a:r>
              <a:rPr lang="zh-CN" altLang="en-US"/>
              <a:t>析取范式与合取范式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2.3 </a:t>
            </a:r>
            <a:r>
              <a:rPr lang="zh-CN" altLang="en-US"/>
              <a:t>联结词完备集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000000"/>
                </a:solidFill>
              </a:rPr>
              <a:t>2.4 </a:t>
            </a:r>
            <a:r>
              <a:rPr lang="zh-CN" altLang="en-US">
                <a:solidFill>
                  <a:srgbClr val="000000"/>
                </a:solidFill>
              </a:rPr>
              <a:t>可满足性问题与消解法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FD03B36B-F320-4958-8FF9-A85086634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第二章 命题逻辑等值演算（回顾）</a:t>
            </a: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93529-8BD7-87A4-32C9-E1371EF4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60350"/>
            <a:ext cx="7200799" cy="471487"/>
          </a:xfrm>
        </p:spPr>
        <p:txBody>
          <a:bodyPr/>
          <a:lstStyle/>
          <a:p>
            <a:r>
              <a:rPr lang="zh-CN" altLang="en-US" sz="2800" dirty="0">
                <a:solidFill>
                  <a:srgbClr val="CC0000"/>
                </a:solidFill>
              </a:rPr>
              <a:t>复习：</a:t>
            </a:r>
            <a:r>
              <a:rPr lang="zh-CN" altLang="en-US" sz="2800" dirty="0">
                <a:solidFill>
                  <a:srgbClr val="00B050"/>
                </a:solidFill>
              </a:rPr>
              <a:t>合取范式 </a:t>
            </a:r>
            <a:r>
              <a:rPr lang="en-US" altLang="zh-CN" sz="2800" dirty="0">
                <a:solidFill>
                  <a:srgbClr val="00B050"/>
                </a:solidFill>
              </a:rPr>
              <a:t>&gt; </a:t>
            </a:r>
            <a:r>
              <a:rPr lang="zh-CN" altLang="en-US" sz="2800" dirty="0">
                <a:solidFill>
                  <a:srgbClr val="7030A0"/>
                </a:solidFill>
              </a:rPr>
              <a:t>简单析取式 </a:t>
            </a:r>
            <a:r>
              <a:rPr lang="en-US" altLang="zh-CN" sz="2800" dirty="0">
                <a:solidFill>
                  <a:srgbClr val="00B050"/>
                </a:solidFill>
              </a:rPr>
              <a:t>&gt;</a:t>
            </a:r>
            <a:r>
              <a:rPr lang="zh-CN" altLang="en-US" sz="2800" dirty="0">
                <a:solidFill>
                  <a:srgbClr val="00B050"/>
                </a:solidFill>
              </a:rPr>
              <a:t>文字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4EB8A-60F8-5B17-D10B-A2772C64A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618856" cy="471487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B05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合取范式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是</a:t>
            </a:r>
            <a:r>
              <a:rPr lang="zh-CN" altLang="en-US" dirty="0">
                <a:solidFill>
                  <a:srgbClr val="7030A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简单析取式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的合取</a:t>
            </a:r>
            <a:endParaRPr lang="en-US" altLang="zh-CN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0F285-49A4-BC73-2C2C-DD157613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5ACB-CB68-4A70-84B7-8B74B58D0B79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A61822C-1BE9-5F5D-8B41-A424ACB57997}"/>
              </a:ext>
            </a:extLst>
          </p:cNvPr>
          <p:cNvSpPr txBox="1">
            <a:spLocks/>
          </p:cNvSpPr>
          <p:nvPr/>
        </p:nvSpPr>
        <p:spPr bwMode="auto">
          <a:xfrm>
            <a:off x="1940043" y="2776236"/>
            <a:ext cx="4618856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3000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rgbClr val="7030A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简单析取式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是有限个</a:t>
            </a:r>
            <a:r>
              <a:rPr lang="zh-CN" altLang="en-US" dirty="0">
                <a:solidFill>
                  <a:srgbClr val="00B05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文字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的析取</a:t>
            </a:r>
            <a:endParaRPr lang="en-US" altLang="zh-CN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62D3D06-DA4B-82EE-7918-24C3312945E9}"/>
              </a:ext>
            </a:extLst>
          </p:cNvPr>
          <p:cNvSpPr txBox="1">
            <a:spLocks/>
          </p:cNvSpPr>
          <p:nvPr/>
        </p:nvSpPr>
        <p:spPr bwMode="auto">
          <a:xfrm>
            <a:off x="4637741" y="3922978"/>
            <a:ext cx="4176464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3000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rgbClr val="00B05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文字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是命题变项及其否的总称</a:t>
            </a:r>
            <a:endParaRPr lang="en-US" altLang="zh-CN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EE339FD4-93B2-FC29-52EF-245F767E2FA1}"/>
              </a:ext>
            </a:extLst>
          </p:cNvPr>
          <p:cNvSpPr/>
          <p:nvPr/>
        </p:nvSpPr>
        <p:spPr>
          <a:xfrm>
            <a:off x="2267744" y="2071688"/>
            <a:ext cx="936104" cy="7045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BC65FB6E-5374-79C5-849A-0CCA6CEEF5CB}"/>
              </a:ext>
            </a:extLst>
          </p:cNvPr>
          <p:cNvSpPr/>
          <p:nvPr/>
        </p:nvSpPr>
        <p:spPr>
          <a:xfrm>
            <a:off x="4608004" y="3218430"/>
            <a:ext cx="936104" cy="7045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动作按钮: 后退或前一项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6D8464A-00E8-C15F-07A3-A5AA77B5B524}"/>
              </a:ext>
            </a:extLst>
          </p:cNvPr>
          <p:cNvSpPr/>
          <p:nvPr/>
        </p:nvSpPr>
        <p:spPr>
          <a:xfrm>
            <a:off x="7380312" y="5661248"/>
            <a:ext cx="1306488" cy="432048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914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7">
            <a:extLst>
              <a:ext uri="{FF2B5EF4-FFF2-40B4-BE49-F238E27FC236}">
                <a16:creationId xmlns:a16="http://schemas.microsoft.com/office/drawing/2014/main" id="{48574796-373D-4256-B01F-4D2A2D91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E22989-2AB9-4E1F-9B74-FFF6F0745890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0987721-B9DE-4E89-A76E-DDE6FA0C996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00088" y="1216025"/>
            <a:ext cx="7966075" cy="1511300"/>
          </a:xfrm>
        </p:spPr>
        <p:txBody>
          <a:bodyPr/>
          <a:lstStyle/>
          <a:p>
            <a:pPr marL="0" indent="0" eaLnBrk="1" hangingPunct="1"/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：给定两个命题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复合命题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称作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不可兼析取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   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的真值为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真值不相同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 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的真值为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</a:p>
        </p:txBody>
      </p:sp>
      <p:graphicFrame>
        <p:nvGraphicFramePr>
          <p:cNvPr id="11268" name="Object 10">
            <a:extLst>
              <a:ext uri="{FF2B5EF4-FFF2-40B4-BE49-F238E27FC236}">
                <a16:creationId xmlns:a16="http://schemas.microsoft.com/office/drawing/2014/main" id="{80E2B7AE-EB3F-483E-9D25-8304891E81BF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45471145"/>
              </p:ext>
            </p:extLst>
          </p:nvPr>
        </p:nvGraphicFramePr>
        <p:xfrm>
          <a:off x="1763365" y="2636590"/>
          <a:ext cx="3603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52268" imgH="152268" progId="Equation.3">
                  <p:embed/>
                </p:oleObj>
              </mc:Choice>
              <mc:Fallback>
                <p:oleObj name="公式" r:id="rId3" imgW="152268" imgH="15226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365" y="2636590"/>
                        <a:ext cx="3603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>
            <a:extLst>
              <a:ext uri="{FF2B5EF4-FFF2-40B4-BE49-F238E27FC236}">
                <a16:creationId xmlns:a16="http://schemas.microsoft.com/office/drawing/2014/main" id="{01E19C9F-7589-4FE2-8194-0B526331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>
              <a:latin typeface="Times New Roman" panose="02020603050405020304" pitchFamily="18" charset="0"/>
            </a:endParaRPr>
          </a:p>
        </p:txBody>
      </p:sp>
      <p:graphicFrame>
        <p:nvGraphicFramePr>
          <p:cNvPr id="11270" name="Object 4">
            <a:extLst>
              <a:ext uri="{FF2B5EF4-FFF2-40B4-BE49-F238E27FC236}">
                <a16:creationId xmlns:a16="http://schemas.microsoft.com/office/drawing/2014/main" id="{943AD669-CC93-4A32-AA58-D5A12E3874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1274763"/>
          <a:ext cx="3603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52268" imgH="152268" progId="Equation.3">
                  <p:embed/>
                </p:oleObj>
              </mc:Choice>
              <mc:Fallback>
                <p:oleObj name="公式" r:id="rId5" imgW="152268" imgH="1522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274763"/>
                        <a:ext cx="3603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2">
            <a:extLst>
              <a:ext uri="{FF2B5EF4-FFF2-40B4-BE49-F238E27FC236}">
                <a16:creationId xmlns:a16="http://schemas.microsoft.com/office/drawing/2014/main" id="{E33803CC-CC8D-4D14-BF80-B98EA52CCACF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72155925"/>
              </p:ext>
            </p:extLst>
          </p:nvPr>
        </p:nvGraphicFramePr>
        <p:xfrm>
          <a:off x="1201738" y="2132534"/>
          <a:ext cx="360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2268" imgH="152268" progId="Equation.3">
                  <p:embed/>
                </p:oleObj>
              </mc:Choice>
              <mc:Fallback>
                <p:oleObj name="公式" r:id="rId6" imgW="152268" imgH="15226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2132534"/>
                        <a:ext cx="3603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06" name="Group 14">
            <a:extLst>
              <a:ext uri="{FF2B5EF4-FFF2-40B4-BE49-F238E27FC236}">
                <a16:creationId xmlns:a16="http://schemas.microsoft.com/office/drawing/2014/main" id="{A45A5C4E-2991-460F-A002-88BF5C416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22015"/>
              </p:ext>
            </p:extLst>
          </p:nvPr>
        </p:nvGraphicFramePr>
        <p:xfrm>
          <a:off x="969963" y="3502025"/>
          <a:ext cx="2592387" cy="2743200"/>
        </p:xfrm>
        <a:graphic>
          <a:graphicData uri="http://schemas.openxmlformats.org/drawingml/2006/table">
            <a:tbl>
              <a:tblPr/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endParaRPr kumimoji="0" lang="en-US" altLang="zh-CN" sz="3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endParaRPr kumimoji="0" lang="en-US" altLang="zh-CN" sz="3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1026" name="Group 34">
            <a:extLst>
              <a:ext uri="{FF2B5EF4-FFF2-40B4-BE49-F238E27FC236}">
                <a16:creationId xmlns:a16="http://schemas.microsoft.com/office/drawing/2014/main" id="{55894FB1-7AF7-4EAA-9E3C-99AB2D604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39627"/>
              </p:ext>
            </p:extLst>
          </p:nvPr>
        </p:nvGraphicFramePr>
        <p:xfrm>
          <a:off x="3562350" y="3502025"/>
          <a:ext cx="1441450" cy="2743200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   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306" name="Object 48">
            <a:extLst>
              <a:ext uri="{FF2B5EF4-FFF2-40B4-BE49-F238E27FC236}">
                <a16:creationId xmlns:a16="http://schemas.microsoft.com/office/drawing/2014/main" id="{2DC603BF-4996-48F1-AC75-D1CB043F6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1625" y="3648075"/>
          <a:ext cx="3603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52268" imgH="152268" progId="Equation.3">
                  <p:embed/>
                </p:oleObj>
              </mc:Choice>
              <mc:Fallback>
                <p:oleObj name="公式" r:id="rId7" imgW="152268" imgH="152268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3648075"/>
                        <a:ext cx="36036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46" name="Object 54">
            <a:extLst>
              <a:ext uri="{FF2B5EF4-FFF2-40B4-BE49-F238E27FC236}">
                <a16:creationId xmlns:a16="http://schemas.microsoft.com/office/drawing/2014/main" id="{9BC3D4F9-F179-4D96-8A4F-FC6D925BD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3113" y="3690938"/>
          <a:ext cx="360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2268" imgH="152268" progId="Equation.3">
                  <p:embed/>
                </p:oleObj>
              </mc:Choice>
              <mc:Fallback>
                <p:oleObj name="公式" r:id="rId8" imgW="152268" imgH="152268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13" y="3690938"/>
                        <a:ext cx="3603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47" name="Text Box 55">
            <a:extLst>
              <a:ext uri="{FF2B5EF4-FFF2-40B4-BE49-F238E27FC236}">
                <a16:creationId xmlns:a16="http://schemas.microsoft.com/office/drawing/2014/main" id="{BF4E6C26-80CA-4660-BDA3-7E5671787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075" y="3502025"/>
            <a:ext cx="31686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000" i="1" dirty="0">
                <a:latin typeface="Times New Roman" panose="02020603050405020304" pitchFamily="18" charset="0"/>
              </a:rPr>
              <a:t>p </a:t>
            </a:r>
            <a:r>
              <a:rPr lang="en-US" altLang="zh-CN" sz="3000" dirty="0">
                <a:latin typeface="Times New Roman" panose="02020603050405020304" pitchFamily="18" charset="0"/>
              </a:rPr>
              <a:t>   </a:t>
            </a:r>
            <a:r>
              <a:rPr lang="en-US" altLang="zh-CN" sz="3000" i="1" dirty="0">
                <a:latin typeface="Times New Roman" panose="02020603050405020304" pitchFamily="18" charset="0"/>
              </a:rPr>
              <a:t>q</a:t>
            </a:r>
            <a:r>
              <a:rPr lang="en-US" altLang="zh-CN" sz="3000" dirty="0">
                <a:latin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 (</a:t>
            </a:r>
            <a:r>
              <a:rPr lang="en-US" altLang="zh-CN" sz="3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3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1309" name="Rectangle 2">
            <a:extLst>
              <a:ext uri="{FF2B5EF4-FFF2-40B4-BE49-F238E27FC236}">
                <a16:creationId xmlns:a16="http://schemas.microsoft.com/office/drawing/2014/main" id="{D1AAE6F0-7EC6-40D3-870E-3C8FDD775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pPr marL="762000" indent="-762000" algn="ctr" eaLnBrk="1" hangingPunct="1"/>
            <a:r>
              <a:rPr lang="zh-CN" altLang="en-US"/>
              <a:t>不可兼析取</a:t>
            </a:r>
          </a:p>
        </p:txBody>
      </p:sp>
      <p:graphicFrame>
        <p:nvGraphicFramePr>
          <p:cNvPr id="11310" name="Object 22">
            <a:extLst>
              <a:ext uri="{FF2B5EF4-FFF2-40B4-BE49-F238E27FC236}">
                <a16:creationId xmlns:a16="http://schemas.microsoft.com/office/drawing/2014/main" id="{D1F739FE-E1D5-4482-8E68-5AAE3B482A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204788"/>
          <a:ext cx="47466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1320" imgH="132480" progId="">
                  <p:embed/>
                </p:oleObj>
              </mc:Choice>
              <mc:Fallback>
                <p:oleObj name="Equation" r:id="rId9" imgW="121320" imgH="132480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04788"/>
                        <a:ext cx="47466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1" name="Text Box 20">
            <a:extLst>
              <a:ext uri="{FF2B5EF4-FFF2-40B4-BE49-F238E27FC236}">
                <a16:creationId xmlns:a16="http://schemas.microsoft.com/office/drawing/2014/main" id="{176946F9-FD1C-4F9B-977F-DC7761B20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9" y="3951137"/>
            <a:ext cx="738664" cy="171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真值表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006" name="Group 14">
            <a:extLst>
              <a:ext uri="{FF2B5EF4-FFF2-40B4-BE49-F238E27FC236}">
                <a16:creationId xmlns:a16="http://schemas.microsoft.com/office/drawing/2014/main" id="{7B8E5655-60EA-4B19-9357-74512FB68150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1046163"/>
          <a:ext cx="2592387" cy="2743200"/>
        </p:xfrm>
        <a:graphic>
          <a:graphicData uri="http://schemas.openxmlformats.org/drawingml/2006/table">
            <a:tbl>
              <a:tblPr/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endParaRPr kumimoji="0" lang="en-US" altLang="zh-CN" sz="3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endParaRPr kumimoji="0" lang="en-US" altLang="zh-CN" sz="3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57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1026" name="Group 34">
            <a:extLst>
              <a:ext uri="{FF2B5EF4-FFF2-40B4-BE49-F238E27FC236}">
                <a16:creationId xmlns:a16="http://schemas.microsoft.com/office/drawing/2014/main" id="{D22F8623-9DD1-48DC-B9EA-00B6FE37AE5B}"/>
              </a:ext>
            </a:extLst>
          </p:cNvPr>
          <p:cNvGraphicFramePr>
            <a:graphicFrameLocks noGrp="1"/>
          </p:cNvGraphicFramePr>
          <p:nvPr/>
        </p:nvGraphicFramePr>
        <p:xfrm>
          <a:off x="2771775" y="1046163"/>
          <a:ext cx="1441450" cy="2743200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   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24" name="Object 48">
            <a:extLst>
              <a:ext uri="{FF2B5EF4-FFF2-40B4-BE49-F238E27FC236}">
                <a16:creationId xmlns:a16="http://schemas.microsoft.com/office/drawing/2014/main" id="{F90C3044-D03B-4018-9674-CB75C50F57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3113" y="1241425"/>
          <a:ext cx="3603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52268" imgH="152268" progId="Equation.3">
                  <p:embed/>
                </p:oleObj>
              </mc:Choice>
              <mc:Fallback>
                <p:oleObj name="公式" r:id="rId3" imgW="152268" imgH="152268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1241425"/>
                        <a:ext cx="3603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5" name="Rectangle 2">
            <a:extLst>
              <a:ext uri="{FF2B5EF4-FFF2-40B4-BE49-F238E27FC236}">
                <a16:creationId xmlns:a16="http://schemas.microsoft.com/office/drawing/2014/main" id="{CA205084-BE8B-49AC-B4A2-E26BC79F0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pPr marL="762000" indent="-762000" algn="ctr" eaLnBrk="1" hangingPunct="1"/>
            <a:r>
              <a:rPr lang="zh-CN" altLang="en-US"/>
              <a:t>不可兼析取</a:t>
            </a:r>
          </a:p>
        </p:txBody>
      </p:sp>
      <p:graphicFrame>
        <p:nvGraphicFramePr>
          <p:cNvPr id="12326" name="Object 22">
            <a:extLst>
              <a:ext uri="{FF2B5EF4-FFF2-40B4-BE49-F238E27FC236}">
                <a16:creationId xmlns:a16="http://schemas.microsoft.com/office/drawing/2014/main" id="{C89C1552-18BB-4D56-8BE6-19BCCA790E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204788"/>
          <a:ext cx="47466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1320" imgH="132480" progId="">
                  <p:embed/>
                </p:oleObj>
              </mc:Choice>
              <mc:Fallback>
                <p:oleObj name="Equation" r:id="rId5" imgW="121320" imgH="132480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04788"/>
                        <a:ext cx="47466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63">
            <a:extLst>
              <a:ext uri="{FF2B5EF4-FFF2-40B4-BE49-F238E27FC236}">
                <a16:creationId xmlns:a16="http://schemas.microsoft.com/office/drawing/2014/main" id="{8EB3C1F4-AD74-486E-B72B-F1377C2F535C}"/>
              </a:ext>
            </a:extLst>
          </p:cNvPr>
          <p:cNvGrpSpPr>
            <a:grpSpLocks/>
          </p:cNvGrpSpPr>
          <p:nvPr/>
        </p:nvGrpSpPr>
        <p:grpSpPr bwMode="auto">
          <a:xfrm>
            <a:off x="5016500" y="4656138"/>
            <a:ext cx="1404938" cy="2012950"/>
            <a:chOff x="3158" y="1693"/>
            <a:chExt cx="885" cy="1268"/>
          </a:xfrm>
        </p:grpSpPr>
        <p:sp>
          <p:nvSpPr>
            <p:cNvPr id="12384" name="Rectangle 75">
              <a:extLst>
                <a:ext uri="{FF2B5EF4-FFF2-40B4-BE49-F238E27FC236}">
                  <a16:creationId xmlns:a16="http://schemas.microsoft.com/office/drawing/2014/main" id="{5E7A6DFD-6CE7-461D-AAA5-06AB3DB59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2644"/>
              <a:ext cx="885" cy="3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</a:pPr>
              <a:r>
                <a:rPr lang="en-US" altLang="zh-CN" sz="2800"/>
                <a:t>0</a:t>
              </a:r>
            </a:p>
          </p:txBody>
        </p:sp>
        <p:sp>
          <p:nvSpPr>
            <p:cNvPr id="12385" name="Rectangle 73">
              <a:extLst>
                <a:ext uri="{FF2B5EF4-FFF2-40B4-BE49-F238E27FC236}">
                  <a16:creationId xmlns:a16="http://schemas.microsoft.com/office/drawing/2014/main" id="{27B71D0D-4CA6-4FCA-9DA7-01006A9AB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2326"/>
              <a:ext cx="885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</a:pPr>
              <a:r>
                <a:rPr lang="en-US" altLang="zh-CN" sz="2800"/>
                <a:t>1</a:t>
              </a:r>
            </a:p>
          </p:txBody>
        </p:sp>
        <p:sp>
          <p:nvSpPr>
            <p:cNvPr id="12386" name="Rectangle 71">
              <a:extLst>
                <a:ext uri="{FF2B5EF4-FFF2-40B4-BE49-F238E27FC236}">
                  <a16:creationId xmlns:a16="http://schemas.microsoft.com/office/drawing/2014/main" id="{1A146D35-F77E-4D5E-AC22-8475CABD3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2010"/>
              <a:ext cx="885" cy="3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</a:pPr>
              <a:r>
                <a:rPr lang="en-US" altLang="zh-CN" sz="2800"/>
                <a:t>0</a:t>
              </a:r>
            </a:p>
          </p:txBody>
        </p:sp>
        <p:sp>
          <p:nvSpPr>
            <p:cNvPr id="12387" name="Rectangle 69">
              <a:extLst>
                <a:ext uri="{FF2B5EF4-FFF2-40B4-BE49-F238E27FC236}">
                  <a16:creationId xmlns:a16="http://schemas.microsoft.com/office/drawing/2014/main" id="{6F10BF64-B02D-4AA6-8116-50693BCDB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1693"/>
              <a:ext cx="885" cy="3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</a:pPr>
              <a:r>
                <a:rPr lang="en-US" altLang="zh-CN" sz="2800"/>
                <a:t>0</a:t>
              </a:r>
            </a:p>
          </p:txBody>
        </p:sp>
      </p:grpSp>
      <p:grpSp>
        <p:nvGrpSpPr>
          <p:cNvPr id="50" name="Group 464">
            <a:extLst>
              <a:ext uri="{FF2B5EF4-FFF2-40B4-BE49-F238E27FC236}">
                <a16:creationId xmlns:a16="http://schemas.microsoft.com/office/drawing/2014/main" id="{519C8FB0-52C7-4FBB-BBD7-44AF7D2D98EA}"/>
              </a:ext>
            </a:extLst>
          </p:cNvPr>
          <p:cNvGrpSpPr>
            <a:grpSpLocks/>
          </p:cNvGrpSpPr>
          <p:nvPr/>
        </p:nvGrpSpPr>
        <p:grpSpPr bwMode="auto">
          <a:xfrm>
            <a:off x="6421438" y="4656138"/>
            <a:ext cx="2111375" cy="2012950"/>
            <a:chOff x="4043" y="1693"/>
            <a:chExt cx="1330" cy="1268"/>
          </a:xfrm>
        </p:grpSpPr>
        <p:sp>
          <p:nvSpPr>
            <p:cNvPr id="12380" name="Rectangle 4">
              <a:extLst>
                <a:ext uri="{FF2B5EF4-FFF2-40B4-BE49-F238E27FC236}">
                  <a16:creationId xmlns:a16="http://schemas.microsoft.com/office/drawing/2014/main" id="{F15ECA0F-B5CC-4333-A8D9-4DBE3B3FB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644"/>
              <a:ext cx="1330" cy="3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</a:pPr>
              <a:r>
                <a:rPr lang="en-US" altLang="zh-CN" sz="2800"/>
                <a:t>0</a:t>
              </a:r>
            </a:p>
          </p:txBody>
        </p:sp>
        <p:sp>
          <p:nvSpPr>
            <p:cNvPr id="12381" name="Rectangle 11">
              <a:extLst>
                <a:ext uri="{FF2B5EF4-FFF2-40B4-BE49-F238E27FC236}">
                  <a16:creationId xmlns:a16="http://schemas.microsoft.com/office/drawing/2014/main" id="{5A4C0784-F90F-4700-A3B8-844FBCA22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326"/>
              <a:ext cx="1330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</a:pPr>
              <a:r>
                <a:rPr lang="en-US" altLang="zh-CN" sz="2800"/>
                <a:t>1</a:t>
              </a:r>
            </a:p>
          </p:txBody>
        </p:sp>
        <p:sp>
          <p:nvSpPr>
            <p:cNvPr id="12382" name="Rectangle 18">
              <a:extLst>
                <a:ext uri="{FF2B5EF4-FFF2-40B4-BE49-F238E27FC236}">
                  <a16:creationId xmlns:a16="http://schemas.microsoft.com/office/drawing/2014/main" id="{3211B141-177B-4C32-B22E-61FF86AA4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010"/>
              <a:ext cx="1330" cy="3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</a:pPr>
              <a:r>
                <a:rPr lang="en-US" altLang="zh-CN" sz="2800"/>
                <a:t>1</a:t>
              </a:r>
            </a:p>
          </p:txBody>
        </p:sp>
        <p:sp>
          <p:nvSpPr>
            <p:cNvPr id="12383" name="Rectangle 25">
              <a:extLst>
                <a:ext uri="{FF2B5EF4-FFF2-40B4-BE49-F238E27FC236}">
                  <a16:creationId xmlns:a16="http://schemas.microsoft.com/office/drawing/2014/main" id="{3D2E7C68-5E40-4445-8933-9A4E18CD3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693"/>
              <a:ext cx="1330" cy="3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</a:pPr>
              <a:r>
                <a:rPr lang="en-US" altLang="zh-CN" sz="2800"/>
                <a:t>0</a:t>
              </a:r>
            </a:p>
          </p:txBody>
        </p:sp>
      </p:grpSp>
      <p:grpSp>
        <p:nvGrpSpPr>
          <p:cNvPr id="55" name="Group 462">
            <a:extLst>
              <a:ext uri="{FF2B5EF4-FFF2-40B4-BE49-F238E27FC236}">
                <a16:creationId xmlns:a16="http://schemas.microsoft.com/office/drawing/2014/main" id="{5E0503E7-C0B8-4E7E-9D7B-FBD877A669B1}"/>
              </a:ext>
            </a:extLst>
          </p:cNvPr>
          <p:cNvGrpSpPr>
            <a:grpSpLocks/>
          </p:cNvGrpSpPr>
          <p:nvPr/>
        </p:nvGrpSpPr>
        <p:grpSpPr bwMode="auto">
          <a:xfrm>
            <a:off x="3521075" y="4656138"/>
            <a:ext cx="1495425" cy="2012950"/>
            <a:chOff x="2216" y="1693"/>
            <a:chExt cx="942" cy="1268"/>
          </a:xfrm>
        </p:grpSpPr>
        <p:sp>
          <p:nvSpPr>
            <p:cNvPr id="12376" name="Rectangle 5">
              <a:extLst>
                <a:ext uri="{FF2B5EF4-FFF2-40B4-BE49-F238E27FC236}">
                  <a16:creationId xmlns:a16="http://schemas.microsoft.com/office/drawing/2014/main" id="{0B86FB72-7E50-4B41-86CD-665F0B43E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2644"/>
              <a:ext cx="942" cy="3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</a:pPr>
              <a:r>
                <a:rPr lang="en-US" altLang="zh-CN" sz="2800"/>
                <a:t>0</a:t>
              </a:r>
            </a:p>
          </p:txBody>
        </p:sp>
        <p:sp>
          <p:nvSpPr>
            <p:cNvPr id="12377" name="Rectangle 12">
              <a:extLst>
                <a:ext uri="{FF2B5EF4-FFF2-40B4-BE49-F238E27FC236}">
                  <a16:creationId xmlns:a16="http://schemas.microsoft.com/office/drawing/2014/main" id="{7EB07B82-2BCA-4177-AF9A-00A16B87F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2326"/>
              <a:ext cx="942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</a:pPr>
              <a:r>
                <a:rPr lang="en-US" altLang="zh-CN" sz="2800"/>
                <a:t>0</a:t>
              </a:r>
            </a:p>
          </p:txBody>
        </p:sp>
        <p:sp>
          <p:nvSpPr>
            <p:cNvPr id="12378" name="Rectangle 19">
              <a:extLst>
                <a:ext uri="{FF2B5EF4-FFF2-40B4-BE49-F238E27FC236}">
                  <a16:creationId xmlns:a16="http://schemas.microsoft.com/office/drawing/2014/main" id="{419815B1-BFF1-45B8-9F10-0013247D1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2010"/>
              <a:ext cx="942" cy="3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</a:pPr>
              <a:r>
                <a:rPr lang="en-US" altLang="zh-CN" sz="2800"/>
                <a:t>1</a:t>
              </a:r>
            </a:p>
          </p:txBody>
        </p:sp>
        <p:sp>
          <p:nvSpPr>
            <p:cNvPr id="12379" name="Rectangle 26">
              <a:extLst>
                <a:ext uri="{FF2B5EF4-FFF2-40B4-BE49-F238E27FC236}">
                  <a16:creationId xmlns:a16="http://schemas.microsoft.com/office/drawing/2014/main" id="{04264B06-0A0F-4B03-BB35-79558FCB3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1693"/>
              <a:ext cx="942" cy="3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</a:pPr>
              <a:r>
                <a:rPr lang="en-US" altLang="zh-CN" sz="2800"/>
                <a:t>0</a:t>
              </a:r>
            </a:p>
          </p:txBody>
        </p:sp>
      </p:grpSp>
      <p:grpSp>
        <p:nvGrpSpPr>
          <p:cNvPr id="60" name="Group 460">
            <a:extLst>
              <a:ext uri="{FF2B5EF4-FFF2-40B4-BE49-F238E27FC236}">
                <a16:creationId xmlns:a16="http://schemas.microsoft.com/office/drawing/2014/main" id="{B4B29AE8-618C-48D2-B46C-EC8CAB4A9678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4656138"/>
            <a:ext cx="931863" cy="2012950"/>
            <a:chOff x="990" y="1693"/>
            <a:chExt cx="587" cy="1268"/>
          </a:xfrm>
        </p:grpSpPr>
        <p:sp>
          <p:nvSpPr>
            <p:cNvPr id="12372" name="Rectangle 7">
              <a:extLst>
                <a:ext uri="{FF2B5EF4-FFF2-40B4-BE49-F238E27FC236}">
                  <a16:creationId xmlns:a16="http://schemas.microsoft.com/office/drawing/2014/main" id="{7CF8B055-6C63-4E71-9B2E-F0FD21A6D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2644"/>
              <a:ext cx="587" cy="3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/>
                <a:t>0</a:t>
              </a:r>
            </a:p>
          </p:txBody>
        </p:sp>
        <p:sp>
          <p:nvSpPr>
            <p:cNvPr id="12373" name="Rectangle 14">
              <a:extLst>
                <a:ext uri="{FF2B5EF4-FFF2-40B4-BE49-F238E27FC236}">
                  <a16:creationId xmlns:a16="http://schemas.microsoft.com/office/drawing/2014/main" id="{8BF03060-1706-483D-9261-82E2A137E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2326"/>
              <a:ext cx="587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/>
                <a:t>0</a:t>
              </a:r>
            </a:p>
          </p:txBody>
        </p:sp>
        <p:sp>
          <p:nvSpPr>
            <p:cNvPr id="12374" name="Rectangle 21">
              <a:extLst>
                <a:ext uri="{FF2B5EF4-FFF2-40B4-BE49-F238E27FC236}">
                  <a16:creationId xmlns:a16="http://schemas.microsoft.com/office/drawing/2014/main" id="{1C766A82-1A8E-40FF-BF0F-571EB0929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2010"/>
              <a:ext cx="587" cy="3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2375" name="Rectangle 28">
              <a:extLst>
                <a:ext uri="{FF2B5EF4-FFF2-40B4-BE49-F238E27FC236}">
                  <a16:creationId xmlns:a16="http://schemas.microsoft.com/office/drawing/2014/main" id="{FBF292D0-48CC-488D-82AB-0960FB632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1693"/>
              <a:ext cx="587" cy="3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</p:grpSp>
      <p:grpSp>
        <p:nvGrpSpPr>
          <p:cNvPr id="65" name="Group 461">
            <a:extLst>
              <a:ext uri="{FF2B5EF4-FFF2-40B4-BE49-F238E27FC236}">
                <a16:creationId xmlns:a16="http://schemas.microsoft.com/office/drawing/2014/main" id="{248B452F-908C-4AD2-9AA2-81AC2319BD98}"/>
              </a:ext>
            </a:extLst>
          </p:cNvPr>
          <p:cNvGrpSpPr>
            <a:grpSpLocks/>
          </p:cNvGrpSpPr>
          <p:nvPr/>
        </p:nvGrpSpPr>
        <p:grpSpPr bwMode="auto">
          <a:xfrm>
            <a:off x="2506663" y="4656138"/>
            <a:ext cx="1014412" cy="2012950"/>
            <a:chOff x="1577" y="1693"/>
            <a:chExt cx="639" cy="1268"/>
          </a:xfrm>
        </p:grpSpPr>
        <p:sp>
          <p:nvSpPr>
            <p:cNvPr id="12368" name="Rectangle 6">
              <a:extLst>
                <a:ext uri="{FF2B5EF4-FFF2-40B4-BE49-F238E27FC236}">
                  <a16:creationId xmlns:a16="http://schemas.microsoft.com/office/drawing/2014/main" id="{B828FC35-EC5D-45A4-9155-9FA24AE82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2644"/>
              <a:ext cx="639" cy="3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/>
                <a:t>0</a:t>
              </a:r>
            </a:p>
          </p:txBody>
        </p:sp>
        <p:sp>
          <p:nvSpPr>
            <p:cNvPr id="12369" name="Rectangle 13">
              <a:extLst>
                <a:ext uri="{FF2B5EF4-FFF2-40B4-BE49-F238E27FC236}">
                  <a16:creationId xmlns:a16="http://schemas.microsoft.com/office/drawing/2014/main" id="{86172F43-5AAC-40CE-A5FB-12706A8E1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2326"/>
              <a:ext cx="639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2370" name="Rectangle 20">
              <a:extLst>
                <a:ext uri="{FF2B5EF4-FFF2-40B4-BE49-F238E27FC236}">
                  <a16:creationId xmlns:a16="http://schemas.microsoft.com/office/drawing/2014/main" id="{55033E08-8842-45FE-8F35-EB098F4C4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2010"/>
              <a:ext cx="639" cy="3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/>
                <a:t>0</a:t>
              </a:r>
            </a:p>
          </p:txBody>
        </p:sp>
        <p:sp>
          <p:nvSpPr>
            <p:cNvPr id="12371" name="Rectangle 27">
              <a:extLst>
                <a:ext uri="{FF2B5EF4-FFF2-40B4-BE49-F238E27FC236}">
                  <a16:creationId xmlns:a16="http://schemas.microsoft.com/office/drawing/2014/main" id="{9E533F99-5F0B-41EA-A782-34C969FF3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1693"/>
              <a:ext cx="639" cy="3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</p:grpSp>
      <p:grpSp>
        <p:nvGrpSpPr>
          <p:cNvPr id="70" name="Group 458">
            <a:extLst>
              <a:ext uri="{FF2B5EF4-FFF2-40B4-BE49-F238E27FC236}">
                <a16:creationId xmlns:a16="http://schemas.microsoft.com/office/drawing/2014/main" id="{75DEECAB-ECC9-4CD1-9667-5679093BC247}"/>
              </a:ext>
            </a:extLst>
          </p:cNvPr>
          <p:cNvGrpSpPr>
            <a:grpSpLocks/>
          </p:cNvGrpSpPr>
          <p:nvPr/>
        </p:nvGrpSpPr>
        <p:grpSpPr bwMode="auto">
          <a:xfrm>
            <a:off x="693738" y="3797300"/>
            <a:ext cx="7839075" cy="2871788"/>
            <a:chOff x="435" y="1152"/>
            <a:chExt cx="4938" cy="1809"/>
          </a:xfrm>
        </p:grpSpPr>
        <p:sp>
          <p:nvSpPr>
            <p:cNvPr id="12347" name="Rectangle 67">
              <a:extLst>
                <a:ext uri="{FF2B5EF4-FFF2-40B4-BE49-F238E27FC236}">
                  <a16:creationId xmlns:a16="http://schemas.microsoft.com/office/drawing/2014/main" id="{936456CD-BF9A-4C7B-81EB-04AB57090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1152"/>
              <a:ext cx="914" cy="5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</a:pP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  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800"/>
            </a:p>
          </p:txBody>
        </p:sp>
        <p:sp>
          <p:nvSpPr>
            <p:cNvPr id="12348" name="Rectangle 32">
              <a:extLst>
                <a:ext uri="{FF2B5EF4-FFF2-40B4-BE49-F238E27FC236}">
                  <a16:creationId xmlns:a16="http://schemas.microsoft.com/office/drawing/2014/main" id="{B8EB4823-CE65-48C8-B51D-14B9B5534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152"/>
              <a:ext cx="1330" cy="5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 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 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  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49" name="Rectangle 33">
              <a:extLst>
                <a:ext uri="{FF2B5EF4-FFF2-40B4-BE49-F238E27FC236}">
                  <a16:creationId xmlns:a16="http://schemas.microsoft.com/office/drawing/2014/main" id="{CECE217E-99C0-4142-B427-6B682C95C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1152"/>
              <a:ext cx="942" cy="5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</a:pP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 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 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800"/>
            </a:p>
          </p:txBody>
        </p:sp>
        <p:sp>
          <p:nvSpPr>
            <p:cNvPr id="12350" name="Rectangle 34">
              <a:extLst>
                <a:ext uri="{FF2B5EF4-FFF2-40B4-BE49-F238E27FC236}">
                  <a16:creationId xmlns:a16="http://schemas.microsoft.com/office/drawing/2014/main" id="{BF363048-3257-4144-AF9F-113F513DA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1152"/>
              <a:ext cx="639" cy="5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0000"/>
                  </a:solidFill>
                  <a:sym typeface="Symbol" panose="05050102010706020507" pitchFamily="18" charset="2"/>
                </a:rPr>
                <a:t>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 q</a:t>
              </a:r>
              <a:endParaRPr lang="en-US" altLang="zh-CN" sz="2800">
                <a:sym typeface="Symbol" panose="05050102010706020507" pitchFamily="18" charset="2"/>
              </a:endParaRPr>
            </a:p>
          </p:txBody>
        </p:sp>
        <p:sp>
          <p:nvSpPr>
            <p:cNvPr id="12351" name="Rectangle 35">
              <a:extLst>
                <a:ext uri="{FF2B5EF4-FFF2-40B4-BE49-F238E27FC236}">
                  <a16:creationId xmlns:a16="http://schemas.microsoft.com/office/drawing/2014/main" id="{45925ECC-BAF2-4285-B94A-54D4F9AB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1152"/>
              <a:ext cx="587" cy="5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0000"/>
                  </a:solidFill>
                  <a:sym typeface="Symbol" panose="05050102010706020507" pitchFamily="18" charset="2"/>
                </a:rPr>
                <a:t>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 p</a:t>
              </a:r>
              <a:endParaRPr lang="en-US" altLang="zh-CN" sz="2800">
                <a:sym typeface="Symbol" panose="05050102010706020507" pitchFamily="18" charset="2"/>
              </a:endParaRPr>
            </a:p>
          </p:txBody>
        </p:sp>
        <p:sp>
          <p:nvSpPr>
            <p:cNvPr id="12352" name="Rectangle 37">
              <a:extLst>
                <a:ext uri="{FF2B5EF4-FFF2-40B4-BE49-F238E27FC236}">
                  <a16:creationId xmlns:a16="http://schemas.microsoft.com/office/drawing/2014/main" id="{982288A2-8590-472D-B09E-24966DFE6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1152"/>
              <a:ext cx="314" cy="5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800"/>
            </a:p>
          </p:txBody>
        </p:sp>
        <p:sp>
          <p:nvSpPr>
            <p:cNvPr id="12353" name="Rectangle 38">
              <a:extLst>
                <a:ext uri="{FF2B5EF4-FFF2-40B4-BE49-F238E27FC236}">
                  <a16:creationId xmlns:a16="http://schemas.microsoft.com/office/drawing/2014/main" id="{035E1FB9-55CE-4D44-9847-B2EE08C8C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1152"/>
              <a:ext cx="241" cy="5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2800"/>
            </a:p>
          </p:txBody>
        </p:sp>
        <p:sp>
          <p:nvSpPr>
            <p:cNvPr id="12354" name="Line 39">
              <a:extLst>
                <a:ext uri="{FF2B5EF4-FFF2-40B4-BE49-F238E27FC236}">
                  <a16:creationId xmlns:a16="http://schemas.microsoft.com/office/drawing/2014/main" id="{0CA5D1DD-B730-445B-92BA-A2C792BD1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1152"/>
              <a:ext cx="4938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55" name="Line 40">
              <a:extLst>
                <a:ext uri="{FF2B5EF4-FFF2-40B4-BE49-F238E27FC236}">
                  <a16:creationId xmlns:a16="http://schemas.microsoft.com/office/drawing/2014/main" id="{592208C9-8D85-4FF6-AD01-04E964274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2961"/>
              <a:ext cx="4938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56" name="Line 41">
              <a:extLst>
                <a:ext uri="{FF2B5EF4-FFF2-40B4-BE49-F238E27FC236}">
                  <a16:creationId xmlns:a16="http://schemas.microsoft.com/office/drawing/2014/main" id="{45ED149D-5E7E-4FAD-9A65-E552C5EE5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1152"/>
              <a:ext cx="0" cy="1809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57" name="Line 42">
              <a:extLst>
                <a:ext uri="{FF2B5EF4-FFF2-40B4-BE49-F238E27FC236}">
                  <a16:creationId xmlns:a16="http://schemas.microsoft.com/office/drawing/2014/main" id="{67968E2E-70DD-4CA5-B4FD-ECD344B4F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3" y="1152"/>
              <a:ext cx="0" cy="180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58" name="Line 43">
              <a:extLst>
                <a:ext uri="{FF2B5EF4-FFF2-40B4-BE49-F238E27FC236}">
                  <a16:creationId xmlns:a16="http://schemas.microsoft.com/office/drawing/2014/main" id="{59837D43-DCAB-4449-8E5A-6A94B41C6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1693"/>
              <a:ext cx="493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59" name="Line 44">
              <a:extLst>
                <a:ext uri="{FF2B5EF4-FFF2-40B4-BE49-F238E27FC236}">
                  <a16:creationId xmlns:a16="http://schemas.microsoft.com/office/drawing/2014/main" id="{850DCC49-34AF-4D69-80BE-55D81FE71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" y="1152"/>
              <a:ext cx="0" cy="180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60" name="Line 45">
              <a:extLst>
                <a:ext uri="{FF2B5EF4-FFF2-40B4-BE49-F238E27FC236}">
                  <a16:creationId xmlns:a16="http://schemas.microsoft.com/office/drawing/2014/main" id="{AC8100D8-8127-4BE0-B62C-177EB448C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" y="1152"/>
              <a:ext cx="0" cy="180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61" name="Line 47">
              <a:extLst>
                <a:ext uri="{FF2B5EF4-FFF2-40B4-BE49-F238E27FC236}">
                  <a16:creationId xmlns:a16="http://schemas.microsoft.com/office/drawing/2014/main" id="{48D3866B-51FF-4ABC-A9CB-338448FBC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7" y="1152"/>
              <a:ext cx="0" cy="180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62" name="Line 48">
              <a:extLst>
                <a:ext uri="{FF2B5EF4-FFF2-40B4-BE49-F238E27FC236}">
                  <a16:creationId xmlns:a16="http://schemas.microsoft.com/office/drawing/2014/main" id="{4E666074-239F-4EBB-88C1-11AB167C4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1152"/>
              <a:ext cx="0" cy="180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63" name="Line 49">
              <a:extLst>
                <a:ext uri="{FF2B5EF4-FFF2-40B4-BE49-F238E27FC236}">
                  <a16:creationId xmlns:a16="http://schemas.microsoft.com/office/drawing/2014/main" id="{9E444620-5A79-4578-8F70-663558155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8" y="1152"/>
              <a:ext cx="0" cy="180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64" name="Line 50">
              <a:extLst>
                <a:ext uri="{FF2B5EF4-FFF2-40B4-BE49-F238E27FC236}">
                  <a16:creationId xmlns:a16="http://schemas.microsoft.com/office/drawing/2014/main" id="{2E5E3DD3-1E98-47E0-9937-A8BFD754D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2010"/>
              <a:ext cx="493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65" name="Line 51">
              <a:extLst>
                <a:ext uri="{FF2B5EF4-FFF2-40B4-BE49-F238E27FC236}">
                  <a16:creationId xmlns:a16="http://schemas.microsoft.com/office/drawing/2014/main" id="{0F25B7AB-E843-4CFD-AC7B-80595F7E0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2326"/>
              <a:ext cx="493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66" name="Line 52">
              <a:extLst>
                <a:ext uri="{FF2B5EF4-FFF2-40B4-BE49-F238E27FC236}">
                  <a16:creationId xmlns:a16="http://schemas.microsoft.com/office/drawing/2014/main" id="{18B6EB60-B261-4985-A0E4-E7593ED13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2644"/>
              <a:ext cx="493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67" name="Line 68">
              <a:extLst>
                <a:ext uri="{FF2B5EF4-FFF2-40B4-BE49-F238E27FC236}">
                  <a16:creationId xmlns:a16="http://schemas.microsoft.com/office/drawing/2014/main" id="{0299F4B0-7DBB-4F5D-A987-2C62BA3D3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3" y="1152"/>
              <a:ext cx="0" cy="18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5" name="Group 459">
            <a:extLst>
              <a:ext uri="{FF2B5EF4-FFF2-40B4-BE49-F238E27FC236}">
                <a16:creationId xmlns:a16="http://schemas.microsoft.com/office/drawing/2014/main" id="{7F48814C-42A0-4A35-B07D-680890BE7C70}"/>
              </a:ext>
            </a:extLst>
          </p:cNvPr>
          <p:cNvGrpSpPr>
            <a:grpSpLocks/>
          </p:cNvGrpSpPr>
          <p:nvPr/>
        </p:nvGrpSpPr>
        <p:grpSpPr bwMode="auto">
          <a:xfrm>
            <a:off x="693738" y="4656138"/>
            <a:ext cx="881062" cy="2003425"/>
            <a:chOff x="435" y="1693"/>
            <a:chExt cx="555" cy="1268"/>
          </a:xfrm>
        </p:grpSpPr>
        <p:sp>
          <p:nvSpPr>
            <p:cNvPr id="12339" name="Rectangle 9">
              <a:extLst>
                <a:ext uri="{FF2B5EF4-FFF2-40B4-BE49-F238E27FC236}">
                  <a16:creationId xmlns:a16="http://schemas.microsoft.com/office/drawing/2014/main" id="{52CEC184-4390-4EC5-A2C0-A30683995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2644"/>
              <a:ext cx="314" cy="3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2340" name="Rectangle 10">
              <a:extLst>
                <a:ext uri="{FF2B5EF4-FFF2-40B4-BE49-F238E27FC236}">
                  <a16:creationId xmlns:a16="http://schemas.microsoft.com/office/drawing/2014/main" id="{FE2395B0-2DFE-420D-BF3A-2C44033D0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2644"/>
              <a:ext cx="241" cy="3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2341" name="Rectangle 16">
              <a:extLst>
                <a:ext uri="{FF2B5EF4-FFF2-40B4-BE49-F238E27FC236}">
                  <a16:creationId xmlns:a16="http://schemas.microsoft.com/office/drawing/2014/main" id="{0867DA55-942E-408A-AF19-99BDEA08A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2326"/>
              <a:ext cx="314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/>
                <a:t>0</a:t>
              </a:r>
            </a:p>
          </p:txBody>
        </p:sp>
        <p:sp>
          <p:nvSpPr>
            <p:cNvPr id="12342" name="Rectangle 17">
              <a:extLst>
                <a:ext uri="{FF2B5EF4-FFF2-40B4-BE49-F238E27FC236}">
                  <a16:creationId xmlns:a16="http://schemas.microsoft.com/office/drawing/2014/main" id="{7D516483-2FEF-4DA6-BE68-9505826B6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2326"/>
              <a:ext cx="241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2343" name="Rectangle 23">
              <a:extLst>
                <a:ext uri="{FF2B5EF4-FFF2-40B4-BE49-F238E27FC236}">
                  <a16:creationId xmlns:a16="http://schemas.microsoft.com/office/drawing/2014/main" id="{87A6BA27-5DEF-4F6F-825E-2349E85CD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2010"/>
              <a:ext cx="314" cy="3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2344" name="Rectangle 24">
              <a:extLst>
                <a:ext uri="{FF2B5EF4-FFF2-40B4-BE49-F238E27FC236}">
                  <a16:creationId xmlns:a16="http://schemas.microsoft.com/office/drawing/2014/main" id="{DDD07B6C-D792-4459-8049-D661AC7CB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2010"/>
              <a:ext cx="241" cy="3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/>
                <a:t>0</a:t>
              </a:r>
            </a:p>
          </p:txBody>
        </p:sp>
        <p:sp>
          <p:nvSpPr>
            <p:cNvPr id="12345" name="Rectangle 30">
              <a:extLst>
                <a:ext uri="{FF2B5EF4-FFF2-40B4-BE49-F238E27FC236}">
                  <a16:creationId xmlns:a16="http://schemas.microsoft.com/office/drawing/2014/main" id="{9FD65BEE-5C85-4B92-BA2B-0AF01E4AA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1693"/>
              <a:ext cx="314" cy="3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/>
                <a:t>0</a:t>
              </a:r>
            </a:p>
          </p:txBody>
        </p:sp>
        <p:sp>
          <p:nvSpPr>
            <p:cNvPr id="12346" name="Rectangle 31">
              <a:extLst>
                <a:ext uri="{FF2B5EF4-FFF2-40B4-BE49-F238E27FC236}">
                  <a16:creationId xmlns:a16="http://schemas.microsoft.com/office/drawing/2014/main" id="{48974A28-D17C-486A-B055-8BA666E4D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1693"/>
              <a:ext cx="241" cy="3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/>
                <a:t>0</a:t>
              </a:r>
            </a:p>
          </p:txBody>
        </p:sp>
      </p:grpSp>
      <p:graphicFrame>
        <p:nvGraphicFramePr>
          <p:cNvPr id="113" name="Object 54">
            <a:extLst>
              <a:ext uri="{FF2B5EF4-FFF2-40B4-BE49-F238E27FC236}">
                <a16:creationId xmlns:a16="http://schemas.microsoft.com/office/drawing/2014/main" id="{B52E8C22-4662-405A-88BB-4FE94B902F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1157288"/>
          <a:ext cx="3603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52268" imgH="152268" progId="Equation.3">
                  <p:embed/>
                </p:oleObj>
              </mc:Choice>
              <mc:Fallback>
                <p:oleObj name="公式" r:id="rId7" imgW="152268" imgH="152268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157288"/>
                        <a:ext cx="3603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Text Box 55">
            <a:extLst>
              <a:ext uri="{FF2B5EF4-FFF2-40B4-BE49-F238E27FC236}">
                <a16:creationId xmlns:a16="http://schemas.microsoft.com/office/drawing/2014/main" id="{BFF2749B-0B9C-4FE0-B944-C5588ADDE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763" y="981075"/>
            <a:ext cx="4098925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3000" i="1" dirty="0">
                <a:latin typeface="Times New Roman" panose="02020603050405020304" pitchFamily="18" charset="0"/>
              </a:rPr>
              <a:t>p </a:t>
            </a:r>
            <a:r>
              <a:rPr lang="en-US" altLang="zh-CN" sz="3000" dirty="0">
                <a:latin typeface="Times New Roman" panose="02020603050405020304" pitchFamily="18" charset="0"/>
              </a:rPr>
              <a:t>   </a:t>
            </a:r>
            <a:r>
              <a:rPr lang="en-US" altLang="zh-CN" sz="3000" i="1" dirty="0">
                <a:latin typeface="Times New Roman" panose="02020603050405020304" pitchFamily="18" charset="0"/>
              </a:rPr>
              <a:t>q</a:t>
            </a:r>
            <a:endParaRPr lang="en-US" altLang="zh-CN" sz="3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spcBef>
                <a:spcPct val="50000"/>
              </a:spcBef>
              <a:buClrTx/>
              <a:buFont typeface="Symbol" panose="05050102010706020507" pitchFamily="18" charset="2"/>
              <a:buChar char="Û"/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3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2DE65B-318B-44A5-AB81-C2B74EE74924}"/>
              </a:ext>
            </a:extLst>
          </p:cNvPr>
          <p:cNvSpPr/>
          <p:nvPr/>
        </p:nvSpPr>
        <p:spPr>
          <a:xfrm>
            <a:off x="693738" y="3797300"/>
            <a:ext cx="881062" cy="28813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34D9D6-F8EE-4CA2-835A-F7D9A7B67992}"/>
              </a:ext>
            </a:extLst>
          </p:cNvPr>
          <p:cNvSpPr/>
          <p:nvPr/>
        </p:nvSpPr>
        <p:spPr>
          <a:xfrm>
            <a:off x="6421438" y="3778250"/>
            <a:ext cx="2111375" cy="28813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52F86F-A323-4601-9484-A467346F0B58}"/>
              </a:ext>
            </a:extLst>
          </p:cNvPr>
          <p:cNvSpPr txBox="1"/>
          <p:nvPr/>
        </p:nvSpPr>
        <p:spPr>
          <a:xfrm>
            <a:off x="4667250" y="2305050"/>
            <a:ext cx="3922713" cy="1601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 typeface="Symbol" panose="05050102010706020507" pitchFamily="18" charset="2"/>
              <a:buChar char="Û"/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( 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 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>
              <a:spcBef>
                <a:spcPct val="50000"/>
              </a:spcBef>
              <a:buFont typeface="Symbol" panose="05050102010706020507" pitchFamily="18" charset="2"/>
              <a:buChar char="Û"/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 (</a:t>
            </a:r>
            <a:r>
              <a:rPr lang="en-US" altLang="zh-CN" sz="28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00B05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endParaRPr lang="zh-CN" altLang="en-US" sz="2800" b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2" grpId="0" animBg="1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AFED235-61CE-4B3F-A2AA-56C3F086C7BB}"/>
              </a:ext>
            </a:extLst>
          </p:cNvPr>
          <p:cNvSpPr/>
          <p:nvPr/>
        </p:nvSpPr>
        <p:spPr>
          <a:xfrm>
            <a:off x="5075238" y="2392363"/>
            <a:ext cx="3230562" cy="134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2"/>
                </a:solidFill>
              </a:rPr>
              <a:t>    除了这八个逻辑联结词之外，是否需要定义其它联结词呢？</a:t>
            </a:r>
            <a:endParaRPr lang="zh-CN" altLang="en-US" dirty="0"/>
          </a:p>
        </p:txBody>
      </p:sp>
      <p:sp>
        <p:nvSpPr>
          <p:cNvPr id="14339" name="灯片编号占位符 3">
            <a:extLst>
              <a:ext uri="{FF2B5EF4-FFF2-40B4-BE49-F238E27FC236}">
                <a16:creationId xmlns:a16="http://schemas.microsoft.com/office/drawing/2014/main" id="{366EC443-1E90-4E01-A83C-41C145F7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5925" y="623728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CB8C793E-580A-4A58-AB87-6E65CC81E9F0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 b="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6711C03D-59F4-4E02-B6DB-ED70AEDBB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3213" y="-25400"/>
            <a:ext cx="3452812" cy="1069975"/>
          </a:xfrm>
        </p:spPr>
        <p:txBody>
          <a:bodyPr/>
          <a:lstStyle/>
          <a:p>
            <a:pPr eaLnBrk="1" hangingPunct="1"/>
            <a:r>
              <a:rPr lang="zh-CN" altLang="en-US"/>
              <a:t>小结</a:t>
            </a:r>
            <a:r>
              <a:rPr lang="en-US" altLang="zh-CN"/>
              <a:t>_</a:t>
            </a:r>
            <a:r>
              <a:rPr lang="zh-CN" altLang="en-US">
                <a:latin typeface="楷体_GB2312" charset="-122"/>
                <a:ea typeface="楷体_GB2312" charset="-122"/>
              </a:rPr>
              <a:t>八个联结词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654C7CDB-BBE9-4354-840C-99347AA65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769938"/>
          </a:xfrm>
        </p:spPr>
        <p:txBody>
          <a:bodyPr/>
          <a:lstStyle/>
          <a:p>
            <a:pPr marL="762000" indent="-762000" eaLnBrk="1" hangingPunct="1"/>
            <a:r>
              <a:rPr lang="zh-CN" altLang="en-US" sz="3200">
                <a:latin typeface="楷体_GB2312" charset="-122"/>
                <a:ea typeface="楷体_GB2312" charset="-122"/>
              </a:rPr>
              <a:t>    </a:t>
            </a:r>
            <a:endParaRPr lang="zh-CN" altLang="en-US" sz="3200"/>
          </a:p>
        </p:txBody>
      </p:sp>
      <p:sp>
        <p:nvSpPr>
          <p:cNvPr id="14342" name="Rectangle 13">
            <a:extLst>
              <a:ext uri="{FF2B5EF4-FFF2-40B4-BE49-F238E27FC236}">
                <a16:creationId xmlns:a16="http://schemas.microsoft.com/office/drawing/2014/main" id="{3248BFC3-FA4D-4CA7-A2AC-83842A35B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1412875"/>
            <a:ext cx="4168775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28600" indent="-2286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800"/>
              <a:t>1. </a:t>
            </a:r>
            <a:r>
              <a:rPr lang="zh-CN" altLang="en-US" sz="2800"/>
              <a:t>否定              </a:t>
            </a:r>
            <a:r>
              <a:rPr lang="zh-CN" altLang="en-US" sz="2800">
                <a:sym typeface="Symbol" panose="05050102010706020507" pitchFamily="18" charset="2"/>
              </a:rPr>
              <a:t></a:t>
            </a:r>
            <a:endParaRPr lang="zh-CN" altLang="en-US" sz="2800"/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800"/>
              <a:t>2. </a:t>
            </a:r>
            <a:r>
              <a:rPr lang="zh-CN" altLang="en-US" sz="2800"/>
              <a:t>合取              </a:t>
            </a:r>
            <a:r>
              <a:rPr lang="zh-CN" altLang="en-US" sz="2800">
                <a:sym typeface="Symbol" panose="05050102010706020507" pitchFamily="18" charset="2"/>
              </a:rPr>
              <a:t>  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800"/>
              <a:t>3. </a:t>
            </a:r>
            <a:r>
              <a:rPr lang="zh-CN" altLang="en-US" sz="2800"/>
              <a:t>析取              </a:t>
            </a:r>
            <a:r>
              <a:rPr lang="zh-CN" altLang="en-US" sz="2800">
                <a:sym typeface="Symbol" panose="05050102010706020507" pitchFamily="18" charset="2"/>
              </a:rPr>
              <a:t>  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800"/>
              <a:t>4. </a:t>
            </a:r>
            <a:r>
              <a:rPr lang="zh-CN" altLang="en-US" sz="2800"/>
              <a:t>蕴涵              →</a:t>
            </a:r>
            <a:endParaRPr lang="zh-CN" altLang="en-US" sz="2800" b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800"/>
              <a:t>5. </a:t>
            </a:r>
            <a:r>
              <a:rPr lang="zh-CN" altLang="en-US" sz="2800"/>
              <a:t>等价              </a:t>
            </a:r>
            <a:r>
              <a:rPr lang="zh-CN" altLang="en-US" sz="2800">
                <a:sym typeface="Symbol" panose="05050102010706020507" pitchFamily="18" charset="2"/>
              </a:rPr>
              <a:t>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800">
                <a:sym typeface="Symbol" panose="05050102010706020507" pitchFamily="18" charset="2"/>
              </a:rPr>
              <a:t>6. </a:t>
            </a:r>
            <a:r>
              <a:rPr lang="zh-CN" altLang="en-US" sz="2800">
                <a:sym typeface="Symbol" panose="05050102010706020507" pitchFamily="18" charset="2"/>
              </a:rPr>
              <a:t>不</a:t>
            </a:r>
            <a:r>
              <a:rPr lang="zh-CN" altLang="en-US" sz="2800"/>
              <a:t>可兼析取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800"/>
              <a:t>7. </a:t>
            </a:r>
            <a:r>
              <a:rPr lang="zh-CN" altLang="en-US" sz="2800"/>
              <a:t>与非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800"/>
              <a:t>8. </a:t>
            </a:r>
            <a:r>
              <a:rPr lang="zh-CN" altLang="en-US" sz="2800"/>
              <a:t>或非</a:t>
            </a:r>
          </a:p>
        </p:txBody>
      </p:sp>
      <p:graphicFrame>
        <p:nvGraphicFramePr>
          <p:cNvPr id="14343" name="Object 14">
            <a:extLst>
              <a:ext uri="{FF2B5EF4-FFF2-40B4-BE49-F238E27FC236}">
                <a16:creationId xmlns:a16="http://schemas.microsoft.com/office/drawing/2014/main" id="{DD575F2C-C782-400D-A142-89A704F8F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7263" y="4197350"/>
          <a:ext cx="3587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27160" imgH="2208600" progId="">
                  <p:embed/>
                </p:oleObj>
              </mc:Choice>
              <mc:Fallback>
                <p:oleObj name="Equation" r:id="rId4" imgW="2027160" imgH="22086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4197350"/>
                        <a:ext cx="3587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18">
            <a:extLst>
              <a:ext uri="{FF2B5EF4-FFF2-40B4-BE49-F238E27FC236}">
                <a16:creationId xmlns:a16="http://schemas.microsoft.com/office/drawing/2014/main" id="{55151553-4BA4-49AC-9E70-1CBBB6020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6816" y="52863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 b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</a:t>
            </a:r>
          </a:p>
        </p:txBody>
      </p:sp>
      <p:sp>
        <p:nvSpPr>
          <p:cNvPr id="14345" name="Text Box 19">
            <a:extLst>
              <a:ext uri="{FF2B5EF4-FFF2-40B4-BE49-F238E27FC236}">
                <a16:creationId xmlns:a16="http://schemas.microsoft.com/office/drawing/2014/main" id="{B71D9DBE-8F37-46FB-A6F0-206066758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6816" y="4745038"/>
            <a:ext cx="3587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 b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 </a:t>
            </a:r>
          </a:p>
        </p:txBody>
      </p:sp>
      <p:sp>
        <p:nvSpPr>
          <p:cNvPr id="2" name="爆炸形: 14 pt  1">
            <a:extLst>
              <a:ext uri="{FF2B5EF4-FFF2-40B4-BE49-F238E27FC236}">
                <a16:creationId xmlns:a16="http://schemas.microsoft.com/office/drawing/2014/main" id="{A67DEE44-0C50-4072-8A4C-2A29EE6C4B5D}"/>
              </a:ext>
            </a:extLst>
          </p:cNvPr>
          <p:cNvSpPr/>
          <p:nvPr/>
        </p:nvSpPr>
        <p:spPr>
          <a:xfrm>
            <a:off x="4124325" y="1835150"/>
            <a:ext cx="2660650" cy="8636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问题：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>
            <a:extLst>
              <a:ext uri="{FF2B5EF4-FFF2-40B4-BE49-F238E27FC236}">
                <a16:creationId xmlns:a16="http://schemas.microsoft.com/office/drawing/2014/main" id="{6615F995-3588-492F-ADCE-547311DE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15E63F-EBBC-4FCB-BBC8-656A117D4540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 b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C9E5515-348C-4852-8631-12FD6DABD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元</a:t>
            </a:r>
            <a:r>
              <a:rPr lang="zh-CN" altLang="en-US"/>
              <a:t>真值函数</a:t>
            </a: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545ED0FB-DBD7-4312-AA94-29CA4C4E7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grpSp>
        <p:nvGrpSpPr>
          <p:cNvPr id="16389" name="Group 12">
            <a:extLst>
              <a:ext uri="{FF2B5EF4-FFF2-40B4-BE49-F238E27FC236}">
                <a16:creationId xmlns:a16="http://schemas.microsoft.com/office/drawing/2014/main" id="{64FC76DD-1453-40C6-B0B0-82194D000BB5}"/>
              </a:ext>
            </a:extLst>
          </p:cNvPr>
          <p:cNvGrpSpPr>
            <a:grpSpLocks/>
          </p:cNvGrpSpPr>
          <p:nvPr/>
        </p:nvGrpSpPr>
        <p:grpSpPr bwMode="auto">
          <a:xfrm>
            <a:off x="361950" y="1135064"/>
            <a:ext cx="8496300" cy="2708937"/>
            <a:chOff x="-341" y="2522"/>
            <a:chExt cx="5352" cy="1669"/>
          </a:xfrm>
        </p:grpSpPr>
        <p:sp>
          <p:nvSpPr>
            <p:cNvPr id="6159" name="Text Box 4">
              <a:extLst>
                <a:ext uri="{FF2B5EF4-FFF2-40B4-BE49-F238E27FC236}">
                  <a16:creationId xmlns:a16="http://schemas.microsoft.com/office/drawing/2014/main" id="{B476799B-26DB-4076-A7F8-4418018FC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1" y="2522"/>
              <a:ext cx="5352" cy="16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定义</a:t>
              </a:r>
              <a:r>
                <a:rPr lang="en-US" altLang="zh-CN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2.6</a:t>
              </a:r>
              <a:r>
                <a:rPr lang="en-US" altLang="zh-CN" dirty="0">
                  <a:latin typeface="Times New Roman" panose="02020603050405020304" pitchFamily="18" charset="0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</a:rPr>
                <a:t>称</a:t>
              </a:r>
              <a:r>
                <a:rPr lang="en-US" altLang="zh-CN" i="1" dirty="0">
                  <a:latin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</a:rPr>
                <a:t>:{0,1}</a:t>
              </a:r>
              <a:r>
                <a:rPr lang="en-US" altLang="zh-CN" i="1" baseline="30000" dirty="0"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dirty="0">
                  <a:latin typeface="Times New Roman" panose="02020603050405020304" pitchFamily="18" charset="0"/>
                </a:rPr>
                <a:t> {0,1} </a:t>
              </a:r>
              <a:r>
                <a:rPr lang="zh-CN" altLang="en-US" dirty="0">
                  <a:latin typeface="Times New Roman" panose="02020603050405020304" pitchFamily="18" charset="0"/>
                </a:rPr>
                <a:t>为</a:t>
              </a:r>
              <a:r>
                <a:rPr lang="en-US" altLang="zh-CN" i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元真值函数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dirty="0">
                  <a:latin typeface="Times New Roman" panose="02020603050405020304" pitchFamily="18" charset="0"/>
                </a:rPr>
                <a:t>其中，定义域</a:t>
              </a:r>
              <a:r>
                <a:rPr lang="en-US" altLang="zh-CN" dirty="0">
                  <a:latin typeface="Times New Roman" panose="02020603050405020304" pitchFamily="18" charset="0"/>
                </a:rPr>
                <a:t>{0,1}</a:t>
              </a:r>
              <a:r>
                <a:rPr lang="en-US" altLang="zh-CN" i="1" baseline="30000" dirty="0"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</a:rPr>
                <a:t>={00…0,  00…1,  …,  11…1}</a:t>
              </a:r>
              <a:r>
                <a:rPr lang="zh-CN" altLang="en-US" dirty="0">
                  <a:latin typeface="Times New Roman" panose="02020603050405020304" pitchFamily="18" charset="0"/>
                </a:rPr>
                <a:t>，包含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dirty="0">
                  <a:latin typeface="Times New Roman" panose="02020603050405020304" pitchFamily="18" charset="0"/>
                </a:rPr>
                <a:t> 个长为</a:t>
              </a:r>
              <a:r>
                <a:rPr lang="en-US" altLang="zh-CN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dirty="0">
                  <a:latin typeface="Times New Roman" panose="02020603050405020304" pitchFamily="18" charset="0"/>
                </a:rPr>
                <a:t>的</a:t>
              </a:r>
              <a:r>
                <a:rPr lang="en-US" altLang="zh-CN" dirty="0">
                  <a:latin typeface="Times New Roman" panose="02020603050405020304" pitchFamily="18" charset="0"/>
                </a:rPr>
                <a:t>0,1</a:t>
              </a:r>
              <a:r>
                <a:rPr lang="zh-CN" altLang="en-US" dirty="0">
                  <a:latin typeface="Times New Roman" panose="02020603050405020304" pitchFamily="18" charset="0"/>
                </a:rPr>
                <a:t>符号串</a:t>
              </a:r>
              <a:r>
                <a:rPr lang="en-US" altLang="zh-CN" dirty="0">
                  <a:latin typeface="Times New Roman" panose="02020603050405020304" pitchFamily="18" charset="0"/>
                </a:rPr>
                <a:t>. </a:t>
              </a:r>
              <a:r>
                <a:rPr lang="zh-CN" altLang="en-US" dirty="0">
                  <a:latin typeface="Times New Roman" panose="02020603050405020304" pitchFamily="18" charset="0"/>
                </a:rPr>
                <a:t>值域为</a:t>
              </a:r>
              <a:r>
                <a:rPr lang="en-US" altLang="zh-CN" dirty="0">
                  <a:latin typeface="Times New Roman" panose="02020603050405020304" pitchFamily="18" charset="0"/>
                </a:rPr>
                <a:t>{0,1} .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zh-CN" dirty="0">
                <a:latin typeface="Times New Roman" panose="02020603050405020304" pitchFamily="18" charset="0"/>
              </a:endParaRPr>
            </a:p>
            <a:p>
              <a:pPr marL="342900" indent="-342900" eaLnBrk="1" hangingPunct="1">
                <a:lnSpc>
                  <a:spcPct val="12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Char char="l"/>
                <a:defRPr/>
              </a:pPr>
              <a:r>
                <a:rPr lang="en-US" altLang="zh-CN" dirty="0">
                  <a:latin typeface="Times New Roman" panose="02020603050405020304" pitchFamily="18" charset="0"/>
                </a:rPr>
                <a:t>n</a:t>
              </a:r>
              <a:r>
                <a:rPr lang="zh-CN" altLang="en-US" dirty="0">
                  <a:latin typeface="Times New Roman" panose="02020603050405020304" pitchFamily="18" charset="0"/>
                </a:rPr>
                <a:t>个命题变项共有       个</a:t>
              </a:r>
              <a:r>
                <a:rPr lang="en-US" altLang="zh-CN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dirty="0"/>
                <a:t>元真值函数</a:t>
              </a:r>
              <a:r>
                <a:rPr lang="en-US" altLang="zh-CN" dirty="0">
                  <a:latin typeface="Times New Roman" panose="02020603050405020304" pitchFamily="18" charset="0"/>
                </a:rPr>
                <a:t>. </a:t>
              </a:r>
            </a:p>
          </p:txBody>
        </p:sp>
        <p:graphicFrame>
          <p:nvGraphicFramePr>
            <p:cNvPr id="16401" name="Object 9">
              <a:extLst>
                <a:ext uri="{FF2B5EF4-FFF2-40B4-BE49-F238E27FC236}">
                  <a16:creationId xmlns:a16="http://schemas.microsoft.com/office/drawing/2014/main" id="{0E6D0BA3-34AA-44B7-9EDD-498A7315E7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9" y="3847"/>
            <a:ext cx="31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3" imgW="228501" imgH="215806" progId="Equation.3">
                    <p:embed/>
                  </p:oleObj>
                </mc:Choice>
                <mc:Fallback>
                  <p:oleObj name="Microsoft 公式 3.0" r:id="rId3" imgW="228501" imgH="2158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9" y="3847"/>
                          <a:ext cx="318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445" name="Group 13">
            <a:extLst>
              <a:ext uri="{FF2B5EF4-FFF2-40B4-BE49-F238E27FC236}">
                <a16:creationId xmlns:a16="http://schemas.microsoft.com/office/drawing/2014/main" id="{EBF0257F-A03E-4B71-B841-2EFA1347C12D}"/>
              </a:ext>
            </a:extLst>
          </p:cNvPr>
          <p:cNvGrpSpPr>
            <a:grpSpLocks/>
          </p:cNvGrpSpPr>
          <p:nvPr/>
        </p:nvGrpSpPr>
        <p:grpSpPr bwMode="auto">
          <a:xfrm>
            <a:off x="1662113" y="4111625"/>
            <a:ext cx="4876800" cy="2133600"/>
            <a:chOff x="1104" y="2064"/>
            <a:chExt cx="3072" cy="1344"/>
          </a:xfrm>
        </p:grpSpPr>
        <p:sp>
          <p:nvSpPr>
            <p:cNvPr id="16392" name="Text Box 14">
              <a:extLst>
                <a:ext uri="{FF2B5EF4-FFF2-40B4-BE49-F238E27FC236}">
                  <a16:creationId xmlns:a16="http://schemas.microsoft.com/office/drawing/2014/main" id="{9A2DE9FC-D521-4F04-9AA3-245319920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064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    1</a:t>
              </a:r>
              <a:r>
                <a:rPr lang="zh-CN" altLang="en-US">
                  <a:latin typeface="Times New Roman" panose="02020603050405020304" pitchFamily="18" charset="0"/>
                </a:rPr>
                <a:t>元真值函数</a:t>
              </a:r>
            </a:p>
          </p:txBody>
        </p:sp>
        <p:grpSp>
          <p:nvGrpSpPr>
            <p:cNvPr id="16393" name="Group 15">
              <a:extLst>
                <a:ext uri="{FF2B5EF4-FFF2-40B4-BE49-F238E27FC236}">
                  <a16:creationId xmlns:a16="http://schemas.microsoft.com/office/drawing/2014/main" id="{00BD1284-DBF6-4640-A1BB-CB37E94CEA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400"/>
              <a:ext cx="3072" cy="1008"/>
              <a:chOff x="432" y="2544"/>
              <a:chExt cx="3072" cy="1008"/>
            </a:xfrm>
          </p:grpSpPr>
          <p:sp>
            <p:nvSpPr>
              <p:cNvPr id="16394" name="Text Box 16">
                <a:extLst>
                  <a:ext uri="{FF2B5EF4-FFF2-40B4-BE49-F238E27FC236}">
                    <a16:creationId xmlns:a16="http://schemas.microsoft.com/office/drawing/2014/main" id="{40AB74EE-0979-47A3-866E-3C3CEA1CF5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2544"/>
                <a:ext cx="2976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  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>
                    <a:latin typeface="Times New Roman" panose="02020603050405020304" pitchFamily="18" charset="0"/>
                  </a:rPr>
                  <a:t>  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  0           0           0          1           1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  1           0           1          0           1 </a:t>
                </a:r>
              </a:p>
            </p:txBody>
          </p:sp>
          <p:graphicFrame>
            <p:nvGraphicFramePr>
              <p:cNvPr id="16395" name="Object 17">
                <a:extLst>
                  <a:ext uri="{FF2B5EF4-FFF2-40B4-BE49-F238E27FC236}">
                    <a16:creationId xmlns:a16="http://schemas.microsoft.com/office/drawing/2014/main" id="{725AADC0-6E31-4A54-9270-53F0B3BD8E0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66" y="2592"/>
              <a:ext cx="2146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1600200" imgH="241300" progId="Equation.3">
                      <p:embed/>
                    </p:oleObj>
                  </mc:Choice>
                  <mc:Fallback>
                    <p:oleObj name="Equation" r:id="rId5" imgW="1600200" imgH="2413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6" y="2592"/>
                            <a:ext cx="2146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396" name="Line 18">
                <a:extLst>
                  <a:ext uri="{FF2B5EF4-FFF2-40B4-BE49-F238E27FC236}">
                    <a16:creationId xmlns:a16="http://schemas.microsoft.com/office/drawing/2014/main" id="{41178835-67AC-489C-A948-263632284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880"/>
                <a:ext cx="307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397" name="Line 19">
                <a:extLst>
                  <a:ext uri="{FF2B5EF4-FFF2-40B4-BE49-F238E27FC236}">
                    <a16:creationId xmlns:a16="http://schemas.microsoft.com/office/drawing/2014/main" id="{9E0631DA-9017-4B5F-9082-AAEBD8DD5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544"/>
                <a:ext cx="30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398" name="Line 20">
                <a:extLst>
                  <a:ext uri="{FF2B5EF4-FFF2-40B4-BE49-F238E27FC236}">
                    <a16:creationId xmlns:a16="http://schemas.microsoft.com/office/drawing/2014/main" id="{0A8239EA-457E-4F59-B0D8-42BD90E89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552"/>
                <a:ext cx="30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399" name="Line 21">
                <a:extLst>
                  <a:ext uri="{FF2B5EF4-FFF2-40B4-BE49-F238E27FC236}">
                    <a16:creationId xmlns:a16="http://schemas.microsoft.com/office/drawing/2014/main" id="{83DD2E48-847C-4DEE-8594-A37EDC22E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544"/>
                <a:ext cx="0" cy="100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367" name="文本框 1">
            <a:extLst>
              <a:ext uri="{FF2B5EF4-FFF2-40B4-BE49-F238E27FC236}">
                <a16:creationId xmlns:a16="http://schemas.microsoft.com/office/drawing/2014/main" id="{AEDA7EF9-C0F9-4BC3-9CA6-8DD627B99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6350000"/>
            <a:ext cx="47450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</a:rPr>
              <a:t>元真值函数共有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endParaRPr lang="zh-CN" altLang="en-US" b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587D10BF-573B-4762-88B9-7D6E9F86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19DE93-BCFF-4B19-A237-EF72F79D04EE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 b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9A7F217-6071-43CE-A3CE-2BCA1958D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75" y="260350"/>
            <a:ext cx="4464050" cy="417513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 2</a:t>
            </a:r>
            <a:r>
              <a:rPr lang="zh-CN" altLang="en-US">
                <a:latin typeface="Times New Roman" panose="02020603050405020304" pitchFamily="18" charset="0"/>
              </a:rPr>
              <a:t>元</a:t>
            </a:r>
            <a:r>
              <a:rPr lang="zh-CN" altLang="en-US"/>
              <a:t>真值函数</a:t>
            </a:r>
          </a:p>
        </p:txBody>
      </p:sp>
      <p:sp>
        <p:nvSpPr>
          <p:cNvPr id="18436" name="Rectangle 8">
            <a:extLst>
              <a:ext uri="{FF2B5EF4-FFF2-40B4-BE49-F238E27FC236}">
                <a16:creationId xmlns:a16="http://schemas.microsoft.com/office/drawing/2014/main" id="{7A8459D9-AE71-451C-81DE-D3EA94BEF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2397125"/>
            <a:ext cx="45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sp>
        <p:nvSpPr>
          <p:cNvPr id="18437" name="Rectangle 10">
            <a:extLst>
              <a:ext uri="{FF2B5EF4-FFF2-40B4-BE49-F238E27FC236}">
                <a16:creationId xmlns:a16="http://schemas.microsoft.com/office/drawing/2014/main" id="{2AEC8B1D-7A13-4923-AC9F-333E12A7F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2397125"/>
            <a:ext cx="3886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sp>
        <p:nvSpPr>
          <p:cNvPr id="18438" name="Rectangle 14">
            <a:extLst>
              <a:ext uri="{FF2B5EF4-FFF2-40B4-BE49-F238E27FC236}">
                <a16:creationId xmlns:a16="http://schemas.microsoft.com/office/drawing/2014/main" id="{B36AAA12-DFDA-4FA2-95E1-292B5A226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2397125"/>
            <a:ext cx="45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sp>
        <p:nvSpPr>
          <p:cNvPr id="18439" name="Rectangle 16">
            <a:extLst>
              <a:ext uri="{FF2B5EF4-FFF2-40B4-BE49-F238E27FC236}">
                <a16:creationId xmlns:a16="http://schemas.microsoft.com/office/drawing/2014/main" id="{A2895664-39F2-4F24-B000-60F67AA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2397125"/>
            <a:ext cx="3886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graphicFrame>
        <p:nvGraphicFramePr>
          <p:cNvPr id="150601" name="Group 73">
            <a:extLst>
              <a:ext uri="{FF2B5EF4-FFF2-40B4-BE49-F238E27FC236}">
                <a16:creationId xmlns:a16="http://schemas.microsoft.com/office/drawing/2014/main" id="{6B150E96-DC0A-4DE0-8561-FBBA400D2498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412875"/>
          <a:ext cx="7775575" cy="4467226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  q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4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T="45716" marB="4571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0          0         0          0         0          0         0         0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0          0         0          0         1          1         1         1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0          0         1          1         0          0         1         1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0          1         0          1         0          1         0         1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  q</a:t>
                      </a:r>
                    </a:p>
                  </a:txBody>
                  <a:tcPr marT="45716" marB="4571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52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T="45716" marB="4571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66675"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666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1          1         1          1         1          1         1         1</a:t>
                      </a:r>
                    </a:p>
                    <a:p>
                      <a:pPr marL="0" marR="0" lvl="0" indent="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0          0         0          0         1          1         1         1</a:t>
                      </a:r>
                    </a:p>
                    <a:p>
                      <a:pPr marL="0" marR="0" lvl="0" indent="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0          0         1          1         0          0         1         1</a:t>
                      </a:r>
                    </a:p>
                    <a:p>
                      <a:pPr marL="0" marR="0" lvl="0" indent="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0          1         0          1         0          1         0         1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58" name="Rectangle 67">
            <a:extLst>
              <a:ext uri="{FF2B5EF4-FFF2-40B4-BE49-F238E27FC236}">
                <a16:creationId xmlns:a16="http://schemas.microsoft.com/office/drawing/2014/main" id="{262D6315-5B37-4F57-B8A6-F37217C04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graphicFrame>
        <p:nvGraphicFramePr>
          <p:cNvPr id="18459" name="Object 66">
            <a:extLst>
              <a:ext uri="{FF2B5EF4-FFF2-40B4-BE49-F238E27FC236}">
                <a16:creationId xmlns:a16="http://schemas.microsoft.com/office/drawing/2014/main" id="{50CA5F15-5C83-4D3A-BF68-19C2AE7A8C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549400"/>
          <a:ext cx="6553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429000" imgH="241300" progId="Equation.3">
                  <p:embed/>
                </p:oleObj>
              </mc:Choice>
              <mc:Fallback>
                <p:oleObj name="公式" r:id="rId3" imgW="3429000" imgH="2413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549400"/>
                        <a:ext cx="65532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0" name="Rectangle 72">
            <a:extLst>
              <a:ext uri="{FF2B5EF4-FFF2-40B4-BE49-F238E27FC236}">
                <a16:creationId xmlns:a16="http://schemas.microsoft.com/office/drawing/2014/main" id="{F4C72664-3BFB-47E8-B848-38C590B1C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graphicFrame>
        <p:nvGraphicFramePr>
          <p:cNvPr id="18461" name="Object 71">
            <a:extLst>
              <a:ext uri="{FF2B5EF4-FFF2-40B4-BE49-F238E27FC236}">
                <a16:creationId xmlns:a16="http://schemas.microsoft.com/office/drawing/2014/main" id="{8F6533F4-310F-46F3-AB17-59E986853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721100"/>
          <a:ext cx="66960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429000" imgH="241300" progId="Equation.3">
                  <p:embed/>
                </p:oleObj>
              </mc:Choice>
              <mc:Fallback>
                <p:oleObj name="公式" r:id="rId5" imgW="3429000" imgH="2413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721100"/>
                        <a:ext cx="66960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2" name="文本框 12">
            <a:extLst>
              <a:ext uri="{FF2B5EF4-FFF2-40B4-BE49-F238E27FC236}">
                <a16:creationId xmlns:a16="http://schemas.microsoft.com/office/drawing/2014/main" id="{A4EAD926-E383-4B33-BADC-5619BE268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919788"/>
            <a:ext cx="4745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</a:rPr>
              <a:t>元真值函数共有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endParaRPr lang="zh-CN" altLang="en-US" b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E175CAE4-9124-409C-A4E4-96607D1E7A5D}"/>
              </a:ext>
            </a:extLst>
          </p:cNvPr>
          <p:cNvSpPr/>
          <p:nvPr/>
        </p:nvSpPr>
        <p:spPr>
          <a:xfrm>
            <a:off x="6710363" y="3816350"/>
            <a:ext cx="696912" cy="2297113"/>
          </a:xfrm>
          <a:prstGeom prst="rect">
            <a:avLst/>
          </a:prstGeom>
          <a:solidFill>
            <a:srgbClr val="92D050"/>
          </a:solidFill>
          <a:ln w="28575"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16A5540-9F32-40CD-AD81-700C131CF056}"/>
              </a:ext>
            </a:extLst>
          </p:cNvPr>
          <p:cNvSpPr/>
          <p:nvPr/>
        </p:nvSpPr>
        <p:spPr>
          <a:xfrm>
            <a:off x="4087813" y="3816350"/>
            <a:ext cx="698500" cy="2297113"/>
          </a:xfrm>
          <a:prstGeom prst="rect">
            <a:avLst/>
          </a:prstGeom>
          <a:solidFill>
            <a:srgbClr val="92D050"/>
          </a:solidFill>
          <a:ln w="28575"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7A69185-28E8-44F9-B04A-F125DB725417}"/>
              </a:ext>
            </a:extLst>
          </p:cNvPr>
          <p:cNvSpPr/>
          <p:nvPr/>
        </p:nvSpPr>
        <p:spPr>
          <a:xfrm>
            <a:off x="6711950" y="1628775"/>
            <a:ext cx="698500" cy="2200275"/>
          </a:xfrm>
          <a:prstGeom prst="rect">
            <a:avLst/>
          </a:prstGeom>
          <a:solidFill>
            <a:srgbClr val="69B3F1"/>
          </a:solidFill>
          <a:ln w="28575"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B93FFF9-0F85-4A73-8308-F2735F1007AC}"/>
              </a:ext>
            </a:extLst>
          </p:cNvPr>
          <p:cNvSpPr/>
          <p:nvPr/>
        </p:nvSpPr>
        <p:spPr>
          <a:xfrm>
            <a:off x="5819775" y="3816350"/>
            <a:ext cx="696913" cy="2297113"/>
          </a:xfrm>
          <a:prstGeom prst="rect">
            <a:avLst/>
          </a:prstGeom>
          <a:solidFill>
            <a:srgbClr val="92D050"/>
          </a:solidFill>
          <a:ln w="28575"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24C98A1-6C7F-4448-B94B-EDFBF11168D8}"/>
              </a:ext>
            </a:extLst>
          </p:cNvPr>
          <p:cNvSpPr/>
          <p:nvPr/>
        </p:nvSpPr>
        <p:spPr>
          <a:xfrm>
            <a:off x="7640638" y="1616075"/>
            <a:ext cx="819150" cy="2190750"/>
          </a:xfrm>
          <a:prstGeom prst="rect">
            <a:avLst/>
          </a:prstGeom>
          <a:solidFill>
            <a:srgbClr val="92D050"/>
          </a:solidFill>
          <a:ln w="28575"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B879CB5-636B-433C-B138-D092D6A59919}"/>
              </a:ext>
            </a:extLst>
          </p:cNvPr>
          <p:cNvSpPr/>
          <p:nvPr/>
        </p:nvSpPr>
        <p:spPr>
          <a:xfrm>
            <a:off x="4938713" y="3816350"/>
            <a:ext cx="698500" cy="2297113"/>
          </a:xfrm>
          <a:prstGeom prst="rect">
            <a:avLst/>
          </a:prstGeom>
          <a:solidFill>
            <a:srgbClr val="69B3F1"/>
          </a:solidFill>
          <a:ln w="28575"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66A9E6-31BF-460D-8960-60F70DD4832A}"/>
              </a:ext>
            </a:extLst>
          </p:cNvPr>
          <p:cNvSpPr/>
          <p:nvPr/>
        </p:nvSpPr>
        <p:spPr>
          <a:xfrm>
            <a:off x="3240088" y="3816350"/>
            <a:ext cx="696912" cy="2297113"/>
          </a:xfrm>
          <a:prstGeom prst="rect">
            <a:avLst/>
          </a:prstGeom>
          <a:solidFill>
            <a:srgbClr val="69B3F1"/>
          </a:solidFill>
          <a:ln w="28575"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FAA6BDD-9B8E-442C-B245-F54C42ABDBF8}"/>
              </a:ext>
            </a:extLst>
          </p:cNvPr>
          <p:cNvSpPr/>
          <p:nvPr/>
        </p:nvSpPr>
        <p:spPr>
          <a:xfrm>
            <a:off x="5830888" y="1616075"/>
            <a:ext cx="698500" cy="2200275"/>
          </a:xfrm>
          <a:prstGeom prst="rect">
            <a:avLst/>
          </a:prstGeom>
          <a:solidFill>
            <a:srgbClr val="69B3F1"/>
          </a:solidFill>
          <a:ln w="28575"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80C63BD-BD94-482D-8167-5430370700AE}"/>
              </a:ext>
            </a:extLst>
          </p:cNvPr>
          <p:cNvSpPr/>
          <p:nvPr/>
        </p:nvSpPr>
        <p:spPr>
          <a:xfrm>
            <a:off x="4083050" y="1616075"/>
            <a:ext cx="696913" cy="2200275"/>
          </a:xfrm>
          <a:prstGeom prst="rect">
            <a:avLst/>
          </a:prstGeom>
          <a:solidFill>
            <a:srgbClr val="69B3F1"/>
          </a:solidFill>
          <a:ln w="28575"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2F1F882-13C9-4B30-90A6-75E561FE486B}"/>
              </a:ext>
            </a:extLst>
          </p:cNvPr>
          <p:cNvSpPr/>
          <p:nvPr/>
        </p:nvSpPr>
        <p:spPr>
          <a:xfrm>
            <a:off x="2351088" y="3816350"/>
            <a:ext cx="696912" cy="2297113"/>
          </a:xfrm>
          <a:prstGeom prst="rect">
            <a:avLst/>
          </a:prstGeom>
          <a:solidFill>
            <a:srgbClr val="69B3F1"/>
          </a:solidFill>
          <a:ln w="28575"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F45C0F5-2557-44CE-A2BF-16079C6D5B65}"/>
              </a:ext>
            </a:extLst>
          </p:cNvPr>
          <p:cNvSpPr/>
          <p:nvPr/>
        </p:nvSpPr>
        <p:spPr>
          <a:xfrm>
            <a:off x="1476375" y="3816350"/>
            <a:ext cx="696913" cy="2297113"/>
          </a:xfrm>
          <a:prstGeom prst="rect">
            <a:avLst/>
          </a:prstGeom>
          <a:solidFill>
            <a:srgbClr val="FFFF00"/>
          </a:solidFill>
          <a:ln w="28575"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E1E2D7A-0E9C-409B-ABCE-4490851EAA19}"/>
              </a:ext>
            </a:extLst>
          </p:cNvPr>
          <p:cNvSpPr/>
          <p:nvPr/>
        </p:nvSpPr>
        <p:spPr>
          <a:xfrm>
            <a:off x="4926013" y="1616075"/>
            <a:ext cx="696912" cy="2214563"/>
          </a:xfrm>
          <a:prstGeom prst="rect">
            <a:avLst/>
          </a:prstGeom>
          <a:solidFill>
            <a:srgbClr val="FFFF00"/>
          </a:solidFill>
          <a:ln w="28575"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467D08-50C2-4BC8-BB1B-3CA020D0E27D}"/>
              </a:ext>
            </a:extLst>
          </p:cNvPr>
          <p:cNvSpPr/>
          <p:nvPr/>
        </p:nvSpPr>
        <p:spPr>
          <a:xfrm>
            <a:off x="3225800" y="1616075"/>
            <a:ext cx="698500" cy="2214563"/>
          </a:xfrm>
          <a:prstGeom prst="rect">
            <a:avLst/>
          </a:prstGeom>
          <a:solidFill>
            <a:srgbClr val="FFFF00"/>
          </a:solidFill>
          <a:ln w="28575"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7E5D93-4D17-4323-97F4-857EBFEBDFDE}"/>
              </a:ext>
            </a:extLst>
          </p:cNvPr>
          <p:cNvSpPr/>
          <p:nvPr/>
        </p:nvSpPr>
        <p:spPr>
          <a:xfrm>
            <a:off x="2339975" y="1616075"/>
            <a:ext cx="696913" cy="2214563"/>
          </a:xfrm>
          <a:prstGeom prst="rect">
            <a:avLst/>
          </a:prstGeom>
          <a:solidFill>
            <a:srgbClr val="FFFF00"/>
          </a:solidFill>
          <a:ln w="28575"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496" name="灯片编号占位符 5">
            <a:extLst>
              <a:ext uri="{FF2B5EF4-FFF2-40B4-BE49-F238E27FC236}">
                <a16:creationId xmlns:a16="http://schemas.microsoft.com/office/drawing/2014/main" id="{8DF43DF0-D467-4B38-A4D8-56A91F74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35713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750E81-7E78-461D-9B61-B581DF71EF02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 b="0"/>
          </a:p>
        </p:txBody>
      </p:sp>
      <p:sp>
        <p:nvSpPr>
          <p:cNvPr id="20497" name="Rectangle 2">
            <a:extLst>
              <a:ext uri="{FF2B5EF4-FFF2-40B4-BE49-F238E27FC236}">
                <a16:creationId xmlns:a16="http://schemas.microsoft.com/office/drawing/2014/main" id="{AC3466CD-1E09-4F8B-96F0-AC644E742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75" y="260350"/>
            <a:ext cx="4464050" cy="417513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元</a:t>
            </a:r>
            <a:r>
              <a:rPr lang="zh-CN" altLang="en-US"/>
              <a:t>真值函数</a:t>
            </a:r>
          </a:p>
        </p:txBody>
      </p:sp>
      <p:sp>
        <p:nvSpPr>
          <p:cNvPr id="20498" name="Rectangle 8">
            <a:extLst>
              <a:ext uri="{FF2B5EF4-FFF2-40B4-BE49-F238E27FC236}">
                <a16:creationId xmlns:a16="http://schemas.microsoft.com/office/drawing/2014/main" id="{029EA4D7-64A9-4836-A06C-2111EC63E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2630488"/>
            <a:ext cx="45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sp>
        <p:nvSpPr>
          <p:cNvPr id="20499" name="Rectangle 10">
            <a:extLst>
              <a:ext uri="{FF2B5EF4-FFF2-40B4-BE49-F238E27FC236}">
                <a16:creationId xmlns:a16="http://schemas.microsoft.com/office/drawing/2014/main" id="{7F154065-B95F-456E-A75A-E04839E54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2630488"/>
            <a:ext cx="3886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sp>
        <p:nvSpPr>
          <p:cNvPr id="20500" name="Rectangle 14">
            <a:extLst>
              <a:ext uri="{FF2B5EF4-FFF2-40B4-BE49-F238E27FC236}">
                <a16:creationId xmlns:a16="http://schemas.microsoft.com/office/drawing/2014/main" id="{3BB6A362-44CF-4D7A-AE9B-0A22C6493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2630488"/>
            <a:ext cx="45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sp>
        <p:nvSpPr>
          <p:cNvPr id="20501" name="Rectangle 16">
            <a:extLst>
              <a:ext uri="{FF2B5EF4-FFF2-40B4-BE49-F238E27FC236}">
                <a16:creationId xmlns:a16="http://schemas.microsoft.com/office/drawing/2014/main" id="{EB987C11-A861-4F8A-B641-C290B7CB5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2630488"/>
            <a:ext cx="3886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graphicFrame>
        <p:nvGraphicFramePr>
          <p:cNvPr id="150601" name="Group 73">
            <a:extLst>
              <a:ext uri="{FF2B5EF4-FFF2-40B4-BE49-F238E27FC236}">
                <a16:creationId xmlns:a16="http://schemas.microsoft.com/office/drawing/2014/main" id="{84B1C90E-4A0E-4DC8-91A8-C01605DEBAF6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625600"/>
          <a:ext cx="7775575" cy="4489451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4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  q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2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T="45719" marB="4571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        0         0          0         0          0         0         0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        0         0          0         1          1         1         1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        0         1          1         0          0         1         1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        1         0          1         0          1         0         1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  q</a:t>
                      </a:r>
                    </a:p>
                  </a:txBody>
                  <a:tcPr marT="45719" marB="4571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37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T="45719" marB="4571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66675"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666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1          1         1          1         1          1         1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0          0         0          0         1          1         1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</a:p>
                    <a:p>
                      <a:pPr marL="0" marR="0" lvl="0" indent="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0          0         1          1         0          0         1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0          1         0          1         0          1         0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20" name="Rectangle 67">
            <a:extLst>
              <a:ext uri="{FF2B5EF4-FFF2-40B4-BE49-F238E27FC236}">
                <a16:creationId xmlns:a16="http://schemas.microsoft.com/office/drawing/2014/main" id="{ED6F5CE6-A479-42B4-AC46-90220765C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graphicFrame>
        <p:nvGraphicFramePr>
          <p:cNvPr id="20521" name="Object 66">
            <a:extLst>
              <a:ext uri="{FF2B5EF4-FFF2-40B4-BE49-F238E27FC236}">
                <a16:creationId xmlns:a16="http://schemas.microsoft.com/office/drawing/2014/main" id="{4A871E77-6A44-48C3-A744-7EF042E3CC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782763"/>
          <a:ext cx="6553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429000" imgH="241300" progId="Equation.3">
                  <p:embed/>
                </p:oleObj>
              </mc:Choice>
              <mc:Fallback>
                <p:oleObj name="公式" r:id="rId3" imgW="3429000" imgH="2413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82763"/>
                        <a:ext cx="65532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2" name="Object 71">
            <a:extLst>
              <a:ext uri="{FF2B5EF4-FFF2-40B4-BE49-F238E27FC236}">
                <a16:creationId xmlns:a16="http://schemas.microsoft.com/office/drawing/2014/main" id="{26E8D629-DA03-4289-A9CC-C67E088BEF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954463"/>
          <a:ext cx="66960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429000" imgH="241300" progId="Equation.3">
                  <p:embed/>
                </p:oleObj>
              </mc:Choice>
              <mc:Fallback>
                <p:oleObj name="公式" r:id="rId5" imgW="3429000" imgH="2413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954463"/>
                        <a:ext cx="669607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1866B5A-5801-4712-9ADE-24DA329C3717}"/>
              </a:ext>
            </a:extLst>
          </p:cNvPr>
          <p:cNvSpPr/>
          <p:nvPr/>
        </p:nvSpPr>
        <p:spPr>
          <a:xfrm>
            <a:off x="1476375" y="1646238"/>
            <a:ext cx="696913" cy="2160587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B02673-DC69-45BB-B190-ECD49CE36B45}"/>
              </a:ext>
            </a:extLst>
          </p:cNvPr>
          <p:cNvSpPr/>
          <p:nvPr/>
        </p:nvSpPr>
        <p:spPr>
          <a:xfrm>
            <a:off x="7654925" y="3806825"/>
            <a:ext cx="804863" cy="2306638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83" name="矩形 2">
            <a:extLst>
              <a:ext uri="{FF2B5EF4-FFF2-40B4-BE49-F238E27FC236}">
                <a16:creationId xmlns:a16="http://schemas.microsoft.com/office/drawing/2014/main" id="{3838A0E6-79D7-4298-B930-C4CC6DA6F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8" y="6038850"/>
            <a:ext cx="1371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algn="ctr" fontAlgn="ctr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0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10284" name="矩形 3">
            <a:extLst>
              <a:ext uri="{FF2B5EF4-FFF2-40B4-BE49-F238E27FC236}">
                <a16:creationId xmlns:a16="http://schemas.microsoft.com/office/drawing/2014/main" id="{2F4E0994-880C-40E4-81F4-09D38E4F5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650" y="836613"/>
            <a:ext cx="11128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algn="ctr" fontAlgn="ctr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0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10285" name="矩形 4">
            <a:extLst>
              <a:ext uri="{FF2B5EF4-FFF2-40B4-BE49-F238E27FC236}">
                <a16:creationId xmlns:a16="http://schemas.microsoft.com/office/drawing/2014/main" id="{12E3EA99-1B4C-4399-88F0-DF3F1499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860425"/>
            <a:ext cx="8921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algn="ctr"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0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10286" name="矩形 5">
            <a:extLst>
              <a:ext uri="{FF2B5EF4-FFF2-40B4-BE49-F238E27FC236}">
                <a16:creationId xmlns:a16="http://schemas.microsoft.com/office/drawing/2014/main" id="{1E5E71C4-78D0-493A-A72D-73E3D02B2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854075"/>
            <a:ext cx="8080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algn="ctr" fontAlgn="ctr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0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10287" name="矩形 32">
            <a:extLst>
              <a:ext uri="{FF2B5EF4-FFF2-40B4-BE49-F238E27FC236}">
                <a16:creationId xmlns:a16="http://schemas.microsoft.com/office/drawing/2014/main" id="{EC1D23DB-74EF-451F-991F-491069C6F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1141413"/>
            <a:ext cx="1112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0288" name="矩形 33">
            <a:extLst>
              <a:ext uri="{FF2B5EF4-FFF2-40B4-BE49-F238E27FC236}">
                <a16:creationId xmlns:a16="http://schemas.microsoft.com/office/drawing/2014/main" id="{2E5A1F87-2EF9-49E9-AB2F-2905E1ECF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19800"/>
            <a:ext cx="1111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0289" name="矩形 34">
            <a:extLst>
              <a:ext uri="{FF2B5EF4-FFF2-40B4-BE49-F238E27FC236}">
                <a16:creationId xmlns:a16="http://schemas.microsoft.com/office/drawing/2014/main" id="{68A668BF-42BD-44DD-9F15-EBD1130D5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1141413"/>
            <a:ext cx="1112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0290" name="矩形 35">
            <a:extLst>
              <a:ext uri="{FF2B5EF4-FFF2-40B4-BE49-F238E27FC236}">
                <a16:creationId xmlns:a16="http://schemas.microsoft.com/office/drawing/2014/main" id="{D0A8A1CE-D4D2-4685-AF42-CC27704B5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6019800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7341587D-399D-4771-BE0C-1A2273825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6021388"/>
            <a:ext cx="1112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35" name="矩形 32">
            <a:extLst>
              <a:ext uri="{FF2B5EF4-FFF2-40B4-BE49-F238E27FC236}">
                <a16:creationId xmlns:a16="http://schemas.microsoft.com/office/drawing/2014/main" id="{67E2CFB7-9096-446F-B53A-BE54BF007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825" y="6018213"/>
            <a:ext cx="1112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36" name="矩形 32">
            <a:extLst>
              <a:ext uri="{FF2B5EF4-FFF2-40B4-BE49-F238E27FC236}">
                <a16:creationId xmlns:a16="http://schemas.microsoft.com/office/drawing/2014/main" id="{9849D870-13DC-4DD5-ADA8-711FF3CCE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1150938"/>
            <a:ext cx="1112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37" name="矩形 32">
            <a:extLst>
              <a:ext uri="{FF2B5EF4-FFF2-40B4-BE49-F238E27FC236}">
                <a16:creationId xmlns:a16="http://schemas.microsoft.com/office/drawing/2014/main" id="{3FE84D32-9BD1-4F52-B1A4-7F27F4C3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1166813"/>
            <a:ext cx="1239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8" name="矩形 32">
            <a:extLst>
              <a:ext uri="{FF2B5EF4-FFF2-40B4-BE49-F238E27FC236}">
                <a16:creationId xmlns:a16="http://schemas.microsoft.com/office/drawing/2014/main" id="{6A9D2BEF-BB90-4453-ADE9-AD49CBD78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888" y="6021388"/>
            <a:ext cx="1239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9" name="矩形 32">
            <a:extLst>
              <a:ext uri="{FF2B5EF4-FFF2-40B4-BE49-F238E27FC236}">
                <a16:creationId xmlns:a16="http://schemas.microsoft.com/office/drawing/2014/main" id="{CCA9FAB3-17C3-4E37-BB9D-4D05C4A41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6021388"/>
            <a:ext cx="1112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3" grpId="0"/>
      <p:bldP spid="10284" grpId="0"/>
      <p:bldP spid="10285" grpId="0"/>
      <p:bldP spid="10286" grpId="0"/>
      <p:bldP spid="10287" grpId="0"/>
      <p:bldP spid="10288" grpId="0"/>
      <p:bldP spid="10289" grpId="0"/>
      <p:bldP spid="10290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4610</Words>
  <Application>Microsoft Office PowerPoint</Application>
  <PresentationFormat>全屏显示(4:3)</PresentationFormat>
  <Paragraphs>655</Paragraphs>
  <Slides>34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楷体_GB2312</vt:lpstr>
      <vt:lpstr>宋体</vt:lpstr>
      <vt:lpstr>Arial</vt:lpstr>
      <vt:lpstr>Symbol</vt:lpstr>
      <vt:lpstr>Times New Roman</vt:lpstr>
      <vt:lpstr>Verdana</vt:lpstr>
      <vt:lpstr>Wingdings</vt:lpstr>
      <vt:lpstr>默认设计模板</vt:lpstr>
      <vt:lpstr>公式</vt:lpstr>
      <vt:lpstr>Equation</vt:lpstr>
      <vt:lpstr>Microsoft 公式 3.0</vt:lpstr>
      <vt:lpstr>第二章 命题逻辑等值演算</vt:lpstr>
      <vt:lpstr>2.3  联结词的完备集</vt:lpstr>
      <vt:lpstr>与非  &amp; 或非 </vt:lpstr>
      <vt:lpstr>不可兼析取</vt:lpstr>
      <vt:lpstr>不可兼析取</vt:lpstr>
      <vt:lpstr>小结_八个联结词 </vt:lpstr>
      <vt:lpstr>n元真值函数</vt:lpstr>
      <vt:lpstr> 2元真值函数</vt:lpstr>
      <vt:lpstr>2元真值函数</vt:lpstr>
      <vt:lpstr>公式与真值函数</vt:lpstr>
      <vt:lpstr>联结词完备集</vt:lpstr>
      <vt:lpstr>联结词完备集</vt:lpstr>
      <vt:lpstr>联结词完备集</vt:lpstr>
      <vt:lpstr>结论</vt:lpstr>
      <vt:lpstr>思考?</vt:lpstr>
      <vt:lpstr>最小联结词完备集</vt:lpstr>
      <vt:lpstr>2.3  联结词的完备集（回顾）</vt:lpstr>
      <vt:lpstr>第二章 命题逻辑等值演算</vt:lpstr>
      <vt:lpstr>2.4 可满足性问题与消解法</vt:lpstr>
      <vt:lpstr>例子：判断公式的可满足性</vt:lpstr>
      <vt:lpstr>例子：判断公式的可满足性</vt:lpstr>
      <vt:lpstr>2.4 可满足性问题与消解法</vt:lpstr>
      <vt:lpstr>消解规则</vt:lpstr>
      <vt:lpstr>消解序列与合取范式的否证</vt:lpstr>
      <vt:lpstr>消解序列与合取范式的否证</vt:lpstr>
      <vt:lpstr>练习</vt:lpstr>
      <vt:lpstr>消解算法</vt:lpstr>
      <vt:lpstr>消解算法例题</vt:lpstr>
      <vt:lpstr>消解算法例题</vt:lpstr>
      <vt:lpstr>消解算法例题</vt:lpstr>
      <vt:lpstr>消解算法例题</vt:lpstr>
      <vt:lpstr>2.4 可满足性问题与消解法（回顾）</vt:lpstr>
      <vt:lpstr>第二章 命题逻辑等值演算（回顾）</vt:lpstr>
      <vt:lpstr>复习：合取范式 &gt; 简单析取式 &gt;文字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516</cp:revision>
  <cp:lastPrinted>2018-03-25T15:02:30Z</cp:lastPrinted>
  <dcterms:created xsi:type="dcterms:W3CDTF">2007-11-19T20:33:53Z</dcterms:created>
  <dcterms:modified xsi:type="dcterms:W3CDTF">2023-09-22T02:09:11Z</dcterms:modified>
</cp:coreProperties>
</file>