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2" r:id="rId2"/>
    <p:sldId id="298" r:id="rId3"/>
    <p:sldId id="299" r:id="rId4"/>
    <p:sldId id="300" r:id="rId5"/>
    <p:sldId id="301" r:id="rId6"/>
    <p:sldId id="257" r:id="rId7"/>
    <p:sldId id="303" r:id="rId8"/>
    <p:sldId id="304" r:id="rId9"/>
    <p:sldId id="258" r:id="rId10"/>
    <p:sldId id="305" r:id="rId11"/>
    <p:sldId id="259" r:id="rId12"/>
    <p:sldId id="306" r:id="rId13"/>
    <p:sldId id="307" r:id="rId14"/>
    <p:sldId id="260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62" r:id="rId23"/>
    <p:sldId id="316" r:id="rId24"/>
    <p:sldId id="264" r:id="rId25"/>
    <p:sldId id="266" r:id="rId26"/>
    <p:sldId id="291" r:id="rId27"/>
    <p:sldId id="387" r:id="rId28"/>
    <p:sldId id="317" r:id="rId29"/>
    <p:sldId id="318" r:id="rId30"/>
    <p:sldId id="319" r:id="rId31"/>
    <p:sldId id="388" r:id="rId32"/>
    <p:sldId id="321" r:id="rId33"/>
    <p:sldId id="322" r:id="rId34"/>
    <p:sldId id="267" r:id="rId35"/>
    <p:sldId id="268" r:id="rId36"/>
    <p:sldId id="269" r:id="rId37"/>
    <p:sldId id="270" r:id="rId38"/>
    <p:sldId id="355" r:id="rId39"/>
    <p:sldId id="356" r:id="rId40"/>
    <p:sldId id="357" r:id="rId41"/>
    <p:sldId id="358" r:id="rId42"/>
    <p:sldId id="353" r:id="rId43"/>
    <p:sldId id="354" r:id="rId44"/>
    <p:sldId id="273" r:id="rId45"/>
    <p:sldId id="294" r:id="rId46"/>
    <p:sldId id="292" r:id="rId47"/>
    <p:sldId id="293" r:id="rId48"/>
    <p:sldId id="376" r:id="rId49"/>
    <p:sldId id="377" r:id="rId50"/>
    <p:sldId id="276" r:id="rId51"/>
    <p:sldId id="277" r:id="rId52"/>
    <p:sldId id="378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54849" autoAdjust="0"/>
  </p:normalViewPr>
  <p:slideViewPr>
    <p:cSldViewPr>
      <p:cViewPr varScale="1">
        <p:scale>
          <a:sx n="38" d="100"/>
          <a:sy n="38" d="100"/>
        </p:scale>
        <p:origin x="138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121B7D-56F0-4E55-B7BE-F41475872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5E2FDA-0B23-4074-946B-AF645B2B00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160877C-13F7-48F9-9FFE-6C00BF743C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598021B-0D37-4446-B93A-E61374AEB8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14F3908-D24B-44DE-A77D-665DDE2C0C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D22059-E82A-429C-83ED-516375AB3B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75AE606-480B-4B33-9608-8CBB65FB63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6F878E-B32E-4599-A8FD-59EEA522F8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87E9AB0-5077-44FF-801C-3DD7FC7282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32885E0-1816-49E1-8F23-71DA4C404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771D87C-EAD4-4EE1-8D9D-31B4AB16C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A46143A-C525-4DA1-9E41-6CCA690E3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0%BB%E8%BE%91%E5%AD%A6/85559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6C323D-0F14-41A8-820E-DE321A30A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6CC80E-37EB-4EB0-A26C-A02E911D1540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74CC1A4-A959-44A0-8B0C-86DA7E004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8FC101-1DCB-4DAC-8116-5F9A5C216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FC390FF-E4C0-4322-A07A-D5AAD07F0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822663-A480-42ED-958E-D66D644B9833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67740CB-DD6D-416F-994F-A4C1E6242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A2AA2CE-2FE9-4DEA-9252-4FF0FF85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430CB28-D0D6-4E1C-BC3F-3AC5B90B3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873A6F-34BD-47C1-BAA9-F4ECD98FFB39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59F1887-B4B5-49C8-A7B5-2B6F3604D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ADB01E-2AED-405C-8B12-E4EE4DBB0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/>
            <a:r>
              <a:rPr lang="zh-CN" altLang="en-US" dirty="0">
                <a:latin typeface="Times New Roman" panose="02020603050405020304" pitchFamily="18" charset="0"/>
              </a:rPr>
              <a:t> 回看第二章</a:t>
            </a:r>
            <a:r>
              <a:rPr lang="en-US" altLang="zh-CN" dirty="0">
                <a:latin typeface="Times New Roman" panose="02020603050405020304" pitchFamily="18" charset="0"/>
              </a:rPr>
              <a:t>slide6: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 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不与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等值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6A6845C-1596-4917-B662-C036A895F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B1D8DB-9EEC-4100-94F0-1C14E7AB713C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DF62931-4E0C-40F2-AD06-942F65E68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4D92CDF-78DF-48BF-A2CB-E90609DE4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24293E5-547B-41B5-B64D-BFB06E417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E63C9-F7AF-4DF8-B770-2D2F75D7F042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E66183E-14C5-4C8C-A336-4C314516E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13D65CC-4AC5-4216-BBB7-E4714F302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FF414F1-692A-49AB-B613-2C92C12F6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959F9FBB-3F4B-48D7-B92D-A254EAE1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x ( F(x) y(G(y)H(x,y))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DE79596-D950-48EC-A918-25F57DBF3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FBC09A-4DEE-4C7B-BB1B-B06F28189651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再举个生活中实例，比如：</a:t>
            </a:r>
            <a:r>
              <a:rPr lang="en-US" altLang="zh-CN" dirty="0" err="1"/>
              <a:t>xmr</a:t>
            </a:r>
            <a:r>
              <a:rPr lang="en-US" altLang="zh-CN" dirty="0"/>
              <a:t> </a:t>
            </a:r>
            <a:r>
              <a:rPr lang="zh-CN" altLang="en-US" dirty="0"/>
              <a:t>具体见下一张</a:t>
            </a:r>
            <a:r>
              <a:rPr lang="en-US" altLang="zh-CN" dirty="0"/>
              <a:t>slide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席慕容的一篇文章曾说起过她小时候是家里的丑小鸭，她很自卑，很担心长大了会没有人喜欢他，爱他。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但是他的父亲就告诉他：这世界上只要有一个女孩子生下来，就一定会有一个男孩子在世界的另一个地方等她。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35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C1C45A-DAA7-4277-9017-BE68FC667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FB9957-2DF8-40D9-9D92-0ACF59040BDD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0DEBB4E-5306-43C0-BCC5-64593325A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BF2E527-475A-4835-8A59-078E31FEA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1D52099-F17B-45A5-87C9-FFB530636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B31EBB-116D-422A-9479-C2C027426737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1CDACF4-FEC7-4381-AE85-2ACE0CD09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EDBC8F7-9E5C-48F8-A9F3-26D0CF0A0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87A1E37-059C-479B-B0FE-FFFAC1167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15CE7B-43E2-4CF3-AAB4-35D5F6CE83FA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464F39C-34AB-475A-ACE4-3EEC334BD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66248B2-7F07-4B9E-BA84-4836D7801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6FC7EC4-47F6-40FC-80B6-D55DFFB85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F42E2B-05C0-4576-B557-8EF8D3928642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344331-AED4-4E79-961F-69F70DDDE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36E55F0-429E-449B-A5D0-911555D31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zh-CN" dirty="0"/>
              <a:t>P Q  R   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    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en-US" altLang="zh-CN" dirty="0"/>
              <a:t>)→</a:t>
            </a:r>
            <a:r>
              <a:rPr lang="en-US" altLang="zh-CN" i="1" dirty="0"/>
              <a:t>R</a:t>
            </a:r>
          </a:p>
          <a:p>
            <a:pPr marL="228600" indent="-228600" eaLnBrk="1" hangingPunct="1"/>
            <a:r>
              <a:rPr lang="en-US" altLang="zh-CN" i="1" dirty="0"/>
              <a:t>0  0  0    0           1</a:t>
            </a:r>
          </a:p>
          <a:p>
            <a:pPr marL="228600" indent="-228600" eaLnBrk="1" hangingPunct="1"/>
            <a:r>
              <a:rPr lang="en-US" altLang="zh-CN" i="1" dirty="0"/>
              <a:t>0  0  1    0           1</a:t>
            </a:r>
          </a:p>
          <a:p>
            <a:pPr marL="228600" indent="-228600" eaLnBrk="1" hangingPunct="1"/>
            <a:r>
              <a:rPr lang="en-US" altLang="zh-CN" i="1" dirty="0"/>
              <a:t>0   1  0    0          1</a:t>
            </a:r>
          </a:p>
          <a:p>
            <a:pPr marL="228600" indent="-228600" eaLnBrk="1" hangingPunct="1"/>
            <a:r>
              <a:rPr lang="en-US" altLang="zh-CN" i="1" dirty="0"/>
              <a:t>0  1   1    0           1</a:t>
            </a:r>
          </a:p>
          <a:p>
            <a:pPr marL="0" indent="0" eaLnBrk="1" hangingPunct="1">
              <a:buFontTx/>
              <a:buNone/>
            </a:pPr>
            <a:r>
              <a:rPr lang="en-US" altLang="zh-CN" i="1" dirty="0"/>
              <a:t>1  0   0    0           1</a:t>
            </a:r>
          </a:p>
          <a:p>
            <a:pPr marL="228600" indent="-228600" eaLnBrk="1" hangingPunct="1"/>
            <a:r>
              <a:rPr lang="en-US" altLang="zh-CN" i="1" dirty="0"/>
              <a:t>1  0   1    0           1</a:t>
            </a:r>
          </a:p>
          <a:p>
            <a:pPr marL="228600" indent="-228600" eaLnBrk="1" hangingPunct="1"/>
            <a:r>
              <a:rPr lang="en-US" altLang="zh-CN" i="1" dirty="0"/>
              <a:t>1 1   0    1            0</a:t>
            </a:r>
          </a:p>
          <a:p>
            <a:pPr marL="228600" indent="-228600" eaLnBrk="1" hangingPunct="1"/>
            <a:r>
              <a:rPr lang="en-US" altLang="zh-CN" i="1" dirty="0"/>
              <a:t>1  1  1     1           1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40CA606-4EF0-4B70-B576-67482B87B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4B26FD-DF78-450B-8F56-AC0A3EB34E9A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89AE5A2-4951-4287-ABD7-F4681568D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84F501C-DC06-4E51-BD67-99F673766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07A57DC-8065-48D4-A0A8-F6602BD27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10A7C3-A62D-4597-9CE8-70893B5DC2EE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5B8F54D-CA2F-4967-B26F-CF6F75FBC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7E3D750-9E38-4579-B770-FC118B05A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F7A9804-746C-49F8-8445-156BDC9F4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7EFC7FA-FF55-43FD-B0F7-23A76E6EE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C8E35C96-2861-4FCD-A127-29ABBB131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1FF153-3889-4530-9B36-0F210643FB27}" type="slidenum">
              <a:rPr lang="en-US" altLang="zh-CN" sz="120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32D81780-8B6E-4918-BCA8-F4577454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5051FF9A-A3C4-45B2-928F-2A33B2946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1BD064F9-1B6C-4CB7-AEC9-CF9BE759E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6C7DDF-B3F0-43D6-A5E3-A3875672CC47}" type="slidenum">
              <a:rPr lang="en-US" altLang="zh-CN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B9AB820-A589-4C7C-AF1F-9AF4ADFCD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076620-B3AD-4082-A9CD-624633EF8831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FEE006C-EBD6-4626-B8D3-43C371B13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CB7293F-C372-43CA-A3FC-04557E8CA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L</a:t>
            </a:r>
            <a:r>
              <a:rPr lang="zh-CN" altLang="en-US" dirty="0"/>
              <a:t>是一个非逻辑符集合</a:t>
            </a:r>
            <a:endParaRPr lang="en-US" altLang="zh-CN" dirty="0"/>
          </a:p>
          <a:p>
            <a:pPr eaLnBrk="1" hangingPunct="1"/>
            <a:r>
              <a:rPr lang="zh-CN" altLang="en-US" dirty="0"/>
              <a:t>在解释</a:t>
            </a:r>
            <a:r>
              <a:rPr lang="en-US" altLang="zh-CN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部分）和</a:t>
            </a:r>
            <a:r>
              <a:rPr lang="en-US" altLang="zh-CN" dirty="0"/>
              <a:t>I</a:t>
            </a:r>
            <a:r>
              <a:rPr lang="zh-CN" altLang="en-US" dirty="0"/>
              <a:t>下的赋值（</a:t>
            </a:r>
            <a:r>
              <a:rPr lang="en-US" altLang="zh-CN" dirty="0"/>
              <a:t>1</a:t>
            </a:r>
            <a:r>
              <a:rPr lang="zh-CN" altLang="en-US" dirty="0"/>
              <a:t>）后，一个公式得到其在</a:t>
            </a:r>
            <a:r>
              <a:rPr lang="en-US" altLang="zh-CN" dirty="0"/>
              <a:t>I</a:t>
            </a:r>
            <a:r>
              <a:rPr lang="zh-CN" altLang="en-US" dirty="0"/>
              <a:t>下的解释。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E709702-C6E6-4F25-84AE-3709A10D5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2B2BB1-E3C6-4D3A-A08D-DAA6B0C15F02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2CF902-DCF9-49C3-9CA5-09BA0A618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770F6F2-59E3-4AB0-892C-BADE1888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因为</a:t>
            </a:r>
            <a:r>
              <a:rPr lang="en-US" altLang="zh-CN" dirty="0"/>
              <a:t> 3+3/2=3</a:t>
            </a:r>
            <a:r>
              <a:rPr lang="zh-CN" altLang="en-US" dirty="0"/>
              <a:t>*</a:t>
            </a:r>
            <a:r>
              <a:rPr lang="en-US" altLang="zh-CN" dirty="0"/>
              <a:t>3/2</a:t>
            </a:r>
            <a:r>
              <a:rPr lang="zh-CN" altLang="en-US" dirty="0"/>
              <a:t>，但是</a:t>
            </a:r>
            <a:r>
              <a:rPr lang="en-US" altLang="zh-CN" dirty="0"/>
              <a:t>3</a:t>
            </a:r>
            <a:r>
              <a:rPr lang="zh-CN" altLang="en-US" dirty="0"/>
              <a:t>不等于</a:t>
            </a:r>
            <a:r>
              <a:rPr lang="en-US" altLang="zh-CN" dirty="0"/>
              <a:t>3/2</a:t>
            </a:r>
          </a:p>
          <a:p>
            <a:pPr eaLnBrk="1" hangingPunct="1"/>
            <a:r>
              <a:rPr lang="en-US" altLang="zh-CN" dirty="0"/>
              <a:t>3.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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=x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)(1=2)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前件为假，所以为真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9D62A52-A236-4E28-B8E3-16FAED941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CF2BE0-9857-4022-A2D7-F217511EBE0E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92F68E6-8EB3-4383-9D1F-1CB6C7040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3E97E19-C250-4A3D-B600-3D4FE031E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这里的</a:t>
            </a: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不包括</a:t>
            </a:r>
            <a:r>
              <a:rPr lang="en-US" altLang="zh-CN" dirty="0"/>
              <a:t>【</a:t>
            </a:r>
            <a:r>
              <a:rPr lang="zh-CN" altLang="en-US" dirty="0"/>
              <a:t>赋值</a:t>
            </a:r>
            <a:r>
              <a:rPr lang="en-US" altLang="zh-CN" dirty="0"/>
              <a:t>】</a:t>
            </a:r>
          </a:p>
          <a:p>
            <a:pPr eaLnBrk="1" hangingPunct="1"/>
            <a:r>
              <a:rPr lang="zh-CN" altLang="en-US" dirty="0"/>
              <a:t>注意：因为自由出现的个体变项在不同的赋值下可能为真也可能为假，真值不确定。</a:t>
            </a:r>
            <a:endParaRPr lang="en-US" altLang="zh-CN" dirty="0"/>
          </a:p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因为</a:t>
            </a:r>
            <a:r>
              <a:rPr lang="en-US" altLang="zh-CN" dirty="0"/>
              <a:t>y</a:t>
            </a:r>
            <a:r>
              <a:rPr lang="zh-CN" altLang="en-US" dirty="0"/>
              <a:t>没有赋值，不确定</a:t>
            </a:r>
            <a:endParaRPr lang="en-US" altLang="zh-CN" dirty="0"/>
          </a:p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由于蕴涵的前件为假，所以为真</a:t>
            </a:r>
            <a:endParaRPr lang="en-US" altLang="zh-CN" dirty="0"/>
          </a:p>
          <a:p>
            <a:pPr eaLnBrk="1" hangingPunct="1"/>
            <a:r>
              <a:rPr lang="zh-CN" altLang="en-US" dirty="0"/>
              <a:t>这里</a:t>
            </a:r>
            <a:r>
              <a:rPr lang="en-US" altLang="zh-CN" dirty="0"/>
              <a:t>y</a:t>
            </a:r>
            <a:r>
              <a:rPr lang="zh-CN" altLang="en-US" dirty="0"/>
              <a:t>也没有赋值，但是因为前件恒为假，不用看后件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A30DC92-ACAB-4ECE-97D6-52E11A1D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C54C5B-1A30-4611-A3F3-727406633D2A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5C79823-B30E-40AA-8049-16D54D3A8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FF5406-1FE4-419B-AA0E-0004075F6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63474AD-E814-497F-AD0E-3F37C9AEC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C2B217BA-E0EB-452B-8379-2D6972DE0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B32F541A-D74F-47E1-997C-F68DC4985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1F1E28-A82E-4089-9161-70354BB5B7B1}" type="slidenum">
              <a:rPr lang="en-US" altLang="zh-CN" sz="1200"/>
              <a:pPr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A128B5B7-D893-4C73-9D18-FB79815DF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1067D871-F686-4898-BE66-68CB3B488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克林，美国数理</a:t>
            </a:r>
            <a:r>
              <a:rPr lang="zh-CN" altLang="en-US">
                <a:hlinkClick r:id="rId3"/>
              </a:rPr>
              <a:t>逻辑学</a:t>
            </a:r>
            <a:r>
              <a:rPr lang="zh-CN" altLang="en-US"/>
              <a:t>家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6047D691-D440-49C9-BE69-6DC75FCEE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3029ED-AC07-4A6D-BE84-D24B46302F90}" type="slidenum">
              <a:rPr lang="en-US" altLang="zh-CN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D6A9ED9-3031-4DBD-9AD1-670BAE883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F8E8E8-A171-472C-BDB3-91F28BBE6F40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488ED7-AE95-483B-9522-CE206B12D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C1253B-492B-4157-8120-CA5B8E586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BD57828-9AC5-41C0-ACC8-306F52C7F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92DD33-66F2-46FB-9292-FF6DF90846FF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BD14F7-F1AC-45B6-B26F-B75CAF73F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F898401-698A-450A-AF0C-6B78407E3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28048AE-E6EE-471C-B063-1DDB6CFA5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ACBCD-E3A1-46BA-996B-6CA9268AF143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FB1D8CE-1DAB-4B41-9388-8DEEE2ED4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A1A06D6-A77C-4E6D-BFDE-97FEEE842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8F4AE9B-3A59-4E4E-9F2B-1654E13F7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69F7EE-55E7-408E-83F5-8C405F43911C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9A11816-0BA8-41AC-B32E-88B50384A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B9A6E96-7548-4A61-8406-D0F8C1822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1314B2A-174A-4D3B-AED4-1CE536BA7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46F8E1-4386-49BF-9A71-D3C5E4A5656E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D9AFD70-99BB-4D80-8D67-E7D1648EC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F2313E-E0DB-4704-9391-A05161C0D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5E5EF37-FC41-43C4-8853-44E0E1143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D85AD-9F21-4EE5-A06D-495FBD47945F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2F36766-4A42-44D8-92C1-E590E81C6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08881E0-50AE-474C-9F43-6F1BE7235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16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086166C-9E91-4C4D-8003-62F85F9FB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3221AA-735F-4433-974B-1B0F1DDB3500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773F112-7015-49E3-8027-B724D18F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34E3428-ADB2-40C4-859E-3F5D1AB16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773B250-EF2C-41A6-B008-A183A67B4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82D7D-A607-43D8-B631-510939BDA61A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EDEF749-D933-42E0-8578-2D291CEAE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5F8AE1F-2518-4279-A85C-2DF50ED51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B47A4F-9FDD-4480-9459-DE380298D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32CA2D-FD94-4068-892F-31ADD742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7B4164-5A38-452B-9752-DD011F30F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72DC6-A79E-4001-8535-BBB2E184C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7458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B4D728-FFC7-4934-9EFD-AD20C8582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5FA8D-31F1-475D-9FE6-503692ABE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70F960-4F5D-44EE-88E5-663565490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1CEAC-3FF6-4C85-92FD-8777F14EF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7373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2CF187-A51A-4F24-9B3B-148D6435E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C39418-0B24-44D6-AECA-5CAA50588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8A8688-EDD6-4CAF-9AAB-A9B18ACC6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11CD9-5B55-4F83-B72C-665A5672B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92385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8BA25B-2602-4A88-B742-F277D4749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34E082-7B42-43FF-94BE-10DCAF43E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F33FD4-1EE5-4411-9D15-346C4B6A1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5333F-307A-43EE-B7C1-7C7BD7F87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91660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E36A5C-1CA3-46FA-AC02-B50262033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93094F-FCD3-4EDE-A54E-CF6D71F9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F04D505-46B1-4B5D-8C28-8E8540234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2B72A-02C0-45A8-89E9-94A3AF36C1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28556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7FADF-081C-4CD4-A965-23189F27A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67B72-5F2F-4B88-A996-53B68682D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9C19B-8741-4516-8914-8596571ED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332FD-7EF0-4F64-8D80-90D6F46856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60227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138"/>
            <a:ext cx="7391400" cy="684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50925" y="1447800"/>
            <a:ext cx="7026275" cy="46942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C0E085-852F-4BD5-8F01-7B0E4E139C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904A1-3F56-4B5E-BCCC-08E67599FC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39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CE24B2-E378-4D0E-8D48-501F14CA0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54EBB5-F027-4510-A50E-D8F7627E2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391D60-F45B-4634-99A8-BF7488FB3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91424-5C8F-452B-A036-F7812A87B1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79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A6B65-309C-448D-A550-6E850DA81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338E77-70C0-4D85-A41E-C8CBAA615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6627B-09C2-4E77-ACD6-0F20AF32E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9795F-8CD8-4BCE-8FFE-3BE138C77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47764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7ED12-D6F1-477D-B5F8-3155F5251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C1927-303B-40CD-B4CD-47482AEA8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9E169-67A9-463F-9D47-8B58BEF13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D6609-F0D1-4988-9AB2-F76E15EAD7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77322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54C88A-1E9B-47F7-99F3-887641859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2B924D-6120-4A3F-BA78-B3ABC8ECB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8A1FDF-8224-4708-BB91-C086EF135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DF66B-741E-4AEF-841A-57D297545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263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AF9CD6-A98D-4987-A3A4-C47D04E8F1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8083EA-FA81-450A-8B4F-BBC2282CD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A6E90D-A233-4632-8DA0-E68FFA729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88B26-00D6-4815-B211-B839704E59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4554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58016F-39D9-47B3-B493-1B1B5619C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E60536-0698-41A0-9F57-91CAD2C5A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2A05B3-CFC2-44D0-B982-84D1E4AEE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6B463-CC88-4E34-A894-A05B2BFDB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3591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8CC70-9F98-4292-9A16-82EEF1470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3CB7-C73D-4B78-BBEB-A6A321D0C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B2E9B-E699-4220-BC6F-ACF4B6A3C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5CB33-734F-4E47-AE1F-932C4556C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588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441B5-CEFA-4103-A21A-20437C40D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07E85-3401-4A06-9B6D-D7D3081B4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AD2E6-407E-4D85-838E-39CC638D4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6F4CA-23B2-47E4-AEBE-BCBA4DEDEE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7839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F647270-B618-4436-AECB-0CBF2FB8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47E830-9DDA-4A2C-9C1B-F1284D93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2BD040-00FD-448C-87CB-F82787C6D2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800907-4E32-4EDB-A283-E89A678E74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7F78A7-CE85-41B1-B706-18D500189F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0BC96B4-0261-4385-B967-2E21148068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mage/566d0fdf66e5cf006327983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0088CBF0-9EEE-436B-A5A1-0E68765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EB5BC-DBBD-472B-9E77-A8FD068B36D9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380216-59A7-4B3B-BB9C-2E654665F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9BABF-534A-4452-8989-17B81603C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E61C0-0A8F-4A1D-8A71-E3A6394570C2}"/>
              </a:ext>
            </a:extLst>
          </p:cNvPr>
          <p:cNvSpPr/>
          <p:nvPr/>
        </p:nvSpPr>
        <p:spPr>
          <a:xfrm>
            <a:off x="2339752" y="4558949"/>
            <a:ext cx="4824536" cy="67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9322DCBE-3252-441E-BC92-C1527B9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485B55-0094-4FE2-AFE6-7E4908B9F2E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855DDBE-D201-4D17-97AB-F99511D0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个体词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8C152C9-6A7E-4864-A24D-14A15CAB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设 </a:t>
            </a:r>
            <a:r>
              <a:rPr kumimoji="1" lang="en-US" altLang="zh-CN"/>
              <a:t>R(x) </a:t>
            </a:r>
            <a:r>
              <a:rPr kumimoji="1" lang="zh-CN" altLang="en-US"/>
              <a:t>：“ </a:t>
            </a:r>
            <a:r>
              <a:rPr kumimoji="1" lang="en-US" altLang="zh-CN"/>
              <a:t>x </a:t>
            </a:r>
            <a:r>
              <a:rPr kumimoji="1" lang="zh-CN" altLang="en-US"/>
              <a:t>是大学生”，</a:t>
            </a:r>
          </a:p>
          <a:p>
            <a:pPr eaLnBrk="1" hangingPunct="1"/>
            <a:r>
              <a:rPr kumimoji="1" lang="zh-CN" altLang="en-US"/>
              <a:t>如果 </a:t>
            </a:r>
            <a:r>
              <a:rPr kumimoji="1" lang="en-US" altLang="zh-CN"/>
              <a:t>x </a:t>
            </a:r>
            <a:r>
              <a:rPr kumimoji="1" lang="zh-CN" altLang="en-US"/>
              <a:t>的个体域为：</a:t>
            </a:r>
          </a:p>
          <a:p>
            <a:pPr lvl="1" eaLnBrk="1" hangingPunct="1"/>
            <a:r>
              <a:rPr kumimoji="1" lang="zh-CN" altLang="en-US"/>
              <a:t>“某大学里的学生”，则 </a:t>
            </a:r>
            <a:r>
              <a:rPr kumimoji="1" lang="en-US" altLang="zh-CN"/>
              <a:t>R(x) </a:t>
            </a:r>
            <a:r>
              <a:rPr kumimoji="1" lang="zh-CN" altLang="en-US"/>
              <a:t>是永真式。</a:t>
            </a:r>
          </a:p>
          <a:p>
            <a:pPr lvl="1" eaLnBrk="1" hangingPunct="1"/>
            <a:r>
              <a:rPr kumimoji="1" lang="zh-CN" altLang="en-US"/>
              <a:t>“某单位里的职工”，则 </a:t>
            </a:r>
            <a:r>
              <a:rPr kumimoji="1" lang="en-US" altLang="zh-CN"/>
              <a:t>R(x) </a:t>
            </a:r>
            <a:r>
              <a:rPr kumimoji="1" lang="zh-CN" altLang="en-US"/>
              <a:t>对一些人为真，对另一些人为假。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6990C27C-4A5E-4214-B6B3-D66034A8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0E0965-667E-4957-97FC-8A5D7FCB49A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FF837AC-4147-4A0B-8623-D4BC6357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谓词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BFEFAC22-7B39-4B83-B28D-B09F90C4C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4924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谓词</a:t>
            </a:r>
            <a:r>
              <a:rPr lang="en-US" altLang="zh-CN" dirty="0"/>
              <a:t>——</a:t>
            </a:r>
            <a:r>
              <a:rPr lang="zh-CN" altLang="en-US" dirty="0"/>
              <a:t>表示个体词性质或相互之间关系的词</a:t>
            </a:r>
          </a:p>
          <a:p>
            <a:pPr marL="457200" indent="-457200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谓词常项</a:t>
            </a:r>
            <a:r>
              <a:rPr lang="zh-CN" altLang="en-US" dirty="0"/>
              <a:t>    如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a</a:t>
            </a:r>
            <a:r>
              <a:rPr lang="zh-CN" altLang="en-US" dirty="0"/>
              <a:t>是人</a:t>
            </a:r>
          </a:p>
          <a:p>
            <a:pPr marL="457200" indent="-457200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谓词变项</a:t>
            </a:r>
            <a:r>
              <a:rPr lang="zh-CN" altLang="en-US" dirty="0"/>
              <a:t>    如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/>
              <a:t>F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  <a:r>
              <a:rPr lang="zh-CN" altLang="en-US" dirty="0"/>
              <a:t>）元谓词（含有</a:t>
            </a:r>
            <a:r>
              <a:rPr lang="en-US" altLang="zh-CN" i="1" dirty="0"/>
              <a:t>n</a:t>
            </a:r>
            <a:r>
              <a:rPr lang="zh-CN" altLang="en-US" dirty="0"/>
              <a:t>个个体变项的谓词）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 一元谓词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=1)——</a:t>
            </a:r>
            <a:r>
              <a:rPr lang="zh-CN" altLang="en-US" dirty="0"/>
              <a:t>表示性质</a:t>
            </a:r>
          </a:p>
          <a:p>
            <a:pPr marL="85725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多元谓词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2)——</a:t>
            </a:r>
            <a:r>
              <a:rPr lang="zh-CN" altLang="en-US" dirty="0"/>
              <a:t>表示事物之间的关系</a:t>
            </a:r>
            <a:endParaRPr lang="en-US" altLang="zh-CN" i="1" dirty="0"/>
          </a:p>
          <a:p>
            <a:pPr marL="400050" lvl="1" indent="0" eaLnBrk="1" hangingPunct="1">
              <a:buFontTx/>
              <a:buNone/>
              <a:defRPr/>
            </a:pPr>
            <a:r>
              <a:rPr lang="zh-CN" altLang="en-US" i="1" dirty="0"/>
              <a:t>          </a:t>
            </a:r>
            <a:r>
              <a:rPr lang="zh-CN" altLang="en-US" dirty="0"/>
              <a:t>如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与 </a:t>
            </a:r>
            <a:r>
              <a:rPr lang="en-US" altLang="zh-CN" i="1" dirty="0"/>
              <a:t>y </a:t>
            </a:r>
            <a:r>
              <a:rPr lang="zh-CN" altLang="en-US" dirty="0"/>
              <a:t>有关系 </a:t>
            </a:r>
            <a:r>
              <a:rPr lang="en-US" altLang="zh-CN" i="1" dirty="0"/>
              <a:t>L</a:t>
            </a:r>
            <a:r>
              <a:rPr lang="zh-CN" altLang="en-US" dirty="0"/>
              <a:t>，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</a:t>
            </a:r>
            <a:r>
              <a:rPr lang="en-US" altLang="zh-CN" i="1" dirty="0" err="1"/>
              <a:t>y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 0</a:t>
            </a:r>
            <a:r>
              <a:rPr lang="zh-CN" altLang="en-US" dirty="0"/>
              <a:t>元谓词</a:t>
            </a:r>
            <a:r>
              <a:rPr lang="en-US" altLang="zh-CN" dirty="0"/>
              <a:t>——</a:t>
            </a:r>
            <a:r>
              <a:rPr lang="zh-CN" altLang="en-US" dirty="0"/>
              <a:t>不含个体变项的谓词</a:t>
            </a:r>
            <a:r>
              <a:rPr lang="en-US" altLang="zh-CN" dirty="0"/>
              <a:t>, </a:t>
            </a:r>
            <a:r>
              <a:rPr lang="zh-CN" altLang="en-US" dirty="0"/>
              <a:t>即命题常项或命题变项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321C4033-87B9-4AD0-BC8B-3C8E1E6F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A13EA3-3C59-40DC-8630-7EABE99DF3C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0572CDA-7167-40E8-BFE2-537E3EAF0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一元谓词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8BBEA6-3409-402C-BCD9-7A51F9885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通常一元谓词表达了客体的性质。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如 </a:t>
            </a:r>
            <a:r>
              <a:rPr lang="en-US" altLang="zh-CN" dirty="0"/>
              <a:t>A(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表示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张三是大学生。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李四聪明。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王五学习很好。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7</a:t>
            </a:r>
            <a:r>
              <a:rPr lang="zh-CN" altLang="en-US" sz="2400" dirty="0"/>
              <a:t>是素数。 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……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9F2EEBE-298D-4C6D-A2E9-8BFD6F1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853F3-8E0F-4007-8786-C01786E17E0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399FAA9-F4A4-4183-AADE-E489995B6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多元谓词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C918F9F-36C8-47DB-A486-5CEA4DB8A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通常多元谓词表达了客体之间的关系。</a:t>
            </a:r>
            <a:endParaRPr lang="en-US" altLang="zh-CN" dirty="0"/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zh-CN" altLang="en-US" dirty="0"/>
              <a:t>如 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… , 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 </a:t>
            </a:r>
            <a:r>
              <a:rPr lang="zh-CN" altLang="en-US" dirty="0"/>
              <a:t>表示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… , 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具有关系</a:t>
            </a:r>
            <a:r>
              <a:rPr lang="en-US" altLang="zh-CN" dirty="0"/>
              <a:t>P 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+mn-lt"/>
              </a:rPr>
              <a:t>B(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 </a:t>
            </a:r>
            <a:r>
              <a:rPr lang="zh-CN" altLang="en-US" dirty="0"/>
              <a:t>可以表示：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小于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/>
              <a:t>地球绕着太阳转</a:t>
            </a:r>
            <a:r>
              <a:rPr lang="en-US" altLang="zh-CN" dirty="0"/>
              <a:t>. </a:t>
            </a:r>
          </a:p>
          <a:p>
            <a:pPr lvl="2" eaLnBrk="1" hangingPunct="1">
              <a:defRPr/>
            </a:pPr>
            <a:r>
              <a:rPr lang="zh-CN" altLang="en-US" dirty="0"/>
              <a:t>张明和张华是兄弟</a:t>
            </a:r>
            <a:r>
              <a:rPr lang="en-US" altLang="zh-CN" dirty="0"/>
              <a:t>. </a:t>
            </a:r>
          </a:p>
          <a:p>
            <a:pPr lvl="2" eaLnBrk="1" hangingPunct="1">
              <a:defRPr/>
            </a:pPr>
            <a:r>
              <a:rPr lang="en-US" altLang="zh-CN" dirty="0"/>
              <a:t>……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,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, </a:t>
            </a:r>
            <a:r>
              <a:rPr lang="en-US" altLang="zh-CN" i="1" dirty="0">
                <a:latin typeface="+mn-lt"/>
              </a:rPr>
              <a:t>z</a:t>
            </a:r>
            <a:r>
              <a:rPr lang="en-US" altLang="zh-CN" dirty="0"/>
              <a:t>) </a:t>
            </a:r>
            <a:r>
              <a:rPr lang="zh-CN" altLang="en-US" dirty="0"/>
              <a:t>可以表示</a:t>
            </a:r>
            <a:r>
              <a:rPr lang="en-US" altLang="zh-CN" dirty="0"/>
              <a:t>: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zh-CN" altLang="en-US" dirty="0">
                <a:latin typeface="+mn-lt"/>
              </a:rPr>
              <a:t>在</a:t>
            </a:r>
            <a:r>
              <a:rPr lang="zh-CN" altLang="en-US" i="1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y 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i="1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z </a:t>
            </a:r>
            <a:r>
              <a:rPr lang="zh-CN" altLang="en-US" dirty="0">
                <a:latin typeface="+mn-lt"/>
              </a:rPr>
              <a:t>之间</a:t>
            </a:r>
            <a:r>
              <a:rPr lang="en-US" altLang="zh-CN" i="1" dirty="0">
                <a:latin typeface="+mn-lt"/>
              </a:rPr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 +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 = </a:t>
            </a:r>
            <a:r>
              <a:rPr lang="en-US" altLang="zh-CN" i="1" dirty="0">
                <a:latin typeface="+mn-lt"/>
              </a:rPr>
              <a:t>z</a:t>
            </a:r>
            <a:r>
              <a:rPr lang="en-US" altLang="zh-CN" dirty="0"/>
              <a:t>.  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dirty="0"/>
              <a:t>……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楷体_GB2312" panose="02010609030101010101" pitchFamily="49" charset="-122"/>
              </a:rPr>
              <a:t>在多元谓词表示式中</a:t>
            </a:r>
            <a:r>
              <a:rPr lang="en-US" altLang="zh-CN" dirty="0">
                <a:latin typeface="楷体_GB2312" panose="02010609030101010101" pitchFamily="49" charset="-122"/>
              </a:rPr>
              <a:t>,</a:t>
            </a:r>
            <a:r>
              <a:rPr lang="zh-CN" altLang="en-US" dirty="0">
                <a:latin typeface="楷体_GB2312" panose="02010609030101010101" pitchFamily="49" charset="-122"/>
              </a:rPr>
              <a:t>客体名称字母出现的次序与事先约定有关</a:t>
            </a:r>
            <a:r>
              <a:rPr lang="en-US" altLang="zh-CN" dirty="0">
                <a:latin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4">
            <a:extLst>
              <a:ext uri="{FF2B5EF4-FFF2-40B4-BE49-F238E27FC236}">
                <a16:creationId xmlns:a16="http://schemas.microsoft.com/office/drawing/2014/main" id="{947B24A8-D48F-4977-8577-9DDF07D31F6C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2644775"/>
            <a:ext cx="8208963" cy="1790700"/>
            <a:chOff x="158" y="2797"/>
            <a:chExt cx="5171" cy="1128"/>
          </a:xfrm>
        </p:grpSpPr>
        <p:sp>
          <p:nvSpPr>
            <p:cNvPr id="25616" name="Text Box 25">
              <a:extLst>
                <a:ext uri="{FF2B5EF4-FFF2-40B4-BE49-F238E27FC236}">
                  <a16:creationId xmlns:a16="http://schemas.microsoft.com/office/drawing/2014/main" id="{6949F1B2-431E-48B4-81C3-2D6752B8B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97"/>
              <a:ext cx="5171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/>
                <a:t>解：在命题逻辑中：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(1)  </a:t>
              </a:r>
              <a:r>
                <a:rPr lang="en-US" altLang="zh-CN" i="1"/>
                <a:t>p</a:t>
              </a:r>
              <a:r>
                <a:rPr lang="en-US" altLang="zh-CN"/>
                <a:t>,  </a:t>
              </a:r>
              <a:r>
                <a:rPr lang="en-US" altLang="zh-CN" i="1"/>
                <a:t> p</a:t>
              </a:r>
              <a:r>
                <a:rPr lang="zh-CN" altLang="en-US"/>
                <a:t>为墨西哥位于南美洲（</a:t>
              </a:r>
              <a:r>
                <a:rPr lang="zh-CN" altLang="en-US">
                  <a:solidFill>
                    <a:srgbClr val="C00000"/>
                  </a:solidFill>
                </a:rPr>
                <a:t>真命题</a:t>
              </a:r>
              <a:r>
                <a:rPr lang="zh-CN" altLang="en-US"/>
                <a:t>）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(2)  </a:t>
              </a:r>
              <a:r>
                <a:rPr lang="en-US" altLang="zh-CN" i="1"/>
                <a:t>p</a:t>
              </a:r>
              <a:r>
                <a:rPr lang="en-US" altLang="zh-CN"/>
                <a:t>→</a:t>
              </a:r>
              <a:r>
                <a:rPr lang="en-US" altLang="zh-CN" i="1"/>
                <a:t>q</a:t>
              </a:r>
              <a:r>
                <a:rPr lang="en-US" altLang="zh-CN"/>
                <a:t>,  </a:t>
              </a:r>
              <a:r>
                <a:rPr lang="zh-CN" altLang="en-US"/>
                <a:t>其中</a:t>
              </a:r>
              <a:r>
                <a:rPr lang="en-US" altLang="zh-CN"/>
                <a:t>, </a:t>
              </a:r>
              <a:r>
                <a:rPr lang="en-US" altLang="zh-CN" i="1"/>
                <a:t>p</a:t>
              </a:r>
              <a:r>
                <a:rPr lang="zh-CN" altLang="en-US"/>
                <a:t>：  是无理数，</a:t>
              </a:r>
              <a:r>
                <a:rPr lang="en-US" altLang="zh-CN" i="1"/>
                <a:t>q</a:t>
              </a:r>
              <a:r>
                <a:rPr lang="zh-CN" altLang="en-US"/>
                <a:t>：    是有理数</a:t>
              </a:r>
              <a:r>
                <a:rPr lang="en-US" altLang="zh-CN"/>
                <a:t>. </a:t>
              </a:r>
              <a:r>
                <a:rPr lang="zh-CN" altLang="en-US"/>
                <a:t>（</a:t>
              </a:r>
              <a:r>
                <a:rPr lang="zh-CN" altLang="en-US">
                  <a:solidFill>
                    <a:srgbClr val="C00000"/>
                  </a:solidFill>
                </a:rPr>
                <a:t>假命题</a:t>
              </a:r>
              <a:r>
                <a:rPr lang="zh-CN" altLang="en-US"/>
                <a:t>）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(3)  </a:t>
              </a:r>
              <a:r>
                <a:rPr lang="en-US" altLang="zh-CN" i="1"/>
                <a:t>p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q</a:t>
              </a:r>
              <a:r>
                <a:rPr lang="en-US" altLang="zh-CN"/>
                <a:t>,  </a:t>
              </a:r>
              <a:r>
                <a:rPr lang="zh-CN" altLang="en-US"/>
                <a:t>其中，</a:t>
              </a:r>
              <a:r>
                <a:rPr lang="en-US" altLang="zh-CN" i="1"/>
                <a:t>p</a:t>
              </a:r>
              <a:r>
                <a:rPr lang="zh-CN" altLang="en-US"/>
                <a:t>：</a:t>
              </a:r>
              <a:r>
                <a:rPr lang="en-US" altLang="zh-CN"/>
                <a:t>2&gt;3</a:t>
              </a:r>
              <a:r>
                <a:rPr lang="zh-CN" altLang="en-US"/>
                <a:t>，</a:t>
              </a:r>
              <a:r>
                <a:rPr lang="en-US" altLang="zh-CN" i="1"/>
                <a:t>q</a:t>
              </a:r>
              <a:r>
                <a:rPr lang="zh-CN" altLang="en-US"/>
                <a:t>：</a:t>
              </a:r>
              <a:r>
                <a:rPr lang="en-US" altLang="zh-CN"/>
                <a:t>3&lt;4.  </a:t>
              </a:r>
              <a:r>
                <a:rPr lang="zh-CN" altLang="en-US"/>
                <a:t>（</a:t>
              </a:r>
              <a:r>
                <a:rPr lang="zh-CN" altLang="en-US">
                  <a:solidFill>
                    <a:srgbClr val="C00000"/>
                  </a:solidFill>
                </a:rPr>
                <a:t>真命题</a:t>
              </a:r>
              <a:r>
                <a:rPr lang="zh-CN" altLang="en-US"/>
                <a:t>）       </a:t>
              </a:r>
              <a:endParaRPr lang="zh-CN" altLang="en-US" b="0"/>
            </a:p>
          </p:txBody>
        </p:sp>
        <p:graphicFrame>
          <p:nvGraphicFramePr>
            <p:cNvPr id="25617" name="Object 26">
              <a:extLst>
                <a:ext uri="{FF2B5EF4-FFF2-40B4-BE49-F238E27FC236}">
                  <a16:creationId xmlns:a16="http://schemas.microsoft.com/office/drawing/2014/main" id="{52698F41-738C-4C63-8120-4F7338C272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3392"/>
            <a:ext cx="29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28600" imgH="228600" progId="Equation.3">
                    <p:embed/>
                  </p:oleObj>
                </mc:Choice>
                <mc:Fallback>
                  <p:oleObj name="Microsoft 公式 3.0" r:id="rId3" imgW="2286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392"/>
                          <a:ext cx="29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5837A2E9-B5B9-44F0-8FDC-30971FBE8CB9}"/>
              </a:ext>
            </a:extLst>
          </p:cNvPr>
          <p:cNvGraphicFramePr>
            <a:graphicFrameLocks/>
          </p:cNvGraphicFramePr>
          <p:nvPr/>
        </p:nvGraphicFramePr>
        <p:xfrm>
          <a:off x="3095625" y="3544888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241091" imgH="215713" progId="Equation.3">
                  <p:embed/>
                </p:oleObj>
              </mc:Choice>
              <mc:Fallback>
                <p:oleObj name="Microsoft 公式 3.0" r:id="rId5" imgW="241091" imgH="2157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544888"/>
                        <a:ext cx="360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28">
            <a:extLst>
              <a:ext uri="{FF2B5EF4-FFF2-40B4-BE49-F238E27FC236}">
                <a16:creationId xmlns:a16="http://schemas.microsoft.com/office/drawing/2014/main" id="{D1C54427-35CA-4D74-8B46-11AC9335F98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9638"/>
            <a:ext cx="7921625" cy="1771650"/>
            <a:chOff x="249" y="731"/>
            <a:chExt cx="4990" cy="1116"/>
          </a:xfrm>
        </p:grpSpPr>
        <p:sp>
          <p:nvSpPr>
            <p:cNvPr id="25612" name="Text Box 13">
              <a:extLst>
                <a:ext uri="{FF2B5EF4-FFF2-40B4-BE49-F238E27FC236}">
                  <a16:creationId xmlns:a16="http://schemas.microsoft.com/office/drawing/2014/main" id="{7C8729E7-C139-4835-B4CA-68B4BEA2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731"/>
              <a:ext cx="4990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>
                  <a:solidFill>
                    <a:srgbClr val="A50021"/>
                  </a:solidFill>
                </a:rPr>
                <a:t>例</a:t>
              </a:r>
              <a:r>
                <a:rPr lang="en-US" altLang="zh-CN">
                  <a:solidFill>
                    <a:srgbClr val="A50021"/>
                  </a:solidFill>
                </a:rPr>
                <a:t>1</a:t>
              </a:r>
              <a:r>
                <a:rPr lang="en-US" altLang="zh-CN"/>
                <a:t>  </a:t>
              </a:r>
              <a:r>
                <a:rPr lang="zh-CN" altLang="en-US"/>
                <a:t>用</a:t>
              </a:r>
              <a:r>
                <a:rPr lang="en-US" altLang="zh-CN"/>
                <a:t>0</a:t>
              </a:r>
              <a:r>
                <a:rPr lang="zh-CN" altLang="en-US"/>
                <a:t>元谓词将命题符号化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(1) </a:t>
              </a:r>
              <a:r>
                <a:rPr lang="zh-CN" altLang="en-US"/>
                <a:t>墨西哥位于南美洲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(2)       </a:t>
              </a:r>
              <a:r>
                <a:rPr lang="zh-CN" altLang="en-US"/>
                <a:t>是无理数仅当       是有理数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(3) </a:t>
              </a:r>
              <a:r>
                <a:rPr lang="zh-CN" altLang="en-US"/>
                <a:t>如果</a:t>
              </a:r>
              <a:r>
                <a:rPr lang="en-US" altLang="zh-CN"/>
                <a:t>2&gt;3</a:t>
              </a:r>
              <a:r>
                <a:rPr lang="zh-CN" altLang="en-US"/>
                <a:t>，则</a:t>
              </a:r>
              <a:r>
                <a:rPr lang="en-US" altLang="zh-CN"/>
                <a:t>3&lt;4</a:t>
              </a:r>
              <a:endParaRPr lang="en-US" altLang="zh-CN" b="0"/>
            </a:p>
          </p:txBody>
        </p:sp>
        <p:grpSp>
          <p:nvGrpSpPr>
            <p:cNvPr id="25613" name="Group 22">
              <a:extLst>
                <a:ext uri="{FF2B5EF4-FFF2-40B4-BE49-F238E27FC236}">
                  <a16:creationId xmlns:a16="http://schemas.microsoft.com/office/drawing/2014/main" id="{3CAB4EB5-847A-47F5-B61B-F2A9785E4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5"/>
              <a:ext cx="1770" cy="318"/>
              <a:chOff x="657" y="1275"/>
              <a:chExt cx="1770" cy="318"/>
            </a:xfrm>
          </p:grpSpPr>
          <p:graphicFrame>
            <p:nvGraphicFramePr>
              <p:cNvPr id="25614" name="Object 16">
                <a:extLst>
                  <a:ext uri="{FF2B5EF4-FFF2-40B4-BE49-F238E27FC236}">
                    <a16:creationId xmlns:a16="http://schemas.microsoft.com/office/drawing/2014/main" id="{A281FE60-6916-4D77-A074-159D6628624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7" y="1275"/>
              <a:ext cx="22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7" imgW="241091" imgH="215713" progId="Equation.3">
                      <p:embed/>
                    </p:oleObj>
                  </mc:Choice>
                  <mc:Fallback>
                    <p:oleObj name="Microsoft 公式 3.0" r:id="rId7" imgW="241091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275"/>
                            <a:ext cx="22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20">
                <a:extLst>
                  <a:ext uri="{FF2B5EF4-FFF2-40B4-BE49-F238E27FC236}">
                    <a16:creationId xmlns:a16="http://schemas.microsoft.com/office/drawing/2014/main" id="{CE29CABE-DA69-4B97-80D5-692069A99D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" y="1321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8" imgW="228600" imgH="228600" progId="Equation.3">
                      <p:embed/>
                    </p:oleObj>
                  </mc:Choice>
                  <mc:Fallback>
                    <p:oleObj name="Microsoft 公式 3.0" r:id="rId8" imgW="2286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" y="1321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5" name="灯片编号占位符 8">
            <a:extLst>
              <a:ext uri="{FF2B5EF4-FFF2-40B4-BE49-F238E27FC236}">
                <a16:creationId xmlns:a16="http://schemas.microsoft.com/office/drawing/2014/main" id="{615BDCF3-63E8-4DA7-9778-EE249C96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29F64B-8E4A-4DBA-90CA-20B14AD6DFB3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703ADAA0-B53E-4F57-9A3E-9BDB02427EB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58F52F73-0CD4-458C-A86F-23880041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B76F75F9-372F-469C-966E-07ECD62C29A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475163"/>
            <a:ext cx="8353425" cy="2382837"/>
            <a:chOff x="295" y="1117"/>
            <a:chExt cx="5262" cy="1501"/>
          </a:xfrm>
        </p:grpSpPr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A9FE0F28-325D-4148-8738-029119AB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117"/>
              <a:ext cx="5262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在一阶逻辑中：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   </a:t>
              </a:r>
              <a:r>
                <a:rPr lang="en-US" altLang="zh-CN">
                  <a:solidFill>
                    <a:srgbClr val="0066FF"/>
                  </a:solidFill>
                </a:rPr>
                <a:t>(1) 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a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，其中，</a:t>
              </a:r>
              <a:r>
                <a:rPr lang="en-US" altLang="zh-CN" i="1">
                  <a:solidFill>
                    <a:srgbClr val="0066FF"/>
                  </a:solidFill>
                </a:rPr>
                <a:t>a</a:t>
              </a:r>
              <a:r>
                <a:rPr lang="zh-CN" altLang="en-US">
                  <a:solidFill>
                    <a:srgbClr val="0066FF"/>
                  </a:solidFill>
                </a:rPr>
                <a:t>：墨西哥，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位于南美洲</a:t>
              </a:r>
              <a:r>
                <a:rPr lang="en-US" altLang="zh-CN">
                  <a:solidFill>
                    <a:srgbClr val="0066FF"/>
                  </a:solidFill>
                </a:rPr>
                <a:t>.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66FF"/>
                  </a:solidFill>
                </a:rPr>
                <a:t>   (2) 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     )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66FF"/>
                  </a:solidFill>
                  <a:sym typeface="Symbol" panose="05050102010706020507" pitchFamily="18" charset="2"/>
                </a:rPr>
                <a:t>G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(     )</a:t>
              </a:r>
              <a:r>
                <a:rPr lang="en-US" altLang="zh-CN">
                  <a:solidFill>
                    <a:srgbClr val="0066FF"/>
                  </a:solidFill>
                </a:rPr>
                <a:t>,  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66FF"/>
                  </a:solidFill>
                </a:rPr>
                <a:t>         </a:t>
              </a:r>
              <a:r>
                <a:rPr lang="zh-CN" altLang="en-US">
                  <a:solidFill>
                    <a:srgbClr val="0066FF"/>
                  </a:solidFill>
                </a:rPr>
                <a:t>其中，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是无理数，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是有理数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   </a:t>
              </a:r>
              <a:r>
                <a:rPr lang="en-US" altLang="zh-CN">
                  <a:solidFill>
                    <a:srgbClr val="0066FF"/>
                  </a:solidFill>
                </a:rPr>
                <a:t>(3)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(2, 3)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(3, 4)</a:t>
              </a:r>
              <a:r>
                <a:rPr lang="zh-CN" altLang="en-US">
                  <a:solidFill>
                    <a:srgbClr val="0066FF"/>
                  </a:solidFill>
                </a:rPr>
                <a:t>，其中，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, 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&gt;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zh-CN" altLang="en-US">
                  <a:solidFill>
                    <a:srgbClr val="0066FF"/>
                  </a:solidFill>
                </a:rPr>
                <a:t>，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, 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&lt;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</a:p>
          </p:txBody>
        </p:sp>
        <p:graphicFrame>
          <p:nvGraphicFramePr>
            <p:cNvPr id="25610" name="Object 5">
              <a:extLst>
                <a:ext uri="{FF2B5EF4-FFF2-40B4-BE49-F238E27FC236}">
                  <a16:creationId xmlns:a16="http://schemas.microsoft.com/office/drawing/2014/main" id="{CDF06392-F90B-4A2C-A495-07EFFF15FB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5" y="17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9" imgW="241091" imgH="215713" progId="Equation.3">
                    <p:embed/>
                  </p:oleObj>
                </mc:Choice>
                <mc:Fallback>
                  <p:oleObj name="Microsoft 公式 3.0" r:id="rId9" imgW="241091" imgH="215713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7">
              <a:extLst>
                <a:ext uri="{FF2B5EF4-FFF2-40B4-BE49-F238E27FC236}">
                  <a16:creationId xmlns:a16="http://schemas.microsoft.com/office/drawing/2014/main" id="{8B34702B-B7C6-4346-808B-BA234C01D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1752"/>
            <a:ext cx="2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10" imgW="228600" imgH="228600" progId="Equation.3">
                    <p:embed/>
                  </p:oleObj>
                </mc:Choice>
                <mc:Fallback>
                  <p:oleObj name="Microsoft 公式 3.0" r:id="rId10" imgW="228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752"/>
                          <a:ext cx="29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260453C-B6A1-4828-B5FF-77BC9CD1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4908D-4FE9-47A2-BA89-FB248963B92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521A01-E3C1-42ED-971E-8E48555E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F426DE-5A70-4E4B-9CCC-B7BE471AE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399087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例如：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表示</a:t>
            </a:r>
            <a:r>
              <a:rPr lang="en-US" altLang="zh-CN" i="1"/>
              <a:t>x</a:t>
            </a:r>
            <a:r>
              <a:rPr lang="zh-CN" altLang="en-US"/>
              <a:t>是大学生，</a:t>
            </a:r>
            <a:r>
              <a:rPr lang="en-US" altLang="zh-CN" i="1"/>
              <a:t>x</a:t>
            </a:r>
            <a:r>
              <a:rPr lang="zh-CN" altLang="en-US"/>
              <a:t>的个体域为“某单位里的职工”</a:t>
            </a:r>
          </a:p>
          <a:p>
            <a:pPr marL="876300" lvl="1" indent="-404813" eaLnBrk="1" hangingPunct="1">
              <a:lnSpc>
                <a:spcPct val="120000"/>
              </a:lnSpc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/>
              <a:t>：某单位</a:t>
            </a:r>
            <a:r>
              <a:rPr lang="zh-CN" altLang="en-US">
                <a:solidFill>
                  <a:srgbClr val="FF0000"/>
                </a:solidFill>
              </a:rPr>
              <a:t>所有的</a:t>
            </a:r>
            <a:r>
              <a:rPr lang="zh-CN" altLang="en-US"/>
              <a:t>职工都是大学生？</a:t>
            </a:r>
          </a:p>
          <a:p>
            <a:pPr marL="876300" lvl="1" indent="-404813" eaLnBrk="1" hangingPunct="1">
              <a:lnSpc>
                <a:spcPct val="120000"/>
              </a:lnSpc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/>
              <a:t>：某单位</a:t>
            </a:r>
            <a:r>
              <a:rPr lang="zh-CN" altLang="en-US">
                <a:solidFill>
                  <a:srgbClr val="FF0000"/>
                </a:solidFill>
              </a:rPr>
              <a:t>有一些</a:t>
            </a:r>
            <a:r>
              <a:rPr lang="zh-CN" altLang="en-US"/>
              <a:t>职工是大学生？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为了避免理解上的歧义，还需要引入用以刻划“所有的”、“有一些”等表示不同数量的词，即量词</a:t>
            </a:r>
            <a:r>
              <a:rPr lang="en-US" altLang="zh-CN"/>
              <a:t>(</a:t>
            </a:r>
            <a:r>
              <a:rPr lang="zh-CN" altLang="en-US"/>
              <a:t>表示数量的词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EF52EBB5-5D87-4A2D-B4EF-B8964C7B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D06768-EFBF-4B25-9F6F-8D5390602B6A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1388023-C893-40AF-81BA-995B54BB0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全称量词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A23C3B-846D-4A48-941D-9661BEC5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362950" cy="19081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全称量词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表达</a:t>
            </a:r>
            <a:r>
              <a:rPr lang="zh-CN" altLang="en-US" dirty="0"/>
              <a:t>“对所有的”，“每一个”，“对任一个”，“任意的”，“凡”，“都”等。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lt"/>
              </a:rPr>
              <a:t> </a:t>
            </a:r>
            <a:r>
              <a:rPr lang="zh-CN" altLang="en-US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/>
              <a:t>: </a:t>
            </a:r>
            <a:r>
              <a:rPr lang="zh-CN" altLang="en-US" sz="2400" dirty="0"/>
              <a:t>对个体域中所有的</a:t>
            </a:r>
            <a:r>
              <a:rPr lang="en-US" altLang="zh-CN" sz="2400" i="1" dirty="0">
                <a:latin typeface="+mn-lt"/>
              </a:rPr>
              <a:t>x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如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表示个体域中所有的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/>
              <a:t>F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9CEEA7A6-94D6-4429-91BA-368E6C9D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90938"/>
            <a:ext cx="7959725" cy="1347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所有的</a:t>
            </a:r>
            <a:r>
              <a:rPr kumimoji="1" lang="zh-CN" altLang="en-US" sz="2400" b="1" dirty="0">
                <a:latin typeface="+mn-ea"/>
                <a:ea typeface="+mn-ea"/>
              </a:rPr>
              <a:t>人都是要呼吸的，个体域为人。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每个</a:t>
            </a:r>
            <a:r>
              <a:rPr kumimoji="1" lang="zh-CN" altLang="en-US" sz="2400" b="1" dirty="0">
                <a:latin typeface="+mn-ea"/>
                <a:ea typeface="+mn-ea"/>
              </a:rPr>
              <a:t>学生都要参加考试，个体域为学生。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所有的人</a:t>
            </a:r>
            <a:r>
              <a:rPr kumimoji="1" lang="zh-CN" altLang="en-US" sz="2400" b="1" dirty="0">
                <a:latin typeface="+mn-ea"/>
                <a:ea typeface="+mn-ea"/>
              </a:rPr>
              <a:t>都要呼吸，并且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每个</a:t>
            </a:r>
            <a:r>
              <a:rPr kumimoji="1" lang="zh-CN" altLang="en-US" sz="2400" b="1" dirty="0">
                <a:latin typeface="+mn-ea"/>
                <a:ea typeface="+mn-ea"/>
              </a:rPr>
              <a:t>学生都要考试。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48519" name="Text Box 7">
            <a:extLst>
              <a:ext uri="{FF2B5EF4-FFF2-40B4-BE49-F238E27FC236}">
                <a16:creationId xmlns:a16="http://schemas.microsoft.com/office/drawing/2014/main" id="{C22A5555-A1C9-4F42-833D-D40165F8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049588"/>
            <a:ext cx="885825" cy="585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+mn-ea"/>
                <a:ea typeface="+mn-ea"/>
              </a:rPr>
              <a:t>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 advAuto="0"/>
      <p:bldP spid="4485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112CE6E4-0D8D-4989-8AAB-700C317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3A34DF-59B1-491B-A4BE-3DE3370D0F4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27F12E-F888-4534-8BF1-BC4BF9B89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E2E72BD-4C6E-44FA-8EFF-26F4A6E23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253412" cy="4894262"/>
          </a:xfrm>
        </p:spPr>
        <p:txBody>
          <a:bodyPr/>
          <a:lstStyle/>
          <a:p>
            <a:pPr marL="571500" indent="-571500" eaLnBrk="1" hangingPunct="1"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所有的</a:t>
            </a:r>
            <a:r>
              <a:rPr kumimoji="1" lang="zh-CN" altLang="en-US" dirty="0"/>
              <a:t>人都是要呼吸的，个体域为人。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lang="zh-CN" altLang="en-US" dirty="0">
                <a:latin typeface="+mn-lt"/>
              </a:rPr>
              <a:t>设</a:t>
            </a:r>
            <a:r>
              <a:rPr kumimoji="1" lang="en-US" altLang="zh-CN" b="1" i="1" dirty="0">
                <a:latin typeface="+mn-lt"/>
              </a:rPr>
              <a:t>H(x)</a:t>
            </a:r>
            <a:r>
              <a:rPr kumimoji="1" lang="en-US" altLang="zh-CN" b="1" dirty="0">
                <a:latin typeface="+mn-lt"/>
              </a:rPr>
              <a:t>: </a:t>
            </a:r>
            <a:r>
              <a:rPr kumimoji="1" lang="en-US" altLang="zh-CN" b="1" i="1" dirty="0">
                <a:latin typeface="+mn-lt"/>
              </a:rPr>
              <a:t>x</a:t>
            </a:r>
            <a:r>
              <a:rPr kumimoji="1" lang="zh-CN" altLang="en-US" dirty="0">
                <a:latin typeface="+mn-lt"/>
              </a:rPr>
              <a:t>要呼吸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b="1" i="1" dirty="0" err="1">
                <a:latin typeface="+mn-lt"/>
              </a:rPr>
              <a:t>xH</a:t>
            </a:r>
            <a:r>
              <a:rPr kumimoji="1" lang="en-US" altLang="zh-CN" b="1" dirty="0">
                <a:latin typeface="+mn-lt"/>
              </a:rPr>
              <a:t>(</a:t>
            </a:r>
            <a:r>
              <a:rPr kumimoji="1" lang="en-US" altLang="zh-CN" b="1" i="1" dirty="0">
                <a:latin typeface="+mn-lt"/>
              </a:rPr>
              <a:t>x</a:t>
            </a:r>
            <a:r>
              <a:rPr kumimoji="1" lang="en-US" altLang="zh-CN" b="1" dirty="0">
                <a:latin typeface="+mn-lt"/>
              </a:rPr>
              <a:t>)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</a:endParaRPr>
          </a:p>
          <a:p>
            <a:pPr marL="571500" indent="-571500" eaLnBrk="1" hangingPunct="1">
              <a:defRPr/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每个</a:t>
            </a:r>
            <a:r>
              <a:rPr kumimoji="1" lang="zh-CN" altLang="en-US" dirty="0"/>
              <a:t>学生都要参加考试，个体域为学生。</a:t>
            </a:r>
          </a:p>
          <a:p>
            <a:pPr marL="571500" indent="-571500" eaLnBrk="1" hangingPunct="1">
              <a:defRPr/>
            </a:pPr>
            <a:r>
              <a:rPr lang="en-US" altLang="zh-CN" dirty="0"/>
              <a:t>      </a:t>
            </a:r>
            <a:r>
              <a:rPr lang="zh-CN" altLang="en-US" dirty="0"/>
              <a:t>设</a:t>
            </a:r>
            <a:r>
              <a:rPr kumimoji="1" lang="en-US" altLang="zh-CN" dirty="0"/>
              <a:t>Q(y):y</a:t>
            </a:r>
            <a:r>
              <a:rPr kumimoji="1" lang="zh-CN" altLang="en-US" dirty="0"/>
              <a:t>要考试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b="1" i="1" dirty="0" err="1">
                <a:latin typeface="+mn-lt"/>
              </a:rPr>
              <a:t>y</a:t>
            </a:r>
            <a:r>
              <a:rPr kumimoji="1" lang="en-US" altLang="zh-CN" b="1" dirty="0" err="1">
                <a:latin typeface="+mn-lt"/>
              </a:rPr>
              <a:t>Q</a:t>
            </a:r>
            <a:r>
              <a:rPr kumimoji="1" lang="en-US" altLang="zh-CN" b="1" dirty="0">
                <a:latin typeface="+mn-lt"/>
              </a:rPr>
              <a:t>(</a:t>
            </a:r>
            <a:r>
              <a:rPr kumimoji="1" lang="en-US" altLang="zh-CN" b="1" i="1" dirty="0">
                <a:latin typeface="+mn-lt"/>
              </a:rPr>
              <a:t>y</a:t>
            </a:r>
            <a:r>
              <a:rPr kumimoji="1" lang="en-US" altLang="zh-CN" b="1" dirty="0">
                <a:latin typeface="+mn-lt"/>
              </a:rPr>
              <a:t>)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</a:endParaRPr>
          </a:p>
          <a:p>
            <a:pPr marL="571500" indent="-571500" eaLnBrk="1" hangingPunct="1">
              <a:defRPr/>
            </a:pP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所有的</a:t>
            </a:r>
            <a:r>
              <a:rPr kumimoji="1" lang="zh-CN" altLang="en-US" dirty="0"/>
              <a:t>人都要呼吸，并且</a:t>
            </a:r>
            <a:r>
              <a:rPr kumimoji="1" lang="zh-CN" altLang="en-US" dirty="0">
                <a:solidFill>
                  <a:srgbClr val="FF0000"/>
                </a:solidFill>
              </a:rPr>
              <a:t>每个</a:t>
            </a:r>
            <a:r>
              <a:rPr kumimoji="1" lang="zh-CN" altLang="en-US" dirty="0"/>
              <a:t>学生都要考试。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  <a:sym typeface="Symbol" panose="05050102010706020507" pitchFamily="18" charset="2"/>
            </a:endParaRP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 err="1">
                <a:latin typeface="+mn-lt"/>
              </a:rPr>
              <a:t>xH</a:t>
            </a:r>
            <a:r>
              <a:rPr kumimoji="1" lang="en-US" altLang="zh-CN" sz="2400" b="1" dirty="0">
                <a:latin typeface="+mn-lt"/>
              </a:rPr>
              <a:t>(</a:t>
            </a:r>
            <a:r>
              <a:rPr kumimoji="1" lang="en-US" altLang="zh-CN" sz="2400" b="1" i="1" dirty="0">
                <a:latin typeface="+mn-lt"/>
              </a:rPr>
              <a:t>x</a:t>
            </a:r>
            <a:r>
              <a:rPr kumimoji="1" lang="en-US" altLang="zh-CN" sz="2400" b="1" dirty="0">
                <a:latin typeface="+mn-lt"/>
              </a:rPr>
              <a:t>)</a:t>
            </a:r>
            <a:r>
              <a:rPr kumimoji="1" lang="en-US" altLang="zh-CN" sz="2400" b="1" dirty="0">
                <a:latin typeface="+mn-lt"/>
                <a:sym typeface="Symbol" panose="05050102010706020507" pitchFamily="18" charset="2"/>
              </a:rPr>
              <a:t></a:t>
            </a:r>
            <a:r>
              <a:rPr kumimoji="1" lang="en-US" altLang="zh-CN" sz="2400" b="1" i="1" dirty="0" err="1">
                <a:latin typeface="+mn-lt"/>
              </a:rPr>
              <a:t>y</a:t>
            </a:r>
            <a:r>
              <a:rPr kumimoji="1" lang="en-US" altLang="zh-CN" sz="2400" b="1" dirty="0" err="1">
                <a:latin typeface="+mn-lt"/>
              </a:rPr>
              <a:t>Q</a:t>
            </a:r>
            <a:r>
              <a:rPr kumimoji="1" lang="en-US" altLang="zh-CN" sz="2400" b="1" dirty="0">
                <a:latin typeface="+mn-lt"/>
              </a:rPr>
              <a:t>(</a:t>
            </a:r>
            <a:r>
              <a:rPr kumimoji="1" lang="en-US" altLang="zh-CN" sz="2400" b="1" i="1" dirty="0">
                <a:latin typeface="+mn-lt"/>
              </a:rPr>
              <a:t>y</a:t>
            </a:r>
            <a:r>
              <a:rPr kumimoji="1" lang="en-US" altLang="zh-CN" sz="2400" b="1" dirty="0">
                <a:latin typeface="+mn-lt"/>
              </a:rPr>
              <a:t>)</a:t>
            </a:r>
            <a:endParaRPr kumimoji="1" lang="en-US" altLang="en-US" sz="2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图形 3" descr="帮助">
            <a:extLst>
              <a:ext uri="{FF2B5EF4-FFF2-40B4-BE49-F238E27FC236}">
                <a16:creationId xmlns:a16="http://schemas.microsoft.com/office/drawing/2014/main" id="{3971CF01-8FBC-44CA-B224-5DB20FD9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3CA88D4F-5EEB-4875-BC03-D06E686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412AF6-BDCD-4513-A4B3-A0C3FB499BA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C44F78-F353-4B0C-B238-93A17CF53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特性谓词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434C28-A79F-456A-918B-F6249CD9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/>
              <a:t>为了方便我们通常使用全总个体域，对于每一个客体变元的变化范围，通常用</a:t>
            </a:r>
            <a:r>
              <a:rPr lang="zh-CN" altLang="zh-CN">
                <a:solidFill>
                  <a:srgbClr val="FF0000"/>
                </a:solidFill>
              </a:rPr>
              <a:t>特性谓词</a:t>
            </a:r>
            <a:r>
              <a:rPr lang="zh-CN" altLang="zh-CN"/>
              <a:t>加以限制。除非特别说明，否则将采用全总个体域。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对于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sym typeface="MT Symbol" pitchFamily="82" charset="2"/>
              </a:rPr>
              <a:t> ，表示客体变化范围的特性谓词</a:t>
            </a:r>
            <a:r>
              <a:rPr lang="zh-CN" altLang="en-US"/>
              <a:t>通常作为蕴含的前件。</a:t>
            </a:r>
            <a:endParaRPr lang="zh-CN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18D6E782-C252-45F8-A7E7-FB5194C4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E0B18-B8B4-461A-AE94-1BE6FC6D2E1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EB5CBAB-921D-40C2-AD27-0A07EC841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29310C5-221F-4404-8C2F-A9A456A6D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08950" cy="1871662"/>
          </a:xfrm>
        </p:spPr>
        <p:txBody>
          <a:bodyPr/>
          <a:lstStyle/>
          <a:p>
            <a:pPr marL="571500" indent="-571500" eaLnBrk="1" hangingPunct="1"/>
            <a:r>
              <a:rPr lang="zh-CN" altLang="en-US"/>
              <a:t>符号化下列命题：</a:t>
            </a:r>
          </a:p>
          <a:p>
            <a:pPr marL="571500" indent="-571500" eaLnBrk="1" hangingPunct="1"/>
            <a:r>
              <a:rPr kumimoji="1" lang="en-US" altLang="zh-CN"/>
              <a:t>1</a:t>
            </a:r>
            <a:r>
              <a:rPr kumimoji="1" lang="zh-CN" altLang="en-US"/>
              <a:t>）所有的人都是要呼吸的。</a:t>
            </a:r>
          </a:p>
          <a:p>
            <a:pPr marL="571500" indent="-571500" eaLnBrk="1" hangingPunct="1"/>
            <a:r>
              <a:rPr kumimoji="1" lang="en-US" altLang="zh-CN"/>
              <a:t>2</a:t>
            </a:r>
            <a:r>
              <a:rPr kumimoji="1" lang="zh-CN" altLang="en-US"/>
              <a:t>）每个学生都要参加考试。</a:t>
            </a:r>
          </a:p>
          <a:p>
            <a:pPr marL="571500" indent="-571500" eaLnBrk="1" hangingPunct="1"/>
            <a:r>
              <a:rPr kumimoji="1" lang="en-US" altLang="zh-CN"/>
              <a:t>3</a:t>
            </a:r>
            <a:r>
              <a:rPr kumimoji="1" lang="zh-CN" altLang="en-US"/>
              <a:t>）所有的人都要呼吸，并且每个学生都要考试。</a:t>
            </a: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93F7659D-DC3B-4CD9-968E-0F9441FE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562350"/>
            <a:ext cx="326707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zh-CN" altLang="en-US">
                <a:ea typeface="楷体_GB2312" pitchFamily="49" charset="-122"/>
              </a:rPr>
              <a:t>是人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H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zh-CN" altLang="en-US">
                <a:ea typeface="楷体_GB2312" pitchFamily="49" charset="-122"/>
              </a:rPr>
              <a:t>要呼吸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H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</p:txBody>
      </p:sp>
      <p:sp>
        <p:nvSpPr>
          <p:cNvPr id="455685" name="Text Box 5">
            <a:extLst>
              <a:ext uri="{FF2B5EF4-FFF2-40B4-BE49-F238E27FC236}">
                <a16:creationId xmlns:a16="http://schemas.microsoft.com/office/drawing/2014/main" id="{CD0AE166-5DB5-4089-BEA7-7DE414BD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932113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解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DE525C1A-556E-4EEE-9435-D6AC513B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3608388"/>
            <a:ext cx="3268662" cy="156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是学生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要参加考试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</p:txBody>
      </p:sp>
      <p:sp>
        <p:nvSpPr>
          <p:cNvPr id="455687" name="Rectangle 7">
            <a:extLst>
              <a:ext uri="{FF2B5EF4-FFF2-40B4-BE49-F238E27FC236}">
                <a16:creationId xmlns:a16="http://schemas.microsoft.com/office/drawing/2014/main" id="{5A6E0AC4-F302-4AC2-8ACA-B90D41CD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5132388"/>
            <a:ext cx="676751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(3)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))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56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5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56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5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56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5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build="p" animBg="1" autoUpdateAnimBg="0"/>
      <p:bldP spid="455685" grpId="0" animBg="1" autoUpdateAnimBg="0"/>
      <p:bldP spid="455686" grpId="0" build="p" animBg="1" autoUpdateAnimBg="0"/>
      <p:bldP spid="455687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22699934-829F-48F3-8B89-9067FB57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CBA178B-B1FA-4F35-9E4D-806D33D94EEB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26F54288-C559-471E-BE3C-3D50EF6F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47050" cy="41148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在命题逻辑中，把命题分解到原子命题为止，认为原子命题是不能再分解的，仅仅研究以原子命题为基本单位的复合命题之间的逻辑关系和推理。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这样，有些推理用命题逻辑就难以确切地表示出来。例如，著名的苏格拉底三段论。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951F729-1055-4AD0-84D8-262886D6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/>
              <a:t>苏格拉底三段论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1463A1-0D73-4C7D-B8DE-D5F04F19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57663"/>
            <a:ext cx="5386387" cy="1446212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所以苏格拉底是要死的。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17CFF22C-4F79-43D0-A2A5-D0650A05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73EA9-3147-4FE5-AC79-5915C4E1856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84D3129-82FF-4800-A77C-8BE37385B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存在量词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8C9EE51-B01A-4245-9BDD-3C5B36A09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</a:rPr>
              <a:t>存在量词</a:t>
            </a:r>
            <a:r>
              <a:rPr lang="zh-CN" altLang="en-US">
                <a:solidFill>
                  <a:srgbClr val="A50021"/>
                </a:solidFill>
                <a:sym typeface="Symbol" panose="05050102010706020507" pitchFamily="18" charset="2"/>
              </a:rPr>
              <a:t>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zh-CN" altLang="en-US">
                <a:sym typeface="Symbol" panose="05050102010706020507" pitchFamily="18" charset="2"/>
              </a:rPr>
              <a:t>表达“存在”，</a:t>
            </a:r>
            <a:r>
              <a:rPr lang="en-US" altLang="zh-CN">
                <a:sym typeface="Symbol" panose="05050102010706020507" pitchFamily="18" charset="2"/>
              </a:rPr>
              <a:t>,”</a:t>
            </a:r>
            <a:r>
              <a:rPr lang="zh-CN" altLang="en-US">
                <a:sym typeface="Symbol" panose="05050102010706020507" pitchFamily="18" charset="2"/>
              </a:rPr>
              <a:t>有的”，“ 有一个”，“至少有一个”，“有 一些”等。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sym typeface="Symbol" panose="05050102010706020507" pitchFamily="18" charset="2"/>
              </a:rPr>
              <a:t>       </a:t>
            </a:r>
            <a:r>
              <a:rPr lang="en-US" altLang="zh-CN" i="1"/>
              <a:t>x</a:t>
            </a:r>
            <a:r>
              <a:rPr lang="en-US" altLang="zh-CN"/>
              <a:t> : </a:t>
            </a:r>
            <a:r>
              <a:rPr lang="zh-CN" altLang="en-US"/>
              <a:t>个体域中有一个</a:t>
            </a:r>
            <a:r>
              <a:rPr lang="en-US" altLang="zh-CN" i="1"/>
              <a:t>x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/>
              <a:t>      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表示个体域中有一个</a:t>
            </a:r>
            <a:r>
              <a:rPr lang="en-US" altLang="zh-CN" i="1"/>
              <a:t>x</a:t>
            </a:r>
            <a:r>
              <a:rPr lang="zh-CN" altLang="en-US"/>
              <a:t>具有性质</a:t>
            </a:r>
            <a:r>
              <a:rPr lang="en-US" altLang="zh-CN" i="1"/>
              <a:t>F</a:t>
            </a:r>
            <a:r>
              <a:rPr lang="zh-CN" altLang="en-US"/>
              <a:t>。</a:t>
            </a:r>
          </a:p>
        </p:txBody>
      </p:sp>
      <p:sp>
        <p:nvSpPr>
          <p:cNvPr id="449546" name="Rectangle 10">
            <a:extLst>
              <a:ext uri="{FF2B5EF4-FFF2-40B4-BE49-F238E27FC236}">
                <a16:creationId xmlns:a16="http://schemas.microsoft.com/office/drawing/2014/main" id="{48AF3CA2-78D5-40F1-8902-7864CA5F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086225"/>
            <a:ext cx="3711575" cy="1643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人是聪明的，个体域为人。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学生早饭吃面包，个体域为学生。</a:t>
            </a:r>
          </a:p>
        </p:txBody>
      </p:sp>
      <p:sp>
        <p:nvSpPr>
          <p:cNvPr id="449547" name="Text Box 11">
            <a:extLst>
              <a:ext uri="{FF2B5EF4-FFF2-40B4-BE49-F238E27FC236}">
                <a16:creationId xmlns:a16="http://schemas.microsoft.com/office/drawing/2014/main" id="{381ADC6F-BB4A-4ACB-B6FC-7F6112B4F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367088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例</a:t>
            </a:r>
          </a:p>
        </p:txBody>
      </p:sp>
      <p:sp>
        <p:nvSpPr>
          <p:cNvPr id="449548" name="Rectangle 12">
            <a:extLst>
              <a:ext uri="{FF2B5EF4-FFF2-40B4-BE49-F238E27FC236}">
                <a16:creationId xmlns:a16="http://schemas.microsoft.com/office/drawing/2014/main" id="{439D4D5A-55D9-4E33-86F6-5060CCE5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090988"/>
            <a:ext cx="38163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1) </a:t>
            </a:r>
            <a:r>
              <a:rPr kumimoji="1" lang="en-US" altLang="zh-CN" i="1"/>
              <a:t>R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是聪明的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xR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)</a:t>
            </a:r>
            <a:endParaRPr kumimoji="1" lang="en-US" altLang="zh-CN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2) </a:t>
            </a:r>
            <a:r>
              <a:rPr kumimoji="1" lang="en-US" altLang="zh-CN" i="1"/>
              <a:t>E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):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早饭吃面包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yE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y</a:t>
            </a:r>
            <a:r>
              <a:rPr kumimoji="1" lang="en-US" altLang="zh-CN">
                <a:sym typeface="MT Symbol" pitchFamily="82" charset="2"/>
              </a:rPr>
              <a:t>)</a:t>
            </a:r>
          </a:p>
        </p:txBody>
      </p:sp>
      <p:sp>
        <p:nvSpPr>
          <p:cNvPr id="449549" name="Text Box 13">
            <a:extLst>
              <a:ext uri="{FF2B5EF4-FFF2-40B4-BE49-F238E27FC236}">
                <a16:creationId xmlns:a16="http://schemas.microsoft.com/office/drawing/2014/main" id="{B31DD228-DAB1-4111-9FE1-ECF87506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357563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000"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 build="p" autoUpdateAnimBg="0" advAuto="0"/>
      <p:bldP spid="449547" grpId="0" animBg="1" autoUpdateAnimBg="0"/>
      <p:bldP spid="449548" grpId="0" build="p"/>
      <p:bldP spid="4495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90848496-58CC-496E-9432-17A83C88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73CEF2-C8C5-406F-95A3-05C99BFA5E7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F0CB05C-4F4D-483C-B2F7-9DE94EFA2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全总个体域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B6E0FFA-9A3A-42AC-BD14-14F0ECE1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88" y="17018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对于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/>
              <a:t> ，表示客体变化范围的特性谓词通常作为合取项。</a:t>
            </a:r>
          </a:p>
          <a:p>
            <a:pPr eaLnBrk="1" hangingPunct="1"/>
            <a:endParaRPr lang="en-US" altLang="zh-CN"/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C23B437A-5D79-415A-B0AD-58906B5F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3078163"/>
            <a:ext cx="3711575" cy="1347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符号化下列命题：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人是聪明的。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学生早饭吃面包。</a:t>
            </a:r>
          </a:p>
        </p:txBody>
      </p:sp>
      <p:sp>
        <p:nvSpPr>
          <p:cNvPr id="456709" name="Text Box 5">
            <a:extLst>
              <a:ext uri="{FF2B5EF4-FFF2-40B4-BE49-F238E27FC236}">
                <a16:creationId xmlns:a16="http://schemas.microsoft.com/office/drawing/2014/main" id="{C13D9217-9AE8-4556-B3CF-7AE6930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2359025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例</a:t>
            </a:r>
          </a:p>
        </p:txBody>
      </p:sp>
      <p:sp>
        <p:nvSpPr>
          <p:cNvPr id="456710" name="Rectangle 6">
            <a:extLst>
              <a:ext uri="{FF2B5EF4-FFF2-40B4-BE49-F238E27FC236}">
                <a16:creationId xmlns:a16="http://schemas.microsoft.com/office/drawing/2014/main" id="{3BB48619-2A92-4668-8832-2416B403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997200"/>
            <a:ext cx="3816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1) </a:t>
            </a:r>
            <a:r>
              <a:rPr kumimoji="1" lang="en-US" altLang="zh-CN" i="1"/>
              <a:t>M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zh-CN" altLang="en-US"/>
              <a:t>是人</a:t>
            </a:r>
            <a:r>
              <a:rPr kumimoji="1" lang="en-US" altLang="zh-CN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    </a:t>
            </a:r>
            <a:r>
              <a:rPr kumimoji="1" lang="en-US" altLang="zh-CN" i="1"/>
              <a:t>R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是聪明的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 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 </a:t>
            </a:r>
            <a:r>
              <a:rPr kumimoji="1" lang="en-US" altLang="zh-CN" i="1">
                <a:sym typeface="MT Symbol" pitchFamily="82" charset="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))</a:t>
            </a:r>
            <a:endParaRPr kumimoji="1" lang="en-US" altLang="zh-CN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2) </a:t>
            </a:r>
            <a:r>
              <a:rPr kumimoji="1" lang="en-US" altLang="zh-CN" i="1">
                <a:sym typeface="MT Symbol" pitchFamily="82" charset="2"/>
              </a:rPr>
              <a:t>S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): 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zh-CN" altLang="en-US">
                <a:sym typeface="MT Symbol" pitchFamily="82" charset="2"/>
              </a:rPr>
              <a:t>是学生</a:t>
            </a:r>
            <a:r>
              <a:rPr kumimoji="1" lang="en-US" altLang="zh-CN">
                <a:sym typeface="MT Symbol" pitchFamily="82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    </a:t>
            </a:r>
            <a:r>
              <a:rPr kumimoji="1" lang="en-US" altLang="zh-CN" i="1"/>
              <a:t>E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zh-CN" altLang="en-US"/>
              <a:t>早饭吃面包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S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 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 </a:t>
            </a:r>
            <a:r>
              <a:rPr kumimoji="1" lang="en-US" altLang="zh-CN" i="1">
                <a:sym typeface="MT Symbol" pitchFamily="82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))</a:t>
            </a:r>
          </a:p>
        </p:txBody>
      </p:sp>
      <p:sp>
        <p:nvSpPr>
          <p:cNvPr id="456711" name="Text Box 7">
            <a:extLst>
              <a:ext uri="{FF2B5EF4-FFF2-40B4-BE49-F238E27FC236}">
                <a16:creationId xmlns:a16="http://schemas.microsoft.com/office/drawing/2014/main" id="{72DEE99A-778E-49BE-A5EE-031DFE49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349500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000"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6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6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6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6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build="p" autoUpdateAnimBg="0" advAuto="0"/>
      <p:bldP spid="456709" grpId="0" animBg="1" autoUpdateAnimBg="0"/>
      <p:bldP spid="456710" grpId="0" build="p"/>
      <p:bldP spid="4567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>
            <a:extLst>
              <a:ext uri="{FF2B5EF4-FFF2-40B4-BE49-F238E27FC236}">
                <a16:creationId xmlns:a16="http://schemas.microsoft.com/office/drawing/2014/main" id="{DDAB460F-05F8-4DE2-AEFD-63E84BB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9DB5C0-08C5-4677-BCD5-9F7CAA9BEF27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515B448-72EA-462F-A74D-DA399DE1E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59D6940-E83D-4083-A7FD-979AB5F0C7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207375" cy="23764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 </a:t>
            </a:r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en-US" altLang="zh-CN"/>
              <a:t>  </a:t>
            </a:r>
            <a:r>
              <a:rPr lang="zh-CN" altLang="en-US"/>
              <a:t>在一阶逻辑中将下面命题符号化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/>
              <a:t>(1)  </a:t>
            </a:r>
            <a:r>
              <a:rPr lang="zh-CN" altLang="en-US"/>
              <a:t>人都爱美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/>
              <a:t>(2)  </a:t>
            </a:r>
            <a:r>
              <a:rPr lang="zh-CN" altLang="en-US"/>
              <a:t>有人用左手写字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个体域分别为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 </a:t>
            </a:r>
            <a:r>
              <a:rPr lang="en-US" altLang="zh-CN"/>
              <a:t>(a)  </a:t>
            </a:r>
            <a:r>
              <a:rPr lang="en-US" altLang="zh-CN" i="1"/>
              <a:t>D</a:t>
            </a:r>
            <a:r>
              <a:rPr lang="zh-CN" altLang="en-US"/>
              <a:t>为人类集合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 </a:t>
            </a:r>
            <a:r>
              <a:rPr lang="en-US" altLang="zh-CN"/>
              <a:t>(b)  </a:t>
            </a:r>
            <a:r>
              <a:rPr lang="en-US" altLang="zh-CN" i="1"/>
              <a:t>D</a:t>
            </a:r>
            <a:r>
              <a:rPr lang="zh-CN" altLang="en-US"/>
              <a:t>为全总个体域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2D4CEEC7-FB3F-4263-8E84-26F5D662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en-US" altLang="zh-CN"/>
              <a:t>(a)    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爱美</a:t>
            </a:r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6DDF5DBD-6C0D-48FE-8E61-B59FD7B2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06850"/>
            <a:ext cx="611981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用左手写字                                      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39F4FC37-3804-4F83-B989-5441B4E8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(b)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为人，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爱美                                      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0C7FC23C-1227-4597-8AC0-AD71D082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41888"/>
            <a:ext cx="4175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 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                         </a:t>
            </a:r>
          </a:p>
          <a:p>
            <a:pPr eaLnBrk="1" hangingPunct="1"/>
            <a:r>
              <a:rPr lang="en-US" altLang="zh-CN"/>
              <a:t>       </a:t>
            </a:r>
          </a:p>
        </p:txBody>
      </p:sp>
      <p:sp>
        <p:nvSpPr>
          <p:cNvPr id="276490" name="Rectangle 10">
            <a:extLst>
              <a:ext uri="{FF2B5EF4-FFF2-40B4-BE49-F238E27FC236}">
                <a16:creationId xmlns:a16="http://schemas.microsoft.com/office/drawing/2014/main" id="{83465D37-A199-433D-8394-C8F63F1F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373688"/>
            <a:ext cx="36004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276491" name="Rectangle 11">
            <a:extLst>
              <a:ext uri="{FF2B5EF4-FFF2-40B4-BE49-F238E27FC236}">
                <a16:creationId xmlns:a16="http://schemas.microsoft.com/office/drawing/2014/main" id="{ED181835-554D-4F15-ACF4-0EC4D41C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551363"/>
            <a:ext cx="34194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	1. </a:t>
            </a:r>
            <a:r>
              <a:rPr lang="zh-CN" altLang="en-US">
                <a:solidFill>
                  <a:srgbClr val="FF0000"/>
                </a:solidFill>
              </a:rPr>
              <a:t>引入特性谓词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    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2. (1),(2)</a:t>
            </a:r>
            <a:r>
              <a:rPr lang="zh-CN" altLang="en-US">
                <a:solidFill>
                  <a:srgbClr val="FF0000"/>
                </a:solidFill>
              </a:rPr>
              <a:t>是一阶逻辑中两个“基本”公式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7" grpId="0"/>
      <p:bldP spid="276488" grpId="0"/>
      <p:bldP spid="276489" grpId="0"/>
      <p:bldP spid="276490" grpId="0"/>
      <p:bldP spid="2764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FD7C1F5A-7693-4F3D-9553-D97ABDC2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FA28A1F-2577-4DEF-A4E6-139DD50E3056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94C45D2-DEAB-4A77-B252-E9E4337FB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使用特性谓词常犯错误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DC49D492-93E6-4D2C-BB9C-5BA2912E4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1246188"/>
            <a:ext cx="7335838" cy="992187"/>
          </a:xfrm>
        </p:spPr>
        <p:txBody>
          <a:bodyPr/>
          <a:lstStyle/>
          <a:p>
            <a:pPr eaLnBrk="1" hangingPunct="1"/>
            <a:r>
              <a:rPr lang="zh-CN" altLang="en-US"/>
              <a:t>对于全称量词 </a:t>
            </a:r>
            <a:r>
              <a:rPr lang="zh-CN" altLang="en-US">
                <a:sym typeface="Symbol" panose="05050102010706020507" pitchFamily="18" charset="2"/>
              </a:rPr>
              <a:t>，</a:t>
            </a:r>
            <a:r>
              <a:rPr lang="en-US" altLang="zh-CN"/>
              <a:t> </a:t>
            </a:r>
            <a:r>
              <a:rPr lang="zh-CN" altLang="en-US"/>
              <a:t>用 </a:t>
            </a:r>
            <a:r>
              <a:rPr kumimoji="1" lang="zh-CN" altLang="en-US">
                <a:solidFill>
                  <a:srgbClr val="FF0000"/>
                </a:solidFill>
              </a:rPr>
              <a:t>∧</a:t>
            </a:r>
            <a:r>
              <a:rPr lang="zh-CN" altLang="en-US"/>
              <a:t> 代替 </a:t>
            </a:r>
            <a:r>
              <a:rPr lang="en-US" altLang="zh-CN">
                <a:solidFill>
                  <a:srgbClr val="FF0000"/>
                </a:solidFill>
              </a:rPr>
              <a:t>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5301" name="Rectangle 5">
            <a:extLst>
              <a:ext uri="{FF2B5EF4-FFF2-40B4-BE49-F238E27FC236}">
                <a16:creationId xmlns:a16="http://schemas.microsoft.com/office/drawing/2014/main" id="{336C93CA-2988-43DE-B46D-DDB054D4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719263"/>
            <a:ext cx="5613400" cy="1382712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对于：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所有的人都是要呼吸的</a:t>
            </a:r>
            <a:endParaRPr kumimoji="1" lang="en-US" altLang="zh-CN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设：</a:t>
            </a:r>
            <a:r>
              <a:rPr kumimoji="1" lang="en-US" altLang="zh-CN" sz="2800">
                <a:ea typeface="楷体_GB2312" pitchFamily="49" charset="-122"/>
              </a:rPr>
              <a:t>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是人</a:t>
            </a:r>
            <a:r>
              <a:rPr kumimoji="1" lang="en-US" altLang="zh-CN" sz="2800">
                <a:ea typeface="楷体_GB2312" pitchFamily="49" charset="-122"/>
              </a:rPr>
              <a:t>  P(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要呼吸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  <a:sym typeface="MT Symbol" pitchFamily="82" charset="2"/>
              </a:rPr>
              <a:t>则</a:t>
            </a:r>
            <a:r>
              <a:rPr kumimoji="1" lang="en-US" altLang="zh-CN" sz="2800">
                <a:latin typeface="宋体" panose="02010600030101010101" pitchFamily="2" charset="-122"/>
                <a:sym typeface="MT Symbol" pitchFamily="82" charset="2"/>
              </a:rPr>
              <a:t>(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(M(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</a:t>
            </a:r>
            <a:r>
              <a:rPr kumimoji="1"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∧</a:t>
            </a:r>
            <a:r>
              <a:rPr kumimoji="1" lang="en-US" altLang="zh-CN" sz="2800">
                <a:ea typeface="楷体_GB2312" pitchFamily="49" charset="-122"/>
              </a:rPr>
              <a:t> P(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))</a:t>
            </a:r>
          </a:p>
        </p:txBody>
      </p:sp>
      <p:sp>
        <p:nvSpPr>
          <p:cNvPr id="695306" name="Text Box 10">
            <a:extLst>
              <a:ext uri="{FF2B5EF4-FFF2-40B4-BE49-F238E27FC236}">
                <a16:creationId xmlns:a16="http://schemas.microsoft.com/office/drawing/2014/main" id="{F8ADE50D-569F-4154-ACB2-AA7C1474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1708150"/>
            <a:ext cx="1177925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错误之一</a:t>
            </a:r>
            <a:endParaRPr kumimoji="1" lang="en-US" altLang="zh-CN" sz="3200" b="1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95307" name="Rectangle 11">
            <a:extLst>
              <a:ext uri="{FF2B5EF4-FFF2-40B4-BE49-F238E27FC236}">
                <a16:creationId xmlns:a16="http://schemas.microsoft.com/office/drawing/2014/main" id="{BE0CB45B-3257-4745-84AD-32C05FF9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3084513"/>
            <a:ext cx="6762750" cy="528637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翻译为：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宇宙万物都是人并且都要呼吸</a:t>
            </a:r>
            <a:endParaRPr kumimoji="1" lang="en-US" altLang="zh-CN" sz="32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95308" name="Rectangle 12">
            <a:extLst>
              <a:ext uri="{FF2B5EF4-FFF2-40B4-BE49-F238E27FC236}">
                <a16:creationId xmlns:a16="http://schemas.microsoft.com/office/drawing/2014/main" id="{5A74088F-0E88-4BAE-8423-E63A796F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2405063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4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5309" name="Rectangle 13">
            <a:extLst>
              <a:ext uri="{FF2B5EF4-FFF2-40B4-BE49-F238E27FC236}">
                <a16:creationId xmlns:a16="http://schemas.microsoft.com/office/drawing/2014/main" id="{50BD40E1-27EB-47F4-A9A9-8A076B12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3919538"/>
            <a:ext cx="733583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>
                <a:latin typeface="Arial" panose="020B0604020202020204" pitchFamily="34" charset="0"/>
              </a:rPr>
              <a:t>对于存在量词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</a:rPr>
              <a:t>用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latin typeface="Arial" panose="020B0604020202020204" pitchFamily="34" charset="0"/>
              </a:rPr>
              <a:t>代替 </a:t>
            </a:r>
            <a:r>
              <a:rPr kumimoji="1"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∧</a:t>
            </a:r>
          </a:p>
        </p:txBody>
      </p:sp>
      <p:sp>
        <p:nvSpPr>
          <p:cNvPr id="695311" name="Rectangle 15">
            <a:extLst>
              <a:ext uri="{FF2B5EF4-FFF2-40B4-BE49-F238E27FC236}">
                <a16:creationId xmlns:a16="http://schemas.microsoft.com/office/drawing/2014/main" id="{D4285DB6-335B-4237-B117-229D3FBB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505325"/>
            <a:ext cx="5499100" cy="13827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对于：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有一些人是聪明的</a:t>
            </a:r>
            <a:endParaRPr kumimoji="1" lang="en-US" altLang="zh-CN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设：</a:t>
            </a:r>
            <a:r>
              <a:rPr kumimoji="1" lang="en-US" altLang="zh-CN" sz="2800">
                <a:ea typeface="楷体_GB2312" pitchFamily="49" charset="-122"/>
              </a:rPr>
              <a:t>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是人</a:t>
            </a:r>
            <a:r>
              <a:rPr kumimoji="1" lang="en-US" altLang="zh-CN" sz="2800">
                <a:ea typeface="楷体_GB2312" pitchFamily="49" charset="-122"/>
              </a:rPr>
              <a:t>     Q(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聪明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  <a:sym typeface="MT Symbol" pitchFamily="82" charset="2"/>
              </a:rPr>
              <a:t>则    </a:t>
            </a:r>
            <a:r>
              <a:rPr kumimoji="1" lang="en-US" altLang="zh-CN" sz="2800">
                <a:ea typeface="楷体_GB2312" pitchFamily="49" charset="-122"/>
                <a:sym typeface="MT Symbol" pitchFamily="82" charset="2"/>
              </a:rPr>
              <a:t>(</a:t>
            </a:r>
            <a:r>
              <a:rPr kumimoji="1" lang="zh-CN" altLang="en-US" sz="2800"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>
                <a:ea typeface="楷体_GB2312" pitchFamily="49" charset="-122"/>
                <a:sym typeface="MT Symbol" pitchFamily="82" charset="2"/>
              </a:rPr>
              <a:t>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(M(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r>
              <a:rPr kumimoji="1" lang="en-US" altLang="zh-CN" sz="2800">
                <a:ea typeface="楷体_GB2312" pitchFamily="49" charset="-122"/>
              </a:rPr>
              <a:t> Q(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))</a:t>
            </a:r>
          </a:p>
        </p:txBody>
      </p:sp>
      <p:sp>
        <p:nvSpPr>
          <p:cNvPr id="695312" name="Text Box 16">
            <a:extLst>
              <a:ext uri="{FF2B5EF4-FFF2-40B4-BE49-F238E27FC236}">
                <a16:creationId xmlns:a16="http://schemas.microsoft.com/office/drawing/2014/main" id="{7674275F-A52F-46D2-B685-3E5F4E04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94213"/>
            <a:ext cx="1177925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错误之二</a:t>
            </a:r>
          </a:p>
        </p:txBody>
      </p:sp>
      <p:sp>
        <p:nvSpPr>
          <p:cNvPr id="695313" name="Rectangle 17">
            <a:extLst>
              <a:ext uri="{FF2B5EF4-FFF2-40B4-BE49-F238E27FC236}">
                <a16:creationId xmlns:a16="http://schemas.microsoft.com/office/drawing/2014/main" id="{AE37F16A-CB3B-4970-9149-651C6226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5878513"/>
            <a:ext cx="6762750" cy="955675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翻译为：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在宇宙中存在这样的个体，如果它是人，则它是聪明的。</a:t>
            </a:r>
            <a:endParaRPr kumimoji="1" lang="en-US" altLang="zh-CN" sz="32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95314" name="Rectangle 18">
            <a:extLst>
              <a:ext uri="{FF2B5EF4-FFF2-40B4-BE49-F238E27FC236}">
                <a16:creationId xmlns:a16="http://schemas.microsoft.com/office/drawing/2014/main" id="{956FB93B-BA89-454B-9362-94396239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14938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4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5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53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53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5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5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53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  <p:bldP spid="695301" grpId="0" build="p" animBg="1" autoUpdateAnimBg="0"/>
      <p:bldP spid="695306" grpId="0" animBg="1"/>
      <p:bldP spid="695307" grpId="0" build="p" animBg="1" autoUpdateAnimBg="0"/>
      <p:bldP spid="695308" grpId="0"/>
      <p:bldP spid="695309" grpId="0" build="p"/>
      <p:bldP spid="695311" grpId="0" build="p" animBg="1" autoUpdateAnimBg="0"/>
      <p:bldP spid="695312" grpId="0" animBg="1"/>
      <p:bldP spid="695313" grpId="0" build="p" animBg="1" autoUpdateAnimBg="0"/>
      <p:bldP spid="6953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FF9C2315-C64F-44AA-8157-021307B4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34AB7-0B41-4993-A4F2-3380650CFE1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36224CB-A399-4363-B86A-59CB190B9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ACE9983-E344-4D54-846C-D2C841702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29600" cy="136842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在一阶逻辑中将下面命题符号化</a:t>
            </a:r>
          </a:p>
          <a:p>
            <a:pPr marL="457200" indent="-457200"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正数都大于负数</a:t>
            </a:r>
          </a:p>
          <a:p>
            <a:pPr marL="457200" indent="-457200" eaLnBrk="1" hangingPunct="1"/>
            <a:r>
              <a:rPr lang="zh-CN" altLang="en-US"/>
              <a:t>  </a:t>
            </a:r>
            <a:r>
              <a:rPr lang="en-US" altLang="zh-CN"/>
              <a:t>(2) </a:t>
            </a:r>
            <a:r>
              <a:rPr lang="zh-CN" altLang="en-US"/>
              <a:t>有的无理数大于有的有理数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97B65F86-7BC2-4336-B058-15C0FEF4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92375"/>
            <a:ext cx="82296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zh-CN" altLang="en-US">
                <a:solidFill>
                  <a:srgbClr val="FF0000"/>
                </a:solidFill>
              </a:rPr>
              <a:t>注意：题目中没给个体域，一律用全总个体域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/>
              <a:t>(1)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为正数，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为负数</a:t>
            </a:r>
            <a:r>
              <a:rPr lang="en-US" altLang="zh-CN"/>
              <a:t>,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D02E6252-16B5-470B-A6F0-4043FB1C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00438"/>
            <a:ext cx="65532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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)))</a:t>
            </a:r>
          </a:p>
          <a:p>
            <a:pPr eaLnBrk="1" hangingPunct="1"/>
            <a:r>
              <a:rPr lang="zh-CN" altLang="en-US" dirty="0"/>
              <a:t>或者  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))</a:t>
            </a:r>
          </a:p>
        </p:txBody>
      </p:sp>
      <p:sp>
        <p:nvSpPr>
          <p:cNvPr id="280582" name="Rectangle 6">
            <a:extLst>
              <a:ext uri="{FF2B5EF4-FFF2-40B4-BE49-F238E27FC236}">
                <a16:creationId xmlns:a16="http://schemas.microsoft.com/office/drawing/2014/main" id="{9C944971-A784-4D75-A58A-88B8F56C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51008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   (2)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是无理数，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是有理数，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3" name="Rectangle 7">
            <a:extLst>
              <a:ext uri="{FF2B5EF4-FFF2-40B4-BE49-F238E27FC236}">
                <a16:creationId xmlns:a16="http://schemas.microsoft.com/office/drawing/2014/main" id="{28B4185B-58B3-4D8D-BA89-B60409B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84763"/>
            <a:ext cx="54006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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或者   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  <p:bldP spid="280582" grpId="0"/>
      <p:bldP spid="2805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D856E1D-6A51-43AD-8471-C44E418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BA3BE-F0E4-418D-94C0-3B31A44C04D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4775427-3C0D-4481-9603-4F4160B2D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457B0DF-79FB-4EC2-9180-8D89320B1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 </a:t>
            </a:r>
            <a:r>
              <a:rPr lang="zh-CN" altLang="en-US"/>
              <a:t>在一阶逻辑中将下面命题符号化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没有不呼吸的人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(2) </a:t>
            </a:r>
            <a:r>
              <a:rPr lang="zh-CN" altLang="en-US"/>
              <a:t>不是所有的人都喜欢吃糖</a:t>
            </a:r>
            <a:endParaRPr lang="zh-CN" altLang="en-US" i="1"/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3229AF4E-D373-4102-BECF-72B75312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解 </a:t>
            </a:r>
            <a:r>
              <a:rPr lang="en-US" altLang="zh-CN"/>
              <a:t>(1)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是人</a:t>
            </a:r>
            <a:r>
              <a:rPr lang="en-US" altLang="zh-CN"/>
              <a:t>,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呼吸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92880848-D7B2-4C7E-BCAB-97BD4B2A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1877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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)</a:t>
            </a:r>
            <a:r>
              <a:rPr lang="en-US" altLang="zh-CN" i="1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B9005F0B-6502-4803-A92C-44B19D72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6925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7A90A6F8-21B0-48CF-9102-7A5C0804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2672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(2)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是人</a:t>
            </a:r>
            <a:r>
              <a:rPr lang="en-US" altLang="zh-CN"/>
              <a:t>,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喜欢吃糖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1714DAE3-DC4D-4718-8568-E38DEA59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2292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)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C2661D62-F7A5-4C36-B837-A113A0FC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244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)</a:t>
            </a:r>
            <a:r>
              <a:rPr lang="en-US" altLang="zh-CN" i="1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  <p:bldP spid="284679" grpId="0"/>
      <p:bldP spid="284680" grpId="0"/>
      <p:bldP spid="2846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17CC3F5-1706-4779-91CA-83E1C151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DACBEF-BA9D-44BF-80B3-94C1ACE2942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D1D6D59-B00B-4996-A2CC-F6ED7BD20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55AC7D6-943E-400E-BDD2-EFE9E1F18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5_1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en-US">
                <a:solidFill>
                  <a:srgbClr val="FF0000"/>
                </a:solidFill>
              </a:rPr>
              <a:t>个体域为实数域</a:t>
            </a:r>
            <a:r>
              <a:rPr lang="en-US" altLang="zh-CN"/>
              <a:t>, </a:t>
            </a:r>
            <a:r>
              <a:rPr lang="zh-CN" altLang="en-US"/>
              <a:t>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 </a:t>
            </a:r>
            <a:r>
              <a:rPr lang="zh-CN" altLang="en-US"/>
              <a:t>对每一个数</a:t>
            </a:r>
            <a:r>
              <a:rPr lang="en-US" altLang="zh-CN" i="1"/>
              <a:t>x</a:t>
            </a:r>
            <a:r>
              <a:rPr lang="zh-CN" altLang="en-US"/>
              <a:t>都存在一个数</a:t>
            </a:r>
            <a:r>
              <a:rPr lang="en-US" altLang="zh-CN" i="1"/>
              <a:t>y</a:t>
            </a:r>
            <a:r>
              <a:rPr lang="zh-CN" altLang="en-US"/>
              <a:t>使得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  <a:p>
            <a:pPr eaLnBrk="1" hangingPunct="1"/>
            <a:r>
              <a:rPr lang="en-US" altLang="zh-CN"/>
              <a:t>  (2)  </a:t>
            </a:r>
            <a:r>
              <a:rPr lang="zh-CN" altLang="en-US"/>
              <a:t>存在一个数</a:t>
            </a:r>
            <a:r>
              <a:rPr lang="en-US" altLang="zh-CN" i="1"/>
              <a:t>x</a:t>
            </a:r>
            <a:r>
              <a:rPr lang="zh-CN" altLang="en-US"/>
              <a:t>使得对每一个数</a:t>
            </a:r>
            <a:r>
              <a:rPr lang="en-US" altLang="zh-CN" i="1"/>
              <a:t>y</a:t>
            </a:r>
            <a:r>
              <a:rPr lang="zh-CN" altLang="en-US"/>
              <a:t>都有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</p:txBody>
      </p:sp>
      <p:sp>
        <p:nvSpPr>
          <p:cNvPr id="351236" name="Text Box 4">
            <a:extLst>
              <a:ext uri="{FF2B5EF4-FFF2-40B4-BE49-F238E27FC236}">
                <a16:creationId xmlns:a16="http://schemas.microsoft.com/office/drawing/2014/main" id="{44549118-3F2E-4E89-AC1E-643C76824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解   设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endParaRPr lang="en-US" altLang="zh-CN"/>
          </a:p>
        </p:txBody>
      </p:sp>
      <p:sp>
        <p:nvSpPr>
          <p:cNvPr id="351237" name="Text Box 5">
            <a:extLst>
              <a:ext uri="{FF2B5EF4-FFF2-40B4-BE49-F238E27FC236}">
                <a16:creationId xmlns:a16="http://schemas.microsoft.com/office/drawing/2014/main" id="{8F33C95A-A99B-4523-BD00-53E221BD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877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(1)    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351240" name="Text Box 8">
            <a:extLst>
              <a:ext uri="{FF2B5EF4-FFF2-40B4-BE49-F238E27FC236}">
                <a16:creationId xmlns:a16="http://schemas.microsoft.com/office/drawing/2014/main" id="{C5284853-ECF1-4F25-A59C-5E1079B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54006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注意</a:t>
            </a:r>
            <a:r>
              <a:rPr lang="en-US" altLang="zh-CN">
                <a:sym typeface="Symbol" panose="05050102010706020507" pitchFamily="18" charset="2"/>
              </a:rPr>
              <a:t>: </a:t>
            </a:r>
            <a:r>
              <a:rPr lang="zh-CN" altLang="en-US">
                <a:sym typeface="Symbol" panose="05050102010706020507" pitchFamily="18" charset="2"/>
              </a:rPr>
              <a:t>与不能随意交换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显然</a:t>
            </a:r>
            <a:r>
              <a:rPr lang="en-US" altLang="zh-CN"/>
              <a:t>(1)</a:t>
            </a:r>
            <a:r>
              <a:rPr lang="zh-CN" altLang="en-US"/>
              <a:t>是真命题</a:t>
            </a:r>
            <a:r>
              <a:rPr lang="en-US" altLang="zh-CN"/>
              <a:t>, (2)</a:t>
            </a:r>
            <a:r>
              <a:rPr lang="zh-CN" altLang="en-US"/>
              <a:t>是假命题</a:t>
            </a:r>
          </a:p>
        </p:txBody>
      </p:sp>
      <p:sp>
        <p:nvSpPr>
          <p:cNvPr id="351243" name="Text Box 11">
            <a:extLst>
              <a:ext uri="{FF2B5EF4-FFF2-40B4-BE49-F238E27FC236}">
                <a16:creationId xmlns:a16="http://schemas.microsoft.com/office/drawing/2014/main" id="{45CF67F7-B9CB-4014-B5CD-D6DF009D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639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(2)    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40" grpId="0"/>
      <p:bldP spid="3512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B95EE75F-E513-402B-9258-9259DBD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39FC8-EDE0-4768-BD90-DDFA3137912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AAE3413-24C9-4EE4-9562-4B4288B1C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4D1301-CC8F-40C4-AA83-BF3FBA03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24175"/>
            <a:ext cx="8229600" cy="32019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 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R(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zh-CN" altLang="en-US" dirty="0"/>
              <a:t>是数；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)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)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或，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)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)))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endParaRPr lang="en-US" altLang="zh-CN" sz="2400" b="1" dirty="0">
              <a:latin typeface="+mn-lt"/>
            </a:endParaRPr>
          </a:p>
          <a:p>
            <a:pPr marL="914400" lvl="1" indent="-457200" eaLnBrk="1" hangingPunct="1">
              <a:buFontTx/>
              <a:buAutoNum type="arabicParenBoth" startAt="2"/>
              <a:defRPr/>
            </a:pP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)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)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或，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)(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)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)))</a:t>
            </a:r>
          </a:p>
          <a:p>
            <a:pPr marL="914400" lvl="1" indent="-457200" eaLnBrk="1" hangingPunct="1">
              <a:buFontTx/>
              <a:buAutoNum type="arabicParenBoth" startAt="2"/>
              <a:defRPr/>
            </a:pPr>
            <a:endParaRPr lang="en-US" altLang="zh-CN" sz="2400" b="1" dirty="0">
              <a:latin typeface="+mn-lt"/>
              <a:sym typeface="Symbol" panose="05050102010706020507" pitchFamily="18" charset="2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zh-CN" sz="2400" b="1" dirty="0">
              <a:latin typeface="+mn-lt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0AB10AE-DDAB-4EA7-804A-7D10E2E09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5_2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en-US">
                <a:solidFill>
                  <a:srgbClr val="FF0000"/>
                </a:solidFill>
              </a:rPr>
              <a:t>个体域为全总个体域</a:t>
            </a:r>
            <a:r>
              <a:rPr lang="en-US" altLang="zh-CN"/>
              <a:t>, </a:t>
            </a:r>
            <a:r>
              <a:rPr lang="zh-CN" altLang="en-US"/>
              <a:t>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 </a:t>
            </a:r>
            <a:r>
              <a:rPr lang="zh-CN" altLang="en-US"/>
              <a:t>对每一个数</a:t>
            </a:r>
            <a:r>
              <a:rPr lang="en-US" altLang="zh-CN" i="1"/>
              <a:t>x</a:t>
            </a:r>
            <a:r>
              <a:rPr lang="zh-CN" altLang="en-US"/>
              <a:t>都存在一个数</a:t>
            </a:r>
            <a:r>
              <a:rPr lang="en-US" altLang="zh-CN" i="1"/>
              <a:t>y</a:t>
            </a:r>
            <a:r>
              <a:rPr lang="zh-CN" altLang="en-US"/>
              <a:t>使得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  <a:p>
            <a:pPr eaLnBrk="1" hangingPunct="1"/>
            <a:r>
              <a:rPr lang="en-US" altLang="zh-CN"/>
              <a:t>  (2)  </a:t>
            </a:r>
            <a:r>
              <a:rPr lang="zh-CN" altLang="en-US"/>
              <a:t>存在一个数</a:t>
            </a:r>
            <a:r>
              <a:rPr lang="en-US" altLang="zh-CN" i="1"/>
              <a:t>x</a:t>
            </a:r>
            <a:r>
              <a:rPr lang="zh-CN" altLang="en-US"/>
              <a:t>使得对每一个数</a:t>
            </a:r>
            <a:r>
              <a:rPr lang="en-US" altLang="zh-CN" i="1"/>
              <a:t>y</a:t>
            </a:r>
            <a:r>
              <a:rPr lang="zh-CN" altLang="en-US"/>
              <a:t>都有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6F61020-24E7-4BBA-BA83-0B4B7D79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786B57-AB36-4F9E-B745-491174A1D33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C2CA258-5F5F-4882-9F82-7D2645B01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D8376A1-ABF9-41C8-90AF-0E1E34BC8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符号化下列命题：</a:t>
            </a:r>
          </a:p>
          <a:p>
            <a:pPr eaLnBrk="1" hangingPunct="1"/>
            <a:r>
              <a:rPr lang="en-US" altLang="zh-CN"/>
              <a:t>(1)</a:t>
            </a:r>
            <a:r>
              <a:rPr lang="zh-CN" altLang="en-US"/>
              <a:t>所有的人都长着黑头发。</a:t>
            </a:r>
          </a:p>
          <a:p>
            <a:pPr eaLnBrk="1" hangingPunct="1"/>
            <a:r>
              <a:rPr lang="en-US" altLang="zh-CN"/>
              <a:t>(2)</a:t>
            </a:r>
            <a:r>
              <a:rPr lang="zh-CN" altLang="en-US"/>
              <a:t>有的人登上过月球。 </a:t>
            </a:r>
          </a:p>
          <a:p>
            <a:pPr eaLnBrk="1" hangingPunct="1"/>
            <a:r>
              <a:rPr lang="en-US" altLang="zh-CN"/>
              <a:t>(3)</a:t>
            </a:r>
            <a:r>
              <a:rPr lang="zh-CN" altLang="en-US"/>
              <a:t>没有人登上过木星。</a:t>
            </a:r>
          </a:p>
          <a:p>
            <a:pPr eaLnBrk="1" hangingPunct="1"/>
            <a:r>
              <a:rPr lang="en-US" altLang="zh-CN"/>
              <a:t>(4)</a:t>
            </a:r>
            <a:r>
              <a:rPr lang="zh-CN" altLang="en-US"/>
              <a:t>在美国留学的学生未必都是亚洲人。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解：设</a:t>
            </a:r>
            <a:r>
              <a:rPr lang="en-US" altLang="zh-CN"/>
              <a:t>M(x): x</a:t>
            </a:r>
            <a:r>
              <a:rPr lang="zh-CN" altLang="en-US"/>
              <a:t>是人。</a:t>
            </a:r>
          </a:p>
          <a:p>
            <a:pPr eaLnBrk="1" hangingPunct="1"/>
            <a:endParaRPr lang="en-US" altLang="zh-CN"/>
          </a:p>
        </p:txBody>
      </p:sp>
      <p:sp>
        <p:nvSpPr>
          <p:cNvPr id="461828" name="Rectangle 4">
            <a:extLst>
              <a:ext uri="{FF2B5EF4-FFF2-40B4-BE49-F238E27FC236}">
                <a16:creationId xmlns:a16="http://schemas.microsoft.com/office/drawing/2014/main" id="{800AE012-3F4A-42F8-87C8-2E9B04DF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373188"/>
            <a:ext cx="35274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(1)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F(x):x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长着黑头发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    </a:t>
            </a:r>
            <a:r>
              <a:rPr kumimoji="1" lang="en-US" altLang="zh-CN">
                <a:solidFill>
                  <a:srgbClr val="FF0000"/>
                </a:solidFill>
              </a:rPr>
              <a:t>x(M(x) → F(x))</a:t>
            </a:r>
          </a:p>
        </p:txBody>
      </p:sp>
      <p:sp>
        <p:nvSpPr>
          <p:cNvPr id="461829" name="Rectangle 5">
            <a:extLst>
              <a:ext uri="{FF2B5EF4-FFF2-40B4-BE49-F238E27FC236}">
                <a16:creationId xmlns:a16="http://schemas.microsoft.com/office/drawing/2014/main" id="{DFF0BB8C-9292-4FA4-8C02-05272673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203450"/>
            <a:ext cx="35274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(2)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G(x):x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登上过月球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</a:t>
            </a:r>
            <a:r>
              <a:rPr kumimoji="1" lang="en-US" altLang="zh-CN" dirty="0">
                <a:solidFill>
                  <a:srgbClr val="FF0000"/>
                </a:solidFill>
              </a:rPr>
              <a:t>x(M(x)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FF0000"/>
                </a:solidFill>
              </a:rPr>
              <a:t> G(x))</a:t>
            </a:r>
          </a:p>
        </p:txBody>
      </p:sp>
      <p:sp>
        <p:nvSpPr>
          <p:cNvPr id="461830" name="Rectangle 6">
            <a:extLst>
              <a:ext uri="{FF2B5EF4-FFF2-40B4-BE49-F238E27FC236}">
                <a16:creationId xmlns:a16="http://schemas.microsoft.com/office/drawing/2014/main" id="{B2F9C7C9-DAE3-44A2-BE41-07346F19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513263"/>
            <a:ext cx="7488237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(3)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H(x):x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登上过木星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</a:t>
            </a:r>
            <a:r>
              <a:rPr kumimoji="1" lang="en-US" altLang="zh-CN">
                <a:solidFill>
                  <a:srgbClr val="FF0000"/>
                </a:solidFill>
              </a:rPr>
              <a:t>x(M(x)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FF0000"/>
                </a:solidFill>
              </a:rPr>
              <a:t> H(x))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 或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>
                <a:solidFill>
                  <a:srgbClr val="FF0000"/>
                </a:solidFill>
              </a:rPr>
              <a:t>x(M(x) →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kumimoji="1" lang="en-US" altLang="zh-CN">
                <a:solidFill>
                  <a:srgbClr val="FF0000"/>
                </a:solidFill>
              </a:rPr>
              <a:t>H(x))</a:t>
            </a:r>
          </a:p>
        </p:txBody>
      </p:sp>
      <p:sp>
        <p:nvSpPr>
          <p:cNvPr id="461831" name="Rectangle 7">
            <a:extLst>
              <a:ext uri="{FF2B5EF4-FFF2-40B4-BE49-F238E27FC236}">
                <a16:creationId xmlns:a16="http://schemas.microsoft.com/office/drawing/2014/main" id="{1E80E111-338A-4727-B2D1-9CCDC5BC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521200"/>
            <a:ext cx="434022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(4)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F(x):x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在美国留学的学生；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G(x):x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是亚洲人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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>
                <a:solidFill>
                  <a:srgbClr val="FF0000"/>
                </a:solidFill>
              </a:rPr>
              <a:t>x(F(x) → G(x))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   或 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>
                <a:solidFill>
                  <a:srgbClr val="FF0000"/>
                </a:solidFill>
              </a:rPr>
              <a:t>x(F(x)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kumimoji="1" lang="en-US" altLang="zh-CN">
                <a:solidFill>
                  <a:srgbClr val="FF0000"/>
                </a:solidFill>
              </a:rPr>
              <a:t>G(x))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build="p" animBg="1" autoUpdateAnimBg="0"/>
      <p:bldP spid="461829" grpId="0" build="p" animBg="1" autoUpdateAnimBg="0"/>
      <p:bldP spid="461830" grpId="0" build="p" animBg="1" autoUpdateAnimBg="0"/>
      <p:bldP spid="461831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C09901A-1B30-453D-8A63-C3960A1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B9D592-966F-4A3E-881B-9D6982BE3D8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F75E796-DEE7-42E4-81D6-01A51910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F477235-231C-4DE5-B2C4-659E313C0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1001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符号化下列命题：</a:t>
            </a:r>
          </a:p>
          <a:p>
            <a:pPr eaLnBrk="1" hangingPunct="1"/>
            <a:r>
              <a:rPr lang="en-US" altLang="zh-CN" dirty="0"/>
              <a:t>(1)</a:t>
            </a:r>
            <a:r>
              <a:rPr lang="zh-CN" altLang="en-US" dirty="0"/>
              <a:t>兔子比乌龟跑得快。</a:t>
            </a:r>
          </a:p>
          <a:p>
            <a:pPr eaLnBrk="1" hangingPunct="1"/>
            <a:r>
              <a:rPr lang="en-US" altLang="zh-CN" dirty="0"/>
              <a:t>(2)</a:t>
            </a:r>
            <a:r>
              <a:rPr lang="zh-CN" altLang="en-US" dirty="0"/>
              <a:t>并不是所有的兔子都比乌龟跑得快。 </a:t>
            </a:r>
          </a:p>
          <a:p>
            <a:pPr eaLnBrk="1" hangingPunct="1"/>
            <a:r>
              <a:rPr lang="en-US" altLang="zh-CN" dirty="0"/>
              <a:t>(3)</a:t>
            </a:r>
            <a:r>
              <a:rPr lang="zh-CN" altLang="en-US" dirty="0"/>
              <a:t>不存在跑得同样快的两只兔子。 </a:t>
            </a:r>
          </a:p>
          <a:p>
            <a:pPr eaLnBrk="1" hangingPunct="1"/>
            <a:r>
              <a:rPr lang="en-US" altLang="zh-CN" dirty="0"/>
              <a:t>(4)</a:t>
            </a:r>
            <a:r>
              <a:rPr lang="zh-CN" altLang="en-US" dirty="0"/>
              <a:t>有的兔子比所有的乌龟跑得快。</a:t>
            </a:r>
          </a:p>
          <a:p>
            <a:pPr eaLnBrk="1" hangingPunct="1"/>
            <a:r>
              <a:rPr lang="en-US" altLang="zh-CN" dirty="0"/>
              <a:t>(5)</a:t>
            </a:r>
            <a:r>
              <a:rPr lang="zh-CN" altLang="en-US" dirty="0"/>
              <a:t>所有兔子都比某些乌龟跑得快。 </a:t>
            </a:r>
          </a:p>
          <a:p>
            <a:pPr eaLnBrk="1" hangingPunct="1"/>
            <a:r>
              <a:rPr lang="zh-CN" altLang="en-US" dirty="0"/>
              <a:t>解：设</a:t>
            </a:r>
            <a:r>
              <a:rPr lang="en-US" altLang="zh-CN" dirty="0"/>
              <a:t>F(x): x</a:t>
            </a:r>
            <a:r>
              <a:rPr lang="zh-CN" altLang="en-US" dirty="0"/>
              <a:t>是兔子，</a:t>
            </a:r>
            <a:r>
              <a:rPr lang="en-US" altLang="zh-CN" dirty="0"/>
              <a:t>G(y): y</a:t>
            </a:r>
            <a:r>
              <a:rPr lang="zh-CN" altLang="en-US" dirty="0"/>
              <a:t>是乌龟，</a:t>
            </a:r>
            <a:r>
              <a:rPr lang="en-US" altLang="zh-CN" dirty="0"/>
              <a:t>H(</a:t>
            </a:r>
            <a:r>
              <a:rPr lang="en-US" altLang="zh-CN" dirty="0" err="1"/>
              <a:t>x,y</a:t>
            </a:r>
            <a:r>
              <a:rPr lang="en-US" altLang="zh-CN" dirty="0"/>
              <a:t>): 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跑得快，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):x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跑得一样快。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63880" name="Rectangle 8">
            <a:extLst>
              <a:ext uri="{FF2B5EF4-FFF2-40B4-BE49-F238E27FC236}">
                <a16:creationId xmlns:a16="http://schemas.microsoft.com/office/drawing/2014/main" id="{D879AFA0-C6CC-4D50-8C32-E0FF566D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62475"/>
            <a:ext cx="82248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(1) x(F(x)y(G(y)H(x,y)))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xy(F(x)G(y)H(x,y))</a:t>
            </a:r>
            <a:endParaRPr kumimoji="1"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9C77E388-3DB3-430F-BB0C-D5DA5ACE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005388"/>
            <a:ext cx="84613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(2) x(F(x)y(G(y)H(x,y)))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xy(F(x)G(y)H(x,y))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CA035B54-2A47-4807-B2E6-185A4810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448300"/>
            <a:ext cx="8137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(3) 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x(F(x)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y(F(y)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L(x,y)))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y(F(x)F(y)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L(x,y))</a:t>
            </a:r>
          </a:p>
        </p:txBody>
      </p:sp>
      <p:sp>
        <p:nvSpPr>
          <p:cNvPr id="463881" name="Rectangle 9">
            <a:extLst>
              <a:ext uri="{FF2B5EF4-FFF2-40B4-BE49-F238E27FC236}">
                <a16:creationId xmlns:a16="http://schemas.microsoft.com/office/drawing/2014/main" id="{80168555-5F52-470C-87BB-87E248E9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70575"/>
            <a:ext cx="80645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(4) x(F(x)y(G(y)H(x,y)))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xy(F(x)(G(y)H(x,y)))</a:t>
            </a:r>
          </a:p>
        </p:txBody>
      </p:sp>
      <p:sp>
        <p:nvSpPr>
          <p:cNvPr id="463884" name="Rectangle 12">
            <a:extLst>
              <a:ext uri="{FF2B5EF4-FFF2-40B4-BE49-F238E27FC236}">
                <a16:creationId xmlns:a16="http://schemas.microsoft.com/office/drawing/2014/main" id="{1850E573-CA51-460A-9989-8FFF0988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35713"/>
            <a:ext cx="80645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(5)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x(F(x)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y(G(y)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H(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)))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(F(x)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(G(y)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H(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animBg="1" autoUpdateAnimBg="0"/>
      <p:bldP spid="463882" grpId="0" animBg="1" autoUpdateAnimBg="0"/>
      <p:bldP spid="463883" grpId="0" animBg="1" autoUpdateAnimBg="0"/>
      <p:bldP spid="463881" grpId="0" animBg="1" autoUpdateAnimBg="0"/>
      <p:bldP spid="46388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C0767C4-9F32-4470-979F-6390733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409AF651-2E11-435A-B0A0-3E6BED62E375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CFC58B18-E548-4503-9C56-896D094A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3321050"/>
            <a:ext cx="7402512" cy="26685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根据常识，认为这个推理是正确的。但是，若用命题逻辑来表示，设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zh-CN" altLang="en-US"/>
              <a:t>分别表示这三个原子命题，则有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/>
              <a:t> r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然而，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 </a:t>
            </a:r>
            <a:r>
              <a:rPr lang="en-US" altLang="zh-CN"/>
              <a:t> </a:t>
            </a:r>
            <a:r>
              <a:rPr lang="en-US" altLang="zh-CN" i="1"/>
              <a:t>q</a:t>
            </a:r>
            <a:r>
              <a:rPr lang="en-US" altLang="zh-CN"/>
              <a:t>)→</a:t>
            </a:r>
            <a:r>
              <a:rPr lang="en-US" altLang="zh-CN" i="1"/>
              <a:t> r</a:t>
            </a:r>
            <a:r>
              <a:rPr lang="zh-CN" altLang="en-US"/>
              <a:t>并不是永真式，故上述推理形式是错误的。</a:t>
            </a:r>
            <a:endParaRPr lang="en-US" altLang="zh-CN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CB33C59-0AC1-40FC-BC60-42ACF60AA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苏格拉底三段论</a:t>
            </a:r>
          </a:p>
        </p:txBody>
      </p:sp>
      <p:sp>
        <p:nvSpPr>
          <p:cNvPr id="680964" name="Rectangle 4">
            <a:extLst>
              <a:ext uri="{FF2B5EF4-FFF2-40B4-BE49-F238E27FC236}">
                <a16:creationId xmlns:a16="http://schemas.microsoft.com/office/drawing/2014/main" id="{965EF554-4519-4216-BEB2-9F4593D0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381125"/>
            <a:ext cx="5386388" cy="14462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所以苏格拉底是要死的。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build="p"/>
      <p:bldP spid="6809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FBCC9A-8902-4DDA-B919-3D19AE4A2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540125"/>
            <a:ext cx="8229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：所有的</a:t>
            </a:r>
            <a:r>
              <a:rPr lang="en-US" altLang="zh-CN" sz="2200" i="1" dirty="0"/>
              <a:t>x</a:t>
            </a:r>
            <a:r>
              <a:rPr lang="zh-CN" altLang="en-US" sz="2200" dirty="0"/>
              <a:t>和所有的</a:t>
            </a:r>
            <a:r>
              <a:rPr lang="en-US" altLang="zh-CN" sz="2200" i="1" dirty="0"/>
              <a:t>y</a:t>
            </a:r>
            <a:r>
              <a:rPr lang="zh-CN" altLang="en-US" sz="2200" dirty="0"/>
              <a:t>都能配成一对。</a:t>
            </a:r>
            <a:endParaRPr lang="en-US" altLang="zh-CN" sz="2200" dirty="0"/>
          </a:p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：存在一个</a:t>
            </a:r>
            <a:r>
              <a:rPr lang="en-US" altLang="zh-CN" sz="2200" dirty="0"/>
              <a:t>x</a:t>
            </a:r>
            <a:r>
              <a:rPr lang="zh-CN" altLang="en-US" sz="2200" dirty="0"/>
              <a:t>与某个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200" dirty="0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：对于每一个</a:t>
            </a:r>
            <a:r>
              <a:rPr lang="en-US" altLang="zh-CN" sz="2200" dirty="0"/>
              <a:t>x</a:t>
            </a:r>
            <a:r>
              <a:rPr lang="zh-CN" altLang="en-US" sz="2200" dirty="0"/>
              <a:t>，都存在一个</a:t>
            </a:r>
            <a:r>
              <a:rPr lang="en-US" altLang="zh-CN" sz="2200" dirty="0"/>
              <a:t>y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与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  <a:endParaRPr lang="en-US" altLang="zh-CN" sz="2200" dirty="0"/>
          </a:p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</a:t>
            </a:r>
            <a:r>
              <a:rPr lang="en-US" altLang="zh-CN" sz="2200" dirty="0" err="1">
                <a:sym typeface="Symbol" panose="05050102010706020507" pitchFamily="18" charset="2"/>
              </a:rPr>
              <a:t>y</a:t>
            </a:r>
            <a:r>
              <a:rPr lang="en-US" altLang="zh-CN" sz="2200" i="1" dirty="0" err="1"/>
              <a:t>xG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：存在一个</a:t>
            </a:r>
            <a:r>
              <a:rPr lang="en-US" altLang="zh-CN" sz="2200" dirty="0"/>
              <a:t>y</a:t>
            </a:r>
            <a:r>
              <a:rPr lang="zh-CN" altLang="en-US" sz="2200" dirty="0"/>
              <a:t>，对于每一个</a:t>
            </a:r>
            <a:r>
              <a:rPr lang="en-US" altLang="zh-CN" sz="2200" dirty="0"/>
              <a:t>x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与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FF5F5648-27D2-484A-8031-E9BA6AD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087502-465A-4469-9F6C-E808D545567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13C2B80-99E9-421F-B5FE-8AD4CABF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多个量词的使用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4253BDC-D785-4BBE-8CB2-20B01E99F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81975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多个量词出现时，量词对变元的约束通常与量词的次序有关，量词的次序不能随意颠倒。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对于命题中的多个量词，约定从左到右的次序读出。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例如：设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能配成一对搭档，</a:t>
            </a:r>
            <a:r>
              <a:rPr lang="zh-CN" altLang="en-US" dirty="0">
                <a:solidFill>
                  <a:srgbClr val="0066FF"/>
                </a:solidFill>
              </a:rPr>
              <a:t>个体域为人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B665-D06C-F78D-B724-31DD1F37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CED5B-B3DA-2EF0-C240-AE560BBE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8" y="1232739"/>
            <a:ext cx="8825644" cy="964704"/>
          </a:xfrm>
        </p:spPr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   “这世界上只要有一个女孩子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生下来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，就一定会有一个男孩子在世界的另一个地方等她。”</a:t>
            </a:r>
            <a:endParaRPr lang="en-US" altLang="zh-CN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    （个体域为全总个体域）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4F6DB-9A41-C56D-27EC-9CA97A50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1424-5C8F-452B-A036-F7812A87B1D7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194B5D-CE7C-EB56-5D11-41C68EEB4F16}"/>
              </a:ext>
            </a:extLst>
          </p:cNvPr>
          <p:cNvSpPr txBox="1"/>
          <p:nvPr/>
        </p:nvSpPr>
        <p:spPr>
          <a:xfrm>
            <a:off x="467544" y="2636912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F(x): 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女孩子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(y): 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是男孩子，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): 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AE8A8-9ACF-B1CC-E24F-F043A92C9F60}"/>
              </a:ext>
            </a:extLst>
          </p:cNvPr>
          <p:cNvSpPr txBox="1"/>
          <p:nvPr/>
        </p:nvSpPr>
        <p:spPr>
          <a:xfrm>
            <a:off x="755576" y="351635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      x(F(x)y(M(y)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)))</a:t>
            </a:r>
          </a:p>
          <a:p>
            <a:endParaRPr lang="en-US" altLang="zh-CN" b="1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或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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xy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(F(x)(M(y)</a:t>
            </a:r>
            <a:r>
              <a:rPr lang="en-US" altLang="zh-CN" b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)))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1948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D499A7AC-8C1F-4DDC-A3E0-9A9CD90E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A808AE-C8B8-48AF-A56A-52BC5CFF0BF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E6090C-514F-4CAD-80AD-2B655752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172A559-90FE-41C9-827E-C715116AD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8563"/>
            <a:ext cx="80740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一元谓词</a:t>
            </a:r>
            <a:r>
              <a:rPr lang="zh-CN" altLang="en-US"/>
              <a:t>用以描述</a:t>
            </a:r>
            <a:r>
              <a:rPr lang="zh-CN" altLang="en-US">
                <a:solidFill>
                  <a:srgbClr val="0000FF"/>
                </a:solidFill>
              </a:rPr>
              <a:t>某一个个体的某种特性</a:t>
            </a:r>
            <a:r>
              <a:rPr lang="zh-CN" altLang="en-US"/>
              <a:t>，而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元谓词</a:t>
            </a:r>
            <a:r>
              <a:rPr lang="zh-CN" altLang="en-US"/>
              <a:t>则用以描述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个个体之间的关系</a:t>
            </a:r>
            <a:r>
              <a:rPr lang="zh-CN" altLang="en-US"/>
              <a:t>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根据命题的实际意义，选用全称量词或存在量词。</a:t>
            </a:r>
            <a:r>
              <a:rPr lang="zh-CN" altLang="en-US">
                <a:solidFill>
                  <a:srgbClr val="FF0000"/>
                </a:solidFill>
              </a:rPr>
              <a:t>全称量词加入</a:t>
            </a:r>
            <a:r>
              <a:rPr lang="zh-CN" altLang="en-US"/>
              <a:t>时，其刻划个体域的特性谓词将以</a:t>
            </a:r>
            <a:r>
              <a:rPr lang="zh-CN" altLang="en-US">
                <a:solidFill>
                  <a:srgbClr val="0000FF"/>
                </a:solidFill>
              </a:rPr>
              <a:t>蕴涵的前件</a:t>
            </a:r>
            <a:r>
              <a:rPr lang="zh-CN" altLang="en-US"/>
              <a:t>加入，</a:t>
            </a:r>
            <a:r>
              <a:rPr lang="zh-CN" altLang="en-US">
                <a:solidFill>
                  <a:srgbClr val="FF0000"/>
                </a:solidFill>
              </a:rPr>
              <a:t>存在量词加入</a:t>
            </a:r>
            <a:r>
              <a:rPr lang="zh-CN" altLang="en-US"/>
              <a:t>时，其刻划个体域的特性谓词将以</a:t>
            </a:r>
            <a:r>
              <a:rPr lang="zh-CN" altLang="en-US">
                <a:solidFill>
                  <a:srgbClr val="0000FF"/>
                </a:solidFill>
              </a:rPr>
              <a:t>合取项</a:t>
            </a:r>
            <a:r>
              <a:rPr lang="zh-CN" altLang="en-US"/>
              <a:t>加入；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有些命题在进行符号化时，由于语言叙述不同，可能翻译不同，但它们表示的意思是相同的，即</a:t>
            </a:r>
            <a:r>
              <a:rPr lang="zh-CN" altLang="en-US">
                <a:solidFill>
                  <a:srgbClr val="0000FF"/>
                </a:solidFill>
              </a:rPr>
              <a:t>句子符号化形式可不止一种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如有多个量词，则读的顺序按</a:t>
            </a:r>
            <a:r>
              <a:rPr lang="zh-CN" altLang="en-US">
                <a:solidFill>
                  <a:srgbClr val="FF0000"/>
                </a:solidFill>
              </a:rPr>
              <a:t>从左到右</a:t>
            </a:r>
            <a:r>
              <a:rPr lang="zh-CN" altLang="en-US"/>
              <a:t>的顺序；另外，量词对变元的约束，往往与量词的次序有关，不同的</a:t>
            </a:r>
            <a:r>
              <a:rPr lang="zh-CN" altLang="en-US">
                <a:solidFill>
                  <a:srgbClr val="FF0000"/>
                </a:solidFill>
              </a:rPr>
              <a:t>量词次序</a:t>
            </a:r>
            <a:r>
              <a:rPr lang="zh-CN" altLang="en-US"/>
              <a:t>，可以产生不同的真值，此时对多个量词同时出现时，不能随意颠倒它们的顺序，颠倒后会改变原有的含义。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0B4EAF8A-834F-4C7F-8688-AC14C64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8845C-08BB-4C44-9C0C-0A0918F2A4F4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6A0B3D-F7F0-414C-B7E1-3EFF4CDD6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  <a:p>
            <a:pPr marL="361950" indent="-361950" eaLnBrk="1" hangingPunct="1"/>
            <a:r>
              <a:rPr lang="zh-CN" altLang="en-US"/>
              <a:t>     个体词、谓词、量词</a:t>
            </a:r>
          </a:p>
          <a:p>
            <a:pPr marL="361950" indent="-361950" eaLnBrk="1" hangingPunct="1"/>
            <a:r>
              <a:rPr lang="zh-CN" altLang="en-US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4.2</a:t>
            </a:r>
            <a:r>
              <a:rPr lang="zh-CN" altLang="en-US">
                <a:solidFill>
                  <a:srgbClr val="FF0000"/>
                </a:solidFill>
              </a:rPr>
              <a:t>一阶逻辑公式及其解释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一阶语言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合式公式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合式公式的解释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永真式、矛盾式、可满足式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C02E512-905F-4D8D-8E5B-78A73E9E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9439C7C-24EE-403F-9130-48B8745A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EA4A8A-4FCD-4AF9-9DC3-AC9506B1857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8BC204A-72D9-4ECC-A2FD-423E4DBC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4.2 </a:t>
            </a:r>
            <a:r>
              <a:rPr lang="zh-CN" altLang="en-US"/>
              <a:t>一阶逻辑公式及解释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BB717E9-301D-4575-8DE6-E6F7FEC9F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229600" cy="47529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4.1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是一个非逻辑符集合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i="1" dirty="0"/>
              <a:t>L</a:t>
            </a:r>
            <a:r>
              <a:rPr lang="zh-CN" altLang="en-US" dirty="0"/>
              <a:t>生成的</a:t>
            </a:r>
            <a:r>
              <a:rPr lang="zh-CN" altLang="en-US" dirty="0">
                <a:solidFill>
                  <a:srgbClr val="A50021"/>
                </a:solidFill>
              </a:rPr>
              <a:t>一阶语言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字母表</a:t>
            </a:r>
            <a:r>
              <a:rPr lang="zh-CN" altLang="en-US" dirty="0"/>
              <a:t>包括下述符号：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非逻辑符号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(1) </a:t>
            </a:r>
            <a:r>
              <a:rPr lang="zh-CN" altLang="en-US" dirty="0"/>
              <a:t>个体常项符号：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(2) </a:t>
            </a:r>
            <a:r>
              <a:rPr lang="zh-CN" altLang="en-US" dirty="0"/>
              <a:t>函数符号：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(3) </a:t>
            </a:r>
            <a:r>
              <a:rPr lang="zh-CN" altLang="en-US" dirty="0"/>
              <a:t>谓词符号：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逻辑符号 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(4) </a:t>
            </a:r>
            <a:r>
              <a:rPr lang="zh-CN" altLang="en-US" dirty="0"/>
              <a:t>个体变项符号：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(5) </a:t>
            </a:r>
            <a:r>
              <a:rPr lang="zh-CN" altLang="en-US" dirty="0"/>
              <a:t>量词符号：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(6) </a:t>
            </a:r>
            <a:r>
              <a:rPr lang="zh-CN" altLang="en-US" dirty="0"/>
              <a:t>联结词符号：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(7) </a:t>
            </a:r>
            <a:r>
              <a:rPr lang="zh-CN" altLang="en-US" dirty="0"/>
              <a:t>括号与逗号：</a:t>
            </a:r>
            <a:r>
              <a:rPr lang="en-US" altLang="zh-CN" dirty="0"/>
              <a:t>(, ), </a:t>
            </a:r>
            <a:r>
              <a:rPr lang="zh-CN" altLang="en-US" dirty="0"/>
              <a:t>，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DCEE73D-5CF5-41F4-AAF8-201B0D9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6BD037-392B-463E-A864-81A0E66CB76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A6776F-D31C-4AFA-B28E-263ED24C9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一阶语言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的项与原子公式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E90F265-719C-44EF-8B10-C11C999AE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7525" cy="2808288"/>
          </a:xfrm>
        </p:spPr>
        <p:txBody>
          <a:bodyPr/>
          <a:lstStyle/>
          <a:p>
            <a:pPr marL="1082675" indent="-1082675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4.2</a:t>
            </a:r>
            <a:r>
              <a:rPr lang="en-US" altLang="zh-CN"/>
              <a:t>  </a:t>
            </a:r>
            <a:r>
              <a:rPr lang="en-US" altLang="zh-CN" i="1">
                <a:latin typeface="Palace Script MT" panose="030303020206070C0B05" pitchFamily="66" charset="0"/>
                <a:cs typeface="Lucida Sans Unicode" panose="020B0602030504020204" pitchFamily="34" charset="0"/>
              </a:rPr>
              <a:t>L  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项</a:t>
            </a:r>
            <a:r>
              <a:rPr lang="zh-CN" altLang="en-US"/>
              <a:t>的定义如下：</a:t>
            </a:r>
          </a:p>
          <a:p>
            <a:pPr marL="1082675" indent="-1082675" eaLnBrk="1" hangingPunct="1"/>
            <a:r>
              <a:rPr lang="en-US" altLang="zh-CN"/>
              <a:t>(1) </a:t>
            </a:r>
            <a:r>
              <a:rPr lang="zh-CN" altLang="en-US"/>
              <a:t>个体常项和个体变项是项</a:t>
            </a:r>
            <a:r>
              <a:rPr lang="en-US" altLang="zh-CN"/>
              <a:t>.</a:t>
            </a:r>
          </a:p>
          <a:p>
            <a:pPr marL="1082675" indent="-1082675" eaLnBrk="1" hangingPunct="1"/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是任意的</a:t>
            </a:r>
            <a:r>
              <a:rPr lang="en-US" altLang="zh-CN" i="1"/>
              <a:t>n</a:t>
            </a:r>
            <a:r>
              <a:rPr lang="zh-CN" altLang="en-US"/>
              <a:t>元函数，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zh-CN" altLang="en-US"/>
              <a:t>是任意的</a:t>
            </a:r>
          </a:p>
          <a:p>
            <a:pPr marL="1082675" indent="-1082675" eaLnBrk="1" hangingPunct="1"/>
            <a:r>
              <a:rPr lang="zh-CN" altLang="en-US"/>
              <a:t>       </a:t>
            </a:r>
            <a:r>
              <a:rPr lang="en-US" altLang="zh-CN" i="1"/>
              <a:t>n</a:t>
            </a:r>
            <a:r>
              <a:rPr lang="zh-CN" altLang="en-US"/>
              <a:t>个项，则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zh-CN" altLang="en-US"/>
              <a:t>是项</a:t>
            </a:r>
            <a:r>
              <a:rPr lang="en-US" altLang="zh-CN"/>
              <a:t>.</a:t>
            </a:r>
          </a:p>
          <a:p>
            <a:pPr marL="1082675" indent="-1082675" eaLnBrk="1" hangingPunct="1"/>
            <a:r>
              <a:rPr lang="en-US" altLang="zh-CN"/>
              <a:t>(3) </a:t>
            </a:r>
            <a:r>
              <a:rPr lang="zh-CN" altLang="en-US"/>
              <a:t>所有的项都是有限次使用</a:t>
            </a:r>
            <a:r>
              <a:rPr lang="en-US" altLang="zh-CN"/>
              <a:t>(1),(2)</a:t>
            </a:r>
            <a:r>
              <a:rPr lang="zh-CN" altLang="en-US"/>
              <a:t>得到的 </a:t>
            </a:r>
          </a:p>
          <a:p>
            <a:pPr marL="1082675" indent="-1082675" eaLnBrk="1" hangingPunct="1">
              <a:spcBef>
                <a:spcPct val="55000"/>
              </a:spcBef>
            </a:pPr>
            <a:r>
              <a:rPr lang="zh-CN" altLang="en-US"/>
              <a:t>     如</a:t>
            </a:r>
            <a:r>
              <a:rPr lang="en-US" altLang="zh-CN"/>
              <a:t>, 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等都是项  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AF6E47EA-5E9F-48FC-B702-989D90E8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64038"/>
            <a:ext cx="82296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82675" indent="-10826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57363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5585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954338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552825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0100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672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9244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816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的任意</a:t>
            </a:r>
            <a:r>
              <a:rPr lang="en-US" altLang="zh-CN" i="1"/>
              <a:t>n</a:t>
            </a:r>
            <a:r>
              <a:rPr lang="zh-CN" altLang="en-US"/>
              <a:t>元谓词，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 i="1"/>
              <a:t>  </a:t>
            </a:r>
          </a:p>
          <a:p>
            <a:pPr eaLnBrk="1" hangingPunct="1"/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的任意</a:t>
            </a:r>
            <a:r>
              <a:rPr lang="en-US" altLang="zh-CN" i="1"/>
              <a:t>n</a:t>
            </a:r>
            <a:r>
              <a:rPr lang="zh-CN" altLang="en-US"/>
              <a:t>个项，则称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原子公式</a:t>
            </a:r>
            <a:r>
              <a:rPr lang="en-US" altLang="zh-CN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/>
              <a:t>     </a:t>
            </a:r>
            <a:r>
              <a:rPr lang="zh-CN" altLang="en-US"/>
              <a:t>如，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),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n-US" altLang="zh-CN"/>
              <a:t>))</a:t>
            </a:r>
            <a:r>
              <a:rPr lang="zh-CN" altLang="en-US"/>
              <a:t>等均为原子公式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974EBE9-8B35-47B7-B716-88A80D04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905A2-4C88-40ED-BA67-3CA4CC818DFD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9EC6672-883A-4A44-8E48-6A3B95328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824412"/>
          </a:xfrm>
        </p:spPr>
        <p:txBody>
          <a:bodyPr/>
          <a:lstStyle/>
          <a:p>
            <a:pPr marL="1158875" indent="-1158875"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4.4</a:t>
            </a:r>
            <a:r>
              <a:rPr lang="en-US" altLang="zh-CN" dirty="0"/>
              <a:t>  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  <a:r>
              <a:rPr lang="en-US" altLang="zh-CN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合式公式</a:t>
            </a:r>
            <a:r>
              <a:rPr lang="zh-CN" altLang="en-US" dirty="0"/>
              <a:t>定义如下：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原子公式是合式公式</a:t>
            </a:r>
            <a:r>
              <a:rPr lang="en-US" altLang="zh-CN" dirty="0"/>
              <a:t>. </a:t>
            </a:r>
          </a:p>
          <a:p>
            <a:pPr marL="1158875" indent="-1158875" eaLnBrk="1" hangingPunct="1">
              <a:defRPr/>
            </a:pPr>
            <a:r>
              <a:rPr lang="en-US" altLang="zh-CN" dirty="0"/>
              <a:t> (2)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是合式公式，则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也是合式公式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是合式公式，则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      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(4)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是合式公式，则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xA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xA</a:t>
            </a:r>
            <a:r>
              <a:rPr lang="zh-CN" altLang="en-US" dirty="0"/>
              <a:t>也是合式公式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(5) </a:t>
            </a:r>
            <a:r>
              <a:rPr lang="zh-CN" altLang="en-US" dirty="0"/>
              <a:t>只有有限次地应用</a:t>
            </a:r>
            <a:r>
              <a:rPr lang="en-US" altLang="zh-CN" dirty="0"/>
              <a:t>(1)—(4)</a:t>
            </a:r>
            <a:r>
              <a:rPr lang="zh-CN" altLang="en-US" dirty="0"/>
              <a:t>形成的符号串才是合式公式</a:t>
            </a:r>
            <a:r>
              <a:rPr lang="en-US" altLang="zh-CN" dirty="0"/>
              <a:t>.</a:t>
            </a:r>
          </a:p>
          <a:p>
            <a:pPr marL="1158875" indent="-1158875"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合式公式简称</a:t>
            </a:r>
            <a:r>
              <a:rPr lang="zh-CN" altLang="en-US" dirty="0">
                <a:solidFill>
                  <a:srgbClr val="A50021"/>
                </a:solidFill>
              </a:rPr>
              <a:t>公式</a:t>
            </a:r>
          </a:p>
          <a:p>
            <a:pPr marL="1158875" indent="-1158875" eaLnBrk="1" hangingPunct="1">
              <a:spcBef>
                <a:spcPct val="70000"/>
              </a:spcBef>
              <a:defRPr/>
            </a:pPr>
            <a:r>
              <a:rPr lang="zh-CN" altLang="en-US" dirty="0"/>
              <a:t>    如</a:t>
            </a:r>
            <a:r>
              <a:rPr lang="en-US" altLang="zh-CN" dirty="0"/>
              <a:t>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),  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1158875" indent="-1158875" eaLnBrk="1" hangingPunct="1">
              <a:defRPr/>
            </a:pPr>
            <a:r>
              <a:rPr lang="en-US" altLang="zh-CN" dirty="0">
                <a:sym typeface="Symbol" panose="05050102010706020507" pitchFamily="18" charset="2"/>
              </a:rPr>
              <a:t>         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  <a:r>
              <a:rPr lang="zh-CN" altLang="en-US" dirty="0">
                <a:sym typeface="Symbol" panose="05050102010706020507" pitchFamily="18" charset="2"/>
              </a:rPr>
              <a:t>等都是合式公式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9623ED7D-1513-4458-BD41-24035C151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一阶语言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2DE3F129-A9D5-4176-ADE9-987941A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C8F37D-393B-423E-AF7A-A2CBB51EF408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F65899-192A-40E2-BEAB-ABB983A04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变元的约束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649B728-8ACF-4B31-AE81-80C68458E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967287"/>
          </a:xfrm>
        </p:spPr>
        <p:txBody>
          <a:bodyPr/>
          <a:lstStyle/>
          <a:p>
            <a:pPr marL="625475" indent="-625475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4.5</a:t>
            </a:r>
            <a:r>
              <a:rPr lang="en-US" altLang="zh-CN"/>
              <a:t>  </a:t>
            </a:r>
          </a:p>
          <a:p>
            <a:pPr marL="625475" indent="-625475" eaLnBrk="1" hangingPunct="1"/>
            <a:r>
              <a:rPr lang="zh-CN" altLang="en-US"/>
              <a:t>     在公式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xA 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xA </a:t>
            </a:r>
            <a:r>
              <a:rPr lang="zh-CN" altLang="en-US"/>
              <a:t>中，称</a:t>
            </a:r>
            <a:r>
              <a:rPr lang="en-US" altLang="zh-CN" i="1"/>
              <a:t>x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指导变元</a:t>
            </a:r>
            <a:r>
              <a:rPr lang="zh-CN" altLang="en-US"/>
              <a:t>，</a:t>
            </a:r>
            <a:endParaRPr lang="en-US" altLang="zh-CN"/>
          </a:p>
          <a:p>
            <a:pPr marL="625475" indent="-625475" eaLnBrk="1" hangingPunct="1"/>
            <a:r>
              <a:rPr lang="en-US" altLang="zh-CN" i="1"/>
              <a:t>     A</a:t>
            </a:r>
            <a:r>
              <a:rPr lang="zh-CN" altLang="en-US"/>
              <a:t>为相应量词的</a:t>
            </a:r>
            <a:r>
              <a:rPr lang="zh-CN" altLang="en-US">
                <a:solidFill>
                  <a:srgbClr val="A50021"/>
                </a:solidFill>
              </a:rPr>
              <a:t>辖域</a:t>
            </a:r>
            <a:r>
              <a:rPr lang="en-US" altLang="zh-CN"/>
              <a:t>.</a:t>
            </a:r>
          </a:p>
          <a:p>
            <a:pPr marL="625475" indent="-625475" eaLnBrk="1" hangingPunct="1"/>
            <a:r>
              <a:rPr lang="zh-CN" altLang="en-US"/>
              <a:t>    在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zh-CN" altLang="en-US"/>
              <a:t>的辖域中，</a:t>
            </a:r>
            <a:r>
              <a:rPr lang="en-US" altLang="zh-CN" i="1"/>
              <a:t>x</a:t>
            </a:r>
            <a:r>
              <a:rPr lang="zh-CN" altLang="en-US"/>
              <a:t>的所有出现都称为</a:t>
            </a:r>
            <a:r>
              <a:rPr lang="zh-CN" altLang="en-US">
                <a:solidFill>
                  <a:srgbClr val="A50021"/>
                </a:solidFill>
              </a:rPr>
              <a:t>约束出现</a:t>
            </a:r>
            <a:r>
              <a:rPr lang="zh-CN" altLang="en-US"/>
              <a:t>，</a:t>
            </a:r>
            <a:endParaRPr lang="en-US" altLang="zh-CN"/>
          </a:p>
          <a:p>
            <a:pPr marL="625475" indent="-625475" eaLnBrk="1" hangingPunct="1"/>
            <a:r>
              <a:rPr lang="en-US" altLang="zh-CN" i="1"/>
              <a:t>     A</a:t>
            </a:r>
            <a:r>
              <a:rPr lang="zh-CN" altLang="en-US"/>
              <a:t>中不是约束出现的其他变项均称为是</a:t>
            </a:r>
            <a:r>
              <a:rPr lang="zh-CN" altLang="en-US">
                <a:solidFill>
                  <a:srgbClr val="A50021"/>
                </a:solidFill>
              </a:rPr>
              <a:t>自由出现</a:t>
            </a:r>
            <a:r>
              <a:rPr lang="en-US" altLang="zh-CN"/>
              <a:t>. </a:t>
            </a:r>
          </a:p>
          <a:p>
            <a:pPr marL="625475" indent="-625475"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C1FFD09E-38A9-4CED-90BD-2BDDA1F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7D974-C17C-4815-8D5E-0EE7FB63DD1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E647B91-32E7-44B1-9E94-2078CEB1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472067" name="Object 3">
            <a:extLst>
              <a:ext uri="{FF2B5EF4-FFF2-40B4-BE49-F238E27FC236}">
                <a16:creationId xmlns:a16="http://schemas.microsoft.com/office/drawing/2014/main" id="{29C31455-7D6A-4B8E-8818-99A372951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52244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2343" imgH="185639" progId="Equation.3">
                  <p:embed/>
                </p:oleObj>
              </mc:Choice>
              <mc:Fallback>
                <p:oleObj name="公式" r:id="rId2" imgW="1252343" imgH="185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2244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Line 4">
            <a:extLst>
              <a:ext uri="{FF2B5EF4-FFF2-40B4-BE49-F238E27FC236}">
                <a16:creationId xmlns:a16="http://schemas.microsoft.com/office/drawing/2014/main" id="{CC066156-42CF-4C65-ACE1-82C222CE7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D57A7A3-0CC4-46B8-AB85-DE89F289F4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752600"/>
            <a:ext cx="4995863" cy="3924300"/>
            <a:chOff x="2160" y="1104"/>
            <a:chExt cx="3147" cy="2472"/>
          </a:xfrm>
        </p:grpSpPr>
        <p:sp>
          <p:nvSpPr>
            <p:cNvPr id="61449" name="Line 6">
              <a:extLst>
                <a:ext uri="{FF2B5EF4-FFF2-40B4-BE49-F238E27FC236}">
                  <a16:creationId xmlns:a16="http://schemas.microsoft.com/office/drawing/2014/main" id="{383EDA58-26CF-4F4B-8215-E4275C7C2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04"/>
              <a:ext cx="1296" cy="12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AutoShape 7">
              <a:extLst>
                <a:ext uri="{FF2B5EF4-FFF2-40B4-BE49-F238E27FC236}">
                  <a16:creationId xmlns:a16="http://schemas.microsoft.com/office/drawing/2014/main" id="{C90583FA-9527-4AF2-B451-3D8FA78F6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024"/>
              <a:ext cx="1791" cy="552"/>
            </a:xfrm>
            <a:prstGeom prst="borderCallout2">
              <a:avLst>
                <a:gd name="adj1" fmla="val 13042"/>
                <a:gd name="adj2" fmla="val -2681"/>
                <a:gd name="adj3" fmla="val 13042"/>
                <a:gd name="adj4" fmla="val -3014"/>
                <a:gd name="adj5" fmla="val -348912"/>
                <a:gd name="adj6" fmla="val -3407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4000" b="0">
                  <a:solidFill>
                    <a:srgbClr val="000000"/>
                  </a:solidFill>
                  <a:ea typeface="楷体_GB2312" pitchFamily="49" charset="-122"/>
                </a:rPr>
                <a:t>约束出现</a:t>
              </a:r>
            </a:p>
          </p:txBody>
        </p:sp>
      </p:grpSp>
      <p:sp>
        <p:nvSpPr>
          <p:cNvPr id="472072" name="AutoShape 8">
            <a:extLst>
              <a:ext uri="{FF2B5EF4-FFF2-40B4-BE49-F238E27FC236}">
                <a16:creationId xmlns:a16="http://schemas.microsoft.com/office/drawing/2014/main" id="{0DEEA2A6-A340-4E75-9253-B5DCE5B61318}"/>
              </a:ext>
            </a:extLst>
          </p:cNvPr>
          <p:cNvSpPr>
            <a:spLocks/>
          </p:cNvSpPr>
          <p:nvPr/>
        </p:nvSpPr>
        <p:spPr bwMode="auto">
          <a:xfrm>
            <a:off x="3282950" y="4876800"/>
            <a:ext cx="1593850" cy="838200"/>
          </a:xfrm>
          <a:prstGeom prst="borderCallout1">
            <a:avLst>
              <a:gd name="adj1" fmla="val 13634"/>
              <a:gd name="adj2" fmla="val -4782"/>
              <a:gd name="adj3" fmla="val -338259"/>
              <a:gd name="adj4" fmla="val -4782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2073" name="AutoShape 9">
            <a:extLst>
              <a:ext uri="{FF2B5EF4-FFF2-40B4-BE49-F238E27FC236}">
                <a16:creationId xmlns:a16="http://schemas.microsoft.com/office/drawing/2014/main" id="{1F4214A4-DEA4-46EF-87B9-A706BDA6A9D8}"/>
              </a:ext>
            </a:extLst>
          </p:cNvPr>
          <p:cNvSpPr>
            <a:spLocks/>
          </p:cNvSpPr>
          <p:nvPr/>
        </p:nvSpPr>
        <p:spPr bwMode="auto">
          <a:xfrm>
            <a:off x="1066800" y="3276600"/>
            <a:ext cx="838200" cy="2438400"/>
          </a:xfrm>
          <a:prstGeom prst="borderCallout1">
            <a:avLst>
              <a:gd name="adj1" fmla="val 4690"/>
              <a:gd name="adj2" fmla="val 109093"/>
              <a:gd name="adj3" fmla="val -59699"/>
              <a:gd name="adj4" fmla="val 126894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animBg="1" autoUpdateAnimBg="0"/>
      <p:bldP spid="47207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DBFFF327-E2D3-42E9-8DF3-E0E761C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1B1AC4-7F83-4B3F-BC70-51E4D61A160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17EE079-0E2A-422F-8E47-5AF79744FBED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2478" name="Rectangle 3">
              <a:extLst>
                <a:ext uri="{FF2B5EF4-FFF2-40B4-BE49-F238E27FC236}">
                  <a16:creationId xmlns:a16="http://schemas.microsoft.com/office/drawing/2014/main" id="{4379B6B2-0387-4A68-BA13-0EF225E3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2479" name="Object 4">
              <a:extLst>
                <a:ext uri="{FF2B5EF4-FFF2-40B4-BE49-F238E27FC236}">
                  <a16:creationId xmlns:a16="http://schemas.microsoft.com/office/drawing/2014/main" id="{392718F3-6E5F-4DBD-973E-85FE31DBF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615"/>
            <a:ext cx="3983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9068" imgH="185639" progId="Equation.DSMT4">
                    <p:embed/>
                  </p:oleObj>
                </mc:Choice>
                <mc:Fallback>
                  <p:oleObj name="Equation" r:id="rId2" imgW="1519068" imgH="18563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615"/>
                          <a:ext cx="3983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8" name="Rectangle 5">
            <a:extLst>
              <a:ext uri="{FF2B5EF4-FFF2-40B4-BE49-F238E27FC236}">
                <a16:creationId xmlns:a16="http://schemas.microsoft.com/office/drawing/2014/main" id="{3DB0D56C-5085-468A-939A-50A33AF38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879B76F0-F5FF-4202-B36A-3BE5F4BD9D4E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2476" name="Rectangle 7">
              <a:extLst>
                <a:ext uri="{FF2B5EF4-FFF2-40B4-BE49-F238E27FC236}">
                  <a16:creationId xmlns:a16="http://schemas.microsoft.com/office/drawing/2014/main" id="{11272E05-9129-4136-91DC-E058AB95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2477" name="Object 8">
              <a:extLst>
                <a:ext uri="{FF2B5EF4-FFF2-40B4-BE49-F238E27FC236}">
                  <a16:creationId xmlns:a16="http://schemas.microsoft.com/office/drawing/2014/main" id="{018D1DE2-C3D8-40EB-97C9-3257EFF7A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624"/>
            <a:ext cx="398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19068" imgH="185639" progId="Equation.DSMT4">
                    <p:embed/>
                  </p:oleObj>
                </mc:Choice>
                <mc:Fallback>
                  <p:oleObj name="Equation" r:id="rId4" imgW="1519068" imgH="18563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3982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7" name="Line 9">
            <a:extLst>
              <a:ext uri="{FF2B5EF4-FFF2-40B4-BE49-F238E27FC236}">
                <a16:creationId xmlns:a16="http://schemas.microsoft.com/office/drawing/2014/main" id="{F04AA318-C6CD-4C09-967A-B2931D59C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39938"/>
            <a:ext cx="510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8" name="Line 10">
            <a:extLst>
              <a:ext uri="{FF2B5EF4-FFF2-40B4-BE49-F238E27FC236}">
                <a16:creationId xmlns:a16="http://schemas.microsoft.com/office/drawing/2014/main" id="{679F7DAD-B11C-4C01-A070-27FFF0FF4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923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9" name="AutoShape 11">
            <a:extLst>
              <a:ext uri="{FF2B5EF4-FFF2-40B4-BE49-F238E27FC236}">
                <a16:creationId xmlns:a16="http://schemas.microsoft.com/office/drawing/2014/main" id="{2ECD1EB6-DEFA-44D6-8882-713663BEDEB7}"/>
              </a:ext>
            </a:extLst>
          </p:cNvPr>
          <p:cNvSpPr>
            <a:spLocks/>
          </p:cNvSpPr>
          <p:nvPr/>
        </p:nvSpPr>
        <p:spPr bwMode="auto">
          <a:xfrm>
            <a:off x="685800" y="2954338"/>
            <a:ext cx="914400" cy="2520950"/>
          </a:xfrm>
          <a:prstGeom prst="borderCallout1">
            <a:avLst>
              <a:gd name="adj1" fmla="val 4532"/>
              <a:gd name="adj2" fmla="val 108333"/>
              <a:gd name="adj3" fmla="val -42005"/>
              <a:gd name="adj4" fmla="val 16006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3100" name="AutoShape 12">
            <a:extLst>
              <a:ext uri="{FF2B5EF4-FFF2-40B4-BE49-F238E27FC236}">
                <a16:creationId xmlns:a16="http://schemas.microsoft.com/office/drawing/2014/main" id="{5E51513E-144B-4ECC-9A86-E477572340A7}"/>
              </a:ext>
            </a:extLst>
          </p:cNvPr>
          <p:cNvSpPr>
            <a:spLocks/>
          </p:cNvSpPr>
          <p:nvPr/>
        </p:nvSpPr>
        <p:spPr bwMode="auto">
          <a:xfrm>
            <a:off x="3124200" y="2997200"/>
            <a:ext cx="914400" cy="2471738"/>
          </a:xfrm>
          <a:prstGeom prst="borderCallout1">
            <a:avLst>
              <a:gd name="adj1" fmla="val 4625"/>
              <a:gd name="adj2" fmla="val 108333"/>
              <a:gd name="adj3" fmla="val -39884"/>
              <a:gd name="adj4" fmla="val 108856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辖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   域</a:t>
            </a:r>
          </a:p>
        </p:txBody>
      </p:sp>
      <p:sp>
        <p:nvSpPr>
          <p:cNvPr id="473101" name="AutoShape 13">
            <a:extLst>
              <a:ext uri="{FF2B5EF4-FFF2-40B4-BE49-F238E27FC236}">
                <a16:creationId xmlns:a16="http://schemas.microsoft.com/office/drawing/2014/main" id="{82076E5B-3895-4126-9997-8C99EA6F095A}"/>
              </a:ext>
            </a:extLst>
          </p:cNvPr>
          <p:cNvSpPr>
            <a:spLocks/>
          </p:cNvSpPr>
          <p:nvPr/>
        </p:nvSpPr>
        <p:spPr bwMode="auto">
          <a:xfrm>
            <a:off x="5334000" y="2954338"/>
            <a:ext cx="914400" cy="2520950"/>
          </a:xfrm>
          <a:prstGeom prst="borderCallout1">
            <a:avLst>
              <a:gd name="adj1" fmla="val 4532"/>
              <a:gd name="adj2" fmla="val -8333"/>
              <a:gd name="adj3" fmla="val -44523"/>
              <a:gd name="adj4" fmla="val -26218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3102" name="AutoShape 14">
            <a:extLst>
              <a:ext uri="{FF2B5EF4-FFF2-40B4-BE49-F238E27FC236}">
                <a16:creationId xmlns:a16="http://schemas.microsoft.com/office/drawing/2014/main" id="{C6DF4639-B706-490A-8165-73A422C39F9B}"/>
              </a:ext>
            </a:extLst>
          </p:cNvPr>
          <p:cNvSpPr>
            <a:spLocks/>
          </p:cNvSpPr>
          <p:nvPr/>
        </p:nvSpPr>
        <p:spPr bwMode="auto">
          <a:xfrm>
            <a:off x="6526213" y="2992438"/>
            <a:ext cx="914400" cy="2471737"/>
          </a:xfrm>
          <a:prstGeom prst="borderCallout1">
            <a:avLst>
              <a:gd name="adj1" fmla="val 4625"/>
              <a:gd name="adj2" fmla="val -8333"/>
              <a:gd name="adj3" fmla="val -33847"/>
              <a:gd name="adj4" fmla="val -22398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辖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   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 animBg="1" autoUpdateAnimBg="0"/>
      <p:bldP spid="473100" grpId="0" animBg="1" autoUpdateAnimBg="0"/>
      <p:bldP spid="473101" grpId="0" animBg="1" autoUpdateAnimBg="0"/>
      <p:bldP spid="47310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04773555-1634-4AFE-86B7-88F06A409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000009-63B9-465B-AEB7-C6916667D53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5059" name="Rectangle 299">
            <a:extLst>
              <a:ext uri="{FF2B5EF4-FFF2-40B4-BE49-F238E27FC236}">
                <a16:creationId xmlns:a16="http://schemas.microsoft.com/office/drawing/2014/main" id="{3ABD519F-A184-4321-B888-CFFADF30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28600" indent="-228600" algn="ctr" eaLnBrk="1" fontAlgn="ctr" hangingPunct="1">
              <a:defRPr/>
            </a:pP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p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 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q</a:t>
            </a:r>
            <a:r>
              <a:rPr lang="en-US" altLang="zh-CN" dirty="0">
                <a:latin typeface="+mn-lt"/>
              </a:rPr>
              <a:t>)→</a:t>
            </a:r>
            <a:r>
              <a:rPr lang="en-US" altLang="zh-CN" i="1" dirty="0">
                <a:latin typeface="+mn-lt"/>
              </a:rPr>
              <a:t> r</a:t>
            </a:r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82638" name="Group 302">
            <a:extLst>
              <a:ext uri="{FF2B5EF4-FFF2-40B4-BE49-F238E27FC236}">
                <a16:creationId xmlns:a16="http://schemas.microsoft.com/office/drawing/2014/main" id="{DFD5E48C-8F7F-4457-AF53-0F9317D980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314450"/>
          <a:ext cx="7026275" cy="4964122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897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/>
                        <a:t>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/>
                        <a:t>p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US" altLang="zh-CN" sz="2800" b="1" dirty="0"/>
                        <a:t>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/>
                        <a:t>(</a:t>
                      </a:r>
                      <a:r>
                        <a:rPr lang="en-US" altLang="zh-CN" sz="2800" b="1" i="1" dirty="0"/>
                        <a:t>p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US" altLang="zh-CN" sz="2800" b="1" dirty="0"/>
                        <a:t>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dirty="0"/>
                        <a:t>)→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 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2702BEA0-2EB3-4626-B691-71343442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A17969-B89A-48CF-A294-E8350F61D5F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DDF2D88-293F-4A11-A3C5-47F742A67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CEE4A96-65BC-424F-88FC-C1D588691987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3505" name="Rectangle 4">
              <a:extLst>
                <a:ext uri="{FF2B5EF4-FFF2-40B4-BE49-F238E27FC236}">
                  <a16:creationId xmlns:a16="http://schemas.microsoft.com/office/drawing/2014/main" id="{F358118C-7E75-431B-AB5E-81E1F235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3506" name="Object 5">
              <a:extLst>
                <a:ext uri="{FF2B5EF4-FFF2-40B4-BE49-F238E27FC236}">
                  <a16:creationId xmlns:a16="http://schemas.microsoft.com/office/drawing/2014/main" id="{67E36AE0-4E8D-4664-B3C3-835DB893B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" y="576"/>
            <a:ext cx="561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05257" imgH="185639" progId="Equation.DSMT4">
                    <p:embed/>
                  </p:oleObj>
                </mc:Choice>
                <mc:Fallback>
                  <p:oleObj name="Equation" r:id="rId3" imgW="2405257" imgH="18563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576"/>
                          <a:ext cx="5610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D498B7B-8BED-47C5-B7D5-EEFD7DAFE414}"/>
              </a:ext>
            </a:extLst>
          </p:cNvPr>
          <p:cNvGrpSpPr>
            <a:grpSpLocks/>
          </p:cNvGrpSpPr>
          <p:nvPr/>
        </p:nvGrpSpPr>
        <p:grpSpPr bwMode="auto">
          <a:xfrm>
            <a:off x="0" y="1227138"/>
            <a:ext cx="9144000" cy="1066800"/>
            <a:chOff x="336" y="1056"/>
            <a:chExt cx="5760" cy="672"/>
          </a:xfrm>
        </p:grpSpPr>
        <p:sp>
          <p:nvSpPr>
            <p:cNvPr id="63503" name="Rectangle 7">
              <a:extLst>
                <a:ext uri="{FF2B5EF4-FFF2-40B4-BE49-F238E27FC236}">
                  <a16:creationId xmlns:a16="http://schemas.microsoft.com/office/drawing/2014/main" id="{3C5CA371-EE87-48EE-BF86-F0EAB19C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5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3504" name="Object 8">
              <a:extLst>
                <a:ext uri="{FF2B5EF4-FFF2-40B4-BE49-F238E27FC236}">
                  <a16:creationId xmlns:a16="http://schemas.microsoft.com/office/drawing/2014/main" id="{A26A1F5F-A333-484A-85B6-443C42979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056"/>
            <a:ext cx="561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05257" imgH="185639" progId="Equation.DSMT4">
                    <p:embed/>
                  </p:oleObj>
                </mc:Choice>
                <mc:Fallback>
                  <p:oleObj name="Equation" r:id="rId5" imgW="2405257" imgH="18563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5610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4121" name="AutoShape 9">
            <a:extLst>
              <a:ext uri="{FF2B5EF4-FFF2-40B4-BE49-F238E27FC236}">
                <a16:creationId xmlns:a16="http://schemas.microsoft.com/office/drawing/2014/main" id="{F8869F73-6F44-44F1-B629-FAE2A0499FB2}"/>
              </a:ext>
            </a:extLst>
          </p:cNvPr>
          <p:cNvSpPr>
            <a:spLocks/>
          </p:cNvSpPr>
          <p:nvPr/>
        </p:nvSpPr>
        <p:spPr bwMode="auto">
          <a:xfrm>
            <a:off x="5334000" y="3030538"/>
            <a:ext cx="762000" cy="2311400"/>
          </a:xfrm>
          <a:prstGeom prst="borderCallout1">
            <a:avLst>
              <a:gd name="adj1" fmla="val 4944"/>
              <a:gd name="adj2" fmla="val 110000"/>
              <a:gd name="adj3" fmla="val -50963"/>
              <a:gd name="adj4" fmla="val 25000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4122" name="AutoShape 10">
            <a:extLst>
              <a:ext uri="{FF2B5EF4-FFF2-40B4-BE49-F238E27FC236}">
                <a16:creationId xmlns:a16="http://schemas.microsoft.com/office/drawing/2014/main" id="{03877F6D-2E1D-47D8-853B-B8BFF905EE8B}"/>
              </a:ext>
            </a:extLst>
          </p:cNvPr>
          <p:cNvSpPr>
            <a:spLocks/>
          </p:cNvSpPr>
          <p:nvPr/>
        </p:nvSpPr>
        <p:spPr bwMode="auto">
          <a:xfrm>
            <a:off x="6400800" y="4021138"/>
            <a:ext cx="762000" cy="1277937"/>
          </a:xfrm>
          <a:prstGeom prst="borderCallout1">
            <a:avLst>
              <a:gd name="adj1" fmla="val 8944"/>
              <a:gd name="adj2" fmla="val 110000"/>
              <a:gd name="adj3" fmla="val -151056"/>
              <a:gd name="adj4" fmla="val 1591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4123" name="AutoShape 11">
            <a:extLst>
              <a:ext uri="{FF2B5EF4-FFF2-40B4-BE49-F238E27FC236}">
                <a16:creationId xmlns:a16="http://schemas.microsoft.com/office/drawing/2014/main" id="{D7A574F3-DC73-48A1-A388-DCFE91845384}"/>
              </a:ext>
            </a:extLst>
          </p:cNvPr>
          <p:cNvSpPr>
            <a:spLocks/>
          </p:cNvSpPr>
          <p:nvPr/>
        </p:nvSpPr>
        <p:spPr bwMode="auto">
          <a:xfrm>
            <a:off x="1524000" y="3944938"/>
            <a:ext cx="914400" cy="1277937"/>
          </a:xfrm>
          <a:prstGeom prst="borderCallout1">
            <a:avLst>
              <a:gd name="adj1" fmla="val 8944"/>
              <a:gd name="adj2" fmla="val 108333"/>
              <a:gd name="adj3" fmla="val -148074"/>
              <a:gd name="adj4" fmla="val 25850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F301D9C5-AE87-4F8F-B69B-F36E818D68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4200"/>
            <a:ext cx="1666875" cy="3335338"/>
            <a:chOff x="192" y="1035"/>
            <a:chExt cx="1050" cy="2101"/>
          </a:xfrm>
        </p:grpSpPr>
        <p:sp>
          <p:nvSpPr>
            <p:cNvPr id="63501" name="AutoShape 13">
              <a:extLst>
                <a:ext uri="{FF2B5EF4-FFF2-40B4-BE49-F238E27FC236}">
                  <a16:creationId xmlns:a16="http://schemas.microsoft.com/office/drawing/2014/main" id="{25EA8E82-E06D-4EB3-A763-7B3DAE7C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680"/>
              <a:ext cx="576" cy="1456"/>
            </a:xfrm>
            <a:prstGeom prst="borderCallout1">
              <a:avLst>
                <a:gd name="adj1" fmla="val 4944"/>
                <a:gd name="adj2" fmla="val 108333"/>
                <a:gd name="adj3" fmla="val -46843"/>
                <a:gd name="adj4" fmla="val 12013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3600" b="0">
                  <a:solidFill>
                    <a:srgbClr val="000000"/>
                  </a:solidFill>
                  <a:ea typeface="楷体_GB2312" pitchFamily="49" charset="-122"/>
                </a:rPr>
                <a:t>指导变元</a:t>
              </a:r>
            </a:p>
          </p:txBody>
        </p:sp>
        <p:sp>
          <p:nvSpPr>
            <p:cNvPr id="63502" name="Line 14">
              <a:extLst>
                <a:ext uri="{FF2B5EF4-FFF2-40B4-BE49-F238E27FC236}">
                  <a16:creationId xmlns:a16="http://schemas.microsoft.com/office/drawing/2014/main" id="{65531084-B38D-4827-BCC9-0F67B04A0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1035"/>
              <a:ext cx="432" cy="7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27" name="AutoShape 15">
            <a:extLst>
              <a:ext uri="{FF2B5EF4-FFF2-40B4-BE49-F238E27FC236}">
                <a16:creationId xmlns:a16="http://schemas.microsoft.com/office/drawing/2014/main" id="{86EFBCD6-3B86-473C-9F60-D0C5D8E97870}"/>
              </a:ext>
            </a:extLst>
          </p:cNvPr>
          <p:cNvSpPr>
            <a:spLocks/>
          </p:cNvSpPr>
          <p:nvPr/>
        </p:nvSpPr>
        <p:spPr bwMode="auto">
          <a:xfrm>
            <a:off x="7696200" y="2954338"/>
            <a:ext cx="762000" cy="2362200"/>
          </a:xfrm>
          <a:prstGeom prst="borderCallout2">
            <a:avLst>
              <a:gd name="adj1" fmla="val 4838"/>
              <a:gd name="adj2" fmla="val 110000"/>
              <a:gd name="adj3" fmla="val 4838"/>
              <a:gd name="adj4" fmla="val 110625"/>
              <a:gd name="adj5" fmla="val -47579"/>
              <a:gd name="adj6" fmla="val 11125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自由出现</a:t>
            </a:r>
          </a:p>
        </p:txBody>
      </p:sp>
      <p:sp>
        <p:nvSpPr>
          <p:cNvPr id="474128" name="Line 16">
            <a:extLst>
              <a:ext uri="{FF2B5EF4-FFF2-40B4-BE49-F238E27FC236}">
                <a16:creationId xmlns:a16="http://schemas.microsoft.com/office/drawing/2014/main" id="{A09B1570-A1A3-471D-A62A-868CD3D64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1963738"/>
            <a:ext cx="15081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9" name="Line 17">
            <a:extLst>
              <a:ext uri="{FF2B5EF4-FFF2-40B4-BE49-F238E27FC236}">
                <a16:creationId xmlns:a16="http://schemas.microsoft.com/office/drawing/2014/main" id="{D0124A60-BFD2-4A29-BCEE-BA290ACBC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39938"/>
            <a:ext cx="388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1" grpId="0" animBg="1" autoUpdateAnimBg="0"/>
      <p:bldP spid="474122" grpId="0" animBg="1" autoUpdateAnimBg="0"/>
      <p:bldP spid="474123" grpId="0" animBg="1" autoUpdateAnimBg="0"/>
      <p:bldP spid="47412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2D5758ED-BD77-4865-838C-FC73D696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84512-1AC1-495D-9255-40D10CBB276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37F5B38-9FE8-4486-8DB8-5418DC33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CF7292D-1C17-4E74-A596-1AD9FEBB4085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5557" name="Rectangle 4">
              <a:extLst>
                <a:ext uri="{FF2B5EF4-FFF2-40B4-BE49-F238E27FC236}">
                  <a16:creationId xmlns:a16="http://schemas.microsoft.com/office/drawing/2014/main" id="{12212871-246A-4216-9687-CC79E333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5558" name="Object 5">
              <a:extLst>
                <a:ext uri="{FF2B5EF4-FFF2-40B4-BE49-F238E27FC236}">
                  <a16:creationId xmlns:a16="http://schemas.microsoft.com/office/drawing/2014/main" id="{EB06BFA2-6EC6-47E6-A806-06EFBCA285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" y="672"/>
            <a:ext cx="567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14813" imgH="185639" progId="Equation.DSMT4">
                    <p:embed/>
                  </p:oleObj>
                </mc:Choice>
                <mc:Fallback>
                  <p:oleObj name="Equation" r:id="rId3" imgW="2814813" imgH="18563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" y="672"/>
                          <a:ext cx="5678" cy="4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142" name="AutoShape 6">
            <a:extLst>
              <a:ext uri="{FF2B5EF4-FFF2-40B4-BE49-F238E27FC236}">
                <a16:creationId xmlns:a16="http://schemas.microsoft.com/office/drawing/2014/main" id="{265F4CBF-E77F-4535-BC3C-3B29CE79B9ED}"/>
              </a:ext>
            </a:extLst>
          </p:cNvPr>
          <p:cNvSpPr>
            <a:spLocks/>
          </p:cNvSpPr>
          <p:nvPr/>
        </p:nvSpPr>
        <p:spPr bwMode="auto">
          <a:xfrm>
            <a:off x="381000" y="3995738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8333"/>
              <a:gd name="adj5" fmla="val -46912"/>
              <a:gd name="adj6" fmla="val -8333"/>
              <a:gd name="adj7" fmla="val -100296"/>
              <a:gd name="adj8" fmla="val 5625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08393336-69CE-4CAC-8377-CB674E9884F1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192" y="0"/>
            <a:chExt cx="5760" cy="672"/>
          </a:xfrm>
        </p:grpSpPr>
        <p:sp>
          <p:nvSpPr>
            <p:cNvPr id="65555" name="Rectangle 8">
              <a:extLst>
                <a:ext uri="{FF2B5EF4-FFF2-40B4-BE49-F238E27FC236}">
                  <a16:creationId xmlns:a16="http://schemas.microsoft.com/office/drawing/2014/main" id="{7A98698A-7947-403F-8075-8C9C8F69F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5556" name="Object 9">
              <a:extLst>
                <a:ext uri="{FF2B5EF4-FFF2-40B4-BE49-F238E27FC236}">
                  <a16:creationId xmlns:a16="http://schemas.microsoft.com/office/drawing/2014/main" id="{0BDDC41D-D1EB-4A5E-BE98-60522EBAD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44"/>
            <a:ext cx="567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814813" imgH="185639" progId="Equation.DSMT4">
                    <p:embed/>
                  </p:oleObj>
                </mc:Choice>
                <mc:Fallback>
                  <p:oleObj name="Equation" r:id="rId5" imgW="2814813" imgH="18563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44"/>
                          <a:ext cx="5678" cy="4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146" name="Line 10">
            <a:extLst>
              <a:ext uri="{FF2B5EF4-FFF2-40B4-BE49-F238E27FC236}">
                <a16:creationId xmlns:a16="http://schemas.microsoft.com/office/drawing/2014/main" id="{4C73E9A5-2CFC-483D-B30B-AB3704948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116138"/>
            <a:ext cx="594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47" name="AutoShape 11">
            <a:extLst>
              <a:ext uri="{FF2B5EF4-FFF2-40B4-BE49-F238E27FC236}">
                <a16:creationId xmlns:a16="http://schemas.microsoft.com/office/drawing/2014/main" id="{75698FAF-C2D2-47E6-B3D7-07416248BBDE}"/>
              </a:ext>
            </a:extLst>
          </p:cNvPr>
          <p:cNvSpPr>
            <a:spLocks/>
          </p:cNvSpPr>
          <p:nvPr/>
        </p:nvSpPr>
        <p:spPr bwMode="auto">
          <a:xfrm>
            <a:off x="1600200" y="4808538"/>
            <a:ext cx="914400" cy="1346200"/>
          </a:xfrm>
          <a:prstGeom prst="borderCallout1">
            <a:avLst>
              <a:gd name="adj1" fmla="val 8491"/>
              <a:gd name="adj2" fmla="val -8333"/>
              <a:gd name="adj3" fmla="val -185495"/>
              <a:gd name="adj4" fmla="val -972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BC92D472-2D5F-4021-9A60-164EFB08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63738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49" name="AutoShape 13">
            <a:extLst>
              <a:ext uri="{FF2B5EF4-FFF2-40B4-BE49-F238E27FC236}">
                <a16:creationId xmlns:a16="http://schemas.microsoft.com/office/drawing/2014/main" id="{7F665FBD-7928-4E71-8862-E1F418FE7101}"/>
              </a:ext>
            </a:extLst>
          </p:cNvPr>
          <p:cNvSpPr>
            <a:spLocks/>
          </p:cNvSpPr>
          <p:nvPr/>
        </p:nvSpPr>
        <p:spPr bwMode="auto">
          <a:xfrm>
            <a:off x="4038600" y="4964113"/>
            <a:ext cx="914400" cy="1190625"/>
          </a:xfrm>
          <a:prstGeom prst="borderCallout1">
            <a:avLst>
              <a:gd name="adj1" fmla="val 9602"/>
              <a:gd name="adj2" fmla="val -8333"/>
              <a:gd name="adj3" fmla="val -250801"/>
              <a:gd name="adj4" fmla="val -3263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C4BCD7F1-EAF4-4515-BC75-212A62BE1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6373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51" name="AutoShape 15">
            <a:extLst>
              <a:ext uri="{FF2B5EF4-FFF2-40B4-BE49-F238E27FC236}">
                <a16:creationId xmlns:a16="http://schemas.microsoft.com/office/drawing/2014/main" id="{B58820EC-6318-4BA2-9F50-0FD976673B72}"/>
              </a:ext>
            </a:extLst>
          </p:cNvPr>
          <p:cNvSpPr>
            <a:spLocks/>
          </p:cNvSpPr>
          <p:nvPr/>
        </p:nvSpPr>
        <p:spPr bwMode="auto">
          <a:xfrm>
            <a:off x="7010400" y="5013325"/>
            <a:ext cx="914400" cy="1141413"/>
          </a:xfrm>
          <a:prstGeom prst="borderCallout1">
            <a:avLst>
              <a:gd name="adj1" fmla="val 10014"/>
              <a:gd name="adj2" fmla="val -8333"/>
              <a:gd name="adj3" fmla="val -266343"/>
              <a:gd name="adj4" fmla="val -8472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52" name="AutoShape 16">
            <a:extLst>
              <a:ext uri="{FF2B5EF4-FFF2-40B4-BE49-F238E27FC236}">
                <a16:creationId xmlns:a16="http://schemas.microsoft.com/office/drawing/2014/main" id="{A9C444FA-E08A-47CF-A802-FFED9EF761CC}"/>
              </a:ext>
            </a:extLst>
          </p:cNvPr>
          <p:cNvSpPr>
            <a:spLocks/>
          </p:cNvSpPr>
          <p:nvPr/>
        </p:nvSpPr>
        <p:spPr bwMode="auto">
          <a:xfrm>
            <a:off x="2895600" y="3995738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28995"/>
              <a:gd name="adj5" fmla="val -41986"/>
              <a:gd name="adj6" fmla="val -28995"/>
              <a:gd name="adj7" fmla="val -101616"/>
              <a:gd name="adj8" fmla="val 763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5153" name="AutoShape 17">
            <a:extLst>
              <a:ext uri="{FF2B5EF4-FFF2-40B4-BE49-F238E27FC236}">
                <a16:creationId xmlns:a16="http://schemas.microsoft.com/office/drawing/2014/main" id="{5DDE2A52-E4D3-4E8D-A8EB-DBB8CF1190EB}"/>
              </a:ext>
            </a:extLst>
          </p:cNvPr>
          <p:cNvSpPr>
            <a:spLocks/>
          </p:cNvSpPr>
          <p:nvPr/>
        </p:nvSpPr>
        <p:spPr bwMode="auto">
          <a:xfrm>
            <a:off x="5715000" y="3992563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40278"/>
              <a:gd name="adj5" fmla="val -36838"/>
              <a:gd name="adj6" fmla="val -40278"/>
              <a:gd name="adj7" fmla="val -97796"/>
              <a:gd name="adj8" fmla="val -21704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1DAB7A99-5658-4009-872B-B8BB39F561B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11338"/>
            <a:ext cx="4876800" cy="4368800"/>
            <a:chOff x="2592" y="1056"/>
            <a:chExt cx="3072" cy="2752"/>
          </a:xfrm>
        </p:grpSpPr>
        <p:sp>
          <p:nvSpPr>
            <p:cNvPr id="65552" name="AutoShape 19">
              <a:extLst>
                <a:ext uri="{FF2B5EF4-FFF2-40B4-BE49-F238E27FC236}">
                  <a16:creationId xmlns:a16="http://schemas.microsoft.com/office/drawing/2014/main" id="{2174B29B-A9FF-48CF-AD57-41F38FED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2448"/>
              <a:ext cx="576" cy="1360"/>
            </a:xfrm>
            <a:prstGeom prst="borderCallout3">
              <a:avLst>
                <a:gd name="adj1" fmla="val 5296"/>
                <a:gd name="adj2" fmla="val -8333"/>
                <a:gd name="adj3" fmla="val 5296"/>
                <a:gd name="adj4" fmla="val -34375"/>
                <a:gd name="adj5" fmla="val -35366"/>
                <a:gd name="adj6" fmla="val -34375"/>
                <a:gd name="adj7" fmla="val -101102"/>
                <a:gd name="adj8" fmla="val 57986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3200">
                  <a:solidFill>
                    <a:srgbClr val="000000"/>
                  </a:solidFill>
                  <a:ea typeface="楷体_GB2312" pitchFamily="49" charset="-122"/>
                </a:rPr>
                <a:t>自由出现</a:t>
              </a:r>
            </a:p>
          </p:txBody>
        </p:sp>
        <p:sp>
          <p:nvSpPr>
            <p:cNvPr id="65553" name="Line 20">
              <a:extLst>
                <a:ext uri="{FF2B5EF4-FFF2-40B4-BE49-F238E27FC236}">
                  <a16:creationId xmlns:a16="http://schemas.microsoft.com/office/drawing/2014/main" id="{C76D3D33-66CD-4E7B-BC44-7470626FC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056"/>
              <a:ext cx="288" cy="9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21">
              <a:extLst>
                <a:ext uri="{FF2B5EF4-FFF2-40B4-BE49-F238E27FC236}">
                  <a16:creationId xmlns:a16="http://schemas.microsoft.com/office/drawing/2014/main" id="{4B87203C-863B-4459-BC9D-A559ADC49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056"/>
              <a:ext cx="2304" cy="9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2" grpId="0" animBg="1" autoUpdateAnimBg="0"/>
      <p:bldP spid="475147" grpId="0" animBg="1" autoUpdateAnimBg="0"/>
      <p:bldP spid="475149" grpId="0" animBg="1" autoUpdateAnimBg="0"/>
      <p:bldP spid="475151" grpId="0" animBg="1" autoUpdateAnimBg="0"/>
      <p:bldP spid="475152" grpId="0" animBg="1" autoUpdateAnimBg="0"/>
      <p:bldP spid="47515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3C81B43B-AB3C-4370-8B47-B46EC85B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12B8C5-4012-4A65-B1B5-A0363FACF61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910C78D-EBF1-466A-819E-19FF43202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A20B5D7-0261-48C5-B8BB-3CAE7A587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268413"/>
            <a:ext cx="8178800" cy="4525962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ym typeface="Symbol" panose="05050102010706020507" pitchFamily="18" charset="2"/>
              </a:rPr>
              <a:t>指出下列各公式中的指导变元，各量词的辖域，自由出现以及约束出现的个体变元</a:t>
            </a:r>
          </a:p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）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z</a:t>
            </a:r>
            <a:r>
              <a:rPr lang="en-US" altLang="zh-CN" sz="2800" dirty="0"/>
              <a:t>))</a:t>
            </a:r>
          </a:p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）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)))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解：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z</a:t>
            </a:r>
            <a:r>
              <a:rPr lang="en-US" altLang="zh-CN" sz="2800" dirty="0"/>
              <a:t>))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x</a:t>
            </a:r>
            <a:r>
              <a:rPr lang="zh-CN" altLang="en-US" dirty="0"/>
              <a:t>为指导变元，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))</a:t>
            </a:r>
            <a:r>
              <a:rPr lang="zh-CN" altLang="en-US" dirty="0"/>
              <a:t>为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 </a:t>
            </a:r>
            <a:r>
              <a:rPr lang="zh-CN" altLang="en-US" dirty="0"/>
              <a:t>的辖域，</a:t>
            </a:r>
            <a:endParaRPr lang="en-US" altLang="zh-CN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x</a:t>
            </a:r>
            <a:r>
              <a:rPr lang="zh-CN" altLang="en-US" dirty="0"/>
              <a:t>的两次出现均为约束出现，</a:t>
            </a:r>
            <a:endParaRPr lang="en-US" altLang="zh-CN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y</a:t>
            </a:r>
            <a:r>
              <a:rPr lang="zh-CN" altLang="en-US" dirty="0"/>
              <a:t>与 </a:t>
            </a:r>
            <a:r>
              <a:rPr lang="en-US" altLang="zh-CN" i="1" dirty="0"/>
              <a:t>z </a:t>
            </a:r>
            <a:r>
              <a:rPr lang="zh-CN" altLang="en-US" dirty="0"/>
              <a:t>均为自由出现</a:t>
            </a:r>
          </a:p>
          <a:p>
            <a:pPr lvl="1" eaLnBrk="1" hangingPunct="1">
              <a:defRPr/>
            </a:pP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6D7842D4-100A-407D-AF58-8CF8035E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F77393-68E0-4C93-A66B-18BBF21DC75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2A836FD-396F-4172-8793-2F5BD58EB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45FB43C-EC68-40C9-BA28-CA4EECE00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32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)))</a:t>
            </a:r>
          </a:p>
          <a:p>
            <a:pPr eaLnBrk="1" hangingPunct="1">
              <a:defRPr/>
            </a:pP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中的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是指导变元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辖域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)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)))</a:t>
            </a: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中的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是指导变元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辖域为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次出现都是约束出现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的第一次出现是自由出现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后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次是约束出现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次出现都是自由出现</a:t>
            </a:r>
          </a:p>
          <a:p>
            <a:pPr lvl="1" eaLnBrk="1" hangingPunct="1">
              <a:defRPr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610731B-3817-46FE-AF4F-4829728D0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公式的解释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5F87FDB4-4467-4595-ABE9-11ADC61A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D3D09461-B64D-4EC3-82DE-699740E4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9637" name="Rectangle 11">
            <a:extLst>
              <a:ext uri="{FF2B5EF4-FFF2-40B4-BE49-F238E27FC236}">
                <a16:creationId xmlns:a16="http://schemas.microsoft.com/office/drawing/2014/main" id="{C930CEF5-F518-43A4-BEEF-DE8EA03D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63495" name="Group 22">
            <a:extLst>
              <a:ext uri="{FF2B5EF4-FFF2-40B4-BE49-F238E27FC236}">
                <a16:creationId xmlns:a16="http://schemas.microsoft.com/office/drawing/2014/main" id="{32B06838-2EB9-416B-9DBB-253880F39A4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28713"/>
            <a:ext cx="8713788" cy="4006850"/>
            <a:chOff x="158" y="711"/>
            <a:chExt cx="5489" cy="2524"/>
          </a:xfrm>
        </p:grpSpPr>
        <p:graphicFrame>
          <p:nvGraphicFramePr>
            <p:cNvPr id="69644" name="Object 16">
              <a:extLst>
                <a:ext uri="{FF2B5EF4-FFF2-40B4-BE49-F238E27FC236}">
                  <a16:creationId xmlns:a16="http://schemas.microsoft.com/office/drawing/2014/main" id="{64D585AF-F6CC-4CBF-BF39-F246702D0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659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4957" imgH="203024" progId="Equation.3">
                    <p:embed/>
                  </p:oleObj>
                </mc:Choice>
                <mc:Fallback>
                  <p:oleObj name="公式" r:id="rId3" imgW="164957" imgH="20302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59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4">
              <a:extLst>
                <a:ext uri="{FF2B5EF4-FFF2-40B4-BE49-F238E27FC236}">
                  <a16:creationId xmlns:a16="http://schemas.microsoft.com/office/drawing/2014/main" id="{53483A69-7F48-4192-95D7-BF45B9E9C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253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80" imgH="215526" progId="Equation.3">
                    <p:embed/>
                  </p:oleObj>
                </mc:Choice>
                <mc:Fallback>
                  <p:oleObj name="公式" r:id="rId5" imgW="126780" imgH="21552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53"/>
                          <a:ext cx="16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6" name="Object 6">
              <a:extLst>
                <a:ext uri="{FF2B5EF4-FFF2-40B4-BE49-F238E27FC236}">
                  <a16:creationId xmlns:a16="http://schemas.microsoft.com/office/drawing/2014/main" id="{07E8524E-032F-46FE-B275-7FD74B8F9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066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957" imgH="241091" progId="Equation.3">
                    <p:embed/>
                  </p:oleObj>
                </mc:Choice>
                <mc:Fallback>
                  <p:oleObj name="公式" r:id="rId7" imgW="164957" imgH="2410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66"/>
                          <a:ext cx="2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7" name="Object 8">
              <a:extLst>
                <a:ext uri="{FF2B5EF4-FFF2-40B4-BE49-F238E27FC236}">
                  <a16:creationId xmlns:a16="http://schemas.microsoft.com/office/drawing/2014/main" id="{39AEF847-3641-4E46-8B58-311D283CA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2361"/>
            <a:ext cx="2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361"/>
                          <a:ext cx="20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8" name="Text Box 15">
              <a:extLst>
                <a:ext uri="{FF2B5EF4-FFF2-40B4-BE49-F238E27FC236}">
                  <a16:creationId xmlns:a16="http://schemas.microsoft.com/office/drawing/2014/main" id="{5CCD9E50-E311-47A1-93A0-FC32DDDC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11"/>
              <a:ext cx="5489" cy="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A50021"/>
                  </a:solidFill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</a:rPr>
                <a:t>4.7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设</a:t>
              </a:r>
              <a:r>
                <a:rPr lang="en-US" altLang="zh-CN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</a:t>
              </a:r>
              <a:r>
                <a:rPr lang="en-US" altLang="zh-CN" i="1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是</a:t>
              </a:r>
              <a:r>
                <a:rPr lang="en-US" altLang="zh-CN" i="1" dirty="0">
                  <a:solidFill>
                    <a:srgbClr val="000000"/>
                  </a:solidFill>
                </a:rPr>
                <a:t>L</a:t>
              </a:r>
              <a:r>
                <a:rPr lang="zh-CN" altLang="en-US" dirty="0">
                  <a:solidFill>
                    <a:srgbClr val="000000"/>
                  </a:solidFill>
                </a:rPr>
                <a:t>生成的一阶语言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  </a:t>
              </a:r>
              <a:r>
                <a:rPr lang="zh-CN" altLang="en-US" dirty="0">
                  <a:solidFill>
                    <a:srgbClr val="000000"/>
                  </a:solidFill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</a:rPr>
                <a:t>解释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由</a:t>
              </a: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</a:rPr>
                <a:t>部分组成：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</a:t>
              </a:r>
              <a:r>
                <a:rPr lang="en-US" altLang="zh-CN" dirty="0">
                  <a:solidFill>
                    <a:srgbClr val="000000"/>
                  </a:solidFill>
                </a:rPr>
                <a:t>(a) </a:t>
              </a:r>
              <a:r>
                <a:rPr lang="zh-CN" altLang="en-US" dirty="0">
                  <a:solidFill>
                    <a:srgbClr val="000000"/>
                  </a:solidFill>
                </a:rPr>
                <a:t>非空个体域 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 </a:t>
              </a:r>
              <a:r>
                <a:rPr lang="en-US" altLang="zh-CN" i="1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(b)</a:t>
              </a:r>
              <a:r>
                <a:rPr lang="en-US" altLang="zh-CN" i="1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对每一个个体常项符号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a</a:t>
              </a:r>
              <a:r>
                <a:rPr lang="en-US" altLang="zh-CN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    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 dirty="0">
                  <a:solidFill>
                    <a:srgbClr val="000000"/>
                  </a:solidFill>
                </a:rPr>
                <a:t>         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(c) </a:t>
              </a: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对每一个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元函数符号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f</a:t>
              </a:r>
              <a:r>
                <a:rPr lang="en-US" altLang="zh-CN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上的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元函数          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                             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b="0" dirty="0"/>
                <a:t>   </a:t>
              </a:r>
              <a:r>
                <a:rPr lang="en-US" altLang="zh-CN" dirty="0"/>
                <a:t>(d)</a:t>
              </a:r>
              <a:r>
                <a:rPr lang="en-US" altLang="zh-CN" b="0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对每一个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元谓词符号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上的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元谓词常项   </a:t>
              </a:r>
              <a:r>
                <a:rPr lang="en-US" altLang="zh-CN" dirty="0">
                  <a:solidFill>
                    <a:srgbClr val="000000"/>
                  </a:solidFill>
                </a:rPr>
                <a:t>,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     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 dirty="0"/>
                <a:t>   </a:t>
              </a:r>
              <a:r>
                <a:rPr lang="en-US" altLang="zh-CN" i="1" dirty="0">
                  <a:solidFill>
                    <a:srgbClr val="0066FF"/>
                  </a:solidFill>
                </a:rPr>
                <a:t>I</a:t>
              </a:r>
              <a:r>
                <a:rPr lang="zh-CN" altLang="en-US" dirty="0">
                  <a:solidFill>
                    <a:srgbClr val="0066FF"/>
                  </a:solidFill>
                </a:rPr>
                <a:t>下的赋值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: 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对每个个体变项符号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指定</a:t>
              </a:r>
              <a:r>
                <a:rPr lang="en-US" altLang="zh-CN" i="1" dirty="0">
                  <a:solidFill>
                    <a:srgbClr val="0066FF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66FF"/>
                  </a:solidFill>
                </a:rPr>
                <a:t>I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中的一个值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.</a:t>
              </a:r>
              <a:endParaRPr lang="en-US" altLang="zh-CN" b="0" dirty="0">
                <a:solidFill>
                  <a:srgbClr val="0066FF"/>
                </a:solidFill>
              </a:endParaRPr>
            </a:p>
          </p:txBody>
        </p:sp>
        <p:graphicFrame>
          <p:nvGraphicFramePr>
            <p:cNvPr id="69649" name="Object 18">
              <a:extLst>
                <a:ext uri="{FF2B5EF4-FFF2-40B4-BE49-F238E27FC236}">
                  <a16:creationId xmlns:a16="http://schemas.microsoft.com/office/drawing/2014/main" id="{50D667E8-6A54-45DB-8C3A-AEC9A10D04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253"/>
            <a:ext cx="1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6780" imgH="215526" progId="Equation.3">
                    <p:embed/>
                  </p:oleObj>
                </mc:Choice>
                <mc:Fallback>
                  <p:oleObj name="公式" r:id="rId11" imgW="126780" imgH="2155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253"/>
                          <a:ext cx="1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0" name="Object 20">
              <a:extLst>
                <a:ext uri="{FF2B5EF4-FFF2-40B4-BE49-F238E27FC236}">
                  <a16:creationId xmlns:a16="http://schemas.microsoft.com/office/drawing/2014/main" id="{5410420B-A1F6-40BE-A9B2-58649C416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069"/>
            <a:ext cx="110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38200" imgH="241300" progId="Equation.3">
                    <p:embed/>
                  </p:oleObj>
                </mc:Choice>
                <mc:Fallback>
                  <p:oleObj name="公式" r:id="rId12" imgW="8382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069"/>
                          <a:ext cx="1101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6" name="Group 31">
            <a:extLst>
              <a:ext uri="{FF2B5EF4-FFF2-40B4-BE49-F238E27FC236}">
                <a16:creationId xmlns:a16="http://schemas.microsoft.com/office/drawing/2014/main" id="{56EF348F-53C9-4D88-97AF-0F86D494B3D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118100"/>
            <a:ext cx="8208962" cy="1643063"/>
            <a:chOff x="315" y="2933"/>
            <a:chExt cx="5171" cy="1035"/>
          </a:xfrm>
        </p:grpSpPr>
        <p:sp>
          <p:nvSpPr>
            <p:cNvPr id="69640" name="Text Box 28">
              <a:extLst>
                <a:ext uri="{FF2B5EF4-FFF2-40B4-BE49-F238E27FC236}">
                  <a16:creationId xmlns:a16="http://schemas.microsoft.com/office/drawing/2014/main" id="{1801125C-A38E-4DB0-A207-AB394D1F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933"/>
              <a:ext cx="5171" cy="10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设公式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取个体域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 </a:t>
              </a:r>
              <a:r>
                <a:rPr lang="en-US" altLang="zh-CN" i="1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把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中的个体常项符号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、函数符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、谓词符号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分别替换成它们在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   、    、    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66FF"/>
                  </a:solidFill>
                </a:rPr>
                <a:t>且将</a:t>
              </a:r>
              <a:r>
                <a:rPr lang="en-US" altLang="zh-CN" i="1" dirty="0">
                  <a:solidFill>
                    <a:srgbClr val="0066FF"/>
                  </a:solidFill>
                </a:rPr>
                <a:t>A</a:t>
              </a:r>
              <a:r>
                <a:rPr lang="zh-CN" altLang="en-US" dirty="0">
                  <a:solidFill>
                    <a:srgbClr val="0066FF"/>
                  </a:solidFill>
                </a:rPr>
                <a:t>中自由出现的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个体变项符号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zh-CN" altLang="en-US" dirty="0">
                  <a:solidFill>
                    <a:srgbClr val="0066FF"/>
                  </a:solidFill>
                </a:rPr>
                <a:t>替换成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) </a:t>
              </a:r>
              <a:r>
                <a:rPr lang="zh-CN" altLang="en-US" dirty="0">
                  <a:solidFill>
                    <a:srgbClr val="000000"/>
                  </a:solidFill>
                </a:rPr>
                <a:t>，则称所得到的公式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下的</a:t>
              </a:r>
              <a:r>
                <a:rPr lang="zh-CN" altLang="en-US" dirty="0">
                  <a:solidFill>
                    <a:srgbClr val="A50021"/>
                  </a:solidFill>
                  <a:sym typeface="Symbol" panose="05050102010706020507" pitchFamily="18" charset="2"/>
                </a:rPr>
                <a:t>解释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或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下</a:t>
              </a:r>
              <a:r>
                <a:rPr lang="zh-CN" altLang="en-US" dirty="0">
                  <a:solidFill>
                    <a:srgbClr val="A50021"/>
                  </a:solidFill>
                  <a:sym typeface="Symbol" panose="05050102010706020507" pitchFamily="18" charset="2"/>
                </a:rPr>
                <a:t>被解释成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.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9641" name="Object 25">
              <a:extLst>
                <a:ext uri="{FF2B5EF4-FFF2-40B4-BE49-F238E27FC236}">
                  <a16:creationId xmlns:a16="http://schemas.microsoft.com/office/drawing/2014/main" id="{0C031623-A159-46AF-8F8D-34678A9B4A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229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80" imgH="215526" progId="Equation.3">
                    <p:embed/>
                  </p:oleObj>
                </mc:Choice>
                <mc:Fallback>
                  <p:oleObj name="公式" r:id="rId14" imgW="126780" imgH="2155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229"/>
                          <a:ext cx="16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26">
              <a:extLst>
                <a:ext uri="{FF2B5EF4-FFF2-40B4-BE49-F238E27FC236}">
                  <a16:creationId xmlns:a16="http://schemas.microsoft.com/office/drawing/2014/main" id="{13E01452-B828-4C02-94D2-0DACC7D3D9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3225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64957" imgH="241091" progId="Equation.3">
                    <p:embed/>
                  </p:oleObj>
                </mc:Choice>
                <mc:Fallback>
                  <p:oleObj name="公式" r:id="rId15" imgW="164957" imgH="24109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3225"/>
                          <a:ext cx="2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27">
              <a:extLst>
                <a:ext uri="{FF2B5EF4-FFF2-40B4-BE49-F238E27FC236}">
                  <a16:creationId xmlns:a16="http://schemas.microsoft.com/office/drawing/2014/main" id="{5C441173-6F6B-4DDA-AE6D-A438E50E3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5" y="3229"/>
            <a:ext cx="2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64957" imgH="203024" progId="Equation.3">
                    <p:embed/>
                  </p:oleObj>
                </mc:Choice>
                <mc:Fallback>
                  <p:oleObj name="公式" r:id="rId17" imgW="164957" imgH="2030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3229"/>
                          <a:ext cx="20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7">
            <a:extLst>
              <a:ext uri="{FF2B5EF4-FFF2-40B4-BE49-F238E27FC236}">
                <a16:creationId xmlns:a16="http://schemas.microsoft.com/office/drawing/2014/main" id="{C9037D0F-61BD-4305-8CC1-0EA00FE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82DDAF-0EDD-470A-A2D8-804A5DC7DC6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908FF4-1C70-4D3C-86DB-4C4806931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实例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C4BDBA0-FFD7-474B-B343-CFDBCC41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9C68AE66-D016-4A4D-9768-FBD6BE1B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3DFC0701-C788-4618-897F-BADE591D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71687" name="Group 20">
            <a:extLst>
              <a:ext uri="{FF2B5EF4-FFF2-40B4-BE49-F238E27FC236}">
                <a16:creationId xmlns:a16="http://schemas.microsoft.com/office/drawing/2014/main" id="{388C299C-06D8-4170-9AF5-B0437B2DC80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8569325" cy="3121025"/>
            <a:chOff x="158" y="709"/>
            <a:chExt cx="5398" cy="1966"/>
          </a:xfrm>
        </p:grpSpPr>
        <p:graphicFrame>
          <p:nvGraphicFramePr>
            <p:cNvPr id="71693" name="Object 7">
              <a:extLst>
                <a:ext uri="{FF2B5EF4-FFF2-40B4-BE49-F238E27FC236}">
                  <a16:creationId xmlns:a16="http://schemas.microsoft.com/office/drawing/2014/main" id="{8BE7897B-D769-4D9E-831E-9D664A839B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842"/>
            <a:ext cx="11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65200" imgH="241300" progId="Equation.3">
                    <p:embed/>
                  </p:oleObj>
                </mc:Choice>
                <mc:Fallback>
                  <p:oleObj name="公式" r:id="rId3" imgW="9652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11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8">
              <a:extLst>
                <a:ext uri="{FF2B5EF4-FFF2-40B4-BE49-F238E27FC236}">
                  <a16:creationId xmlns:a16="http://schemas.microsoft.com/office/drawing/2014/main" id="{1FA419E8-3ADC-4157-A4F3-FF5F8AEE1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253"/>
            <a:ext cx="4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55292" imgH="215713" progId="Equation.3">
                    <p:embed/>
                  </p:oleObj>
                </mc:Choice>
                <mc:Fallback>
                  <p:oleObj name="公式" r:id="rId5" imgW="355292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4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5" name="Object 9">
              <a:extLst>
                <a:ext uri="{FF2B5EF4-FFF2-40B4-BE49-F238E27FC236}">
                  <a16:creationId xmlns:a16="http://schemas.microsoft.com/office/drawing/2014/main" id="{4064E9BC-3633-423F-8474-557E18177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25"/>
            <a:ext cx="25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095500" imgH="241300" progId="Equation.3">
                    <p:embed/>
                  </p:oleObj>
                </mc:Choice>
                <mc:Fallback>
                  <p:oleObj name="公式" r:id="rId7" imgW="20955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258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6" name="Text Box 11">
              <a:extLst>
                <a:ext uri="{FF2B5EF4-FFF2-40B4-BE49-F238E27FC236}">
                  <a16:creationId xmlns:a16="http://schemas.microsoft.com/office/drawing/2014/main" id="{E869B302-D3A9-4425-90CD-53ACB0D0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09"/>
              <a:ext cx="5398" cy="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A50021"/>
                  </a:solidFill>
                </a:rPr>
                <a:t>例</a:t>
              </a:r>
              <a:r>
                <a:rPr lang="en-US" altLang="zh-CN" dirty="0">
                  <a:solidFill>
                    <a:srgbClr val="A50021"/>
                  </a:solidFill>
                </a:rPr>
                <a:t>6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给定解释 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/>
                <a:t>和</a:t>
              </a:r>
              <a:r>
                <a:rPr lang="en-US" altLang="zh-CN" i="1" dirty="0"/>
                <a:t>I</a:t>
              </a:r>
              <a:r>
                <a:rPr lang="zh-CN" altLang="en-US" dirty="0"/>
                <a:t>下赋值</a:t>
              </a:r>
              <a:r>
                <a:rPr lang="zh-CN" altLang="en-US" dirty="0">
                  <a:solidFill>
                    <a:srgbClr val="0066FF"/>
                  </a:solidFill>
                  <a:latin typeface="+mn-lt"/>
                  <a:sym typeface="Symbol" panose="05050102010706020507" pitchFamily="18" charset="2"/>
                </a:rPr>
                <a:t></a:t>
              </a:r>
              <a:r>
                <a:rPr lang="zh-CN" altLang="en-US" dirty="0">
                  <a:solidFill>
                    <a:srgbClr val="000000"/>
                  </a:solidFill>
                </a:rPr>
                <a:t>如下：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</a:t>
              </a:r>
              <a:r>
                <a:rPr lang="en-US" altLang="zh-CN" dirty="0">
                  <a:solidFill>
                    <a:srgbClr val="000000"/>
                  </a:solidFill>
                </a:rPr>
                <a:t>(a) </a:t>
              </a:r>
              <a:r>
                <a:rPr lang="zh-CN" altLang="en-US" dirty="0">
                  <a:solidFill>
                    <a:srgbClr val="000000"/>
                  </a:solidFill>
                </a:rPr>
                <a:t>个体域 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dirty="0">
                  <a:solidFill>
                    <a:srgbClr val="000000"/>
                  </a:solidFill>
                </a:rPr>
                <a:t>=R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(b)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(c)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b="0" dirty="0"/>
                <a:t>   </a:t>
              </a:r>
              <a:r>
                <a:rPr lang="en-US" altLang="zh-CN" dirty="0"/>
                <a:t>(d)       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/>
                <a:t>写出在给定的解释</a:t>
              </a:r>
              <a:r>
                <a:rPr lang="en-US" altLang="zh-CN" i="1" dirty="0"/>
                <a:t>I</a:t>
              </a:r>
              <a:r>
                <a:rPr lang="zh-CN" altLang="en-US" dirty="0"/>
                <a:t>和</a:t>
              </a:r>
              <a:r>
                <a:rPr lang="en-US" altLang="zh-CN" i="1" dirty="0"/>
                <a:t>I</a:t>
              </a:r>
              <a:r>
                <a:rPr lang="zh-CN" altLang="en-US" dirty="0"/>
                <a:t>下赋值</a:t>
              </a:r>
              <a:r>
                <a:rPr lang="zh-CN" altLang="en-US" dirty="0">
                  <a:solidFill>
                    <a:srgbClr val="0066FF"/>
                  </a:solidFill>
                  <a:latin typeface="+mn-lt"/>
                  <a:sym typeface="Symbol" panose="05050102010706020507" pitchFamily="18" charset="2"/>
                </a:rPr>
                <a:t></a:t>
              </a:r>
              <a:r>
                <a:rPr lang="zh-CN" altLang="en-US" dirty="0"/>
                <a:t>的下列公式的真值</a:t>
              </a:r>
              <a:r>
                <a:rPr lang="en-US" altLang="zh-CN" dirty="0"/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/>
                <a:t>   (1) </a:t>
              </a:r>
              <a:r>
                <a:rPr lang="en-US" altLang="zh-CN" dirty="0">
                  <a:sym typeface="Symbol" panose="05050102010706020507" pitchFamily="18" charset="2"/>
                </a:rPr>
                <a:t></a:t>
              </a:r>
              <a:r>
                <a:rPr lang="en-US" altLang="zh-CN" i="1" dirty="0" err="1">
                  <a:sym typeface="Symbol" panose="05050102010706020507" pitchFamily="18" charset="2"/>
                </a:rPr>
                <a:t>xF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 err="1">
                  <a:sym typeface="Symbol" panose="05050102010706020507" pitchFamily="18" charset="2"/>
                </a:rPr>
                <a:t>x</a:t>
              </a:r>
              <a:r>
                <a:rPr lang="en-US" altLang="zh-CN" dirty="0" err="1">
                  <a:sym typeface="Symbol" panose="05050102010706020507" pitchFamily="18" charset="2"/>
                </a:rPr>
                <a:t>,</a:t>
              </a:r>
              <a:r>
                <a:rPr lang="en-US" altLang="zh-CN" i="1" dirty="0" err="1"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sym typeface="Symbol" panose="05050102010706020507" pitchFamily="18" charset="2"/>
                </a:rPr>
                <a:t>),</a:t>
              </a:r>
              <a:r>
                <a:rPr lang="en-US" altLang="zh-CN" i="1" dirty="0"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 err="1">
                  <a:sym typeface="Symbol" panose="05050102010706020507" pitchFamily="18" charset="2"/>
                </a:rPr>
                <a:t>x</a:t>
              </a:r>
              <a:r>
                <a:rPr lang="en-US" altLang="zh-CN" dirty="0" err="1">
                  <a:sym typeface="Symbol" panose="05050102010706020507" pitchFamily="18" charset="2"/>
                </a:rPr>
                <a:t>,</a:t>
              </a:r>
              <a:r>
                <a:rPr lang="en-US" altLang="zh-CN" i="1" dirty="0" err="1"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sym typeface="Symbol" panose="05050102010706020507" pitchFamily="18" charset="2"/>
                </a:rPr>
                <a:t>))</a:t>
              </a:r>
            </a:p>
          </p:txBody>
        </p:sp>
      </p:grpSp>
      <p:sp>
        <p:nvSpPr>
          <p:cNvPr id="359442" name="Text Box 18">
            <a:extLst>
              <a:ext uri="{FF2B5EF4-FFF2-40B4-BE49-F238E27FC236}">
                <a16:creationId xmlns:a16="http://schemas.microsoft.com/office/drawing/2014/main" id="{A0ED0F7B-A8BB-405C-82AA-782BFA96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+0=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0)               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9445" name="Text Box 21">
            <a:extLst>
              <a:ext uri="{FF2B5EF4-FFF2-40B4-BE49-F238E27FC236}">
                <a16:creationId xmlns:a16="http://schemas.microsoft.com/office/drawing/2014/main" id="{A93DBF2D-60FB-450A-812F-15DD0AA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2963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))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59446" name="Text Box 22">
            <a:extLst>
              <a:ext uri="{FF2B5EF4-FFF2-40B4-BE49-F238E27FC236}">
                <a16:creationId xmlns:a16="http://schemas.microsoft.com/office/drawing/2014/main" id="{5D0203F8-5AD5-4956-8E6B-E2649F3B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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假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51149E-E7A6-4612-834A-9BF53F32C7D1}"/>
              </a:ext>
            </a:extLst>
          </p:cNvPr>
          <p:cNvSpPr txBox="1"/>
          <p:nvPr/>
        </p:nvSpPr>
        <p:spPr>
          <a:xfrm>
            <a:off x="3851920" y="29241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+mn-lt"/>
              </a:rPr>
              <a:t>(e)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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=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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=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2</a:t>
            </a:r>
            <a:endParaRPr lang="zh-CN" altLang="en-US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A3BAAB20-F208-4835-BBD4-A24AF46C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" y="5750222"/>
            <a:ext cx="489079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 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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=x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(1=2)     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真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/>
      <p:bldP spid="359445" grpId="0"/>
      <p:bldP spid="359446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C0F5D330-0DE5-4558-B073-E80219F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BED95D-1C65-499C-B8ED-921C2858A1F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23EF88E-4795-4A42-B776-0092B5C56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封闭的公式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817F81A-3B93-48CB-8FA2-025C7260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435975" cy="46799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+mn-lt"/>
              </a:rPr>
              <a:t>4.6</a:t>
            </a:r>
            <a:r>
              <a:rPr lang="en-US" altLang="zh-CN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若公式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中不含自由出现的个体变项，则称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+mn-lt"/>
              </a:rPr>
              <a:t>封闭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的公式</a:t>
            </a:r>
            <a:r>
              <a:rPr lang="zh-CN" altLang="en-US" dirty="0">
                <a:latin typeface="+mn-lt"/>
              </a:rPr>
              <a:t>，简称</a:t>
            </a:r>
            <a:r>
              <a:rPr lang="zh-CN" altLang="en-US" dirty="0">
                <a:solidFill>
                  <a:srgbClr val="A50021"/>
                </a:solidFill>
                <a:latin typeface="+mn-lt"/>
              </a:rPr>
              <a:t>闭式</a:t>
            </a:r>
            <a:r>
              <a:rPr lang="en-US" altLang="zh-CN" dirty="0">
                <a:latin typeface="+mn-lt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+mn-lt"/>
              </a:rPr>
              <a:t>例如，</a:t>
            </a:r>
            <a:r>
              <a:rPr lang="zh-CN" altLang="en-US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+mn-lt"/>
              </a:rPr>
              <a:t>G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+mn-lt"/>
              </a:rPr>
              <a:t>H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</a:rPr>
              <a:t>,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)) </a:t>
            </a:r>
            <a:r>
              <a:rPr lang="zh-CN" altLang="en-US" dirty="0">
                <a:latin typeface="+mn-lt"/>
              </a:rPr>
              <a:t>为闭式，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+mn-lt"/>
              </a:rPr>
              <a:t>而        </a:t>
            </a:r>
            <a:r>
              <a:rPr lang="zh-CN" altLang="en-US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+mn-lt"/>
              </a:rPr>
              <a:t>G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</a:rPr>
              <a:t>,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)) </a:t>
            </a:r>
            <a:r>
              <a:rPr lang="zh-CN" altLang="en-US" dirty="0">
                <a:latin typeface="+mn-lt"/>
              </a:rPr>
              <a:t>不是闭式  </a:t>
            </a:r>
            <a:endParaRPr lang="en-US" altLang="zh-CN" dirty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+mn-lt"/>
              </a:rPr>
              <a:t>4.1</a:t>
            </a:r>
            <a:r>
              <a:rPr lang="en-US" altLang="zh-CN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闭式在任何解释下都是命题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不是闭式的公式在解释下可能是命题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也可能不是命题</a:t>
            </a:r>
            <a:endParaRPr lang="en-US" altLang="zh-CN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例如： </a:t>
            </a:r>
            <a:r>
              <a:rPr lang="zh-CN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altLang="zh-CN" i="1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=0)</a:t>
            </a:r>
            <a:r>
              <a:rPr lang="zh-CN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不是命题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 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0=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是真命题</a:t>
            </a:r>
          </a:p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01EAD263-E19E-4CB2-8363-8182F4C9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6DC5B2-56D3-4382-A5AB-73AC395FB84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97A2A6F-B2B0-4E4B-AFB2-9C38A394F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公式的类型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4DF7A9A-964F-4A82-9147-BAC653563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4.8 </a:t>
            </a:r>
            <a:r>
              <a:rPr lang="zh-CN" altLang="en-US" dirty="0"/>
              <a:t>若公式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zh-CN" altLang="en-US"/>
              <a:t>任何解释和该</a:t>
            </a:r>
            <a:r>
              <a:rPr lang="zh-CN" altLang="en-US" dirty="0"/>
              <a:t>解释的任何赋值下均为真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永真式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逻辑有效式</a:t>
            </a:r>
            <a:r>
              <a:rPr lang="en-US" altLang="zh-CN" dirty="0"/>
              <a:t>).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在任何解释和该解释的任何赋值下均为假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矛盾式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永假式</a:t>
            </a:r>
            <a:r>
              <a:rPr lang="en-US" altLang="zh-CN" dirty="0"/>
              <a:t>). </a:t>
            </a:r>
            <a:r>
              <a:rPr lang="zh-CN" altLang="en-US" dirty="0"/>
              <a:t>若至少有一个解释和该解释下的一个赋值使</a:t>
            </a:r>
            <a:r>
              <a:rPr lang="en-US" altLang="zh-CN" i="1" dirty="0"/>
              <a:t>A</a:t>
            </a:r>
            <a:r>
              <a:rPr lang="zh-CN" altLang="en-US" dirty="0"/>
              <a:t>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可满足式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55000"/>
              </a:spcBef>
            </a:pPr>
            <a:endParaRPr lang="en-US" altLang="zh-CN" dirty="0"/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几点说明：</a:t>
            </a:r>
          </a:p>
          <a:p>
            <a:pPr eaLnBrk="1" hangingPunct="1"/>
            <a:r>
              <a:rPr lang="zh-CN" altLang="en-US" dirty="0"/>
              <a:t>     永真式为可满足式，但反之不真 </a:t>
            </a:r>
          </a:p>
          <a:p>
            <a:pPr eaLnBrk="1" hangingPunct="1"/>
            <a:r>
              <a:rPr lang="zh-CN" altLang="en-US" dirty="0"/>
              <a:t>     判断公式是否是可满足的</a:t>
            </a:r>
            <a:r>
              <a:rPr lang="en-US" altLang="zh-CN" dirty="0"/>
              <a:t>(</a:t>
            </a:r>
            <a:r>
              <a:rPr lang="zh-CN" altLang="en-US" dirty="0"/>
              <a:t>永真式</a:t>
            </a:r>
            <a:r>
              <a:rPr lang="en-US" altLang="zh-CN" dirty="0"/>
              <a:t>, </a:t>
            </a:r>
            <a:r>
              <a:rPr lang="zh-CN" altLang="en-US" dirty="0"/>
              <a:t>矛盾式</a:t>
            </a:r>
            <a:r>
              <a:rPr lang="en-US" altLang="zh-CN" dirty="0"/>
              <a:t>)</a:t>
            </a:r>
            <a:r>
              <a:rPr lang="zh-CN" altLang="en-US" dirty="0"/>
              <a:t>是不可判定的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5ABB5736-1664-40B6-B4AC-C46AF093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058B8C-41E2-4E30-B9C0-CBAC46519DB9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F30A59E-588B-43A5-9D20-C762B75FF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一阶逻辑的判定问题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F24C243-ABBE-4C21-B3D5-B257B10B1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若说一阶逻辑是</a:t>
            </a:r>
            <a:r>
              <a:rPr lang="zh-CN" altLang="en-US">
                <a:solidFill>
                  <a:srgbClr val="CC3300"/>
                </a:solidFill>
              </a:rPr>
              <a:t>可判定</a:t>
            </a:r>
            <a:r>
              <a:rPr lang="zh-CN" altLang="en-US"/>
              <a:t>的，就要求给出一个</a:t>
            </a:r>
            <a:r>
              <a:rPr lang="zh-CN" altLang="en-US">
                <a:solidFill>
                  <a:srgbClr val="0000FF"/>
                </a:solidFill>
              </a:rPr>
              <a:t>能行的方法</a:t>
            </a:r>
            <a:r>
              <a:rPr lang="zh-CN" altLang="en-US"/>
              <a:t>，使得对</a:t>
            </a:r>
            <a:r>
              <a:rPr lang="zh-CN" altLang="en-US">
                <a:solidFill>
                  <a:srgbClr val="0000FF"/>
                </a:solidFill>
              </a:rPr>
              <a:t>任一公式都能判断是否是有效的</a:t>
            </a:r>
            <a:r>
              <a:rPr lang="zh-CN" altLang="en-US"/>
              <a:t>。所谓</a:t>
            </a:r>
            <a:r>
              <a:rPr lang="zh-CN" altLang="en-US">
                <a:solidFill>
                  <a:srgbClr val="FF0000"/>
                </a:solidFill>
              </a:rPr>
              <a:t>能行的方法</a:t>
            </a:r>
            <a:r>
              <a:rPr lang="zh-CN" altLang="en-US"/>
              <a:t>，乃是</a:t>
            </a:r>
            <a:r>
              <a:rPr lang="zh-CN" altLang="en-US">
                <a:solidFill>
                  <a:srgbClr val="0000FF"/>
                </a:solidFill>
              </a:rPr>
              <a:t>一个机械方法</a:t>
            </a:r>
            <a:r>
              <a:rPr lang="zh-CN" altLang="en-US"/>
              <a:t>，可一步一步做下去，并在</a:t>
            </a:r>
            <a:r>
              <a:rPr lang="zh-CN" altLang="en-US">
                <a:solidFill>
                  <a:srgbClr val="0000FF"/>
                </a:solidFill>
              </a:rPr>
              <a:t>有穷步</a:t>
            </a:r>
            <a:r>
              <a:rPr lang="zh-CN" altLang="en-US"/>
              <a:t>内实现判断。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/>
              <a:t>由于一阶逻辑中的永真</a:t>
            </a:r>
            <a:r>
              <a:rPr lang="en-US" altLang="zh-CN"/>
              <a:t>(</a:t>
            </a:r>
            <a:r>
              <a:rPr lang="zh-CN" altLang="en-US"/>
              <a:t>永假</a:t>
            </a:r>
            <a:r>
              <a:rPr lang="en-US" altLang="zh-CN"/>
              <a:t>)</a:t>
            </a:r>
            <a:r>
              <a:rPr lang="zh-CN" altLang="en-US"/>
              <a:t>公式，要求所有解释</a:t>
            </a:r>
            <a:r>
              <a:rPr lang="en-US" altLang="zh-CN" i="1"/>
              <a:t>I</a:t>
            </a:r>
            <a:r>
              <a:rPr lang="zh-CN" altLang="en-US"/>
              <a:t>都满足</a:t>
            </a:r>
            <a:r>
              <a:rPr lang="en-US" altLang="zh-CN"/>
              <a:t>(</a:t>
            </a:r>
            <a:r>
              <a:rPr lang="zh-CN" altLang="en-US"/>
              <a:t>弄假</a:t>
            </a:r>
            <a:r>
              <a:rPr lang="en-US" altLang="zh-CN"/>
              <a:t>)</a:t>
            </a:r>
            <a:r>
              <a:rPr lang="zh-CN" altLang="en-US"/>
              <a:t>该公式。而解释</a:t>
            </a:r>
            <a:r>
              <a:rPr lang="en-US" altLang="zh-CN" i="1"/>
              <a:t>I</a:t>
            </a:r>
            <a:r>
              <a:rPr lang="zh-CN" altLang="en-US"/>
              <a:t>依赖于一个非空集合</a:t>
            </a:r>
            <a:r>
              <a:rPr lang="en-US" altLang="zh-CN" i="1"/>
              <a:t>D</a:t>
            </a:r>
            <a:r>
              <a:rPr lang="zh-CN" altLang="en-US"/>
              <a:t>。由于集合</a:t>
            </a:r>
            <a:r>
              <a:rPr lang="en-US" altLang="zh-CN" i="1"/>
              <a:t>D</a:t>
            </a:r>
            <a:r>
              <a:rPr lang="zh-CN" altLang="en-US"/>
              <a:t>可以是无穷集合，而集合</a:t>
            </a:r>
            <a:r>
              <a:rPr lang="en-US" altLang="zh-CN" i="1"/>
              <a:t>D</a:t>
            </a:r>
            <a:r>
              <a:rPr lang="zh-CN" altLang="en-US"/>
              <a:t>的 “数目”也可能是无穷多个，因此，所谓公式的 “所有”解释，实际上是无法考虑的。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E5644FFE-A7BE-452D-8EEF-482CFCB6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E6CCB4-B081-48F4-BF87-2942DAC4C48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89CA805-FB63-4EC3-8294-60A63548D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一阶逻辑的判定问题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68085B-06E4-48DE-B2C5-460182FBC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1775" y="1772816"/>
            <a:ext cx="5795963" cy="424698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由于一阶公式的复杂性和解释的多样性，至今还没有一个可行的算法判定任意公式的类型。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早在</a:t>
            </a:r>
            <a:r>
              <a:rPr lang="en-US" altLang="zh-CN" dirty="0"/>
              <a:t>1936</a:t>
            </a:r>
            <a:r>
              <a:rPr lang="zh-CN" altLang="en-US" dirty="0"/>
              <a:t>年，</a:t>
            </a:r>
            <a:r>
              <a:rPr lang="en-US" altLang="zh-CN" i="1" dirty="0" err="1"/>
              <a:t>Churen</a:t>
            </a:r>
            <a:r>
              <a:rPr lang="zh-CN" altLang="en-US" dirty="0"/>
              <a:t>和</a:t>
            </a:r>
            <a:r>
              <a:rPr lang="en-US" altLang="zh-CN" i="1" dirty="0"/>
              <a:t>Turing</a:t>
            </a:r>
            <a:r>
              <a:rPr lang="zh-CN" altLang="en-US" dirty="0"/>
              <a:t>各自独立地证明了：</a:t>
            </a:r>
            <a:r>
              <a:rPr lang="zh-CN" altLang="en-US" dirty="0">
                <a:solidFill>
                  <a:srgbClr val="FF0000"/>
                </a:solidFill>
              </a:rPr>
              <a:t>对于一阶逻辑，其判定问题是不可解的</a:t>
            </a:r>
            <a:r>
              <a:rPr lang="zh-CN" altLang="en-US" dirty="0"/>
              <a:t>。</a:t>
            </a:r>
          </a:p>
        </p:txBody>
      </p:sp>
      <p:pic>
        <p:nvPicPr>
          <p:cNvPr id="79877" name="Picture 4" descr="566d0fdf66e5cf006327983a">
            <a:hlinkClick r:id="rId3"/>
            <a:extLst>
              <a:ext uri="{FF2B5EF4-FFF2-40B4-BE49-F238E27FC236}">
                <a16:creationId xmlns:a16="http://schemas.microsoft.com/office/drawing/2014/main" id="{4E31B898-FC21-4AB3-95E0-4E967BBF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"/>
          <a:stretch>
            <a:fillRect/>
          </a:stretch>
        </p:blipFill>
        <p:spPr bwMode="auto">
          <a:xfrm>
            <a:off x="611188" y="1125538"/>
            <a:ext cx="20891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5">
            <a:extLst>
              <a:ext uri="{FF2B5EF4-FFF2-40B4-BE49-F238E27FC236}">
                <a16:creationId xmlns:a16="http://schemas.microsoft.com/office/drawing/2014/main" id="{534BA05E-AD34-4F78-B96E-C86CFCF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14800"/>
            <a:ext cx="2366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Verdana" panose="020B0604030504040204" pitchFamily="34" charset="0"/>
              </a:rPr>
              <a:t>Alan Mathison Turing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Verdana" panose="020B0604030504040204" pitchFamily="34" charset="0"/>
              </a:rPr>
              <a:t>1912.6.23</a:t>
            </a:r>
            <a:r>
              <a:rPr lang="en-US" altLang="zh-CN" sz="1400">
                <a:latin typeface="Arial" panose="020B0604020202020204" pitchFamily="34" charset="0"/>
              </a:rPr>
              <a:t>—</a:t>
            </a:r>
            <a:r>
              <a:rPr lang="en-US" altLang="zh-CN" sz="1400">
                <a:latin typeface="Verdana" panose="020B0604030504040204" pitchFamily="34" charset="0"/>
              </a:rPr>
              <a:t>1954.6.7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A288A6AD-3EF0-4CC3-9165-84170176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12F3AE8-F742-49A0-8682-577248AFC937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A3D222E3-D391-4DD0-B863-06B3AF24E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85875"/>
            <a:ext cx="7993062" cy="4646613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一个推理，得出矛盾的结论，问题在哪里呢</a:t>
            </a:r>
            <a:r>
              <a:rPr lang="en-US" altLang="zh-CN" dirty="0"/>
              <a:t>? </a:t>
            </a:r>
            <a:r>
              <a:rPr lang="zh-CN" altLang="en-US" dirty="0"/>
              <a:t>问题就在于这类推理中，各命题之间的逻辑关系不是体现在原子命题之间，而是体现在构成原子命题的内部成分之间，即体现在命题结构的更深层次上。</a:t>
            </a:r>
          </a:p>
          <a:p>
            <a:pPr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对此，命题逻辑是无能为力的。所以，在研究某些推理时，有必要对原子命题作进一步分析，分析出其中的个体（或客体）词，谓词和量词，研究它们的形式结构的逻辑关系、正确的推理形式和规则，我们将基于谓词分析的逻辑称为一阶逻辑（谓词逻辑）。</a:t>
            </a:r>
          </a:p>
          <a:p>
            <a:pPr marL="457200" indent="-457200"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一阶逻辑（谓词逻辑）</a:t>
            </a:r>
            <a:r>
              <a:rPr kumimoji="1" lang="zh-CN" altLang="en-US" sz="2600" dirty="0">
                <a:solidFill>
                  <a:srgbClr val="FF0000"/>
                </a:solidFill>
              </a:rPr>
              <a:t>是命题逻辑的扩充和发展。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6EBDC47-12C8-4154-B9DA-B0FCC5DAE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原因？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EA2D126D-1031-4F13-B9A2-E14968C5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428A84-8EA6-4C1F-84C3-E00720D2DDB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E216335-4E69-4418-9495-A15822DA6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代换实例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C0192C9-7CC3-4FDF-AC86-4F88F0910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350" indent="22225" eaLnBrk="1" hangingPunct="1"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4.9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是含命题变项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p</a:t>
            </a:r>
            <a:r>
              <a:rPr lang="en-US" altLang="zh-CN" i="1" baseline="-25000"/>
              <a:t>n</a:t>
            </a:r>
            <a:r>
              <a:rPr lang="zh-CN" altLang="en-US"/>
              <a:t>的命题公式，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个谓词公式，用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 </a:t>
            </a:r>
            <a:r>
              <a:rPr lang="en-US" altLang="zh-CN"/>
              <a:t>(1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/>
              <a:t>i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zh-CN" altLang="en-US"/>
              <a:t>处处代替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中的</a:t>
            </a:r>
            <a:r>
              <a:rPr lang="en-US" altLang="zh-CN" i="1"/>
              <a:t>p</a:t>
            </a:r>
            <a:r>
              <a:rPr lang="en-US" altLang="zh-CN" i="1" baseline="-25000"/>
              <a:t>i</a:t>
            </a:r>
            <a:r>
              <a:rPr lang="zh-CN" altLang="en-US"/>
              <a:t>，所得公式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代换实例</a:t>
            </a:r>
            <a:r>
              <a:rPr lang="en-US" altLang="zh-CN"/>
              <a:t>.</a:t>
            </a:r>
          </a:p>
          <a:p>
            <a:pPr marL="6350" indent="22225" eaLnBrk="1" hangingPunct="1">
              <a:spcBef>
                <a:spcPct val="75000"/>
              </a:spcBef>
            </a:pPr>
            <a:r>
              <a:rPr lang="zh-CN" altLang="en-US">
                <a:solidFill>
                  <a:srgbClr val="0066FF"/>
                </a:solidFill>
              </a:rPr>
              <a:t>例如， 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),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066FF"/>
                </a:solidFill>
              </a:rPr>
              <a:t>xF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</a:rPr>
              <a:t>yG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zh-CN" altLang="en-US">
                <a:solidFill>
                  <a:srgbClr val="0066FF"/>
                </a:solidFill>
              </a:rPr>
              <a:t>等都是</a:t>
            </a:r>
            <a:r>
              <a:rPr lang="en-US" altLang="zh-CN" i="1">
                <a:solidFill>
                  <a:srgbClr val="0066FF"/>
                </a:solidFill>
              </a:rPr>
              <a:t>p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66FF"/>
                </a:solidFill>
              </a:rPr>
              <a:t>q</a:t>
            </a:r>
            <a:r>
              <a:rPr lang="zh-CN" altLang="en-US">
                <a:solidFill>
                  <a:srgbClr val="0066FF"/>
                </a:solidFill>
              </a:rPr>
              <a:t>的代换实例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  <a:p>
            <a:pPr marL="6350" indent="22225" eaLnBrk="1" hangingPunct="1">
              <a:lnSpc>
                <a:spcPct val="120000"/>
              </a:lnSpc>
              <a:spcBef>
                <a:spcPct val="70000"/>
              </a:spcBef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4.2</a:t>
            </a:r>
            <a:r>
              <a:rPr lang="en-US" altLang="zh-CN"/>
              <a:t> </a:t>
            </a:r>
            <a:r>
              <a:rPr lang="zh-CN" altLang="en-US"/>
              <a:t>重言式的代换实例都是永真式，矛盾式的代换实例都是矛盾式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63D97B37-F4F6-4E8A-B1AE-AEF0EA34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D4EC96-0B9E-4647-8E3B-E213A0EAB816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503074D-FD65-415B-8B53-65CF31455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1AFFD44-9FFD-4A91-AE1F-D9DE8CE56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1150937"/>
          </a:xfrm>
        </p:spPr>
        <p:txBody>
          <a:bodyPr/>
          <a:lstStyle/>
          <a:p>
            <a:pPr marL="441325" indent="-441325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7</a:t>
            </a:r>
            <a:r>
              <a:rPr lang="en-US" altLang="zh-CN"/>
              <a:t>  </a:t>
            </a:r>
            <a:r>
              <a:rPr lang="zh-CN" altLang="en-US"/>
              <a:t>判断下列公式中，哪些是永真式，哪些是矛盾式？</a:t>
            </a:r>
          </a:p>
          <a:p>
            <a:pPr marL="441325" indent="-441325"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2AFA866B-29FF-4EA6-92E8-D0EB3D24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16113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</p:txBody>
      </p:sp>
      <p:sp>
        <p:nvSpPr>
          <p:cNvPr id="307205" name="Rectangle 5">
            <a:extLst>
              <a:ext uri="{FF2B5EF4-FFF2-40B4-BE49-F238E27FC236}">
                <a16:creationId xmlns:a16="http://schemas.microsoft.com/office/drawing/2014/main" id="{264F7CC4-E8D5-42F1-A10B-D9330B2B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349500"/>
            <a:ext cx="56880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</p:txBody>
      </p:sp>
      <p:sp>
        <p:nvSpPr>
          <p:cNvPr id="307206" name="Rectangle 6">
            <a:extLst>
              <a:ext uri="{FF2B5EF4-FFF2-40B4-BE49-F238E27FC236}">
                <a16:creationId xmlns:a16="http://schemas.microsoft.com/office/drawing/2014/main" id="{43DF8EFA-23BF-455F-9D8B-ED12772F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6840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矛盾式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q </a:t>
            </a:r>
            <a:r>
              <a:rPr lang="zh-CN" altLang="en-US" dirty="0"/>
              <a:t>的代换实例，故为永假式</a:t>
            </a:r>
            <a:r>
              <a:rPr lang="en-US" altLang="zh-CN" dirty="0"/>
              <a:t>. </a:t>
            </a:r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1C6C9578-EBDE-47A4-B620-36386929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13100"/>
            <a:ext cx="46799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07209" name="Rectangle 9">
            <a:extLst>
              <a:ext uri="{FF2B5EF4-FFF2-40B4-BE49-F238E27FC236}">
                <a16:creationId xmlns:a16="http://schemas.microsoft.com/office/drawing/2014/main" id="{E77D74F1-D5F7-42A2-95BA-EC7E094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3716338"/>
            <a:ext cx="72945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解释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: </a:t>
            </a:r>
            <a:r>
              <a:rPr lang="zh-CN" altLang="en-US"/>
              <a:t>个体域</a:t>
            </a:r>
            <a:r>
              <a:rPr lang="en-US" altLang="zh-CN"/>
              <a:t>N,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&gt;5,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en-US" altLang="zh-CN"/>
              <a:t>&gt;4,    </a:t>
            </a:r>
            <a:r>
              <a:rPr lang="zh-CN" altLang="en-US">
                <a:solidFill>
                  <a:srgbClr val="FF0000"/>
                </a:solidFill>
              </a:rPr>
              <a:t>真</a:t>
            </a:r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解释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: </a:t>
            </a:r>
            <a:r>
              <a:rPr lang="zh-CN" altLang="en-US"/>
              <a:t>个体域</a:t>
            </a:r>
            <a:r>
              <a:rPr lang="en-US" altLang="zh-CN"/>
              <a:t>N,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&lt;5,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&lt;4,      </a:t>
            </a:r>
            <a:r>
              <a:rPr lang="zh-CN" altLang="en-US">
                <a:solidFill>
                  <a:srgbClr val="FF0000"/>
                </a:solidFill>
              </a:rPr>
              <a:t>假</a:t>
            </a:r>
          </a:p>
          <a:p>
            <a:pPr eaLnBrk="1" hangingPunct="1"/>
            <a:r>
              <a:rPr lang="zh-CN" altLang="en-US"/>
              <a:t>结论</a:t>
            </a:r>
            <a:r>
              <a:rPr lang="en-US" altLang="zh-CN"/>
              <a:t>: </a:t>
            </a:r>
            <a:r>
              <a:rPr lang="zh-CN" altLang="en-US"/>
              <a:t>非永真式的可满足式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2EB814-5F15-4ED7-85F0-550031D8A17C}"/>
              </a:ext>
            </a:extLst>
          </p:cNvPr>
          <p:cNvSpPr txBox="1"/>
          <p:nvPr/>
        </p:nvSpPr>
        <p:spPr>
          <a:xfrm>
            <a:off x="611188" y="5084763"/>
            <a:ext cx="7200900" cy="1995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+mn-lt"/>
              </a:rPr>
              <a:t>(4) </a:t>
            </a:r>
            <a:r>
              <a:rPr lang="en-US" altLang="zh-CN" b="1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</a:t>
            </a:r>
            <a:r>
              <a:rPr lang="en-US" altLang="zh-CN" b="1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))</a:t>
            </a:r>
            <a:endParaRPr lang="en-US" altLang="zh-CN" b="1" dirty="0">
              <a:solidFill>
                <a:schemeClr val="accent2"/>
              </a:solidFill>
              <a:latin typeface="+mn-lt"/>
            </a:endParaRP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解释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baseline="-25000" dirty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: </a:t>
            </a:r>
            <a:r>
              <a:rPr lang="en-US" altLang="zh-CN" b="1" i="1" dirty="0">
                <a:latin typeface="+mn-lt"/>
              </a:rPr>
              <a:t>D</a:t>
            </a:r>
            <a:r>
              <a:rPr lang="en-US" altLang="zh-CN" b="1" baseline="-25000" dirty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=N,  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是偶数</a:t>
            </a:r>
            <a:r>
              <a:rPr lang="en-US" altLang="zh-CN" b="1" dirty="0">
                <a:latin typeface="+mn-lt"/>
              </a:rPr>
              <a:t>,  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 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是素数</a:t>
            </a:r>
            <a:r>
              <a:rPr lang="en-US" altLang="zh-CN" b="1" dirty="0">
                <a:latin typeface="+mn-lt"/>
              </a:rPr>
              <a:t>, 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真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解释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:</a:t>
            </a:r>
            <a:r>
              <a:rPr lang="en-US" altLang="zh-CN" b="1" i="1" dirty="0">
                <a:latin typeface="+mn-lt"/>
              </a:rPr>
              <a:t>D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=N,  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是偶数</a:t>
            </a:r>
            <a:r>
              <a:rPr lang="en-US" altLang="zh-CN" b="1" dirty="0">
                <a:latin typeface="+mn-lt"/>
              </a:rPr>
              <a:t>,  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 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是奇数</a:t>
            </a:r>
            <a:r>
              <a:rPr lang="en-US" altLang="zh-CN" b="1" dirty="0">
                <a:latin typeface="+mn-lt"/>
              </a:rPr>
              <a:t>,  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假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结论</a:t>
            </a:r>
            <a:r>
              <a:rPr lang="en-US" altLang="zh-CN" b="1" dirty="0">
                <a:latin typeface="+mn-lt"/>
              </a:rPr>
              <a:t>: </a:t>
            </a:r>
            <a:r>
              <a:rPr lang="zh-CN" altLang="en-US" b="1" dirty="0">
                <a:latin typeface="+mn-lt"/>
              </a:rPr>
              <a:t>非永真式的可满足式</a:t>
            </a:r>
          </a:p>
          <a:p>
            <a:pPr>
              <a:defRPr/>
            </a:pP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5" grpId="0"/>
      <p:bldP spid="307206" grpId="0"/>
      <p:bldP spid="307207" grpId="0"/>
      <p:bldP spid="30720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53856D04-F575-41CA-B38E-CA6BDF0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7D084F-ECB0-4015-A1CA-25687CA981A3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3C1991A-3B4E-4ACA-9580-67E35C5F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  <a:p>
            <a:pPr marL="361950" indent="-361950" eaLnBrk="1" hangingPunct="1"/>
            <a:r>
              <a:rPr lang="zh-CN" altLang="en-US"/>
              <a:t>     个体词、谓词、量词</a:t>
            </a:r>
          </a:p>
          <a:p>
            <a:pPr marL="361950" indent="-361950" eaLnBrk="1" hangingPunct="1"/>
            <a:r>
              <a:rPr lang="zh-CN" altLang="en-US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  <a:p>
            <a:pPr marL="361950" indent="-361950" eaLnBrk="1" hangingPunct="1"/>
            <a:r>
              <a:rPr lang="zh-CN" altLang="en-US"/>
              <a:t>     一阶语言</a:t>
            </a:r>
          </a:p>
          <a:p>
            <a:pPr marL="361950" indent="-361950" eaLnBrk="1" hangingPunct="1"/>
            <a:r>
              <a:rPr lang="zh-CN" altLang="en-US"/>
              <a:t>     合式公式</a:t>
            </a:r>
          </a:p>
          <a:p>
            <a:pPr marL="361950" indent="-361950" eaLnBrk="1" hangingPunct="1"/>
            <a:r>
              <a:rPr lang="zh-CN" altLang="en-US"/>
              <a:t>     合式公式的解释 </a:t>
            </a:r>
          </a:p>
          <a:p>
            <a:pPr marL="361950" indent="-361950" eaLnBrk="1" hangingPunct="1"/>
            <a:r>
              <a:rPr lang="zh-CN" altLang="en-US"/>
              <a:t>     永真式、矛盾式、可满足式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271451B-BDEA-4E7A-ADE6-5D1F6F27F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8DB11AA-1565-441D-9A29-A11C124B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7D7CD-E0D6-4C83-912B-29B109FE3C2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657F560-49C2-4358-928C-E591FE48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4.1</a:t>
            </a:r>
            <a:r>
              <a:rPr lang="zh-CN" altLang="en-US">
                <a:solidFill>
                  <a:srgbClr val="FF0000"/>
                </a:solidFill>
              </a:rPr>
              <a:t>一阶逻辑命题符号化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个体词、谓词、量词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  <a:p>
            <a:pPr marL="361950" indent="-361950" eaLnBrk="1" hangingPunct="1"/>
            <a:r>
              <a:rPr lang="zh-CN" altLang="en-US"/>
              <a:t>     一阶语言</a:t>
            </a:r>
          </a:p>
          <a:p>
            <a:pPr marL="361950" indent="-361950" eaLnBrk="1" hangingPunct="1"/>
            <a:r>
              <a:rPr lang="zh-CN" altLang="en-US"/>
              <a:t>     合式公式</a:t>
            </a:r>
          </a:p>
          <a:p>
            <a:pPr marL="361950" indent="-361950" eaLnBrk="1" hangingPunct="1"/>
            <a:r>
              <a:rPr lang="zh-CN" altLang="en-US"/>
              <a:t>     合式公式的解释</a:t>
            </a:r>
          </a:p>
          <a:p>
            <a:pPr marL="361950" indent="-361950" eaLnBrk="1" hangingPunct="1"/>
            <a:r>
              <a:rPr lang="zh-CN" altLang="en-US"/>
              <a:t>     永真式、矛盾式、可满足式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6564ED2-CB9E-4AE5-BE33-7B76E6909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C30831B-F559-4B81-9F47-47AF22E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6E0C23-ACFF-4D81-B285-92CB2D69EBC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00504E-5329-4258-88BA-E2CEEDB8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</p:txBody>
      </p:sp>
      <p:sp>
        <p:nvSpPr>
          <p:cNvPr id="407555" name="Text Box 3">
            <a:extLst>
              <a:ext uri="{FF2B5EF4-FFF2-40B4-BE49-F238E27FC236}">
                <a16:creationId xmlns:a16="http://schemas.microsoft.com/office/drawing/2014/main" id="{C0223A65-6B82-432B-AB5F-7CF183E00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76438"/>
            <a:ext cx="762000" cy="25304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原子命题</a:t>
            </a: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84F40505-973F-4839-B542-84B79AA8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85913"/>
            <a:ext cx="1387475" cy="7016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客体</a:t>
            </a: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55AC69DF-B996-4EC8-93FC-FB167C08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4100513"/>
            <a:ext cx="1449388" cy="7016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谓词</a:t>
            </a: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44494256-3BBD-4427-AE2B-73DC447B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00175"/>
            <a:ext cx="6121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不依人们主观而存在的客观实体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可以是具体事物或抽象概念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通常用</a:t>
            </a:r>
            <a:r>
              <a:rPr kumimoji="1"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小写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字母表示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22E1BBCA-4395-4110-9274-3785C5D8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5791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描述客体的性质、特征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或客体间的关系的词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通常用</a:t>
            </a:r>
            <a:r>
              <a:rPr kumimoji="1"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大写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字母表示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04D6E06-3A0B-4034-B900-D6F4445D052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1238"/>
            <a:ext cx="609600" cy="1828800"/>
            <a:chOff x="624" y="960"/>
            <a:chExt cx="384" cy="1152"/>
          </a:xfrm>
        </p:grpSpPr>
        <p:sp>
          <p:nvSpPr>
            <p:cNvPr id="16394" name="Line 9">
              <a:extLst>
                <a:ext uri="{FF2B5EF4-FFF2-40B4-BE49-F238E27FC236}">
                  <a16:creationId xmlns:a16="http://schemas.microsoft.com/office/drawing/2014/main" id="{3BDE0F1E-3645-46DB-AF19-295201A50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960"/>
              <a:ext cx="384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0">
              <a:extLst>
                <a:ext uri="{FF2B5EF4-FFF2-40B4-BE49-F238E27FC236}">
                  <a16:creationId xmlns:a16="http://schemas.microsoft.com/office/drawing/2014/main" id="{BD3CA562-5465-4557-95FC-EB773B1A6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536"/>
              <a:ext cx="384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nimBg="1" autoUpdateAnimBg="0"/>
      <p:bldP spid="407556" grpId="0" animBg="1" autoUpdateAnimBg="0"/>
      <p:bldP spid="407557" grpId="0" animBg="1" autoUpdateAnimBg="0"/>
      <p:bldP spid="407558" grpId="0" autoUpdateAnimBg="0"/>
      <p:bldP spid="4075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D9F57CD-82DA-4604-BA9F-8128A75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7D8E25-1777-4561-A9B0-78039CF4301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0B83BEC-3CBC-4D84-94CB-4C71FA4D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73704BD-8BCA-4063-BACD-8CB797A67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在命题逻辑中，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</a:t>
            </a:r>
            <a:r>
              <a:rPr lang="zh-CN" altLang="en-US"/>
              <a:t>： “张三是个大学生”，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q</a:t>
            </a:r>
            <a:r>
              <a:rPr lang="zh-CN" altLang="en-US"/>
              <a:t>： “李四是个大学生”。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在谓词逻辑中，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</a:t>
            </a:r>
            <a:r>
              <a:rPr lang="zh-CN" altLang="en-US"/>
              <a:t>： “是个大学生”，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c</a:t>
            </a:r>
            <a:r>
              <a:rPr lang="zh-CN" altLang="en-US"/>
              <a:t>： “张三”，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e</a:t>
            </a:r>
            <a:r>
              <a:rPr lang="zh-CN" altLang="en-US"/>
              <a:t>： “李四”，则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A(c)</a:t>
            </a:r>
            <a:r>
              <a:rPr lang="zh-CN" altLang="en-US"/>
              <a:t>： “张三是个大学生”，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A(e)</a:t>
            </a:r>
            <a:r>
              <a:rPr lang="zh-CN" altLang="en-US"/>
              <a:t>： “李四是个大学生”。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4F69A54-127F-4327-9066-49095F40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A4E235-AC1A-41FB-A480-89E719204E0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F429796-15D9-4FC2-AA97-59F17E0B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/>
              <a:t>一阶逻辑命题符号化</a:t>
            </a:r>
            <a:r>
              <a:rPr lang="zh-CN" altLang="en-US" sz="2800"/>
              <a:t> 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AE3F28C-5380-486C-AA0A-DA4C48685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640762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个体词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en-US" altLang="zh-CN" dirty="0"/>
              <a:t>— </a:t>
            </a:r>
            <a:r>
              <a:rPr lang="zh-CN" altLang="en-US" dirty="0"/>
              <a:t>所研究对象中可以独立存在的具体或抽象的客体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个体常项</a:t>
            </a:r>
            <a:r>
              <a:rPr lang="zh-CN" altLang="en-US" dirty="0"/>
              <a:t>：具体的事务，用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zh-CN" altLang="en-US" dirty="0"/>
              <a:t>表示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个体变项</a:t>
            </a:r>
            <a:r>
              <a:rPr lang="zh-CN" altLang="en-US" dirty="0"/>
              <a:t>：抽象的事物，用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zh-CN" altLang="en-US" dirty="0"/>
              <a:t>表示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个体域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论域</a:t>
            </a:r>
            <a:r>
              <a:rPr lang="en-US" altLang="zh-CN" dirty="0"/>
              <a:t>) — </a:t>
            </a:r>
            <a:r>
              <a:rPr lang="zh-CN" altLang="en-US" dirty="0"/>
              <a:t>个体变项的取值范围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     有限个体域，如 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}, {1, 2}</a:t>
            </a:r>
          </a:p>
          <a:p>
            <a:pPr marL="898525" indent="-898525" eaLnBrk="1" hangingPunct="1"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无限个体域，如 </a:t>
            </a:r>
            <a:r>
              <a:rPr lang="en-US" altLang="zh-CN" dirty="0"/>
              <a:t>N, Z, R, …</a:t>
            </a:r>
          </a:p>
          <a:p>
            <a:pPr marL="898525" indent="-898525" eaLnBrk="1" hangingPunct="1"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全总个体域</a:t>
            </a:r>
            <a:r>
              <a:rPr lang="en-US" altLang="zh-CN" dirty="0"/>
              <a:t>——</a:t>
            </a:r>
            <a:r>
              <a:rPr lang="zh-CN" altLang="en-US" dirty="0"/>
              <a:t>由宇宙间一切事物组成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6396</Words>
  <Application>Microsoft Office PowerPoint</Application>
  <PresentationFormat>全屏显示(4:3)</PresentationFormat>
  <Paragraphs>628</Paragraphs>
  <Slides>52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MT Symbol</vt:lpstr>
      <vt:lpstr>PingFang SC</vt:lpstr>
      <vt:lpstr>楷体_GB2312</vt:lpstr>
      <vt:lpstr>隶书</vt:lpstr>
      <vt:lpstr>宋体</vt:lpstr>
      <vt:lpstr>Arial</vt:lpstr>
      <vt:lpstr>Lucida Sans Unicode</vt:lpstr>
      <vt:lpstr>Palace Script MT</vt:lpstr>
      <vt:lpstr>Symbol</vt:lpstr>
      <vt:lpstr>Times New Roman</vt:lpstr>
      <vt:lpstr>Verdana</vt:lpstr>
      <vt:lpstr>Wingdings</vt:lpstr>
      <vt:lpstr>默认设计模板</vt:lpstr>
      <vt:lpstr>Microsoft 公式 3.0</vt:lpstr>
      <vt:lpstr>公式</vt:lpstr>
      <vt:lpstr>Equation</vt:lpstr>
      <vt:lpstr>第一部分 数理逻辑</vt:lpstr>
      <vt:lpstr>苏格拉底三段论</vt:lpstr>
      <vt:lpstr>苏格拉底三段论</vt:lpstr>
      <vt:lpstr>(p  q)→ r</vt:lpstr>
      <vt:lpstr>原因？</vt:lpstr>
      <vt:lpstr>第四章 一阶逻辑基本概念</vt:lpstr>
      <vt:lpstr>4.1一阶逻辑命题符号化</vt:lpstr>
      <vt:lpstr>实例</vt:lpstr>
      <vt:lpstr>4.1 一阶逻辑命题符号化 </vt:lpstr>
      <vt:lpstr>个体词</vt:lpstr>
      <vt:lpstr>谓词</vt:lpstr>
      <vt:lpstr>一元谓词</vt:lpstr>
      <vt:lpstr>多元谓词</vt:lpstr>
      <vt:lpstr>实例1</vt:lpstr>
      <vt:lpstr>量词</vt:lpstr>
      <vt:lpstr>全称量词</vt:lpstr>
      <vt:lpstr>实例</vt:lpstr>
      <vt:lpstr>特性谓词</vt:lpstr>
      <vt:lpstr>实例</vt:lpstr>
      <vt:lpstr>存在量词</vt:lpstr>
      <vt:lpstr>全总个体域</vt:lpstr>
      <vt:lpstr>实例2</vt:lpstr>
      <vt:lpstr>使用特性谓词常犯错误</vt:lpstr>
      <vt:lpstr>实例3</vt:lpstr>
      <vt:lpstr>实例4</vt:lpstr>
      <vt:lpstr>实例5</vt:lpstr>
      <vt:lpstr>实例（续）</vt:lpstr>
      <vt:lpstr>练习</vt:lpstr>
      <vt:lpstr>练习</vt:lpstr>
      <vt:lpstr>多个量词的使用</vt:lpstr>
      <vt:lpstr>练习</vt:lpstr>
      <vt:lpstr>小结</vt:lpstr>
      <vt:lpstr>第四章 一阶逻辑基本概念</vt:lpstr>
      <vt:lpstr>4.2 一阶逻辑公式及解释</vt:lpstr>
      <vt:lpstr>一阶语言L 的项与原子公式</vt:lpstr>
      <vt:lpstr>一阶语言L 的公式</vt:lpstr>
      <vt:lpstr>变元的约束</vt:lpstr>
      <vt:lpstr>实例</vt:lpstr>
      <vt:lpstr>实例</vt:lpstr>
      <vt:lpstr>实例</vt:lpstr>
      <vt:lpstr>实例</vt:lpstr>
      <vt:lpstr>实例</vt:lpstr>
      <vt:lpstr>实例</vt:lpstr>
      <vt:lpstr>公式的解释</vt:lpstr>
      <vt:lpstr>实例</vt:lpstr>
      <vt:lpstr>封闭的公式</vt:lpstr>
      <vt:lpstr>公式的类型</vt:lpstr>
      <vt:lpstr>一阶逻辑的判定问题</vt:lpstr>
      <vt:lpstr>一阶逻辑的判定问题</vt:lpstr>
      <vt:lpstr>代换实例</vt:lpstr>
      <vt:lpstr>实例</vt:lpstr>
      <vt:lpstr>第四章 一阶逻辑基本概念（回顾）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503</cp:revision>
  <dcterms:created xsi:type="dcterms:W3CDTF">2007-11-19T20:33:53Z</dcterms:created>
  <dcterms:modified xsi:type="dcterms:W3CDTF">2024-09-25T15:12:45Z</dcterms:modified>
</cp:coreProperties>
</file>