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02" r:id="rId2"/>
    <p:sldId id="437" r:id="rId3"/>
    <p:sldId id="300" r:id="rId4"/>
    <p:sldId id="258" r:id="rId5"/>
    <p:sldId id="301" r:id="rId6"/>
    <p:sldId id="365" r:id="rId7"/>
    <p:sldId id="259" r:id="rId8"/>
    <p:sldId id="450" r:id="rId9"/>
    <p:sldId id="260" r:id="rId10"/>
    <p:sldId id="425" r:id="rId11"/>
    <p:sldId id="407" r:id="rId12"/>
    <p:sldId id="426" r:id="rId13"/>
    <p:sldId id="263" r:id="rId14"/>
    <p:sldId id="337" r:id="rId15"/>
    <p:sldId id="338" r:id="rId16"/>
    <p:sldId id="264" r:id="rId17"/>
    <p:sldId id="273" r:id="rId18"/>
    <p:sldId id="274" r:id="rId19"/>
    <p:sldId id="275" r:id="rId20"/>
    <p:sldId id="276" r:id="rId21"/>
    <p:sldId id="451" r:id="rId22"/>
    <p:sldId id="277" r:id="rId23"/>
    <p:sldId id="452" r:id="rId24"/>
    <p:sldId id="438" r:id="rId25"/>
    <p:sldId id="265" r:id="rId26"/>
    <p:sldId id="266" r:id="rId27"/>
    <p:sldId id="267" r:id="rId28"/>
    <p:sldId id="270" r:id="rId29"/>
    <p:sldId id="345" r:id="rId30"/>
    <p:sldId id="342" r:id="rId31"/>
    <p:sldId id="379" r:id="rId32"/>
    <p:sldId id="429" r:id="rId33"/>
    <p:sldId id="434" r:id="rId34"/>
    <p:sldId id="439" r:id="rId35"/>
    <p:sldId id="278" r:id="rId36"/>
    <p:sldId id="279" r:id="rId37"/>
    <p:sldId id="410" r:id="rId38"/>
    <p:sldId id="408" r:id="rId39"/>
    <p:sldId id="447" r:id="rId40"/>
    <p:sldId id="414" r:id="rId41"/>
    <p:sldId id="383" r:id="rId42"/>
    <p:sldId id="384" r:id="rId43"/>
    <p:sldId id="281" r:id="rId44"/>
    <p:sldId id="289" r:id="rId45"/>
    <p:sldId id="294" r:id="rId46"/>
    <p:sldId id="290" r:id="rId47"/>
    <p:sldId id="291" r:id="rId48"/>
    <p:sldId id="282" r:id="rId49"/>
    <p:sldId id="448" r:id="rId50"/>
    <p:sldId id="392" r:id="rId51"/>
    <p:sldId id="445" r:id="rId52"/>
    <p:sldId id="449" r:id="rId5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66FF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65" autoAdjust="0"/>
    <p:restoredTop sz="74094" autoAdjust="0"/>
  </p:normalViewPr>
  <p:slideViewPr>
    <p:cSldViewPr>
      <p:cViewPr varScale="1">
        <p:scale>
          <a:sx n="85" d="100"/>
          <a:sy n="85" d="100"/>
        </p:scale>
        <p:origin x="19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5D5295C-79E1-4213-8054-9DE993BBD5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4857FE6-40AB-4125-91FC-427A0F4F1C3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30F9F971-43BC-44BF-B514-2AAB195961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51B5334E-E19C-4F1B-8A59-927BE9A5404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A931A4A-AB9F-4B13-A833-AE0A6C4FDE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9FA1EF1-811D-407E-BE4F-D2890510CC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D055D4B-307B-46A2-9083-88BD27BA720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6C15D6D-3372-4B61-BA57-A8A135A4218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49970F8-022A-4D40-8DF1-E597C17C1CD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6AE0B34-8349-4872-8249-C70C6DE022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EF932C9-9F31-4AE8-BDF8-0D5E1FCC2F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FB52991-04F9-41FC-8393-A1361995FD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olaf008/article/details/115773445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06C323D-0F14-41A8-820E-DE321A30AA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6CC80E-37EB-4EB0-A26C-A02E911D1540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74CC1A4-A959-44A0-8B0C-86DA7E004A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C8FC101-1DCB-4DAC-8116-5F9A5C216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B52991-04F9-41FC-8393-A1361995FD8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39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C0810BB-7A57-4CFE-A6B2-5F87726B05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CA590D-9BF3-4996-8B0B-6744A4164657}" type="slidenum">
              <a:rPr lang="en-US" altLang="zh-CN" sz="1200"/>
              <a:pPr/>
              <a:t>13</a:t>
            </a:fld>
            <a:endParaRPr lang="en-US" altLang="zh-CN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DA2F0A7-AF3B-4DA1-BD75-3EFB2D9A6B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BE2863D-085F-4FAA-B040-01BCF202C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60C6241-FCBD-452A-B887-DE51061DF4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B67018-364E-4DFE-A515-86FAD323CC5C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6D586F5-43ED-49B2-BCC9-D4CA81CFC5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4EFA84A-38AC-4CEB-827C-9BEC635A9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4941D8E-1401-48A8-BCDA-2DCF51BE4B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322601-B987-4BBC-91BB-2A65EC34509A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3D083F3-A3F2-42D7-BA8B-BB7FE97241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8B9A8FE-A81A-47C6-BF98-D32F1B3F6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9062BEA-E6F1-46D8-AB2B-1BF2B6048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F8BEE7-E013-4EB9-B31B-727F0BBE209D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94AA8AE-CBB8-4C50-9838-C22CF0F5A1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EF932AB-4537-4A59-99D7-C11B96EC0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D602DDA-0DC5-4683-9ACA-18B64D4AB4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3F385A-F29F-4933-A5A4-EB3C523FD3FD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C341936-B450-4E70-87CC-96DFE247E9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3709AF7C-DD82-4E59-A1EE-2F652AD3C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先消去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4FE96B99-2B3E-44FE-8739-2DFDDA5473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591088-F227-477A-BF52-545EE2FC8174}" type="slidenum">
              <a:rPr lang="en-US" altLang="zh-CN" sz="1200"/>
              <a:pPr/>
              <a:t>20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7168102-DE46-40A6-A8F5-8D7A58B798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EDBC8CF-560A-4787-AC48-41C3B55BB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先缩小辖域一层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4FE96B99-2B3E-44FE-8739-2DFDDA5473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591088-F227-477A-BF52-545EE2FC8174}" type="slidenum">
              <a:rPr lang="en-US" altLang="zh-CN" sz="1200"/>
              <a:pPr/>
              <a:t>21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7168102-DE46-40A6-A8F5-8D7A58B798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EDBC8CF-560A-4787-AC48-41C3B55BB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缩小辖域两层</a:t>
            </a:r>
            <a:endParaRPr lang="zh-CN" altLang="zh-CN" dirty="0"/>
          </a:p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541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E0126BD2-DA00-478F-B4A1-63231F95C8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6C7954-C05C-461D-B874-984863821EA1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16D987D-B2AF-4AAA-B821-4C1108C5E0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41C8F45-D43E-4F7F-95E5-36C353EAA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先消去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E0126BD2-DA00-478F-B4A1-63231F95C8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6C7954-C05C-461D-B874-984863821EA1}" type="slidenum">
              <a:rPr lang="en-US" altLang="zh-CN" sz="1200"/>
              <a:pPr/>
              <a:t>23</a:t>
            </a:fld>
            <a:endParaRPr lang="en-US" altLang="zh-CN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16D987D-B2AF-4AAA-B821-4C1108C5E0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41C8F45-D43E-4F7F-95E5-36C353EAA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先消去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7765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9CA52AAB-5AC0-46F7-9311-7AD41EC64D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C652D1-8B57-4140-9D0B-0ABF10C0D3C0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771C2C0-A267-4C74-9303-6D80E96B15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4B1E11C-12BB-4D14-B0A7-D51AC07C4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96BAE5D0-7BFA-431F-AB87-CA59237EB3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340EB3-49FF-4869-8806-F73BB63D4462}" type="slidenum">
              <a:rPr lang="en-US" altLang="zh-CN" sz="1200"/>
              <a:pPr/>
              <a:t>24</a:t>
            </a:fld>
            <a:endParaRPr lang="en-US" altLang="zh-CN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EA59C3E-63FC-4ADA-AE7F-D2D6EC80C2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3F72302-1F69-407D-B82E-98E5E5C65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DC1E7767-624C-4E73-B1DC-6620DF9D64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246C05-FA8A-4D26-8709-0208D2EE5C9C}" type="slidenum">
              <a:rPr lang="en-US" altLang="zh-CN" sz="1200"/>
              <a:pPr/>
              <a:t>25</a:t>
            </a:fld>
            <a:endParaRPr lang="en-US" altLang="zh-CN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E68D8DA-5A43-484F-878F-222671555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75051AD-A232-4897-A64A-4070C410B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特别注意：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dirty="0"/>
              <a:t>不能出现在量词前面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F65A531-2DA3-4EBF-8D87-C3D0F24B35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88FD82-DD9F-469B-AFCE-7789C5E83360}" type="slidenum">
              <a:rPr lang="en-US" altLang="zh-CN" sz="1200"/>
              <a:pPr/>
              <a:t>26</a:t>
            </a:fld>
            <a:endParaRPr lang="en-US" altLang="zh-CN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1F81762-1580-4C6C-88BC-EB18D82CB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4F429ED-0673-4D61-9C21-E37C92939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5AEC9AAE-FB88-4BA0-BB68-FF708FEB21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85D30B-FAD8-4BE4-8A84-09E7FBD09F90}" type="slidenum">
              <a:rPr lang="en-US" altLang="zh-CN" sz="1200"/>
              <a:pPr/>
              <a:t>27</a:t>
            </a:fld>
            <a:endParaRPr lang="en-US" altLang="zh-CN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1F40D78-74ED-4B63-9296-54A32BD0DC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4C1F48C-7E52-4788-A82A-5BF2E629B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A90632AD-9D3E-4478-9792-E42AF33B4C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4D87E2-4FAC-4B33-803A-56BF38DD811D}" type="slidenum">
              <a:rPr lang="en-US" altLang="zh-CN" sz="1200"/>
              <a:pPr/>
              <a:t>28</a:t>
            </a:fld>
            <a:endParaRPr lang="en-US" altLang="zh-CN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3406270-B759-4A92-A62E-331E753D02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3CD0B54E-51A5-491D-8C1A-DF970A6EB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A2C4DDBD-445F-4DE4-8A11-1238866A46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B3839F50-84E3-4ECC-8950-C0BE4B6FD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2736C81-E15A-4CC1-AEC4-BE1D34E89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978124-9198-49EA-8AA9-2D5A2F2D0DAF}" type="slidenum">
              <a:rPr lang="en-US" altLang="zh-CN" sz="1200"/>
              <a:pPr/>
              <a:t>29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前变后不变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B52991-04F9-41FC-8393-A1361995FD80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234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3E2DD8DA-1B2E-4351-99AA-AD609E922B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90AB87-6F02-4168-ACA1-5C923DF36D6B}" type="slidenum">
              <a:rPr lang="zh-CN" altLang="en-US" sz="1200"/>
              <a:pPr/>
              <a:t>31</a:t>
            </a:fld>
            <a:endParaRPr lang="en-US" altLang="zh-CN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DAFB094-C3CA-4F28-BBF3-245C3BFF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BEC8B4E-B308-4F8B-BD1A-604753A71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kumimoji="1" lang="zh-CN" altLang="en-US" dirty="0">
                <a:sym typeface="Symbol" panose="05050102010706020507" pitchFamily="18" charset="2"/>
              </a:rPr>
              <a:t>换名的时机是：</a:t>
            </a:r>
          </a:p>
          <a:p>
            <a:pPr eaLnBrk="1" hangingPunct="1"/>
            <a:r>
              <a:rPr kumimoji="1" lang="zh-CN" altLang="en-US" dirty="0">
                <a:sym typeface="Symbol" panose="05050102010706020507" pitchFamily="18" charset="2"/>
              </a:rPr>
              <a:t>首先保证一个变元不能既约束出现有自由出现，</a:t>
            </a:r>
          </a:p>
          <a:p>
            <a:pPr eaLnBrk="1" hangingPunct="1"/>
            <a:r>
              <a:rPr kumimoji="1" lang="zh-CN" altLang="en-US" dirty="0">
                <a:sym typeface="Symbol" panose="05050102010706020507" pitchFamily="18" charset="2"/>
              </a:rPr>
              <a:t>对于不同的约束出现的变元到必须换名时再换。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/>
            <a:endParaRPr kumimoji="1"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635C67A8-C303-45A0-AD7A-992A929E08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38F791A1-1285-41D3-8B0C-021C19038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97BE8310-2683-4BC4-AAE7-11277E2D63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3591D5-93B5-428C-80B9-F8C14BE263BD}" type="slidenum">
              <a:rPr lang="zh-CN" altLang="en-US" sz="1200"/>
              <a:pPr/>
              <a:t>33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5928F13-D122-4095-BC46-ED4607DAE1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418881-B5D4-45F8-A963-BEA34B244162}" type="slidenum">
              <a:rPr lang="en-US" altLang="zh-CN" sz="1200"/>
              <a:pPr/>
              <a:t>34</a:t>
            </a:fld>
            <a:endParaRPr lang="en-US" altLang="zh-CN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0C1AA4D-BFE5-4E9A-93AF-5CA5A0D282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4A83BA79-4AA0-43F9-9B55-459C13EA6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5F0B3F22-8AA4-4D47-A0D1-53135D665F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F2D1C5-156E-4BED-996A-023D1D3ACBEC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7F70C58-5BC9-414A-8719-7EF460DA60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37D23F4-5064-4483-908A-2253D3B12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</a:t>
            </a:r>
            <a:r>
              <a:rPr lang="zh-CN" altLang="en-US" dirty="0"/>
              <a:t>重言式 </a:t>
            </a:r>
            <a:r>
              <a:rPr lang="en-US" altLang="zh-CN" i="1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p</a:t>
            </a:r>
            <a:r>
              <a:rPr lang="en-US" altLang="zh-CN" dirty="0"/>
              <a:t>) </a:t>
            </a:r>
            <a:r>
              <a:rPr lang="zh-CN" altLang="en-US" dirty="0"/>
              <a:t>的代换实例，故为永真式</a:t>
            </a:r>
            <a:r>
              <a:rPr lang="en-US" altLang="zh-CN" dirty="0"/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</a:t>
            </a:r>
            <a:r>
              <a:rPr lang="zh-CN" altLang="en-US" dirty="0"/>
              <a:t>重言式 </a:t>
            </a:r>
            <a:r>
              <a:rPr lang="en-US" altLang="zh-CN" i="1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/>
              <a:t>q</a:t>
            </a:r>
            <a:r>
              <a:rPr lang="en-US" altLang="zh-CN" dirty="0"/>
              <a:t>) </a:t>
            </a:r>
            <a:r>
              <a:rPr lang="zh-CN" altLang="en-US" dirty="0"/>
              <a:t>的代换实例，故为永真式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en-US" altLang="zh-CN" dirty="0"/>
              <a:t>3.</a:t>
            </a:r>
            <a:r>
              <a:rPr lang="zh-CN" altLang="en-US" dirty="0"/>
              <a:t>矛盾式 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/>
              <a:t>q </a:t>
            </a:r>
            <a:r>
              <a:rPr lang="zh-CN" altLang="en-US" dirty="0"/>
              <a:t>的代换实例，故为矛盾式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FD39F41-0589-435B-8B74-BCC776DF6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60D691-6E5E-4542-8E1C-789A16A4446B}" type="slidenum">
              <a:rPr lang="en-US" altLang="zh-CN" sz="1200"/>
              <a:pPr/>
              <a:t>35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1D133C5-A96C-49CF-A131-73647F444B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C6A9D5D-D926-4344-A903-378A68BD1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B0003B3-627B-4B8A-AB2B-E191C562AB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BB7EB1-9857-4D47-BCF1-75D9EEA489F6}" type="slidenum">
              <a:rPr lang="en-US" altLang="zh-CN" sz="1200"/>
              <a:pPr/>
              <a:t>36</a:t>
            </a:fld>
            <a:endParaRPr lang="en-US" altLang="zh-CN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9A98B33-9A4E-468D-B6C9-95A300DFB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1F18A97-8679-428B-A05F-DBA89CAD4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CCC52652-2388-4FA8-A7A6-A396A8D6A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2EFF035A-9C4A-411F-A81B-AECAAB13C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5EED668F-92F5-4C4D-BB9F-99CF9189DD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7F7267-9E5F-4ECB-95D8-D3C89FF37A0F}" type="slidenum">
              <a:rPr lang="en-US" altLang="zh-CN" sz="1200"/>
              <a:pPr/>
              <a:t>38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6D895288-D5DB-40EC-9302-4435BCA551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43BD04F6-9213-4DB4-85CC-21577E719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2664FB99-7C25-40DA-9275-97D1885680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5A8F39-D91E-4227-96D2-A4BD470293DE}" type="slidenum">
              <a:rPr lang="en-US" altLang="zh-CN" sz="1200"/>
              <a:pPr/>
              <a:t>39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FED3953-DA12-4356-9B54-03018E82AC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7ED864-D626-4B90-BD3C-AE2320CCF5CC}" type="slidenum">
              <a:rPr lang="en-US" altLang="zh-CN" sz="1200"/>
              <a:pPr/>
              <a:t>43</a:t>
            </a:fld>
            <a:endParaRPr lang="en-US" altLang="zh-CN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058CA29-DAE2-4A90-972F-DF0FE6DE0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3BADFEF-3ED5-4A30-8925-D6788FCF2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2A2A32DC-170D-4534-8804-2D6AA20422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2900F3-1139-4ACA-A532-22476C4A51E9}" type="slidenum">
              <a:rPr lang="en-US" altLang="zh-CN" sz="1200"/>
              <a:pPr/>
              <a:t>44</a:t>
            </a:fld>
            <a:endParaRPr lang="en-US" altLang="zh-CN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FAD4E05-D841-47E6-9C2B-5AD39D2A5C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7A190C7-5EDE-4F78-94F3-F4011D498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531F21D8-3536-4A87-8500-3DF14778BA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A498AD-CDF5-431C-B9A4-82E22253E5B8}" type="slidenum">
              <a:rPr lang="en-US" altLang="zh-CN" sz="1200"/>
              <a:pPr/>
              <a:t>45</a:t>
            </a:fld>
            <a:endParaRPr lang="en-US" altLang="zh-CN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6B80BE5-67C5-4C15-B812-61BF4AA41D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4847B19-2FE9-4FF0-885D-985891B33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0F7FE8F-F482-4926-9CEA-C144AAF9DE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BE71C9-3B20-4925-9563-F08F0A5F0E0B}" type="slidenum">
              <a:rPr lang="en-US" altLang="zh-CN" sz="1200"/>
              <a:pPr/>
              <a:t>46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9695A08-9A41-4049-B053-7831BC9D67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62EC264-5178-449B-98B8-F745288D3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6C1B80AD-84F0-4FD4-B2B3-88896A89F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A237F4-A225-48DA-82C1-2FEA85FD3711}" type="slidenum">
              <a:rPr lang="en-US" altLang="zh-CN" sz="1200"/>
              <a:pPr/>
              <a:t>47</a:t>
            </a:fld>
            <a:endParaRPr lang="en-US" altLang="zh-CN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16003CB5-D189-4102-B193-DBE00350C3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A67FAEB-8B3A-4478-9B3D-CB16A6819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2019D630-5228-438F-AE00-20B7E0F3A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B53C43-4AB2-489E-BF20-7FC7EBF3BA9F}" type="slidenum">
              <a:rPr lang="en-US" altLang="zh-CN" sz="1200"/>
              <a:pPr/>
              <a:t>48</a:t>
            </a:fld>
            <a:endParaRPr lang="en-US" altLang="zh-CN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3E218EB-49AB-4E95-BE3C-00B1EFE87B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C170132-03A5-452F-B632-350192E53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先用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ES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787AE51C-B565-4436-A8C1-2C8457EB34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A2DEF2-BDB6-4CF0-840C-AEE333BAD643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05A96AD-9CC8-44C8-B332-1F3EB4FCAD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E8A50A1C-0878-4A56-91F3-5363EBBEF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3C15B8D1-4C8C-40DF-9092-6A60EB4A36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8F227CF-A572-46B3-9A23-142490A31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DCC17CF-BE41-4B6B-A8BA-7310395BD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B3C37A-52C3-49B5-A691-D42AC6B7B5CC}" type="slidenum">
              <a:rPr lang="en-US" altLang="zh-CN" sz="1200"/>
              <a:pPr/>
              <a:t>49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不能用同一个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9BC75-E9F2-4D60-8BEF-700BAA1EA485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9119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9BC75-E9F2-4D60-8BEF-700BAA1EA485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9392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E3DEBB91-4D4B-4D77-93D8-7258A36016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8CE220-6E3C-4A87-B219-765699C1C6BE}" type="slidenum">
              <a:rPr lang="en-US" altLang="zh-CN" sz="1200"/>
              <a:pPr/>
              <a:t>52</a:t>
            </a:fld>
            <a:endParaRPr lang="en-US" altLang="zh-CN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C4313CF-9379-473B-87DA-62E013F2A4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E4F0EE2-E9E7-4632-AC16-EE59CBFF7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C0E65C5-28E5-43B0-A616-6F7076B752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0EBEDC-C8A8-47AD-8C9B-FA5486A28457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1986133-4388-471C-9902-1BD46752FA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720E172-6F57-4A1D-BF8E-E5EE7AAA8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B52991-04F9-41FC-8393-A1361995FD8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642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9F3F618E-4E93-4890-B19E-903CD75145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35F96F-F45F-4641-A8A9-92BF1D604BF1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D01C1CD-4E49-4DFD-A752-C0943F2163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E80914D-A073-4400-94DE-7D2494C5B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对于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，扩张时，前变后不变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9F3F618E-4E93-4890-B19E-903CD75145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35F96F-F45F-4641-A8A9-92BF1D604BF1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D01C1CD-4E49-4DFD-A752-C0943F2163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E80914D-A073-4400-94DE-7D2494C5B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hlinkClick r:id="rId3"/>
              </a:rPr>
              <a:t>具体实例可以参考：</a:t>
            </a:r>
            <a:r>
              <a:rPr lang="en-US" altLang="zh-CN" dirty="0">
                <a:hlinkClick r:id="rId3"/>
              </a:rPr>
              <a:t>https://blog.csdn.net/olaf008/article/details/115773445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42684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5CABD82-C04F-4119-A4D1-16B15E3ED4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D2F84-670D-4440-8D86-046EF1E0C586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DCD4094-C837-4F14-B222-16F1284A5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1C7FD80-1D8D-4FCA-A1C6-D375594D3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8E8D08-18E5-4A8D-B780-C3991F269C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4B0D4D-9926-448F-B813-47FAD311E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3E40DF-283D-49BE-AC7F-58D837429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3BA64-E113-4835-AACB-42456CE368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15213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FAB604-1392-4FB0-9FB4-787C8D26BB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64922E-E96D-414F-A49D-0329562052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06E68C-1135-4759-9A84-474500C850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27E09-DBF4-4CF9-87C7-971D492C0D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77434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8EAB24-3BB4-4A5E-8200-DD96413B2B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D1BF4-3AC0-4B69-B39D-838ED8B5B1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882D3D-5133-4CF6-AA34-E957CEA608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4C771-AB57-4B6E-91FF-0A29A6D967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83849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8688D73-859D-494A-AEB8-32DC22A496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6154AA3-5D11-43FD-80F3-A6248ACE41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AF9465F-5523-4F10-99AE-FB5F73B026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929E8-B733-4A2E-9842-0FFD9D1F8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71980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395691-3214-4FFB-BBCA-5B7AF4661B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3F5A9B8-97B5-44C2-A4CF-BA50C36EDB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58CB302-0DC1-4BB6-B682-166FA7EDF1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7BAC6-ED55-45D5-9C84-916D605F17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52130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1138"/>
            <a:ext cx="7391400" cy="6842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50925" y="1447800"/>
            <a:ext cx="3436938" cy="46942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447800"/>
            <a:ext cx="3436937" cy="46942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10BB39-DD1C-4AFE-93E9-A2D099DAD3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5A4240-72EA-4B7A-A0DF-CFFF2E2EE1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49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2B0FC3-C6DE-4CB0-BD65-2F41156C83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70B3DA-5363-4ACD-B394-B952B2B608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CF4406-6B17-481D-8DE5-EC8757A562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BA4B1-D393-49A2-986D-C413CF122F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05831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C2166A-2CE8-424A-AFDD-9F80AD4231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225D36-C852-43EB-96D6-D64E085863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8AA7FC-FC2C-4933-B4FF-2EE6E732F5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43D16-73A2-42D3-8A23-D638B2C50A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84736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631BE-B44F-4EDC-A7BB-8B70C557D6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14A5A-2A0C-4832-8A44-4A2CDE82FA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918403-0524-4741-B4C5-27366A4E70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4C556-22AB-4EEE-8BA4-713AF6CD3D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72653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CA16643-DCB0-4E38-A233-680143B56C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6D1657E-8FBB-4431-ABC5-FBCE0EF30F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1011018-498B-46D2-87A6-E0BE2900B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71FB7-1823-4B77-9DA4-2758700F94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34513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53E0009-63CB-4AB0-A4F3-982764F05E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3799F7-0B05-4307-A428-79DFD41294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54AC2B-9D2A-4202-BA74-F193DE8102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CEC46-3A8F-4732-A22F-EC90CC9806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40752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6BE3224-4CAC-45E4-B503-3835E30957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8BC94D2-0CEF-4AC7-850D-7FC3B4172B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84E9E7A-E7C0-4410-AEF4-460A24C64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BBE2F-8C0F-41EF-9E3B-14AC642C7B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45111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3E04C-F26F-44BB-8578-CFD4F89971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6AD1D4-29D2-4C56-BD1F-FEF37884C9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D06B2-2B5B-4BDB-9079-BF7894839B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F3ACD-40B7-4667-A612-536E17734B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759886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106178-755D-4795-BC5F-2D65FB004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98649-8141-4BA8-86E6-21D587CB55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471E3D-BAD8-4034-BD0B-D2BE420E19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2E429-56D6-4451-B5EB-81D70CCBF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70497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C95AC92-E598-4482-AFB2-2C7ECC46B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D2FB923-C9A0-452D-81A1-50C778B56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65324F4-A3CD-44CC-958D-44BF84DACEF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8C0241E-AAE1-4EF9-9E86-ED4F0CDF7B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4C67846-4D8A-46FD-A9DB-C8B4AE5C9C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C57143A-9493-4A24-834F-EE54D2ED56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</p:sldLayoutIdLst>
  <p:transition spd="slow">
    <p:fade/>
  </p:transition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7.emf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6.e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44.bin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24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1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8.emf"/><Relationship Id="rId17" Type="http://schemas.openxmlformats.org/officeDocument/2006/relationships/oleObject" Target="../embeddings/oleObject53.bin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9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51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48.emf"/><Relationship Id="rId17" Type="http://schemas.openxmlformats.org/officeDocument/2006/relationships/oleObject" Target="../embeddings/oleObject61.bin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4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0088CBF0-9EEE-436B-A5A1-0E68765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3EB5BC-DBBD-472B-9E77-A8FD068B36D9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A380216-59A7-4B3B-BB9C-2E654665F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37300" cy="431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latin typeface="宋体" panose="02010600030101010101" pitchFamily="2" charset="-122"/>
              </a:rPr>
              <a:t>第一部分 数理逻辑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E9BABF-534A-4452-8989-17B81603C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95"/>
          <a:stretch/>
        </p:blipFill>
        <p:spPr>
          <a:xfrm>
            <a:off x="457200" y="1197842"/>
            <a:ext cx="8020050" cy="53086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4CE61C0-0A8F-4A1D-8A71-E3A6394570C2}"/>
              </a:ext>
            </a:extLst>
          </p:cNvPr>
          <p:cNvSpPr/>
          <p:nvPr/>
        </p:nvSpPr>
        <p:spPr>
          <a:xfrm>
            <a:off x="2339752" y="5360040"/>
            <a:ext cx="6048672" cy="1237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>
            <a:extLst>
              <a:ext uri="{FF2B5EF4-FFF2-40B4-BE49-F238E27FC236}">
                <a16:creationId xmlns:a16="http://schemas.microsoft.com/office/drawing/2014/main" id="{B288CED5-FBF6-4FCB-BFFB-64EA5E8E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F77CFED9-A193-4744-9DF8-10BAFC304920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0" b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383802-9433-4963-A0B8-3827591AC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证明：</a:t>
            </a:r>
            <a:r>
              <a:rPr lang="zh-CN" altLang="en-US">
                <a:latin typeface="Times New Roman" panose="02020603050405020304" pitchFamily="18" charset="0"/>
              </a:rPr>
              <a:t>量词分配等值式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③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endParaRPr lang="zh-CN" altLang="en-US"/>
          </a:p>
        </p:txBody>
      </p:sp>
      <p:graphicFrame>
        <p:nvGraphicFramePr>
          <p:cNvPr id="794654" name="Object 30">
            <a:extLst>
              <a:ext uri="{FF2B5EF4-FFF2-40B4-BE49-F238E27FC236}">
                <a16:creationId xmlns:a16="http://schemas.microsoft.com/office/drawing/2014/main" id="{96780941-1EBC-4766-BF4E-CFA054820F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031802"/>
              </p:ext>
            </p:extLst>
          </p:nvPr>
        </p:nvGraphicFramePr>
        <p:xfrm>
          <a:off x="860425" y="1211345"/>
          <a:ext cx="68881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106120" imgH="2946600" progId="">
                  <p:embed/>
                </p:oleObj>
              </mc:Choice>
              <mc:Fallback>
                <p:oleObj name="Equation" r:id="rId2" imgW="35106120" imgH="294660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211345"/>
                        <a:ext cx="68881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4656" name="Rectangle 32">
            <a:extLst>
              <a:ext uri="{FF2B5EF4-FFF2-40B4-BE49-F238E27FC236}">
                <a16:creationId xmlns:a16="http://schemas.microsoft.com/office/drawing/2014/main" id="{650BB85D-7087-4586-9E24-74984DDF5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2178050"/>
            <a:ext cx="6605587" cy="2835275"/>
          </a:xfrm>
          <a:prstGeom prst="rect">
            <a:avLst/>
          </a:prstGeom>
          <a:solidFill>
            <a:srgbClr val="ADE2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sp>
        <p:nvSpPr>
          <p:cNvPr id="794657" name="Rectangle 33">
            <a:extLst>
              <a:ext uri="{FF2B5EF4-FFF2-40B4-BE49-F238E27FC236}">
                <a16:creationId xmlns:a16="http://schemas.microsoft.com/office/drawing/2014/main" id="{8380FEBA-EF15-4797-AA05-82D50864E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63" y="2366963"/>
            <a:ext cx="5619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右式</a:t>
            </a:r>
            <a:r>
              <a:rPr lang="en-US" altLang="zh-CN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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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x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) 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 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x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B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) </a:t>
            </a:r>
          </a:p>
        </p:txBody>
      </p:sp>
      <p:sp>
        <p:nvSpPr>
          <p:cNvPr id="794658" name="Rectangle 34">
            <a:extLst>
              <a:ext uri="{FF2B5EF4-FFF2-40B4-BE49-F238E27FC236}">
                <a16:creationId xmlns:a16="http://schemas.microsoft.com/office/drawing/2014/main" id="{80956C25-CB52-4CEF-8FBC-835DBC2EE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2900363"/>
            <a:ext cx="464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 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x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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) 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 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x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B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) </a:t>
            </a:r>
          </a:p>
        </p:txBody>
      </p:sp>
      <p:sp>
        <p:nvSpPr>
          <p:cNvPr id="794659" name="Rectangle 35">
            <a:extLst>
              <a:ext uri="{FF2B5EF4-FFF2-40B4-BE49-F238E27FC236}">
                <a16:creationId xmlns:a16="http://schemas.microsoft.com/office/drawing/2014/main" id="{B5F5E7FC-1ACF-4B07-B43B-7D8D54B80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0" y="3584575"/>
            <a:ext cx="4610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 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x 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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) 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 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B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)) </a:t>
            </a:r>
          </a:p>
        </p:txBody>
      </p:sp>
      <p:sp>
        <p:nvSpPr>
          <p:cNvPr id="794661" name="Rectangle 37">
            <a:extLst>
              <a:ext uri="{FF2B5EF4-FFF2-40B4-BE49-F238E27FC236}">
                <a16:creationId xmlns:a16="http://schemas.microsoft.com/office/drawing/2014/main" id="{FBE7AD50-E312-4303-BDEE-1A24154B7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4254500"/>
            <a:ext cx="19827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 左式</a:t>
            </a:r>
            <a:r>
              <a:rPr kumimoji="1" lang="zh-CN" altLang="en-US" sz="4000" b="0">
                <a:latin typeface="Times New Roman" panose="02020603050405020304" pitchFamily="18" charset="0"/>
                <a:ea typeface="楷体_GB2312" charset="-122"/>
              </a:rPr>
              <a:t> </a:t>
            </a:r>
          </a:p>
        </p:txBody>
      </p:sp>
      <p:sp>
        <p:nvSpPr>
          <p:cNvPr id="794662" name="Text Box 38">
            <a:extLst>
              <a:ext uri="{FF2B5EF4-FFF2-40B4-BE49-F238E27FC236}">
                <a16:creationId xmlns:a16="http://schemas.microsoft.com/office/drawing/2014/main" id="{262AE767-8617-4516-96FA-78768E5CE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2195513"/>
            <a:ext cx="1231900" cy="579437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FFFFFF"/>
                </a:solidFill>
                <a:latin typeface="Times New Roman" panose="02020603050405020304" pitchFamily="18" charset="0"/>
                <a:ea typeface="楷体_GB2312" charset="-122"/>
              </a:rPr>
              <a:t>证明：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9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9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9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9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56" grpId="0" animBg="1"/>
      <p:bldP spid="794657" grpId="0" autoUpdateAnimBg="0"/>
      <p:bldP spid="794658" grpId="0" autoUpdateAnimBg="0"/>
      <p:bldP spid="794659" grpId="0" autoUpdateAnimBg="0"/>
      <p:bldP spid="794661" grpId="0" autoUpdateAnimBg="0"/>
      <p:bldP spid="79466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>
            <a:extLst>
              <a:ext uri="{FF2B5EF4-FFF2-40B4-BE49-F238E27FC236}">
                <a16:creationId xmlns:a16="http://schemas.microsoft.com/office/drawing/2014/main" id="{90B57CF1-0526-413F-A8B1-965A24AF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2588" y="63563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7C3AFA-E6F7-4047-9FEB-AF6180F0BA6B}" type="slidenum">
              <a:rPr lang="zh-CN" altLang="en-US" sz="1400" b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 b="0"/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E54BFE49-F067-4154-B02E-B0FC52DEE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【</a:t>
            </a:r>
            <a:r>
              <a:rPr lang="zh-CN" altLang="en-US"/>
              <a:t>重言蕴涵式</a:t>
            </a:r>
            <a:r>
              <a:rPr lang="en-US" altLang="zh-CN"/>
              <a:t>】</a:t>
            </a:r>
            <a:endParaRPr lang="zh-CN" altLang="en-US"/>
          </a:p>
        </p:txBody>
      </p:sp>
      <p:graphicFrame>
        <p:nvGraphicFramePr>
          <p:cNvPr id="773130" name="Object 10">
            <a:extLst>
              <a:ext uri="{FF2B5EF4-FFF2-40B4-BE49-F238E27FC236}">
                <a16:creationId xmlns:a16="http://schemas.microsoft.com/office/drawing/2014/main" id="{0022A372-0017-477B-8625-74DA408EA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932113"/>
          <a:ext cx="62976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19160" imgH="2946600" progId="Equation.3">
                  <p:embed/>
                </p:oleObj>
              </mc:Choice>
              <mc:Fallback>
                <p:oleObj name="Equation" r:id="rId2" imgW="32519160" imgH="2946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32113"/>
                        <a:ext cx="629761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3131" name="Object 11">
            <a:extLst>
              <a:ext uri="{FF2B5EF4-FFF2-40B4-BE49-F238E27FC236}">
                <a16:creationId xmlns:a16="http://schemas.microsoft.com/office/drawing/2014/main" id="{66FB488D-9D1B-4FA4-9AFC-4C63A5FABB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7900" y="1685925"/>
          <a:ext cx="62658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442920" imgH="2946600" progId="Equation.3">
                  <p:embed/>
                </p:oleObj>
              </mc:Choice>
              <mc:Fallback>
                <p:oleObj name="公式" r:id="rId4" imgW="33442920" imgH="2946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685925"/>
                        <a:ext cx="626586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3142" name="Object 22">
            <a:extLst>
              <a:ext uri="{FF2B5EF4-FFF2-40B4-BE49-F238E27FC236}">
                <a16:creationId xmlns:a16="http://schemas.microsoft.com/office/drawing/2014/main" id="{84898F1A-1D20-4843-9C61-B6E2DCA94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1141413"/>
          <a:ext cx="6261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3627960" imgH="2946600" progId="Equation.3">
                  <p:embed/>
                </p:oleObj>
              </mc:Choice>
              <mc:Fallback>
                <p:oleObj name="公式" r:id="rId6" imgW="33627960" imgH="2946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1141413"/>
                        <a:ext cx="6261100" cy="533400"/>
                      </a:xfrm>
                      <a:prstGeom prst="rect">
                        <a:avLst/>
                      </a:prstGeom>
                      <a:solidFill>
                        <a:srgbClr val="ADE2A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3143" name="Object 23">
            <a:extLst>
              <a:ext uri="{FF2B5EF4-FFF2-40B4-BE49-F238E27FC236}">
                <a16:creationId xmlns:a16="http://schemas.microsoft.com/office/drawing/2014/main" id="{410314A5-CAD7-40CC-A7B7-D01D77C3A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7900" y="2376488"/>
          <a:ext cx="62626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2703840" imgH="2946600" progId="Equation.3">
                  <p:embed/>
                </p:oleObj>
              </mc:Choice>
              <mc:Fallback>
                <p:oleObj name="公式" r:id="rId8" imgW="32703840" imgH="2946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2376488"/>
                        <a:ext cx="6262688" cy="546100"/>
                      </a:xfrm>
                      <a:prstGeom prst="rect">
                        <a:avLst/>
                      </a:prstGeom>
                      <a:solidFill>
                        <a:srgbClr val="ADE2A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3144" name="Rectangle 24">
            <a:extLst>
              <a:ext uri="{FF2B5EF4-FFF2-40B4-BE49-F238E27FC236}">
                <a16:creationId xmlns:a16="http://schemas.microsoft.com/office/drawing/2014/main" id="{5857E96E-6EED-4820-A44F-7EC3A2EF4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996950"/>
            <a:ext cx="7937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0">
                <a:solidFill>
                  <a:srgbClr val="FF0000"/>
                </a:solidFill>
              </a:rPr>
              <a:t>×</a:t>
            </a:r>
            <a:endParaRPr lang="zh-CN" altLang="en-US" sz="4800" b="0">
              <a:solidFill>
                <a:srgbClr val="FF0000"/>
              </a:solidFill>
            </a:endParaRPr>
          </a:p>
        </p:txBody>
      </p:sp>
      <p:sp>
        <p:nvSpPr>
          <p:cNvPr id="773145" name="Rectangle 25">
            <a:extLst>
              <a:ext uri="{FF2B5EF4-FFF2-40B4-BE49-F238E27FC236}">
                <a16:creationId xmlns:a16="http://schemas.microsoft.com/office/drawing/2014/main" id="{AFD983E7-A8D7-4DAE-AEE0-AB3A592FF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2228850"/>
            <a:ext cx="7937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0">
                <a:solidFill>
                  <a:srgbClr val="FF0000"/>
                </a:solidFill>
              </a:rPr>
              <a:t>×</a:t>
            </a:r>
            <a:endParaRPr lang="zh-CN" altLang="en-US" sz="4800" b="0">
              <a:solidFill>
                <a:srgbClr val="FF0000"/>
              </a:solidFill>
            </a:endParaRPr>
          </a:p>
        </p:txBody>
      </p:sp>
      <p:graphicFrame>
        <p:nvGraphicFramePr>
          <p:cNvPr id="15" name="Object 39">
            <a:extLst>
              <a:ext uri="{FF2B5EF4-FFF2-40B4-BE49-F238E27FC236}">
                <a16:creationId xmlns:a16="http://schemas.microsoft.com/office/drawing/2014/main" id="{B90EE65F-6922-4016-B22F-C7B561B6D7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708400"/>
          <a:ext cx="65500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4921440" imgH="2946600" progId="Equation.3">
                  <p:embed/>
                </p:oleObj>
              </mc:Choice>
              <mc:Fallback>
                <p:oleObj name="公式" r:id="rId10" imgW="34921440" imgH="2946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08400"/>
                        <a:ext cx="6550025" cy="53498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2">
            <a:extLst>
              <a:ext uri="{FF2B5EF4-FFF2-40B4-BE49-F238E27FC236}">
                <a16:creationId xmlns:a16="http://schemas.microsoft.com/office/drawing/2014/main" id="{34DECD9C-D7C6-468F-A4CB-A74B29FB7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538538"/>
            <a:ext cx="6715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0">
                <a:solidFill>
                  <a:srgbClr val="FF0000"/>
                </a:solidFill>
              </a:rPr>
              <a:t>×</a:t>
            </a:r>
            <a:endParaRPr lang="zh-CN" altLang="en-US" sz="4800" b="0">
              <a:solidFill>
                <a:srgbClr val="FF0000"/>
              </a:solidFill>
            </a:endParaRPr>
          </a:p>
        </p:txBody>
      </p:sp>
      <p:graphicFrame>
        <p:nvGraphicFramePr>
          <p:cNvPr id="17" name="Object 39">
            <a:extLst>
              <a:ext uri="{FF2B5EF4-FFF2-40B4-BE49-F238E27FC236}">
                <a16:creationId xmlns:a16="http://schemas.microsoft.com/office/drawing/2014/main" id="{A08FB5DB-DF72-458C-B981-B0662B00B7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3613" y="4900613"/>
          <a:ext cx="65500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5845560" imgH="2946600" progId="Equation.3">
                  <p:embed/>
                </p:oleObj>
              </mc:Choice>
              <mc:Fallback>
                <p:oleObj name="公式" r:id="rId12" imgW="35845560" imgH="2946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4900613"/>
                        <a:ext cx="6550025" cy="5222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2">
            <a:extLst>
              <a:ext uri="{FF2B5EF4-FFF2-40B4-BE49-F238E27FC236}">
                <a16:creationId xmlns:a16="http://schemas.microsoft.com/office/drawing/2014/main" id="{0905A155-25FC-46AC-BDCD-C7A06B634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4748213"/>
            <a:ext cx="6715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0">
                <a:solidFill>
                  <a:srgbClr val="FF0000"/>
                </a:solidFill>
              </a:rPr>
              <a:t>×</a:t>
            </a:r>
            <a:endParaRPr lang="zh-CN" altLang="en-US" sz="4800" b="0">
              <a:solidFill>
                <a:srgbClr val="FF0000"/>
              </a:solidFill>
            </a:endParaRPr>
          </a:p>
        </p:txBody>
      </p:sp>
      <p:sp>
        <p:nvSpPr>
          <p:cNvPr id="19470" name="矩形 1">
            <a:extLst>
              <a:ext uri="{FF2B5EF4-FFF2-40B4-BE49-F238E27FC236}">
                <a16:creationId xmlns:a16="http://schemas.microsoft.com/office/drawing/2014/main" id="{C03DE2C0-C427-4561-B34B-EB68EC99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13" y="5422900"/>
            <a:ext cx="64023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  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)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3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1" name="矩形 19">
            <a:extLst>
              <a:ext uri="{FF2B5EF4-FFF2-40B4-BE49-F238E27FC236}">
                <a16:creationId xmlns:a16="http://schemas.microsoft.com/office/drawing/2014/main" id="{3351B64A-339B-4893-9455-81049DDF3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13" y="4270375"/>
            <a:ext cx="63023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  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)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3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2" name="矩形 21">
            <a:extLst>
              <a:ext uri="{FF2B5EF4-FFF2-40B4-BE49-F238E27FC236}">
                <a16:creationId xmlns:a16="http://schemas.microsoft.com/office/drawing/2014/main" id="{DEA83D1F-4568-4CE2-8B1A-829E72C3D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" y="5984875"/>
            <a:ext cx="64023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)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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sz="3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7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44" grpId="0"/>
      <p:bldP spid="773145" grpId="0"/>
      <p:bldP spid="16" grpId="0"/>
      <p:bldP spid="18" grpId="0"/>
      <p:bldP spid="19470" grpId="0"/>
      <p:bldP spid="19471" grpId="0"/>
      <p:bldP spid="194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>
            <a:extLst>
              <a:ext uri="{FF2B5EF4-FFF2-40B4-BE49-F238E27FC236}">
                <a16:creationId xmlns:a16="http://schemas.microsoft.com/office/drawing/2014/main" id="{4BE71427-D9DD-4D7B-9FA2-1DE878069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F7D2C5-445A-454F-8C3B-B407D2BB9224}" type="slidenum">
              <a:rPr lang="zh-CN" altLang="en-US" sz="1400" b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400" b="0"/>
          </a:p>
        </p:txBody>
      </p:sp>
      <p:sp>
        <p:nvSpPr>
          <p:cNvPr id="22531" name="Rectangle 6">
            <a:extLst>
              <a:ext uri="{FF2B5EF4-FFF2-40B4-BE49-F238E27FC236}">
                <a16:creationId xmlns:a16="http://schemas.microsoft.com/office/drawing/2014/main" id="{A7EA42B6-F681-4F39-ACE3-3D0A2E240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95651" name="Rectangle 3">
            <a:extLst>
              <a:ext uri="{FF2B5EF4-FFF2-40B4-BE49-F238E27FC236}">
                <a16:creationId xmlns:a16="http://schemas.microsoft.com/office/drawing/2014/main" id="{8BC9D907-7582-43F1-8972-EFC6101E459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2771775"/>
            <a:ext cx="9144000" cy="4086225"/>
          </a:xfrm>
          <a:solidFill>
            <a:schemeClr val="accent1"/>
          </a:solidFill>
        </p:spPr>
        <p:txBody>
          <a:bodyPr/>
          <a:lstStyle/>
          <a:p>
            <a:pPr marL="0" indent="0" eaLnBrk="1" hangingPunct="1"/>
            <a:r>
              <a:rPr lang="zh-CN" altLang="en-US"/>
              <a:t>设论域元素为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，则：</a:t>
            </a:r>
          </a:p>
          <a:p>
            <a:pPr marL="0" indent="0" eaLnBrk="1" hangingPunct="1"/>
            <a:endParaRPr lang="zh-CN" altLang="en-US"/>
          </a:p>
        </p:txBody>
      </p:sp>
      <p:graphicFrame>
        <p:nvGraphicFramePr>
          <p:cNvPr id="795668" name="Object 20">
            <a:extLst>
              <a:ext uri="{FF2B5EF4-FFF2-40B4-BE49-F238E27FC236}">
                <a16:creationId xmlns:a16="http://schemas.microsoft.com/office/drawing/2014/main" id="{F872826F-7138-421D-802E-0A8A4A8C49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195638"/>
          <a:ext cx="91440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5085320" imgH="2946600" progId="Equation.3">
                  <p:embed/>
                </p:oleObj>
              </mc:Choice>
              <mc:Fallback>
                <p:oleObj name="公式" r:id="rId3" imgW="45085320" imgH="2946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95638"/>
                        <a:ext cx="9144000" cy="5540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9" name="Object 21">
            <a:extLst>
              <a:ext uri="{FF2B5EF4-FFF2-40B4-BE49-F238E27FC236}">
                <a16:creationId xmlns:a16="http://schemas.microsoft.com/office/drawing/2014/main" id="{63BF3552-0DAF-4051-83B6-BBA7AECDF5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773488"/>
          <a:ext cx="9144000" cy="308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4530920" imgH="16233120" progId="Equation.3">
                  <p:embed/>
                </p:oleObj>
              </mc:Choice>
              <mc:Fallback>
                <p:oleObj name="公式" r:id="rId5" imgW="44530920" imgH="162331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73488"/>
                        <a:ext cx="9144000" cy="30845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71" name="Line 23">
            <a:extLst>
              <a:ext uri="{FF2B5EF4-FFF2-40B4-BE49-F238E27FC236}">
                <a16:creationId xmlns:a16="http://schemas.microsoft.com/office/drawing/2014/main" id="{C49EDF5C-BAD2-4AD6-B821-D43612CC0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2388" y="4945063"/>
            <a:ext cx="23145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5672" name="Line 24">
            <a:extLst>
              <a:ext uri="{FF2B5EF4-FFF2-40B4-BE49-F238E27FC236}">
                <a16:creationId xmlns:a16="http://schemas.microsoft.com/office/drawing/2014/main" id="{B12513C4-47A4-443B-B300-B220097B5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00" y="6800850"/>
            <a:ext cx="23145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37" name="Object 29">
            <a:extLst>
              <a:ext uri="{FF2B5EF4-FFF2-40B4-BE49-F238E27FC236}">
                <a16:creationId xmlns:a16="http://schemas.microsoft.com/office/drawing/2014/main" id="{0A9BF567-3BA8-47A3-AF01-2193916C5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084760" imgH="178920" progId="Equation.3">
                  <p:embed/>
                </p:oleObj>
              </mc:Choice>
              <mc:Fallback>
                <p:oleObj name="公式" r:id="rId7" imgW="2084760" imgH="1789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60400"/>
                      </a:xfrm>
                      <a:prstGeom prst="rect">
                        <a:avLst/>
                      </a:prstGeom>
                      <a:solidFill>
                        <a:srgbClr val="ADE2A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75" name="Line 27">
            <a:extLst>
              <a:ext uri="{FF2B5EF4-FFF2-40B4-BE49-F238E27FC236}">
                <a16:creationId xmlns:a16="http://schemas.microsoft.com/office/drawing/2014/main" id="{D84938C3-2890-42BE-8D4D-C2D03326A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000" y="3695700"/>
            <a:ext cx="4981575" cy="19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Rectangle 22">
            <a:extLst>
              <a:ext uri="{FF2B5EF4-FFF2-40B4-BE49-F238E27FC236}">
                <a16:creationId xmlns:a16="http://schemas.microsoft.com/office/drawing/2014/main" id="{1887E90E-BE38-4DCE-A06B-8BC4734BD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8488"/>
            <a:ext cx="9144000" cy="1754326"/>
          </a:xfrm>
          <a:prstGeom prst="rect">
            <a:avLst/>
          </a:prstGeom>
          <a:solidFill>
            <a:srgbClr val="ADE2A1"/>
          </a:solidFill>
          <a:ln w="57150" cmpd="thinThick">
            <a:solidFill>
              <a:srgbClr val="33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例：</a:t>
            </a:r>
            <a:r>
              <a:rPr kumimoji="1" lang="en-US" altLang="zh-CN" sz="3600" i="1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en-US" altLang="zh-CN" sz="36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3600" i="1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36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): </a:t>
            </a:r>
            <a:r>
              <a:rPr kumimoji="1" lang="en-US" altLang="zh-CN" sz="3600" i="1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36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 </a:t>
            </a:r>
            <a:r>
              <a:rPr kumimoji="1" lang="zh-CN" altLang="en-US" sz="36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聪明，</a:t>
            </a:r>
            <a:r>
              <a:rPr kumimoji="1" lang="en-US" altLang="zh-CN" sz="3600" i="1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B</a:t>
            </a:r>
            <a:r>
              <a:rPr kumimoji="1" lang="en-US" altLang="zh-CN" sz="36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3600" i="1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36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): </a:t>
            </a:r>
            <a:r>
              <a:rPr kumimoji="1" lang="en-US" altLang="zh-CN" sz="3600" i="1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zh-CN" altLang="en-US" sz="36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努力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3333CC"/>
                </a:solidFill>
              </a:rPr>
              <a:t>“这些人都聪明或这些人都努力” ，可推出“这些人都或聪明或努力”。但是， “这些人都或聪明或努力”不能推出“这些人都聪明或这些人都努力” 。</a:t>
            </a:r>
          </a:p>
        </p:txBody>
      </p:sp>
      <p:sp>
        <p:nvSpPr>
          <p:cNvPr id="795678" name="Text Box 30">
            <a:extLst>
              <a:ext uri="{FF2B5EF4-FFF2-40B4-BE49-F238E27FC236}">
                <a16:creationId xmlns:a16="http://schemas.microsoft.com/office/drawing/2014/main" id="{98235143-9671-4813-A883-60DB1A33D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138" y="2757488"/>
            <a:ext cx="2347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solidFill>
                  <a:srgbClr val="FF0000"/>
                </a:solidFill>
              </a:rPr>
              <a:t>a</a:t>
            </a:r>
            <a:r>
              <a:rPr lang="zh-CN" altLang="en-US" b="0">
                <a:solidFill>
                  <a:srgbClr val="FF0000"/>
                </a:solidFill>
              </a:rPr>
              <a:t>，</a:t>
            </a:r>
            <a:r>
              <a:rPr lang="en-US" altLang="zh-CN" b="0">
                <a:solidFill>
                  <a:srgbClr val="FF0000"/>
                </a:solidFill>
              </a:rPr>
              <a:t>b</a:t>
            </a:r>
            <a:r>
              <a:rPr lang="zh-CN" altLang="en-US" b="0">
                <a:solidFill>
                  <a:srgbClr val="FF0000"/>
                </a:solidFill>
              </a:rPr>
              <a:t>都聪明</a:t>
            </a:r>
          </a:p>
        </p:txBody>
      </p:sp>
      <p:sp>
        <p:nvSpPr>
          <p:cNvPr id="795679" name="Text Box 31">
            <a:extLst>
              <a:ext uri="{FF2B5EF4-FFF2-40B4-BE49-F238E27FC236}">
                <a16:creationId xmlns:a16="http://schemas.microsoft.com/office/drawing/2014/main" id="{A1F69788-797D-418A-8DA2-4830B263E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713" y="2757488"/>
            <a:ext cx="2347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solidFill>
                  <a:srgbClr val="FF0000"/>
                </a:solidFill>
              </a:rPr>
              <a:t>a</a:t>
            </a:r>
            <a:r>
              <a:rPr lang="zh-CN" altLang="en-US" b="0">
                <a:solidFill>
                  <a:srgbClr val="FF0000"/>
                </a:solidFill>
              </a:rPr>
              <a:t>，</a:t>
            </a:r>
            <a:r>
              <a:rPr lang="en-US" altLang="zh-CN" b="0">
                <a:solidFill>
                  <a:srgbClr val="FF0000"/>
                </a:solidFill>
              </a:rPr>
              <a:t>b</a:t>
            </a:r>
            <a:r>
              <a:rPr lang="zh-CN" altLang="en-US" b="0">
                <a:solidFill>
                  <a:srgbClr val="FF0000"/>
                </a:solidFill>
              </a:rPr>
              <a:t>都努力</a:t>
            </a:r>
          </a:p>
        </p:txBody>
      </p:sp>
      <p:sp>
        <p:nvSpPr>
          <p:cNvPr id="795680" name="Text Box 32">
            <a:extLst>
              <a:ext uri="{FF2B5EF4-FFF2-40B4-BE49-F238E27FC236}">
                <a16:creationId xmlns:a16="http://schemas.microsoft.com/office/drawing/2014/main" id="{2FE8253B-C515-42EA-ABC4-478241BF3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425" y="4397375"/>
            <a:ext cx="2347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solidFill>
                  <a:srgbClr val="FF0000"/>
                </a:solidFill>
              </a:rPr>
              <a:t>a</a:t>
            </a:r>
            <a:r>
              <a:rPr lang="zh-CN" altLang="en-US" b="0">
                <a:solidFill>
                  <a:srgbClr val="FF0000"/>
                </a:solidFill>
              </a:rPr>
              <a:t>，</a:t>
            </a:r>
            <a:r>
              <a:rPr lang="en-US" altLang="zh-CN" b="0">
                <a:solidFill>
                  <a:srgbClr val="FF0000"/>
                </a:solidFill>
              </a:rPr>
              <a:t>b</a:t>
            </a:r>
            <a:r>
              <a:rPr lang="zh-CN" altLang="en-US" b="0">
                <a:solidFill>
                  <a:srgbClr val="FF0000"/>
                </a:solidFill>
              </a:rPr>
              <a:t>都聪明</a:t>
            </a:r>
          </a:p>
        </p:txBody>
      </p:sp>
      <p:sp>
        <p:nvSpPr>
          <p:cNvPr id="795681" name="Text Box 33">
            <a:extLst>
              <a:ext uri="{FF2B5EF4-FFF2-40B4-BE49-F238E27FC236}">
                <a16:creationId xmlns:a16="http://schemas.microsoft.com/office/drawing/2014/main" id="{DC5628E3-ADAF-4BAE-8556-C9C122DF1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425" y="6338888"/>
            <a:ext cx="234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solidFill>
                  <a:srgbClr val="FF0000"/>
                </a:solidFill>
              </a:rPr>
              <a:t>a</a:t>
            </a:r>
            <a:r>
              <a:rPr lang="zh-CN" altLang="en-US" b="0">
                <a:solidFill>
                  <a:srgbClr val="FF0000"/>
                </a:solidFill>
              </a:rPr>
              <a:t>，</a:t>
            </a:r>
            <a:r>
              <a:rPr lang="en-US" altLang="zh-CN" b="0">
                <a:solidFill>
                  <a:srgbClr val="FF0000"/>
                </a:solidFill>
              </a:rPr>
              <a:t>b</a:t>
            </a:r>
            <a:r>
              <a:rPr lang="zh-CN" altLang="en-US" b="0">
                <a:solidFill>
                  <a:srgbClr val="FF0000"/>
                </a:solidFill>
              </a:rPr>
              <a:t>都努力</a:t>
            </a:r>
          </a:p>
        </p:txBody>
      </p:sp>
      <p:sp>
        <p:nvSpPr>
          <p:cNvPr id="795682" name="Text Box 34">
            <a:extLst>
              <a:ext uri="{FF2B5EF4-FFF2-40B4-BE49-F238E27FC236}">
                <a16:creationId xmlns:a16="http://schemas.microsoft.com/office/drawing/2014/main" id="{7A98BAA3-FA34-47F3-9749-6658C3ED2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425" y="4997450"/>
            <a:ext cx="2347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solidFill>
                  <a:srgbClr val="FF0000"/>
                </a:solidFill>
              </a:rPr>
              <a:t>a</a:t>
            </a:r>
            <a:r>
              <a:rPr lang="zh-CN" altLang="en-US" b="0">
                <a:solidFill>
                  <a:srgbClr val="FF0000"/>
                </a:solidFill>
              </a:rPr>
              <a:t>聪明，</a:t>
            </a:r>
            <a:r>
              <a:rPr lang="en-US" altLang="zh-CN" b="0">
                <a:solidFill>
                  <a:srgbClr val="FF0000"/>
                </a:solidFill>
              </a:rPr>
              <a:t>b</a:t>
            </a:r>
            <a:r>
              <a:rPr lang="zh-CN" altLang="en-US" b="0">
                <a:solidFill>
                  <a:srgbClr val="FF0000"/>
                </a:solidFill>
              </a:rPr>
              <a:t>努力</a:t>
            </a:r>
          </a:p>
        </p:txBody>
      </p:sp>
      <p:sp>
        <p:nvSpPr>
          <p:cNvPr id="795683" name="Text Box 35">
            <a:extLst>
              <a:ext uri="{FF2B5EF4-FFF2-40B4-BE49-F238E27FC236}">
                <a16:creationId xmlns:a16="http://schemas.microsoft.com/office/drawing/2014/main" id="{8BF019DE-DA19-46B0-B669-A4FF1601B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425" y="5691188"/>
            <a:ext cx="234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solidFill>
                  <a:srgbClr val="FF0000"/>
                </a:solidFill>
              </a:rPr>
              <a:t>a</a:t>
            </a:r>
            <a:r>
              <a:rPr lang="zh-CN" altLang="en-US" b="0">
                <a:solidFill>
                  <a:srgbClr val="FF0000"/>
                </a:solidFill>
              </a:rPr>
              <a:t>努力，</a:t>
            </a:r>
            <a:r>
              <a:rPr lang="en-US" altLang="zh-CN" b="0">
                <a:solidFill>
                  <a:srgbClr val="FF0000"/>
                </a:solidFill>
              </a:rPr>
              <a:t>b</a:t>
            </a:r>
            <a:r>
              <a:rPr lang="zh-CN" altLang="en-US" b="0">
                <a:solidFill>
                  <a:srgbClr val="FF0000"/>
                </a:solidFill>
              </a:rPr>
              <a:t>聪明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1" grpId="0" build="p" animBg="1"/>
      <p:bldP spid="795678" grpId="0"/>
      <p:bldP spid="795679" grpId="0"/>
      <p:bldP spid="795680" grpId="0"/>
      <p:bldP spid="795681" grpId="0"/>
      <p:bldP spid="795682" grpId="0"/>
      <p:bldP spid="7956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D16F7F84-82E8-4CC6-B364-0BA0AF6D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F859A7-8B68-42D7-9B91-C43EF87EF52C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400" b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8525672-F6EA-4373-9888-118406631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置换规则、换名规则、代替规则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AB14193-8BFC-48D3-804F-8384CFAD6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229600" cy="4608512"/>
          </a:xfrm>
        </p:spPr>
        <p:txBody>
          <a:bodyPr/>
          <a:lstStyle/>
          <a:p>
            <a:pPr marL="609600" indent="-609600" eaLnBrk="1" hangingPunct="1"/>
            <a:r>
              <a:rPr lang="en-US" altLang="zh-CN">
                <a:latin typeface="Times New Roman" panose="02020603050405020304" pitchFamily="18" charset="0"/>
              </a:rPr>
              <a:t>1.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置换规则</a:t>
            </a:r>
            <a:endParaRPr lang="zh-CN" altLang="en-US">
              <a:latin typeface="Times New Roman" panose="02020603050405020304" pitchFamily="18" charset="0"/>
            </a:endParaRP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     设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是含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的公式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那么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)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 marL="609600" indent="-609600" eaLnBrk="1" hangingPunct="1"/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换名规则</a:t>
            </a: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    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为一公式，将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中某量词辖域中个体变项的所有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约束</a:t>
            </a:r>
          </a:p>
          <a:p>
            <a:pPr marL="609600" indent="-609600" eaLnBrk="1" hangingPunct="1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   出现</a:t>
            </a:r>
            <a:r>
              <a:rPr lang="zh-CN" altLang="en-US">
                <a:latin typeface="Times New Roman" panose="02020603050405020304" pitchFamily="18" charset="0"/>
              </a:rPr>
              <a:t>及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相应的指导变元</a:t>
            </a:r>
            <a:r>
              <a:rPr lang="zh-CN" altLang="en-US">
                <a:latin typeface="Times New Roman" panose="02020603050405020304" pitchFamily="18" charset="0"/>
              </a:rPr>
              <a:t>换成该量词辖域中未曾出现过的个</a:t>
            </a: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    体变项符号，其余部分不变，设所得公式为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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609600" indent="-609600" eaLnBrk="1" hangingPunct="1"/>
            <a:r>
              <a:rPr lang="en-US" altLang="zh-CN">
                <a:latin typeface="Times New Roman" panose="02020603050405020304" pitchFamily="18" charset="0"/>
              </a:rPr>
              <a:t>3. 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代替规则</a:t>
            </a: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    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为一公式，将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中某个个体变项的所有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自由出现</a:t>
            </a:r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中</a:t>
            </a: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    未曾出现过的个体变项符号代替，其余部分不变，设所得</a:t>
            </a: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     公式为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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285EEBE9-D56B-4B97-9C05-7F65D60C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BA4FF8-E7A9-4993-8C88-660B01A0FD94}" type="slidenum">
              <a:rPr lang="en-US" altLang="zh-CN" sz="14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 b="0">
              <a:latin typeface="Verdana" panose="020B060403050404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A59C802-48FF-40C0-BE98-DC2347238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约束变元的换名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A504A69-50D4-4CC0-8E59-29F0ACB8F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zh-CN" altLang="en-US"/>
              <a:t>约束变元的换名规则：</a:t>
            </a:r>
          </a:p>
          <a:p>
            <a:pPr marL="571500" indent="-571500" eaLnBrk="1" hangingPunct="1">
              <a:buClr>
                <a:schemeClr val="tx1"/>
              </a:buClr>
              <a:buFontTx/>
              <a:buAutoNum type="arabicParenR"/>
            </a:pPr>
            <a:r>
              <a:rPr lang="zh-CN" altLang="en-US"/>
              <a:t>换名范围</a:t>
            </a:r>
            <a:r>
              <a:rPr lang="en-US" altLang="zh-CN"/>
              <a:t>:</a:t>
            </a:r>
            <a:r>
              <a:rPr lang="zh-CN" altLang="en-US"/>
              <a:t>量词中的指导变元和作用域中出现的该变元</a:t>
            </a:r>
            <a:r>
              <a:rPr lang="en-US" altLang="zh-CN"/>
              <a:t>.</a:t>
            </a:r>
            <a:r>
              <a:rPr lang="zh-CN" altLang="en-US"/>
              <a:t>公式中其余部分不变</a:t>
            </a:r>
            <a:r>
              <a:rPr lang="en-US" altLang="zh-CN"/>
              <a:t>.</a:t>
            </a:r>
          </a:p>
          <a:p>
            <a:pPr marL="571500" indent="-571500" eaLnBrk="1" hangingPunct="1">
              <a:buClr>
                <a:schemeClr val="tx1"/>
              </a:buClr>
              <a:buFontTx/>
              <a:buAutoNum type="arabicParenR"/>
            </a:pPr>
            <a:r>
              <a:rPr lang="zh-CN" altLang="en-US"/>
              <a:t>要换成作用域中没有出现的变元名称</a:t>
            </a:r>
            <a:r>
              <a:rPr lang="en-US" altLang="zh-CN"/>
              <a:t>.</a:t>
            </a:r>
          </a:p>
          <a:p>
            <a:pPr marL="571500" indent="-571500" eaLnBrk="1" hangingPunct="1"/>
            <a:endParaRPr lang="en-US" altLang="zh-CN"/>
          </a:p>
        </p:txBody>
      </p:sp>
      <p:graphicFrame>
        <p:nvGraphicFramePr>
          <p:cNvPr id="404484" name="Object 4">
            <a:extLst>
              <a:ext uri="{FF2B5EF4-FFF2-40B4-BE49-F238E27FC236}">
                <a16:creationId xmlns:a16="http://schemas.microsoft.com/office/drawing/2014/main" id="{879CD070-640F-4F67-8244-64F68FFB7A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5925" y="4157663"/>
          <a:ext cx="61404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5657" imgH="166720" progId="Equation.DSMT4">
                  <p:embed/>
                </p:oleObj>
              </mc:Choice>
              <mc:Fallback>
                <p:oleObj name="Equation" r:id="rId2" imgW="1795657" imgH="166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4157663"/>
                        <a:ext cx="614045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5" name="Object 5">
            <a:extLst>
              <a:ext uri="{FF2B5EF4-FFF2-40B4-BE49-F238E27FC236}">
                <a16:creationId xmlns:a16="http://schemas.microsoft.com/office/drawing/2014/main" id="{AE5042F7-2C79-4CC8-81EB-25C733098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0838" y="3429000"/>
          <a:ext cx="61833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5126" imgH="166720" progId="Equation.DSMT4">
                  <p:embed/>
                </p:oleObj>
              </mc:Choice>
              <mc:Fallback>
                <p:oleObj name="Equation" r:id="rId4" imgW="1805126" imgH="166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429000"/>
                        <a:ext cx="6183312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6" name="Object 6">
            <a:extLst>
              <a:ext uri="{FF2B5EF4-FFF2-40B4-BE49-F238E27FC236}">
                <a16:creationId xmlns:a16="http://schemas.microsoft.com/office/drawing/2014/main" id="{0331C807-BE63-4CD4-AE38-32E150E18F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0838" y="4843463"/>
          <a:ext cx="62674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33535" imgH="166720" progId="Equation.DSMT4">
                  <p:embed/>
                </p:oleObj>
              </mc:Choice>
              <mc:Fallback>
                <p:oleObj name="Equation" r:id="rId6" imgW="1833535" imgH="166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4843463"/>
                        <a:ext cx="626745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7" name="Object 7">
            <a:extLst>
              <a:ext uri="{FF2B5EF4-FFF2-40B4-BE49-F238E27FC236}">
                <a16:creationId xmlns:a16="http://schemas.microsoft.com/office/drawing/2014/main" id="{4D7AC333-2F81-400A-8EB2-E691F4CC1E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486400"/>
          <a:ext cx="61420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5657" imgH="166720" progId="Equation.DSMT4">
                  <p:embed/>
                </p:oleObj>
              </mc:Choice>
              <mc:Fallback>
                <p:oleObj name="Equation" r:id="rId8" imgW="1795657" imgH="166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86400"/>
                        <a:ext cx="614203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488" name="Text Box 8">
            <a:extLst>
              <a:ext uri="{FF2B5EF4-FFF2-40B4-BE49-F238E27FC236}">
                <a16:creationId xmlns:a16="http://schemas.microsoft.com/office/drawing/2014/main" id="{FC7E9098-7483-48CA-A837-3E665F107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29000"/>
            <a:ext cx="1066800" cy="64135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FFFF"/>
                </a:solidFill>
                <a:latin typeface="Times New Roman" panose="02020603050405020304" pitchFamily="18" charset="0"/>
                <a:ea typeface="楷体_GB2312" charset="-122"/>
              </a:rPr>
              <a:t>例：</a:t>
            </a:r>
          </a:p>
        </p:txBody>
      </p:sp>
      <p:sp>
        <p:nvSpPr>
          <p:cNvPr id="404489" name="WordArt 9">
            <a:extLst>
              <a:ext uri="{FF2B5EF4-FFF2-40B4-BE49-F238E27FC236}">
                <a16:creationId xmlns:a16="http://schemas.microsoft.com/office/drawing/2014/main" id="{71485766-2F6D-498B-B40B-691B27689A4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958138" y="4143375"/>
            <a:ext cx="900112" cy="706438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3699"/>
              </a:avLst>
            </a:prstTxWarp>
          </a:bodyPr>
          <a:lstStyle/>
          <a:p>
            <a:pPr algn="ctr" fontAlgn="auto"/>
            <a:r>
              <a:rPr lang="zh-CN" altLang="en-US" sz="4000" i="1" kern="10">
                <a:ln w="63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 panose="02010600030101010101" pitchFamily="2" charset="-122"/>
              </a:rPr>
              <a:t>√ </a:t>
            </a:r>
          </a:p>
        </p:txBody>
      </p:sp>
      <p:sp>
        <p:nvSpPr>
          <p:cNvPr id="404490" name="AutoShape 10">
            <a:extLst>
              <a:ext uri="{FF2B5EF4-FFF2-40B4-BE49-F238E27FC236}">
                <a16:creationId xmlns:a16="http://schemas.microsoft.com/office/drawing/2014/main" id="{7F6ED949-9E63-49E1-9982-2946E786AB8C}"/>
              </a:ext>
            </a:extLst>
          </p:cNvPr>
          <p:cNvSpPr>
            <a:spLocks noChangeArrowheads="1"/>
          </p:cNvSpPr>
          <p:nvPr/>
        </p:nvSpPr>
        <p:spPr bwMode="auto">
          <a:xfrm rot="-2910891">
            <a:off x="7984331" y="5045869"/>
            <a:ext cx="338138" cy="304800"/>
          </a:xfrm>
          <a:prstGeom prst="plus">
            <a:avLst>
              <a:gd name="adj" fmla="val 38449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404491" name="AutoShape 11">
            <a:extLst>
              <a:ext uri="{FF2B5EF4-FFF2-40B4-BE49-F238E27FC236}">
                <a16:creationId xmlns:a16="http://schemas.microsoft.com/office/drawing/2014/main" id="{C211BE16-162F-4BE4-B56F-8AB5712F5296}"/>
              </a:ext>
            </a:extLst>
          </p:cNvPr>
          <p:cNvSpPr>
            <a:spLocks noChangeArrowheads="1"/>
          </p:cNvSpPr>
          <p:nvPr/>
        </p:nvSpPr>
        <p:spPr bwMode="auto">
          <a:xfrm rot="-2910891">
            <a:off x="7984331" y="5655469"/>
            <a:ext cx="338138" cy="304800"/>
          </a:xfrm>
          <a:prstGeom prst="plus">
            <a:avLst>
              <a:gd name="adj" fmla="val 38449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8" grpId="0" animBg="1" autoUpdateAnimBg="0"/>
      <p:bldP spid="404490" grpId="0" animBg="1"/>
      <p:bldP spid="4044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3FE6AF18-6E19-4E69-A7AB-1302CFAC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EBED0F-13D6-44F2-81F4-AA6C5679F349}" type="slidenum">
              <a:rPr lang="en-US" altLang="zh-CN" sz="14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0" b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90B9D00-EBD1-44FB-9D21-F496C9C7D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自由变元的代替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62EC1A2-9C01-4480-ADD4-51CEC6174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spcBef>
                <a:spcPct val="10000"/>
              </a:spcBef>
            </a:pPr>
            <a:r>
              <a:rPr lang="zh-CN" altLang="en-US"/>
              <a:t>自由变元的代替规则：</a:t>
            </a:r>
          </a:p>
          <a:p>
            <a:pPr marL="571500" indent="-571500" eaLnBrk="1" hangingPunct="1">
              <a:spcBef>
                <a:spcPct val="10000"/>
              </a:spcBef>
              <a:buClr>
                <a:schemeClr val="tx1"/>
              </a:buClr>
              <a:buFontTx/>
              <a:buAutoNum type="arabicParenR"/>
            </a:pPr>
            <a:r>
              <a:rPr lang="zh-CN" altLang="en-US"/>
              <a:t>对该自由变元每一处进行代替</a:t>
            </a:r>
            <a:r>
              <a:rPr lang="en-US" altLang="zh-CN"/>
              <a:t>.</a:t>
            </a:r>
          </a:p>
          <a:p>
            <a:pPr marL="571500" indent="-571500" eaLnBrk="1" hangingPunct="1">
              <a:spcBef>
                <a:spcPct val="10000"/>
              </a:spcBef>
              <a:buClr>
                <a:schemeClr val="tx1"/>
              </a:buClr>
              <a:buFontTx/>
              <a:buAutoNum type="arabicParenR"/>
            </a:pPr>
            <a:r>
              <a:rPr lang="zh-CN" altLang="en-US"/>
              <a:t>代替的变元与原公式中所有变元名称不能相同</a:t>
            </a:r>
            <a:r>
              <a:rPr lang="en-US" altLang="zh-CN"/>
              <a:t>.</a:t>
            </a:r>
          </a:p>
          <a:p>
            <a:pPr marL="571500" indent="-571500" eaLnBrk="1" hangingPunct="1"/>
            <a:endParaRPr lang="en-US" altLang="zh-CN"/>
          </a:p>
        </p:txBody>
      </p:sp>
      <p:sp>
        <p:nvSpPr>
          <p:cNvPr id="405508" name="Text Box 4">
            <a:extLst>
              <a:ext uri="{FF2B5EF4-FFF2-40B4-BE49-F238E27FC236}">
                <a16:creationId xmlns:a16="http://schemas.microsoft.com/office/drawing/2014/main" id="{0074E35D-F62C-4196-9DC2-6187A9FBC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3543300"/>
            <a:ext cx="1066800" cy="64135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FFFF"/>
                </a:solidFill>
                <a:latin typeface="Times New Roman" panose="02020603050405020304" pitchFamily="18" charset="0"/>
                <a:ea typeface="楷体_GB2312" charset="-122"/>
              </a:rPr>
              <a:t>例：</a:t>
            </a:r>
          </a:p>
        </p:txBody>
      </p:sp>
      <p:graphicFrame>
        <p:nvGraphicFramePr>
          <p:cNvPr id="405509" name="Object 5">
            <a:extLst>
              <a:ext uri="{FF2B5EF4-FFF2-40B4-BE49-F238E27FC236}">
                <a16:creationId xmlns:a16="http://schemas.microsoft.com/office/drawing/2014/main" id="{4440583B-C13F-45A7-B5FD-ECA9D16233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1538" y="4414838"/>
          <a:ext cx="43846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9511" imgH="166720" progId="Equation.DSMT4">
                  <p:embed/>
                </p:oleObj>
              </mc:Choice>
              <mc:Fallback>
                <p:oleObj name="Equation" r:id="rId2" imgW="1109511" imgH="166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4414838"/>
                        <a:ext cx="43846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0" name="Object 6">
            <a:extLst>
              <a:ext uri="{FF2B5EF4-FFF2-40B4-BE49-F238E27FC236}">
                <a16:creationId xmlns:a16="http://schemas.microsoft.com/office/drawing/2014/main" id="{D7D6BB25-BAF1-426A-987A-03E75E1FF4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0425" y="3500438"/>
          <a:ext cx="45291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7784" imgH="166720" progId="Equation.DSMT4">
                  <p:embed/>
                </p:oleObj>
              </mc:Choice>
              <mc:Fallback>
                <p:oleObj name="Equation" r:id="rId4" imgW="1147784" imgH="166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3500438"/>
                        <a:ext cx="4529138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84DB211E-31CF-485A-BAEE-DB1E8DAA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B9237C-928B-4D1E-B0DC-0FA81A579747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400" b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0127D35-29BD-4BFC-8EAC-ADF936892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E11F948-3C4C-4989-82FE-00EBC69BC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10080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将下面命题用两种形式符号化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并证明两者等值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(1) </a:t>
            </a:r>
            <a:r>
              <a:rPr lang="zh-CN" altLang="en-US">
                <a:latin typeface="Times New Roman" panose="02020603050405020304" pitchFamily="18" charset="0"/>
              </a:rPr>
              <a:t>没有不犯错误的人</a:t>
            </a:r>
          </a:p>
        </p:txBody>
      </p:sp>
      <p:sp>
        <p:nvSpPr>
          <p:cNvPr id="280580" name="Rectangle 4">
            <a:extLst>
              <a:ext uri="{FF2B5EF4-FFF2-40B4-BE49-F238E27FC236}">
                <a16:creationId xmlns:a16="http://schemas.microsoft.com/office/drawing/2014/main" id="{F2D068B8-6F9D-42CB-96F2-2A9984EC4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2060575"/>
            <a:ext cx="761523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解 令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是人，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犯错误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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))   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或   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))     </a:t>
            </a:r>
          </a:p>
        </p:txBody>
      </p:sp>
      <p:sp>
        <p:nvSpPr>
          <p:cNvPr id="280581" name="Rectangle 5">
            <a:extLst>
              <a:ext uri="{FF2B5EF4-FFF2-40B4-BE49-F238E27FC236}">
                <a16:creationId xmlns:a16="http://schemas.microsoft.com/office/drawing/2014/main" id="{32D6DD53-A1AF-40E9-8C6C-FB6B23845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005138"/>
            <a:ext cx="6624637" cy="19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  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        </a:t>
            </a:r>
            <a:r>
              <a:rPr lang="zh-CN" altLang="en-US">
                <a:latin typeface="Times New Roman" panose="02020603050405020304" pitchFamily="18" charset="0"/>
              </a:rPr>
              <a:t>量词否定等值式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           </a:t>
            </a:r>
            <a:r>
              <a:rPr lang="zh-CN" altLang="en-US">
                <a:latin typeface="Times New Roman" panose="02020603050405020304" pitchFamily="18" charset="0"/>
              </a:rPr>
              <a:t>置换</a:t>
            </a:r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            </a:t>
            </a:r>
            <a:r>
              <a:rPr lang="zh-CN" altLang="en-US">
                <a:latin typeface="Times New Roman" panose="02020603050405020304" pitchFamily="18" charset="0"/>
              </a:rPr>
              <a:t>置换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0" grpId="0"/>
      <p:bldP spid="2805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1CE8D9F0-309B-451C-B229-BF7077D8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CED5B0-14D0-40CF-87C4-DF73D46EE503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0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7D15F2D-3644-4DA1-8ACC-8627BD8B1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2BBD393-4022-4FCD-BAA5-31B2D626C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5554663" cy="574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不是所有的人都爱看电影</a:t>
            </a:r>
          </a:p>
        </p:txBody>
      </p:sp>
      <p:sp>
        <p:nvSpPr>
          <p:cNvPr id="301060" name="Rectangle 4">
            <a:extLst>
              <a:ext uri="{FF2B5EF4-FFF2-40B4-BE49-F238E27FC236}">
                <a16:creationId xmlns:a16="http://schemas.microsoft.com/office/drawing/2014/main" id="{CB110C16-3D41-4A60-9197-AFA3B28D3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28775"/>
            <a:ext cx="76152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解 令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是人，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：爱看电影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或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01061" name="Rectangle 5">
            <a:extLst>
              <a:ext uri="{FF2B5EF4-FFF2-40B4-BE49-F238E27FC236}">
                <a16:creationId xmlns:a16="http://schemas.microsoft.com/office/drawing/2014/main" id="{95E5F1E2-9BF8-4C7E-8F13-1691905CD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781300"/>
            <a:ext cx="6408738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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       </a:t>
            </a:r>
            <a:r>
              <a:rPr lang="zh-CN" altLang="en-US">
                <a:latin typeface="Times New Roman" panose="02020603050405020304" pitchFamily="18" charset="0"/>
              </a:rPr>
              <a:t>量词否定等值式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      </a:t>
            </a:r>
            <a:r>
              <a:rPr lang="zh-CN" altLang="en-US">
                <a:latin typeface="Times New Roman" panose="02020603050405020304" pitchFamily="18" charset="0"/>
              </a:rPr>
              <a:t>置换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         </a:t>
            </a:r>
            <a:r>
              <a:rPr lang="zh-CN" altLang="en-US">
                <a:latin typeface="Times New Roman" panose="02020603050405020304" pitchFamily="18" charset="0"/>
              </a:rPr>
              <a:t>置换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0" grpId="0"/>
      <p:bldP spid="3010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B4E97817-B529-476E-98CD-6EB65B0A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592B07-64F1-4BDB-A315-3E574DD16F50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400" b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0D6618E-3075-4FC7-B532-A544A1D69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8FA5933-3EC4-4C21-B870-968C8DA5F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002588" cy="10795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将公式化成等值的不含既有约束出现、又有自由出现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的个体变项</a:t>
            </a:r>
            <a:r>
              <a:rPr lang="en-US" altLang="zh-CN">
                <a:latin typeface="Times New Roman" panose="02020603050405020304" pitchFamily="18" charset="0"/>
              </a:rPr>
              <a:t>: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)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072904F3-92D6-4CE2-830A-CAD34445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89138"/>
            <a:ext cx="77057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解     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 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            </a:t>
            </a:r>
            <a:r>
              <a:rPr lang="zh-CN" altLang="en-US">
                <a:latin typeface="Times New Roman" panose="02020603050405020304" pitchFamily="18" charset="0"/>
              </a:rPr>
              <a:t>换名规则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 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            </a:t>
            </a:r>
            <a:r>
              <a:rPr lang="zh-CN" altLang="en-US">
                <a:latin typeface="Times New Roman" panose="02020603050405020304" pitchFamily="18" charset="0"/>
              </a:rPr>
              <a:t>辖域扩张等值式</a:t>
            </a:r>
          </a:p>
        </p:txBody>
      </p:sp>
      <p:sp>
        <p:nvSpPr>
          <p:cNvPr id="303110" name="Rectangle 6">
            <a:extLst>
              <a:ext uri="{FF2B5EF4-FFF2-40B4-BE49-F238E27FC236}">
                <a16:creationId xmlns:a16="http://schemas.microsoft.com/office/drawing/2014/main" id="{FB54A58A-D0A8-47EE-B4CC-AFCE6C285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76650"/>
            <a:ext cx="7705725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或者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 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 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>
                <a:latin typeface="Times New Roman" panose="02020603050405020304" pitchFamily="18" charset="0"/>
              </a:rPr>
              <a:t>        </a:t>
            </a:r>
            <a:r>
              <a:rPr lang="zh-CN" altLang="en-US">
                <a:latin typeface="Times New Roman" panose="02020603050405020304" pitchFamily="18" charset="0"/>
              </a:rPr>
              <a:t>代替规则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 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           </a:t>
            </a:r>
            <a:r>
              <a:rPr lang="zh-CN" altLang="en-US">
                <a:latin typeface="Times New Roman" panose="02020603050405020304" pitchFamily="18" charset="0"/>
              </a:rPr>
              <a:t>辖域扩张等值式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D82BDD05-F201-4D60-B8D4-DDA9D233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8EF2C5-2BD1-4B68-A1F9-A4637E144FE6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400" b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522E686-702E-4B0E-86F7-DC632EAEF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A4B0FC7-F276-4284-BF57-FE705F12B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002588" cy="10080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设个体域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}, </a:t>
            </a:r>
            <a:r>
              <a:rPr lang="zh-CN" altLang="en-US">
                <a:latin typeface="Times New Roman" panose="02020603050405020304" pitchFamily="18" charset="0"/>
              </a:rPr>
              <a:t>消去下述公式中的量词</a:t>
            </a:r>
            <a:r>
              <a:rPr lang="en-US" altLang="zh-CN">
                <a:latin typeface="Times New Roman" panose="02020603050405020304" pitchFamily="18" charset="0"/>
              </a:rPr>
              <a:t>:  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305156" name="Rectangle 4">
            <a:extLst>
              <a:ext uri="{FF2B5EF4-FFF2-40B4-BE49-F238E27FC236}">
                <a16:creationId xmlns:a16="http://schemas.microsoft.com/office/drawing/2014/main" id="{9F6A1D7B-2067-4F40-B2D1-EB0B63A86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2492896"/>
            <a:ext cx="8137525" cy="30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解法一  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 (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(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(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(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)))</a:t>
            </a:r>
          </a:p>
          <a:p>
            <a:pPr eaLnBrk="1" hangingPunct="1">
              <a:lnSpc>
                <a:spcPct val="120000"/>
              </a:lnSpc>
              <a:buClrTx/>
              <a:buFont typeface="Symbol" panose="050501020107060205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(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)))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20000"/>
              </a:lnSpc>
              <a:buClrTx/>
              <a:buFont typeface="Symbol" panose="050501020107060205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(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)))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5394878B-6EA6-4B0B-824C-0A44D7E9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691FA5-4637-4D3C-B828-DF0D5B5A3D9D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 b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D626B47-4561-4D8A-921F-6BBFB39D7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28797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5.1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一阶逻辑等值式与置换规则</a:t>
            </a:r>
            <a:endParaRPr lang="en-US" altLang="zh-CN">
              <a:solidFill>
                <a:srgbClr val="FF0000"/>
              </a:solidFill>
            </a:endParaRPr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一阶逻辑等值式与基本的等值式</a:t>
            </a:r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置换规则、换名规则、代替规则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5.2</a:t>
            </a:r>
            <a:r>
              <a:rPr lang="en-US" altLang="zh-CN"/>
              <a:t>  </a:t>
            </a:r>
            <a:r>
              <a:rPr lang="zh-CN" altLang="en-US"/>
              <a:t>一阶逻辑前束范式</a:t>
            </a:r>
            <a:endParaRPr lang="en-US" altLang="zh-CN"/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5.3</a:t>
            </a:r>
            <a:r>
              <a:rPr lang="en-US" altLang="zh-CN"/>
              <a:t> </a:t>
            </a:r>
            <a:r>
              <a:rPr lang="zh-CN" altLang="en-US"/>
              <a:t>一阶逻辑的推理理论</a:t>
            </a:r>
            <a:endParaRPr lang="en-US" altLang="zh-CN"/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Palace Script MT" panose="030303020206070C0B05" pitchFamily="66" charset="0"/>
              </a:rPr>
              <a:t>L    </a:t>
            </a:r>
            <a:r>
              <a:rPr lang="zh-CN" altLang="en-US">
                <a:latin typeface="Times New Roman" panose="02020603050405020304" pitchFamily="18" charset="0"/>
              </a:rPr>
              <a:t>及其推理规则</a:t>
            </a:r>
          </a:p>
          <a:p>
            <a:pPr marL="361950" indent="-361950" eaLnBrk="1" hangingPunct="1"/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BAA2BC6-ECFE-49DF-A6F1-7DBD7B0C4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第五章 一阶逻辑等值演算与推理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7084E48E-426A-489C-865C-5E93EF73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EA3FF1-78EF-4117-AC9E-C3EFA6F99DAB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400" b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0EFC876-D6E8-4F23-B69E-D05B07865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5C9D8855-4AB8-4CF4-8886-0C8DAD961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84313"/>
            <a:ext cx="770572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解法二     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 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                </a:t>
            </a:r>
            <a:r>
              <a:rPr lang="zh-CN" altLang="en-US" dirty="0">
                <a:latin typeface="Times New Roman" panose="02020603050405020304" pitchFamily="18" charset="0"/>
              </a:rPr>
              <a:t>辖域缩小等值式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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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7084E48E-426A-489C-865C-5E93EF73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EA3FF1-78EF-4117-AC9E-C3EFA6F99DAB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400" b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0EFC876-D6E8-4F23-B69E-D05B07865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5C9D8855-4AB8-4CF4-8886-0C8DAD961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84313"/>
            <a:ext cx="7705725" cy="308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解法三     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 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                </a:t>
            </a:r>
            <a:r>
              <a:rPr lang="zh-CN" altLang="en-US" dirty="0">
                <a:latin typeface="Times New Roman" panose="02020603050405020304" pitchFamily="18" charset="0"/>
              </a:rPr>
              <a:t>辖域缩小等值式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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                  </a:t>
            </a:r>
            <a:r>
              <a:rPr lang="zh-CN" altLang="en-US" dirty="0">
                <a:latin typeface="Times New Roman" panose="02020603050405020304" pitchFamily="18" charset="0"/>
              </a:rPr>
              <a:t>辖域缩小等值式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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799965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365F467A-763B-4C09-A1F9-D06F42DF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6BE624-724E-4135-96B5-6F017DB299BF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400" b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6989007-6D10-4543-9BE7-ACA3C1BEF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9D9B21C-4143-40DB-9A4E-2C7BA0D5C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96975"/>
            <a:ext cx="38893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yF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x,y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9252" name="Rectangle 4">
            <a:extLst>
              <a:ext uri="{FF2B5EF4-FFF2-40B4-BE49-F238E27FC236}">
                <a16:creationId xmlns:a16="http://schemas.microsoft.com/office/drawing/2014/main" id="{12C1CFB6-AE08-4DAD-9005-7A15B2799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2246313"/>
            <a:ext cx="5329237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 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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a,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b,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c,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D3B6AE-76B0-F66A-2BB9-2A08B876B988}"/>
              </a:ext>
            </a:extLst>
          </p:cNvPr>
          <p:cNvSpPr txBox="1"/>
          <p:nvPr/>
        </p:nvSpPr>
        <p:spPr>
          <a:xfrm>
            <a:off x="611188" y="175592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解法一</a:t>
            </a:r>
            <a:endParaRPr lang="zh-CN" altLang="en-US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365F467A-763B-4C09-A1F9-D06F42DF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6BE624-724E-4135-96B5-6F017DB299BF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400" b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6989007-6D10-4543-9BE7-ACA3C1BEF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9D9B21C-4143-40DB-9A4E-2C7BA0D5C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96975"/>
            <a:ext cx="38893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yF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x,y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9252" name="Rectangle 4">
            <a:extLst>
              <a:ext uri="{FF2B5EF4-FFF2-40B4-BE49-F238E27FC236}">
                <a16:creationId xmlns:a16="http://schemas.microsoft.com/office/drawing/2014/main" id="{12C1CFB6-AE08-4DAD-9005-7A15B2799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2246313"/>
            <a:ext cx="5329237" cy="256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yF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ClrTx/>
            </a:pP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 </a:t>
            </a:r>
            <a:r>
              <a:rPr lang="en-US" altLang="zh-CN" i="1" dirty="0" err="1">
                <a:latin typeface="Times New Roman" panose="02020603050405020304" pitchFamily="18" charset="0"/>
              </a:rPr>
              <a:t>yF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dirty="0" err="1">
                <a:latin typeface="Times New Roman" panose="02020603050405020304" pitchFamily="18" charset="0"/>
              </a:rPr>
              <a:t>,y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 </a:t>
            </a:r>
            <a:r>
              <a:rPr lang="en-US" altLang="zh-CN" i="1" dirty="0" err="1">
                <a:latin typeface="Times New Roman" panose="02020603050405020304" pitchFamily="18" charset="0"/>
              </a:rPr>
              <a:t>yF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dirty="0" err="1">
                <a:latin typeface="Times New Roman" panose="02020603050405020304" pitchFamily="18" charset="0"/>
              </a:rPr>
              <a:t>,y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 </a:t>
            </a:r>
            <a:r>
              <a:rPr lang="en-US" altLang="zh-CN" i="1" dirty="0" err="1">
                <a:latin typeface="Times New Roman" panose="02020603050405020304" pitchFamily="18" charset="0"/>
              </a:rPr>
              <a:t>yF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i="1" dirty="0" err="1">
                <a:latin typeface="Times New Roman" panose="02020603050405020304" pitchFamily="18" charset="0"/>
              </a:rPr>
              <a:t>,y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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dirty="0" err="1">
                <a:latin typeface="Times New Roman" panose="02020603050405020304" pitchFamily="18" charset="0"/>
              </a:rPr>
              <a:t>,a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dirty="0" err="1">
                <a:latin typeface="Times New Roman" panose="02020603050405020304" pitchFamily="18" charset="0"/>
              </a:rPr>
              <a:t>,a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i="1" dirty="0" err="1">
                <a:latin typeface="Times New Roman" panose="02020603050405020304" pitchFamily="18" charset="0"/>
              </a:rPr>
              <a:t>,a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634614-405F-09D1-5DDF-4FDBFC899ACD}"/>
              </a:ext>
            </a:extLst>
          </p:cNvPr>
          <p:cNvSpPr txBox="1"/>
          <p:nvPr/>
        </p:nvSpPr>
        <p:spPr>
          <a:xfrm>
            <a:off x="611188" y="175592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解法二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559921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171EFF11-0E42-4DC8-BDFF-500D2E4B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158122-53A3-4AF0-A957-8F0560FD1D02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400" b="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9C918BC-F738-4F66-B4FB-6FB559954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28797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5.1</a:t>
            </a:r>
            <a:r>
              <a:rPr lang="en-US" altLang="zh-CN"/>
              <a:t> </a:t>
            </a:r>
            <a:r>
              <a:rPr lang="zh-CN" altLang="en-US"/>
              <a:t>一阶逻辑等值式与置换规则</a:t>
            </a:r>
            <a:endParaRPr lang="en-US" altLang="zh-CN"/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一阶逻辑等值式与基本的等值式</a:t>
            </a:r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置换规则、换名规则、代替规则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5.2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一阶逻辑前束范式</a:t>
            </a:r>
            <a:endParaRPr lang="en-US" altLang="zh-CN">
              <a:solidFill>
                <a:srgbClr val="FF0000"/>
              </a:solidFill>
            </a:endParaRP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5.3</a:t>
            </a:r>
            <a:r>
              <a:rPr lang="en-US" altLang="zh-CN"/>
              <a:t> </a:t>
            </a:r>
            <a:r>
              <a:rPr lang="zh-CN" altLang="en-US"/>
              <a:t>一阶逻辑的推论理论</a:t>
            </a:r>
            <a:endParaRPr lang="en-US" altLang="zh-CN"/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Palace Script MT" panose="030303020206070C0B05" pitchFamily="66" charset="0"/>
              </a:rPr>
              <a:t>L    </a:t>
            </a:r>
            <a:r>
              <a:rPr lang="zh-CN" altLang="en-US">
                <a:latin typeface="Times New Roman" panose="02020603050405020304" pitchFamily="18" charset="0"/>
              </a:rPr>
              <a:t>及其推理规则</a:t>
            </a:r>
          </a:p>
          <a:p>
            <a:pPr marL="361950" indent="-361950" eaLnBrk="1" hangingPunct="1"/>
            <a:endParaRPr lang="en-US" altLang="zh-CN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432248D3-AB6E-452E-BBBC-A61517198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第五章 一阶逻辑等值演算与推理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D0949E15-26B2-4F08-9202-AB5BB62A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C2A240-088F-4784-8F99-6612C8144743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400" b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703E4C5-4E7A-449C-90F8-2159FD5B7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5.2</a:t>
            </a:r>
            <a:r>
              <a:rPr lang="en-US" altLang="zh-CN"/>
              <a:t>  </a:t>
            </a:r>
            <a:r>
              <a:rPr lang="zh-CN" altLang="en-US"/>
              <a:t>一阶逻辑前束范式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9FC2099-8E51-4E4F-B3B8-A4C4998B6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pPr marL="625475" indent="-625475"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5.2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为一个一阶逻辑公式，若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具有如下形式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marL="625475" indent="-625475" eaLnBrk="1" hangingPunct="1"/>
            <a:r>
              <a:rPr lang="zh-CN" altLang="en-US" i="1" dirty="0">
                <a:latin typeface="Times New Roman" panose="02020603050405020304" pitchFamily="18" charset="0"/>
              </a:rPr>
              <a:t>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25475" indent="-625475" eaLnBrk="1" hangingPunct="1"/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前束范式</a:t>
            </a:r>
            <a:r>
              <a:rPr lang="zh-CN" altLang="en-US" dirty="0">
                <a:latin typeface="Times New Roman" panose="02020603050405020304" pitchFamily="18" charset="0"/>
              </a:rPr>
              <a:t>，其中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(1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为不含量词</a:t>
            </a:r>
          </a:p>
          <a:p>
            <a:pPr marL="625475" indent="-625475" eaLnBrk="1" hangingPunct="1"/>
            <a:r>
              <a:rPr lang="zh-CN" altLang="en-US" dirty="0">
                <a:latin typeface="Times New Roman" panose="02020603050405020304" pitchFamily="18" charset="0"/>
              </a:rPr>
              <a:t>的公式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625475" indent="-625475"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marL="625475" indent="-625475" eaLnBrk="1" hangingPunct="1"/>
            <a:r>
              <a:rPr lang="zh-CN" altLang="en-US" dirty="0">
                <a:latin typeface="Times New Roman" panose="02020603050405020304" pitchFamily="18" charset="0"/>
              </a:rPr>
              <a:t>例如，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  <a:p>
            <a:pPr marL="625475" indent="-625475" eaLnBrk="1" hangingPunct="1"/>
            <a:r>
              <a:rPr lang="en-US" altLang="zh-CN" dirty="0">
                <a:latin typeface="Times New Roman" panose="02020603050405020304" pitchFamily="18" charset="0"/>
              </a:rPr>
              <a:t>  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)))   </a:t>
            </a:r>
            <a:r>
              <a:rPr lang="zh-CN" altLang="en-US" dirty="0">
                <a:latin typeface="Times New Roman" panose="02020603050405020304" pitchFamily="18" charset="0"/>
              </a:rPr>
              <a:t>是前束范式</a:t>
            </a:r>
          </a:p>
          <a:p>
            <a:pPr marL="625475" indent="-625475" eaLnBrk="1" hangingPunct="1"/>
            <a:r>
              <a:rPr lang="zh-CN" altLang="en-US" dirty="0">
                <a:latin typeface="Times New Roman" panose="02020603050405020304" pitchFamily="18" charset="0"/>
              </a:rPr>
              <a:t>而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  <a:p>
            <a:pPr marL="625475" indent="-625475" eaLnBrk="1" hangingPunct="1"/>
            <a:r>
              <a:rPr lang="en-US" altLang="zh-CN" dirty="0">
                <a:latin typeface="Times New Roman" panose="02020603050405020304" pitchFamily="18" charset="0"/>
              </a:rPr>
              <a:t>   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)))  </a:t>
            </a:r>
            <a:r>
              <a:rPr lang="zh-CN" altLang="en-US" dirty="0">
                <a:latin typeface="Times New Roman" panose="02020603050405020304" pitchFamily="18" charset="0"/>
              </a:rPr>
              <a:t>不是前束范式， 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4414E8C6-3890-4B63-A1BA-BAC0AB0E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A5196B-A120-4A99-AA5A-E7AF4D8ACD0B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400" b="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5231E47-6DFC-47BC-BDFF-F5D64DF6E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前束范式存在定理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B21D443-E9F5-40F7-A9EC-49F56487C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229600" cy="10795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5.1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（前束范式存在定理）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   一阶逻辑中的任何公式都存在与之等值的前束范式</a:t>
            </a:r>
          </a:p>
        </p:txBody>
      </p:sp>
      <p:sp>
        <p:nvSpPr>
          <p:cNvPr id="284676" name="Rectangle 4">
            <a:extLst>
              <a:ext uri="{FF2B5EF4-FFF2-40B4-BE49-F238E27FC236}">
                <a16:creationId xmlns:a16="http://schemas.microsoft.com/office/drawing/2014/main" id="{855773D5-339F-4C9E-A368-DD3E3807D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93963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求下列公式的前束范式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284677" name="Rectangle 5">
            <a:extLst>
              <a:ext uri="{FF2B5EF4-FFF2-40B4-BE49-F238E27FC236}">
                <a16:creationId xmlns:a16="http://schemas.microsoft.com/office/drawing/2014/main" id="{668D9A26-1DA3-4214-8C05-E73ACD4B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55975"/>
            <a:ext cx="7993063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解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      </a:t>
            </a:r>
            <a:r>
              <a:rPr lang="zh-CN" altLang="en-US">
                <a:latin typeface="Times New Roman" panose="02020603050405020304" pitchFamily="18" charset="0"/>
              </a:rPr>
              <a:t>（量词否定等值式）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     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后两步结果都是前束范式，说明公式的前束范式不惟一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  <p:bldP spid="28467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4B1D450E-2E9A-4FBC-A9A6-433BDE3C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7582A3-89A7-4DB5-BAA9-C33DA99CC38E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400" b="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D5C9B85-029F-41B8-899D-5A309AC83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求前束范式的实例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96F3722-6CE5-4AAF-9FB0-2C576094B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5545137" cy="503238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(2)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</a:t>
            </a:r>
            <a:r>
              <a:rPr lang="en-US" altLang="zh-CN" i="1">
                <a:latin typeface="Times New Roman" panose="02020603050405020304" pitchFamily="18" charset="0"/>
              </a:rPr>
              <a:t>xG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86726" name="Rectangle 6">
            <a:extLst>
              <a:ext uri="{FF2B5EF4-FFF2-40B4-BE49-F238E27FC236}">
                <a16:creationId xmlns:a16="http://schemas.microsoft.com/office/drawing/2014/main" id="{417B7BB9-B8CF-49A4-8B44-0A37A17FA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1773238"/>
            <a:ext cx="82296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解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</a:t>
            </a:r>
            <a:r>
              <a:rPr lang="en-US" altLang="zh-CN" i="1">
                <a:latin typeface="Times New Roman" panose="02020603050405020304" pitchFamily="18" charset="0"/>
              </a:rPr>
              <a:t>xG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        </a:t>
            </a:r>
            <a:r>
              <a:rPr lang="zh-CN" altLang="en-US">
                <a:latin typeface="Times New Roman" panose="02020603050405020304" pitchFamily="18" charset="0"/>
              </a:rPr>
              <a:t>（量词否定等值式）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          </a:t>
            </a:r>
            <a:r>
              <a:rPr lang="zh-CN" altLang="en-US">
                <a:latin typeface="Times New Roman" panose="02020603050405020304" pitchFamily="18" charset="0"/>
              </a:rPr>
              <a:t>（量词分配等值式）</a:t>
            </a:r>
          </a:p>
        </p:txBody>
      </p:sp>
      <p:sp>
        <p:nvSpPr>
          <p:cNvPr id="286727" name="Rectangle 7">
            <a:extLst>
              <a:ext uri="{FF2B5EF4-FFF2-40B4-BE49-F238E27FC236}">
                <a16:creationId xmlns:a16="http://schemas.microsoft.com/office/drawing/2014/main" id="{574E2C38-DA35-4E7C-9135-26DD8D30A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3578225"/>
            <a:ext cx="8229600" cy="223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或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</a:t>
            </a:r>
            <a:r>
              <a:rPr lang="en-US" altLang="zh-CN" i="1" dirty="0" err="1">
                <a:latin typeface="Times New Roman" panose="02020603050405020304" pitchFamily="18" charset="0"/>
              </a:rPr>
              <a:t>xG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             </a:t>
            </a:r>
            <a:r>
              <a:rPr lang="zh-CN" altLang="en-US" dirty="0">
                <a:latin typeface="Times New Roman" panose="02020603050405020304" pitchFamily="18" charset="0"/>
              </a:rPr>
              <a:t>量词否定等值式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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             </a:t>
            </a:r>
            <a:r>
              <a:rPr lang="zh-CN" altLang="en-US" dirty="0">
                <a:latin typeface="Times New Roman" panose="02020603050405020304" pitchFamily="18" charset="0"/>
              </a:rPr>
              <a:t>换名规则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)           </a:t>
            </a:r>
            <a:r>
              <a:rPr lang="zh-CN" altLang="en-US" dirty="0">
                <a:latin typeface="Times New Roman" panose="02020603050405020304" pitchFamily="18" charset="0"/>
              </a:rPr>
              <a:t>辖域收缩扩张规则</a:t>
            </a: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4DD61B44-7EBE-4279-88F8-2526A6A9489F}"/>
              </a:ext>
            </a:extLst>
          </p:cNvPr>
          <p:cNvGrpSpPr>
            <a:grpSpLocks/>
          </p:cNvGrpSpPr>
          <p:nvPr/>
        </p:nvGrpSpPr>
        <p:grpSpPr bwMode="auto">
          <a:xfrm>
            <a:off x="4278313" y="2940050"/>
            <a:ext cx="2885975" cy="776288"/>
            <a:chOff x="2976" y="1824"/>
            <a:chExt cx="2544" cy="769"/>
          </a:xfrm>
          <a:solidFill>
            <a:srgbClr val="92D050"/>
          </a:solidFill>
        </p:grpSpPr>
        <p:sp>
          <p:nvSpPr>
            <p:cNvPr id="46088" name="Rectangle 11">
              <a:extLst>
                <a:ext uri="{FF2B5EF4-FFF2-40B4-BE49-F238E27FC236}">
                  <a16:creationId xmlns:a16="http://schemas.microsoft.com/office/drawing/2014/main" id="{B37457D0-2B1C-4442-8CF3-3170EBB9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824"/>
              <a:ext cx="2544" cy="768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graphicFrame>
          <p:nvGraphicFramePr>
            <p:cNvPr id="46089" name="Object 12">
              <a:extLst>
                <a:ext uri="{FF2B5EF4-FFF2-40B4-BE49-F238E27FC236}">
                  <a16:creationId xmlns:a16="http://schemas.microsoft.com/office/drawing/2014/main" id="{A2287F19-F945-4163-BAE2-4751CDA567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6553978"/>
                </p:ext>
              </p:extLst>
            </p:nvPr>
          </p:nvGraphicFramePr>
          <p:xfrm>
            <a:off x="3072" y="1824"/>
            <a:ext cx="189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5332760" imgH="2946600" progId="">
                    <p:embed/>
                  </p:oleObj>
                </mc:Choice>
                <mc:Fallback>
                  <p:oleObj name="Equation" r:id="rId3" imgW="15332760" imgH="2946600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824"/>
                          <a:ext cx="1892" cy="385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0" name="Object 13">
              <a:extLst>
                <a:ext uri="{FF2B5EF4-FFF2-40B4-BE49-F238E27FC236}">
                  <a16:creationId xmlns:a16="http://schemas.microsoft.com/office/drawing/2014/main" id="{5BEFC4C9-0C79-494F-8941-AAB26109C5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8032509"/>
                </p:ext>
              </p:extLst>
            </p:nvPr>
          </p:nvGraphicFramePr>
          <p:xfrm>
            <a:off x="2976" y="2208"/>
            <a:ext cx="2325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8843840" imgH="2946600" progId="">
                    <p:embed/>
                  </p:oleObj>
                </mc:Choice>
                <mc:Fallback>
                  <p:oleObj name="Equation" r:id="rId5" imgW="18843840" imgH="2946600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208"/>
                          <a:ext cx="2325" cy="385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6" grpId="0"/>
      <p:bldP spid="2867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8C344881-081C-4CE2-97FC-920014F3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1BB09B-555A-4BEA-B61D-409BAC3CD0DE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400" b="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3A496CD-09B9-44B2-B143-BABB3C74F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求前束范式的实例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45C5C4F5-D777-482F-8CCC-FED626031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3950"/>
            <a:ext cx="4897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292869" name="Rectangle 5">
            <a:extLst>
              <a:ext uri="{FF2B5EF4-FFF2-40B4-BE49-F238E27FC236}">
                <a16:creationId xmlns:a16="http://schemas.microsoft.com/office/drawing/2014/main" id="{11F55151-AA41-48AD-8B02-AB9B65A75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292600"/>
            <a:ext cx="8229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或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))            </a:t>
            </a:r>
            <a:r>
              <a:rPr lang="zh-CN" altLang="en-US">
                <a:latin typeface="Times New Roman" panose="02020603050405020304" pitchFamily="18" charset="0"/>
              </a:rPr>
              <a:t>代替规则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)))        </a:t>
            </a:r>
          </a:p>
        </p:txBody>
      </p:sp>
      <p:sp>
        <p:nvSpPr>
          <p:cNvPr id="292870" name="Rectangle 6">
            <a:extLst>
              <a:ext uri="{FF2B5EF4-FFF2-40B4-BE49-F238E27FC236}">
                <a16:creationId xmlns:a16="http://schemas.microsoft.com/office/drawing/2014/main" id="{01C26D6D-D57A-44D4-9D8D-57B89A6BE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628775"/>
            <a:ext cx="8229600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解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             </a:t>
            </a:r>
            <a:r>
              <a:rPr lang="zh-CN" altLang="en-US" dirty="0">
                <a:latin typeface="Times New Roman" panose="02020603050405020304" pitchFamily="18" charset="0"/>
              </a:rPr>
              <a:t>换名规则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)))           </a:t>
            </a:r>
            <a:r>
              <a:rPr lang="zh-CN" altLang="en-US" dirty="0">
                <a:latin typeface="Times New Roman" panose="02020603050405020304" pitchFamily="18" charset="0"/>
              </a:rPr>
              <a:t>辖域收缩扩张规则</a:t>
            </a:r>
          </a:p>
        </p:txBody>
      </p:sp>
      <p:graphicFrame>
        <p:nvGraphicFramePr>
          <p:cNvPr id="48135" name="Object 10">
            <a:extLst>
              <a:ext uri="{FF2B5EF4-FFF2-40B4-BE49-F238E27FC236}">
                <a16:creationId xmlns:a16="http://schemas.microsoft.com/office/drawing/2014/main" id="{5E8D8038-5EB3-4F1F-90ED-94B3F08994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684756"/>
              </p:ext>
            </p:extLst>
          </p:nvPr>
        </p:nvGraphicFramePr>
        <p:xfrm>
          <a:off x="892175" y="3097213"/>
          <a:ext cx="358933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71840" imgH="5161320" progId="">
                  <p:embed/>
                </p:oleObj>
              </mc:Choice>
              <mc:Fallback>
                <p:oleObj name="Equation" r:id="rId3" imgW="16071840" imgH="516132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097213"/>
                        <a:ext cx="3589338" cy="9810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13">
            <a:extLst>
              <a:ext uri="{FF2B5EF4-FFF2-40B4-BE49-F238E27FC236}">
                <a16:creationId xmlns:a16="http://schemas.microsoft.com/office/drawing/2014/main" id="{CF864C3B-1627-47FE-A27F-89BA94D196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502584"/>
              </p:ext>
            </p:extLst>
          </p:nvPr>
        </p:nvGraphicFramePr>
        <p:xfrm>
          <a:off x="4511675" y="3097213"/>
          <a:ext cx="3589338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071840" imgH="5161320" progId="">
                  <p:embed/>
                </p:oleObj>
              </mc:Choice>
              <mc:Fallback>
                <p:oleObj name="Equation" r:id="rId5" imgW="16071840" imgH="516132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3097213"/>
                        <a:ext cx="3589338" cy="979487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9" grpId="0"/>
      <p:bldP spid="2928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BF146311-9479-40D5-9240-8F836B7C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24BEF1-215C-46E5-912D-482474389638}" type="slidenum">
              <a:rPr lang="en-US" altLang="zh-CN" sz="14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400" b="0">
              <a:latin typeface="Verdana" panose="020B060403050404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E09CC77-8CDC-4B2D-9BA7-7A0592A23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求前束范式的实例</a:t>
            </a:r>
          </a:p>
        </p:txBody>
      </p:sp>
      <p:graphicFrame>
        <p:nvGraphicFramePr>
          <p:cNvPr id="412676" name="Object 4">
            <a:extLst>
              <a:ext uri="{FF2B5EF4-FFF2-40B4-BE49-F238E27FC236}">
                <a16:creationId xmlns:a16="http://schemas.microsoft.com/office/drawing/2014/main" id="{DF38A8DA-4A19-4708-BB93-6D0641DB9E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3074988"/>
          <a:ext cx="3833812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309555" imgH="166720" progId="Equation.3">
                  <p:embed/>
                </p:oleObj>
              </mc:Choice>
              <mc:Fallback>
                <p:oleObj name="公式" r:id="rId3" imgW="1309555" imgH="166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3074988"/>
                        <a:ext cx="3833812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7" name="Object 5">
            <a:extLst>
              <a:ext uri="{FF2B5EF4-FFF2-40B4-BE49-F238E27FC236}">
                <a16:creationId xmlns:a16="http://schemas.microsoft.com/office/drawing/2014/main" id="{5DD7A27E-114B-4A4D-9EE2-A78E9F7C6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268413"/>
          <a:ext cx="37465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66767" imgH="185639" progId="Equation.DSMT4">
                  <p:embed/>
                </p:oleObj>
              </mc:Choice>
              <mc:Fallback>
                <p:oleObj name="Equation" r:id="rId5" imgW="1366767" imgH="18563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268413"/>
                        <a:ext cx="37465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8" name="Object 6">
            <a:extLst>
              <a:ext uri="{FF2B5EF4-FFF2-40B4-BE49-F238E27FC236}">
                <a16:creationId xmlns:a16="http://schemas.microsoft.com/office/drawing/2014/main" id="{D5E1E82A-9981-4CF8-B7A2-87280F616D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1898650"/>
          <a:ext cx="401478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376236" imgH="166720" progId="Equation.3">
                  <p:embed/>
                </p:oleObj>
              </mc:Choice>
              <mc:Fallback>
                <p:oleObj name="公式" r:id="rId7" imgW="1376236" imgH="166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898650"/>
                        <a:ext cx="4014787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9" name="Object 7">
            <a:extLst>
              <a:ext uri="{FF2B5EF4-FFF2-40B4-BE49-F238E27FC236}">
                <a16:creationId xmlns:a16="http://schemas.microsoft.com/office/drawing/2014/main" id="{299FCA7C-1D21-4628-8557-FD572495E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2465388"/>
          <a:ext cx="394335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347828" imgH="166720" progId="Equation.3">
                  <p:embed/>
                </p:oleObj>
              </mc:Choice>
              <mc:Fallback>
                <p:oleObj name="公式" r:id="rId9" imgW="1347828" imgH="166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2465388"/>
                        <a:ext cx="394335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0" name="Object 8">
            <a:extLst>
              <a:ext uri="{FF2B5EF4-FFF2-40B4-BE49-F238E27FC236}">
                <a16:creationId xmlns:a16="http://schemas.microsoft.com/office/drawing/2014/main" id="{AEBDCE73-A26B-4A8B-9A27-822D7B6AA1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3651250"/>
          <a:ext cx="372586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271677" imgH="166720" progId="Equation.3">
                  <p:embed/>
                </p:oleObj>
              </mc:Choice>
              <mc:Fallback>
                <p:oleObj name="公式" r:id="rId11" imgW="1271677" imgH="166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3651250"/>
                        <a:ext cx="372586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A5185DB-A6A4-44BD-8A68-84102554B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214813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0">
                <a:latin typeface="Verdana" panose="020B0604030504040204" pitchFamily="34" charset="0"/>
              </a:rPr>
              <a:t>或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4905EE3-DA5C-41C6-B1AA-473144CCE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4857750"/>
          <a:ext cx="38655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459866" imgH="431613" progId="Equation.3">
                  <p:embed/>
                </p:oleObj>
              </mc:Choice>
              <mc:Fallback>
                <p:oleObj name="公式" r:id="rId13" imgW="1459866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857750"/>
                        <a:ext cx="38655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5">
            <a:extLst>
              <a:ext uri="{FF2B5EF4-FFF2-40B4-BE49-F238E27FC236}">
                <a16:creationId xmlns:a16="http://schemas.microsoft.com/office/drawing/2014/main" id="{D6AB0603-B4A7-D256-D1FF-8F0250270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4941168"/>
            <a:ext cx="1512168" cy="417513"/>
          </a:xfrm>
          <a:prstGeom prst="rect">
            <a:avLst/>
          </a:prstGeom>
          <a:solidFill>
            <a:srgbClr val="DEE7F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换名规则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3E16FA4D-99BD-4A8A-AA04-DAEF012D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03E9A3-F202-4C8C-88E1-0A1244B22A15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0BC7ECB-8990-480F-B1EF-A6A3F80F3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5.1</a:t>
            </a:r>
            <a:r>
              <a:rPr lang="en-US" altLang="zh-CN"/>
              <a:t> </a:t>
            </a:r>
            <a:r>
              <a:rPr lang="zh-CN" altLang="en-US"/>
              <a:t>一阶逻辑等值式与置换规则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9B6D52AB-1CF1-4B39-9337-E0FDCCE8B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229600" cy="5184775"/>
          </a:xfrm>
        </p:spPr>
        <p:txBody>
          <a:bodyPr/>
          <a:lstStyle/>
          <a:p>
            <a:pPr marL="715963" indent="-715963"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5.1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是两个谓词公式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是永真式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marL="715963" indent="-715963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等值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记作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并称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等值式</a:t>
            </a:r>
          </a:p>
          <a:p>
            <a:pPr marL="715963" indent="-715963" eaLnBrk="1" hangingPunct="1">
              <a:lnSpc>
                <a:spcPct val="90000"/>
              </a:lnSpc>
              <a:defRPr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marL="715963" indent="-715963"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</a:rPr>
              <a:t>基本等值式</a:t>
            </a:r>
            <a:r>
              <a:rPr lang="en-US" altLang="zh-CN" dirty="0">
                <a:latin typeface="Times New Roman" panose="02020603050405020304" pitchFamily="18" charset="0"/>
              </a:rPr>
              <a:t>】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715963" indent="-715963"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第一组  命题逻辑中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组基本等值式的代换实例</a:t>
            </a:r>
          </a:p>
          <a:p>
            <a:pPr marL="715963" indent="-715963" eaLnBrk="1" hangingPunct="1">
              <a:lnSpc>
                <a:spcPct val="90000"/>
              </a:lnSpc>
              <a:defRPr/>
            </a:pPr>
            <a:r>
              <a:rPr lang="zh-CN" altLang="en-US" b="0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例如，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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)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</a:p>
          <a:p>
            <a:pPr marL="715963" indent="-715963"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</a:t>
            </a:r>
            <a:r>
              <a:rPr lang="en-US" altLang="zh-CN" i="1" dirty="0" err="1">
                <a:latin typeface="Times New Roman" panose="02020603050405020304" pitchFamily="18" charset="0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 dirty="0" err="1">
                <a:latin typeface="Times New Roman" panose="02020603050405020304" pitchFamily="18" charset="0"/>
              </a:rPr>
              <a:t>yG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i="1" dirty="0" err="1">
                <a:latin typeface="Times New Roman" panose="02020603050405020304" pitchFamily="18" charset="0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</a:t>
            </a:r>
            <a:r>
              <a:rPr lang="en-US" altLang="zh-CN" i="1" dirty="0" err="1">
                <a:latin typeface="Times New Roman" panose="02020603050405020304" pitchFamily="18" charset="0"/>
              </a:rPr>
              <a:t>yG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15963" indent="-715963" eaLnBrk="1" hangingPunct="1">
              <a:lnSpc>
                <a:spcPct val="90000"/>
              </a:lnSpc>
              <a:defRPr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469900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  <a:defRPr/>
            </a:pPr>
            <a:r>
              <a:rPr lang="zh-CN" altLang="en-US" kern="0" dirty="0">
                <a:solidFill>
                  <a:srgbClr val="000000"/>
                </a:solidFill>
                <a:latin typeface="Times New Roman"/>
              </a:rPr>
              <a:t>判断下列公式的类型：</a:t>
            </a:r>
          </a:p>
          <a:p>
            <a:pPr marL="469900" indent="-469900" eaLnBrk="1" hangingPunct="1">
              <a:buClr>
                <a:srgbClr val="CC0000"/>
              </a:buClr>
              <a:defRPr/>
            </a:pPr>
            <a:r>
              <a:rPr lang="zh-CN" altLang="en-US" kern="0" dirty="0">
                <a:solidFill>
                  <a:srgbClr val="000000"/>
                </a:solidFill>
                <a:latin typeface="Times New Roman"/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</a:rPr>
              <a:t>）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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/>
              </a:rPr>
              <a:t>xP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i="1" kern="0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) →(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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altLang="zh-CN" kern="0" dirty="0" err="1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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/>
              </a:rPr>
              <a:t>yQ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/>
              </a:rPr>
              <a:t>x,y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) → 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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/>
              </a:rPr>
              <a:t>xP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i="1" kern="0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)) </a:t>
            </a:r>
          </a:p>
          <a:p>
            <a:pPr marL="469900" indent="-469900" eaLnBrk="1" hangingPunct="1">
              <a:buClr>
                <a:srgbClr val="CC0000"/>
              </a:buClr>
              <a:defRPr/>
            </a:pPr>
            <a:r>
              <a:rPr lang="zh-CN" altLang="en-US" kern="0" dirty="0">
                <a:solidFill>
                  <a:srgbClr val="000000"/>
                </a:solidFill>
                <a:latin typeface="Times New Roman"/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</a:rPr>
              <a:t>）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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/>
              </a:rPr>
              <a:t>xP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i="1" kern="0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) →(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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/>
              </a:rPr>
              <a:t>xP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i="1" kern="0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altLang="zh-CN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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/>
              </a:rPr>
              <a:t>yG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i="1" kern="0" dirty="0">
                <a:solidFill>
                  <a:srgbClr val="000000"/>
                </a:solidFill>
                <a:latin typeface="Times New Roman"/>
              </a:rPr>
              <a:t>y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)) </a:t>
            </a:r>
            <a:endParaRPr lang="en-US" altLang="zh-CN" kern="0" dirty="0">
              <a:solidFill>
                <a:srgbClr val="CC0000"/>
              </a:solidFill>
              <a:latin typeface="Times New Roman"/>
            </a:endParaRPr>
          </a:p>
          <a:p>
            <a:pPr marL="469900" indent="-469900" eaLnBrk="1" hangingPunct="1">
              <a:buClr>
                <a:srgbClr val="CC0000"/>
              </a:buClr>
              <a:defRPr/>
            </a:pPr>
            <a:r>
              <a:rPr lang="zh-CN" altLang="en-US" kern="0" dirty="0">
                <a:solidFill>
                  <a:srgbClr val="000000"/>
                </a:solidFill>
                <a:latin typeface="Times New Roman"/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</a:rPr>
              <a:t>）</a:t>
            </a:r>
            <a:r>
              <a:rPr lang="zh-CN" altLang="en-US" b="0" kern="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</a:t>
            </a:r>
            <a:r>
              <a:rPr lang="zh-CN" altLang="en-US" i="1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i="1" kern="0" dirty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/>
              </a:rPr>
              <a:t>x,y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) →</a:t>
            </a:r>
            <a:r>
              <a:rPr lang="en-US" altLang="zh-CN" i="1" kern="0" dirty="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/>
              </a:rPr>
              <a:t>x,y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))</a:t>
            </a:r>
            <a:r>
              <a:rPr lang="en-US" altLang="zh-CN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i="1" kern="0" dirty="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/>
              </a:rPr>
              <a:t>x,y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9807926-DCCD-409D-B201-9F1B0154B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4840288"/>
            <a:ext cx="1655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永真式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5D739BB-0110-4131-A805-0986677C1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300663"/>
            <a:ext cx="165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永真式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01C0630-DFBB-4C22-80CC-8284C48D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5726113"/>
            <a:ext cx="1439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</a:pPr>
            <a:r>
              <a:rPr lang="zh-CN" altLang="en-US">
                <a:solidFill>
                  <a:srgbClr val="FF0000"/>
                </a:solidFill>
                <a:latin typeface="Verdana" panose="020B0604030504040204" pitchFamily="34" charset="0"/>
              </a:rPr>
              <a:t>矛盾式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C3B0067F-8D9C-4BDB-BD2F-96C3D6AD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E3CC75-554B-4F77-B3E1-FB342FFA3D8B}" type="slidenum">
              <a:rPr lang="en-US" altLang="zh-CN" sz="14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400" b="0">
              <a:latin typeface="Verdana" panose="020B060403050404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48E254E-BBCC-4FEC-B565-C21936D47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求前束范式的实例</a:t>
            </a:r>
          </a:p>
        </p:txBody>
      </p:sp>
      <p:graphicFrame>
        <p:nvGraphicFramePr>
          <p:cNvPr id="409603" name="Object 3">
            <a:extLst>
              <a:ext uri="{FF2B5EF4-FFF2-40B4-BE49-F238E27FC236}">
                <a16:creationId xmlns:a16="http://schemas.microsoft.com/office/drawing/2014/main" id="{3780882E-90C5-4117-95AC-CAAF6B4EA3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488" y="1916113"/>
          <a:ext cx="797083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7602" imgH="166720" progId="Equation.DSMT4">
                  <p:embed/>
                </p:oleObj>
              </mc:Choice>
              <mc:Fallback>
                <p:oleObj name="Equation" r:id="rId3" imgW="2757602" imgH="166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1916113"/>
                        <a:ext cx="7970837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4" name="Object 4">
            <a:extLst>
              <a:ext uri="{FF2B5EF4-FFF2-40B4-BE49-F238E27FC236}">
                <a16:creationId xmlns:a16="http://schemas.microsoft.com/office/drawing/2014/main" id="{CE66E2E5-2668-4902-9BDA-5817EC6E2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165225"/>
          <a:ext cx="78009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71630" imgH="185639" progId="Equation.DSMT4">
                  <p:embed/>
                </p:oleObj>
              </mc:Choice>
              <mc:Fallback>
                <p:oleObj name="Equation" r:id="rId5" imgW="2871630" imgH="18563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65225"/>
                        <a:ext cx="7800975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5" name="Object 5">
            <a:extLst>
              <a:ext uri="{FF2B5EF4-FFF2-40B4-BE49-F238E27FC236}">
                <a16:creationId xmlns:a16="http://schemas.microsoft.com/office/drawing/2014/main" id="{A1CB5B89-8136-4E0C-B7EF-A1373AAD2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488" y="2601913"/>
          <a:ext cx="79502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57602" imgH="166720" progId="Equation.DSMT4">
                  <p:embed/>
                </p:oleObj>
              </mc:Choice>
              <mc:Fallback>
                <p:oleObj name="Equation" r:id="rId7" imgW="2757602" imgH="166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2601913"/>
                        <a:ext cx="795020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B81BEB7-10B3-45B0-941E-F8E4115B2EA9}"/>
              </a:ext>
            </a:extLst>
          </p:cNvPr>
          <p:cNvGrpSpPr>
            <a:grpSpLocks/>
          </p:cNvGrpSpPr>
          <p:nvPr/>
        </p:nvGrpSpPr>
        <p:grpSpPr bwMode="auto">
          <a:xfrm>
            <a:off x="4214813" y="3508375"/>
            <a:ext cx="3962400" cy="1219200"/>
            <a:chOff x="2784" y="1776"/>
            <a:chExt cx="2496" cy="768"/>
          </a:xfrm>
          <a:solidFill>
            <a:srgbClr val="92D050"/>
          </a:solidFill>
        </p:grpSpPr>
        <p:sp>
          <p:nvSpPr>
            <p:cNvPr id="52236" name="Rectangle 7">
              <a:extLst>
                <a:ext uri="{FF2B5EF4-FFF2-40B4-BE49-F238E27FC236}">
                  <a16:creationId xmlns:a16="http://schemas.microsoft.com/office/drawing/2014/main" id="{76D2A1E7-8660-4B19-9A69-B660A5FC2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776"/>
              <a:ext cx="2496" cy="768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graphicFrame>
          <p:nvGraphicFramePr>
            <p:cNvPr id="52237" name="Object 8">
              <a:extLst>
                <a:ext uri="{FF2B5EF4-FFF2-40B4-BE49-F238E27FC236}">
                  <a16:creationId xmlns:a16="http://schemas.microsoft.com/office/drawing/2014/main" id="{7C94CDC1-EAA9-4C82-A08A-FE78EE8583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8087774"/>
                </p:ext>
              </p:extLst>
            </p:nvPr>
          </p:nvGraphicFramePr>
          <p:xfrm>
            <a:off x="2875" y="1794"/>
            <a:ext cx="2313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441560" imgH="5161320" progId="">
                    <p:embed/>
                  </p:oleObj>
                </mc:Choice>
                <mc:Fallback>
                  <p:oleObj name="Equation" r:id="rId9" imgW="16441560" imgH="516132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5" y="1794"/>
                          <a:ext cx="2313" cy="750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8783DE-A5C8-4A57-AE6B-7F014473882A}"/>
              </a:ext>
            </a:extLst>
          </p:cNvPr>
          <p:cNvGrpSpPr>
            <a:grpSpLocks/>
          </p:cNvGrpSpPr>
          <p:nvPr/>
        </p:nvGrpSpPr>
        <p:grpSpPr bwMode="auto">
          <a:xfrm>
            <a:off x="4214813" y="4903788"/>
            <a:ext cx="3962400" cy="1219200"/>
            <a:chOff x="2880" y="1536"/>
            <a:chExt cx="2496" cy="768"/>
          </a:xfrm>
          <a:solidFill>
            <a:srgbClr val="92D050"/>
          </a:solidFill>
        </p:grpSpPr>
        <p:sp>
          <p:nvSpPr>
            <p:cNvPr id="52234" name="Rectangle 10">
              <a:extLst>
                <a:ext uri="{FF2B5EF4-FFF2-40B4-BE49-F238E27FC236}">
                  <a16:creationId xmlns:a16="http://schemas.microsoft.com/office/drawing/2014/main" id="{8C8F2C1D-FA94-43EA-8C1A-A307E8333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36"/>
              <a:ext cx="2496" cy="768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graphicFrame>
          <p:nvGraphicFramePr>
            <p:cNvPr id="52235" name="Object 11">
              <a:extLst>
                <a:ext uri="{FF2B5EF4-FFF2-40B4-BE49-F238E27FC236}">
                  <a16:creationId xmlns:a16="http://schemas.microsoft.com/office/drawing/2014/main" id="{D709F200-D102-4C34-833C-EC7AABD5A5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4300906"/>
                </p:ext>
              </p:extLst>
            </p:nvPr>
          </p:nvGraphicFramePr>
          <p:xfrm>
            <a:off x="3072" y="1584"/>
            <a:ext cx="2260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071840" imgH="5161320" progId="">
                    <p:embed/>
                  </p:oleObj>
                </mc:Choice>
                <mc:Fallback>
                  <p:oleObj name="Equation" r:id="rId11" imgW="16071840" imgH="516132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584"/>
                          <a:ext cx="2260" cy="705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Line 12">
            <a:extLst>
              <a:ext uri="{FF2B5EF4-FFF2-40B4-BE49-F238E27FC236}">
                <a16:creationId xmlns:a16="http://schemas.microsoft.com/office/drawing/2014/main" id="{5AFC5B7C-318B-42C6-814E-46B80EB8A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1749425"/>
            <a:ext cx="59086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76B4C99-2122-4B59-888C-D98E1AC97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 求前束范式</a:t>
            </a:r>
          </a:p>
        </p:txBody>
      </p:sp>
      <p:graphicFrame>
        <p:nvGraphicFramePr>
          <p:cNvPr id="737283" name="Object 3">
            <a:extLst>
              <a:ext uri="{FF2B5EF4-FFF2-40B4-BE49-F238E27FC236}">
                <a16:creationId xmlns:a16="http://schemas.microsoft.com/office/drawing/2014/main" id="{C567185A-6E68-4C3C-A0CA-71AF5508D2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066800"/>
          <a:ext cx="80010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399960" imgH="2946600" progId="">
                  <p:embed/>
                </p:oleObj>
              </mc:Choice>
              <mc:Fallback>
                <p:oleObj name="Equation" r:id="rId3" imgW="36399960" imgH="2946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0010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85" name="Object 5">
            <a:extLst>
              <a:ext uri="{FF2B5EF4-FFF2-40B4-BE49-F238E27FC236}">
                <a16:creationId xmlns:a16="http://schemas.microsoft.com/office/drawing/2014/main" id="{FFE3EB75-4173-4C64-A7A7-DE8CD7D2B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070350"/>
          <a:ext cx="765651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475840" imgH="2946600" progId="">
                  <p:embed/>
                </p:oleObj>
              </mc:Choice>
              <mc:Fallback>
                <p:oleObj name="Equation" r:id="rId5" imgW="35475840" imgH="29466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070350"/>
                        <a:ext cx="765651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294" name="Rectangle 14">
            <a:extLst>
              <a:ext uri="{FF2B5EF4-FFF2-40B4-BE49-F238E27FC236}">
                <a16:creationId xmlns:a16="http://schemas.microsoft.com/office/drawing/2014/main" id="{BF7F28C0-3E61-46C3-AFDB-A9D0060AB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725" y="2265363"/>
            <a:ext cx="1514475" cy="295275"/>
          </a:xfrm>
          <a:prstGeom prst="rect">
            <a:avLst/>
          </a:prstGeom>
          <a:solidFill>
            <a:srgbClr val="DEE7F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代替规则</a:t>
            </a:r>
          </a:p>
        </p:txBody>
      </p:sp>
      <p:graphicFrame>
        <p:nvGraphicFramePr>
          <p:cNvPr id="737287" name="Object 7">
            <a:extLst>
              <a:ext uri="{FF2B5EF4-FFF2-40B4-BE49-F238E27FC236}">
                <a16:creationId xmlns:a16="http://schemas.microsoft.com/office/drawing/2014/main" id="{458DD843-61F7-4C39-9169-41534BDB06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5872163"/>
          <a:ext cx="81534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769320" imgH="2946600" progId="">
                  <p:embed/>
                </p:oleObj>
              </mc:Choice>
              <mc:Fallback>
                <p:oleObj name="Equation" r:id="rId7" imgW="36769320" imgH="29466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872163"/>
                        <a:ext cx="815340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90" name="Object 10">
            <a:extLst>
              <a:ext uri="{FF2B5EF4-FFF2-40B4-BE49-F238E27FC236}">
                <a16:creationId xmlns:a16="http://schemas.microsoft.com/office/drawing/2014/main" id="{F81FC696-F7EF-4CAB-85EF-543A9D1088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100463"/>
              </p:ext>
            </p:extLst>
          </p:nvPr>
        </p:nvGraphicFramePr>
        <p:xfrm>
          <a:off x="869950" y="3082925"/>
          <a:ext cx="358933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071840" imgH="5161320" progId="">
                  <p:embed/>
                </p:oleObj>
              </mc:Choice>
              <mc:Fallback>
                <p:oleObj name="Equation" r:id="rId9" imgW="16071840" imgH="516132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3082925"/>
                        <a:ext cx="3589338" cy="9810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93" name="Object 13">
            <a:extLst>
              <a:ext uri="{FF2B5EF4-FFF2-40B4-BE49-F238E27FC236}">
                <a16:creationId xmlns:a16="http://schemas.microsoft.com/office/drawing/2014/main" id="{FF8ABA72-448D-4364-978B-5A9C46FF1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935446"/>
              </p:ext>
            </p:extLst>
          </p:nvPr>
        </p:nvGraphicFramePr>
        <p:xfrm>
          <a:off x="4489450" y="3082925"/>
          <a:ext cx="358933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071840" imgH="5161320" progId="">
                  <p:embed/>
                </p:oleObj>
              </mc:Choice>
              <mc:Fallback>
                <p:oleObj name="Equation" r:id="rId11" imgW="16071840" imgH="516132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3082925"/>
                        <a:ext cx="3589338" cy="9794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295" name="Rectangle 15">
            <a:extLst>
              <a:ext uri="{FF2B5EF4-FFF2-40B4-BE49-F238E27FC236}">
                <a16:creationId xmlns:a16="http://schemas.microsoft.com/office/drawing/2014/main" id="{24880569-F0A1-403B-8525-64CB1AC14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4827588"/>
            <a:ext cx="1471613" cy="300037"/>
          </a:xfrm>
          <a:prstGeom prst="rect">
            <a:avLst/>
          </a:prstGeom>
          <a:solidFill>
            <a:srgbClr val="DEE7F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换名规则</a:t>
            </a:r>
          </a:p>
        </p:txBody>
      </p:sp>
      <p:graphicFrame>
        <p:nvGraphicFramePr>
          <p:cNvPr id="737286" name="Object 6">
            <a:extLst>
              <a:ext uri="{FF2B5EF4-FFF2-40B4-BE49-F238E27FC236}">
                <a16:creationId xmlns:a16="http://schemas.microsoft.com/office/drawing/2014/main" id="{B922CB5E-79B6-496B-8C92-6F3B79CC2C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2508250"/>
          <a:ext cx="7807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5475840" imgH="2946600" progId="">
                  <p:embed/>
                </p:oleObj>
              </mc:Choice>
              <mc:Fallback>
                <p:oleObj name="Equation" r:id="rId13" imgW="35475840" imgH="29466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508250"/>
                        <a:ext cx="78073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84" name="Object 4">
            <a:extLst>
              <a:ext uri="{FF2B5EF4-FFF2-40B4-BE49-F238E27FC236}">
                <a16:creationId xmlns:a16="http://schemas.microsoft.com/office/drawing/2014/main" id="{6FAE1A6B-3C87-459E-894E-4DF2CAFB05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666875"/>
          <a:ext cx="7924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5475840" imgH="2946600" progId="">
                  <p:embed/>
                </p:oleObj>
              </mc:Choice>
              <mc:Fallback>
                <p:oleObj name="Equation" r:id="rId15" imgW="35475840" imgH="2946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66875"/>
                        <a:ext cx="79248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7" name="Object 27">
            <a:extLst>
              <a:ext uri="{FF2B5EF4-FFF2-40B4-BE49-F238E27FC236}">
                <a16:creationId xmlns:a16="http://schemas.microsoft.com/office/drawing/2014/main" id="{561798C6-466E-43B0-BB4C-2215673CF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4646613"/>
          <a:ext cx="759301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374900" imgH="203200" progId="Equation.3">
                  <p:embed/>
                </p:oleObj>
              </mc:Choice>
              <mc:Fallback>
                <p:oleObj name="公式" r:id="rId17" imgW="2374900" imgH="203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4646613"/>
                        <a:ext cx="759301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B197F570-E5CF-437E-A9BB-540496F26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8" y="5202238"/>
            <a:ext cx="5794375" cy="5524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)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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sz="3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3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3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94" grpId="0" animBg="1" autoUpdateAnimBg="0"/>
      <p:bldP spid="737295" grpId="0" animBg="1" autoUpdateAnimBg="0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>
            <a:extLst>
              <a:ext uri="{FF2B5EF4-FFF2-40B4-BE49-F238E27FC236}">
                <a16:creationId xmlns:a16="http://schemas.microsoft.com/office/drawing/2014/main" id="{8799F3D3-2D5B-42F8-882B-C22CC82E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CD566A02-C3CA-4CA8-B170-29C79A4DF712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400" b="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E8B6653-11D0-48E1-9D17-5EBE583CD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 求前束范式</a:t>
            </a:r>
          </a:p>
        </p:txBody>
      </p:sp>
      <p:sp>
        <p:nvSpPr>
          <p:cNvPr id="805898" name="Rectangle 10">
            <a:extLst>
              <a:ext uri="{FF2B5EF4-FFF2-40B4-BE49-F238E27FC236}">
                <a16:creationId xmlns:a16="http://schemas.microsoft.com/office/drawing/2014/main" id="{9DDB9E7D-BAFE-4E71-92D5-3CEC7FD46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5207000"/>
            <a:ext cx="8164513" cy="711200"/>
          </a:xfrm>
          <a:prstGeom prst="rect">
            <a:avLst/>
          </a:prstGeom>
          <a:solidFill>
            <a:srgbClr val="ADE2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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x 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)</a:t>
            </a:r>
            <a:r>
              <a:rPr kumimoji="1" lang="en-US" altLang="zh-CN" sz="4000" b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→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B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)) </a:t>
            </a:r>
            <a:r>
              <a:rPr lang="en-US" altLang="zh-CN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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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x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)</a:t>
            </a:r>
            <a:r>
              <a:rPr kumimoji="1" lang="en-US" altLang="zh-CN" sz="4000" b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→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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x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B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) </a:t>
            </a:r>
          </a:p>
        </p:txBody>
      </p:sp>
      <p:sp>
        <p:nvSpPr>
          <p:cNvPr id="805903" name="Rectangle 15">
            <a:extLst>
              <a:ext uri="{FF2B5EF4-FFF2-40B4-BE49-F238E27FC236}">
                <a16:creationId xmlns:a16="http://schemas.microsoft.com/office/drawing/2014/main" id="{429616C8-27D4-4B10-8DE6-6EF2D225A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yG(x,y)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xH(x,y)</a:t>
            </a:r>
          </a:p>
          <a:p>
            <a:pPr eaLnBrk="1" hangingPunct="1">
              <a:buClr>
                <a:schemeClr val="tx1"/>
              </a:buClr>
              <a:buFont typeface="Symbol" panose="05050102010706020507" pitchFamily="18" charset="2"/>
              <a:buChar char="Û"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y G(x,y)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xH(x,</a:t>
            </a:r>
            <a:r>
              <a:rPr lang="en-US" altLang="zh-CN" sz="32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Symbol" panose="05050102010706020507" pitchFamily="18" charset="2"/>
              <a:buChar char="Û"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32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y G(x,y)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H(x, </a:t>
            </a:r>
            <a:r>
              <a:rPr lang="en-US" altLang="zh-CN" sz="32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Symbol" panose="05050102010706020507" pitchFamily="18" charset="2"/>
              <a:buChar char="Û"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32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G(x,y)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H(x,</a:t>
            </a:r>
            <a:r>
              <a:rPr lang="en-US" altLang="zh-CN" sz="32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>
                <a:schemeClr val="tx1"/>
              </a:buClr>
              <a:buFont typeface="Symbol" panose="05050102010706020507" pitchFamily="18" charset="2"/>
              <a:buChar char="Û"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G(x,y)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H(x,</a:t>
            </a:r>
            <a:r>
              <a:rPr lang="en-US" altLang="zh-CN" sz="32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320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>
            <a:extLst>
              <a:ext uri="{FF2B5EF4-FFF2-40B4-BE49-F238E27FC236}">
                <a16:creationId xmlns:a16="http://schemas.microsoft.com/office/drawing/2014/main" id="{D65506CF-8373-4004-9BAA-3BBAEDFE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13D54CE3-BFD2-4D87-8A40-541545C975CE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400" b="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D49BD4F7-D53A-4280-8A22-3F4F74D6E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 求前束范式</a:t>
            </a:r>
          </a:p>
        </p:txBody>
      </p:sp>
      <p:sp>
        <p:nvSpPr>
          <p:cNvPr id="816132" name="Rectangle 4">
            <a:extLst>
              <a:ext uri="{FF2B5EF4-FFF2-40B4-BE49-F238E27FC236}">
                <a16:creationId xmlns:a16="http://schemas.microsoft.com/office/drawing/2014/main" id="{656C4FFD-C0C1-4CFD-A859-CC22BF8D2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xH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G(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xH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lang="en-US" altLang="zh-CN" sz="3200" dirty="0" err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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xH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lang="en-US" altLang="zh-CN" sz="3200" dirty="0" err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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xH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lang="en-US" altLang="zh-CN" sz="3200" dirty="0" err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lang="en-US" altLang="zh-CN" sz="3200" dirty="0" err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lang="en-US" altLang="zh-CN" sz="3200" dirty="0" err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H(x, </a:t>
            </a:r>
            <a:r>
              <a:rPr lang="en-US" altLang="zh-CN" sz="32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H(x, </a:t>
            </a:r>
            <a:r>
              <a:rPr lang="en-US" altLang="zh-CN" sz="32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3200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Symbol" panose="05050102010706020507" pitchFamily="18" charset="2"/>
              <a:buChar char="Û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lang="en-US" altLang="zh-CN" sz="3200" dirty="0" err="1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3200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10A9EAA4-D3FE-4E4E-ADE6-3C65B778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40CF4E-E2B1-47F0-968B-16D1AEE60279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400" b="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0085920-43EB-46CB-9B1A-E4EDE9644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28797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5.1</a:t>
            </a:r>
            <a:r>
              <a:rPr lang="en-US" altLang="zh-CN"/>
              <a:t> </a:t>
            </a:r>
            <a:r>
              <a:rPr lang="zh-CN" altLang="en-US"/>
              <a:t>一阶逻辑等值式与置换规则</a:t>
            </a:r>
            <a:endParaRPr lang="en-US" altLang="zh-CN"/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一阶逻辑等值式与基本的等值式</a:t>
            </a:r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置换规则、换名规则、代替规则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5.2</a:t>
            </a:r>
            <a:r>
              <a:rPr lang="en-US" altLang="zh-CN"/>
              <a:t>  </a:t>
            </a:r>
            <a:r>
              <a:rPr lang="zh-CN" altLang="en-US"/>
              <a:t>一阶逻辑前束范式</a:t>
            </a:r>
            <a:endParaRPr lang="en-US" altLang="zh-CN"/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5.3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一阶逻辑的推理理论</a:t>
            </a:r>
            <a:endParaRPr lang="en-US" altLang="zh-CN">
              <a:solidFill>
                <a:srgbClr val="FF0000"/>
              </a:solidFill>
            </a:endParaRPr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自然推理系统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solidFill>
                  <a:srgbClr val="FF0000"/>
                </a:solidFill>
                <a:latin typeface="Palace Script MT" panose="030303020206070C0B05" pitchFamily="66" charset="0"/>
              </a:rPr>
              <a:t>L 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及其推理规则</a:t>
            </a:r>
          </a:p>
          <a:p>
            <a:pPr marL="361950" indent="-361950" eaLnBrk="1" hangingPunct="1"/>
            <a:endParaRPr lang="en-US" altLang="zh-CN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254E5617-4E42-475D-B589-1A07838C4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第五章 一阶逻辑等值演算与推理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B7167800-90CA-4631-A7C8-A1991FD2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D4180D-73A6-4B53-AF41-6AA3F0EE8D17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400" b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20D09F5-933E-40EF-A1FF-BEE035802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5.3</a:t>
            </a:r>
            <a:r>
              <a:rPr lang="en-US" altLang="zh-CN"/>
              <a:t> </a:t>
            </a:r>
            <a:r>
              <a:rPr lang="zh-CN" altLang="en-US"/>
              <a:t>一阶逻辑的推理理论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3698D6C-432C-4E2B-AC8C-28AF9018A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3411538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推理的形式结构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1.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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若此式是永真式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则称推理正确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记作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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zh-CN" altLang="en-US">
                <a:latin typeface="Times New Roman" panose="02020603050405020304" pitchFamily="18" charset="0"/>
              </a:rPr>
              <a:t>前提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,,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结论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  <a:p>
            <a:pPr eaLnBrk="1" hangingPunct="1"/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推理定理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永真式的蕴涵式</a:t>
            </a: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392FABC0-E4D8-4A02-99E7-46229521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D101A4-9D27-4FDA-AD5A-10B2E8808F72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400" b="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501634E-A5AF-46AB-B7B8-AF823F8EC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推理定理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46EA2F0-E1F7-47A2-AA3B-EF97C4471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50673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第一组  命题逻辑推理定理的代换实例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如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 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spcBef>
                <a:spcPct val="8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第二组  基本等值式生成的推理定理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如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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),    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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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)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),      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 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8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第三组  其他常用推理定理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 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(2)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))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(3)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 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(4)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 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(5)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)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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9C9A90C2-209B-48D1-86C0-1ABDAEF7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0232" y="6237312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B5BC91-324C-4F21-9576-DF34AF398A69}" type="slidenum">
              <a:rPr lang="zh-CN" altLang="en-US" sz="1400" b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400" b="0"/>
          </a:p>
        </p:txBody>
      </p:sp>
      <p:sp>
        <p:nvSpPr>
          <p:cNvPr id="776194" name="Rectangle 2">
            <a:extLst>
              <a:ext uri="{FF2B5EF4-FFF2-40B4-BE49-F238E27FC236}">
                <a16:creationId xmlns:a16="http://schemas.microsoft.com/office/drawing/2014/main" id="{A4AD8BC9-372A-4D30-AE9C-57B63C1B3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682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/>
              <a:t>设</a:t>
            </a:r>
            <a:r>
              <a:rPr lang="fr-FR" altLang="zh-CN" sz="2800" i="1">
                <a:latin typeface="Times New Roman" panose="02020603050405020304" pitchFamily="18" charset="0"/>
              </a:rPr>
              <a:t>A</a:t>
            </a:r>
            <a:r>
              <a:rPr lang="fr-FR" altLang="zh-CN" sz="2800">
                <a:latin typeface="Times New Roman" panose="02020603050405020304" pitchFamily="18" charset="0"/>
              </a:rPr>
              <a:t>(</a:t>
            </a:r>
            <a:r>
              <a:rPr lang="fr-FR" altLang="zh-CN" sz="2800" i="1">
                <a:latin typeface="Times New Roman" panose="02020603050405020304" pitchFamily="18" charset="0"/>
              </a:rPr>
              <a:t>x</a:t>
            </a:r>
            <a:r>
              <a:rPr lang="fr-FR" altLang="zh-CN" sz="2800">
                <a:latin typeface="Times New Roman" panose="02020603050405020304" pitchFamily="18" charset="0"/>
              </a:rPr>
              <a:t>,</a:t>
            </a:r>
            <a:r>
              <a:rPr lang="fr-FR" altLang="zh-CN" sz="2800" i="1">
                <a:latin typeface="Times New Roman" panose="02020603050405020304" pitchFamily="18" charset="0"/>
              </a:rPr>
              <a:t>y</a:t>
            </a:r>
            <a:r>
              <a:rPr lang="fr-FR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/>
              <a:t>表示</a:t>
            </a:r>
            <a:r>
              <a:rPr lang="fr-FR" altLang="zh-CN" sz="2800" i="1">
                <a:latin typeface="Times New Roman" panose="02020603050405020304" pitchFamily="18" charset="0"/>
              </a:rPr>
              <a:t>x</a:t>
            </a:r>
            <a:r>
              <a:rPr lang="zh-CN" altLang="en-US" sz="2800"/>
              <a:t>和</a:t>
            </a:r>
            <a:r>
              <a:rPr lang="fr-FR" altLang="zh-CN" sz="2800" i="1">
                <a:latin typeface="Times New Roman" panose="02020603050405020304" pitchFamily="18" charset="0"/>
              </a:rPr>
              <a:t>y</a:t>
            </a:r>
            <a:r>
              <a:rPr lang="zh-CN" altLang="en-US" sz="2800"/>
              <a:t>同姓，</a:t>
            </a:r>
          </a:p>
          <a:p>
            <a:pPr eaLnBrk="1" hangingPunct="1"/>
            <a:r>
              <a:rPr lang="zh-CN" altLang="en-US" sz="2800"/>
              <a:t>            论域</a:t>
            </a:r>
            <a:r>
              <a:rPr lang="fr-FR" altLang="zh-CN" sz="2800" i="1">
                <a:latin typeface="Times New Roman" panose="02020603050405020304" pitchFamily="18" charset="0"/>
              </a:rPr>
              <a:t>x</a:t>
            </a:r>
            <a:r>
              <a:rPr lang="zh-CN" altLang="en-US" sz="2800"/>
              <a:t>是甲村的人，</a:t>
            </a:r>
            <a:r>
              <a:rPr lang="fr-FR" altLang="zh-CN" sz="2800" i="1">
                <a:latin typeface="Times New Roman" panose="02020603050405020304" pitchFamily="18" charset="0"/>
              </a:rPr>
              <a:t>y</a:t>
            </a:r>
            <a:r>
              <a:rPr lang="zh-CN" altLang="en-US" sz="2800"/>
              <a:t>是乙村的人，</a:t>
            </a:r>
            <a:endParaRPr lang="en-US" altLang="zh-CN" sz="2800"/>
          </a:p>
          <a:p>
            <a:pPr eaLnBrk="1" hangingPunct="1"/>
            <a:r>
              <a:rPr lang="zh-CN" altLang="en-US" sz="2800"/>
              <a:t>则：</a:t>
            </a:r>
          </a:p>
          <a:p>
            <a:pPr eaLnBrk="1" hangingPunct="1">
              <a:buClrTx/>
              <a:buFontTx/>
              <a:buNone/>
            </a:pPr>
            <a:endParaRPr lang="zh-CN" altLang="en-US" sz="280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fr-FR" altLang="zh-CN" sz="2800" i="1">
                <a:latin typeface="Times New Roman" panose="02020603050405020304" pitchFamily="18" charset="0"/>
              </a:rPr>
              <a:t>A</a:t>
            </a:r>
            <a:r>
              <a:rPr lang="fr-FR" altLang="zh-CN" sz="2800">
                <a:latin typeface="Times New Roman" panose="02020603050405020304" pitchFamily="18" charset="0"/>
              </a:rPr>
              <a:t>(</a:t>
            </a:r>
            <a:r>
              <a:rPr lang="fr-FR" altLang="zh-CN" sz="2800" i="1">
                <a:latin typeface="Times New Roman" panose="02020603050405020304" pitchFamily="18" charset="0"/>
              </a:rPr>
              <a:t>x</a:t>
            </a:r>
            <a:r>
              <a:rPr lang="fr-FR" altLang="zh-CN" sz="2800">
                <a:latin typeface="Times New Roman" panose="02020603050405020304" pitchFamily="18" charset="0"/>
              </a:rPr>
              <a:t>,</a:t>
            </a:r>
            <a:r>
              <a:rPr lang="fr-FR" altLang="zh-CN" sz="2800" i="1">
                <a:latin typeface="Times New Roman" panose="02020603050405020304" pitchFamily="18" charset="0"/>
              </a:rPr>
              <a:t>y</a:t>
            </a:r>
            <a:r>
              <a:rPr lang="fr-FR" altLang="zh-CN" sz="2800">
                <a:latin typeface="Times New Roman" panose="02020603050405020304" pitchFamily="18" charset="0"/>
              </a:rPr>
              <a:t>): </a:t>
            </a:r>
            <a:r>
              <a:rPr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甲村与乙村所有人同姓</a:t>
            </a:r>
          </a:p>
          <a:p>
            <a:pPr eaLnBrk="1" hangingPunct="1"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fr-FR" altLang="zh-CN" sz="2800" i="1">
                <a:latin typeface="Times New Roman" panose="02020603050405020304" pitchFamily="18" charset="0"/>
              </a:rPr>
              <a:t>A</a:t>
            </a:r>
            <a:r>
              <a:rPr lang="fr-FR" altLang="zh-CN" sz="2800">
                <a:latin typeface="Times New Roman" panose="02020603050405020304" pitchFamily="18" charset="0"/>
              </a:rPr>
              <a:t>(</a:t>
            </a:r>
            <a:r>
              <a:rPr lang="fr-FR" altLang="zh-CN" sz="2800" i="1">
                <a:latin typeface="Times New Roman" panose="02020603050405020304" pitchFamily="18" charset="0"/>
              </a:rPr>
              <a:t>x</a:t>
            </a:r>
            <a:r>
              <a:rPr lang="fr-FR" altLang="zh-CN" sz="2800">
                <a:latin typeface="Times New Roman" panose="02020603050405020304" pitchFamily="18" charset="0"/>
              </a:rPr>
              <a:t>,</a:t>
            </a:r>
            <a:r>
              <a:rPr lang="fr-FR" altLang="zh-CN" sz="2800" i="1">
                <a:latin typeface="Times New Roman" panose="02020603050405020304" pitchFamily="18" charset="0"/>
              </a:rPr>
              <a:t>y</a:t>
            </a:r>
            <a:r>
              <a:rPr lang="fr-FR" altLang="zh-CN" sz="2800">
                <a:latin typeface="Times New Roman" panose="02020603050405020304" pitchFamily="18" charset="0"/>
              </a:rPr>
              <a:t>): </a:t>
            </a:r>
            <a:r>
              <a:rPr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乙村与甲村所有人同姓</a:t>
            </a:r>
          </a:p>
          <a:p>
            <a:pPr eaLnBrk="1" hangingPunct="1"/>
            <a:endParaRPr lang="zh-CN" altLang="en-US" sz="2800"/>
          </a:p>
        </p:txBody>
      </p:sp>
      <p:graphicFrame>
        <p:nvGraphicFramePr>
          <p:cNvPr id="776196" name="Object 4">
            <a:extLst>
              <a:ext uri="{FF2B5EF4-FFF2-40B4-BE49-F238E27FC236}">
                <a16:creationId xmlns:a16="http://schemas.microsoft.com/office/drawing/2014/main" id="{7365460B-1FEF-4C7D-B927-75FB3CE98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872038"/>
          <a:ext cx="61436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605440" imgH="2946600" progId="Equation.3">
                  <p:embed/>
                </p:oleObj>
              </mc:Choice>
              <mc:Fallback>
                <p:oleObj name="公式" r:id="rId2" imgW="26605440" imgH="2946600" progId="Equation.3">
                  <p:embed/>
                  <p:pic>
                    <p:nvPicPr>
                      <p:cNvPr id="776196" name="Object 4">
                        <a:extLst>
                          <a:ext uri="{FF2B5EF4-FFF2-40B4-BE49-F238E27FC236}">
                            <a16:creationId xmlns:a16="http://schemas.microsoft.com/office/drawing/2014/main" id="{7365460B-1FEF-4C7D-B927-75FB3CE98A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872038"/>
                        <a:ext cx="61436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标题 2">
            <a:extLst>
              <a:ext uri="{FF2B5EF4-FFF2-40B4-BE49-F238E27FC236}">
                <a16:creationId xmlns:a16="http://schemas.microsoft.com/office/drawing/2014/main" id="{15697C02-D959-40DA-835C-3212173E8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>
                <a:latin typeface="Times New Roman" panose="02020603050405020304" pitchFamily="18" charset="0"/>
              </a:rPr>
              <a:t>多个量词的使用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4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>
            <a:extLst>
              <a:ext uri="{FF2B5EF4-FFF2-40B4-BE49-F238E27FC236}">
                <a16:creationId xmlns:a16="http://schemas.microsoft.com/office/drawing/2014/main" id="{D4D9E553-787B-465E-9FEA-62A0C642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1619" y="6237312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544A6A-716B-4976-80FA-0A3E0AF39432}" type="slidenum">
              <a:rPr lang="zh-CN" altLang="en-US" sz="1400" b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400" b="0"/>
          </a:p>
        </p:txBody>
      </p:sp>
      <p:grpSp>
        <p:nvGrpSpPr>
          <p:cNvPr id="11267" name="Group 3">
            <a:extLst>
              <a:ext uri="{FF2B5EF4-FFF2-40B4-BE49-F238E27FC236}">
                <a16:creationId xmlns:a16="http://schemas.microsoft.com/office/drawing/2014/main" id="{BADE46A0-C4A1-4270-84E2-7B1442B90B9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773238"/>
            <a:ext cx="3538538" cy="3311525"/>
            <a:chOff x="48" y="863"/>
            <a:chExt cx="2903" cy="2737"/>
          </a:xfrm>
        </p:grpSpPr>
        <p:sp>
          <p:nvSpPr>
            <p:cNvPr id="11270" name="AutoShape 4">
              <a:extLst>
                <a:ext uri="{FF2B5EF4-FFF2-40B4-BE49-F238E27FC236}">
                  <a16:creationId xmlns:a16="http://schemas.microsoft.com/office/drawing/2014/main" id="{9CBBD2CB-B86B-4262-84AD-D93475FB9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" y="1263"/>
              <a:ext cx="1793" cy="1883"/>
            </a:xfrm>
            <a:prstGeom prst="octagon">
              <a:avLst>
                <a:gd name="adj" fmla="val 29287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1271" name="Line 5">
              <a:extLst>
                <a:ext uri="{FF2B5EF4-FFF2-40B4-BE49-F238E27FC236}">
                  <a16:creationId xmlns:a16="http://schemas.microsoft.com/office/drawing/2014/main" id="{035B2BA4-1BB7-4836-810C-054B06673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1263"/>
              <a:ext cx="82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2" name="Oval 6">
              <a:extLst>
                <a:ext uri="{FF2B5EF4-FFF2-40B4-BE49-F238E27FC236}">
                  <a16:creationId xmlns:a16="http://schemas.microsoft.com/office/drawing/2014/main" id="{FAEA3219-B671-40B1-9FDC-89CD2E3DF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" y="2576"/>
              <a:ext cx="62" cy="6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1273" name="Line 7">
              <a:extLst>
                <a:ext uri="{FF2B5EF4-FFF2-40B4-BE49-F238E27FC236}">
                  <a16:creationId xmlns:a16="http://schemas.microsoft.com/office/drawing/2014/main" id="{C7B70A6E-8399-43B2-AAC6-72A492D72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6" y="3146"/>
              <a:ext cx="66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Line 8">
              <a:extLst>
                <a:ext uri="{FF2B5EF4-FFF2-40B4-BE49-F238E27FC236}">
                  <a16:creationId xmlns:a16="http://schemas.microsoft.com/office/drawing/2014/main" id="{37D94B3A-7EB7-4239-952D-E0C23BB54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1920"/>
              <a:ext cx="0" cy="60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Oval 9">
              <a:extLst>
                <a:ext uri="{FF2B5EF4-FFF2-40B4-BE49-F238E27FC236}">
                  <a16:creationId xmlns:a16="http://schemas.microsoft.com/office/drawing/2014/main" id="{F42E2570-7E04-40C4-B26A-AF2E1CA96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103"/>
              <a:ext cx="62" cy="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1276" name="Oval 10">
              <a:extLst>
                <a:ext uri="{FF2B5EF4-FFF2-40B4-BE49-F238E27FC236}">
                  <a16:creationId xmlns:a16="http://schemas.microsoft.com/office/drawing/2014/main" id="{1FD5E45D-22FA-497E-AFC7-BBFF122A0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3101"/>
              <a:ext cx="61" cy="6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1277" name="Oval 11">
              <a:extLst>
                <a:ext uri="{FF2B5EF4-FFF2-40B4-BE49-F238E27FC236}">
                  <a16:creationId xmlns:a16="http://schemas.microsoft.com/office/drawing/2014/main" id="{9B8DF868-7654-4691-8D06-1DF7D91A5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568"/>
              <a:ext cx="62" cy="6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1278" name="Oval 12">
              <a:extLst>
                <a:ext uri="{FF2B5EF4-FFF2-40B4-BE49-F238E27FC236}">
                  <a16:creationId xmlns:a16="http://schemas.microsoft.com/office/drawing/2014/main" id="{244F8222-DB0F-49C3-9C12-A48A3A1A3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772"/>
              <a:ext cx="62" cy="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1279" name="Oval 13">
              <a:extLst>
                <a:ext uri="{FF2B5EF4-FFF2-40B4-BE49-F238E27FC236}">
                  <a16:creationId xmlns:a16="http://schemas.microsoft.com/office/drawing/2014/main" id="{8F3CC7B5-52D1-4ABF-B8A9-835EE3E3A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" y="1219"/>
              <a:ext cx="62" cy="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1280" name="Oval 14">
              <a:extLst>
                <a:ext uri="{FF2B5EF4-FFF2-40B4-BE49-F238E27FC236}">
                  <a16:creationId xmlns:a16="http://schemas.microsoft.com/office/drawing/2014/main" id="{0BAE1FB2-E749-4F42-9667-8E8457063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1227"/>
              <a:ext cx="62" cy="6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1281" name="Oval 15">
              <a:extLst>
                <a:ext uri="{FF2B5EF4-FFF2-40B4-BE49-F238E27FC236}">
                  <a16:creationId xmlns:a16="http://schemas.microsoft.com/office/drawing/2014/main" id="{9F85AB96-618B-4B09-9B52-87F901CE8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" y="1772"/>
              <a:ext cx="62" cy="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1282" name="Line 16">
              <a:extLst>
                <a:ext uri="{FF2B5EF4-FFF2-40B4-BE49-F238E27FC236}">
                  <a16:creationId xmlns:a16="http://schemas.microsoft.com/office/drawing/2014/main" id="{8FC5969C-6AA1-4AA2-8618-D037A02EF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" y="2670"/>
              <a:ext cx="432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17">
              <a:extLst>
                <a:ext uri="{FF2B5EF4-FFF2-40B4-BE49-F238E27FC236}">
                  <a16:creationId xmlns:a16="http://schemas.microsoft.com/office/drawing/2014/main" id="{39B72DCC-02DD-41EF-89F1-E850765A83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0" y="2691"/>
              <a:ext cx="441" cy="42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18">
              <a:extLst>
                <a:ext uri="{FF2B5EF4-FFF2-40B4-BE49-F238E27FC236}">
                  <a16:creationId xmlns:a16="http://schemas.microsoft.com/office/drawing/2014/main" id="{EEBBB52D-3ADD-4B64-B261-0D8E663DB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6" y="1296"/>
              <a:ext cx="468" cy="44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19">
              <a:extLst>
                <a:ext uri="{FF2B5EF4-FFF2-40B4-BE49-F238E27FC236}">
                  <a16:creationId xmlns:a16="http://schemas.microsoft.com/office/drawing/2014/main" id="{35AAD7ED-1CC6-4693-BD42-D63B8376B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6" y="1872"/>
              <a:ext cx="0" cy="64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Line 20">
              <a:extLst>
                <a:ext uri="{FF2B5EF4-FFF2-40B4-BE49-F238E27FC236}">
                  <a16:creationId xmlns:a16="http://schemas.microsoft.com/office/drawing/2014/main" id="{8B5DB644-24C8-4C33-B415-61801FE15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1380"/>
              <a:ext cx="348" cy="32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7" name="Object 21">
              <a:extLst>
                <a:ext uri="{FF2B5EF4-FFF2-40B4-BE49-F238E27FC236}">
                  <a16:creationId xmlns:a16="http://schemas.microsoft.com/office/drawing/2014/main" id="{550DB67D-431D-4A80-B40C-AFE8433AEA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1" y="886"/>
            <a:ext cx="66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5722920" imgH="2946600" progId="Equation.3">
                    <p:embed/>
                  </p:oleObj>
                </mc:Choice>
                <mc:Fallback>
                  <p:oleObj name="公式" r:id="rId3" imgW="5722920" imgH="2946600" progId="Equation.3">
                    <p:embed/>
                    <p:pic>
                      <p:nvPicPr>
                        <p:cNvPr id="11287" name="Object 21">
                          <a:extLst>
                            <a:ext uri="{FF2B5EF4-FFF2-40B4-BE49-F238E27FC236}">
                              <a16:creationId xmlns:a16="http://schemas.microsoft.com/office/drawing/2014/main" id="{550DB67D-431D-4A80-B40C-AFE8433AEA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" y="886"/>
                          <a:ext cx="660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22">
              <a:extLst>
                <a:ext uri="{FF2B5EF4-FFF2-40B4-BE49-F238E27FC236}">
                  <a16:creationId xmlns:a16="http://schemas.microsoft.com/office/drawing/2014/main" id="{6C93F969-2019-490B-9CAB-8E54EC0CC9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3" y="863"/>
            <a:ext cx="66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722920" imgH="2946600" progId="">
                    <p:embed/>
                  </p:oleObj>
                </mc:Choice>
                <mc:Fallback>
                  <p:oleObj name="Equation" r:id="rId5" imgW="5722920" imgH="2946600" progId="">
                    <p:embed/>
                    <p:pic>
                      <p:nvPicPr>
                        <p:cNvPr id="11288" name="Object 22">
                          <a:extLst>
                            <a:ext uri="{FF2B5EF4-FFF2-40B4-BE49-F238E27FC236}">
                              <a16:creationId xmlns:a16="http://schemas.microsoft.com/office/drawing/2014/main" id="{6C93F969-2019-490B-9CAB-8E54EC0CC9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3" y="863"/>
                          <a:ext cx="660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Object 23">
              <a:extLst>
                <a:ext uri="{FF2B5EF4-FFF2-40B4-BE49-F238E27FC236}">
                  <a16:creationId xmlns:a16="http://schemas.microsoft.com/office/drawing/2014/main" id="{5A7AAB03-810E-47BF-88F0-CA3F17904D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" y="1471"/>
            <a:ext cx="62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5353560" imgH="2946600" progId="Equation.3">
                    <p:embed/>
                  </p:oleObj>
                </mc:Choice>
                <mc:Fallback>
                  <p:oleObj name="公式" r:id="rId7" imgW="5353560" imgH="2946600" progId="Equation.3">
                    <p:embed/>
                    <p:pic>
                      <p:nvPicPr>
                        <p:cNvPr id="11289" name="Object 23">
                          <a:extLst>
                            <a:ext uri="{FF2B5EF4-FFF2-40B4-BE49-F238E27FC236}">
                              <a16:creationId xmlns:a16="http://schemas.microsoft.com/office/drawing/2014/main" id="{5A7AAB03-810E-47BF-88F0-CA3F17904D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471"/>
                          <a:ext cx="620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0" name="Object 24">
              <a:extLst>
                <a:ext uri="{FF2B5EF4-FFF2-40B4-BE49-F238E27FC236}">
                  <a16:creationId xmlns:a16="http://schemas.microsoft.com/office/drawing/2014/main" id="{B5ABE098-A045-4F10-B71C-2F045A5A48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" y="2579"/>
            <a:ext cx="62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5353560" imgH="2946600" progId="Equation.3">
                    <p:embed/>
                  </p:oleObj>
                </mc:Choice>
                <mc:Fallback>
                  <p:oleObj name="公式" r:id="rId9" imgW="5353560" imgH="2946600" progId="Equation.3">
                    <p:embed/>
                    <p:pic>
                      <p:nvPicPr>
                        <p:cNvPr id="11290" name="Object 24">
                          <a:extLst>
                            <a:ext uri="{FF2B5EF4-FFF2-40B4-BE49-F238E27FC236}">
                              <a16:creationId xmlns:a16="http://schemas.microsoft.com/office/drawing/2014/main" id="{B5ABE098-A045-4F10-B71C-2F045A5A48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2579"/>
                          <a:ext cx="62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1" name="Object 25">
              <a:extLst>
                <a:ext uri="{FF2B5EF4-FFF2-40B4-BE49-F238E27FC236}">
                  <a16:creationId xmlns:a16="http://schemas.microsoft.com/office/drawing/2014/main" id="{1B607F15-A844-4017-8EB7-717A9BAEB2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6" y="1450"/>
            <a:ext cx="64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5538240" imgH="2946600" progId="Equation.3">
                    <p:embed/>
                  </p:oleObj>
                </mc:Choice>
                <mc:Fallback>
                  <p:oleObj name="公式" r:id="rId11" imgW="5538240" imgH="2946600" progId="Equation.3">
                    <p:embed/>
                    <p:pic>
                      <p:nvPicPr>
                        <p:cNvPr id="11291" name="Object 25">
                          <a:extLst>
                            <a:ext uri="{FF2B5EF4-FFF2-40B4-BE49-F238E27FC236}">
                              <a16:creationId xmlns:a16="http://schemas.microsoft.com/office/drawing/2014/main" id="{1B607F15-A844-4017-8EB7-717A9BAEB2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" y="1450"/>
                          <a:ext cx="642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2" name="Object 26">
              <a:extLst>
                <a:ext uri="{FF2B5EF4-FFF2-40B4-BE49-F238E27FC236}">
                  <a16:creationId xmlns:a16="http://schemas.microsoft.com/office/drawing/2014/main" id="{EFEF2BD0-80EE-4E48-9104-7254BA1211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1" y="2600"/>
            <a:ext cx="62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5353560" imgH="2946600" progId="Equation.3">
                    <p:embed/>
                  </p:oleObj>
                </mc:Choice>
                <mc:Fallback>
                  <p:oleObj name="公式" r:id="rId13" imgW="5353560" imgH="2946600" progId="Equation.3">
                    <p:embed/>
                    <p:pic>
                      <p:nvPicPr>
                        <p:cNvPr id="11292" name="Object 26">
                          <a:extLst>
                            <a:ext uri="{FF2B5EF4-FFF2-40B4-BE49-F238E27FC236}">
                              <a16:creationId xmlns:a16="http://schemas.microsoft.com/office/drawing/2014/main" id="{EFEF2BD0-80EE-4E48-9104-7254BA1211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1" y="2600"/>
                          <a:ext cx="620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3" name="Object 27">
              <a:extLst>
                <a:ext uri="{FF2B5EF4-FFF2-40B4-BE49-F238E27FC236}">
                  <a16:creationId xmlns:a16="http://schemas.microsoft.com/office/drawing/2014/main" id="{3A546BA9-9C31-4FCC-9137-4674D37A72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4" y="3252"/>
            <a:ext cx="596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5168520" imgH="2762280" progId="Equation.3">
                    <p:embed/>
                  </p:oleObj>
                </mc:Choice>
                <mc:Fallback>
                  <p:oleObj name="公式" r:id="rId15" imgW="5168520" imgH="2762280" progId="Equation.3">
                    <p:embed/>
                    <p:pic>
                      <p:nvPicPr>
                        <p:cNvPr id="11293" name="Object 27">
                          <a:extLst>
                            <a:ext uri="{FF2B5EF4-FFF2-40B4-BE49-F238E27FC236}">
                              <a16:creationId xmlns:a16="http://schemas.microsoft.com/office/drawing/2014/main" id="{3A546BA9-9C31-4FCC-9137-4674D37A72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4" y="3252"/>
                          <a:ext cx="596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4" name="Object 28">
              <a:extLst>
                <a:ext uri="{FF2B5EF4-FFF2-40B4-BE49-F238E27FC236}">
                  <a16:creationId xmlns:a16="http://schemas.microsoft.com/office/drawing/2014/main" id="{A21E8C6E-7A6D-4D4F-8F65-7E0C73487E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8" y="3208"/>
            <a:ext cx="596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5168520" imgH="2762280" progId="Equation.3">
                    <p:embed/>
                  </p:oleObj>
                </mc:Choice>
                <mc:Fallback>
                  <p:oleObj name="公式" r:id="rId17" imgW="5168520" imgH="2762280" progId="Equation.3">
                    <p:embed/>
                    <p:pic>
                      <p:nvPicPr>
                        <p:cNvPr id="11294" name="Object 28">
                          <a:extLst>
                            <a:ext uri="{FF2B5EF4-FFF2-40B4-BE49-F238E27FC236}">
                              <a16:creationId xmlns:a16="http://schemas.microsoft.com/office/drawing/2014/main" id="{A21E8C6E-7A6D-4D4F-8F65-7E0C73487E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" y="3208"/>
                          <a:ext cx="596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4173" name="Text Box 29">
            <a:extLst>
              <a:ext uri="{FF2B5EF4-FFF2-40B4-BE49-F238E27FC236}">
                <a16:creationId xmlns:a16="http://schemas.microsoft.com/office/drawing/2014/main" id="{57DE92C2-759A-4FBF-B43D-48CD509E8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5" y="1522413"/>
            <a:ext cx="4751388" cy="45243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zh-CN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i="1">
                <a:latin typeface="Times New Roman" panose="02020603050405020304" pitchFamily="18" charset="0"/>
              </a:rPr>
              <a:t>y</a:t>
            </a:r>
            <a:r>
              <a:rPr lang="fr-FR" altLang="zh-CN" sz="3200" i="1">
                <a:latin typeface="Times New Roman" panose="02020603050405020304" pitchFamily="18" charset="0"/>
              </a:rPr>
              <a:t>A</a:t>
            </a:r>
            <a:r>
              <a:rPr lang="fr-FR" altLang="zh-CN" sz="3200"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latin typeface="Times New Roman" panose="02020603050405020304" pitchFamily="18" charset="0"/>
              </a:rPr>
              <a:t>):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 sz="3200" b="0">
                <a:latin typeface="宋体" panose="02010600030101010101" pitchFamily="2" charset="-122"/>
                <a:sym typeface="Symbol" panose="05050102010706020507" pitchFamily="18" charset="2"/>
              </a:rPr>
              <a:t>甲村与乙村所有人同姓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i="1">
                <a:latin typeface="Times New Roman" panose="02020603050405020304" pitchFamily="18" charset="0"/>
              </a:rPr>
              <a:t>y</a:t>
            </a:r>
            <a:r>
              <a:rPr lang="zh-CN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fr-FR" altLang="zh-CN" sz="3200" i="1">
                <a:latin typeface="Times New Roman" panose="02020603050405020304" pitchFamily="18" charset="0"/>
              </a:rPr>
              <a:t>A</a:t>
            </a:r>
            <a:r>
              <a:rPr lang="fr-FR" altLang="zh-CN" sz="3200"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latin typeface="Times New Roman" panose="02020603050405020304" pitchFamily="18" charset="0"/>
              </a:rPr>
              <a:t>):</a:t>
            </a:r>
            <a:r>
              <a:rPr kumimoji="1" lang="zh-CN" altLang="en-US" sz="3200" b="0">
                <a:latin typeface="宋体" panose="02010600030101010101" pitchFamily="2" charset="-122"/>
                <a:sym typeface="Symbol" panose="05050102010706020507" pitchFamily="18" charset="2"/>
              </a:rPr>
              <a:t>乙村有一个人，甲村的人都和他同姓</a:t>
            </a:r>
          </a:p>
          <a:p>
            <a:pPr eaLnBrk="1" hangingPunct="1">
              <a:buClr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i="1">
                <a:latin typeface="Times New Roman" panose="02020603050405020304" pitchFamily="18" charset="0"/>
              </a:rPr>
              <a:t>y</a:t>
            </a:r>
            <a:r>
              <a:rPr lang="fr-FR" altLang="zh-CN" sz="3200" i="1">
                <a:latin typeface="Times New Roman" panose="02020603050405020304" pitchFamily="18" charset="0"/>
              </a:rPr>
              <a:t>A</a:t>
            </a:r>
            <a:r>
              <a:rPr lang="fr-FR" altLang="zh-CN" sz="3200"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latin typeface="Times New Roman" panose="02020603050405020304" pitchFamily="18" charset="0"/>
              </a:rPr>
              <a:t>):</a:t>
            </a:r>
            <a:r>
              <a:rPr kumimoji="1" lang="zh-CN" altLang="en-US" sz="3200" b="0">
                <a:latin typeface="宋体" panose="02010600030101010101" pitchFamily="2" charset="-122"/>
                <a:sym typeface="Symbol" panose="05050102010706020507" pitchFamily="18" charset="2"/>
              </a:rPr>
              <a:t>甲村所有人，乙村都有人和他同姓</a:t>
            </a:r>
          </a:p>
          <a:p>
            <a:pPr eaLnBrk="1" hangingPunct="1">
              <a:buClrTx/>
            </a:pP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sz="3200" i="1">
                <a:latin typeface="Times New Roman" panose="02020603050405020304" pitchFamily="18" charset="0"/>
              </a:rPr>
              <a:t>y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sz="3200" i="1">
                <a:latin typeface="Times New Roman" panose="02020603050405020304" pitchFamily="18" charset="0"/>
              </a:rPr>
              <a:t>xA</a:t>
            </a:r>
            <a:r>
              <a:rPr lang="fr-FR" altLang="zh-CN" sz="3200"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latin typeface="Times New Roman" panose="02020603050405020304" pitchFamily="18" charset="0"/>
              </a:rPr>
              <a:t>):</a:t>
            </a:r>
            <a:endParaRPr kumimoji="1" lang="zh-CN" altLang="en-US" sz="3200" b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ClrTx/>
              <a:buFontTx/>
              <a:buNone/>
            </a:pPr>
            <a:r>
              <a:rPr kumimoji="1" lang="zh-CN" altLang="en-US" sz="3200" b="0">
                <a:latin typeface="宋体" panose="02010600030101010101" pitchFamily="2" charset="-122"/>
                <a:sym typeface="Symbol" panose="05050102010706020507" pitchFamily="18" charset="2"/>
              </a:rPr>
              <a:t>乙村与甲村有人同姓</a:t>
            </a:r>
          </a:p>
        </p:txBody>
      </p:sp>
      <p:sp>
        <p:nvSpPr>
          <p:cNvPr id="11269" name="标题 2">
            <a:extLst>
              <a:ext uri="{FF2B5EF4-FFF2-40B4-BE49-F238E27FC236}">
                <a16:creationId xmlns:a16="http://schemas.microsoft.com/office/drawing/2014/main" id="{3C9BF8C2-7652-439C-BAE3-5F792A35F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>
                <a:latin typeface="Times New Roman" panose="02020603050405020304" pitchFamily="18" charset="0"/>
              </a:rPr>
              <a:t>多个量词的使用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4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4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4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4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88615A73-8433-4055-8B27-88A6B878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3831" y="6145212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FA96FB-E46D-422A-9111-0ECAF579026F}" type="slidenum">
              <a:rPr lang="zh-CN" altLang="en-US" sz="1400" b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400" b="0"/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D1416E8D-C75D-414E-BE48-347065F3EBB5}"/>
              </a:ext>
            </a:extLst>
          </p:cNvPr>
          <p:cNvGrpSpPr>
            <a:grpSpLocks/>
          </p:cNvGrpSpPr>
          <p:nvPr/>
        </p:nvGrpSpPr>
        <p:grpSpPr bwMode="auto">
          <a:xfrm>
            <a:off x="0" y="1733550"/>
            <a:ext cx="3413125" cy="3208338"/>
            <a:chOff x="48" y="863"/>
            <a:chExt cx="2880" cy="2737"/>
          </a:xfrm>
        </p:grpSpPr>
        <p:sp>
          <p:nvSpPr>
            <p:cNvPr id="13320" name="AutoShape 4">
              <a:extLst>
                <a:ext uri="{FF2B5EF4-FFF2-40B4-BE49-F238E27FC236}">
                  <a16:creationId xmlns:a16="http://schemas.microsoft.com/office/drawing/2014/main" id="{908C34F5-A62E-4C78-A7E6-F502A5B1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" y="1263"/>
              <a:ext cx="1793" cy="1883"/>
            </a:xfrm>
            <a:prstGeom prst="octagon">
              <a:avLst>
                <a:gd name="adj" fmla="val 29287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3321" name="Line 5">
              <a:extLst>
                <a:ext uri="{FF2B5EF4-FFF2-40B4-BE49-F238E27FC236}">
                  <a16:creationId xmlns:a16="http://schemas.microsoft.com/office/drawing/2014/main" id="{31C2321B-5067-4306-BC27-795107A9B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1263"/>
              <a:ext cx="82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2" name="Oval 6">
              <a:extLst>
                <a:ext uri="{FF2B5EF4-FFF2-40B4-BE49-F238E27FC236}">
                  <a16:creationId xmlns:a16="http://schemas.microsoft.com/office/drawing/2014/main" id="{8501BE98-1D07-4F86-B8AB-7958EE641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" y="2576"/>
              <a:ext cx="62" cy="6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3323" name="Line 7">
              <a:extLst>
                <a:ext uri="{FF2B5EF4-FFF2-40B4-BE49-F238E27FC236}">
                  <a16:creationId xmlns:a16="http://schemas.microsoft.com/office/drawing/2014/main" id="{84652ED9-E834-4C53-BB29-F055E0E18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6" y="3146"/>
              <a:ext cx="66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4" name="Line 8">
              <a:extLst>
                <a:ext uri="{FF2B5EF4-FFF2-40B4-BE49-F238E27FC236}">
                  <a16:creationId xmlns:a16="http://schemas.microsoft.com/office/drawing/2014/main" id="{B9D75C1B-1183-43B0-97EB-28DA3480D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1920"/>
              <a:ext cx="0" cy="60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Oval 9">
              <a:extLst>
                <a:ext uri="{FF2B5EF4-FFF2-40B4-BE49-F238E27FC236}">
                  <a16:creationId xmlns:a16="http://schemas.microsoft.com/office/drawing/2014/main" id="{D2CD4361-67E0-42BD-8210-A5A2F378A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103"/>
              <a:ext cx="62" cy="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3326" name="Oval 10">
              <a:extLst>
                <a:ext uri="{FF2B5EF4-FFF2-40B4-BE49-F238E27FC236}">
                  <a16:creationId xmlns:a16="http://schemas.microsoft.com/office/drawing/2014/main" id="{F4B91312-3CFA-45F6-B56B-D2306C991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3101"/>
              <a:ext cx="61" cy="6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3327" name="Oval 11">
              <a:extLst>
                <a:ext uri="{FF2B5EF4-FFF2-40B4-BE49-F238E27FC236}">
                  <a16:creationId xmlns:a16="http://schemas.microsoft.com/office/drawing/2014/main" id="{F96E7BF7-4CE6-4B41-A85A-37305FCFE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568"/>
              <a:ext cx="62" cy="6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3328" name="Oval 12">
              <a:extLst>
                <a:ext uri="{FF2B5EF4-FFF2-40B4-BE49-F238E27FC236}">
                  <a16:creationId xmlns:a16="http://schemas.microsoft.com/office/drawing/2014/main" id="{8A9A5883-6963-42EC-85AA-6832AEAAC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772"/>
              <a:ext cx="62" cy="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3329" name="Oval 13">
              <a:extLst>
                <a:ext uri="{FF2B5EF4-FFF2-40B4-BE49-F238E27FC236}">
                  <a16:creationId xmlns:a16="http://schemas.microsoft.com/office/drawing/2014/main" id="{632B32BC-6705-4368-96E1-0EB109D1B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" y="1219"/>
              <a:ext cx="62" cy="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3330" name="Oval 14">
              <a:extLst>
                <a:ext uri="{FF2B5EF4-FFF2-40B4-BE49-F238E27FC236}">
                  <a16:creationId xmlns:a16="http://schemas.microsoft.com/office/drawing/2014/main" id="{40DD03D2-62A6-4633-A8AA-F94446C87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1227"/>
              <a:ext cx="62" cy="6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3331" name="Oval 15">
              <a:extLst>
                <a:ext uri="{FF2B5EF4-FFF2-40B4-BE49-F238E27FC236}">
                  <a16:creationId xmlns:a16="http://schemas.microsoft.com/office/drawing/2014/main" id="{9B6A3558-E54B-472B-9CA5-5636115B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" y="1772"/>
              <a:ext cx="62" cy="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3332" name="Line 16">
              <a:extLst>
                <a:ext uri="{FF2B5EF4-FFF2-40B4-BE49-F238E27FC236}">
                  <a16:creationId xmlns:a16="http://schemas.microsoft.com/office/drawing/2014/main" id="{B4FB58DB-8150-4600-8F84-305BD5F36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" y="2670"/>
              <a:ext cx="432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Line 17">
              <a:extLst>
                <a:ext uri="{FF2B5EF4-FFF2-40B4-BE49-F238E27FC236}">
                  <a16:creationId xmlns:a16="http://schemas.microsoft.com/office/drawing/2014/main" id="{3D1F41D6-B57D-4A5B-A39E-6BE8CAA8FF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0" y="2691"/>
              <a:ext cx="441" cy="42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Line 18">
              <a:extLst>
                <a:ext uri="{FF2B5EF4-FFF2-40B4-BE49-F238E27FC236}">
                  <a16:creationId xmlns:a16="http://schemas.microsoft.com/office/drawing/2014/main" id="{E31C08EE-578F-4FC7-A948-09DC23C58E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6" y="1296"/>
              <a:ext cx="468" cy="44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Line 19">
              <a:extLst>
                <a:ext uri="{FF2B5EF4-FFF2-40B4-BE49-F238E27FC236}">
                  <a16:creationId xmlns:a16="http://schemas.microsoft.com/office/drawing/2014/main" id="{4F3B881C-F744-4775-B6FB-5B30456C9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6" y="1872"/>
              <a:ext cx="0" cy="64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Line 20">
              <a:extLst>
                <a:ext uri="{FF2B5EF4-FFF2-40B4-BE49-F238E27FC236}">
                  <a16:creationId xmlns:a16="http://schemas.microsoft.com/office/drawing/2014/main" id="{D82876E8-7C79-4725-BA9D-9A5323249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1380"/>
              <a:ext cx="348" cy="32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7" name="Object 21">
              <a:extLst>
                <a:ext uri="{FF2B5EF4-FFF2-40B4-BE49-F238E27FC236}">
                  <a16:creationId xmlns:a16="http://schemas.microsoft.com/office/drawing/2014/main" id="{AF5BAB5F-A8B6-4E0B-A242-2F8D9304FE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1" y="886"/>
            <a:ext cx="66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5722920" imgH="2946600" progId="Equation.3">
                    <p:embed/>
                  </p:oleObj>
                </mc:Choice>
                <mc:Fallback>
                  <p:oleObj name="公式" r:id="rId3" imgW="5722920" imgH="2946600" progId="Equation.3">
                    <p:embed/>
                    <p:pic>
                      <p:nvPicPr>
                        <p:cNvPr id="13337" name="Object 21">
                          <a:extLst>
                            <a:ext uri="{FF2B5EF4-FFF2-40B4-BE49-F238E27FC236}">
                              <a16:creationId xmlns:a16="http://schemas.microsoft.com/office/drawing/2014/main" id="{AF5BAB5F-A8B6-4E0B-A242-2F8D9304FE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" y="886"/>
                          <a:ext cx="660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8" name="Object 22">
              <a:extLst>
                <a:ext uri="{FF2B5EF4-FFF2-40B4-BE49-F238E27FC236}">
                  <a16:creationId xmlns:a16="http://schemas.microsoft.com/office/drawing/2014/main" id="{F906C235-16EE-4DE0-88BC-7DD3326522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3" y="863"/>
            <a:ext cx="66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722920" imgH="2946600" progId="">
                    <p:embed/>
                  </p:oleObj>
                </mc:Choice>
                <mc:Fallback>
                  <p:oleObj name="Equation" r:id="rId5" imgW="5722920" imgH="2946600" progId="">
                    <p:embed/>
                    <p:pic>
                      <p:nvPicPr>
                        <p:cNvPr id="13338" name="Object 22">
                          <a:extLst>
                            <a:ext uri="{FF2B5EF4-FFF2-40B4-BE49-F238E27FC236}">
                              <a16:creationId xmlns:a16="http://schemas.microsoft.com/office/drawing/2014/main" id="{F906C235-16EE-4DE0-88BC-7DD3326522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3" y="863"/>
                          <a:ext cx="660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9" name="Object 23">
              <a:extLst>
                <a:ext uri="{FF2B5EF4-FFF2-40B4-BE49-F238E27FC236}">
                  <a16:creationId xmlns:a16="http://schemas.microsoft.com/office/drawing/2014/main" id="{040BC4C1-4F14-4489-8A21-26580D4C94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" y="1471"/>
            <a:ext cx="62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5353560" imgH="2946600" progId="Equation.3">
                    <p:embed/>
                  </p:oleObj>
                </mc:Choice>
                <mc:Fallback>
                  <p:oleObj name="公式" r:id="rId7" imgW="5353560" imgH="2946600" progId="Equation.3">
                    <p:embed/>
                    <p:pic>
                      <p:nvPicPr>
                        <p:cNvPr id="13339" name="Object 23">
                          <a:extLst>
                            <a:ext uri="{FF2B5EF4-FFF2-40B4-BE49-F238E27FC236}">
                              <a16:creationId xmlns:a16="http://schemas.microsoft.com/office/drawing/2014/main" id="{040BC4C1-4F14-4489-8A21-26580D4C94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471"/>
                          <a:ext cx="620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Object 24">
              <a:extLst>
                <a:ext uri="{FF2B5EF4-FFF2-40B4-BE49-F238E27FC236}">
                  <a16:creationId xmlns:a16="http://schemas.microsoft.com/office/drawing/2014/main" id="{83ADA386-569E-4AC1-9BA3-8EC491300A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" y="2579"/>
            <a:ext cx="62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5353560" imgH="2946600" progId="Equation.3">
                    <p:embed/>
                  </p:oleObj>
                </mc:Choice>
                <mc:Fallback>
                  <p:oleObj name="公式" r:id="rId9" imgW="5353560" imgH="2946600" progId="Equation.3">
                    <p:embed/>
                    <p:pic>
                      <p:nvPicPr>
                        <p:cNvPr id="13340" name="Object 24">
                          <a:extLst>
                            <a:ext uri="{FF2B5EF4-FFF2-40B4-BE49-F238E27FC236}">
                              <a16:creationId xmlns:a16="http://schemas.microsoft.com/office/drawing/2014/main" id="{83ADA386-569E-4AC1-9BA3-8EC491300A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2579"/>
                          <a:ext cx="62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1" name="Object 25">
              <a:extLst>
                <a:ext uri="{FF2B5EF4-FFF2-40B4-BE49-F238E27FC236}">
                  <a16:creationId xmlns:a16="http://schemas.microsoft.com/office/drawing/2014/main" id="{8B82D1C2-06AF-486D-A3B0-BD07674600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6" y="1450"/>
            <a:ext cx="64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5538240" imgH="2946600" progId="Equation.3">
                    <p:embed/>
                  </p:oleObj>
                </mc:Choice>
                <mc:Fallback>
                  <p:oleObj name="公式" r:id="rId11" imgW="5538240" imgH="2946600" progId="Equation.3">
                    <p:embed/>
                    <p:pic>
                      <p:nvPicPr>
                        <p:cNvPr id="13341" name="Object 25">
                          <a:extLst>
                            <a:ext uri="{FF2B5EF4-FFF2-40B4-BE49-F238E27FC236}">
                              <a16:creationId xmlns:a16="http://schemas.microsoft.com/office/drawing/2014/main" id="{8B82D1C2-06AF-486D-A3B0-BD07674600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" y="1450"/>
                          <a:ext cx="642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2" name="Object 26">
              <a:extLst>
                <a:ext uri="{FF2B5EF4-FFF2-40B4-BE49-F238E27FC236}">
                  <a16:creationId xmlns:a16="http://schemas.microsoft.com/office/drawing/2014/main" id="{4E1B863B-FD23-40B2-88ED-20BF1959B8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6" y="2600"/>
            <a:ext cx="62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5353560" imgH="2946600" progId="Equation.3">
                    <p:embed/>
                  </p:oleObj>
                </mc:Choice>
                <mc:Fallback>
                  <p:oleObj name="公式" r:id="rId13" imgW="5353560" imgH="2946600" progId="Equation.3">
                    <p:embed/>
                    <p:pic>
                      <p:nvPicPr>
                        <p:cNvPr id="13342" name="Object 26">
                          <a:extLst>
                            <a:ext uri="{FF2B5EF4-FFF2-40B4-BE49-F238E27FC236}">
                              <a16:creationId xmlns:a16="http://schemas.microsoft.com/office/drawing/2014/main" id="{4E1B863B-FD23-40B2-88ED-20BF1959B8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" y="2600"/>
                          <a:ext cx="620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3" name="Object 27">
              <a:extLst>
                <a:ext uri="{FF2B5EF4-FFF2-40B4-BE49-F238E27FC236}">
                  <a16:creationId xmlns:a16="http://schemas.microsoft.com/office/drawing/2014/main" id="{C659FFC2-BBE3-408F-B28F-B8EE9C6292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4" y="3252"/>
            <a:ext cx="596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5168520" imgH="2762280" progId="Equation.3">
                    <p:embed/>
                  </p:oleObj>
                </mc:Choice>
                <mc:Fallback>
                  <p:oleObj name="公式" r:id="rId15" imgW="5168520" imgH="2762280" progId="Equation.3">
                    <p:embed/>
                    <p:pic>
                      <p:nvPicPr>
                        <p:cNvPr id="13343" name="Object 27">
                          <a:extLst>
                            <a:ext uri="{FF2B5EF4-FFF2-40B4-BE49-F238E27FC236}">
                              <a16:creationId xmlns:a16="http://schemas.microsoft.com/office/drawing/2014/main" id="{C659FFC2-BBE3-408F-B28F-B8EE9C6292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4" y="3252"/>
                          <a:ext cx="596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4" name="Object 28">
              <a:extLst>
                <a:ext uri="{FF2B5EF4-FFF2-40B4-BE49-F238E27FC236}">
                  <a16:creationId xmlns:a16="http://schemas.microsoft.com/office/drawing/2014/main" id="{6E387584-ED91-460C-A3BC-1D1A1AF965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8" y="3208"/>
            <a:ext cx="596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5168520" imgH="2762280" progId="Equation.3">
                    <p:embed/>
                  </p:oleObj>
                </mc:Choice>
                <mc:Fallback>
                  <p:oleObj name="公式" r:id="rId17" imgW="5168520" imgH="2762280" progId="Equation.3">
                    <p:embed/>
                    <p:pic>
                      <p:nvPicPr>
                        <p:cNvPr id="13344" name="Object 28">
                          <a:extLst>
                            <a:ext uri="{FF2B5EF4-FFF2-40B4-BE49-F238E27FC236}">
                              <a16:creationId xmlns:a16="http://schemas.microsoft.com/office/drawing/2014/main" id="{6E387584-ED91-460C-A3BC-1D1A1AF965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" y="3208"/>
                          <a:ext cx="596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4173" name="Text Box 29">
            <a:extLst>
              <a:ext uri="{FF2B5EF4-FFF2-40B4-BE49-F238E27FC236}">
                <a16:creationId xmlns:a16="http://schemas.microsoft.com/office/drawing/2014/main" id="{C134A6AA-285D-4928-B12E-ED9E3E35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075" y="1346200"/>
            <a:ext cx="2762250" cy="41306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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i="1">
                <a:latin typeface="Times New Roman" panose="02020603050405020304" pitchFamily="18" charset="0"/>
              </a:rPr>
              <a:t>y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fr-FR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 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</a:t>
            </a:r>
          </a:p>
          <a:p>
            <a:pPr eaLnBrk="1" hangingPunct="1">
              <a:buClrTx/>
            </a:pP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i="1">
                <a:latin typeface="Times New Roman" panose="02020603050405020304" pitchFamily="18" charset="0"/>
              </a:rPr>
              <a:t>y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ClrTx/>
            </a:pP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320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                             </a:t>
            </a:r>
          </a:p>
          <a:p>
            <a:pPr eaLnBrk="1" hangingPunct="1">
              <a:buClrTx/>
            </a:pP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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i="1">
                <a:latin typeface="Times New Roman" panose="02020603050405020304" pitchFamily="18" charset="0"/>
              </a:rPr>
              <a:t>y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buClrTx/>
            </a:pPr>
            <a:r>
              <a:rPr lang="en-US" altLang="zh-CN" sz="3200">
                <a:solidFill>
                  <a:srgbClr val="00B0F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</a:t>
            </a:r>
          </a:p>
          <a:p>
            <a:pPr eaLnBrk="1" hangingPunct="1">
              <a:buClrTx/>
            </a:pP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sz="3200" i="1">
                <a:latin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sz="3200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endParaRPr kumimoji="1" lang="zh-CN" altLang="en-US" sz="3200" b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317" name="标题 2">
            <a:extLst>
              <a:ext uri="{FF2B5EF4-FFF2-40B4-BE49-F238E27FC236}">
                <a16:creationId xmlns:a16="http://schemas.microsoft.com/office/drawing/2014/main" id="{0AA99B9F-E568-47BE-8C93-405292C5B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>
                <a:latin typeface="Times New Roman" panose="02020603050405020304" pitchFamily="18" charset="0"/>
              </a:rPr>
              <a:t>多个量词的使用</a:t>
            </a:r>
            <a:endParaRPr lang="zh-CN" altLang="en-US"/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971C8584-3345-480C-BBBD-55FEB90B4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663" y="1346200"/>
            <a:ext cx="3055937" cy="41306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endParaRPr kumimoji="1" lang="zh-CN" altLang="en-US" sz="3200" b="0">
              <a:solidFill>
                <a:srgbClr val="0066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ClrTx/>
            </a:pP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</a:t>
            </a:r>
          </a:p>
          <a:p>
            <a:pPr eaLnBrk="1" hangingPunct="1">
              <a:buClrTx/>
            </a:pP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    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endParaRPr lang="en-US" altLang="zh-CN" sz="3200">
              <a:solidFill>
                <a:srgbClr val="0066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Tx/>
            </a:pPr>
            <a:r>
              <a:rPr lang="en-US" altLang="zh-CN" sz="320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</a:t>
            </a:r>
          </a:p>
          <a:p>
            <a:pPr eaLnBrk="1" hangingPunct="1">
              <a:buClrTx/>
            </a:pP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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endParaRPr lang="en-US" altLang="zh-CN" sz="3200">
              <a:solidFill>
                <a:srgbClr val="0066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Tx/>
            </a:pPr>
            <a:r>
              <a:rPr lang="en-US" altLang="zh-CN" sz="3200">
                <a:solidFill>
                  <a:srgbClr val="00B0F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</a:t>
            </a:r>
          </a:p>
          <a:p>
            <a:pPr eaLnBrk="1" hangingPunct="1">
              <a:buClrTx/>
            </a:pPr>
            <a:r>
              <a:rPr lang="fr-FR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sz="3200" i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latin typeface="Times New Roman" panose="02020603050405020304" pitchFamily="18" charset="0"/>
              </a:rPr>
              <a:t>)</a:t>
            </a:r>
            <a:endParaRPr kumimoji="1" lang="zh-CN" altLang="en-US" sz="3200" b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圆柱体 1">
            <a:extLst>
              <a:ext uri="{FF2B5EF4-FFF2-40B4-BE49-F238E27FC236}">
                <a16:creationId xmlns:a16="http://schemas.microsoft.com/office/drawing/2014/main" id="{0C655D45-1B6A-442C-AED5-B22CC8907572}"/>
              </a:ext>
            </a:extLst>
          </p:cNvPr>
          <p:cNvSpPr/>
          <p:nvPr/>
        </p:nvSpPr>
        <p:spPr>
          <a:xfrm flipH="1">
            <a:off x="5867400" y="1989138"/>
            <a:ext cx="576263" cy="2901950"/>
          </a:xfrm>
          <a:prstGeom prst="can">
            <a:avLst>
              <a:gd name="adj" fmla="val 1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3" grpId="0" animBg="1"/>
      <p:bldP spid="31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22D326F2-7E2A-4F8A-87A3-EF5FDC77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39BB8B-085E-4570-A71A-038BC262B4BE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 b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7AAE9AF-0737-41F4-998E-0063E8518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algn="ctr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【</a:t>
            </a:r>
            <a:r>
              <a:rPr lang="zh-CN" altLang="en-US">
                <a:latin typeface="Times New Roman" panose="02020603050405020304" pitchFamily="18" charset="0"/>
              </a:rPr>
              <a:t>基本等值式</a:t>
            </a:r>
            <a:r>
              <a:rPr lang="en-US" altLang="zh-CN">
                <a:latin typeface="Times New Roman" panose="02020603050405020304" pitchFamily="18" charset="0"/>
              </a:rPr>
              <a:t>】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0BCCFE8-A546-4945-B71D-8FD70ACFE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229600" cy="5184775"/>
          </a:xfrm>
        </p:spPr>
        <p:txBody>
          <a:bodyPr/>
          <a:lstStyle/>
          <a:p>
            <a:pPr marL="715963" indent="-715963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第二组</a:t>
            </a:r>
          </a:p>
          <a:p>
            <a:pPr marL="715963" indent="-715963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消去量词等值式 </a:t>
            </a:r>
          </a:p>
          <a:p>
            <a:pPr marL="715963" indent="-715963" eaLnBrk="1" hangingPunct="1">
              <a:lnSpc>
                <a:spcPct val="90000"/>
              </a:lnSpc>
            </a:pPr>
            <a:r>
              <a:rPr lang="zh-CN" altLang="en-US" i="1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 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 marL="715963" indent="-715963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①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715963" indent="-715963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②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E0B77D8-5379-4B5D-A9E2-B7ABF13E7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3802063"/>
            <a:ext cx="78501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SzPct val="60000"/>
            </a:pPr>
            <a:r>
              <a:rPr kumimoji="1" lang="zh-CN" altLang="en-US" dirty="0">
                <a:latin typeface="+mn-ea"/>
                <a:ea typeface="+mn-ea"/>
              </a:rPr>
              <a:t>设个体域 </a:t>
            </a:r>
            <a:r>
              <a:rPr kumimoji="1"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={</a:t>
            </a:r>
            <a:r>
              <a:rPr kumimoji="1" lang="en-US" altLang="zh-CN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1" lang="en-US" altLang="zh-CN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}, </a:t>
            </a:r>
            <a:r>
              <a:rPr kumimoji="1" lang="zh-CN" altLang="en-US" dirty="0">
                <a:latin typeface="+mn-ea"/>
                <a:ea typeface="+mn-ea"/>
              </a:rPr>
              <a:t>公式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Pct val="60000"/>
            </a:pPr>
            <a:r>
              <a:rPr kumimoji="1" lang="zh-CN" altLang="en-US" dirty="0">
                <a:latin typeface="+mn-ea"/>
                <a:ea typeface="+mn-ea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latin typeface="+mn-ea"/>
                <a:ea typeface="+mn-ea"/>
              </a:rPr>
              <a:t>在</a:t>
            </a:r>
            <a:r>
              <a:rPr kumimoji="1"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+mn-ea"/>
                <a:ea typeface="+mn-ea"/>
              </a:rPr>
              <a:t>上消去量词后应为</a:t>
            </a:r>
            <a:r>
              <a:rPr kumimoji="1" lang="en-US" altLang="zh-CN" dirty="0">
                <a:latin typeface="+mn-ea"/>
                <a:ea typeface="+mn-ea"/>
              </a:rPr>
              <a:t>: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C39B1EE-943A-4AC0-B775-A06E37CC1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802063"/>
            <a:ext cx="914400" cy="461962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楷体_GB2312" charset="-122"/>
              </a:rPr>
              <a:t>例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38F69CD-C81F-4DAD-8FBD-CFA0D3821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4868863"/>
            <a:ext cx="310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</a:rPr>
              <a:t>P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</a:rPr>
              <a:t>P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</a:rPr>
              <a:t>b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</a:rPr>
              <a:t>S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</a:rPr>
              <a:t>S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</a:rPr>
              <a:t>b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nimBg="1" autoUpdateAnimBg="0"/>
      <p:bldP spid="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88224" y="6309320"/>
            <a:ext cx="2133600" cy="476250"/>
          </a:xfrm>
          <a:noFill/>
        </p:spPr>
        <p:txBody>
          <a:bodyPr/>
          <a:lstStyle/>
          <a:p>
            <a:pPr algn="r"/>
            <a:fld id="{76A69556-91E9-4815-810F-9288DC2ECE48}" type="slidenum">
              <a:rPr lang="zh-CN" altLang="en-US"/>
              <a:pPr algn="r"/>
              <a:t>40</a:t>
            </a:fld>
            <a:endParaRPr lang="en-US" altLang="zh-CN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消去</a:t>
            </a:r>
            <a:r>
              <a:rPr lang="en-US" altLang="zh-CN" dirty="0"/>
              <a:t>(</a:t>
            </a:r>
            <a:r>
              <a:rPr lang="zh-CN" altLang="en-US" dirty="0"/>
              <a:t>添加</a:t>
            </a:r>
            <a:r>
              <a:rPr lang="en-US" altLang="zh-CN" dirty="0"/>
              <a:t>)</a:t>
            </a:r>
            <a:r>
              <a:rPr lang="zh-CN" altLang="en-US" dirty="0"/>
              <a:t>量词的规则</a:t>
            </a:r>
          </a:p>
        </p:txBody>
      </p:sp>
      <p:sp>
        <p:nvSpPr>
          <p:cNvPr id="780295" name="Text Box 7"/>
          <p:cNvSpPr txBox="1">
            <a:spLocks noChangeArrowheads="1"/>
          </p:cNvSpPr>
          <p:nvPr/>
        </p:nvSpPr>
        <p:spPr bwMode="auto">
          <a:xfrm>
            <a:off x="933450" y="3924300"/>
            <a:ext cx="861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U : Universal                    E : Existential    </a:t>
            </a:r>
            <a:br>
              <a:rPr kumimoji="1" lang="en-US" altLang="zh-CN" sz="3200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kumimoji="1" lang="en-US" altLang="zh-CN" sz="3200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S : Specification               G : Generalization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B67FAF-83A1-4537-A80D-4504F6453102}"/>
              </a:ext>
            </a:extLst>
          </p:cNvPr>
          <p:cNvSpPr txBox="1"/>
          <p:nvPr/>
        </p:nvSpPr>
        <p:spPr>
          <a:xfrm>
            <a:off x="755576" y="1570827"/>
            <a:ext cx="47697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全称指定规则 </a:t>
            </a:r>
            <a:r>
              <a:rPr lang="en-US" altLang="zh-CN" b="1" dirty="0">
                <a:latin typeface="Times New Roman" panose="02020603050405020304" pitchFamily="18" charset="0"/>
              </a:rPr>
              <a:t>US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全称推广规则 </a:t>
            </a:r>
            <a:r>
              <a:rPr lang="en-US" altLang="zh-CN" b="1" dirty="0">
                <a:latin typeface="Times New Roman" panose="02020603050405020304" pitchFamily="18" charset="0"/>
              </a:rPr>
              <a:t>UG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zh-CN" altLang="en-US" b="1" dirty="0">
                <a:latin typeface="Times New Roman" panose="02020603050405020304" pitchFamily="18" charset="0"/>
              </a:rPr>
              <a:t>存在指定规则 </a:t>
            </a:r>
            <a:r>
              <a:rPr lang="en-US" altLang="zh-CN" b="1" dirty="0">
                <a:latin typeface="Times New Roman" panose="02020603050405020304" pitchFamily="18" charset="0"/>
              </a:rPr>
              <a:t>ES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(4) </a:t>
            </a:r>
            <a:r>
              <a:rPr lang="zh-CN" altLang="en-US" b="1" dirty="0">
                <a:latin typeface="Times New Roman" panose="02020603050405020304" pitchFamily="18" charset="0"/>
              </a:rPr>
              <a:t>存在推广规则 </a:t>
            </a:r>
            <a:r>
              <a:rPr lang="en-US" altLang="zh-CN" b="1" dirty="0">
                <a:latin typeface="Times New Roman" panose="02020603050405020304" pitchFamily="18" charset="0"/>
              </a:rPr>
              <a:t>EG 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8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45617" y="6290705"/>
            <a:ext cx="2133600" cy="476250"/>
          </a:xfrm>
          <a:noFill/>
        </p:spPr>
        <p:txBody>
          <a:bodyPr/>
          <a:lstStyle/>
          <a:p>
            <a:pPr algn="r"/>
            <a:fld id="{C6DD59A5-0B8F-44FA-BF61-5FEE73E74696}" type="slidenum">
              <a:rPr lang="zh-CN" altLang="en-US"/>
              <a:pPr algn="r"/>
              <a:t>41</a:t>
            </a:fld>
            <a:endParaRPr lang="en-US" altLang="zh-CN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消去</a:t>
            </a:r>
            <a:r>
              <a:rPr lang="en-US" altLang="zh-CN"/>
              <a:t>(</a:t>
            </a:r>
            <a:r>
              <a:rPr lang="zh-CN" altLang="en-US"/>
              <a:t>添加</a:t>
            </a:r>
            <a:r>
              <a:rPr lang="en-US" altLang="zh-CN"/>
              <a:t>)</a:t>
            </a:r>
            <a:r>
              <a:rPr lang="zh-CN" altLang="en-US"/>
              <a:t>量词的规则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40768"/>
            <a:ext cx="6257379" cy="2592288"/>
          </a:xfrm>
        </p:spPr>
        <p:txBody>
          <a:bodyPr/>
          <a:lstStyle/>
          <a:p>
            <a:pPr marL="762000" indent="-7620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(1) </a:t>
            </a:r>
            <a:r>
              <a:rPr lang="zh-CN" altLang="en-US" dirty="0"/>
              <a:t>全称指定规则 </a:t>
            </a:r>
            <a:r>
              <a:rPr lang="en-US" altLang="zh-CN" dirty="0"/>
              <a:t>US </a:t>
            </a:r>
          </a:p>
          <a:p>
            <a:pPr marL="762000" indent="-762000" eaLnBrk="1" hangingPunct="1">
              <a:lnSpc>
                <a:spcPts val="2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ym typeface="Symbol" pitchFamily="18" charset="2"/>
              </a:rPr>
              <a:t>      </a:t>
            </a:r>
            <a:r>
              <a:rPr lang="en-US" altLang="zh-CN" dirty="0">
                <a:solidFill>
                  <a:srgbClr val="0066FF"/>
                </a:solidFill>
                <a:sym typeface="Symbol" pitchFamily="18" charset="2"/>
              </a:rPr>
              <a:t></a:t>
            </a:r>
            <a:r>
              <a:rPr lang="en-US" altLang="zh-CN" dirty="0">
                <a:solidFill>
                  <a:srgbClr val="0066FF"/>
                </a:solidFill>
                <a:cs typeface="Times New Roman" pitchFamily="18" charset="0"/>
              </a:rPr>
              <a:t>xA(x)</a:t>
            </a:r>
            <a:r>
              <a:rPr lang="en-US" altLang="zh-CN" dirty="0">
                <a:solidFill>
                  <a:srgbClr val="0066FF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cs typeface="Times New Roman" pitchFamily="18" charset="0"/>
              </a:rPr>
              <a:t> A(c) </a:t>
            </a:r>
          </a:p>
          <a:p>
            <a:pPr marL="762000" indent="-762000" eaLnBrk="1" hangingPunct="1">
              <a:lnSpc>
                <a:spcPts val="2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cs typeface="Times New Roman" pitchFamily="18" charset="0"/>
              </a:rPr>
              <a:t>      </a:t>
            </a:r>
            <a:r>
              <a:rPr lang="zh-CN" altLang="en-US" dirty="0">
                <a:cs typeface="Times New Roman" pitchFamily="18" charset="0"/>
              </a:rPr>
              <a:t>其中，</a:t>
            </a:r>
            <a:r>
              <a:rPr lang="en-US" altLang="zh-CN" dirty="0">
                <a:cs typeface="Times New Roman" pitchFamily="18" charset="0"/>
              </a:rPr>
              <a:t>c</a:t>
            </a:r>
            <a:r>
              <a:rPr lang="zh-CN" altLang="en-US" dirty="0"/>
              <a:t>是论域中某个任意客体</a:t>
            </a:r>
            <a:endParaRPr lang="en-US" altLang="zh-CN" dirty="0"/>
          </a:p>
          <a:p>
            <a:pPr marL="762000" indent="-762000"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dirty="0">
                <a:latin typeface="宋体" charset="-122"/>
              </a:rPr>
              <a:t>如果个体域的所有元素都具有性质</a:t>
            </a:r>
            <a:r>
              <a:rPr lang="en-US" altLang="zh-CN" dirty="0">
                <a:cs typeface="Times New Roman" pitchFamily="18" charset="0"/>
              </a:rPr>
              <a:t>A</a:t>
            </a:r>
            <a:r>
              <a:rPr lang="zh-CN" altLang="en-US" dirty="0">
                <a:latin typeface="宋体" charset="-122"/>
              </a:rPr>
              <a:t>，则个体域中的任一个元素具有性质</a:t>
            </a:r>
            <a:r>
              <a:rPr lang="en-US" altLang="zh-CN" dirty="0">
                <a:cs typeface="Times New Roman" pitchFamily="18" charset="0"/>
              </a:rPr>
              <a:t>A</a:t>
            </a:r>
            <a:r>
              <a:rPr lang="zh-CN" altLang="en-US" dirty="0">
                <a:latin typeface="宋体" charset="-122"/>
              </a:rPr>
              <a:t>。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487E75C-C15B-4F63-A9F3-E722D225D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66" y="3936541"/>
            <a:ext cx="6905451" cy="259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0" indent="-762000" eaLnBrk="1" hangingPunct="1">
              <a:buClrTx/>
              <a:buFontTx/>
              <a:buNone/>
            </a:pPr>
            <a:r>
              <a:rPr lang="en-US" altLang="zh-CN" dirty="0"/>
              <a:t>(2) </a:t>
            </a:r>
            <a:r>
              <a:rPr lang="zh-CN" altLang="en-US" dirty="0"/>
              <a:t>全称推广规则 </a:t>
            </a:r>
            <a:r>
              <a:rPr lang="en-US" altLang="zh-CN" dirty="0"/>
              <a:t>UG </a:t>
            </a:r>
          </a:p>
          <a:p>
            <a:pPr marL="762000" indent="-762000" eaLnBrk="1" hangingPunct="1">
              <a:buClrTx/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cs typeface="Times New Roman" pitchFamily="18" charset="0"/>
              </a:rPr>
              <a:t>      A(c) </a:t>
            </a:r>
            <a:r>
              <a:rPr lang="en-US" altLang="zh-CN" dirty="0">
                <a:solidFill>
                  <a:srgbClr val="0066FF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itchFamily="18" charset="2"/>
              </a:rPr>
              <a:t></a:t>
            </a:r>
            <a:r>
              <a:rPr lang="en-US" altLang="zh-CN" dirty="0" err="1">
                <a:solidFill>
                  <a:srgbClr val="0066FF"/>
                </a:solidFill>
                <a:cs typeface="Times New Roman" pitchFamily="18" charset="0"/>
              </a:rPr>
              <a:t>xA</a:t>
            </a:r>
            <a:r>
              <a:rPr lang="en-US" altLang="zh-CN" dirty="0">
                <a:solidFill>
                  <a:srgbClr val="0066FF"/>
                </a:solidFill>
                <a:cs typeface="Times New Roman" pitchFamily="18" charset="0"/>
              </a:rPr>
              <a:t>(x)</a:t>
            </a:r>
          </a:p>
          <a:p>
            <a:pPr marL="762000" indent="-762000" eaLnBrk="1" hangingPunct="1">
              <a:buClrTx/>
              <a:buFontTx/>
              <a:buNone/>
            </a:pPr>
            <a:r>
              <a:rPr lang="en-US" altLang="zh-CN" dirty="0">
                <a:cs typeface="Times New Roman" pitchFamily="18" charset="0"/>
              </a:rPr>
              <a:t>     </a:t>
            </a:r>
            <a:r>
              <a:rPr lang="zh-CN" altLang="en-US" dirty="0">
                <a:cs typeface="Times New Roman" pitchFamily="18" charset="0"/>
              </a:rPr>
              <a:t>注意：</a:t>
            </a:r>
            <a:r>
              <a:rPr lang="zh-CN" altLang="en-US" dirty="0"/>
              <a:t>必须能够证明对于每个</a:t>
            </a:r>
            <a:r>
              <a:rPr lang="en-US" altLang="zh-CN" dirty="0"/>
              <a:t>c, A(c)</a:t>
            </a:r>
            <a:r>
              <a:rPr lang="zh-CN" altLang="en-US" dirty="0"/>
              <a:t>都为真</a:t>
            </a:r>
            <a:r>
              <a:rPr lang="en-US" altLang="zh-CN" dirty="0"/>
              <a:t>.</a:t>
            </a:r>
            <a:r>
              <a:rPr lang="en-US" altLang="zh-CN" dirty="0">
                <a:latin typeface="宋体" charset="-122"/>
              </a:rPr>
              <a:t> </a:t>
            </a:r>
            <a:endParaRPr lang="zh-CN" altLang="en-US" dirty="0">
              <a:latin typeface="宋体" charset="-122"/>
            </a:endParaRPr>
          </a:p>
          <a:p>
            <a:pPr marL="762000" indent="-762000"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charset="-122"/>
              </a:rPr>
              <a:t>如果个体域中任意一个个体都具有性质</a:t>
            </a:r>
            <a:r>
              <a:rPr lang="en-US" altLang="zh-CN" dirty="0">
                <a:cs typeface="Times New Roman" pitchFamily="18" charset="0"/>
              </a:rPr>
              <a:t>A</a:t>
            </a:r>
            <a:r>
              <a:rPr lang="zh-CN" altLang="en-US" dirty="0">
                <a:latin typeface="宋体" charset="-122"/>
              </a:rPr>
              <a:t>，则个体域中的全体个体都具有性质</a:t>
            </a:r>
            <a:r>
              <a:rPr lang="en-US" altLang="zh-CN" dirty="0">
                <a:cs typeface="Times New Roman" pitchFamily="18" charset="0"/>
              </a:rPr>
              <a:t>A</a:t>
            </a:r>
            <a:r>
              <a:rPr lang="zh-CN" altLang="en-US" dirty="0">
                <a:latin typeface="宋体" charset="-122"/>
              </a:rPr>
              <a:t>。</a:t>
            </a:r>
            <a:endParaRPr lang="en-US" altLang="zh-CN" dirty="0">
              <a:solidFill>
                <a:schemeClr val="hlink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71129" y="6319108"/>
            <a:ext cx="2133600" cy="476250"/>
          </a:xfrm>
          <a:noFill/>
        </p:spPr>
        <p:txBody>
          <a:bodyPr/>
          <a:lstStyle/>
          <a:p>
            <a:pPr algn="r"/>
            <a:fld id="{7CB2829C-4A4A-4815-A502-41A866201443}" type="slidenum">
              <a:rPr lang="zh-CN" altLang="en-US"/>
              <a:pPr algn="r"/>
              <a:t>42</a:t>
            </a:fld>
            <a:endParaRPr lang="en-US" altLang="zh-CN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消去</a:t>
            </a:r>
            <a:r>
              <a:rPr lang="en-US" altLang="zh-CN"/>
              <a:t>(</a:t>
            </a:r>
            <a:r>
              <a:rPr lang="zh-CN" altLang="en-US"/>
              <a:t>添加</a:t>
            </a:r>
            <a:r>
              <a:rPr lang="en-US" altLang="zh-CN"/>
              <a:t>)</a:t>
            </a:r>
            <a:r>
              <a:rPr lang="zh-CN" altLang="en-US"/>
              <a:t>量词的规则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6" y="1352550"/>
            <a:ext cx="6587003" cy="2313881"/>
          </a:xfrm>
        </p:spPr>
        <p:txBody>
          <a:bodyPr/>
          <a:lstStyle/>
          <a:p>
            <a:pPr marL="762000" indent="-762000" eaLnBrk="1" hangingPunct="1">
              <a:buClrTx/>
              <a:buSzTx/>
              <a:buFontTx/>
              <a:buNone/>
            </a:pPr>
            <a:r>
              <a:rPr lang="en-US" altLang="zh-CN" dirty="0"/>
              <a:t>3) </a:t>
            </a:r>
            <a:r>
              <a:rPr lang="zh-CN" altLang="en-US" dirty="0"/>
              <a:t>存在指定规则 </a:t>
            </a:r>
            <a:r>
              <a:rPr lang="en-US" altLang="zh-CN" dirty="0"/>
              <a:t>ES </a:t>
            </a:r>
          </a:p>
          <a:p>
            <a:pPr marL="762000" indent="-762000" eaLnBrk="1" hangingPunct="1">
              <a:buClrTx/>
              <a:buSzTx/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sym typeface="Symbol" pitchFamily="18" charset="2"/>
              </a:rPr>
              <a:t>    </a:t>
            </a:r>
            <a:r>
              <a:rPr lang="en-US" altLang="zh-CN" dirty="0">
                <a:solidFill>
                  <a:srgbClr val="0066FF"/>
                </a:solidFill>
                <a:cs typeface="Times New Roman" pitchFamily="18" charset="0"/>
              </a:rPr>
              <a:t>xA(x) </a:t>
            </a:r>
            <a:r>
              <a:rPr lang="en-US" altLang="zh-CN" dirty="0">
                <a:solidFill>
                  <a:srgbClr val="0066FF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cs typeface="Times New Roman" pitchFamily="18" charset="0"/>
              </a:rPr>
              <a:t> A(c) </a:t>
            </a:r>
          </a:p>
          <a:p>
            <a:pPr marL="762000" indent="-762000" eaLnBrk="1" hangingPunct="1">
              <a:buClrTx/>
              <a:buSzTx/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cs typeface="Times New Roman" pitchFamily="18" charset="0"/>
              </a:rPr>
              <a:t>    </a:t>
            </a:r>
            <a:r>
              <a:rPr lang="zh-CN" altLang="en-US" dirty="0">
                <a:cs typeface="Times New Roman" pitchFamily="18" charset="0"/>
              </a:rPr>
              <a:t>其中，</a:t>
            </a:r>
            <a:r>
              <a:rPr lang="en-US" altLang="zh-CN" dirty="0">
                <a:cs typeface="Times New Roman" pitchFamily="18" charset="0"/>
              </a:rPr>
              <a:t> c</a:t>
            </a:r>
            <a:r>
              <a:rPr lang="zh-CN" altLang="en-US" dirty="0"/>
              <a:t>是论域中使</a:t>
            </a:r>
            <a:r>
              <a:rPr lang="en-US" altLang="zh-CN" dirty="0"/>
              <a:t>A(c)</a:t>
            </a:r>
            <a:r>
              <a:rPr lang="zh-CN" altLang="en-US" dirty="0"/>
              <a:t>为真的客体</a:t>
            </a:r>
            <a:endParaRPr lang="en-US" altLang="zh-CN" dirty="0"/>
          </a:p>
          <a:p>
            <a:pPr marL="762000" indent="-762000" eaLnBrk="1" hangingPunct="1">
              <a:buFont typeface="Wingdings" pitchFamily="2" charset="2"/>
              <a:buChar char="u"/>
            </a:pPr>
            <a:r>
              <a:rPr lang="zh-CN" altLang="en-US" dirty="0">
                <a:latin typeface="宋体" charset="-122"/>
              </a:rPr>
              <a:t>如果个体域中存在有性质</a:t>
            </a:r>
            <a:r>
              <a:rPr lang="en-US" altLang="zh-CN" dirty="0">
                <a:cs typeface="Times New Roman" pitchFamily="18" charset="0"/>
              </a:rPr>
              <a:t>A</a:t>
            </a:r>
            <a:r>
              <a:rPr lang="zh-CN" altLang="en-US" dirty="0">
                <a:latin typeface="宋体" charset="-122"/>
              </a:rPr>
              <a:t>的元素，</a:t>
            </a:r>
            <a:endParaRPr lang="en-US" altLang="zh-CN" dirty="0">
              <a:latin typeface="宋体" charset="-122"/>
            </a:endParaRPr>
          </a:p>
          <a:p>
            <a:pPr marL="0" indent="0" eaLnBrk="1" hangingPunct="1"/>
            <a:r>
              <a:rPr lang="en-US" altLang="zh-CN" dirty="0">
                <a:latin typeface="宋体" charset="-122"/>
              </a:rPr>
              <a:t>     </a:t>
            </a:r>
            <a:r>
              <a:rPr lang="zh-CN" altLang="en-US" dirty="0">
                <a:latin typeface="宋体" charset="-122"/>
              </a:rPr>
              <a:t>则个体域中必有某一元素</a:t>
            </a:r>
            <a:r>
              <a:rPr lang="en-US" altLang="zh-CN" dirty="0">
                <a:cs typeface="Times New Roman" pitchFamily="18" charset="0"/>
              </a:rPr>
              <a:t>c</a:t>
            </a:r>
            <a:r>
              <a:rPr lang="zh-CN" altLang="en-US" dirty="0">
                <a:latin typeface="宋体" charset="-122"/>
              </a:rPr>
              <a:t>具有性质</a:t>
            </a:r>
            <a:r>
              <a:rPr lang="en-US" altLang="zh-CN" dirty="0">
                <a:cs typeface="Times New Roman" pitchFamily="18" charset="0"/>
              </a:rPr>
              <a:t>A</a:t>
            </a:r>
            <a:r>
              <a:rPr lang="en-US" altLang="zh-CN" dirty="0">
                <a:latin typeface="宋体" charset="-122"/>
              </a:rPr>
              <a:t>.</a:t>
            </a:r>
            <a:br>
              <a:rPr lang="en-US" altLang="zh-CN" dirty="0">
                <a:latin typeface="宋体" charset="-122"/>
              </a:rPr>
            </a:br>
            <a:endParaRPr lang="en-US" altLang="zh-CN" dirty="0">
              <a:latin typeface="宋体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0D598FE-25D9-49AA-AB6F-1F1B32D54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054" y="3777721"/>
            <a:ext cx="7026275" cy="231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0" indent="-762000">
              <a:spcBef>
                <a:spcPct val="50000"/>
              </a:spcBef>
              <a:buClrTx/>
              <a:buFontTx/>
              <a:buNone/>
            </a:pPr>
            <a:r>
              <a:rPr lang="en-US" altLang="zh-CN" dirty="0"/>
              <a:t>4) </a:t>
            </a:r>
            <a:r>
              <a:rPr lang="zh-CN" altLang="en-US" dirty="0"/>
              <a:t>存在推广规则 </a:t>
            </a:r>
            <a:r>
              <a:rPr lang="en-US" altLang="zh-CN" dirty="0"/>
              <a:t>EG </a:t>
            </a:r>
          </a:p>
          <a:p>
            <a:pPr marL="762000" indent="-762000">
              <a:lnSpc>
                <a:spcPts val="2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sym typeface="Symbol" pitchFamily="18" charset="2"/>
              </a:rPr>
              <a:t>     </a:t>
            </a:r>
            <a:r>
              <a:rPr lang="en-US" altLang="zh-CN" dirty="0">
                <a:solidFill>
                  <a:srgbClr val="0066FF"/>
                </a:solidFill>
                <a:cs typeface="Times New Roman" pitchFamily="18" charset="0"/>
              </a:rPr>
              <a:t>A(c) </a:t>
            </a:r>
            <a:r>
              <a:rPr lang="en-US" altLang="zh-CN" dirty="0">
                <a:solidFill>
                  <a:srgbClr val="0066FF"/>
                </a:solidFill>
                <a:sym typeface="Symbol" pitchFamily="18" charset="2"/>
              </a:rPr>
              <a:t> </a:t>
            </a:r>
            <a:r>
              <a:rPr lang="en-US" altLang="zh-CN" dirty="0" err="1">
                <a:solidFill>
                  <a:srgbClr val="0066FF"/>
                </a:solidFill>
                <a:cs typeface="Times New Roman" pitchFamily="18" charset="0"/>
              </a:rPr>
              <a:t>xA</a:t>
            </a:r>
            <a:r>
              <a:rPr lang="en-US" altLang="zh-CN" dirty="0">
                <a:solidFill>
                  <a:srgbClr val="0066FF"/>
                </a:solidFill>
                <a:cs typeface="Times New Roman" pitchFamily="18" charset="0"/>
              </a:rPr>
              <a:t>(x)</a:t>
            </a:r>
          </a:p>
          <a:p>
            <a:pPr marL="762000" indent="-762000" eaLnBrk="1" hangingPunct="1">
              <a:lnSpc>
                <a:spcPts val="2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solidFill>
                  <a:schemeClr val="hlink"/>
                </a:solidFill>
                <a:cs typeface="Times New Roman" pitchFamily="18" charset="0"/>
              </a:rPr>
              <a:t>    </a:t>
            </a:r>
            <a:r>
              <a:rPr lang="zh-CN" altLang="en-US" dirty="0">
                <a:cs typeface="Times New Roman" pitchFamily="18" charset="0"/>
              </a:rPr>
              <a:t>其中，</a:t>
            </a:r>
            <a:r>
              <a:rPr lang="en-US" altLang="zh-CN" dirty="0">
                <a:cs typeface="Times New Roman" pitchFamily="18" charset="0"/>
              </a:rPr>
              <a:t> c</a:t>
            </a:r>
            <a:r>
              <a:rPr lang="zh-CN" altLang="en-US" dirty="0"/>
              <a:t>是论域中使</a:t>
            </a:r>
            <a:r>
              <a:rPr lang="en-US" altLang="zh-CN" dirty="0"/>
              <a:t>A(c)</a:t>
            </a:r>
            <a:r>
              <a:rPr lang="zh-CN" altLang="en-US" dirty="0"/>
              <a:t>为真的客体</a:t>
            </a:r>
            <a:r>
              <a:rPr lang="en-US" altLang="zh-CN" dirty="0">
                <a:latin typeface="宋体" charset="-122"/>
              </a:rPr>
              <a:t>   </a:t>
            </a:r>
            <a:endParaRPr lang="zh-CN" altLang="en-US" dirty="0">
              <a:latin typeface="宋体" charset="-122"/>
            </a:endParaRPr>
          </a:p>
          <a:p>
            <a:pPr marL="762000" indent="-76200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charset="-122"/>
              </a:rPr>
              <a:t>如果个体域中某一元素</a:t>
            </a:r>
            <a:r>
              <a:rPr lang="en-US" altLang="zh-CN" dirty="0">
                <a:cs typeface="Times New Roman" pitchFamily="18" charset="0"/>
              </a:rPr>
              <a:t>c</a:t>
            </a:r>
            <a:r>
              <a:rPr lang="zh-CN" altLang="en-US" dirty="0">
                <a:latin typeface="宋体" charset="-122"/>
              </a:rPr>
              <a:t>具有性质</a:t>
            </a:r>
            <a:r>
              <a:rPr lang="en-US" altLang="zh-CN" dirty="0">
                <a:cs typeface="Times New Roman" pitchFamily="18" charset="0"/>
              </a:rPr>
              <a:t>A</a:t>
            </a:r>
            <a:r>
              <a:rPr lang="zh-CN" altLang="en-US" dirty="0">
                <a:latin typeface="宋体" charset="-122"/>
              </a:rPr>
              <a:t>，</a:t>
            </a:r>
            <a:br>
              <a:rPr lang="zh-CN" altLang="en-US" dirty="0">
                <a:latin typeface="宋体" charset="-122"/>
              </a:rPr>
            </a:br>
            <a:r>
              <a:rPr lang="zh-CN" altLang="en-US" dirty="0">
                <a:latin typeface="宋体" charset="-122"/>
              </a:rPr>
              <a:t>则个体域中存在着具有性质</a:t>
            </a:r>
            <a:r>
              <a:rPr lang="en-US" altLang="zh-CN" dirty="0">
                <a:cs typeface="Times New Roman" pitchFamily="18" charset="0"/>
              </a:rPr>
              <a:t>A</a:t>
            </a:r>
            <a:r>
              <a:rPr lang="zh-CN" altLang="en-US" dirty="0">
                <a:latin typeface="宋体" charset="-122"/>
              </a:rPr>
              <a:t>的元素。</a:t>
            </a:r>
          </a:p>
          <a:p>
            <a:pPr marL="762000" indent="-762000">
              <a:spcBef>
                <a:spcPct val="50000"/>
              </a:spcBef>
              <a:buClrTx/>
              <a:buFontTx/>
              <a:buNone/>
            </a:pPr>
            <a:endParaRPr lang="zh-CN" altLang="en-US" dirty="0">
              <a:latin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95D422BE-F306-474C-9383-536D56EC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291595-4EC9-41F8-B06B-B70ED07842D1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400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EDBBBA3-4093-4B7A-A90A-DA90801DE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Palace Script MT" panose="030303020206070C0B05" pitchFamily="66" charset="0"/>
              </a:rPr>
              <a:t>L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0449FA5-7654-4483-888A-4219A006F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52117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5.3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自然推理系统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rgbClr val="A50021"/>
                </a:solidFill>
                <a:latin typeface="Palace Script MT" panose="030303020206070C0B05" pitchFamily="66" charset="0"/>
              </a:rPr>
              <a:t>L   </a:t>
            </a:r>
            <a:r>
              <a:rPr lang="zh-CN" altLang="en-US" dirty="0">
                <a:latin typeface="Times New Roman" panose="02020603050405020304" pitchFamily="18" charset="0"/>
              </a:rPr>
              <a:t>定义如下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</a:rPr>
              <a:t>字母表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同一阶语言</a:t>
            </a:r>
            <a:r>
              <a:rPr lang="en-US" altLang="zh-CN" dirty="0">
                <a:latin typeface="Palace Script MT" panose="030303020206070C0B05" pitchFamily="66" charset="0"/>
              </a:rPr>
              <a:t>L   </a:t>
            </a:r>
            <a:r>
              <a:rPr lang="zh-CN" altLang="en-US" dirty="0">
                <a:latin typeface="Times New Roman" panose="02020603050405020304" pitchFamily="18" charset="0"/>
              </a:rPr>
              <a:t>的字母表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合式公式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同</a:t>
            </a:r>
            <a:r>
              <a:rPr lang="en-US" altLang="zh-CN" dirty="0">
                <a:latin typeface="Palace Script MT" panose="030303020206070C0B05" pitchFamily="66" charset="0"/>
              </a:rPr>
              <a:t>L  </a:t>
            </a:r>
            <a:r>
              <a:rPr lang="zh-CN" altLang="en-US" dirty="0">
                <a:latin typeface="Times New Roman" panose="02020603050405020304" pitchFamily="18" charset="0"/>
              </a:rPr>
              <a:t>的合式公式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</a:rPr>
              <a:t>推理规则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前提引入规则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结论引入规则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置换规则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假言推理规则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【(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】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latin typeface="Times New Roman" panose="02020603050405020304" pitchFamily="18" charset="0"/>
              </a:rPr>
              <a:t>附加规则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【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 】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(6) </a:t>
            </a:r>
            <a:r>
              <a:rPr lang="zh-CN" altLang="en-US" dirty="0">
                <a:latin typeface="Times New Roman" panose="02020603050405020304" pitchFamily="18" charset="0"/>
              </a:rPr>
              <a:t>化简规则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【 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】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(7) </a:t>
            </a:r>
            <a:r>
              <a:rPr lang="zh-CN" altLang="en-US" dirty="0">
                <a:latin typeface="Times New Roman" panose="02020603050405020304" pitchFamily="18" charset="0"/>
              </a:rPr>
              <a:t>拒取式规则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【 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】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923308A1-DE45-4FEF-9615-8AF06C32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ECB786-FD04-4ACC-BE0C-09E463180E5E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400" b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65D76DA-6737-4490-B4A1-2C423658D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Palace Script MT" panose="030303020206070C0B05" pitchFamily="66" charset="0"/>
              </a:rPr>
              <a:t>L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35D816C-ED2C-401B-B9B1-35EF10ABB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521176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(8) </a:t>
            </a:r>
            <a:r>
              <a:rPr lang="zh-CN" altLang="en-US" dirty="0">
                <a:latin typeface="Times New Roman" panose="02020603050405020304" pitchFamily="18" charset="0"/>
              </a:rPr>
              <a:t>假言三段论规则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【 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 】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(9) </a:t>
            </a:r>
            <a:r>
              <a:rPr lang="zh-CN" altLang="en-US" dirty="0">
                <a:latin typeface="Times New Roman" panose="02020603050405020304" pitchFamily="18" charset="0"/>
              </a:rPr>
              <a:t>析取三段论规则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【  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】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(10) </a:t>
            </a:r>
            <a:r>
              <a:rPr lang="zh-CN" altLang="en-US" dirty="0">
                <a:latin typeface="Times New Roman" panose="02020603050405020304" pitchFamily="18" charset="0"/>
              </a:rPr>
              <a:t>构造性二难推理规则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                        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【 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 】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(11) </a:t>
            </a:r>
            <a:r>
              <a:rPr lang="zh-CN" altLang="en-US" dirty="0">
                <a:latin typeface="Times New Roman" panose="02020603050405020304" pitchFamily="18" charset="0"/>
              </a:rPr>
              <a:t>合取引入规则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【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 A,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 】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(12) </a:t>
            </a:r>
            <a:r>
              <a:rPr lang="zh-CN" altLang="en-US" dirty="0">
                <a:latin typeface="Times New Roman" panose="02020603050405020304" pitchFamily="18" charset="0"/>
              </a:rPr>
              <a:t>全称指定规则 </a:t>
            </a:r>
            <a:r>
              <a:rPr lang="en-US" altLang="zh-CN" dirty="0">
                <a:latin typeface="Times New Roman" panose="02020603050405020304" pitchFamily="18" charset="0"/>
              </a:rPr>
              <a:t>US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(13) </a:t>
            </a:r>
            <a:r>
              <a:rPr lang="zh-CN" altLang="en-US" dirty="0">
                <a:latin typeface="Times New Roman" panose="02020603050405020304" pitchFamily="18" charset="0"/>
              </a:rPr>
              <a:t>全称推广规则 </a:t>
            </a:r>
            <a:r>
              <a:rPr lang="en-US" altLang="zh-CN" dirty="0">
                <a:latin typeface="Times New Roman" panose="02020603050405020304" pitchFamily="18" charset="0"/>
              </a:rPr>
              <a:t>UG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(14) </a:t>
            </a:r>
            <a:r>
              <a:rPr lang="zh-CN" altLang="en-US" dirty="0">
                <a:latin typeface="Times New Roman" panose="02020603050405020304" pitchFamily="18" charset="0"/>
              </a:rPr>
              <a:t>存在指定规则 </a:t>
            </a:r>
            <a:r>
              <a:rPr lang="en-US" altLang="zh-CN" dirty="0">
                <a:latin typeface="Times New Roman" panose="02020603050405020304" pitchFamily="18" charset="0"/>
              </a:rPr>
              <a:t>ES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(15) </a:t>
            </a:r>
            <a:r>
              <a:rPr lang="zh-CN" altLang="en-US" dirty="0">
                <a:latin typeface="Times New Roman" panose="02020603050405020304" pitchFamily="18" charset="0"/>
              </a:rPr>
              <a:t>存在推广规则 </a:t>
            </a:r>
            <a:r>
              <a:rPr lang="en-US" altLang="zh-CN" dirty="0">
                <a:latin typeface="Times New Roman" panose="02020603050405020304" pitchFamily="18" charset="0"/>
              </a:rPr>
              <a:t>EG 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DEEDB95C-EBDD-4B5B-91A2-F237CA6A73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3BB462-1309-4A2E-993E-443F11E6EAD2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400" b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3C12DC0-0447-487C-93B9-3AA0BD923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构造推理证明的实例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649F2B5-8ACE-4B15-A5F5-51F015817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1395413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前提：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>
                <a:latin typeface="Times New Roman" panose="02020603050405020304" pitchFamily="18" charset="0"/>
              </a:rPr>
              <a:t>xG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6116" name="Rectangle 4">
            <a:extLst>
              <a:ext uri="{FF2B5EF4-FFF2-40B4-BE49-F238E27FC236}">
                <a16:creationId xmlns:a16="http://schemas.microsoft.com/office/drawing/2014/main" id="{BE85695F-8D29-4221-8909-777C90ADC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420888"/>
            <a:ext cx="5637063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证明：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①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  <a:endParaRPr lang="zh-CN" altLang="fr-FR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fr-FR" dirty="0">
                <a:latin typeface="Times New Roman" panose="02020603050405020304" pitchFamily="18" charset="0"/>
              </a:rPr>
              <a:t>      </a:t>
            </a:r>
            <a:r>
              <a:rPr lang="zh-CN" altLang="fr-FR" dirty="0">
                <a:solidFill>
                  <a:srgbClr val="FF0000"/>
                </a:solidFill>
                <a:latin typeface="Times New Roman" panose="02020603050405020304" pitchFamily="18" charset="0"/>
              </a:rPr>
              <a:t>② 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          ①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US</a:t>
            </a:r>
            <a:endParaRPr lang="fr-FR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fr-FR" altLang="zh-CN" dirty="0">
                <a:latin typeface="Times New Roman" panose="02020603050405020304" pitchFamily="18" charset="0"/>
              </a:rPr>
              <a:t>      ③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 dirty="0">
                <a:latin typeface="Times New Roman" panose="02020603050405020304" pitchFamily="18" charset="0"/>
              </a:rPr>
              <a:t>xF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)                  </a:t>
            </a:r>
            <a:r>
              <a:rPr lang="zh-CN" altLang="fr-FR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/>
            <a:r>
              <a:rPr lang="zh-CN" altLang="fr-FR" dirty="0">
                <a:latin typeface="Times New Roman" panose="02020603050405020304" pitchFamily="18" charset="0"/>
              </a:rPr>
              <a:t>      </a:t>
            </a:r>
            <a:r>
              <a:rPr lang="zh-CN" altLang="fr-FR" dirty="0">
                <a:solidFill>
                  <a:srgbClr val="FF0000"/>
                </a:solidFill>
                <a:latin typeface="Times New Roman" panose="02020603050405020304" pitchFamily="18" charset="0"/>
              </a:rPr>
              <a:t>④ 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                      ③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US</a:t>
            </a:r>
            <a:endParaRPr lang="fr-FR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fr-FR" altLang="zh-CN" dirty="0">
                <a:latin typeface="Times New Roman" panose="02020603050405020304" pitchFamily="18" charset="0"/>
              </a:rPr>
              <a:t>      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⑤ 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                      </a:t>
            </a:r>
            <a:r>
              <a:rPr lang="fr-FR" altLang="zh-CN" dirty="0">
                <a:latin typeface="Times New Roman" panose="02020603050405020304" pitchFamily="18" charset="0"/>
              </a:rPr>
              <a:t>②④</a:t>
            </a:r>
            <a:r>
              <a:rPr lang="zh-CN" altLang="fr-FR" dirty="0">
                <a:latin typeface="Times New Roman" panose="02020603050405020304" pitchFamily="18" charset="0"/>
              </a:rPr>
              <a:t>假言推理</a:t>
            </a:r>
          </a:p>
          <a:p>
            <a:pPr eaLnBrk="1" hangingPunct="1"/>
            <a:r>
              <a:rPr lang="zh-CN" altLang="fr-FR" dirty="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fr-FR" dirty="0">
                <a:latin typeface="Times New Roman" panose="02020603050405020304" pitchFamily="18" charset="0"/>
              </a:rPr>
              <a:t>⑥</a:t>
            </a:r>
            <a:r>
              <a:rPr lang="zh-CN" altLang="fr-FR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 dirty="0">
                <a:latin typeface="Times New Roman" panose="02020603050405020304" pitchFamily="18" charset="0"/>
              </a:rPr>
              <a:t>xG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)                  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⑤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UG</a:t>
            </a:r>
            <a:r>
              <a:rPr lang="zh-CN" altLang="fr-FR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874ED3D3-A805-44B1-BF29-C7E1CC9D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E8E82A-2083-4EF5-B576-5BB65EA9DDB9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400" b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60952F8-821F-40EE-BB82-769A2DD0F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构造推理证明的实例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D62B852-5039-4EC6-B639-543CEA13A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052513"/>
            <a:ext cx="8229600" cy="158432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在自然推理系统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Palace Script MT" panose="030303020206070C0B05" pitchFamily="66" charset="0"/>
              </a:rPr>
              <a:t>L  </a:t>
            </a:r>
            <a:r>
              <a:rPr lang="zh-CN" altLang="en-US">
                <a:latin typeface="Times New Roman" panose="02020603050405020304" pitchFamily="18" charset="0"/>
              </a:rPr>
              <a:t>中构造下面推理的证明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取个体域</a:t>
            </a:r>
            <a:r>
              <a:rPr lang="en-US" altLang="zh-CN">
                <a:latin typeface="Times New Roman" panose="02020603050405020304" pitchFamily="18" charset="0"/>
              </a:rPr>
              <a:t>R: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不存在能表示成分数的无理数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有理数都能表示成分数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所以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有理数都不是无理数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35876" name="Rectangle 4">
            <a:extLst>
              <a:ext uri="{FF2B5EF4-FFF2-40B4-BE49-F238E27FC236}">
                <a16:creationId xmlns:a16="http://schemas.microsoft.com/office/drawing/2014/main" id="{958EEB8F-1A96-453A-BBEB-02395D367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492375"/>
            <a:ext cx="82296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解  设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):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是无理数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):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是有理数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):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能表示成分数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前提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结论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: 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)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FED5BA5C-69FA-4A4A-8223-BE67831B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9F0979-0F5F-4601-8643-7B7CCC249745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400" b="0" dirty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7A45001-8D55-49EE-AEDB-DDF20874E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构造推理证明的实例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908C66A9-CA8F-418F-A808-81F108AA4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154113"/>
            <a:ext cx="8229600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前提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)),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结论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: 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证明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zh-CN" dirty="0"/>
              <a:t>①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                       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前提引入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/>
              <a:t>②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                              </a:t>
            </a:r>
            <a:r>
              <a:rPr lang="en-US" altLang="zh-CN" dirty="0">
                <a:sym typeface="Symbol" panose="05050102010706020507" pitchFamily="18" charset="2"/>
              </a:rPr>
              <a:t>①</a:t>
            </a:r>
            <a:r>
              <a:rPr lang="zh-CN" altLang="en-US" dirty="0">
                <a:sym typeface="Symbol" panose="05050102010706020507" pitchFamily="18" charset="2"/>
              </a:rPr>
              <a:t>置换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/>
              <a:t>③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                               </a:t>
            </a:r>
            <a:r>
              <a:rPr lang="en-US" altLang="zh-CN" dirty="0"/>
              <a:t>②</a:t>
            </a:r>
            <a:r>
              <a:rPr lang="zh-CN" altLang="en-US" dirty="0"/>
              <a:t>置换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/>
              <a:t>④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)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          </a:t>
            </a:r>
            <a:r>
              <a:rPr lang="en-US" altLang="zh-CN" dirty="0">
                <a:solidFill>
                  <a:srgbClr val="FF0000"/>
                </a:solidFill>
              </a:rPr>
              <a:t>③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US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/>
              <a:t>⑤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前提引入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/>
              <a:t>⑥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             </a:t>
            </a:r>
            <a:r>
              <a:rPr lang="en-US" altLang="zh-CN" dirty="0">
                <a:solidFill>
                  <a:srgbClr val="FF0000"/>
                </a:solidFill>
              </a:rPr>
              <a:t>⑤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US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⑦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)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          </a:t>
            </a:r>
            <a:r>
              <a:rPr lang="en-US" altLang="zh-CN" dirty="0">
                <a:sym typeface="Symbol" panose="05050102010706020507" pitchFamily="18" charset="2"/>
              </a:rPr>
              <a:t>④</a:t>
            </a:r>
            <a:r>
              <a:rPr lang="zh-CN" altLang="en-US" dirty="0">
                <a:sym typeface="Symbol" panose="05050102010706020507" pitchFamily="18" charset="2"/>
              </a:rPr>
              <a:t>置换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⑧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)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          </a:t>
            </a:r>
            <a:r>
              <a:rPr lang="en-US" altLang="zh-CN" dirty="0"/>
              <a:t>⑥</a:t>
            </a:r>
            <a:r>
              <a:rPr lang="en-US" altLang="zh-CN" dirty="0">
                <a:sym typeface="Symbol" panose="05050102010706020507" pitchFamily="18" charset="2"/>
              </a:rPr>
              <a:t>⑦</a:t>
            </a:r>
            <a:r>
              <a:rPr lang="zh-CN" altLang="en-US" dirty="0">
                <a:sym typeface="Symbol" panose="05050102010706020507" pitchFamily="18" charset="2"/>
              </a:rPr>
              <a:t>假言三段论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⑨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                          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⑧ UG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7B732C83-9677-491E-B5D9-4DBB258B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76B17B-BCB5-40D8-A2B5-BA93CC17C679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400" b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C6F1F6D-03B5-473A-ACA5-A5E49D2A0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构造推理证明的实例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0067F68-CCDD-4FC9-8826-5DDD515DD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052513"/>
            <a:ext cx="8229600" cy="96361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在自然推理系统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Palace Script MT" panose="030303020206070C0B05" pitchFamily="66" charset="0"/>
              </a:rPr>
              <a:t>L  </a:t>
            </a:r>
            <a:r>
              <a:rPr lang="zh-CN" altLang="en-US">
                <a:latin typeface="Times New Roman" panose="02020603050405020304" pitchFamily="18" charset="0"/>
              </a:rPr>
              <a:t>中构造下面推理的证明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取个体域</a:t>
            </a:r>
            <a:r>
              <a:rPr lang="en-US" altLang="zh-CN">
                <a:latin typeface="Times New Roman" panose="02020603050405020304" pitchFamily="18" charset="0"/>
              </a:rPr>
              <a:t>R: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任何自然数都是整数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存在自然数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所以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存在整数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19492" name="Rectangle 4">
            <a:extLst>
              <a:ext uri="{FF2B5EF4-FFF2-40B4-BE49-F238E27FC236}">
                <a16:creationId xmlns:a16="http://schemas.microsoft.com/office/drawing/2014/main" id="{B0627882-9CB7-425D-903C-A44855CF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885950"/>
            <a:ext cx="8229600" cy="449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解  设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):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是自然数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):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是整数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前提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)), 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结论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: 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证明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zh-CN" dirty="0"/>
              <a:t>①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前提引入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②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① ES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③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    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前提引入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④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</a:t>
            </a:r>
            <a:r>
              <a:rPr lang="en-US" altLang="zh-CN" dirty="0">
                <a:solidFill>
                  <a:srgbClr val="FF0000"/>
                </a:solidFill>
              </a:rPr>
              <a:t>③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US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⑤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  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②</a:t>
            </a:r>
            <a:r>
              <a:rPr lang="en-US" altLang="zh-CN" dirty="0"/>
              <a:t>④</a:t>
            </a:r>
            <a:r>
              <a:rPr lang="zh-CN" altLang="fr-FR" dirty="0">
                <a:latin typeface="Times New Roman" panose="02020603050405020304" pitchFamily="18" charset="0"/>
              </a:rPr>
              <a:t>假言推理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⑥ 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</a:t>
            </a:r>
            <a:r>
              <a:rPr lang="en-US" altLang="zh-CN" dirty="0">
                <a:solidFill>
                  <a:srgbClr val="FF0000"/>
                </a:solidFill>
              </a:rPr>
              <a:t>⑤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EG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56B1F6BC-8D80-4A41-837A-EF9D2E1D1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构造推理证明的实例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816E101-90E1-4631-8539-0265CCFCB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8563"/>
            <a:ext cx="8675687" cy="5399087"/>
          </a:xfrm>
        </p:spPr>
        <p:txBody>
          <a:bodyPr/>
          <a:lstStyle/>
          <a:p>
            <a:pPr marL="571500" indent="-571500" eaLnBrk="1" hangingPunct="1">
              <a:defRPr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)), 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   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结论：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marL="571500" indent="-571500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</a:p>
          <a:p>
            <a:pPr marL="571500" indent="-571500" eaLnBrk="1" hangingPunct="1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                          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前提引入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                                         ① ES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/>
              <a:t>                                                   ②化简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                                                    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②化简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		            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前提引入</a:t>
            </a:r>
          </a:p>
          <a:p>
            <a:pPr marL="571500" indent="-571500" eaLnBrk="1" hangingPunct="1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		</a:t>
            </a:r>
            <a:r>
              <a:rPr lang="en-US" altLang="zh-CN" dirty="0">
                <a:solidFill>
                  <a:srgbClr val="FF0000"/>
                </a:solidFill>
              </a:rPr>
              <a:t>           ⑤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US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                              </a:t>
            </a:r>
            <a:r>
              <a:rPr lang="en-US" altLang="zh-CN" dirty="0"/>
              <a:t>③</a:t>
            </a:r>
            <a:r>
              <a:rPr lang="zh-CN" altLang="en-US" dirty="0"/>
              <a:t>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假言推理</a:t>
            </a:r>
          </a:p>
          <a:p>
            <a:pPr marL="571500" indent="-571500" eaLnBrk="1" hangingPunct="1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dirty="0">
                <a:sym typeface="Symbol" panose="05050102010706020507" pitchFamily="18" charset="2"/>
              </a:rPr>
              <a:t>                                 ⑦④</a:t>
            </a:r>
            <a:r>
              <a:rPr lang="zh-CN" altLang="en-US" dirty="0">
                <a:latin typeface="Times New Roman" panose="02020603050405020304" pitchFamily="18" charset="0"/>
              </a:rPr>
              <a:t>合取引入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dirty="0">
                <a:solidFill>
                  <a:srgbClr val="FF0000"/>
                </a:solidFill>
              </a:rPr>
              <a:t>                              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⑧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EG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ClrTx/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ClrTx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buClr>
                <a:schemeClr val="tx1"/>
              </a:buClr>
              <a:buFont typeface="+mj-ea"/>
              <a:buAutoNum type="circleNumDbPlain"/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D0035DAF-BFCD-4F6C-8C99-8AA082B5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4A2976-D74B-4FC2-B180-79F826CC1E57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 b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4D3F775-599F-4641-93B8-7955D3DDD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【</a:t>
            </a:r>
            <a:r>
              <a:rPr lang="zh-CN" altLang="en-US"/>
              <a:t>基本等值式</a:t>
            </a:r>
            <a:r>
              <a:rPr lang="en-US" altLang="zh-CN"/>
              <a:t>】</a:t>
            </a:r>
            <a:endParaRPr lang="zh-CN" altLang="en-US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6B506AC-DCED-49B9-A910-07052EEA0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679950"/>
          </a:xfrm>
        </p:spPr>
        <p:txBody>
          <a:bodyPr/>
          <a:lstStyle/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量词否定等值式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 ①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i="1">
                <a:latin typeface="Times New Roman" panose="02020603050405020304" pitchFamily="18" charset="0"/>
              </a:rPr>
              <a:t>xA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  ②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>
                <a:latin typeface="Times New Roman" panose="02020603050405020304" pitchFamily="18" charset="0"/>
              </a:rPr>
              <a:t>xA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F8E8BDB-D0CB-48C7-B1C1-764679C7A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2862263"/>
            <a:ext cx="914400" cy="461962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例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59F1904-4D19-4B80-B3CE-651A822C7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755900"/>
            <a:ext cx="76200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设论域为人，</a:t>
            </a:r>
            <a:r>
              <a:rPr kumimoji="1"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</a:rPr>
              <a:t>): 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zh-CN" altLang="en-US">
                <a:latin typeface="Times New Roman" panose="02020603050405020304" pitchFamily="18" charset="0"/>
              </a:rPr>
              <a:t>来上课，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</a:rPr>
              <a:t>): 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zh-CN" altLang="en-US">
                <a:latin typeface="Times New Roman" panose="02020603050405020304" pitchFamily="18" charset="0"/>
              </a:rPr>
              <a:t>没来上课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):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所有人都来上课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):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不是所有人都来上课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</a:rPr>
              <a:t>): </a:t>
            </a:r>
            <a:r>
              <a:rPr kumimoji="1" lang="zh-CN" altLang="en-US">
                <a:latin typeface="Times New Roman" panose="02020603050405020304" pitchFamily="18" charset="0"/>
              </a:rPr>
              <a:t>有人没来上课 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):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有人来上课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):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没有人来上课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</a:rPr>
              <a:t>): </a:t>
            </a:r>
            <a:r>
              <a:rPr kumimoji="1" lang="zh-CN" altLang="en-US">
                <a:latin typeface="Times New Roman" panose="02020603050405020304" pitchFamily="18" charset="0"/>
              </a:rPr>
              <a:t>所有人都没来上课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98C1F455-4016-4770-811E-C9944EB33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3663" y="4076700"/>
            <a:ext cx="3856037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0804FACF-3F37-4A64-934F-BB8A100C0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3663" y="4508500"/>
            <a:ext cx="2992437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4F0D98A7-E537-4C07-9E20-08693631A8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3663" y="5373688"/>
            <a:ext cx="2992437" cy="0"/>
          </a:xfrm>
          <a:prstGeom prst="line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AA73E94A-88DE-40C7-BC79-0DFAA0D90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3663" y="5876925"/>
            <a:ext cx="3784600" cy="0"/>
          </a:xfrm>
          <a:prstGeom prst="line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22929" y="6251682"/>
            <a:ext cx="2133600" cy="476250"/>
          </a:xfrm>
          <a:noFill/>
        </p:spPr>
        <p:txBody>
          <a:bodyPr/>
          <a:lstStyle/>
          <a:p>
            <a:pPr algn="r"/>
            <a:fld id="{F17BC32E-E2A0-4CA0-B57C-1BDC949A22A4}" type="slidenum">
              <a:rPr lang="zh-CN" altLang="en-US"/>
              <a:pPr algn="r"/>
              <a:t>50</a:t>
            </a:fld>
            <a:endParaRPr lang="en-US" altLang="zh-CN" dirty="0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 试找出推证过程中的错误</a:t>
            </a:r>
          </a:p>
        </p:txBody>
      </p:sp>
      <p:sp>
        <p:nvSpPr>
          <p:cNvPr id="750596" name="Line 4"/>
          <p:cNvSpPr>
            <a:spLocks noChangeShapeType="1"/>
          </p:cNvSpPr>
          <p:nvPr/>
        </p:nvSpPr>
        <p:spPr bwMode="auto">
          <a:xfrm>
            <a:off x="1192362" y="4005064"/>
            <a:ext cx="1795462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BF8513-1DFE-49DB-950F-ECBEA80A8983}"/>
              </a:ext>
            </a:extLst>
          </p:cNvPr>
          <p:cNvSpPr txBox="1"/>
          <p:nvPr/>
        </p:nvSpPr>
        <p:spPr>
          <a:xfrm>
            <a:off x="629657" y="1237656"/>
            <a:ext cx="7950200" cy="445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eaLnBrk="1" hangingPunct="1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                                   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前提引入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                                          ① ES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/>
              <a:t>                                                   ②化简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                                   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前提引入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(c)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                                          </a:t>
            </a:r>
            <a:r>
              <a:rPr lang="en-US" altLang="zh-CN" b="1" dirty="0">
                <a:sym typeface="Symbol" panose="05050102010706020507" pitchFamily="18" charset="2"/>
              </a:rPr>
              <a:t>④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 ES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(c)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                                          </a:t>
            </a:r>
            <a:r>
              <a:rPr lang="en-US" altLang="zh-CN" b="1" dirty="0"/>
              <a:t>⑤</a:t>
            </a:r>
            <a:r>
              <a:rPr lang="zh-CN" altLang="en-US" b="1" dirty="0"/>
              <a:t>化简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     		</a:t>
            </a:r>
            <a:r>
              <a:rPr lang="en-US" altLang="zh-CN" b="1" dirty="0">
                <a:solidFill>
                  <a:srgbClr val="FF0000"/>
                </a:solidFill>
              </a:rPr>
              <a:t>            </a:t>
            </a:r>
            <a:r>
              <a:rPr lang="en-US" altLang="zh-CN" b="1" dirty="0"/>
              <a:t>③</a:t>
            </a:r>
            <a:r>
              <a:rPr lang="zh-CN" altLang="en-US" b="1" dirty="0"/>
              <a:t>⑥</a:t>
            </a:r>
            <a:r>
              <a:rPr lang="zh-CN" altLang="en-US" b="1" dirty="0">
                <a:latin typeface="Times New Roman" panose="02020603050405020304" pitchFamily="18" charset="0"/>
              </a:rPr>
              <a:t>合取引入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                                     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⑦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EG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4" grpId="0" autoUpdateAnimBg="0"/>
      <p:bldP spid="75059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52F77B31-ADE5-438C-A4A1-04C536AE7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苏格拉底三段论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BE0D7-A452-4709-B726-8D084701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81300"/>
            <a:ext cx="8229600" cy="37433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):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是人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):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是要死的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苏格拉底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前提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结论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dirty="0"/>
              <a:t>证明：</a:t>
            </a:r>
            <a:endParaRPr lang="en-US" altLang="zh-CN" dirty="0"/>
          </a:p>
          <a:p>
            <a:pPr marL="457200" indent="-457200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/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D3EA914F-BDB2-4942-85DA-119C747B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B000E7-23F2-43F9-9CA6-2F5B8F6D5864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400" b="0"/>
          </a:p>
        </p:txBody>
      </p:sp>
      <p:sp>
        <p:nvSpPr>
          <p:cNvPr id="52229" name="Rectangle 4">
            <a:extLst>
              <a:ext uri="{FF2B5EF4-FFF2-40B4-BE49-F238E27FC236}">
                <a16:creationId xmlns:a16="http://schemas.microsoft.com/office/drawing/2014/main" id="{3376893D-613A-4BE7-BBF5-F7F49B097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0625"/>
            <a:ext cx="5386388" cy="1446213"/>
          </a:xfrm>
          <a:prstGeom prst="rect">
            <a:avLst/>
          </a:prstGeom>
          <a:solidFill>
            <a:srgbClr val="ADE2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FF3300"/>
                </a:solidFill>
              </a:rPr>
              <a:t>所有的人都是要死的，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FF3300"/>
                </a:solidFill>
              </a:rPr>
              <a:t>苏格拉底是人，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FF3300"/>
                </a:solidFill>
              </a:rPr>
              <a:t>所以苏格拉底是要死的。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D5DDCC1C-6CDD-47F3-BC68-E8B1B6720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4437112"/>
            <a:ext cx="2593975" cy="2113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lvl="1" eaLnBrk="1" hangingPunct="1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前提引入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3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前提引入</a:t>
            </a:r>
          </a:p>
          <a:p>
            <a:pPr lvl="1" eaLnBrk="1" hangingPunct="1">
              <a:lnSpc>
                <a:spcPts val="33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ym typeface="Symbol" panose="05050102010706020507" pitchFamily="18" charset="2"/>
              </a:rPr>
              <a:t>①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假言推理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33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2B6AE02B-8F3D-4BD8-BE0F-DD1ADE37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9A58A8-3D88-4897-A54E-F76EAB006AFA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400" b="0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52F5BA8-498A-4FD1-A4A2-2A3FD67E7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28797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5.1</a:t>
            </a:r>
            <a:r>
              <a:rPr lang="en-US" altLang="zh-CN"/>
              <a:t> </a:t>
            </a:r>
            <a:r>
              <a:rPr lang="zh-CN" altLang="en-US"/>
              <a:t>一阶逻辑等值式与置换规则</a:t>
            </a:r>
            <a:endParaRPr lang="en-US" altLang="zh-CN"/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一阶逻辑等值式与基本的等值式</a:t>
            </a:r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置换规则、换名规则、代替规则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5.2</a:t>
            </a:r>
            <a:r>
              <a:rPr lang="en-US" altLang="zh-CN"/>
              <a:t>  </a:t>
            </a:r>
            <a:r>
              <a:rPr lang="zh-CN" altLang="en-US"/>
              <a:t>一阶逻辑前束范式</a:t>
            </a:r>
            <a:endParaRPr lang="en-US" altLang="zh-CN"/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5.3</a:t>
            </a:r>
            <a:r>
              <a:rPr lang="en-US" altLang="zh-CN"/>
              <a:t> </a:t>
            </a:r>
            <a:r>
              <a:rPr lang="zh-CN" altLang="en-US"/>
              <a:t>一阶逻辑的推理理论</a:t>
            </a:r>
            <a:endParaRPr lang="en-US" altLang="zh-CN"/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Palace Script MT" panose="030303020206070C0B05" pitchFamily="66" charset="0"/>
              </a:rPr>
              <a:t>L    </a:t>
            </a:r>
            <a:r>
              <a:rPr lang="zh-CN" altLang="en-US">
                <a:latin typeface="Times New Roman" panose="02020603050405020304" pitchFamily="18" charset="0"/>
              </a:rPr>
              <a:t>及其推理规则</a:t>
            </a:r>
          </a:p>
          <a:p>
            <a:pPr marL="361950" indent="-361950" eaLnBrk="1" hangingPunct="1"/>
            <a:endParaRPr lang="en-US" altLang="zh-CN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BEBF50B9-BB0D-428B-9F13-952248E03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第五章 一阶逻辑等值演算与推理</a:t>
            </a:r>
            <a:b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（回顾）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FB9398D8-7468-42D2-BEBA-DF403B53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05E2AF75-7CA7-4227-904E-144A9B03A3E4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9C09380-6E97-4B12-B2F8-D452CCE9E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量词否定等值式（续）</a:t>
            </a:r>
            <a:endParaRPr lang="en-US" altLang="zh-CN"/>
          </a:p>
        </p:txBody>
      </p:sp>
      <p:sp>
        <p:nvSpPr>
          <p:cNvPr id="722947" name="Rectangle 3">
            <a:extLst>
              <a:ext uri="{FF2B5EF4-FFF2-40B4-BE49-F238E27FC236}">
                <a16:creationId xmlns:a16="http://schemas.microsoft.com/office/drawing/2014/main" id="{7D77CD38-2894-47D2-BC33-A8A5FBA17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0775" y="1368425"/>
            <a:ext cx="7058025" cy="478948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设个体域中的客体变元为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，则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i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… 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 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…  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i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… 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 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…  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 </a:t>
            </a:r>
            <a:r>
              <a:rPr lang="en-US" altLang="zh-CN" i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6ADE6505-4C89-4129-88D1-9CC0014C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B20E30-7ED0-4126-8929-8028C0C72C62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 b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CBD2B48-AFA8-4BCA-8601-256B96F13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【</a:t>
            </a:r>
            <a:r>
              <a:rPr lang="zh-CN" altLang="en-US"/>
              <a:t>基本等值式</a:t>
            </a:r>
            <a:r>
              <a:rPr lang="en-US" altLang="zh-CN"/>
              <a:t>】</a:t>
            </a:r>
            <a:endParaRPr lang="zh-CN" altLang="en-US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A6F7ED1-C1BE-42B1-B880-EE81B9AC3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5400675"/>
          </a:xfrm>
        </p:spPr>
        <p:txBody>
          <a:bodyPr/>
          <a:lstStyle/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量词辖域收缩与扩张等值式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是含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自由出现的公式，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中不含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的自由出现</a:t>
            </a:r>
          </a:p>
          <a:p>
            <a:pPr marL="457200" indent="-457200" eaLnBrk="1" hangingPunct="1"/>
            <a:r>
              <a:rPr lang="zh-CN" altLang="en-US" dirty="0">
                <a:latin typeface="Times New Roman" panose="02020603050405020304" pitchFamily="18" charset="0"/>
              </a:rPr>
              <a:t>     关于全称量词的：</a:t>
            </a:r>
          </a:p>
          <a:p>
            <a:pPr marL="457200" indent="-457200" eaLnBrk="1" hangingPunct="1"/>
            <a:r>
              <a:rPr lang="zh-CN" altLang="en-US" dirty="0">
                <a:latin typeface="Times New Roman" panose="02020603050405020304" pitchFamily="18" charset="0"/>
              </a:rPr>
              <a:t>         ①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</a:rPr>
              <a:t>         ②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③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</a:rPr>
              <a:t>         ④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  </a:t>
            </a:r>
          </a:p>
          <a:p>
            <a:pPr marL="457200" indent="-457200" eaLnBrk="1" hangingPunct="1"/>
            <a:r>
              <a:rPr lang="zh-CN" altLang="en-US" dirty="0">
                <a:latin typeface="Times New Roman" panose="02020603050405020304" pitchFamily="18" charset="0"/>
              </a:rPr>
              <a:t>     关于存在量词的：</a:t>
            </a:r>
          </a:p>
          <a:p>
            <a:pPr marL="457200" indent="-457200" eaLnBrk="1" hangingPunct="1"/>
            <a:r>
              <a:rPr lang="zh-CN" altLang="en-US" dirty="0">
                <a:latin typeface="Times New Roman" panose="02020603050405020304" pitchFamily="18" charset="0"/>
              </a:rPr>
              <a:t>        ①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</a:rPr>
              <a:t>        ②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③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</a:rPr>
              <a:t>        ④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6ADE6505-4C89-4129-88D1-9CC0014C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B20E30-7ED0-4126-8929-8028C0C72C62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 b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CBD2B48-AFA8-4BCA-8601-256B96F13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证明：基本等值式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③</a:t>
            </a:r>
            <a:endParaRPr lang="zh-CN" altLang="en-US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A6F7ED1-C1BE-42B1-B880-EE81B9AC3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0476" y="1180225"/>
            <a:ext cx="7426324" cy="5400675"/>
          </a:xfrm>
        </p:spPr>
        <p:txBody>
          <a:bodyPr/>
          <a:lstStyle/>
          <a:p>
            <a:pPr marL="457200" indent="-457200" eaLnBrk="1" hangingPunct="1"/>
            <a:r>
              <a:rPr lang="zh-CN" altLang="en-US" dirty="0">
                <a:latin typeface="Times New Roman" panose="02020603050405020304" pitchFamily="18" charset="0"/>
              </a:rPr>
              <a:t>关于全称量词的：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③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endParaRPr lang="en-US" altLang="zh-CN" sz="8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 dirty="0">
                <a:latin typeface="Times New Roman" panose="02020603050405020304" pitchFamily="18" charset="0"/>
              </a:rPr>
              <a:t>关于存在量词的：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③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36A0C57E-3452-4AD7-B083-C7A257307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628800"/>
            <a:ext cx="943024" cy="461665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楷体_GB2312" charset="-122"/>
              </a:rPr>
              <a:t>证明：</a:t>
            </a: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65035D1A-98FE-4128-B8BC-77DF462DD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536703"/>
            <a:ext cx="943024" cy="461665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楷体_GB2312" charset="-122"/>
              </a:rPr>
              <a:t>证明：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EB249DB-549E-46A6-94A6-84F3C832D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37" y="1628800"/>
            <a:ext cx="3259607" cy="23042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1800" dirty="0">
                <a:latin typeface="Times New Roman" panose="02020603050405020304" pitchFamily="18" charset="0"/>
              </a:rPr>
              <a:t> 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1800" dirty="0">
                <a:latin typeface="Times New Roman" panose="02020603050405020304" pitchFamily="18" charset="0"/>
              </a:rPr>
              <a:t> (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800" dirty="0"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)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)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) 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1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xA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E222593-5933-48A4-AF2D-94ADE4C3A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37" y="4417219"/>
            <a:ext cx="3259608" cy="23042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800" dirty="0">
                <a:latin typeface="Times New Roman" panose="02020603050405020304" pitchFamily="18" charset="0"/>
              </a:rPr>
              <a:t> 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800" dirty="0">
                <a:latin typeface="Times New Roman" panose="02020603050405020304" pitchFamily="18" charset="0"/>
              </a:rPr>
              <a:t> (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1800" dirty="0"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)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)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) 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xA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endParaRPr lang="en-US" altLang="zh-CN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7501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26EBCB2E-ABC5-4B76-821B-F81E1970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195667-8A05-42DB-B9EA-0805E48EAF37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 b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F92885D-123C-4C29-A074-574DF2372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【</a:t>
            </a:r>
            <a:r>
              <a:rPr lang="zh-CN" altLang="en-US"/>
              <a:t>基本等值式</a:t>
            </a:r>
            <a:r>
              <a:rPr lang="en-US" altLang="zh-CN"/>
              <a:t>】</a:t>
            </a:r>
            <a:endParaRPr lang="zh-CN" altLang="en-US"/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AD723D44-567F-4FB1-A6F1-6DFB7D5D6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176712"/>
          </a:xfrm>
        </p:spPr>
        <p:txBody>
          <a:bodyPr/>
          <a:lstStyle/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(4) </a:t>
            </a:r>
            <a:r>
              <a:rPr lang="zh-CN" altLang="en-US">
                <a:latin typeface="Times New Roman" panose="02020603050405020304" pitchFamily="18" charset="0"/>
              </a:rPr>
              <a:t>量词分配等值式 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①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en-US" altLang="zh-CN" i="1">
                <a:latin typeface="Times New Roman" panose="02020603050405020304" pitchFamily="18" charset="0"/>
              </a:rPr>
              <a:t>xB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 ②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</a:rPr>
              <a:t>xA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</a:t>
            </a:r>
            <a:r>
              <a:rPr lang="en-US" altLang="zh-CN" i="1">
                <a:latin typeface="Times New Roman" panose="02020603050405020304" pitchFamily="18" charset="0"/>
              </a:rPr>
              <a:t>xB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</a:rPr>
              <a:t>③</a:t>
            </a:r>
          </a:p>
          <a:p>
            <a:pPr marL="457200" indent="-457200" eaLnBrk="1" hangingPunct="1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注意：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对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对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无分配律</a:t>
            </a:r>
          </a:p>
        </p:txBody>
      </p:sp>
      <p:graphicFrame>
        <p:nvGraphicFramePr>
          <p:cNvPr id="9" name="Object 34">
            <a:extLst>
              <a:ext uri="{FF2B5EF4-FFF2-40B4-BE49-F238E27FC236}">
                <a16:creationId xmlns:a16="http://schemas.microsoft.com/office/drawing/2014/main" id="{2A8A4C58-E86B-4C5A-ACF1-28DE49442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287713"/>
          <a:ext cx="63230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627960" imgH="2946600" progId="Equation.3">
                  <p:embed/>
                </p:oleObj>
              </mc:Choice>
              <mc:Fallback>
                <p:oleObj name="公式" r:id="rId3" imgW="33627960" imgH="2946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87713"/>
                        <a:ext cx="6323012" cy="552450"/>
                      </a:xfrm>
                      <a:prstGeom prst="rect">
                        <a:avLst/>
                      </a:prstGeom>
                      <a:solidFill>
                        <a:srgbClr val="ADE2A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7">
            <a:extLst>
              <a:ext uri="{FF2B5EF4-FFF2-40B4-BE49-F238E27FC236}">
                <a16:creationId xmlns:a16="http://schemas.microsoft.com/office/drawing/2014/main" id="{04F6C76A-F4F1-420D-84D9-C83BCA389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846513"/>
          <a:ext cx="632301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2703840" imgH="2946600" progId="Equation.3">
                  <p:embed/>
                </p:oleObj>
              </mc:Choice>
              <mc:Fallback>
                <p:oleObj name="公式" r:id="rId5" imgW="32703840" imgH="2946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46513"/>
                        <a:ext cx="6323012" cy="554037"/>
                      </a:xfrm>
                      <a:prstGeom prst="rect">
                        <a:avLst/>
                      </a:prstGeom>
                      <a:solidFill>
                        <a:srgbClr val="ADE2A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0">
            <a:extLst>
              <a:ext uri="{FF2B5EF4-FFF2-40B4-BE49-F238E27FC236}">
                <a16:creationId xmlns:a16="http://schemas.microsoft.com/office/drawing/2014/main" id="{8E594897-B8C1-4BD5-A0C9-36DF3411F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155950"/>
            <a:ext cx="55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0">
                <a:solidFill>
                  <a:srgbClr val="FF0000"/>
                </a:solidFill>
              </a:rPr>
              <a:t>×</a:t>
            </a:r>
            <a:endParaRPr lang="zh-CN" altLang="en-US" sz="4800" b="0">
              <a:solidFill>
                <a:srgbClr val="FF0000"/>
              </a:solidFill>
            </a:endParaRPr>
          </a:p>
        </p:txBody>
      </p:sp>
      <p:sp>
        <p:nvSpPr>
          <p:cNvPr id="12" name="Rectangle 41">
            <a:extLst>
              <a:ext uri="{FF2B5EF4-FFF2-40B4-BE49-F238E27FC236}">
                <a16:creationId xmlns:a16="http://schemas.microsoft.com/office/drawing/2014/main" id="{A37B06BE-CC42-4CBC-855E-ADCF98B6A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732213"/>
            <a:ext cx="609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0">
                <a:solidFill>
                  <a:srgbClr val="FF0000"/>
                </a:solidFill>
              </a:rPr>
              <a:t>×</a:t>
            </a:r>
            <a:endParaRPr lang="zh-CN" altLang="en-US" sz="4800" b="0">
              <a:solidFill>
                <a:srgbClr val="FF0000"/>
              </a:solidFill>
            </a:endParaRPr>
          </a:p>
        </p:txBody>
      </p:sp>
      <p:graphicFrame>
        <p:nvGraphicFramePr>
          <p:cNvPr id="13" name="Object 38">
            <a:extLst>
              <a:ext uri="{FF2B5EF4-FFF2-40B4-BE49-F238E27FC236}">
                <a16:creationId xmlns:a16="http://schemas.microsoft.com/office/drawing/2014/main" id="{B155DEFB-F5CB-41C8-AF33-F501D6FE9B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424113"/>
          <a:ext cx="53276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5106120" imgH="2946600" progId="Equation.3">
                  <p:embed/>
                </p:oleObj>
              </mc:Choice>
              <mc:Fallback>
                <p:oleObj name="公式" r:id="rId7" imgW="35106120" imgH="2946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24113"/>
                        <a:ext cx="5327650" cy="4333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9">
            <a:extLst>
              <a:ext uri="{FF2B5EF4-FFF2-40B4-BE49-F238E27FC236}">
                <a16:creationId xmlns:a16="http://schemas.microsoft.com/office/drawing/2014/main" id="{D851BEAC-678A-4B52-9045-728BDF52C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779963"/>
          <a:ext cx="6550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4921440" imgH="2946600" progId="Equation.3">
                  <p:embed/>
                </p:oleObj>
              </mc:Choice>
              <mc:Fallback>
                <p:oleObj name="公式" r:id="rId9" imgW="34921440" imgH="2946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79963"/>
                        <a:ext cx="6550025" cy="5365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2">
            <a:extLst>
              <a:ext uri="{FF2B5EF4-FFF2-40B4-BE49-F238E27FC236}">
                <a16:creationId xmlns:a16="http://schemas.microsoft.com/office/drawing/2014/main" id="{AD8E3BF7-BBD2-48CB-B85A-A4FA500C0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4652963"/>
            <a:ext cx="6715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0">
                <a:solidFill>
                  <a:srgbClr val="FF0000"/>
                </a:solidFill>
              </a:rPr>
              <a:t>×</a:t>
            </a:r>
            <a:endParaRPr lang="zh-CN" altLang="en-US" sz="4800" b="0">
              <a:solidFill>
                <a:srgbClr val="FF0000"/>
              </a:solidFill>
            </a:endParaRPr>
          </a:p>
        </p:txBody>
      </p:sp>
      <p:graphicFrame>
        <p:nvGraphicFramePr>
          <p:cNvPr id="16" name="Object 39">
            <a:extLst>
              <a:ext uri="{FF2B5EF4-FFF2-40B4-BE49-F238E27FC236}">
                <a16:creationId xmlns:a16="http://schemas.microsoft.com/office/drawing/2014/main" id="{E6991E8B-4D24-4E55-ADEB-35D8964DC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341938"/>
          <a:ext cx="65500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5845560" imgH="2946600" progId="Equation.3">
                  <p:embed/>
                </p:oleObj>
              </mc:Choice>
              <mc:Fallback>
                <p:oleObj name="公式" r:id="rId11" imgW="35845560" imgH="2946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41938"/>
                        <a:ext cx="6550025" cy="5238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2">
            <a:extLst>
              <a:ext uri="{FF2B5EF4-FFF2-40B4-BE49-F238E27FC236}">
                <a16:creationId xmlns:a16="http://schemas.microsoft.com/office/drawing/2014/main" id="{90079CA0-FB74-4357-AB11-8F784E27A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189538"/>
            <a:ext cx="6715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0">
                <a:solidFill>
                  <a:srgbClr val="FF0000"/>
                </a:solidFill>
              </a:rPr>
              <a:t>×</a:t>
            </a:r>
            <a:endParaRPr lang="zh-CN" altLang="en-US" sz="4800" b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6126</Words>
  <Application>Microsoft Office PowerPoint</Application>
  <PresentationFormat>全屏显示(4:3)</PresentationFormat>
  <Paragraphs>599</Paragraphs>
  <Slides>52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宋体</vt:lpstr>
      <vt:lpstr>Arial</vt:lpstr>
      <vt:lpstr>Palace Script MT</vt:lpstr>
      <vt:lpstr>Symbol</vt:lpstr>
      <vt:lpstr>Times New Roman</vt:lpstr>
      <vt:lpstr>Verdana</vt:lpstr>
      <vt:lpstr>Wingdings</vt:lpstr>
      <vt:lpstr>默认设计模板</vt:lpstr>
      <vt:lpstr>公式</vt:lpstr>
      <vt:lpstr>Equation</vt:lpstr>
      <vt:lpstr>第一部分 数理逻辑</vt:lpstr>
      <vt:lpstr>第五章 一阶逻辑等值演算与推理</vt:lpstr>
      <vt:lpstr>5.1 一阶逻辑等值式与置换规则</vt:lpstr>
      <vt:lpstr>【基本等值式】</vt:lpstr>
      <vt:lpstr>【基本等值式】</vt:lpstr>
      <vt:lpstr>量词否定等值式（续）</vt:lpstr>
      <vt:lpstr>【基本等值式】</vt:lpstr>
      <vt:lpstr>证明：基本等值式 ③</vt:lpstr>
      <vt:lpstr>【基本等值式】</vt:lpstr>
      <vt:lpstr>证明：量词分配等值式③ </vt:lpstr>
      <vt:lpstr>【重言蕴涵式】</vt:lpstr>
      <vt:lpstr>PowerPoint 演示文稿</vt:lpstr>
      <vt:lpstr>置换规则、换名规则、代替规则</vt:lpstr>
      <vt:lpstr>约束变元的换名</vt:lpstr>
      <vt:lpstr>自由变元的代替</vt:lpstr>
      <vt:lpstr>实例</vt:lpstr>
      <vt:lpstr>实例</vt:lpstr>
      <vt:lpstr>实例</vt:lpstr>
      <vt:lpstr>实例</vt:lpstr>
      <vt:lpstr>实例</vt:lpstr>
      <vt:lpstr>实例</vt:lpstr>
      <vt:lpstr>实例</vt:lpstr>
      <vt:lpstr>实例</vt:lpstr>
      <vt:lpstr>第五章 一阶逻辑等值演算与推理</vt:lpstr>
      <vt:lpstr>5.2  一阶逻辑前束范式</vt:lpstr>
      <vt:lpstr>前束范式存在定理</vt:lpstr>
      <vt:lpstr>求前束范式的实例</vt:lpstr>
      <vt:lpstr>求前束范式的实例</vt:lpstr>
      <vt:lpstr>求前束范式的实例</vt:lpstr>
      <vt:lpstr>求前束范式的实例</vt:lpstr>
      <vt:lpstr>例 求前束范式</vt:lpstr>
      <vt:lpstr>练习 求前束范式</vt:lpstr>
      <vt:lpstr>练习 求前束范式</vt:lpstr>
      <vt:lpstr>第五章 一阶逻辑等值演算与推理</vt:lpstr>
      <vt:lpstr>5.3 一阶逻辑的推理理论</vt:lpstr>
      <vt:lpstr>推理定理</vt:lpstr>
      <vt:lpstr>多个量词的使用</vt:lpstr>
      <vt:lpstr>多个量词的使用</vt:lpstr>
      <vt:lpstr>多个量词的使用</vt:lpstr>
      <vt:lpstr>消去(添加)量词的规则</vt:lpstr>
      <vt:lpstr>消去(添加)量词的规则</vt:lpstr>
      <vt:lpstr>消去(添加)量词的规则</vt:lpstr>
      <vt:lpstr>自然推理系统NL</vt:lpstr>
      <vt:lpstr>自然推理系统NL</vt:lpstr>
      <vt:lpstr>构造推理证明的实例</vt:lpstr>
      <vt:lpstr>构造推理证明的实例</vt:lpstr>
      <vt:lpstr>构造推理证明的实例</vt:lpstr>
      <vt:lpstr>构造推理证明的实例</vt:lpstr>
      <vt:lpstr>构造推理证明的实例</vt:lpstr>
      <vt:lpstr>例 试找出推证过程中的错误</vt:lpstr>
      <vt:lpstr>苏格拉底三段论</vt:lpstr>
      <vt:lpstr>第五章 一阶逻辑等值演算与推理 （回顾）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478</cp:revision>
  <dcterms:created xsi:type="dcterms:W3CDTF">2007-11-19T20:33:53Z</dcterms:created>
  <dcterms:modified xsi:type="dcterms:W3CDTF">2024-10-09T10:23:30Z</dcterms:modified>
</cp:coreProperties>
</file>