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152"/>
  </p:handoutMasterIdLst>
  <p:sldIdLst>
    <p:sldId id="597" r:id="rId3"/>
    <p:sldId id="574" r:id="rId4"/>
    <p:sldId id="795" r:id="rId5"/>
    <p:sldId id="852" r:id="rId6"/>
    <p:sldId id="853" r:id="rId7"/>
    <p:sldId id="685" r:id="rId9"/>
    <p:sldId id="576" r:id="rId10"/>
    <p:sldId id="577" r:id="rId11"/>
    <p:sldId id="578" r:id="rId12"/>
    <p:sldId id="579" r:id="rId13"/>
    <p:sldId id="957" r:id="rId14"/>
    <p:sldId id="789" r:id="rId15"/>
    <p:sldId id="851" r:id="rId16"/>
    <p:sldId id="971" r:id="rId17"/>
    <p:sldId id="972" r:id="rId18"/>
    <p:sldId id="985" r:id="rId19"/>
    <p:sldId id="883" r:id="rId20"/>
    <p:sldId id="884" r:id="rId21"/>
    <p:sldId id="885" r:id="rId22"/>
    <p:sldId id="886" r:id="rId23"/>
    <p:sldId id="1001" r:id="rId24"/>
    <p:sldId id="1002" r:id="rId25"/>
    <p:sldId id="1003" r:id="rId26"/>
    <p:sldId id="1008" r:id="rId27"/>
    <p:sldId id="974" r:id="rId28"/>
    <p:sldId id="1009" r:id="rId29"/>
    <p:sldId id="1010" r:id="rId30"/>
    <p:sldId id="1011" r:id="rId31"/>
    <p:sldId id="598" r:id="rId32"/>
    <p:sldId id="599" r:id="rId33"/>
    <p:sldId id="754" r:id="rId34"/>
    <p:sldId id="755" r:id="rId35"/>
    <p:sldId id="756" r:id="rId36"/>
    <p:sldId id="757" r:id="rId37"/>
    <p:sldId id="760" r:id="rId38"/>
    <p:sldId id="747" r:id="rId39"/>
    <p:sldId id="748" r:id="rId40"/>
    <p:sldId id="759" r:id="rId41"/>
    <p:sldId id="761" r:id="rId42"/>
    <p:sldId id="762" r:id="rId43"/>
    <p:sldId id="763" r:id="rId44"/>
    <p:sldId id="751" r:id="rId45"/>
    <p:sldId id="764" r:id="rId46"/>
    <p:sldId id="765" r:id="rId47"/>
    <p:sldId id="768" r:id="rId48"/>
    <p:sldId id="771" r:id="rId49"/>
    <p:sldId id="770" r:id="rId50"/>
    <p:sldId id="772" r:id="rId51"/>
    <p:sldId id="773" r:id="rId52"/>
    <p:sldId id="769" r:id="rId53"/>
    <p:sldId id="774" r:id="rId54"/>
    <p:sldId id="587" r:id="rId55"/>
    <p:sldId id="775" r:id="rId56"/>
    <p:sldId id="601" r:id="rId57"/>
    <p:sldId id="603" r:id="rId58"/>
    <p:sldId id="450" r:id="rId59"/>
    <p:sldId id="590" r:id="rId60"/>
    <p:sldId id="591" r:id="rId61"/>
    <p:sldId id="592" r:id="rId62"/>
    <p:sldId id="666" r:id="rId63"/>
    <p:sldId id="596" r:id="rId64"/>
    <p:sldId id="776" r:id="rId65"/>
    <p:sldId id="1017" r:id="rId66"/>
    <p:sldId id="1018" r:id="rId67"/>
    <p:sldId id="1019" r:id="rId68"/>
    <p:sldId id="1020" r:id="rId69"/>
    <p:sldId id="1021" r:id="rId70"/>
    <p:sldId id="887" r:id="rId71"/>
    <p:sldId id="888" r:id="rId72"/>
    <p:sldId id="777" r:id="rId73"/>
    <p:sldId id="451" r:id="rId74"/>
    <p:sldId id="547" r:id="rId75"/>
    <p:sldId id="655" r:id="rId76"/>
    <p:sldId id="556" r:id="rId77"/>
    <p:sldId id="778" r:id="rId78"/>
    <p:sldId id="661" r:id="rId79"/>
    <p:sldId id="662" r:id="rId80"/>
    <p:sldId id="663" r:id="rId81"/>
    <p:sldId id="682" r:id="rId82"/>
    <p:sldId id="802" r:id="rId83"/>
    <p:sldId id="800" r:id="rId84"/>
    <p:sldId id="801" r:id="rId85"/>
    <p:sldId id="803" r:id="rId86"/>
    <p:sldId id="645" r:id="rId87"/>
    <p:sldId id="646" r:id="rId88"/>
    <p:sldId id="647" r:id="rId89"/>
    <p:sldId id="649" r:id="rId90"/>
    <p:sldId id="650" r:id="rId91"/>
    <p:sldId id="804" r:id="rId92"/>
    <p:sldId id="882" r:id="rId93"/>
    <p:sldId id="833" r:id="rId94"/>
    <p:sldId id="1028" r:id="rId95"/>
    <p:sldId id="815" r:id="rId96"/>
    <p:sldId id="1030" r:id="rId97"/>
    <p:sldId id="1022" r:id="rId98"/>
    <p:sldId id="1023" r:id="rId99"/>
    <p:sldId id="1024" r:id="rId100"/>
    <p:sldId id="1025" r:id="rId101"/>
    <p:sldId id="766" r:id="rId102"/>
    <p:sldId id="767" r:id="rId103"/>
    <p:sldId id="1026" r:id="rId104"/>
    <p:sldId id="1027" r:id="rId105"/>
    <p:sldId id="805" r:id="rId106"/>
    <p:sldId id="876" r:id="rId107"/>
    <p:sldId id="806" r:id="rId108"/>
    <p:sldId id="807" r:id="rId109"/>
    <p:sldId id="808" r:id="rId110"/>
    <p:sldId id="809" r:id="rId111"/>
    <p:sldId id="810" r:id="rId112"/>
    <p:sldId id="811" r:id="rId113"/>
    <p:sldId id="812" r:id="rId114"/>
    <p:sldId id="813" r:id="rId115"/>
    <p:sldId id="814" r:id="rId116"/>
    <p:sldId id="816" r:id="rId117"/>
    <p:sldId id="817" r:id="rId118"/>
    <p:sldId id="818" r:id="rId119"/>
    <p:sldId id="819" r:id="rId120"/>
    <p:sldId id="820" r:id="rId121"/>
    <p:sldId id="821" r:id="rId122"/>
    <p:sldId id="822" r:id="rId123"/>
    <p:sldId id="823" r:id="rId124"/>
    <p:sldId id="824" r:id="rId125"/>
    <p:sldId id="825" r:id="rId126"/>
    <p:sldId id="826" r:id="rId127"/>
    <p:sldId id="827" r:id="rId128"/>
    <p:sldId id="828" r:id="rId129"/>
    <p:sldId id="829" r:id="rId130"/>
    <p:sldId id="830" r:id="rId131"/>
    <p:sldId id="831" r:id="rId132"/>
    <p:sldId id="832" r:id="rId133"/>
    <p:sldId id="836" r:id="rId134"/>
    <p:sldId id="860" r:id="rId135"/>
    <p:sldId id="861" r:id="rId136"/>
    <p:sldId id="837" r:id="rId137"/>
    <p:sldId id="862" r:id="rId138"/>
    <p:sldId id="838" r:id="rId139"/>
    <p:sldId id="839" r:id="rId140"/>
    <p:sldId id="842" r:id="rId141"/>
    <p:sldId id="843" r:id="rId142"/>
    <p:sldId id="877" r:id="rId143"/>
    <p:sldId id="878" r:id="rId144"/>
    <p:sldId id="879" r:id="rId145"/>
    <p:sldId id="880" r:id="rId146"/>
    <p:sldId id="881" r:id="rId147"/>
    <p:sldId id="970" r:id="rId148"/>
    <p:sldId id="617" r:id="rId149"/>
    <p:sldId id="618" r:id="rId150"/>
    <p:sldId id="621" r:id="rId151"/>
  </p:sldIdLst>
  <p:sldSz cx="9144000" cy="6858000" type="screen4x3"/>
  <p:notesSz cx="6858000" cy="9144000"/>
  <p:custDataLst>
    <p:tags r:id="rId156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8000"/>
    <a:srgbClr val="FF99FF"/>
    <a:srgbClr val="CCECFF"/>
    <a:srgbClr val="00CC00"/>
    <a:srgbClr val="66FF33"/>
    <a:srgbClr val="FF33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76809" autoAdjust="0"/>
  </p:normalViewPr>
  <p:slideViewPr>
    <p:cSldViewPr>
      <p:cViewPr varScale="1">
        <p:scale>
          <a:sx n="55" d="100"/>
          <a:sy n="55" d="100"/>
        </p:scale>
        <p:origin x="966" y="72"/>
      </p:cViewPr>
      <p:guideLst>
        <p:guide orient="horz" pos="2180"/>
        <p:guide pos="289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notesMaster" Target="notesMasters/notesMaster1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6" Type="http://schemas.openxmlformats.org/officeDocument/2006/relationships/tags" Target="tags/tag7.xml"/><Relationship Id="rId155" Type="http://schemas.openxmlformats.org/officeDocument/2006/relationships/tableStyles" Target="tableStyles.xml"/><Relationship Id="rId154" Type="http://schemas.openxmlformats.org/officeDocument/2006/relationships/viewProps" Target="viewProps.xml"/><Relationship Id="rId153" Type="http://schemas.openxmlformats.org/officeDocument/2006/relationships/presProps" Target="presProps.xml"/><Relationship Id="rId152" Type="http://schemas.openxmlformats.org/officeDocument/2006/relationships/handoutMaster" Target="handoutMasters/handoutMaster1.xml"/><Relationship Id="rId151" Type="http://schemas.openxmlformats.org/officeDocument/2006/relationships/slide" Target="slides/slide148.xml"/><Relationship Id="rId150" Type="http://schemas.openxmlformats.org/officeDocument/2006/relationships/slide" Target="slides/slide147.xml"/><Relationship Id="rId15" Type="http://schemas.openxmlformats.org/officeDocument/2006/relationships/slide" Target="slides/slide12.xml"/><Relationship Id="rId149" Type="http://schemas.openxmlformats.org/officeDocument/2006/relationships/slide" Target="slides/slide146.xml"/><Relationship Id="rId148" Type="http://schemas.openxmlformats.org/officeDocument/2006/relationships/slide" Target="slides/slide145.xml"/><Relationship Id="rId147" Type="http://schemas.openxmlformats.org/officeDocument/2006/relationships/slide" Target="slides/slide144.xml"/><Relationship Id="rId146" Type="http://schemas.openxmlformats.org/officeDocument/2006/relationships/slide" Target="slides/slide143.xml"/><Relationship Id="rId145" Type="http://schemas.openxmlformats.org/officeDocument/2006/relationships/slide" Target="slides/slide142.xml"/><Relationship Id="rId144" Type="http://schemas.openxmlformats.org/officeDocument/2006/relationships/slide" Target="slides/slide141.xml"/><Relationship Id="rId143" Type="http://schemas.openxmlformats.org/officeDocument/2006/relationships/slide" Target="slides/slide140.xml"/><Relationship Id="rId142" Type="http://schemas.openxmlformats.org/officeDocument/2006/relationships/slide" Target="slides/slide139.xml"/><Relationship Id="rId141" Type="http://schemas.openxmlformats.org/officeDocument/2006/relationships/slide" Target="slides/slide138.xml"/><Relationship Id="rId140" Type="http://schemas.openxmlformats.org/officeDocument/2006/relationships/slide" Target="slides/slide137.xml"/><Relationship Id="rId14" Type="http://schemas.openxmlformats.org/officeDocument/2006/relationships/slide" Target="slides/slide11.xml"/><Relationship Id="rId139" Type="http://schemas.openxmlformats.org/officeDocument/2006/relationships/slide" Target="slides/slide136.xml"/><Relationship Id="rId138" Type="http://schemas.openxmlformats.org/officeDocument/2006/relationships/slide" Target="slides/slide135.xml"/><Relationship Id="rId137" Type="http://schemas.openxmlformats.org/officeDocument/2006/relationships/slide" Target="slides/slide134.xml"/><Relationship Id="rId136" Type="http://schemas.openxmlformats.org/officeDocument/2006/relationships/slide" Target="slides/slide133.xml"/><Relationship Id="rId135" Type="http://schemas.openxmlformats.org/officeDocument/2006/relationships/slide" Target="slides/slide132.xml"/><Relationship Id="rId134" Type="http://schemas.openxmlformats.org/officeDocument/2006/relationships/slide" Target="slides/slide131.xml"/><Relationship Id="rId133" Type="http://schemas.openxmlformats.org/officeDocument/2006/relationships/slide" Target="slides/slide130.xml"/><Relationship Id="rId132" Type="http://schemas.openxmlformats.org/officeDocument/2006/relationships/slide" Target="slides/slide129.xml"/><Relationship Id="rId131" Type="http://schemas.openxmlformats.org/officeDocument/2006/relationships/slide" Target="slides/slide128.xml"/><Relationship Id="rId130" Type="http://schemas.openxmlformats.org/officeDocument/2006/relationships/slide" Target="slides/slide127.xml"/><Relationship Id="rId13" Type="http://schemas.openxmlformats.org/officeDocument/2006/relationships/slide" Target="slides/slide10.xml"/><Relationship Id="rId129" Type="http://schemas.openxmlformats.org/officeDocument/2006/relationships/slide" Target="slides/slide126.xml"/><Relationship Id="rId128" Type="http://schemas.openxmlformats.org/officeDocument/2006/relationships/slide" Target="slides/slide125.xml"/><Relationship Id="rId127" Type="http://schemas.openxmlformats.org/officeDocument/2006/relationships/slide" Target="slides/slide124.xml"/><Relationship Id="rId126" Type="http://schemas.openxmlformats.org/officeDocument/2006/relationships/slide" Target="slides/slide123.xml"/><Relationship Id="rId125" Type="http://schemas.openxmlformats.org/officeDocument/2006/relationships/slide" Target="slides/slide122.xml"/><Relationship Id="rId124" Type="http://schemas.openxmlformats.org/officeDocument/2006/relationships/slide" Target="slides/slide121.xml"/><Relationship Id="rId123" Type="http://schemas.openxmlformats.org/officeDocument/2006/relationships/slide" Target="slides/slide120.xml"/><Relationship Id="rId122" Type="http://schemas.openxmlformats.org/officeDocument/2006/relationships/slide" Target="slides/slide119.xml"/><Relationship Id="rId121" Type="http://schemas.openxmlformats.org/officeDocument/2006/relationships/slide" Target="slides/slide118.xml"/><Relationship Id="rId120" Type="http://schemas.openxmlformats.org/officeDocument/2006/relationships/slide" Target="slides/slide117.xml"/><Relationship Id="rId12" Type="http://schemas.openxmlformats.org/officeDocument/2006/relationships/slide" Target="slides/slide9.xml"/><Relationship Id="rId119" Type="http://schemas.openxmlformats.org/officeDocument/2006/relationships/slide" Target="slides/slide116.xml"/><Relationship Id="rId118" Type="http://schemas.openxmlformats.org/officeDocument/2006/relationships/slide" Target="slides/slide115.xml"/><Relationship Id="rId117" Type="http://schemas.openxmlformats.org/officeDocument/2006/relationships/slide" Target="slides/slide114.xml"/><Relationship Id="rId116" Type="http://schemas.openxmlformats.org/officeDocument/2006/relationships/slide" Target="slides/slide113.xml"/><Relationship Id="rId115" Type="http://schemas.openxmlformats.org/officeDocument/2006/relationships/slide" Target="slides/slide112.xml"/><Relationship Id="rId114" Type="http://schemas.openxmlformats.org/officeDocument/2006/relationships/slide" Target="slides/slide111.xml"/><Relationship Id="rId113" Type="http://schemas.openxmlformats.org/officeDocument/2006/relationships/slide" Target="slides/slide110.xml"/><Relationship Id="rId112" Type="http://schemas.openxmlformats.org/officeDocument/2006/relationships/slide" Target="slides/slide109.xml"/><Relationship Id="rId111" Type="http://schemas.openxmlformats.org/officeDocument/2006/relationships/slide" Target="slides/slide108.xml"/><Relationship Id="rId110" Type="http://schemas.openxmlformats.org/officeDocument/2006/relationships/slide" Target="slides/slide107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9" Type="http://schemas.openxmlformats.org/officeDocument/2006/relationships/slide" Target="slides/slide90.xml"/><Relationship Id="rId8" Type="http://schemas.openxmlformats.org/officeDocument/2006/relationships/slide" Target="slides/slide67.xml"/><Relationship Id="rId7" Type="http://schemas.openxmlformats.org/officeDocument/2006/relationships/slide" Target="slides/slide66.xml"/><Relationship Id="rId6" Type="http://schemas.openxmlformats.org/officeDocument/2006/relationships/slide" Target="slides/slide65.xml"/><Relationship Id="rId5" Type="http://schemas.openxmlformats.org/officeDocument/2006/relationships/slide" Target="slides/slide64.xml"/><Relationship Id="rId4" Type="http://schemas.openxmlformats.org/officeDocument/2006/relationships/slide" Target="slides/slide23.xml"/><Relationship Id="rId3" Type="http://schemas.openxmlformats.org/officeDocument/2006/relationships/slide" Target="slides/slide22.xml"/><Relationship Id="rId2" Type="http://schemas.openxmlformats.org/officeDocument/2006/relationships/slide" Target="slides/slide21.xml"/><Relationship Id="rId10" Type="http://schemas.openxmlformats.org/officeDocument/2006/relationships/slide" Target="slides/slide91.xml"/><Relationship Id="rId1" Type="http://schemas.openxmlformats.org/officeDocument/2006/relationships/slide" Target="slides/slide18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.wmf"/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827B38-92D3-4F08-8A4E-77475C07D7CF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199AD3-FB8B-43AD-B4E0-D56CE6E16EB3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199AD3-FB8B-43AD-B4E0-D56CE6E16EB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199AD3-FB8B-43AD-B4E0-D56CE6E16EB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</a:t>
            </a:r>
            <a:r>
              <a:rPr lang="en-US" altLang="zh-CN" dirty="0"/>
              <a:t>1:</a:t>
            </a:r>
            <a:r>
              <a:rPr lang="en-US" altLang="zh-CN" baseline="0" dirty="0"/>
              <a:t> </a:t>
            </a:r>
            <a:r>
              <a:rPr lang="zh-CN" altLang="en-US" dirty="0"/>
              <a:t>求零点二分法比牛顿迭代法慢很多。注</a:t>
            </a:r>
            <a:r>
              <a:rPr lang="en-US" altLang="zh-CN" dirty="0"/>
              <a:t>2: </a:t>
            </a:r>
            <a:r>
              <a:rPr lang="zh-CN" altLang="en-US" dirty="0"/>
              <a:t>还有很多类似于二分的例子，例如优选法对单峰函数求极值、用天平从一堆球中将有唯一不同重量的球找出来。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199AD3-FB8B-43AD-B4E0-D56CE6E16EB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</a:t>
            </a:r>
            <a:r>
              <a:rPr lang="en-US" altLang="zh-CN" dirty="0"/>
              <a:t>1:</a:t>
            </a:r>
            <a:r>
              <a:rPr lang="en-US" altLang="zh-CN" baseline="0" dirty="0"/>
              <a:t> </a:t>
            </a:r>
            <a:r>
              <a:rPr lang="zh-CN" altLang="en-US" dirty="0"/>
              <a:t>求零点二分法比牛顿迭代法慢很多。注</a:t>
            </a:r>
            <a:r>
              <a:rPr lang="en-US" altLang="zh-CN" dirty="0"/>
              <a:t>2: </a:t>
            </a:r>
            <a:r>
              <a:rPr lang="zh-CN" altLang="en-US" dirty="0"/>
              <a:t>还有很多类似于二分的例子，例如优选法对单峰函数求极值、用天平从一堆球中将有唯一不同重量的球找出来。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199AD3-FB8B-43AD-B4E0-D56CE6E16EB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199AD3-FB8B-43AD-B4E0-D56CE6E16EB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199AD3-FB8B-43AD-B4E0-D56CE6E16EB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每次取出的</a:t>
            </a:r>
            <a:r>
              <a:rPr lang="en-US" altLang="zh-CN" dirty="0"/>
              <a:t>Q</a:t>
            </a:r>
            <a:r>
              <a:rPr lang="zh-CN" altLang="en-US" dirty="0"/>
              <a:t>都是</a:t>
            </a:r>
            <a:r>
              <a:rPr lang="en-US" altLang="zh-CN" dirty="0"/>
              <a:t>X</a:t>
            </a:r>
            <a:r>
              <a:rPr lang="zh-CN" altLang="en-US" dirty="0"/>
              <a:t>中的一个连续片段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199AD3-FB8B-43AD-B4E0-D56CE6E16EB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每次取出的</a:t>
            </a:r>
            <a:r>
              <a:rPr lang="en-US" altLang="zh-CN" dirty="0"/>
              <a:t>Q</a:t>
            </a:r>
            <a:r>
              <a:rPr lang="zh-CN" altLang="en-US" dirty="0"/>
              <a:t>都是</a:t>
            </a:r>
            <a:r>
              <a:rPr lang="en-US" altLang="zh-CN" dirty="0"/>
              <a:t>X</a:t>
            </a:r>
            <a:r>
              <a:rPr lang="zh-CN" altLang="en-US"/>
              <a:t>中的一个连续片段</a:t>
            </a:r>
            <a:endParaRPr lang="zh-CN" altLang="en-US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199AD3-FB8B-43AD-B4E0-D56CE6E16EB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52400" y="152400"/>
            <a:ext cx="8915400" cy="6172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C8A1B2-3B74-4297-8695-87C083C6797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00400" y="6324600"/>
            <a:ext cx="2895600" cy="45720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1.7 对偶与范式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72E89F7-3847-4D89-8777-4E1E71498640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 of 158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4763" y="152400"/>
            <a:ext cx="7793037" cy="8382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52400" y="1219200"/>
            <a:ext cx="4324350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219200"/>
            <a:ext cx="4325938" cy="5105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2F6BE-5055-4EDF-B621-2A344DA8EE83}" type="datetime1">
              <a:rPr lang="zh-CN" altLang="en-US"/>
            </a:fld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1.7 对偶与范式</a:t>
            </a: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940662-B476-4FA3-9F03-D96BC29A1710}" type="slidenum">
              <a:rPr lang="en-US" altLang="zh-CN"/>
            </a:fld>
            <a:r>
              <a:rPr lang="en-US" altLang="zh-CN"/>
              <a:t> of 158</a:t>
            </a:r>
            <a:endParaRPr lang="en-US" altLang="zh-CN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0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48.wmf"/><Relationship Id="rId1" Type="http://schemas.openxmlformats.org/officeDocument/2006/relationships/oleObject" Target="../embeddings/oleObject34.bin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wmf"/><Relationship Id="rId1" Type="http://schemas.openxmlformats.org/officeDocument/2006/relationships/oleObject" Target="../embeddings/oleObject36.bin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1.wmf"/><Relationship Id="rId1" Type="http://schemas.openxmlformats.org/officeDocument/2006/relationships/oleObject" Target="../embeddings/oleObject37.bin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38.bin"/></Relationships>
</file>

<file path=ppt/slides/_rels/slide10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4.png"/><Relationship Id="rId2" Type="http://schemas.openxmlformats.org/officeDocument/2006/relationships/image" Target="../media/image53.wmf"/><Relationship Id="rId1" Type="http://schemas.openxmlformats.org/officeDocument/2006/relationships/oleObject" Target="../embeddings/oleObject3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5.wmf"/><Relationship Id="rId1" Type="http://schemas.openxmlformats.org/officeDocument/2006/relationships/oleObject" Target="../embeddings/oleObject40.bin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5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7.wmf"/><Relationship Id="rId2" Type="http://schemas.openxmlformats.org/officeDocument/2006/relationships/oleObject" Target="../embeddings/oleObject41.bin"/><Relationship Id="rId1" Type="http://schemas.openxmlformats.org/officeDocument/2006/relationships/image" Target="../media/image56.emf"/></Relationships>
</file>

<file path=ppt/slides/_rels/slide1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8.wmf"/><Relationship Id="rId2" Type="http://schemas.openxmlformats.org/officeDocument/2006/relationships/oleObject" Target="../embeddings/oleObject42.bin"/><Relationship Id="rId1" Type="http://schemas.openxmlformats.org/officeDocument/2006/relationships/image" Target="../media/image54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9.wmf"/><Relationship Id="rId1" Type="http://schemas.openxmlformats.org/officeDocument/2006/relationships/oleObject" Target="../embeddings/oleObject43.bin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0.wmf"/><Relationship Id="rId1" Type="http://schemas.openxmlformats.org/officeDocument/2006/relationships/oleObject" Target="../embeddings/oleObject44.bin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.bin"/><Relationship Id="rId8" Type="http://schemas.openxmlformats.org/officeDocument/2006/relationships/image" Target="../media/image15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2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6.wmf"/><Relationship Id="rId1" Type="http://schemas.openxmlformats.org/officeDocument/2006/relationships/oleObject" Target="../embeddings/oleObject7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4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6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8.bin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9.bin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1.bin"/></Relationships>
</file>

<file path=ppt/slides/_rels/slide5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2.e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1.png"/></Relationships>
</file>

<file path=ppt/slides/_rels/slide7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2.wmf"/><Relationship Id="rId2" Type="http://schemas.openxmlformats.org/officeDocument/2006/relationships/oleObject" Target="../embeddings/oleObject25.bin"/><Relationship Id="rId1" Type="http://schemas.openxmlformats.org/officeDocument/2006/relationships/image" Target="../media/image31.png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3.wmf"/><Relationship Id="rId1" Type="http://schemas.openxmlformats.org/officeDocument/2006/relationships/oleObject" Target="../embeddings/oleObject26.bin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5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4.wmf"/><Relationship Id="rId1" Type="http://schemas.openxmlformats.org/officeDocument/2006/relationships/oleObject" Target="../embeddings/oleObject27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5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29.bin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6.wmf"/><Relationship Id="rId1" Type="http://schemas.openxmlformats.org/officeDocument/2006/relationships/oleObject" Target="../embeddings/oleObject30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wmf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wmf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9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image" Target="../media/image44.png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31.bin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11"/>
          <p:cNvSpPr txBox="1">
            <a:spLocks noChangeArrowheads="1"/>
          </p:cNvSpPr>
          <p:nvPr/>
        </p:nvSpPr>
        <p:spPr bwMode="auto">
          <a:xfrm>
            <a:off x="107950" y="2276475"/>
            <a:ext cx="8893175" cy="422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800" dirty="0">
                <a:solidFill>
                  <a:srgbClr val="000000"/>
                </a:solidFill>
              </a:rPr>
              <a:t>教材</a:t>
            </a:r>
            <a:r>
              <a:rPr lang="en-US" altLang="zh-CN" sz="2800" dirty="0">
                <a:solidFill>
                  <a:srgbClr val="000000"/>
                </a:solidFill>
              </a:rPr>
              <a:t>: </a:t>
            </a:r>
            <a:endParaRPr lang="en-US" altLang="zh-CN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[1][</a:t>
            </a:r>
            <a:r>
              <a:rPr lang="zh-CN" altLang="en-US" sz="2400" dirty="0">
                <a:solidFill>
                  <a:srgbClr val="000000"/>
                </a:solidFill>
              </a:rPr>
              <a:t>殷</a:t>
            </a:r>
            <a:r>
              <a:rPr lang="en-US" altLang="zh-CN" sz="2400" dirty="0">
                <a:solidFill>
                  <a:srgbClr val="000000"/>
                </a:solidFill>
              </a:rPr>
              <a:t>] 数据结构(C语言版</a:t>
            </a:r>
            <a:r>
              <a:rPr lang="zh-CN" altLang="en-US" sz="2400" dirty="0">
                <a:solidFill>
                  <a:srgbClr val="000000"/>
                </a:solidFill>
              </a:rPr>
              <a:t>第</a:t>
            </a:r>
            <a:r>
              <a:rPr lang="en-US" altLang="zh-CN" sz="2400" dirty="0">
                <a:solidFill>
                  <a:srgbClr val="000000"/>
                </a:solidFill>
              </a:rPr>
              <a:t>2</a:t>
            </a:r>
            <a:r>
              <a:rPr lang="zh-CN" altLang="en-US" sz="2400" dirty="0">
                <a:solidFill>
                  <a:srgbClr val="000000"/>
                </a:solidFill>
              </a:rPr>
              <a:t>版</a:t>
            </a:r>
            <a:r>
              <a:rPr lang="en-US" altLang="zh-CN" sz="2400" dirty="0">
                <a:solidFill>
                  <a:srgbClr val="000000"/>
                </a:solidFill>
              </a:rPr>
              <a:t>),</a:t>
            </a:r>
            <a:r>
              <a:rPr lang="zh-CN" altLang="en-US" sz="2400" dirty="0">
                <a:solidFill>
                  <a:srgbClr val="000000"/>
                </a:solidFill>
              </a:rPr>
              <a:t>殷人昆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编,</a:t>
            </a:r>
            <a:r>
              <a:rPr lang="en-US" altLang="zh-CN" sz="2400" dirty="0">
                <a:solidFill>
                  <a:srgbClr val="000000"/>
                </a:solidFill>
              </a:rPr>
              <a:t> 清华大学出版社</a:t>
            </a:r>
            <a:r>
              <a:rPr lang="en-US" altLang="zh-CN" sz="2400" dirty="0">
                <a:solidFill>
                  <a:srgbClr val="000000"/>
                </a:solidFill>
                <a:sym typeface="+mn-ea"/>
              </a:rPr>
              <a:t>.</a:t>
            </a:r>
            <a:r>
              <a:rPr lang="en-US" altLang="zh-CN" sz="2400" dirty="0">
                <a:solidFill>
                  <a:srgbClr val="000000"/>
                </a:solidFill>
              </a:rPr>
              <a:t>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[2][</a:t>
            </a:r>
            <a:r>
              <a:rPr lang="zh-CN" altLang="en-US" sz="2400" dirty="0">
                <a:solidFill>
                  <a:srgbClr val="000000"/>
                </a:solidFill>
              </a:rPr>
              <a:t>王</a:t>
            </a:r>
            <a:r>
              <a:rPr lang="en-US" altLang="zh-CN" sz="2400" dirty="0">
                <a:solidFill>
                  <a:srgbClr val="000000"/>
                </a:solidFill>
              </a:rPr>
              <a:t>] </a:t>
            </a:r>
            <a:r>
              <a:rPr lang="zh-CN" altLang="en-US" sz="2400" dirty="0">
                <a:solidFill>
                  <a:srgbClr val="000000"/>
                </a:solidFill>
              </a:rPr>
              <a:t>王晓东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计算机算法设计与分析</a:t>
            </a:r>
            <a:r>
              <a:rPr lang="en-US" altLang="zh-CN" sz="2400" dirty="0"/>
              <a:t>(</a:t>
            </a:r>
            <a:r>
              <a:rPr lang="zh-CN" altLang="en-US" sz="2400" dirty="0"/>
              <a:t>第</a:t>
            </a:r>
            <a:r>
              <a:rPr lang="en-US" altLang="zh-CN" sz="2400" dirty="0"/>
              <a:t>5</a:t>
            </a:r>
            <a:r>
              <a:rPr lang="zh-CN" altLang="en-US" sz="2400" dirty="0"/>
              <a:t>版</a:t>
            </a:r>
            <a:r>
              <a:rPr lang="en-US" altLang="zh-CN" sz="2400" dirty="0"/>
              <a:t>)</a:t>
            </a:r>
            <a:r>
              <a:rPr lang="en-US" altLang="zh-CN" sz="2400" dirty="0">
                <a:solidFill>
                  <a:srgbClr val="000000"/>
                </a:solidFill>
              </a:rPr>
              <a:t>,</a:t>
            </a:r>
            <a:r>
              <a:rPr lang="zh-CN" altLang="en-US" sz="2400" dirty="0">
                <a:solidFill>
                  <a:srgbClr val="000000"/>
                </a:solidFill>
              </a:rPr>
              <a:t>电子工业</a:t>
            </a:r>
            <a:r>
              <a:rPr lang="en-US" altLang="zh-CN" sz="2400" dirty="0">
                <a:solidFill>
                  <a:srgbClr val="000000"/>
                </a:solidFill>
              </a:rPr>
              <a:t>.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[3][S] </a:t>
            </a:r>
            <a:r>
              <a:rPr lang="zh-CN" altLang="en-US" sz="2400" dirty="0">
                <a:solidFill>
                  <a:srgbClr val="000000"/>
                </a:solidFill>
              </a:rPr>
              <a:t>唐常杰等译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Sipser</a:t>
            </a:r>
            <a:r>
              <a:rPr lang="zh-CN" altLang="en-US" sz="2400" dirty="0">
                <a:solidFill>
                  <a:srgbClr val="000000"/>
                </a:solidFill>
              </a:rPr>
              <a:t>著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计算理论导引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机械工业</a:t>
            </a:r>
            <a:r>
              <a:rPr lang="en-US" altLang="zh-CN" sz="2400" dirty="0">
                <a:solidFill>
                  <a:srgbClr val="000000"/>
                </a:solidFill>
              </a:rPr>
              <a:t>.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zh-CN" altLang="en-US" sz="2400" dirty="0">
                <a:solidFill>
                  <a:srgbClr val="000000"/>
                </a:solidFill>
              </a:rPr>
              <a:t>参考资料</a:t>
            </a:r>
            <a:r>
              <a:rPr lang="en-US" altLang="zh-CN" sz="2400" dirty="0">
                <a:solidFill>
                  <a:srgbClr val="000000"/>
                </a:solidFill>
              </a:rPr>
              <a:t>: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[4][C] </a:t>
            </a:r>
            <a:r>
              <a:rPr lang="zh-CN" altLang="en-US" sz="2400" dirty="0">
                <a:solidFill>
                  <a:srgbClr val="000000"/>
                </a:solidFill>
              </a:rPr>
              <a:t>潘金贵等译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en-US" altLang="zh-CN" sz="2400" dirty="0" err="1">
                <a:solidFill>
                  <a:srgbClr val="000000"/>
                </a:solidFill>
              </a:rPr>
              <a:t>Cormen</a:t>
            </a:r>
            <a:r>
              <a:rPr lang="zh-CN" altLang="en-US" sz="2400" dirty="0">
                <a:solidFill>
                  <a:srgbClr val="000000"/>
                </a:solidFill>
              </a:rPr>
              <a:t>等著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算法导论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机械工业</a:t>
            </a:r>
            <a:r>
              <a:rPr lang="en-US" altLang="zh-CN" sz="2400" dirty="0">
                <a:solidFill>
                  <a:srgbClr val="000000"/>
                </a:solidFill>
              </a:rPr>
              <a:t>.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[5][M] </a:t>
            </a:r>
            <a:r>
              <a:rPr lang="zh-CN" altLang="en-US" sz="2400" dirty="0">
                <a:solidFill>
                  <a:srgbClr val="000000"/>
                </a:solidFill>
              </a:rPr>
              <a:t>黄林鹏等译</a:t>
            </a:r>
            <a:r>
              <a:rPr lang="en-US" altLang="zh-CN" sz="2400" dirty="0">
                <a:solidFill>
                  <a:srgbClr val="000000"/>
                </a:solidFill>
              </a:rPr>
              <a:t>, Manber</a:t>
            </a:r>
            <a:r>
              <a:rPr lang="zh-CN" altLang="en-US" sz="2400" dirty="0">
                <a:solidFill>
                  <a:srgbClr val="000000"/>
                </a:solidFill>
              </a:rPr>
              <a:t>著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算法引论</a:t>
            </a:r>
            <a:r>
              <a:rPr lang="en-US" altLang="zh-CN" sz="2400" dirty="0">
                <a:solidFill>
                  <a:srgbClr val="000000"/>
                </a:solidFill>
              </a:rPr>
              <a:t>-</a:t>
            </a:r>
            <a:r>
              <a:rPr lang="zh-CN" altLang="en-US" sz="2400" dirty="0">
                <a:solidFill>
                  <a:srgbClr val="000000"/>
                </a:solidFill>
              </a:rPr>
              <a:t>一种创造性方法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电子</a:t>
            </a:r>
            <a:r>
              <a:rPr lang="en-US" altLang="zh-CN" sz="2400" dirty="0">
                <a:solidFill>
                  <a:srgbClr val="000000"/>
                </a:solidFill>
              </a:rPr>
              <a:t>.  </a:t>
            </a:r>
            <a:endParaRPr lang="en-US" altLang="zh-CN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altLang="zh-CN" sz="2400" dirty="0">
                <a:solidFill>
                  <a:srgbClr val="000000"/>
                </a:solidFill>
              </a:rPr>
              <a:t>[6][L] Lewis</a:t>
            </a:r>
            <a:r>
              <a:rPr lang="zh-CN" altLang="en-US" sz="2400" dirty="0">
                <a:solidFill>
                  <a:srgbClr val="000000"/>
                </a:solidFill>
              </a:rPr>
              <a:t>等著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计算理论基础</a:t>
            </a:r>
            <a:r>
              <a:rPr lang="en-US" altLang="zh-CN" sz="2400" dirty="0">
                <a:solidFill>
                  <a:srgbClr val="000000"/>
                </a:solidFill>
              </a:rPr>
              <a:t>, </a:t>
            </a:r>
            <a:r>
              <a:rPr lang="zh-CN" altLang="en-US" sz="2400" dirty="0">
                <a:solidFill>
                  <a:srgbClr val="000000"/>
                </a:solidFill>
              </a:rPr>
              <a:t>清华大学</a:t>
            </a:r>
            <a:r>
              <a:rPr lang="en-US" altLang="zh-CN" sz="2400" dirty="0">
                <a:solidFill>
                  <a:srgbClr val="000000"/>
                </a:solidFill>
              </a:rPr>
              <a:t>. </a:t>
            </a:r>
            <a:endParaRPr lang="en-US" altLang="zh-CN" sz="2400" dirty="0">
              <a:solidFill>
                <a:srgbClr val="000000"/>
              </a:solidFill>
            </a:endParaRPr>
          </a:p>
        </p:txBody>
      </p:sp>
      <p:sp>
        <p:nvSpPr>
          <p:cNvPr id="2051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0"/>
            <a:ext cx="9144000" cy="1844675"/>
          </a:xfrm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tx1"/>
                </a:solidFill>
              </a:rPr>
              <a:t>数据结构与算法设计</a:t>
            </a:r>
            <a:endParaRPr lang="zh-CN" altLang="en-US" sz="4800" b="1" dirty="0">
              <a:solidFill>
                <a:schemeClr val="tx1"/>
              </a:solidFill>
            </a:endParaRPr>
          </a:p>
        </p:txBody>
      </p:sp>
      <p:sp>
        <p:nvSpPr>
          <p:cNvPr id="2052" name="TextBox 1"/>
          <p:cNvSpPr txBox="1">
            <a:spLocks noChangeArrowheads="1"/>
          </p:cNvSpPr>
          <p:nvPr/>
        </p:nvSpPr>
        <p:spPr bwMode="auto">
          <a:xfrm>
            <a:off x="3623386" y="1773238"/>
            <a:ext cx="1625766" cy="626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>
                <a:solidFill>
                  <a:srgbClr val="000000"/>
                </a:solidFill>
              </a:rPr>
              <a:t> 林永钢 </a:t>
            </a:r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9DB6C9F-7DA7-4C2E-9077-02FCA6A7AF32}" type="slidenum">
              <a:rPr kumimoji="0" lang="en-US" altLang="zh-CN" sz="1400" b="0"/>
            </a:fld>
            <a:r>
              <a:rPr kumimoji="0" lang="en-US" altLang="zh-CN" sz="1400" b="0"/>
              <a:t> of 1</a:t>
            </a:r>
            <a:endParaRPr kumimoji="0" lang="en-US" altLang="zh-CN" sz="1400" b="0"/>
          </a:p>
        </p:txBody>
      </p:sp>
      <p:sp>
        <p:nvSpPr>
          <p:cNvPr id="24581" name="Text Box 3"/>
          <p:cNvSpPr txBox="1">
            <a:spLocks noChangeArrowheads="1"/>
          </p:cNvSpPr>
          <p:nvPr/>
        </p:nvSpPr>
        <p:spPr bwMode="auto">
          <a:xfrm>
            <a:off x="1600200" y="4652963"/>
            <a:ext cx="649351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/>
            <a:r>
              <a:rPr lang="ko-KR" altLang="en-US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“</a:t>
            </a:r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Anyway, we have to solve this problem. </a:t>
            </a:r>
            <a:endParaRPr lang="en-US" altLang="ko-KR" sz="280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latinLnBrk="1" hangingPunct="1"/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Can we satisfy with a good solution ?   ”</a:t>
            </a:r>
            <a:endParaRPr lang="en-US" altLang="ko-KR" sz="280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4582" name="Picture 4" descr="np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69988"/>
            <a:ext cx="5000625" cy="290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引言：学习算法的意义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11621B9D-3A37-4C1A-BC37-76FB379F44B3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94211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1E6CDE51-FE06-4421-904A-572B64A66ED6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78915" name="Rectangle 3"/>
          <p:cNvSpPr>
            <a:spLocks noChangeArrowheads="1"/>
          </p:cNvSpPr>
          <p:nvPr/>
        </p:nvSpPr>
        <p:spPr bwMode="auto">
          <a:xfrm>
            <a:off x="762000" y="1066800"/>
            <a:ext cx="6477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可递归求解；</a:t>
            </a:r>
            <a:endParaRPr kumimoji="0" lang="zh-CN" alt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8916" name="Rectangle 4"/>
          <p:cNvSpPr>
            <a:spLocks noChangeArrowheads="1"/>
          </p:cNvSpPr>
          <p:nvPr/>
        </p:nvSpPr>
        <p:spPr bwMode="auto">
          <a:xfrm>
            <a:off x="838200" y="1600200"/>
            <a:ext cx="7543800" cy="1383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，可知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a[n/2]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a[n/2+1]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一定在最大和的子段中，因此</a:t>
            </a:r>
            <a:endParaRPr kumimoji="0" lang="zh-CN" alt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在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a[1..n/2]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中计算：</a:t>
            </a:r>
            <a:endParaRPr kumimoji="0" lang="zh-CN" alt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8917" name="Object 5"/>
          <p:cNvGraphicFramePr>
            <a:graphicFrameLocks noChangeAspect="1"/>
          </p:cNvGraphicFramePr>
          <p:nvPr/>
        </p:nvGraphicFramePr>
        <p:xfrm>
          <a:off x="4343400" y="2142490"/>
          <a:ext cx="3076575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name="公式" r:id="rId1" imgW="977900" imgH="431800" progId="Equation.3">
                  <p:embed/>
                </p:oleObj>
              </mc:Choice>
              <mc:Fallback>
                <p:oleObj name="公式" r:id="rId1" imgW="9779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42490"/>
                        <a:ext cx="3076575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18" name="Rectangle 6"/>
          <p:cNvSpPr>
            <a:spLocks noChangeArrowheads="1"/>
          </p:cNvSpPr>
          <p:nvPr/>
        </p:nvSpPr>
        <p:spPr bwMode="auto">
          <a:xfrm>
            <a:off x="1255713" y="3976688"/>
            <a:ext cx="305435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a[n/2..n]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中计算：</a:t>
            </a:r>
            <a:endParaRPr kumimoji="0" lang="zh-CN" alt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8919" name="Object 7"/>
          <p:cNvGraphicFramePr>
            <a:graphicFrameLocks noChangeAspect="1"/>
          </p:cNvGraphicFramePr>
          <p:nvPr/>
        </p:nvGraphicFramePr>
        <p:xfrm>
          <a:off x="4254183" y="3570288"/>
          <a:ext cx="3827462" cy="1382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5" name="公式" r:id="rId3" imgW="1193800" imgH="431800" progId="Equation.3">
                  <p:embed/>
                </p:oleObj>
              </mc:Choice>
              <mc:Fallback>
                <p:oleObj name="公式" r:id="rId3" imgW="1193800" imgH="431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183" y="3570288"/>
                        <a:ext cx="3827462" cy="1382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20" name="Rectangle 8"/>
          <p:cNvSpPr>
            <a:spLocks noChangeArrowheads="1"/>
          </p:cNvSpPr>
          <p:nvPr/>
        </p:nvSpPr>
        <p:spPr bwMode="auto">
          <a:xfrm>
            <a:off x="1524000" y="5272088"/>
            <a:ext cx="46094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易知：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+S</a:t>
            </a:r>
            <a:r>
              <a:rPr kumimoji="0" lang="en-US" altLang="zh-CN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的最大值</a:t>
            </a:r>
            <a:endParaRPr kumimoji="0" lang="zh-CN" alt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7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5" grpId="0" autoUpdateAnimBg="0"/>
      <p:bldP spid="678916" grpId="0" autoUpdateAnimBg="0"/>
      <p:bldP spid="678918" grpId="0" autoUpdateAnimBg="0"/>
      <p:bldP spid="678920" grpId="0" autoUpdateAnimBg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11621B9D-3A37-4C1A-BC37-76FB379F44B3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9523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1E6CDE51-FE06-4421-904A-572B64A66ED6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79939" name="Rectangle 3"/>
          <p:cNvSpPr>
            <a:spLocks noChangeArrowheads="1"/>
          </p:cNvSpPr>
          <p:nvPr/>
        </p:nvSpPr>
        <p:spPr bwMode="auto">
          <a:xfrm>
            <a:off x="762000" y="1138555"/>
            <a:ext cx="6477000" cy="5785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int MaxSubSum3(int a[], int left, int right)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{ //</a:t>
            </a: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返回最大子段和</a:t>
            </a:r>
            <a:endParaRPr kumimoji="0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int sum=0;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if(left==right)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sum=a[left]&gt;0?a[left]:0;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else  {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int center=(left+right)/2;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int leftsum=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MaxSubSum3(a, left,center);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int rightsum=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MaxSubSum3(a, center+1, right);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int s1=0; int leftmidsum=0;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for(int i=center; i&gt;=left; i--)  {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leftmidsum += a[i];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if(leftmidsum&gt;s1)  s1=leftmidsum;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}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autoUpdateAnimBg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11621B9D-3A37-4C1A-BC37-76FB379F44B3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96259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1E6CDE51-FE06-4421-904A-572B64A66ED6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962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80963" name="Rectangle 3"/>
          <p:cNvSpPr>
            <a:spLocks noChangeArrowheads="1"/>
          </p:cNvSpPr>
          <p:nvPr/>
        </p:nvSpPr>
        <p:spPr bwMode="auto">
          <a:xfrm>
            <a:off x="762000" y="1209675"/>
            <a:ext cx="6477000" cy="577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int s2=0; int rightmidsum=0;</a:t>
            </a:r>
            <a:endParaRPr kumimoji="0" lang="en-US" altLang="zh-CN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for(int i=center+1; i&lt;=right; i++)  {</a:t>
            </a:r>
            <a:endParaRPr kumimoji="0" lang="en-US" altLang="zh-CN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rightminsum += a[i];</a:t>
            </a:r>
            <a:endParaRPr kumimoji="0" lang="en-US" altLang="zh-CN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if(rightmidsum&gt;s2)  </a:t>
            </a:r>
            <a:endParaRPr kumimoji="0" lang="en-US" altLang="zh-CN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s2=rightmidsum;</a:t>
            </a:r>
            <a:endParaRPr kumimoji="0" lang="en-US" altLang="zh-CN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}</a:t>
            </a:r>
            <a:endParaRPr kumimoji="0" lang="en-US" altLang="zh-CN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int sum=s1+s2;</a:t>
            </a:r>
            <a:endParaRPr kumimoji="0" lang="en-US" altLang="zh-CN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if(sum&lt;leftsum) sum=leftsum;</a:t>
            </a:r>
            <a:endParaRPr kumimoji="0" lang="en-US" altLang="zh-CN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if(sum&lt;rightsum) sum=rightsum;</a:t>
            </a:r>
            <a:endParaRPr kumimoji="0" lang="en-US" altLang="zh-CN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}//end if</a:t>
            </a:r>
            <a:endParaRPr kumimoji="0" lang="en-US" altLang="zh-CN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return sum;</a:t>
            </a:r>
            <a:endParaRPr kumimoji="0" lang="en-US" altLang="zh-CN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}//end</a:t>
            </a:r>
            <a:endParaRPr kumimoji="0" lang="en-US" altLang="zh-CN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endParaRPr kumimoji="0" lang="en-US" altLang="zh-CN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80964" name="Object 4"/>
          <p:cNvGraphicFramePr>
            <a:graphicFrameLocks noChangeAspect="1"/>
          </p:cNvGraphicFramePr>
          <p:nvPr/>
        </p:nvGraphicFramePr>
        <p:xfrm>
          <a:off x="4105910" y="5229225"/>
          <a:ext cx="3527425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公式" r:id="rId1" imgW="2146300" imgH="685800" progId="Equation.3">
                  <p:embed/>
                </p:oleObj>
              </mc:Choice>
              <mc:Fallback>
                <p:oleObj name="公式" r:id="rId1" imgW="2146300" imgH="685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5910" y="5229225"/>
                        <a:ext cx="3527425" cy="112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3" grpId="0" autoUpdateAnimBg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939181" y="2174939"/>
            <a:ext cx="4599336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排序算法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递归函数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分治原理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主定理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二分法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大整数乘法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5.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线性时间选择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6. </a:t>
            </a:r>
            <a:r>
              <a:rPr lang="zh-CN" altLang="en-US" dirty="0"/>
              <a:t>最大子段和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7.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最接近点对问题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457200"/>
          </a:xfrm>
        </p:spPr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1400" b="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131075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en-US" altLang="zh-CN" sz="1400" b="0" dirty="0">
                <a:latin typeface="Tahoma" panose="020B0604030504040204" pitchFamily="34" charset="0"/>
                <a:ea typeface="宋体" panose="02010600030101010101" pitchFamily="2" charset="-122"/>
              </a:rPr>
              <a:t> of 158</a:t>
            </a:r>
            <a:endParaRPr lang="en-US" altLang="zh-CN" sz="1400" b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85059" name="Rectangle 3"/>
          <p:cNvSpPr/>
          <p:nvPr/>
        </p:nvSpPr>
        <p:spPr>
          <a:xfrm>
            <a:off x="224155" y="227330"/>
            <a:ext cx="8782050" cy="61239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en-US" altLang="zh-CN" sz="2800" dirty="0">
                <a:cs typeface="Times New Roman" panose="02020603050405020304" pitchFamily="18" charset="0"/>
              </a:rPr>
              <a:t>Have you ever played quoit in a playground? Quoit is a 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game in which flat rings are pitched at some toys, with </a:t>
            </a:r>
            <a:r>
              <a:rPr lang="en-US" altLang="zh-CN" sz="2800" dirty="0">
                <a:cs typeface="Times New Roman" panose="02020603050405020304" pitchFamily="18" charset="0"/>
              </a:rPr>
              <a:t>all the toys encircled awarded.</a:t>
            </a:r>
            <a:br>
              <a:rPr lang="en-US" altLang="zh-CN" sz="2800" dirty="0"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In the field of Cyberground, the position of each toy is </a:t>
            </a:r>
            <a:r>
              <a:rPr lang="en-US" altLang="zh-CN" sz="2800" dirty="0">
                <a:cs typeface="Times New Roman" panose="02020603050405020304" pitchFamily="18" charset="0"/>
              </a:rPr>
              <a:t>fixed, and the ring is carefully designed so it can only 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encircle one toy at a time. On the other hand, to make </a:t>
            </a:r>
            <a:r>
              <a:rPr lang="en-US" altLang="zh-CN" sz="2800" dirty="0">
                <a:cs typeface="Times New Roman" panose="02020603050405020304" pitchFamily="18" charset="0"/>
              </a:rPr>
              <a:t>the game look more attractive, the ring is designed to 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have the largest radius. Given a configuration of the </a:t>
            </a:r>
            <a:r>
              <a:rPr lang="en-US" altLang="zh-CN" sz="2800" dirty="0">
                <a:cs typeface="Times New Roman" panose="02020603050405020304" pitchFamily="18" charset="0"/>
              </a:rPr>
              <a:t>field, you are supposed to find the radius of such a ring.</a:t>
            </a:r>
            <a:br>
              <a:rPr lang="en-US" altLang="zh-CN" sz="2800" dirty="0"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Assume that all the toys are points on a plane. A point is </a:t>
            </a:r>
            <a:r>
              <a:rPr lang="en-US" altLang="zh-CN" sz="2800" dirty="0">
                <a:cs typeface="Times New Roman" panose="02020603050405020304" pitchFamily="18" charset="0"/>
              </a:rPr>
              <a:t>encircled by the ring if the distance between the point 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and the center of the ring is strictly less than the radius</a:t>
            </a:r>
            <a:r>
              <a:rPr lang="en-US" altLang="zh-CN" sz="2800" dirty="0">
                <a:cs typeface="Times New Roman" panose="02020603050405020304" pitchFamily="18" charset="0"/>
              </a:rPr>
              <a:t> of the ring. If two toys are placed at the same point, the </a:t>
            </a:r>
            <a:r>
              <a:rPr lang="en-US" altLang="zh-CN" sz="2800" dirty="0">
                <a:solidFill>
                  <a:srgbClr val="C00000"/>
                </a:solidFill>
                <a:cs typeface="Times New Roman" panose="02020603050405020304" pitchFamily="18" charset="0"/>
              </a:rPr>
              <a:t>radius of the ring is considered to be 0.</a:t>
            </a:r>
            <a:endParaRPr lang="en-US" altLang="zh-CN" sz="2800" dirty="0">
              <a:solidFill>
                <a:srgbClr val="C00000"/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9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最接近点对问题</a:t>
            </a:r>
            <a:endParaRPr lang="zh-CN" altLang="en-US" b="1" dirty="0"/>
          </a:p>
        </p:txBody>
      </p:sp>
      <p:sp>
        <p:nvSpPr>
          <p:cNvPr id="213007" name="Text Box 15"/>
          <p:cNvSpPr txBox="1">
            <a:spLocks noChangeArrowheads="1"/>
          </p:cNvSpPr>
          <p:nvPr/>
        </p:nvSpPr>
        <p:spPr bwMode="auto">
          <a:xfrm>
            <a:off x="808038" y="1341438"/>
            <a:ext cx="64484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/>
              <a:t> 输入</a:t>
            </a:r>
            <a:r>
              <a:rPr lang="en-US" altLang="zh-CN" dirty="0"/>
              <a:t>: </a:t>
            </a:r>
            <a:r>
              <a:rPr lang="zh-CN" altLang="en-US" dirty="0"/>
              <a:t>平面上点集 </a:t>
            </a:r>
            <a:r>
              <a:rPr lang="en-US" altLang="zh-CN" dirty="0"/>
              <a:t>P = { 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en-US" altLang="zh-CN" dirty="0"/>
              <a:t>}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输出</a:t>
            </a:r>
            <a:r>
              <a:rPr lang="en-US" altLang="zh-CN" dirty="0"/>
              <a:t>:  (s, t) </a:t>
            </a:r>
            <a:r>
              <a:rPr lang="zh-CN" altLang="en-US" dirty="0"/>
              <a:t>使得 </a:t>
            </a:r>
            <a:br>
              <a:rPr lang="zh-CN" altLang="en-US" dirty="0"/>
            </a:br>
            <a:r>
              <a:rPr lang="zh-CN" altLang="en-US" dirty="0"/>
              <a:t>           </a:t>
            </a:r>
            <a:r>
              <a:rPr lang="en-US" altLang="zh-CN" dirty="0"/>
              <a:t>d(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s</a:t>
            </a:r>
            <a:r>
              <a:rPr lang="en-US" altLang="zh-CN" i="1" baseline="-25000" dirty="0"/>
              <a:t> </a:t>
            </a:r>
            <a:r>
              <a:rPr lang="en-US" altLang="zh-CN" dirty="0"/>
              <a:t>,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t</a:t>
            </a:r>
            <a:r>
              <a:rPr lang="en-US" altLang="zh-CN" i="1" baseline="-25000" dirty="0"/>
              <a:t> </a:t>
            </a:r>
            <a:r>
              <a:rPr lang="en-US" altLang="zh-CN" dirty="0"/>
              <a:t>) = min { d(</a:t>
            </a:r>
            <a:r>
              <a:rPr lang="en-US" altLang="zh-CN" i="1" dirty="0" err="1"/>
              <a:t>u</a:t>
            </a:r>
            <a:r>
              <a:rPr lang="en-US" altLang="zh-CN" dirty="0" err="1"/>
              <a:t>,</a:t>
            </a:r>
            <a:r>
              <a:rPr lang="en-US" altLang="zh-CN" i="1" dirty="0" err="1"/>
              <a:t>v</a:t>
            </a:r>
            <a:r>
              <a:rPr lang="en-US" altLang="zh-CN" dirty="0"/>
              <a:t>) | </a:t>
            </a:r>
            <a:r>
              <a:rPr lang="en-US" altLang="zh-CN" i="1" dirty="0" err="1"/>
              <a:t>u</a:t>
            </a:r>
            <a:r>
              <a:rPr lang="en-US" altLang="zh-CN" dirty="0" err="1">
                <a:sym typeface="Symbol" panose="05050102010706020507" pitchFamily="18" charset="2"/>
              </a:rPr>
              <a:t></a:t>
            </a:r>
            <a:r>
              <a:rPr lang="en-US" altLang="zh-CN" i="1" dirty="0" err="1"/>
              <a:t>v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 P</a:t>
            </a:r>
            <a:r>
              <a:rPr lang="en-US" altLang="zh-CN" i="1" dirty="0"/>
              <a:t> </a:t>
            </a:r>
            <a:r>
              <a:rPr lang="en-US" altLang="zh-CN" dirty="0"/>
              <a:t>}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   其中设 </a:t>
            </a:r>
            <a:r>
              <a:rPr lang="en-US" altLang="zh-CN" i="1" dirty="0"/>
              <a:t>u </a:t>
            </a:r>
            <a:r>
              <a:rPr lang="en-US" altLang="zh-CN" dirty="0"/>
              <a:t>= 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), </a:t>
            </a:r>
            <a:r>
              <a:rPr lang="en-US" altLang="zh-CN" i="1" dirty="0"/>
              <a:t>v </a:t>
            </a:r>
            <a:r>
              <a:rPr lang="en-US" altLang="zh-CN" dirty="0"/>
              <a:t>= (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), </a:t>
            </a:r>
            <a:endParaRPr lang="en-US" altLang="zh-CN" dirty="0"/>
          </a:p>
        </p:txBody>
      </p:sp>
      <p:graphicFrame>
        <p:nvGraphicFramePr>
          <p:cNvPr id="213009" name="Object 17"/>
          <p:cNvGraphicFramePr>
            <a:graphicFrameLocks noChangeAspect="1"/>
          </p:cNvGraphicFramePr>
          <p:nvPr/>
        </p:nvGraphicFramePr>
        <p:xfrm>
          <a:off x="1835150" y="3573463"/>
          <a:ext cx="5221288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公式" r:id="rId1" imgW="2095500" imgH="279400" progId="Equation.3">
                  <p:embed/>
                </p:oleObj>
              </mc:Choice>
              <mc:Fallback>
                <p:oleObj name="公式" r:id="rId1" imgW="2095500" imgH="279400" progId="Equation.3">
                  <p:embed/>
                  <p:pic>
                    <p:nvPicPr>
                      <p:cNvPr id="0" name="Picture 4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573463"/>
                        <a:ext cx="5221288" cy="696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3010" name="Text Box 18"/>
          <p:cNvSpPr txBox="1">
            <a:spLocks noChangeArrowheads="1"/>
          </p:cNvSpPr>
          <p:nvPr/>
        </p:nvSpPr>
        <p:spPr bwMode="auto">
          <a:xfrm>
            <a:off x="539750" y="4581525"/>
            <a:ext cx="7127272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算法设计分析过程</a:t>
            </a:r>
            <a:r>
              <a:rPr lang="en-US" altLang="zh-CN" dirty="0"/>
              <a:t>: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直接法</a:t>
            </a:r>
            <a:r>
              <a:rPr lang="en-US" altLang="zh-CN" dirty="0"/>
              <a:t>--</a:t>
            </a:r>
            <a:r>
              <a:rPr lang="zh-CN" altLang="en-US" dirty="0"/>
              <a:t>一维</a:t>
            </a:r>
            <a:r>
              <a:rPr lang="en-US" altLang="zh-CN" dirty="0"/>
              <a:t>--</a:t>
            </a:r>
            <a:r>
              <a:rPr lang="zh-CN" altLang="en-US" dirty="0"/>
              <a:t>排序</a:t>
            </a:r>
            <a:r>
              <a:rPr lang="en-US" altLang="zh-CN" dirty="0"/>
              <a:t>--</a:t>
            </a:r>
            <a:r>
              <a:rPr lang="zh-CN" altLang="en-US" dirty="0"/>
              <a:t>分治</a:t>
            </a:r>
            <a:r>
              <a:rPr lang="en-US" altLang="zh-CN" dirty="0"/>
              <a:t>--</a:t>
            </a:r>
            <a:r>
              <a:rPr lang="zh-CN" altLang="en-US" dirty="0"/>
              <a:t>二维</a:t>
            </a:r>
            <a:r>
              <a:rPr lang="en-US" altLang="zh-CN" dirty="0"/>
              <a:t>--</a:t>
            </a:r>
            <a:r>
              <a:rPr lang="zh-CN" altLang="en-US" dirty="0"/>
              <a:t>改进</a:t>
            </a:r>
            <a:r>
              <a:rPr lang="en-US" altLang="zh-CN" dirty="0"/>
              <a:t>--</a:t>
            </a:r>
            <a:r>
              <a:rPr lang="zh-CN" altLang="en-US" dirty="0"/>
              <a:t>改进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3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30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3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30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3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30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30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3007" grpId="0" build="p"/>
      <p:bldP spid="213010" grpId="0" bldLvl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</a:t>
            </a:r>
            <a:r>
              <a:rPr lang="en-US" altLang="zh-CN" b="1" dirty="0"/>
              <a:t>-</a:t>
            </a:r>
            <a:r>
              <a:rPr lang="zh-CN" altLang="en-US" b="1" dirty="0"/>
              <a:t>逐对求距离</a:t>
            </a:r>
            <a:endParaRPr lang="zh-CN" altLang="en-US" b="1" dirty="0"/>
          </a:p>
        </p:txBody>
      </p:sp>
      <p:sp>
        <p:nvSpPr>
          <p:cNvPr id="213007" name="Text Box 15"/>
          <p:cNvSpPr txBox="1">
            <a:spLocks noChangeArrowheads="1"/>
          </p:cNvSpPr>
          <p:nvPr/>
        </p:nvSpPr>
        <p:spPr bwMode="auto">
          <a:xfrm>
            <a:off x="808038" y="1341438"/>
            <a:ext cx="6511719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zh-CN" altLang="en-US" dirty="0"/>
              <a:t> 输入</a:t>
            </a:r>
            <a:r>
              <a:rPr lang="en-US" altLang="zh-CN" dirty="0"/>
              <a:t>: </a:t>
            </a:r>
            <a:r>
              <a:rPr lang="zh-CN" altLang="en-US" dirty="0"/>
              <a:t>平面上点集 </a:t>
            </a:r>
            <a:r>
              <a:rPr lang="en-US" altLang="zh-CN" dirty="0"/>
              <a:t>P = { 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n</a:t>
            </a:r>
            <a:r>
              <a:rPr lang="en-US" altLang="zh-CN" i="1" baseline="-25000" dirty="0"/>
              <a:t> </a:t>
            </a:r>
            <a:r>
              <a:rPr lang="en-US" altLang="zh-CN" dirty="0"/>
              <a:t>}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Tx/>
              <a:buChar char="•"/>
            </a:pPr>
            <a:r>
              <a:rPr lang="en-US" altLang="zh-CN" dirty="0"/>
              <a:t> </a:t>
            </a:r>
            <a:r>
              <a:rPr lang="zh-CN" altLang="en-US" dirty="0"/>
              <a:t>输出</a:t>
            </a:r>
            <a:r>
              <a:rPr lang="en-US" altLang="zh-CN" dirty="0"/>
              <a:t>:  (s, t) </a:t>
            </a:r>
            <a:r>
              <a:rPr lang="zh-CN" altLang="en-US" dirty="0"/>
              <a:t>使得</a:t>
            </a:r>
            <a:r>
              <a:rPr lang="en-US" altLang="zh-CN" dirty="0"/>
              <a:t>d(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s</a:t>
            </a:r>
            <a:r>
              <a:rPr lang="en-US" altLang="zh-CN" i="1" baseline="-25000" dirty="0"/>
              <a:t> </a:t>
            </a:r>
            <a:r>
              <a:rPr lang="en-US" altLang="zh-CN" dirty="0"/>
              <a:t>, 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t</a:t>
            </a:r>
            <a:r>
              <a:rPr lang="en-US" altLang="zh-CN" i="1" baseline="-25000" dirty="0"/>
              <a:t> </a:t>
            </a:r>
            <a:r>
              <a:rPr lang="en-US" altLang="zh-CN" dirty="0"/>
              <a:t>)</a:t>
            </a:r>
            <a:r>
              <a:rPr lang="zh-CN" altLang="en-US" dirty="0"/>
              <a:t>是最小点间距 </a:t>
            </a:r>
            <a:endParaRPr lang="en-US" altLang="zh-CN" dirty="0"/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1675158" y="2564904"/>
            <a:ext cx="5561138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1. </a:t>
            </a:r>
            <a:r>
              <a:rPr lang="zh-CN" altLang="en-US" dirty="0"/>
              <a:t>初始化</a:t>
            </a:r>
            <a:r>
              <a:rPr lang="en-US" altLang="zh-CN" dirty="0"/>
              <a:t>: min = d(p</a:t>
            </a:r>
            <a:r>
              <a:rPr lang="en-US" altLang="zh-CN" baseline="-25000" dirty="0"/>
              <a:t>1</a:t>
            </a:r>
            <a:r>
              <a:rPr lang="en-US" altLang="zh-CN" dirty="0"/>
              <a:t>,p</a:t>
            </a:r>
            <a:r>
              <a:rPr lang="en-US" altLang="zh-CN" baseline="-25000" dirty="0"/>
              <a:t>2</a:t>
            </a:r>
            <a:r>
              <a:rPr lang="en-US" altLang="zh-CN" dirty="0"/>
              <a:t>); s=1; t=2;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2. </a:t>
            </a:r>
            <a:r>
              <a:rPr lang="zh-CN" altLang="en-US" dirty="0"/>
              <a:t>对 </a:t>
            </a:r>
            <a:r>
              <a:rPr lang="en-US" altLang="zh-CN" dirty="0" err="1"/>
              <a:t>i</a:t>
            </a:r>
            <a:r>
              <a:rPr lang="en-US" altLang="zh-CN" dirty="0"/>
              <a:t> = 1 : n-1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3. </a:t>
            </a:r>
            <a:r>
              <a:rPr lang="zh-CN" altLang="en-US" dirty="0"/>
              <a:t>对 </a:t>
            </a:r>
            <a:r>
              <a:rPr lang="en-US" altLang="zh-CN" dirty="0"/>
              <a:t>j = i+1 : n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4.     </a:t>
            </a:r>
            <a:r>
              <a:rPr lang="zh-CN" altLang="en-US" dirty="0"/>
              <a:t>若 </a:t>
            </a:r>
            <a:r>
              <a:rPr lang="en-US" altLang="zh-CN" dirty="0"/>
              <a:t>min &gt; d(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,p</a:t>
            </a:r>
            <a:r>
              <a:rPr lang="en-US" altLang="zh-CN" baseline="-25000" dirty="0" err="1"/>
              <a:t>j</a:t>
            </a:r>
            <a:r>
              <a:rPr lang="en-US" altLang="zh-CN" dirty="0"/>
              <a:t>),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5.     </a:t>
            </a:r>
            <a:r>
              <a:rPr lang="zh-CN" altLang="en-US" dirty="0"/>
              <a:t>则 </a:t>
            </a:r>
            <a:r>
              <a:rPr lang="en-US" altLang="zh-CN" dirty="0"/>
              <a:t>s = </a:t>
            </a:r>
            <a:r>
              <a:rPr lang="en-US" altLang="zh-CN" dirty="0" err="1"/>
              <a:t>i</a:t>
            </a:r>
            <a:r>
              <a:rPr lang="en-US" altLang="zh-CN" dirty="0"/>
              <a:t>; t = j; min = d(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</a:t>
            </a:r>
            <a:r>
              <a:rPr lang="en-US" altLang="zh-CN" dirty="0" err="1"/>
              <a:t>,p</a:t>
            </a:r>
            <a:r>
              <a:rPr lang="en-US" altLang="zh-CN" baseline="-25000" dirty="0" err="1"/>
              <a:t>j</a:t>
            </a:r>
            <a:r>
              <a:rPr lang="en-US" altLang="zh-CN" dirty="0"/>
              <a:t>)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6. </a:t>
            </a:r>
            <a:r>
              <a:rPr lang="zh-CN" altLang="en-US" dirty="0"/>
              <a:t>输出</a:t>
            </a:r>
            <a:r>
              <a:rPr lang="en-US" altLang="zh-CN" dirty="0"/>
              <a:t>(</a:t>
            </a:r>
            <a:r>
              <a:rPr lang="en-US" altLang="zh-CN" dirty="0" err="1"/>
              <a:t>s,t</a:t>
            </a:r>
            <a:r>
              <a:rPr lang="en-US" altLang="zh-CN" dirty="0"/>
              <a:t>) </a:t>
            </a:r>
            <a:endParaRPr lang="en-US" altLang="zh-CN" dirty="0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729939" y="2636912"/>
            <a:ext cx="745717" cy="40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olidFill>
                  <a:srgbClr val="FF0000"/>
                </a:solidFill>
              </a:rPr>
              <a:t>O(1) 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3608" y="4481236"/>
            <a:ext cx="817725" cy="531940"/>
            <a:chOff x="657931" y="4481236"/>
            <a:chExt cx="817725" cy="531940"/>
          </a:xfrm>
        </p:grpSpPr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657931" y="4581128"/>
              <a:ext cx="745717" cy="406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000" dirty="0">
                  <a:solidFill>
                    <a:srgbClr val="FF0000"/>
                  </a:solidFill>
                </a:rPr>
                <a:t>O(1) 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1149926" y="4481236"/>
              <a:ext cx="325730" cy="531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dirty="0">
                  <a:solidFill>
                    <a:srgbClr val="FF0000"/>
                  </a:solidFill>
                </a:rPr>
                <a:t>{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1520" y="3356992"/>
            <a:ext cx="936104" cy="1656184"/>
            <a:chOff x="35496" y="3356992"/>
            <a:chExt cx="936104" cy="1656184"/>
          </a:xfrm>
        </p:grpSpPr>
        <p:sp>
          <p:nvSpPr>
            <p:cNvPr id="3" name="左大括号 2"/>
            <p:cNvSpPr/>
            <p:nvPr/>
          </p:nvSpPr>
          <p:spPr bwMode="auto">
            <a:xfrm>
              <a:off x="769047" y="3356992"/>
              <a:ext cx="202553" cy="1656184"/>
            </a:xfrm>
            <a:prstGeom prst="leftBrac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Text Box 15"/>
            <p:cNvSpPr txBox="1">
              <a:spLocks noChangeArrowheads="1"/>
            </p:cNvSpPr>
            <p:nvPr/>
          </p:nvSpPr>
          <p:spPr bwMode="auto">
            <a:xfrm>
              <a:off x="35496" y="4030782"/>
              <a:ext cx="845103" cy="406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000" dirty="0">
                  <a:solidFill>
                    <a:srgbClr val="FF0000"/>
                  </a:solidFill>
                </a:rPr>
                <a:t>O(n</a:t>
              </a:r>
              <a:r>
                <a:rPr lang="en-US" altLang="zh-CN" sz="2000" baseline="30000" dirty="0">
                  <a:solidFill>
                    <a:srgbClr val="FF0000"/>
                  </a:solidFill>
                </a:rPr>
                <a:t>2</a:t>
              </a:r>
              <a:r>
                <a:rPr lang="en-US" altLang="zh-CN" sz="2000" dirty="0">
                  <a:solidFill>
                    <a:srgbClr val="FF0000"/>
                  </a:solidFill>
                </a:rPr>
                <a:t>) 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915943" y="5966580"/>
            <a:ext cx="4160113" cy="56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总时间 </a:t>
            </a:r>
            <a:r>
              <a:rPr lang="en-US" altLang="zh-CN" dirty="0"/>
              <a:t>O(C(n,2)) = O(n</a:t>
            </a:r>
            <a:r>
              <a:rPr lang="en-US" altLang="zh-CN" baseline="30000" dirty="0"/>
              <a:t>2</a:t>
            </a:r>
            <a:r>
              <a:rPr lang="en-US" altLang="zh-CN" dirty="0"/>
              <a:t>)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8" grpId="0" bldLvl="0" animBg="1"/>
      <p:bldP spid="15" grpId="0" bldLvl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</a:t>
            </a:r>
            <a:r>
              <a:rPr lang="en-US" altLang="zh-CN" b="1" dirty="0"/>
              <a:t>--</a:t>
            </a:r>
            <a:r>
              <a:rPr lang="zh-CN" altLang="en-US" b="1" dirty="0"/>
              <a:t>一维方法一</a:t>
            </a:r>
            <a:endParaRPr lang="en-US" altLang="zh-CN" b="1" dirty="0"/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2089905" y="1405800"/>
            <a:ext cx="6298519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/>
              <a:t>排序再逐个计算距离</a:t>
            </a:r>
            <a:r>
              <a:rPr lang="en-US" altLang="zh-CN" dirty="0"/>
              <a:t>: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1. </a:t>
            </a:r>
            <a:r>
              <a:rPr lang="zh-CN" altLang="en-US" dirty="0"/>
              <a:t>排序</a:t>
            </a:r>
            <a:r>
              <a:rPr lang="en-US" altLang="zh-CN" dirty="0"/>
              <a:t>: p</a:t>
            </a:r>
            <a:r>
              <a:rPr lang="en-US" altLang="zh-CN" baseline="-25000" dirty="0"/>
              <a:t>i</a:t>
            </a:r>
            <a:r>
              <a:rPr lang="en-US" altLang="zh-CN" sz="2000" baseline="-50000" dirty="0"/>
              <a:t>1 </a:t>
            </a:r>
            <a:r>
              <a:rPr lang="en-US" altLang="zh-CN" dirty="0">
                <a:sym typeface="Symbol" panose="05050102010706020507"/>
              </a:rPr>
              <a:t></a:t>
            </a:r>
            <a:r>
              <a:rPr lang="en-US" altLang="zh-CN" dirty="0"/>
              <a:t> p</a:t>
            </a:r>
            <a:r>
              <a:rPr lang="en-US" altLang="zh-CN" baseline="-25000" dirty="0"/>
              <a:t>i</a:t>
            </a:r>
            <a:r>
              <a:rPr lang="en-US" altLang="zh-CN" sz="2000" baseline="-50000" dirty="0"/>
              <a:t>2</a:t>
            </a:r>
            <a:r>
              <a:rPr lang="en-US" altLang="zh-CN" dirty="0">
                <a:sym typeface="Symbol" panose="05050102010706020507"/>
              </a:rPr>
              <a:t> </a:t>
            </a:r>
            <a:r>
              <a:rPr lang="en-US" altLang="zh-CN" dirty="0"/>
              <a:t> … </a:t>
            </a:r>
            <a:r>
              <a:rPr lang="en-US" altLang="zh-CN" dirty="0">
                <a:sym typeface="Symbol" panose="05050102010706020507"/>
              </a:rPr>
              <a:t> </a:t>
            </a:r>
            <a:r>
              <a:rPr lang="en-US" altLang="zh-CN" dirty="0"/>
              <a:t> p</a:t>
            </a:r>
            <a:r>
              <a:rPr lang="en-US" altLang="zh-CN" baseline="-25000" dirty="0"/>
              <a:t>i</a:t>
            </a:r>
            <a:r>
              <a:rPr lang="en-US" altLang="zh-CN" sz="2000" baseline="-50000" dirty="0"/>
              <a:t>n </a:t>
            </a:r>
            <a:r>
              <a:rPr lang="en-US" altLang="zh-CN" dirty="0"/>
              <a:t>.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2. </a:t>
            </a:r>
            <a:r>
              <a:rPr lang="zh-CN" altLang="en-US" dirty="0"/>
              <a:t>初始化</a:t>
            </a:r>
            <a:r>
              <a:rPr lang="en-US" altLang="zh-CN" dirty="0"/>
              <a:t>: min = d(p</a:t>
            </a:r>
            <a:r>
              <a:rPr lang="en-US" altLang="zh-CN" baseline="-25000" dirty="0"/>
              <a:t>i</a:t>
            </a:r>
            <a:r>
              <a:rPr lang="en-US" altLang="zh-CN" sz="2000" baseline="-50000" dirty="0"/>
              <a:t>1</a:t>
            </a:r>
            <a:r>
              <a:rPr lang="en-US" altLang="zh-CN" dirty="0"/>
              <a:t>, p</a:t>
            </a:r>
            <a:r>
              <a:rPr lang="en-US" altLang="zh-CN" baseline="-25000" dirty="0"/>
              <a:t>i</a:t>
            </a:r>
            <a:r>
              <a:rPr lang="en-US" altLang="zh-CN" sz="2000" baseline="-50000" dirty="0"/>
              <a:t>2 </a:t>
            </a:r>
            <a:r>
              <a:rPr lang="en-US" altLang="zh-CN" dirty="0"/>
              <a:t>); s = i</a:t>
            </a:r>
            <a:r>
              <a:rPr lang="en-US" altLang="zh-CN" baseline="-25000" dirty="0"/>
              <a:t>1</a:t>
            </a:r>
            <a:r>
              <a:rPr lang="en-US" altLang="zh-CN" dirty="0"/>
              <a:t>; t = i</a:t>
            </a:r>
            <a:r>
              <a:rPr lang="en-US" altLang="zh-CN" baseline="-25000" dirty="0"/>
              <a:t>2</a:t>
            </a:r>
            <a:r>
              <a:rPr lang="en-US" altLang="zh-CN" dirty="0"/>
              <a:t>;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3. </a:t>
            </a:r>
            <a:r>
              <a:rPr lang="zh-CN" altLang="en-US" dirty="0"/>
              <a:t>对 </a:t>
            </a:r>
            <a:r>
              <a:rPr lang="en-US" altLang="zh-CN" dirty="0"/>
              <a:t>k = 2 : n-1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4.     </a:t>
            </a:r>
            <a:r>
              <a:rPr lang="zh-CN" altLang="en-US" dirty="0"/>
              <a:t>若 </a:t>
            </a:r>
            <a:r>
              <a:rPr lang="en-US" altLang="zh-CN" dirty="0"/>
              <a:t>min &gt; d(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</a:t>
            </a:r>
            <a:r>
              <a:rPr lang="en-US" altLang="zh-CN" sz="2000" baseline="-50000" dirty="0" err="1"/>
              <a:t>k</a:t>
            </a:r>
            <a:r>
              <a:rPr lang="en-US" altLang="zh-CN" sz="2000" baseline="-50000" dirty="0"/>
              <a:t> </a:t>
            </a:r>
            <a:r>
              <a:rPr lang="en-US" altLang="zh-CN" dirty="0"/>
              <a:t>, p</a:t>
            </a:r>
            <a:r>
              <a:rPr lang="en-US" altLang="zh-CN" baseline="-25000" dirty="0"/>
              <a:t>i</a:t>
            </a:r>
            <a:r>
              <a:rPr lang="en-US" altLang="zh-CN" sz="2000" baseline="-50000" dirty="0"/>
              <a:t>k+1 </a:t>
            </a:r>
            <a:r>
              <a:rPr lang="en-US" altLang="zh-CN" dirty="0"/>
              <a:t>)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/>
              <a:t>5.     </a:t>
            </a:r>
            <a:r>
              <a:rPr lang="zh-CN" altLang="en-US" dirty="0"/>
              <a:t>则 </a:t>
            </a:r>
            <a:r>
              <a:rPr lang="en-US" altLang="zh-CN" dirty="0"/>
              <a:t>s = </a:t>
            </a:r>
            <a:r>
              <a:rPr lang="en-US" altLang="zh-CN" dirty="0" err="1"/>
              <a:t>i</a:t>
            </a:r>
            <a:r>
              <a:rPr lang="en-US" altLang="zh-CN" baseline="-25000" dirty="0" err="1"/>
              <a:t>k</a:t>
            </a:r>
            <a:r>
              <a:rPr lang="en-US" altLang="zh-CN" dirty="0"/>
              <a:t>; t = i</a:t>
            </a:r>
            <a:r>
              <a:rPr lang="en-US" altLang="zh-CN" baseline="-25000" dirty="0"/>
              <a:t>k+1</a:t>
            </a:r>
            <a:r>
              <a:rPr lang="en-US" altLang="zh-CN" dirty="0"/>
              <a:t>; min = d(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i</a:t>
            </a:r>
            <a:r>
              <a:rPr lang="en-US" altLang="zh-CN" sz="2000" baseline="-50000" dirty="0" err="1"/>
              <a:t>k</a:t>
            </a:r>
            <a:r>
              <a:rPr lang="en-US" altLang="zh-CN" sz="2000" baseline="-50000" dirty="0"/>
              <a:t> </a:t>
            </a:r>
            <a:r>
              <a:rPr lang="en-US" altLang="zh-CN" dirty="0"/>
              <a:t>, p</a:t>
            </a:r>
            <a:r>
              <a:rPr lang="en-US" altLang="zh-CN" baseline="-25000" dirty="0"/>
              <a:t>i</a:t>
            </a:r>
            <a:r>
              <a:rPr lang="en-US" altLang="zh-CN" sz="2000" baseline="-50000" dirty="0"/>
              <a:t>k+1 </a:t>
            </a:r>
            <a:r>
              <a:rPr lang="en-US" altLang="zh-CN" dirty="0"/>
              <a:t>) </a:t>
            </a:r>
            <a:endParaRPr lang="en-US" altLang="zh-CN" dirty="0"/>
          </a:p>
          <a:p>
            <a:pPr marL="457200" indent="-4572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总时间 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en-US" altLang="zh-CN" dirty="0"/>
          </a:p>
          <a:p>
            <a:pPr marL="457200" indent="-457200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不能推广到二维 </a:t>
            </a:r>
            <a:endParaRPr lang="zh-CN" altLang="en-US" dirty="0"/>
          </a:p>
        </p:txBody>
      </p:sp>
      <p:sp>
        <p:nvSpPr>
          <p:cNvPr id="4" name="Text Box 15"/>
          <p:cNvSpPr txBox="1">
            <a:spLocks noChangeArrowheads="1"/>
          </p:cNvSpPr>
          <p:nvPr/>
        </p:nvSpPr>
        <p:spPr bwMode="auto">
          <a:xfrm>
            <a:off x="827584" y="2060848"/>
            <a:ext cx="1293944" cy="406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000" dirty="0">
                <a:solidFill>
                  <a:srgbClr val="FF0000"/>
                </a:solidFill>
              </a:rPr>
              <a:t>O(n </a:t>
            </a:r>
            <a:r>
              <a:rPr lang="en-US" altLang="zh-CN" sz="2000" dirty="0" err="1">
                <a:solidFill>
                  <a:srgbClr val="FF0000"/>
                </a:solidFill>
              </a:rPr>
              <a:t>logn</a:t>
            </a:r>
            <a:r>
              <a:rPr lang="en-US" altLang="zh-CN" sz="2000" dirty="0">
                <a:solidFill>
                  <a:srgbClr val="FF0000"/>
                </a:solidFill>
              </a:rPr>
              <a:t>) </a:t>
            </a:r>
            <a:endParaRPr lang="en-US" altLang="zh-CN" sz="2000" dirty="0">
              <a:solidFill>
                <a:srgbClr val="FF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78011" y="3905172"/>
            <a:ext cx="817725" cy="531940"/>
            <a:chOff x="657931" y="4481236"/>
            <a:chExt cx="817725" cy="531940"/>
          </a:xfrm>
        </p:grpSpPr>
        <p:sp>
          <p:nvSpPr>
            <p:cNvPr id="6" name="Text Box 15"/>
            <p:cNvSpPr txBox="1">
              <a:spLocks noChangeArrowheads="1"/>
            </p:cNvSpPr>
            <p:nvPr/>
          </p:nvSpPr>
          <p:spPr bwMode="auto">
            <a:xfrm>
              <a:off x="657931" y="4581128"/>
              <a:ext cx="745717" cy="406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000" dirty="0">
                  <a:solidFill>
                    <a:srgbClr val="FF0000"/>
                  </a:solidFill>
                </a:rPr>
                <a:t>O(1) 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  <p:sp>
          <p:nvSpPr>
            <p:cNvPr id="7" name="Text Box 15"/>
            <p:cNvSpPr txBox="1">
              <a:spLocks noChangeArrowheads="1"/>
            </p:cNvSpPr>
            <p:nvPr/>
          </p:nvSpPr>
          <p:spPr bwMode="auto">
            <a:xfrm>
              <a:off x="1149926" y="4481236"/>
              <a:ext cx="325730" cy="531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dirty="0">
                  <a:solidFill>
                    <a:srgbClr val="FF0000"/>
                  </a:solidFill>
                </a:rPr>
                <a:t>{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467544" y="3284984"/>
            <a:ext cx="1054483" cy="1152128"/>
            <a:chOff x="467544" y="3284984"/>
            <a:chExt cx="1054483" cy="1152128"/>
          </a:xfrm>
        </p:grpSpPr>
        <p:sp>
          <p:nvSpPr>
            <p:cNvPr id="9" name="左大括号 8"/>
            <p:cNvSpPr/>
            <p:nvPr/>
          </p:nvSpPr>
          <p:spPr bwMode="auto">
            <a:xfrm>
              <a:off x="1187624" y="3284984"/>
              <a:ext cx="334403" cy="1152128"/>
            </a:xfrm>
            <a:prstGeom prst="leftBrac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32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467544" y="3670742"/>
              <a:ext cx="760144" cy="406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10000"/>
                </a:lnSpc>
                <a:spcBef>
                  <a:spcPct val="10000"/>
                </a:spcBef>
                <a:spcAft>
                  <a:spcPct val="10000"/>
                </a:spcAft>
              </a:pPr>
              <a:r>
                <a:rPr lang="en-US" altLang="zh-CN" sz="2000" dirty="0">
                  <a:solidFill>
                    <a:srgbClr val="FF0000"/>
                  </a:solidFill>
                </a:rPr>
                <a:t>O(n) </a:t>
              </a:r>
              <a:endParaRPr lang="en-US" altLang="zh-CN" sz="20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4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4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uiExpand="1" build="p"/>
      <p:bldP spid="4" grpId="0" bldLvl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</a:t>
            </a:r>
            <a:r>
              <a:rPr lang="en-US" altLang="zh-CN" b="1" dirty="0"/>
              <a:t>--</a:t>
            </a:r>
            <a:r>
              <a:rPr lang="zh-CN" altLang="en-US" b="1" dirty="0"/>
              <a:t>一维分治</a:t>
            </a:r>
            <a:endParaRPr lang="en-US" altLang="zh-CN" b="1" dirty="0"/>
          </a:p>
        </p:txBody>
      </p:sp>
      <p:sp>
        <p:nvSpPr>
          <p:cNvPr id="215043" name="Text Box 3"/>
          <p:cNvSpPr txBox="1">
            <a:spLocks noChangeArrowheads="1"/>
          </p:cNvSpPr>
          <p:nvPr/>
        </p:nvSpPr>
        <p:spPr bwMode="auto">
          <a:xfrm>
            <a:off x="179388" y="1124744"/>
            <a:ext cx="8218917" cy="263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dirty="0"/>
              <a:t>问题</a:t>
            </a:r>
            <a:r>
              <a:rPr lang="en-US" altLang="zh-CN" dirty="0"/>
              <a:t>1: </a:t>
            </a:r>
            <a:r>
              <a:rPr lang="zh-CN" altLang="en-US" dirty="0"/>
              <a:t>设点集合为</a:t>
            </a:r>
            <a:r>
              <a:rPr lang="en-US" altLang="zh-CN" dirty="0"/>
              <a:t>S, </a:t>
            </a:r>
            <a:r>
              <a:rPr lang="zh-CN" altLang="en-US" dirty="0"/>
              <a:t>如何分成两个部分</a:t>
            </a:r>
            <a:r>
              <a:rPr lang="en-US" altLang="zh-CN" dirty="0"/>
              <a:t>S</a:t>
            </a:r>
            <a:r>
              <a:rPr lang="en-US" altLang="zh-CN" baseline="-25000" dirty="0"/>
              <a:t>L</a:t>
            </a:r>
            <a:r>
              <a:rPr lang="zh-CN" altLang="en-US" dirty="0"/>
              <a:t>和</a:t>
            </a:r>
            <a:r>
              <a:rPr lang="en-US" altLang="zh-CN" dirty="0"/>
              <a:t>S</a:t>
            </a:r>
            <a:r>
              <a:rPr lang="en-US" altLang="zh-CN" baseline="-25000" dirty="0"/>
              <a:t>R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endParaRPr lang="en-US" altLang="zh-CN" dirty="0"/>
          </a:p>
          <a:p>
            <a:pPr marL="457200" indent="-4572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取中点 </a:t>
            </a:r>
            <a:r>
              <a:rPr lang="en-US" altLang="zh-CN" dirty="0"/>
              <a:t>m = (min S + max S)/2 </a:t>
            </a:r>
            <a:r>
              <a:rPr lang="zh-CN" altLang="en-US" dirty="0"/>
              <a:t>划分</a:t>
            </a:r>
            <a:r>
              <a:rPr lang="en-US" altLang="zh-CN" dirty="0"/>
              <a:t>,  </a:t>
            </a:r>
            <a:r>
              <a:rPr lang="zh-CN" altLang="en-US" dirty="0"/>
              <a:t>可能不平衡 </a:t>
            </a:r>
            <a:endParaRPr lang="zh-CN" altLang="en-US" dirty="0"/>
          </a:p>
          <a:p>
            <a:pPr marL="457200" indent="-4572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 typeface="Wingdings" panose="05000000000000000000" pitchFamily="2" charset="2"/>
              <a:buChar char="l"/>
            </a:pPr>
            <a:r>
              <a:rPr lang="zh-CN" altLang="en-US" dirty="0"/>
              <a:t>取中位数划分</a:t>
            </a:r>
            <a:r>
              <a:rPr lang="en-US" altLang="zh-CN" dirty="0"/>
              <a:t>(</a:t>
            </a:r>
            <a:r>
              <a:rPr lang="zh-CN" altLang="en-US" dirty="0"/>
              <a:t>解决了平衡问题</a:t>
            </a:r>
            <a:r>
              <a:rPr lang="en-US" altLang="zh-CN" dirty="0"/>
              <a:t>)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dirty="0"/>
              <a:t>问题</a:t>
            </a:r>
            <a:r>
              <a:rPr lang="en-US" altLang="zh-CN" dirty="0"/>
              <a:t>2: </a:t>
            </a:r>
            <a:r>
              <a:rPr lang="zh-CN" altLang="en-US" dirty="0"/>
              <a:t>如何合并</a:t>
            </a:r>
            <a:r>
              <a:rPr lang="en-US" altLang="zh-CN" dirty="0"/>
              <a:t>? </a:t>
            </a:r>
            <a:endParaRPr lang="en-US" altLang="zh-CN" dirty="0"/>
          </a:p>
          <a:p>
            <a:pPr marL="457200" indent="-45720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buFont typeface="Wingdings" panose="05000000000000000000" pitchFamily="2" charset="2"/>
              <a:buChar char="l"/>
            </a:pPr>
            <a:r>
              <a:rPr lang="zh-CN" altLang="en-US" dirty="0">
                <a:sym typeface="Symbol" panose="05050102010706020507" pitchFamily="18" charset="2"/>
              </a:rPr>
              <a:t>最小距离 </a:t>
            </a:r>
            <a:r>
              <a:rPr lang="en-US" altLang="zh-CN" dirty="0">
                <a:sym typeface="Symbol" panose="05050102010706020507" pitchFamily="18" charset="2"/>
              </a:rPr>
              <a:t>= min { </a:t>
            </a:r>
            <a:r>
              <a:rPr lang="en-US" altLang="zh-CN" dirty="0" err="1">
                <a:sym typeface="Symbol" panose="05050102010706020507" pitchFamily="18" charset="2"/>
              </a:rPr>
              <a:t>d</a:t>
            </a:r>
            <a:r>
              <a:rPr lang="en-US" altLang="zh-CN" baseline="-25000" dirty="0" err="1">
                <a:sym typeface="Symbol" panose="05050102010706020507" pitchFamily="18" charset="2"/>
              </a:rPr>
              <a:t>L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ym typeface="Symbol" panose="05050102010706020507" pitchFamily="18" charset="2"/>
              </a:rPr>
              <a:t>d</a:t>
            </a:r>
            <a:r>
              <a:rPr lang="en-US" altLang="zh-CN" baseline="-25000" dirty="0" err="1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, min S</a:t>
            </a:r>
            <a:r>
              <a:rPr lang="en-US" altLang="zh-CN" baseline="-25000" dirty="0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- max S</a:t>
            </a:r>
            <a:r>
              <a:rPr lang="en-US" altLang="zh-CN" baseline="-25000" dirty="0">
                <a:sym typeface="Symbol" panose="05050102010706020507" pitchFamily="18" charset="2"/>
              </a:rPr>
              <a:t>L</a:t>
            </a:r>
            <a:r>
              <a:rPr lang="en-US" altLang="zh-CN" dirty="0">
                <a:sym typeface="Symbol" panose="05050102010706020507" pitchFamily="18" charset="2"/>
              </a:rPr>
              <a:t> }</a:t>
            </a:r>
            <a:endParaRPr lang="en-US" altLang="zh-CN" dirty="0"/>
          </a:p>
        </p:txBody>
      </p:sp>
      <p:graphicFrame>
        <p:nvGraphicFramePr>
          <p:cNvPr id="215045" name="Object 5"/>
          <p:cNvGraphicFramePr>
            <a:graphicFrameLocks noChangeAspect="1"/>
          </p:cNvGraphicFramePr>
          <p:nvPr/>
        </p:nvGraphicFramePr>
        <p:xfrm>
          <a:off x="1187624" y="5885784"/>
          <a:ext cx="6158680" cy="9275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公式" r:id="rId1" imgW="7340600" imgH="1104900" progId="Equation.3">
                  <p:embed/>
                </p:oleObj>
              </mc:Choice>
              <mc:Fallback>
                <p:oleObj name="公式" r:id="rId1" imgW="7340600" imgH="1104900" progId="Equation.3">
                  <p:embed/>
                  <p:pic>
                    <p:nvPicPr>
                      <p:cNvPr id="0" name="Picture 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5885784"/>
                        <a:ext cx="6158680" cy="92759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772256" y="3791376"/>
            <a:ext cx="6760184" cy="211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/>
              <a:t>1. </a:t>
            </a:r>
            <a:r>
              <a:rPr lang="zh-CN" altLang="en-US" dirty="0"/>
              <a:t>分</a:t>
            </a:r>
            <a:r>
              <a:rPr lang="en-US" altLang="zh-CN" dirty="0"/>
              <a:t>: </a:t>
            </a:r>
            <a:r>
              <a:rPr lang="zh-CN" altLang="en-US" dirty="0"/>
              <a:t>取</a:t>
            </a:r>
            <a:r>
              <a:rPr lang="en-US" altLang="zh-CN" dirty="0"/>
              <a:t>S</a:t>
            </a:r>
            <a:r>
              <a:rPr lang="zh-CN" altLang="en-US" dirty="0"/>
              <a:t>中位数</a:t>
            </a:r>
            <a:r>
              <a:rPr lang="en-US" altLang="zh-CN" dirty="0"/>
              <a:t>, </a:t>
            </a:r>
            <a:r>
              <a:rPr lang="zh-CN" altLang="en-US" dirty="0"/>
              <a:t>划分为 </a:t>
            </a:r>
            <a:r>
              <a:rPr lang="en-US" altLang="zh-CN" dirty="0"/>
              <a:t>S</a:t>
            </a:r>
            <a:r>
              <a:rPr lang="en-US" altLang="zh-CN" baseline="-25000" dirty="0"/>
              <a:t>L </a:t>
            </a:r>
            <a:r>
              <a:rPr lang="en-US" altLang="zh-CN" dirty="0">
                <a:sym typeface="Symbol" panose="05050102010706020507"/>
              </a:rPr>
              <a:t>&lt;</a:t>
            </a:r>
            <a:r>
              <a:rPr lang="en-US" altLang="zh-CN" dirty="0"/>
              <a:t> S</a:t>
            </a:r>
            <a:r>
              <a:rPr lang="en-US" altLang="zh-CN" baseline="-25000" dirty="0"/>
              <a:t>R 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/>
              <a:t>2. </a:t>
            </a:r>
            <a:r>
              <a:rPr lang="zh-CN" altLang="en-US" dirty="0"/>
              <a:t>治</a:t>
            </a:r>
            <a:r>
              <a:rPr lang="en-US" altLang="zh-CN" dirty="0"/>
              <a:t>: </a:t>
            </a:r>
            <a:r>
              <a:rPr lang="zh-CN" altLang="en-US" dirty="0"/>
              <a:t>递归求</a:t>
            </a:r>
            <a:r>
              <a:rPr lang="en-US" altLang="zh-CN" dirty="0"/>
              <a:t>S</a:t>
            </a:r>
            <a:r>
              <a:rPr lang="en-US" altLang="zh-CN" baseline="-25000" dirty="0"/>
              <a:t>L</a:t>
            </a:r>
            <a:r>
              <a:rPr lang="en-US" altLang="zh-CN" dirty="0"/>
              <a:t>(S</a:t>
            </a:r>
            <a:r>
              <a:rPr lang="en-US" altLang="zh-CN" baseline="-25000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的最近点对距离</a:t>
            </a:r>
            <a:r>
              <a:rPr lang="en-US" altLang="zh-CN" dirty="0" err="1"/>
              <a:t>d</a:t>
            </a:r>
            <a:r>
              <a:rPr lang="en-US" altLang="zh-CN" baseline="-25000" dirty="0" err="1">
                <a:sym typeface="Symbol" panose="05050102010706020507" pitchFamily="18" charset="2"/>
              </a:rPr>
              <a:t>L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d</a:t>
            </a:r>
            <a:r>
              <a:rPr lang="en-US" altLang="zh-CN" baseline="-25000" dirty="0" err="1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/>
              <a:t>3. </a:t>
            </a:r>
            <a:r>
              <a:rPr lang="zh-CN" altLang="en-US" dirty="0"/>
              <a:t>合</a:t>
            </a:r>
            <a:r>
              <a:rPr lang="en-US" altLang="zh-CN" dirty="0"/>
              <a:t>: </a:t>
            </a:r>
            <a:r>
              <a:rPr lang="zh-CN" altLang="en-US" dirty="0"/>
              <a:t>取</a:t>
            </a:r>
            <a:r>
              <a:rPr lang="en-US" altLang="zh-CN" dirty="0"/>
              <a:t>S</a:t>
            </a:r>
            <a:r>
              <a:rPr lang="en-US" altLang="zh-CN" baseline="-25000" dirty="0"/>
              <a:t>L</a:t>
            </a:r>
            <a:r>
              <a:rPr lang="zh-CN" altLang="en-US" dirty="0"/>
              <a:t>最大点</a:t>
            </a:r>
            <a:r>
              <a:rPr lang="en-US" altLang="zh-CN" dirty="0"/>
              <a:t>p, S</a:t>
            </a:r>
            <a:r>
              <a:rPr lang="en-US" altLang="zh-CN" baseline="-25000" dirty="0"/>
              <a:t>R</a:t>
            </a:r>
            <a:r>
              <a:rPr lang="zh-CN" altLang="en-US" dirty="0"/>
              <a:t>最小点</a:t>
            </a:r>
            <a:r>
              <a:rPr lang="en-US" altLang="zh-CN" dirty="0"/>
              <a:t>q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/>
              <a:t>4.        </a:t>
            </a:r>
            <a:r>
              <a:rPr lang="en-US" altLang="zh-CN" dirty="0">
                <a:sym typeface="Symbol" panose="05050102010706020507" pitchFamily="18" charset="2"/>
              </a:rPr>
              <a:t> = min { </a:t>
            </a:r>
            <a:r>
              <a:rPr lang="en-US" altLang="zh-CN" dirty="0" err="1">
                <a:sym typeface="Symbol" panose="05050102010706020507" pitchFamily="18" charset="2"/>
              </a:rPr>
              <a:t>d</a:t>
            </a:r>
            <a:r>
              <a:rPr lang="en-US" altLang="zh-CN" baseline="-25000" dirty="0" err="1">
                <a:sym typeface="Symbol" panose="05050102010706020507" pitchFamily="18" charset="2"/>
              </a:rPr>
              <a:t>L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ym typeface="Symbol" panose="05050102010706020507" pitchFamily="18" charset="2"/>
              </a:rPr>
              <a:t>d</a:t>
            </a:r>
            <a:r>
              <a:rPr lang="en-US" altLang="zh-CN" baseline="-25000" dirty="0" err="1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,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q-p</a:t>
            </a:r>
            <a:r>
              <a:rPr lang="en-US" altLang="zh-CN" dirty="0">
                <a:sym typeface="Symbol" panose="05050102010706020507" pitchFamily="18" charset="2"/>
              </a:rPr>
              <a:t> } 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23130" y="3789040"/>
            <a:ext cx="1412566" cy="2117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O(n) 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ctr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2T(n/2) 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ctr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O(n)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algn="ctr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O(1)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uiExpand="1" build="p"/>
      <p:bldP spid="5" grpId="0" uiExpand="1" build="p"/>
      <p:bldP spid="6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</a:t>
            </a:r>
            <a:r>
              <a:rPr lang="en-US" altLang="zh-CN" b="1" dirty="0"/>
              <a:t>—</a:t>
            </a:r>
            <a:r>
              <a:rPr lang="zh-CN" altLang="en-US" b="1" dirty="0"/>
              <a:t>二维分治尝试</a:t>
            </a:r>
            <a:endParaRPr lang="en-US" altLang="zh-CN" b="1" dirty="0"/>
          </a:p>
        </p:txBody>
      </p:sp>
      <p:sp>
        <p:nvSpPr>
          <p:cNvPr id="216067" name="Text Box 3"/>
          <p:cNvSpPr txBox="1">
            <a:spLocks noChangeArrowheads="1"/>
          </p:cNvSpPr>
          <p:nvPr/>
        </p:nvSpPr>
        <p:spPr bwMode="auto">
          <a:xfrm>
            <a:off x="179388" y="1196975"/>
            <a:ext cx="7511608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dirty="0"/>
              <a:t>设点集合为</a:t>
            </a:r>
            <a:r>
              <a:rPr lang="en-US" altLang="zh-CN" dirty="0"/>
              <a:t>S, 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/>
              <a:t>  1. </a:t>
            </a:r>
            <a:r>
              <a:rPr lang="zh-CN" altLang="en-US" dirty="0"/>
              <a:t>分</a:t>
            </a:r>
            <a:r>
              <a:rPr lang="en-US" altLang="zh-CN" dirty="0"/>
              <a:t>: </a:t>
            </a:r>
            <a:r>
              <a:rPr lang="zh-CN" altLang="en-US" dirty="0"/>
              <a:t>取</a:t>
            </a:r>
            <a:r>
              <a:rPr lang="en-US" altLang="zh-CN" dirty="0"/>
              <a:t>S</a:t>
            </a:r>
            <a:r>
              <a:rPr lang="zh-CN" altLang="en-US" dirty="0"/>
              <a:t>横坐标中位数</a:t>
            </a:r>
            <a:r>
              <a:rPr lang="en-US" altLang="zh-CN" dirty="0"/>
              <a:t>mid, </a:t>
            </a:r>
            <a:r>
              <a:rPr lang="zh-CN" altLang="en-US" dirty="0"/>
              <a:t>划分为 </a:t>
            </a:r>
            <a:r>
              <a:rPr lang="en-US" altLang="zh-CN" dirty="0"/>
              <a:t>S</a:t>
            </a:r>
            <a:r>
              <a:rPr lang="en-US" altLang="zh-CN" baseline="-25000" dirty="0"/>
              <a:t>L </a:t>
            </a:r>
            <a:r>
              <a:rPr lang="en-US" altLang="zh-CN" dirty="0">
                <a:sym typeface="Symbol" panose="05050102010706020507"/>
              </a:rPr>
              <a:t>&lt;</a:t>
            </a:r>
            <a:r>
              <a:rPr lang="en-US" altLang="zh-CN" baseline="-25000" dirty="0">
                <a:sym typeface="Symbol" panose="05050102010706020507"/>
              </a:rPr>
              <a:t>x</a:t>
            </a:r>
            <a:r>
              <a:rPr lang="en-US" altLang="zh-CN" dirty="0"/>
              <a:t> S</a:t>
            </a:r>
            <a:r>
              <a:rPr lang="en-US" altLang="zh-CN" baseline="-25000" dirty="0"/>
              <a:t>R </a:t>
            </a:r>
            <a:r>
              <a:rPr lang="en-US" altLang="zh-CN" dirty="0"/>
              <a:t>.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dirty="0"/>
              <a:t>  </a:t>
            </a:r>
            <a:r>
              <a:rPr lang="en-US" altLang="zh-CN" dirty="0"/>
              <a:t>2. </a:t>
            </a:r>
            <a:r>
              <a:rPr lang="zh-CN" altLang="en-US" dirty="0"/>
              <a:t>治</a:t>
            </a:r>
            <a:r>
              <a:rPr lang="en-US" altLang="zh-CN" dirty="0"/>
              <a:t>: </a:t>
            </a:r>
            <a:r>
              <a:rPr lang="zh-CN" altLang="en-US" dirty="0"/>
              <a:t>递归求</a:t>
            </a:r>
            <a:r>
              <a:rPr lang="en-US" altLang="zh-CN" dirty="0"/>
              <a:t>S</a:t>
            </a:r>
            <a:r>
              <a:rPr lang="en-US" altLang="zh-CN" baseline="-25000" dirty="0"/>
              <a:t>L</a:t>
            </a:r>
            <a:r>
              <a:rPr lang="en-US" altLang="zh-CN" dirty="0"/>
              <a:t>(S</a:t>
            </a:r>
            <a:r>
              <a:rPr lang="en-US" altLang="zh-CN" baseline="-25000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的最近点对距离</a:t>
            </a:r>
            <a:r>
              <a:rPr lang="en-US" altLang="zh-CN" dirty="0" err="1"/>
              <a:t>d</a:t>
            </a:r>
            <a:r>
              <a:rPr lang="en-US" altLang="zh-CN" baseline="-25000" dirty="0" err="1">
                <a:sym typeface="Symbol" panose="05050102010706020507" pitchFamily="18" charset="2"/>
              </a:rPr>
              <a:t>L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d</a:t>
            </a:r>
            <a:r>
              <a:rPr lang="en-US" altLang="zh-CN" baseline="-25000" dirty="0" err="1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/>
              <a:t>  3. </a:t>
            </a:r>
            <a:r>
              <a:rPr lang="zh-CN" altLang="en-US" dirty="0"/>
              <a:t>合</a:t>
            </a:r>
            <a:r>
              <a:rPr lang="en-US" altLang="zh-CN" dirty="0"/>
              <a:t>: d</a:t>
            </a:r>
            <a:r>
              <a:rPr lang="en-US" altLang="zh-CN" dirty="0">
                <a:sym typeface="Symbol" panose="05050102010706020507" pitchFamily="18" charset="2"/>
              </a:rPr>
              <a:t> = min { </a:t>
            </a:r>
            <a:r>
              <a:rPr lang="en-US" altLang="zh-CN" dirty="0" err="1">
                <a:sym typeface="Symbol" panose="05050102010706020507" pitchFamily="18" charset="2"/>
              </a:rPr>
              <a:t>d</a:t>
            </a:r>
            <a:r>
              <a:rPr lang="en-US" altLang="zh-CN" baseline="-25000" dirty="0" err="1">
                <a:sym typeface="Symbol" panose="05050102010706020507" pitchFamily="18" charset="2"/>
              </a:rPr>
              <a:t>L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 err="1">
                <a:sym typeface="Symbol" panose="05050102010706020507" pitchFamily="18" charset="2"/>
              </a:rPr>
              <a:t>d</a:t>
            </a:r>
            <a:r>
              <a:rPr lang="en-US" altLang="zh-CN" baseline="-25000" dirty="0" err="1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 }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>
                <a:sym typeface="Symbol" panose="05050102010706020507" pitchFamily="18" charset="2"/>
              </a:rPr>
              <a:t>  4.       </a:t>
            </a:r>
            <a:r>
              <a:rPr lang="zh-CN" altLang="en-US" dirty="0">
                <a:sym typeface="Symbol" panose="05050102010706020507" pitchFamily="18" charset="2"/>
              </a:rPr>
              <a:t>取 </a:t>
            </a:r>
            <a:r>
              <a:rPr lang="en-US" altLang="zh-CN" dirty="0">
                <a:sym typeface="Symbol" panose="05050102010706020507" pitchFamily="18" charset="2"/>
              </a:rPr>
              <a:t>Q = { </a:t>
            </a:r>
            <a:r>
              <a:rPr lang="en-US" altLang="zh-CN" dirty="0" err="1">
                <a:sym typeface="Symbol" panose="05050102010706020507" pitchFamily="18" charset="2"/>
              </a:rPr>
              <a:t>pS</a:t>
            </a:r>
            <a:r>
              <a:rPr lang="en-US" altLang="zh-CN" dirty="0">
                <a:sym typeface="Symbol" panose="05050102010706020507" pitchFamily="18" charset="2"/>
              </a:rPr>
              <a:t> | |x(p) - mid| &lt; d }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>
                <a:sym typeface="Symbol" panose="05050102010706020507" pitchFamily="18" charset="2"/>
              </a:rPr>
              <a:t>  5.       </a:t>
            </a:r>
            <a:r>
              <a:rPr lang="zh-CN" altLang="en-US" dirty="0">
                <a:sym typeface="Symbol" panose="05050102010706020507" pitchFamily="18" charset="2"/>
              </a:rPr>
              <a:t>逐对求</a:t>
            </a:r>
            <a:r>
              <a:rPr lang="en-US" altLang="zh-CN" dirty="0">
                <a:sym typeface="Symbol" panose="05050102010706020507" pitchFamily="18" charset="2"/>
              </a:rPr>
              <a:t>Q</a:t>
            </a:r>
            <a:r>
              <a:rPr lang="zh-CN" altLang="en-US" dirty="0">
                <a:sym typeface="Symbol" panose="05050102010706020507" pitchFamily="18" charset="2"/>
              </a:rPr>
              <a:t>中最近点对的距离</a:t>
            </a:r>
            <a:r>
              <a:rPr lang="en-US" altLang="zh-CN" dirty="0">
                <a:sym typeface="Symbol" panose="05050102010706020507" pitchFamily="18" charset="2"/>
              </a:rPr>
              <a:t>d.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zh-CN" altLang="en-US" dirty="0">
                <a:sym typeface="Symbol" panose="05050102010706020507" pitchFamily="18" charset="2"/>
              </a:rPr>
              <a:t>分</a:t>
            </a:r>
            <a:r>
              <a:rPr lang="en-US" altLang="zh-CN" dirty="0">
                <a:sym typeface="Symbol" panose="05050102010706020507" pitchFamily="18" charset="2"/>
              </a:rPr>
              <a:t>O(n), </a:t>
            </a:r>
            <a:r>
              <a:rPr lang="zh-CN" altLang="en-US" dirty="0">
                <a:sym typeface="Symbol" panose="05050102010706020507" pitchFamily="18" charset="2"/>
              </a:rPr>
              <a:t>治</a:t>
            </a:r>
            <a:r>
              <a:rPr lang="en-US" altLang="zh-CN" dirty="0">
                <a:sym typeface="Symbol" panose="05050102010706020507" pitchFamily="18" charset="2"/>
              </a:rPr>
              <a:t>2T(n/2), </a:t>
            </a:r>
            <a:r>
              <a:rPr lang="zh-CN" altLang="en-US" dirty="0">
                <a:sym typeface="Symbol" panose="05050102010706020507" pitchFamily="18" charset="2"/>
              </a:rPr>
              <a:t>合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O(n</a:t>
            </a:r>
            <a:r>
              <a:rPr lang="en-US" altLang="zh-CN" baseline="30000" dirty="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dirty="0">
                <a:sym typeface="Symbol" panose="05050102010706020507" pitchFamily="18" charset="2"/>
              </a:rPr>
              <a:t>  </a:t>
            </a:r>
            <a:r>
              <a:rPr lang="zh-CN" altLang="en-US" dirty="0">
                <a:sym typeface="Symbol" panose="05050102010706020507" pitchFamily="18" charset="2"/>
              </a:rPr>
              <a:t>根据分治主定理 </a:t>
            </a:r>
            <a:r>
              <a:rPr lang="en-US" altLang="zh-CN" dirty="0">
                <a:sym typeface="Symbol" panose="05050102010706020507" pitchFamily="18" charset="2"/>
              </a:rPr>
              <a:t>T(n) = O(n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graphicFrame>
        <p:nvGraphicFramePr>
          <p:cNvPr id="216068" name="Object 4"/>
          <p:cNvGraphicFramePr>
            <a:graphicFrameLocks noChangeAspect="1"/>
          </p:cNvGraphicFramePr>
          <p:nvPr/>
        </p:nvGraphicFramePr>
        <p:xfrm>
          <a:off x="179512" y="5473539"/>
          <a:ext cx="5761930" cy="10660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公式" r:id="rId1" imgW="5448300" imgH="1104900" progId="Equation.3">
                  <p:embed/>
                </p:oleObj>
              </mc:Choice>
              <mc:Fallback>
                <p:oleObj name="公式" r:id="rId1" imgW="5448300" imgH="1104900" progId="Equation.3">
                  <p:embed/>
                  <p:pic>
                    <p:nvPicPr>
                      <p:cNvPr id="0" name="Picture 4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73539"/>
                        <a:ext cx="5761930" cy="10660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6093" name="Picture 2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1442" y="3770585"/>
            <a:ext cx="3167062" cy="289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6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6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6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6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6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D19481-2346-4383-BA28-08961B969AC3}" type="slidenum">
              <a:rPr kumimoji="0" lang="en-US" altLang="zh-CN" sz="1400" b="0"/>
            </a:fld>
            <a:r>
              <a:rPr kumimoji="0" lang="en-US" altLang="zh-CN" sz="1400" b="0"/>
              <a:t> of 1</a:t>
            </a:r>
            <a:endParaRPr kumimoji="0" lang="en-US" altLang="zh-CN" sz="1400" b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一些有趣的问题</a:t>
            </a:r>
            <a:endParaRPr lang="zh-CN" altLang="en-US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228600" y="1132656"/>
            <a:ext cx="8686800" cy="4960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背包问题</a:t>
            </a:r>
            <a:r>
              <a:rPr lang="en-US" altLang="zh-CN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：有一人要从</a:t>
            </a:r>
            <a:r>
              <a:rPr lang="en-US" altLang="zh-CN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种物品中选取不超过</a:t>
            </a:r>
            <a:r>
              <a:rPr lang="en-US" altLang="zh-CN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千克重的行李随身携带，要求总价值最大。</a:t>
            </a:r>
            <a:br>
              <a:rPr lang="en-US" altLang="zh-CN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例：设背包的容量为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千克。物品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千克，价值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元；物品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千克，价值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元；物品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重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千克，价值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元。求总价值最大。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背包问题</a:t>
            </a:r>
            <a:r>
              <a:rPr lang="en-US" altLang="zh-CN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：有一人要从</a:t>
            </a:r>
            <a:r>
              <a:rPr lang="en-US" altLang="zh-CN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种货物中选取不超过</a:t>
            </a:r>
            <a:r>
              <a:rPr lang="en-US" altLang="zh-CN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千克重的行李随身携带，要求总价值最大。</a:t>
            </a:r>
            <a:br>
              <a:rPr lang="en-US" altLang="zh-CN" kern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例：设背包的容量为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千克。物品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千克，每千克价值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元；物品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千克，每千克价值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元；物品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千克，每千克价值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120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元。求总价值最大。</a:t>
            </a:r>
            <a:endParaRPr lang="zh-CN" altLang="en-US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3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3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3" grpId="0" autoUpdateAnimBg="0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鸽巢</a:t>
            </a:r>
            <a:r>
              <a:rPr lang="en-US" altLang="zh-CN" b="1" dirty="0"/>
              <a:t>(</a:t>
            </a:r>
            <a:r>
              <a:rPr lang="zh-CN" altLang="en-US" b="1" dirty="0"/>
              <a:t>抽屉</a:t>
            </a:r>
            <a:r>
              <a:rPr lang="en-US" altLang="zh-CN" b="1" dirty="0"/>
              <a:t>)</a:t>
            </a:r>
            <a:r>
              <a:rPr lang="zh-CN" altLang="en-US" b="1" dirty="0"/>
              <a:t>原理的简单应用</a:t>
            </a:r>
            <a:endParaRPr lang="en-US" altLang="zh-CN" b="1" dirty="0"/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437435" y="1628800"/>
            <a:ext cx="6006773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任取一个</a:t>
            </a:r>
            <a:r>
              <a:rPr lang="en-US" altLang="zh-CN" sz="2400" dirty="0" err="1"/>
              <a:t>d</a:t>
            </a:r>
            <a:r>
              <a:rPr lang="en-US" altLang="zh-CN" sz="2400" dirty="0" err="1">
                <a:sym typeface="Symbol" panose="05050102010706020507"/>
              </a:rPr>
              <a:t>d</a:t>
            </a:r>
            <a:r>
              <a:rPr lang="zh-CN" altLang="en-US" sz="2400" dirty="0"/>
              <a:t>正方形内的点集</a:t>
            </a:r>
            <a:r>
              <a:rPr lang="en-US" altLang="zh-CN" sz="2400" dirty="0"/>
              <a:t>A,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若</a:t>
            </a:r>
            <a:r>
              <a:rPr lang="en-US" altLang="zh-CN" sz="2400" dirty="0"/>
              <a:t>A</a:t>
            </a:r>
            <a:r>
              <a:rPr lang="zh-CN" altLang="en-US" sz="2400" dirty="0"/>
              <a:t>中任意两点距离都 </a:t>
            </a:r>
            <a:r>
              <a:rPr lang="zh-CN" altLang="en-US" sz="2400" dirty="0">
                <a:sym typeface="Symbol" panose="05050102010706020507"/>
              </a:rPr>
              <a:t> </a:t>
            </a:r>
            <a:r>
              <a:rPr lang="en-US" altLang="zh-CN" sz="2400" dirty="0"/>
              <a:t>d, </a:t>
            </a:r>
            <a:r>
              <a:rPr lang="zh-CN" altLang="en-US" sz="2400" dirty="0"/>
              <a:t>则</a:t>
            </a:r>
            <a:r>
              <a:rPr lang="en-US" altLang="zh-CN" sz="2400" dirty="0"/>
              <a:t>A</a:t>
            </a:r>
            <a:r>
              <a:rPr lang="zh-CN" altLang="en-US" sz="2400" dirty="0"/>
              <a:t>中点数 </a:t>
            </a:r>
            <a:r>
              <a:rPr lang="zh-CN" altLang="en-US" sz="2400" dirty="0">
                <a:sym typeface="Symbol" panose="05050102010706020507"/>
              </a:rPr>
              <a:t> </a:t>
            </a:r>
            <a:r>
              <a:rPr lang="en-US" altLang="zh-CN" sz="2400" dirty="0">
                <a:sym typeface="Symbol" panose="05050102010706020507"/>
              </a:rPr>
              <a:t>4.</a:t>
            </a:r>
            <a:r>
              <a:rPr lang="en-US" altLang="zh-CN" sz="2400" dirty="0"/>
              <a:t> 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716216" y="1628800"/>
            <a:ext cx="1312168" cy="129614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32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32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32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32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32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3200" b="1" 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3200" b="1" i="1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732240" y="1628800"/>
            <a:ext cx="1296144" cy="1296144"/>
            <a:chOff x="6372200" y="1196752"/>
            <a:chExt cx="1296144" cy="1296144"/>
          </a:xfrm>
        </p:grpSpPr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6372200" y="1844824"/>
              <a:ext cx="1296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7020272" y="1196752"/>
              <a:ext cx="0" cy="1296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</p:grp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42372" y="3645024"/>
            <a:ext cx="5929828" cy="941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任取一个</a:t>
            </a:r>
            <a:r>
              <a:rPr lang="en-US" altLang="zh-CN" sz="2400" dirty="0"/>
              <a:t>d</a:t>
            </a:r>
            <a:r>
              <a:rPr lang="en-US" altLang="zh-CN" sz="2400" dirty="0">
                <a:sym typeface="Symbol" panose="05050102010706020507"/>
              </a:rPr>
              <a:t>2d</a:t>
            </a:r>
            <a:r>
              <a:rPr lang="zh-CN" altLang="en-US" sz="2400" dirty="0">
                <a:sym typeface="Symbol" panose="05050102010706020507"/>
              </a:rPr>
              <a:t>矩形内</a:t>
            </a:r>
            <a:r>
              <a:rPr lang="zh-CN" altLang="en-US" sz="2400" dirty="0"/>
              <a:t>点集</a:t>
            </a:r>
            <a:r>
              <a:rPr lang="en-US" altLang="zh-CN" sz="2400" dirty="0"/>
              <a:t>A,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若</a:t>
            </a:r>
            <a:r>
              <a:rPr lang="en-US" altLang="zh-CN" sz="2400" dirty="0"/>
              <a:t>A</a:t>
            </a:r>
            <a:r>
              <a:rPr lang="zh-CN" altLang="en-US" sz="2400" dirty="0"/>
              <a:t>中任意两点距离都 </a:t>
            </a:r>
            <a:r>
              <a:rPr lang="zh-CN" altLang="en-US" sz="2400" dirty="0">
                <a:sym typeface="Symbol" panose="05050102010706020507"/>
              </a:rPr>
              <a:t> </a:t>
            </a:r>
            <a:r>
              <a:rPr lang="en-US" altLang="zh-CN" sz="2400" dirty="0"/>
              <a:t>d, </a:t>
            </a:r>
            <a:r>
              <a:rPr lang="zh-CN" altLang="en-US" sz="2400" dirty="0"/>
              <a:t>则</a:t>
            </a:r>
            <a:r>
              <a:rPr lang="en-US" altLang="zh-CN" sz="2400" dirty="0"/>
              <a:t>A</a:t>
            </a:r>
            <a:r>
              <a:rPr lang="zh-CN" altLang="en-US" sz="2400" dirty="0"/>
              <a:t>中点数 </a:t>
            </a:r>
            <a:r>
              <a:rPr lang="zh-CN" altLang="en-US" sz="2400" dirty="0">
                <a:sym typeface="Symbol" panose="05050102010706020507"/>
              </a:rPr>
              <a:t> </a:t>
            </a:r>
            <a:r>
              <a:rPr lang="en-US" altLang="zh-CN" sz="2400" dirty="0">
                <a:sym typeface="Symbol" panose="05050102010706020507"/>
              </a:rPr>
              <a:t>6.</a:t>
            </a:r>
            <a:r>
              <a:rPr lang="en-US" altLang="zh-CN" sz="2400" dirty="0"/>
              <a:t> 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691680" y="5229200"/>
          <a:ext cx="3024336" cy="1000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公式" r:id="rId1" imgW="3454400" imgH="1143000" progId="Equation.3">
                  <p:embed/>
                </p:oleObj>
              </mc:Choice>
              <mc:Fallback>
                <p:oleObj name="公式" r:id="rId1" imgW="3454400" imgH="1143000" progId="Equation.3">
                  <p:embed/>
                  <p:pic>
                    <p:nvPicPr>
                      <p:cNvPr id="0" name="Picture 2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5229200"/>
                        <a:ext cx="3024336" cy="10003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6732240" y="3645024"/>
            <a:ext cx="1296144" cy="2592288"/>
            <a:chOff x="6732240" y="2996952"/>
            <a:chExt cx="1296144" cy="2592288"/>
          </a:xfrm>
        </p:grpSpPr>
        <p:sp>
          <p:nvSpPr>
            <p:cNvPr id="26" name="Line 9"/>
            <p:cNvSpPr>
              <a:spLocks noChangeShapeType="1"/>
            </p:cNvSpPr>
            <p:nvPr/>
          </p:nvSpPr>
          <p:spPr bwMode="auto">
            <a:xfrm>
              <a:off x="8028384" y="2996952"/>
              <a:ext cx="0" cy="1296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27" name="Line 9"/>
            <p:cNvSpPr>
              <a:spLocks noChangeShapeType="1"/>
            </p:cNvSpPr>
            <p:nvPr/>
          </p:nvSpPr>
          <p:spPr bwMode="auto">
            <a:xfrm>
              <a:off x="6732240" y="2996952"/>
              <a:ext cx="0" cy="1296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28" name="Line 9"/>
            <p:cNvSpPr>
              <a:spLocks noChangeShapeType="1"/>
            </p:cNvSpPr>
            <p:nvPr/>
          </p:nvSpPr>
          <p:spPr bwMode="auto">
            <a:xfrm>
              <a:off x="6732240" y="4293096"/>
              <a:ext cx="0" cy="1296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29" name="Line 9"/>
            <p:cNvSpPr>
              <a:spLocks noChangeShapeType="1"/>
            </p:cNvSpPr>
            <p:nvPr/>
          </p:nvSpPr>
          <p:spPr bwMode="auto">
            <a:xfrm>
              <a:off x="8028384" y="4293096"/>
              <a:ext cx="0" cy="1296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31" name="Line 8"/>
            <p:cNvSpPr>
              <a:spLocks noChangeShapeType="1"/>
            </p:cNvSpPr>
            <p:nvPr/>
          </p:nvSpPr>
          <p:spPr bwMode="auto">
            <a:xfrm>
              <a:off x="6732240" y="2996952"/>
              <a:ext cx="1296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>
              <a:off x="6732240" y="5589240"/>
              <a:ext cx="1296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732240" y="3645024"/>
            <a:ext cx="1296144" cy="2592288"/>
            <a:chOff x="6732240" y="2996952"/>
            <a:chExt cx="1296144" cy="2592288"/>
          </a:xfrm>
        </p:grpSpPr>
        <p:sp>
          <p:nvSpPr>
            <p:cNvPr id="23" name="Line 9"/>
            <p:cNvSpPr>
              <a:spLocks noChangeShapeType="1"/>
            </p:cNvSpPr>
            <p:nvPr/>
          </p:nvSpPr>
          <p:spPr bwMode="auto">
            <a:xfrm>
              <a:off x="7380312" y="4293096"/>
              <a:ext cx="0" cy="1296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6732240" y="3861048"/>
              <a:ext cx="1296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30" name="Line 8"/>
            <p:cNvSpPr>
              <a:spLocks noChangeShapeType="1"/>
            </p:cNvSpPr>
            <p:nvPr/>
          </p:nvSpPr>
          <p:spPr bwMode="auto">
            <a:xfrm>
              <a:off x="6732240" y="4725144"/>
              <a:ext cx="129614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7380312" y="2996952"/>
              <a:ext cx="0" cy="12961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3200" b="0" i="1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build="p"/>
      <p:bldP spid="6" grpId="0" bldLvl="0" animBg="1"/>
      <p:bldP spid="10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方案一</a:t>
            </a:r>
            <a:r>
              <a:rPr lang="en-US" altLang="zh-CN" b="1" dirty="0"/>
              <a:t>: Q</a:t>
            </a:r>
            <a:r>
              <a:rPr lang="zh-CN" altLang="en-US" b="1" dirty="0"/>
              <a:t>左右分开</a:t>
            </a:r>
            <a:endParaRPr lang="en-US" altLang="zh-CN" b="1" dirty="0"/>
          </a:p>
        </p:txBody>
      </p:sp>
      <p:grpSp>
        <p:nvGrpSpPr>
          <p:cNvPr id="36" name="组合 35"/>
          <p:cNvGrpSpPr/>
          <p:nvPr/>
        </p:nvGrpSpPr>
        <p:grpSpPr>
          <a:xfrm>
            <a:off x="5260032" y="1491208"/>
            <a:ext cx="3200400" cy="3810000"/>
            <a:chOff x="1219200" y="1447800"/>
            <a:chExt cx="3200400" cy="3810000"/>
          </a:xfrm>
        </p:grpSpPr>
        <p:sp>
          <p:nvSpPr>
            <p:cNvPr id="37" name="Line 22"/>
            <p:cNvSpPr>
              <a:spLocks noChangeShapeType="1"/>
            </p:cNvSpPr>
            <p:nvPr/>
          </p:nvSpPr>
          <p:spPr bwMode="auto">
            <a:xfrm>
              <a:off x="1219200" y="1905000"/>
              <a:ext cx="0" cy="335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Oval 29"/>
            <p:cNvSpPr>
              <a:spLocks noChangeArrowheads="1"/>
            </p:cNvSpPr>
            <p:nvPr/>
          </p:nvSpPr>
          <p:spPr bwMode="auto">
            <a:xfrm>
              <a:off x="1524000" y="4191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39" name="Text Box 30"/>
            <p:cNvSpPr txBox="1">
              <a:spLocks noChangeArrowheads="1"/>
            </p:cNvSpPr>
            <p:nvPr/>
          </p:nvSpPr>
          <p:spPr bwMode="auto">
            <a:xfrm>
              <a:off x="2286000" y="4800600"/>
              <a:ext cx="496888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Q </a:t>
              </a:r>
              <a:endParaRPr lang="en-US" altLang="zh-CN" sz="2400" dirty="0"/>
            </a:p>
          </p:txBody>
        </p:sp>
        <p:sp>
          <p:nvSpPr>
            <p:cNvPr id="40" name="Oval 34"/>
            <p:cNvSpPr>
              <a:spLocks noChangeArrowheads="1"/>
            </p:cNvSpPr>
            <p:nvPr/>
          </p:nvSpPr>
          <p:spPr bwMode="auto">
            <a:xfrm>
              <a:off x="2209800" y="32766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3810000" y="1905000"/>
              <a:ext cx="0" cy="335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37"/>
            <p:cNvSpPr>
              <a:spLocks noChangeShapeType="1"/>
            </p:cNvSpPr>
            <p:nvPr/>
          </p:nvSpPr>
          <p:spPr bwMode="auto">
            <a:xfrm>
              <a:off x="2514600" y="1905000"/>
              <a:ext cx="0" cy="3352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Oval 38"/>
            <p:cNvSpPr>
              <a:spLocks noChangeArrowheads="1"/>
            </p:cNvSpPr>
            <p:nvPr/>
          </p:nvSpPr>
          <p:spPr bwMode="auto">
            <a:xfrm>
              <a:off x="3048000" y="4876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4" name="Oval 39"/>
            <p:cNvSpPr>
              <a:spLocks noChangeArrowheads="1"/>
            </p:cNvSpPr>
            <p:nvPr/>
          </p:nvSpPr>
          <p:spPr bwMode="auto">
            <a:xfrm>
              <a:off x="1752600" y="1905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5" name="Oval 40"/>
            <p:cNvSpPr>
              <a:spLocks noChangeArrowheads="1"/>
            </p:cNvSpPr>
            <p:nvPr/>
          </p:nvSpPr>
          <p:spPr bwMode="auto">
            <a:xfrm>
              <a:off x="2743200" y="26670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6" name="Oval 41"/>
            <p:cNvSpPr>
              <a:spLocks noChangeArrowheads="1"/>
            </p:cNvSpPr>
            <p:nvPr/>
          </p:nvSpPr>
          <p:spPr bwMode="auto">
            <a:xfrm>
              <a:off x="36576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7" name="Oval 44"/>
            <p:cNvSpPr>
              <a:spLocks noChangeArrowheads="1"/>
            </p:cNvSpPr>
            <p:nvPr/>
          </p:nvSpPr>
          <p:spPr bwMode="auto">
            <a:xfrm>
              <a:off x="2792413" y="3962400"/>
              <a:ext cx="76200" cy="76200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000"/>
            </a:p>
          </p:txBody>
        </p:sp>
        <p:sp>
          <p:nvSpPr>
            <p:cNvPr id="48" name="Text Box 47"/>
            <p:cNvSpPr txBox="1">
              <a:spLocks noChangeArrowheads="1"/>
            </p:cNvSpPr>
            <p:nvPr/>
          </p:nvSpPr>
          <p:spPr bwMode="auto">
            <a:xfrm>
              <a:off x="2133600" y="1447800"/>
              <a:ext cx="768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/>
                <a:t>mid </a:t>
              </a:r>
              <a:endParaRPr lang="en-US" altLang="zh-CN" sz="2400"/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>
              <a:off x="1219200" y="5105400"/>
              <a:ext cx="990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57"/>
            <p:cNvSpPr>
              <a:spLocks noChangeShapeType="1"/>
            </p:cNvSpPr>
            <p:nvPr/>
          </p:nvSpPr>
          <p:spPr bwMode="auto">
            <a:xfrm flipH="1">
              <a:off x="2895600" y="51054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10"/>
            <p:cNvSpPr>
              <a:spLocks noChangeShapeType="1"/>
            </p:cNvSpPr>
            <p:nvPr/>
          </p:nvSpPr>
          <p:spPr bwMode="auto">
            <a:xfrm>
              <a:off x="2235200" y="3352800"/>
              <a:ext cx="18739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rot="16200000">
              <a:off x="3390900" y="4000500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5"/>
            <p:cNvSpPr txBox="1">
              <a:spLocks noChangeArrowheads="1"/>
            </p:cNvSpPr>
            <p:nvPr/>
          </p:nvSpPr>
          <p:spPr bwMode="auto">
            <a:xfrm>
              <a:off x="3989387" y="3733800"/>
              <a:ext cx="4302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d </a:t>
              </a:r>
              <a:endParaRPr lang="en-US" altLang="zh-CN" sz="2400" dirty="0"/>
            </a:p>
          </p:txBody>
        </p:sp>
        <p:sp>
          <p:nvSpPr>
            <p:cNvPr id="54" name="Text Box 21"/>
            <p:cNvSpPr txBox="1">
              <a:spLocks noChangeArrowheads="1"/>
            </p:cNvSpPr>
            <p:nvPr/>
          </p:nvSpPr>
          <p:spPr bwMode="auto">
            <a:xfrm>
              <a:off x="1981200" y="2895600"/>
              <a:ext cx="43021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p </a:t>
              </a:r>
              <a:endParaRPr lang="en-US" altLang="zh-CN" sz="2400" dirty="0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 flipV="1">
              <a:off x="2514599" y="2054578"/>
              <a:ext cx="1560689" cy="2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"/>
            <p:cNvSpPr>
              <a:spLocks noChangeShapeType="1"/>
            </p:cNvSpPr>
            <p:nvPr/>
          </p:nvSpPr>
          <p:spPr bwMode="auto">
            <a:xfrm flipV="1">
              <a:off x="2514600" y="4645378"/>
              <a:ext cx="1560689" cy="28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Line 11"/>
            <p:cNvSpPr>
              <a:spLocks noChangeShapeType="1"/>
            </p:cNvSpPr>
            <p:nvPr/>
          </p:nvSpPr>
          <p:spPr bwMode="auto">
            <a:xfrm rot="16200000">
              <a:off x="3390900" y="2705101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15"/>
            <p:cNvSpPr txBox="1">
              <a:spLocks noChangeArrowheads="1"/>
            </p:cNvSpPr>
            <p:nvPr/>
          </p:nvSpPr>
          <p:spPr bwMode="auto">
            <a:xfrm>
              <a:off x="3989387" y="2438401"/>
              <a:ext cx="4302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dirty="0"/>
                <a:t>d </a:t>
              </a:r>
              <a:endParaRPr lang="en-US" altLang="zh-CN" sz="2400" dirty="0"/>
            </a:p>
          </p:txBody>
        </p:sp>
      </p:grpSp>
      <p:sp>
        <p:nvSpPr>
          <p:cNvPr id="217088" name="TextBox 217087"/>
          <p:cNvSpPr txBox="1"/>
          <p:nvPr/>
        </p:nvSpPr>
        <p:spPr bwMode="auto">
          <a:xfrm>
            <a:off x="179512" y="3111351"/>
            <a:ext cx="51411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Q</a:t>
            </a:r>
            <a:r>
              <a:rPr lang="zh-CN" altLang="en-US" dirty="0">
                <a:solidFill>
                  <a:schemeClr val="tx1"/>
                </a:solidFill>
              </a:rPr>
              <a:t>右侧中与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距离 </a:t>
            </a:r>
            <a:r>
              <a:rPr lang="en-US" altLang="zh-CN" dirty="0">
                <a:solidFill>
                  <a:schemeClr val="tx1"/>
                </a:solidFill>
              </a:rPr>
              <a:t>&lt;</a:t>
            </a: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d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的点数 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方案二</a:t>
            </a:r>
            <a:r>
              <a:rPr lang="en-US" altLang="zh-CN" b="1" dirty="0"/>
              <a:t>: </a:t>
            </a:r>
            <a:r>
              <a:rPr lang="zh-CN" altLang="en-US" b="1" dirty="0">
                <a:solidFill>
                  <a:srgbClr val="FF0000"/>
                </a:solidFill>
              </a:rPr>
              <a:t>检查</a:t>
            </a:r>
            <a:r>
              <a:rPr lang="en-US" altLang="zh-CN" b="1" dirty="0"/>
              <a:t>p</a:t>
            </a:r>
            <a:r>
              <a:rPr lang="zh-CN" altLang="en-US" b="1" dirty="0"/>
              <a:t>下方的点</a:t>
            </a:r>
            <a:endParaRPr lang="en-US" altLang="zh-CN" b="1" dirty="0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5836096" y="3382144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Oval 29"/>
          <p:cNvSpPr>
            <a:spLocks noChangeArrowheads="1"/>
          </p:cNvSpPr>
          <p:nvPr/>
        </p:nvSpPr>
        <p:spPr bwMode="auto">
          <a:xfrm>
            <a:off x="6140896" y="56681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39" name="Text Box 30"/>
          <p:cNvSpPr txBox="1">
            <a:spLocks noChangeArrowheads="1"/>
          </p:cNvSpPr>
          <p:nvPr/>
        </p:nvSpPr>
        <p:spPr bwMode="auto">
          <a:xfrm>
            <a:off x="6902896" y="6277744"/>
            <a:ext cx="496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Q </a:t>
            </a:r>
            <a:endParaRPr lang="en-US" altLang="zh-CN" sz="2400" dirty="0"/>
          </a:p>
        </p:txBody>
      </p:sp>
      <p:sp>
        <p:nvSpPr>
          <p:cNvPr id="40" name="Oval 34"/>
          <p:cNvSpPr>
            <a:spLocks noChangeArrowheads="1"/>
          </p:cNvSpPr>
          <p:nvPr/>
        </p:nvSpPr>
        <p:spPr bwMode="auto">
          <a:xfrm>
            <a:off x="6826696" y="47537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8426896" y="3382144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7131496" y="3382144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Oval 38"/>
          <p:cNvSpPr>
            <a:spLocks noChangeArrowheads="1"/>
          </p:cNvSpPr>
          <p:nvPr/>
        </p:nvSpPr>
        <p:spPr bwMode="auto">
          <a:xfrm>
            <a:off x="7664896" y="63539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4" name="Oval 39"/>
          <p:cNvSpPr>
            <a:spLocks noChangeArrowheads="1"/>
          </p:cNvSpPr>
          <p:nvPr/>
        </p:nvSpPr>
        <p:spPr bwMode="auto">
          <a:xfrm>
            <a:off x="6369496" y="33821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5" name="Oval 40"/>
          <p:cNvSpPr>
            <a:spLocks noChangeArrowheads="1"/>
          </p:cNvSpPr>
          <p:nvPr/>
        </p:nvSpPr>
        <p:spPr bwMode="auto">
          <a:xfrm>
            <a:off x="7360096" y="41441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6" name="Oval 41"/>
          <p:cNvSpPr>
            <a:spLocks noChangeArrowheads="1"/>
          </p:cNvSpPr>
          <p:nvPr/>
        </p:nvSpPr>
        <p:spPr bwMode="auto">
          <a:xfrm>
            <a:off x="8274496" y="48299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7" name="Oval 44"/>
          <p:cNvSpPr>
            <a:spLocks noChangeArrowheads="1"/>
          </p:cNvSpPr>
          <p:nvPr/>
        </p:nvSpPr>
        <p:spPr bwMode="auto">
          <a:xfrm>
            <a:off x="7409309" y="5439544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000"/>
          </a:p>
        </p:txBody>
      </p:sp>
      <p:sp>
        <p:nvSpPr>
          <p:cNvPr id="48" name="Text Box 47"/>
          <p:cNvSpPr txBox="1">
            <a:spLocks noChangeArrowheads="1"/>
          </p:cNvSpPr>
          <p:nvPr/>
        </p:nvSpPr>
        <p:spPr bwMode="auto">
          <a:xfrm>
            <a:off x="6750496" y="2924944"/>
            <a:ext cx="76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/>
              <a:t>mid </a:t>
            </a:r>
            <a:endParaRPr lang="en-US" altLang="zh-CN" sz="2400"/>
          </a:p>
        </p:txBody>
      </p:sp>
      <p:sp>
        <p:nvSpPr>
          <p:cNvPr id="49" name="Line 56"/>
          <p:cNvSpPr>
            <a:spLocks noChangeShapeType="1"/>
          </p:cNvSpPr>
          <p:nvPr/>
        </p:nvSpPr>
        <p:spPr bwMode="auto">
          <a:xfrm>
            <a:off x="5836096" y="6582544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57"/>
          <p:cNvSpPr>
            <a:spLocks noChangeShapeType="1"/>
          </p:cNvSpPr>
          <p:nvPr/>
        </p:nvSpPr>
        <p:spPr bwMode="auto">
          <a:xfrm flipH="1">
            <a:off x="7512496" y="6582544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" name="Line 11"/>
          <p:cNvSpPr>
            <a:spLocks noChangeShapeType="1"/>
          </p:cNvSpPr>
          <p:nvPr/>
        </p:nvSpPr>
        <p:spPr bwMode="auto">
          <a:xfrm rot="16200000">
            <a:off x="8007796" y="5477644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Text Box 15"/>
          <p:cNvSpPr txBox="1">
            <a:spLocks noChangeArrowheads="1"/>
          </p:cNvSpPr>
          <p:nvPr/>
        </p:nvSpPr>
        <p:spPr bwMode="auto">
          <a:xfrm>
            <a:off x="8606283" y="5210944"/>
            <a:ext cx="430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d </a:t>
            </a:r>
            <a:endParaRPr lang="en-US" altLang="zh-CN" sz="2400" dirty="0"/>
          </a:p>
        </p:txBody>
      </p:sp>
      <p:sp>
        <p:nvSpPr>
          <p:cNvPr id="54" name="Text Box 21"/>
          <p:cNvSpPr txBox="1">
            <a:spLocks noChangeArrowheads="1"/>
          </p:cNvSpPr>
          <p:nvPr/>
        </p:nvSpPr>
        <p:spPr bwMode="auto">
          <a:xfrm>
            <a:off x="6598096" y="4372744"/>
            <a:ext cx="430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p </a:t>
            </a:r>
            <a:endParaRPr lang="en-US" altLang="zh-CN" sz="2400" dirty="0"/>
          </a:p>
        </p:txBody>
      </p:sp>
      <p:sp>
        <p:nvSpPr>
          <p:cNvPr id="55" name="Line 10"/>
          <p:cNvSpPr>
            <a:spLocks noChangeShapeType="1"/>
          </p:cNvSpPr>
          <p:nvPr/>
        </p:nvSpPr>
        <p:spPr bwMode="auto">
          <a:xfrm flipV="1">
            <a:off x="5859264" y="4797824"/>
            <a:ext cx="2810933" cy="1128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7088" name="TextBox 217087"/>
          <p:cNvSpPr txBox="1"/>
          <p:nvPr/>
        </p:nvSpPr>
        <p:spPr bwMode="auto">
          <a:xfrm>
            <a:off x="179512" y="1196752"/>
            <a:ext cx="8210902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chemeClr val="tx1"/>
                </a:solidFill>
              </a:rPr>
              <a:t>定义窗口</a:t>
            </a:r>
            <a:endParaRPr lang="en-US" altLang="zh-CN" dirty="0">
              <a:solidFill>
                <a:schemeClr val="tx1"/>
              </a:solidFill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SzPct val="75000"/>
            </a:pPr>
            <a:r>
              <a:rPr lang="en-US" altLang="zh-CN" dirty="0">
                <a:sym typeface="Symbol" panose="05050102010706020507" pitchFamily="18" charset="2"/>
              </a:rPr>
              <a:t>     R(</a:t>
            </a:r>
            <a:r>
              <a:rPr lang="en-US" altLang="zh-CN" dirty="0" err="1">
                <a:sym typeface="Symbol" panose="05050102010706020507" pitchFamily="18" charset="2"/>
              </a:rPr>
              <a:t>p,d</a:t>
            </a:r>
            <a:r>
              <a:rPr lang="en-US" altLang="zh-CN" dirty="0">
                <a:sym typeface="Symbol" panose="05050102010706020507" pitchFamily="18" charset="2"/>
              </a:rPr>
              <a:t>) = {(</a:t>
            </a:r>
            <a:r>
              <a:rPr lang="en-US" altLang="zh-CN" dirty="0" err="1">
                <a:sym typeface="Symbol" panose="05050102010706020507" pitchFamily="18" charset="2"/>
              </a:rPr>
              <a:t>x,y</a:t>
            </a:r>
            <a:r>
              <a:rPr lang="en-US" altLang="zh-CN" dirty="0">
                <a:sym typeface="Symbol" panose="05050102010706020507" pitchFamily="18" charset="2"/>
              </a:rPr>
              <a:t>) : |x-mid|&lt;min{</a:t>
            </a:r>
            <a:r>
              <a:rPr lang="en-US" altLang="zh-CN" dirty="0" err="1">
                <a:sym typeface="Symbol" panose="05050102010706020507" pitchFamily="18" charset="2"/>
              </a:rPr>
              <a:t>d</a:t>
            </a:r>
            <a:r>
              <a:rPr lang="en-US" altLang="zh-CN" baseline="-25000" dirty="0" err="1">
                <a:sym typeface="Symbol" panose="05050102010706020507" pitchFamily="18" charset="2"/>
              </a:rPr>
              <a:t>L</a:t>
            </a:r>
            <a:r>
              <a:rPr lang="en-US" altLang="zh-CN" dirty="0" err="1">
                <a:sym typeface="Symbol" panose="05050102010706020507" pitchFamily="18" charset="2"/>
              </a:rPr>
              <a:t>,d</a:t>
            </a:r>
            <a:r>
              <a:rPr lang="en-US" altLang="zh-CN" baseline="-25000" dirty="0" err="1">
                <a:sym typeface="Symbol" panose="05050102010706020507" pitchFamily="18" charset="2"/>
              </a:rPr>
              <a:t>R</a:t>
            </a:r>
            <a:r>
              <a:rPr lang="en-US" altLang="zh-CN" dirty="0">
                <a:sym typeface="Symbol" panose="05050102010706020507" pitchFamily="18" charset="2"/>
              </a:rPr>
              <a:t>}, 0</a:t>
            </a:r>
            <a:r>
              <a:rPr lang="en-US" altLang="zh-CN" dirty="0">
                <a:sym typeface="Symbol" panose="05050102010706020507"/>
              </a:rPr>
              <a:t></a:t>
            </a:r>
            <a:r>
              <a:rPr lang="en-US" altLang="zh-CN" dirty="0">
                <a:sym typeface="Symbol" panose="05050102010706020507" pitchFamily="18" charset="2"/>
              </a:rPr>
              <a:t>y(p)-</a:t>
            </a:r>
            <a:r>
              <a:rPr lang="en-US" altLang="zh-CN" dirty="0" err="1">
                <a:sym typeface="Symbol" panose="05050102010706020507" pitchFamily="18" charset="2"/>
              </a:rPr>
              <a:t>y</a:t>
            </a:r>
            <a:r>
              <a:rPr lang="en-US" altLang="zh-CN" dirty="0" err="1">
                <a:sym typeface="Symbol" panose="05050102010706020507"/>
              </a:rPr>
              <a:t>d</a:t>
            </a:r>
            <a:r>
              <a:rPr lang="en-US" altLang="zh-CN" dirty="0">
                <a:sym typeface="Symbol" panose="05050102010706020507" pitchFamily="18" charset="2"/>
              </a:rPr>
              <a:t> }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" indent="-457200" eaLnBrk="0" hangingPunct="0">
              <a:spcBef>
                <a:spcPts val="600"/>
              </a:spcBef>
              <a:spcAft>
                <a:spcPts val="600"/>
              </a:spcAft>
              <a:buSzPct val="75000"/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tx1"/>
                </a:solidFill>
              </a:rPr>
              <a:t>Q</a:t>
            </a:r>
            <a:r>
              <a:rPr lang="zh-CN" altLang="en-US" dirty="0">
                <a:solidFill>
                  <a:schemeClr val="tx1"/>
                </a:solidFill>
              </a:rPr>
              <a:t>中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下方与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距离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</a:t>
            </a: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d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的点一定在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R(</a:t>
            </a:r>
            <a:r>
              <a:rPr lang="en-US" altLang="zh-CN" dirty="0" err="1">
                <a:solidFill>
                  <a:schemeClr val="tx1"/>
                </a:solidFill>
                <a:sym typeface="Symbol" panose="05050102010706020507"/>
              </a:rPr>
              <a:t>p,d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)</a:t>
            </a: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中</a:t>
            </a:r>
            <a:endParaRPr lang="en-US" altLang="zh-CN" dirty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     而且点数  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7 = 4 + 3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0" name="Line 10"/>
          <p:cNvSpPr>
            <a:spLocks noChangeShapeType="1"/>
          </p:cNvSpPr>
          <p:nvPr/>
        </p:nvSpPr>
        <p:spPr bwMode="auto">
          <a:xfrm flipV="1">
            <a:off x="5865523" y="6147591"/>
            <a:ext cx="2810933" cy="1128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" name="Line 57"/>
          <p:cNvSpPr>
            <a:spLocks noChangeShapeType="1"/>
          </p:cNvSpPr>
          <p:nvPr/>
        </p:nvSpPr>
        <p:spPr bwMode="auto">
          <a:xfrm flipH="1">
            <a:off x="7164288" y="3933056"/>
            <a:ext cx="126260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 bwMode="auto">
          <a:xfrm>
            <a:off x="7092280" y="3532946"/>
            <a:ext cx="139974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ym typeface="Symbol" panose="05050102010706020507" pitchFamily="18" charset="2"/>
              </a:rPr>
              <a:t>min{</a:t>
            </a:r>
            <a:r>
              <a:rPr lang="en-US" altLang="zh-CN" sz="2000" dirty="0" err="1">
                <a:sym typeface="Symbol" panose="05050102010706020507" pitchFamily="18" charset="2"/>
              </a:rPr>
              <a:t>d</a:t>
            </a:r>
            <a:r>
              <a:rPr lang="en-US" altLang="zh-CN" sz="20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000" dirty="0" err="1">
                <a:sym typeface="Symbol" panose="05050102010706020507" pitchFamily="18" charset="2"/>
              </a:rPr>
              <a:t>,d</a:t>
            </a:r>
            <a:r>
              <a:rPr lang="en-US" altLang="zh-CN" sz="20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000" dirty="0">
                <a:sym typeface="Symbol" panose="05050102010706020507" pitchFamily="18" charset="2"/>
              </a:rPr>
              <a:t>}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6300192" y="5517232"/>
            <a:ext cx="189667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dirty="0">
                <a:sym typeface="Symbol" panose="05050102010706020507" pitchFamily="18" charset="2"/>
              </a:rPr>
              <a:t>窗口</a:t>
            </a:r>
            <a:r>
              <a:rPr lang="en-US" altLang="zh-CN" dirty="0">
                <a:sym typeface="Symbol" panose="05050102010706020507" pitchFamily="18" charset="2"/>
              </a:rPr>
              <a:t>R(</a:t>
            </a:r>
            <a:r>
              <a:rPr lang="en-US" altLang="zh-CN" dirty="0" err="1">
                <a:sym typeface="Symbol" panose="05050102010706020507" pitchFamily="18" charset="2"/>
              </a:rPr>
              <a:t>p,d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358" name="Picture 270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9319" y="1196752"/>
            <a:ext cx="2957177" cy="2266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</a:t>
            </a:r>
            <a:r>
              <a:rPr lang="en-US" altLang="zh-CN" b="1" dirty="0"/>
              <a:t>--</a:t>
            </a:r>
            <a:r>
              <a:rPr lang="zh-CN" altLang="en-US" b="1" dirty="0"/>
              <a:t>合并时间改进一</a:t>
            </a:r>
            <a:endParaRPr lang="en-US" altLang="zh-CN" b="1" dirty="0"/>
          </a:p>
        </p:txBody>
      </p:sp>
      <p:sp>
        <p:nvSpPr>
          <p:cNvPr id="217091" name="Text Box 3"/>
          <p:cNvSpPr txBox="1">
            <a:spLocks noChangeArrowheads="1"/>
          </p:cNvSpPr>
          <p:nvPr/>
        </p:nvSpPr>
        <p:spPr bwMode="auto">
          <a:xfrm>
            <a:off x="179388" y="1340182"/>
            <a:ext cx="6785832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1. </a:t>
            </a:r>
            <a:r>
              <a:rPr lang="zh-CN" altLang="en-US" sz="2400" dirty="0"/>
              <a:t>分</a:t>
            </a:r>
            <a:r>
              <a:rPr lang="en-US" altLang="zh-CN" sz="2400" dirty="0"/>
              <a:t>: </a:t>
            </a:r>
            <a:r>
              <a:rPr lang="zh-CN" altLang="en-US" sz="2400" dirty="0"/>
              <a:t>取</a:t>
            </a:r>
            <a:r>
              <a:rPr lang="en-US" altLang="zh-CN" sz="2400" dirty="0"/>
              <a:t>S</a:t>
            </a:r>
            <a:r>
              <a:rPr lang="zh-CN" altLang="en-US" sz="2400" dirty="0"/>
              <a:t>横坐标中位数</a:t>
            </a:r>
            <a:r>
              <a:rPr lang="en-US" altLang="zh-CN" sz="2400" dirty="0"/>
              <a:t>mid, </a:t>
            </a:r>
            <a:r>
              <a:rPr lang="zh-CN" altLang="en-US" sz="2400" dirty="0"/>
              <a:t>划分为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 </a:t>
            </a:r>
            <a:r>
              <a:rPr lang="en-US" altLang="zh-CN" sz="2400" dirty="0">
                <a:sym typeface="Symbol" panose="05050102010706020507"/>
              </a:rPr>
              <a:t></a:t>
            </a:r>
            <a:r>
              <a:rPr lang="en-US" altLang="zh-CN" sz="2400" baseline="-25000" dirty="0">
                <a:sym typeface="Symbol" panose="05050102010706020507"/>
              </a:rPr>
              <a:t>x</a:t>
            </a:r>
            <a:r>
              <a:rPr lang="en-US" altLang="zh-CN" sz="2400" dirty="0"/>
              <a:t> S</a:t>
            </a:r>
            <a:r>
              <a:rPr lang="en-US" altLang="zh-CN" sz="2400" baseline="-25000" dirty="0"/>
              <a:t>R 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的最近点对距离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d</a:t>
            </a:r>
            <a:r>
              <a:rPr lang="en-US" altLang="zh-CN" sz="2400" dirty="0">
                <a:sym typeface="Symbol" panose="05050102010706020507" pitchFamily="18" charset="2"/>
              </a:rPr>
              <a:t> = min { 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 } 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4. Q = { </a:t>
            </a:r>
            <a:r>
              <a:rPr lang="en-US" altLang="zh-CN" sz="2400" dirty="0" err="1">
                <a:sym typeface="Symbol" panose="05050102010706020507" pitchFamily="18" charset="2"/>
              </a:rPr>
              <a:t>pS</a:t>
            </a:r>
            <a:r>
              <a:rPr lang="en-US" altLang="zh-CN" sz="2400" dirty="0">
                <a:sym typeface="Symbol" panose="05050102010706020507" pitchFamily="18" charset="2"/>
              </a:rPr>
              <a:t> | |x(p) - mid| &lt; d } </a:t>
            </a:r>
            <a:r>
              <a:rPr lang="zh-CN" altLang="en-US" sz="2400" dirty="0">
                <a:sym typeface="Symbol" panose="05050102010706020507" pitchFamily="18" charset="2"/>
              </a:rPr>
              <a:t>按纵坐标升序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5. 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对 </a:t>
            </a:r>
            <a:r>
              <a:rPr lang="en-US" altLang="zh-CN" sz="2400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 = 1 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到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|Q|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-1,</a:t>
            </a:r>
            <a:endParaRPr lang="en-US" altLang="zh-CN" sz="24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6.     j=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i+1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endParaRPr lang="en-US" altLang="zh-CN" sz="24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7.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while(y(j)-y(</a:t>
            </a:r>
            <a:r>
              <a:rPr lang="en-US" altLang="zh-CN" sz="2400" dirty="0" err="1">
                <a:solidFill>
                  <a:schemeClr val="accent2"/>
                </a:solidFill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&lt;d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endParaRPr lang="en-US" altLang="zh-CN" sz="24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8.       {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若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d(</a:t>
            </a:r>
            <a:r>
              <a:rPr lang="en-US" altLang="zh-CN" sz="2400" dirty="0" err="1">
                <a:solidFill>
                  <a:schemeClr val="accent2"/>
                </a:solidFill>
                <a:sym typeface="Symbol" panose="05050102010706020507" pitchFamily="18" charset="2"/>
              </a:rPr>
              <a:t>pi,pj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&lt;d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更新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; j=j+1}</a:t>
            </a:r>
            <a:endParaRPr lang="en-US" altLang="zh-CN" sz="24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ym typeface="Symbol" panose="05050102010706020507" pitchFamily="18" charset="2"/>
              </a:rPr>
              <a:t>步</a:t>
            </a:r>
            <a:r>
              <a:rPr lang="en-US" altLang="zh-CN" sz="2400" dirty="0">
                <a:sym typeface="Symbol" panose="05050102010706020507" pitchFamily="18" charset="2"/>
              </a:rPr>
              <a:t>4: O(</a:t>
            </a:r>
            <a:r>
              <a:rPr lang="en-US" altLang="zh-CN" sz="2400" dirty="0" err="1">
                <a:sym typeface="Symbol" panose="05050102010706020507" pitchFamily="18" charset="2"/>
              </a:rPr>
              <a:t>nlogn</a:t>
            </a:r>
            <a:r>
              <a:rPr lang="en-US" altLang="zh-CN" sz="2400" dirty="0">
                <a:sym typeface="Symbol" panose="05050102010706020507" pitchFamily="18" charset="2"/>
              </a:rPr>
              <a:t>), </a:t>
            </a:r>
            <a:r>
              <a:rPr lang="zh-CN" altLang="en-US" sz="2400" dirty="0">
                <a:sym typeface="Symbol" panose="05050102010706020507" pitchFamily="18" charset="2"/>
              </a:rPr>
              <a:t>步</a:t>
            </a:r>
            <a:r>
              <a:rPr lang="en-US" altLang="zh-CN" sz="2400" dirty="0">
                <a:sym typeface="Symbol" panose="05050102010706020507" pitchFamily="18" charset="2"/>
              </a:rPr>
              <a:t>78</a:t>
            </a:r>
            <a:r>
              <a:rPr lang="zh-CN" altLang="en-US" sz="2400" dirty="0">
                <a:sym typeface="Symbol" panose="05050102010706020507" pitchFamily="18" charset="2"/>
              </a:rPr>
              <a:t>循环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至多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7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次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ym typeface="Symbol" panose="05050102010706020507" pitchFamily="18" charset="2"/>
              </a:rPr>
              <a:t>步</a:t>
            </a:r>
            <a:r>
              <a:rPr lang="en-US" altLang="zh-CN" sz="2400" dirty="0">
                <a:sym typeface="Symbol" panose="05050102010706020507" pitchFamily="18" charset="2"/>
              </a:rPr>
              <a:t>5-8</a:t>
            </a:r>
            <a:r>
              <a:rPr lang="zh-CN" altLang="en-US" sz="2400" dirty="0">
                <a:sym typeface="Symbol" panose="05050102010706020507" pitchFamily="18" charset="2"/>
              </a:rPr>
              <a:t>循环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至多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n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次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T(n) = O( n log</a:t>
            </a:r>
            <a:r>
              <a:rPr lang="en-US" altLang="zh-CN" sz="2400" baseline="30000" dirty="0"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n ), </a:t>
            </a:r>
            <a:r>
              <a:rPr lang="zh-CN" altLang="en-US" sz="2400" dirty="0">
                <a:sym typeface="Symbol" panose="05050102010706020507" pitchFamily="18" charset="2"/>
              </a:rPr>
              <a:t>进一步改进</a:t>
            </a:r>
            <a:r>
              <a:rPr lang="en-US" altLang="zh-CN" sz="2400" dirty="0">
                <a:sym typeface="Symbol" panose="05050102010706020507" pitchFamily="18" charset="2"/>
              </a:rPr>
              <a:t>?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5496" y="5748163"/>
          <a:ext cx="650240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6" name="公式" r:id="rId2" imgW="6146800" imgH="1104900" progId="Equation.3">
                  <p:embed/>
                </p:oleObj>
              </mc:Choice>
              <mc:Fallback>
                <p:oleObj name="公式" r:id="rId2" imgW="6146800" imgH="1104900" progId="Equation.3">
                  <p:embed/>
                  <p:pic>
                    <p:nvPicPr>
                      <p:cNvPr id="0" name="Picture 4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5748163"/>
                        <a:ext cx="6502400" cy="1065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 bwMode="auto">
          <a:xfrm>
            <a:off x="6501828" y="3258850"/>
            <a:ext cx="2534668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T(2</a:t>
            </a:r>
            <a:r>
              <a:rPr lang="en-US" altLang="zh-CN" sz="2000" baseline="30000" dirty="0">
                <a:solidFill>
                  <a:schemeClr val="tx1"/>
                </a:solidFill>
              </a:rPr>
              <a:t>k</a:t>
            </a:r>
            <a:r>
              <a:rPr lang="en-US" altLang="zh-CN" sz="2000" dirty="0">
                <a:solidFill>
                  <a:schemeClr val="tx1"/>
                </a:solidFill>
              </a:rPr>
              <a:t>)=2T(2</a:t>
            </a:r>
            <a:r>
              <a:rPr lang="en-US" altLang="zh-CN" sz="2000" baseline="30000" dirty="0">
                <a:solidFill>
                  <a:schemeClr val="tx1"/>
                </a:solidFill>
              </a:rPr>
              <a:t>k-1</a:t>
            </a:r>
            <a:r>
              <a:rPr lang="en-US" altLang="zh-CN" sz="2000" dirty="0">
                <a:solidFill>
                  <a:schemeClr val="tx1"/>
                </a:solidFill>
              </a:rPr>
              <a:t>)+k2</a:t>
            </a:r>
            <a:r>
              <a:rPr lang="en-US" altLang="zh-CN" sz="2000" baseline="30000" dirty="0">
                <a:solidFill>
                  <a:schemeClr val="tx1"/>
                </a:solidFill>
              </a:rPr>
              <a:t>k</a:t>
            </a:r>
            <a:r>
              <a:rPr lang="en-US" altLang="zh-CN" sz="2000" dirty="0">
                <a:solidFill>
                  <a:schemeClr val="tx1"/>
                </a:solidFill>
              </a:rPr>
              <a:t>,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 =2</a:t>
            </a:r>
            <a:r>
              <a:rPr lang="en-US" altLang="zh-CN" sz="2000" baseline="30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T(2</a:t>
            </a:r>
            <a:r>
              <a:rPr lang="en-US" altLang="zh-CN" sz="2000" baseline="30000" dirty="0">
                <a:solidFill>
                  <a:schemeClr val="tx1"/>
                </a:solidFill>
              </a:rPr>
              <a:t>k-1</a:t>
            </a:r>
            <a:r>
              <a:rPr lang="en-US" altLang="zh-CN" sz="2000" dirty="0">
                <a:solidFill>
                  <a:schemeClr val="tx1"/>
                </a:solidFill>
              </a:rPr>
              <a:t>)+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        (k-1)2</a:t>
            </a:r>
            <a:r>
              <a:rPr lang="en-US" altLang="zh-CN" sz="2000" baseline="30000" dirty="0">
                <a:solidFill>
                  <a:schemeClr val="tx1"/>
                </a:solidFill>
              </a:rPr>
              <a:t>k</a:t>
            </a:r>
            <a:r>
              <a:rPr lang="en-US" altLang="zh-CN" sz="2000" dirty="0">
                <a:solidFill>
                  <a:schemeClr val="tx1"/>
                </a:solidFill>
              </a:rPr>
              <a:t>+k2</a:t>
            </a:r>
            <a:r>
              <a:rPr lang="en-US" altLang="zh-CN" sz="2000" baseline="30000" dirty="0">
                <a:solidFill>
                  <a:schemeClr val="tx1"/>
                </a:solidFill>
              </a:rPr>
              <a:t>k</a:t>
            </a:r>
            <a:r>
              <a:rPr lang="en-US" altLang="zh-CN" sz="2000" dirty="0">
                <a:solidFill>
                  <a:schemeClr val="tx1"/>
                </a:solidFill>
              </a:rPr>
              <a:t>.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 =O(k</a:t>
            </a:r>
            <a:r>
              <a:rPr lang="en-US" altLang="zh-CN" sz="2000" baseline="30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k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 =O(n log</a:t>
            </a:r>
            <a:r>
              <a:rPr lang="en-US" altLang="zh-CN" sz="2000" baseline="30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n)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 bwMode="auto">
          <a:xfrm>
            <a:off x="6985935" y="5059050"/>
            <a:ext cx="2050561" cy="1415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称</a:t>
            </a:r>
            <a:r>
              <a:rPr lang="en-US" altLang="zh-CN" sz="2000" dirty="0">
                <a:solidFill>
                  <a:schemeClr val="accent2"/>
                </a:solidFill>
              </a:rPr>
              <a:t>5--8</a:t>
            </a:r>
            <a:r>
              <a:rPr lang="zh-CN" altLang="en-US" sz="2000" dirty="0">
                <a:solidFill>
                  <a:schemeClr val="tx1"/>
                </a:solidFill>
              </a:rPr>
              <a:t>过程为</a:t>
            </a:r>
            <a:r>
              <a:rPr lang="en-US" altLang="zh-CN" sz="2000" dirty="0">
                <a:solidFill>
                  <a:schemeClr val="tx1"/>
                </a:solidFill>
              </a:rPr>
              <a:t>: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对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zh-CN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中每个点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p, </a:t>
            </a:r>
            <a:endParaRPr lang="en-US" altLang="zh-CN" sz="20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检查窗口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R(</a:t>
            </a:r>
            <a:r>
              <a:rPr lang="en-US" altLang="zh-CN" sz="2000" dirty="0" err="1">
                <a:solidFill>
                  <a:schemeClr val="accent2"/>
                </a:solidFill>
                <a:sym typeface="Symbol" panose="05050102010706020507" pitchFamily="18" charset="2"/>
              </a:rPr>
              <a:t>p,d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), </a:t>
            </a:r>
            <a:endParaRPr lang="en-US" altLang="zh-CN" sz="2000" dirty="0">
              <a:solidFill>
                <a:schemeClr val="accent2"/>
              </a:solidFill>
              <a:sym typeface="Symbol" panose="05050102010706020507" pitchFamily="18" charset="2"/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accent2"/>
                </a:solidFill>
                <a:sym typeface="Symbol" panose="05050102010706020507" pitchFamily="18" charset="2"/>
              </a:rPr>
              <a:t>更新最短距离</a:t>
            </a:r>
            <a:r>
              <a:rPr lang="en-US" altLang="zh-CN" sz="2000" dirty="0">
                <a:solidFill>
                  <a:schemeClr val="accent2"/>
                </a:solidFill>
                <a:sym typeface="Symbol" panose="05050102010706020507" pitchFamily="18" charset="2"/>
              </a:rPr>
              <a:t>d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7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7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7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7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7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7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7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uiExpand="1" build="p"/>
      <p:bldP spid="3" grpId="0" bldLvl="0" animBg="1"/>
      <p:bldP spid="7" grpId="0" bldLvl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9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477" y="1196752"/>
            <a:ext cx="2695027" cy="2466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</a:t>
            </a:r>
            <a:r>
              <a:rPr lang="en-US" altLang="zh-CN" b="1" dirty="0"/>
              <a:t>--</a:t>
            </a:r>
            <a:r>
              <a:rPr lang="zh-CN" altLang="en-US" b="1" dirty="0"/>
              <a:t>合并时间改进二</a:t>
            </a:r>
            <a:endParaRPr lang="en-US" altLang="zh-CN" b="1" dirty="0"/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77345" y="1416963"/>
            <a:ext cx="7407910" cy="31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+mn-ea"/>
              </a:rPr>
              <a:t>             </a:t>
            </a:r>
            <a:r>
              <a:rPr lang="zh-CN" altLang="en-US" sz="2400" dirty="0">
                <a:sym typeface="+mn-ea"/>
              </a:rPr>
              <a:t>排序放到分治前</a:t>
            </a:r>
            <a:r>
              <a:rPr lang="en-US" altLang="zh-CN" sz="2400" dirty="0">
                <a:sym typeface="+mn-ea"/>
              </a:rPr>
              <a:t>:</a:t>
            </a:r>
            <a:endParaRPr lang="zh-CN" altLang="en-US" sz="2400" dirty="0"/>
          </a:p>
          <a:p>
            <a:pPr algn="l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S, </a:t>
            </a:r>
            <a:r>
              <a:rPr lang="zh-CN" altLang="en-US" sz="2400" dirty="0"/>
              <a:t>按</a:t>
            </a:r>
            <a:r>
              <a:rPr lang="en-US" altLang="zh-CN" sz="2400" dirty="0"/>
              <a:t>y</a:t>
            </a:r>
            <a:r>
              <a:rPr lang="zh-CN" altLang="en-US" sz="2400" dirty="0"/>
              <a:t>坐标升序</a:t>
            </a:r>
            <a:r>
              <a:rPr lang="en-US" altLang="zh-CN" sz="2400" dirty="0"/>
              <a:t>(</a:t>
            </a:r>
            <a:r>
              <a:rPr lang="zh-CN" altLang="en-US" sz="2400" dirty="0"/>
              <a:t>预处理</a:t>
            </a:r>
            <a:r>
              <a:rPr lang="en-US" altLang="zh-CN" sz="2400" dirty="0"/>
              <a:t>) </a:t>
            </a:r>
            <a:endParaRPr lang="zh-CN" altLang="en-US" sz="2400" dirty="0"/>
          </a:p>
          <a:p>
            <a:pPr algn="l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  1. </a:t>
            </a:r>
            <a:r>
              <a:rPr lang="zh-CN" altLang="en-US" sz="2400" dirty="0"/>
              <a:t>分</a:t>
            </a:r>
            <a:r>
              <a:rPr lang="en-US" altLang="zh-CN" sz="2400" dirty="0"/>
              <a:t>: </a:t>
            </a:r>
            <a:r>
              <a:rPr lang="zh-CN" altLang="en-US" sz="2400" dirty="0"/>
              <a:t>取</a:t>
            </a:r>
            <a:r>
              <a:rPr lang="en-US" altLang="zh-CN" sz="2400" dirty="0"/>
              <a:t>S</a:t>
            </a:r>
            <a:r>
              <a:rPr lang="zh-CN" altLang="en-US" sz="2400" dirty="0"/>
              <a:t>横坐标中位数</a:t>
            </a:r>
            <a:r>
              <a:rPr lang="en-US" altLang="zh-CN" sz="2400" dirty="0"/>
              <a:t>mid, </a:t>
            </a:r>
            <a:r>
              <a:rPr lang="zh-CN" altLang="en-US" sz="2400" dirty="0"/>
              <a:t>划分为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 </a:t>
            </a:r>
            <a:r>
              <a:rPr lang="en-US" altLang="zh-CN" sz="2400" dirty="0">
                <a:sym typeface="Symbol" panose="05050102010706020507"/>
              </a:rPr>
              <a:t>&lt;</a:t>
            </a:r>
            <a:r>
              <a:rPr lang="en-US" altLang="zh-CN" sz="2400" baseline="-25000" dirty="0">
                <a:sym typeface="Symbol" panose="05050102010706020507"/>
              </a:rPr>
              <a:t>x</a:t>
            </a:r>
            <a:r>
              <a:rPr lang="en-US" altLang="zh-CN" sz="2400" dirty="0"/>
              <a:t> S</a:t>
            </a:r>
            <a:r>
              <a:rPr lang="en-US" altLang="zh-CN" sz="2400" baseline="-25000" dirty="0"/>
              <a:t>R 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algn="l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  </a:t>
            </a: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的最近点对距离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algn="l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  3. </a:t>
            </a:r>
            <a:r>
              <a:rPr lang="zh-CN" altLang="en-US" sz="2400" dirty="0"/>
              <a:t>合</a:t>
            </a:r>
            <a:r>
              <a:rPr lang="en-US" altLang="zh-CN" sz="2400" dirty="0"/>
              <a:t>: d</a:t>
            </a:r>
            <a:r>
              <a:rPr lang="en-US" altLang="zh-CN" sz="2400" dirty="0">
                <a:sym typeface="Symbol" panose="05050102010706020507" pitchFamily="18" charset="2"/>
              </a:rPr>
              <a:t> = min { 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 }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algn="l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  4.       </a:t>
            </a:r>
            <a:r>
              <a:rPr lang="zh-CN" altLang="en-US" sz="2400" dirty="0">
                <a:sym typeface="Symbol" panose="05050102010706020507" pitchFamily="18" charset="2"/>
              </a:rPr>
              <a:t>从</a:t>
            </a:r>
            <a:r>
              <a:rPr lang="en-US" altLang="zh-CN" sz="2400" dirty="0"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,S</a:t>
            </a:r>
            <a:r>
              <a:rPr lang="en-US" altLang="zh-CN" sz="2400" baseline="-25000" dirty="0"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ym typeface="Symbol" panose="05050102010706020507" pitchFamily="18" charset="2"/>
              </a:rPr>
              <a:t>中归并取 </a:t>
            </a:r>
            <a:r>
              <a:rPr lang="en-US" altLang="zh-CN" sz="2400" dirty="0">
                <a:sym typeface="Symbol" panose="05050102010706020507" pitchFamily="18" charset="2"/>
              </a:rPr>
              <a:t>Q = { </a:t>
            </a:r>
            <a:r>
              <a:rPr lang="en-US" altLang="zh-CN" sz="2400" dirty="0" err="1">
                <a:sym typeface="Symbol" panose="05050102010706020507" pitchFamily="18" charset="2"/>
              </a:rPr>
              <a:t>pS</a:t>
            </a:r>
            <a:r>
              <a:rPr lang="en-US" altLang="zh-CN" sz="2400" dirty="0">
                <a:sym typeface="Symbol" panose="05050102010706020507" pitchFamily="18" charset="2"/>
              </a:rPr>
              <a:t> | |x(p) - mid| &lt; d }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algn="l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  5.       </a:t>
            </a:r>
            <a:r>
              <a:rPr lang="zh-CN" altLang="en-US" sz="2400" dirty="0">
                <a:sym typeface="Symbol" panose="05050102010706020507" pitchFamily="18" charset="2"/>
              </a:rPr>
              <a:t>对</a:t>
            </a:r>
            <a:r>
              <a:rPr lang="en-US" altLang="zh-CN" sz="2400" dirty="0"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ym typeface="Symbol" panose="05050102010706020507" pitchFamily="18" charset="2"/>
              </a:rPr>
              <a:t>中每个点</a:t>
            </a:r>
            <a:r>
              <a:rPr lang="en-US" altLang="zh-CN" sz="2400" dirty="0">
                <a:sym typeface="Symbol" panose="05050102010706020507" pitchFamily="18" charset="2"/>
              </a:rPr>
              <a:t>p, </a:t>
            </a:r>
            <a:r>
              <a:rPr lang="zh-CN" altLang="en-US" sz="2400" dirty="0">
                <a:sym typeface="Symbol" panose="05050102010706020507" pitchFamily="18" charset="2"/>
              </a:rPr>
              <a:t>检查窗口</a:t>
            </a:r>
            <a:r>
              <a:rPr lang="en-US" altLang="zh-CN" sz="2400" dirty="0">
                <a:sym typeface="Symbol" panose="05050102010706020507" pitchFamily="18" charset="2"/>
              </a:rPr>
              <a:t>R(</a:t>
            </a:r>
            <a:r>
              <a:rPr lang="en-US" altLang="zh-CN" sz="2400" dirty="0" err="1">
                <a:sym typeface="Symbol" panose="05050102010706020507" pitchFamily="18" charset="2"/>
              </a:rPr>
              <a:t>p,d</a:t>
            </a:r>
            <a:r>
              <a:rPr lang="en-US" altLang="zh-CN" sz="2400" dirty="0">
                <a:sym typeface="Symbol" panose="05050102010706020507" pitchFamily="18" charset="2"/>
              </a:rPr>
              <a:t>), </a:t>
            </a:r>
            <a:r>
              <a:rPr lang="zh-CN" altLang="en-US" sz="2400" dirty="0">
                <a:sym typeface="Symbol" panose="05050102010706020507" pitchFamily="18" charset="2"/>
              </a:rPr>
              <a:t>更新最短距离</a:t>
            </a:r>
            <a:r>
              <a:rPr lang="en-US" altLang="zh-CN" sz="2400" dirty="0">
                <a:sym typeface="Symbol" panose="05050102010706020507" pitchFamily="18" charset="2"/>
              </a:rPr>
              <a:t>d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447154" y="4869160"/>
          <a:ext cx="506095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公式" r:id="rId2" imgW="2032000" imgH="469900" progId="Equation.3">
                  <p:embed/>
                </p:oleObj>
              </mc:Choice>
              <mc:Fallback>
                <p:oleObj name="公式" r:id="rId2" imgW="2032000" imgH="469900" progId="Equation.3">
                  <p:embed/>
                  <p:pic>
                    <p:nvPicPr>
                      <p:cNvPr id="0" name="Picture 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154" y="4869160"/>
                        <a:ext cx="5060950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24"/>
          <p:cNvSpPr txBox="1">
            <a:spLocks noChangeArrowheads="1"/>
          </p:cNvSpPr>
          <p:nvPr/>
        </p:nvSpPr>
        <p:spPr bwMode="auto">
          <a:xfrm>
            <a:off x="6102052" y="5085184"/>
            <a:ext cx="1638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/>
              <a:t>O(</a:t>
            </a:r>
            <a:r>
              <a:rPr lang="en-US" altLang="zh-CN" dirty="0" err="1">
                <a:solidFill>
                  <a:srgbClr val="FF0000"/>
                </a:solidFill>
              </a:rPr>
              <a:t>nlogn</a:t>
            </a:r>
            <a:r>
              <a:rPr lang="en-US" altLang="zh-CN" dirty="0"/>
              <a:t>)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0" grpId="0" bldLvl="0" animBg="1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初始</a:t>
            </a:r>
            <a:endParaRPr lang="en-US" altLang="zh-CN" b="1" dirty="0"/>
          </a:p>
        </p:txBody>
      </p:sp>
      <p:sp>
        <p:nvSpPr>
          <p:cNvPr id="2" name="椭圆 1"/>
          <p:cNvSpPr/>
          <p:nvPr/>
        </p:nvSpPr>
        <p:spPr bwMode="auto">
          <a:xfrm>
            <a:off x="6084168" y="22048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920372" y="364502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048164" y="339299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336196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580112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8028384" y="560608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8316416" y="213285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8928484" y="560608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568444" y="447311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</a:t>
            </a:r>
            <a:r>
              <a:rPr lang="zh-CN" altLang="en-US" sz="2400" dirty="0">
                <a:solidFill>
                  <a:srgbClr val="FF0000"/>
                </a:solidFill>
              </a:rPr>
              <a:t>平面点集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按</a:t>
            </a:r>
            <a:r>
              <a:rPr lang="en-US" altLang="zh-CN" sz="2400" dirty="0"/>
              <a:t>y</a:t>
            </a:r>
            <a:r>
              <a:rPr lang="zh-CN" altLang="en-US" sz="2400" dirty="0"/>
              <a:t>坐标递减</a:t>
            </a:r>
            <a:r>
              <a:rPr lang="en-US" altLang="zh-CN" sz="2400" dirty="0"/>
              <a:t>(</a:t>
            </a:r>
            <a:r>
              <a:rPr lang="zh-CN" altLang="en-US" sz="2400" dirty="0"/>
              <a:t>预处理</a:t>
            </a:r>
            <a:r>
              <a:rPr lang="en-US" altLang="zh-CN" sz="2400" dirty="0"/>
              <a:t>) </a:t>
            </a:r>
            <a:endParaRPr lang="zh-CN" altLang="en-US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1. </a:t>
            </a:r>
            <a:r>
              <a:rPr lang="zh-CN" altLang="en-US" sz="2400" dirty="0"/>
              <a:t>分</a:t>
            </a:r>
            <a:r>
              <a:rPr lang="en-US" altLang="zh-CN" sz="2400" dirty="0"/>
              <a:t>: </a:t>
            </a:r>
            <a:r>
              <a:rPr lang="zh-CN" altLang="en-US" sz="2400" dirty="0"/>
              <a:t>取</a:t>
            </a:r>
            <a:r>
              <a:rPr lang="en-US" altLang="zh-CN" sz="2400" dirty="0"/>
              <a:t>S</a:t>
            </a:r>
            <a:r>
              <a:rPr lang="zh-CN" altLang="en-US" sz="2400" dirty="0"/>
              <a:t>横坐标中位数</a:t>
            </a:r>
            <a:r>
              <a:rPr lang="en-US" altLang="zh-CN" sz="2400" dirty="0"/>
              <a:t>mid, </a:t>
            </a:r>
            <a:r>
              <a:rPr lang="zh-CN" altLang="en-US" sz="2400" dirty="0"/>
              <a:t>划分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>
                <a:sym typeface="Symbol" panose="05050102010706020507"/>
              </a:rPr>
              <a:t>,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d</a:t>
            </a:r>
            <a:r>
              <a:rPr lang="en-US" altLang="zh-CN" sz="2400" dirty="0">
                <a:sym typeface="Symbol" panose="05050102010706020507" pitchFamily="18" charset="2"/>
              </a:rPr>
              <a:t> = min { 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 }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4.       </a:t>
            </a:r>
            <a:r>
              <a:rPr lang="zh-CN" altLang="en-US" sz="2400" dirty="0">
                <a:sym typeface="Symbol" panose="05050102010706020507" pitchFamily="18" charset="2"/>
              </a:rPr>
              <a:t>由</a:t>
            </a:r>
            <a:r>
              <a:rPr lang="en-US" altLang="zh-CN" sz="2400" dirty="0"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,S</a:t>
            </a:r>
            <a:r>
              <a:rPr lang="en-US" altLang="zh-CN" sz="2400" baseline="-25000" dirty="0"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ym typeface="Symbol" panose="05050102010706020507" pitchFamily="18" charset="2"/>
              </a:rPr>
              <a:t>按纵坐标大小归并得 </a:t>
            </a:r>
            <a:r>
              <a:rPr lang="en-US" altLang="zh-CN" sz="2400" dirty="0">
                <a:sym typeface="Symbol" panose="05050102010706020507" pitchFamily="18" charset="2"/>
              </a:rPr>
              <a:t>Q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5.       </a:t>
            </a:r>
            <a:r>
              <a:rPr lang="zh-CN" altLang="en-US" sz="2400" dirty="0">
                <a:sym typeface="Symbol" panose="05050102010706020507" pitchFamily="18" charset="2"/>
              </a:rPr>
              <a:t>对</a:t>
            </a:r>
            <a:r>
              <a:rPr lang="en-US" altLang="zh-CN" sz="2400" dirty="0"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ym typeface="Symbol" panose="05050102010706020507" pitchFamily="18" charset="2"/>
              </a:rPr>
              <a:t>中每个点</a:t>
            </a:r>
            <a:r>
              <a:rPr lang="en-US" altLang="zh-CN" sz="2400" dirty="0">
                <a:sym typeface="Symbol" panose="05050102010706020507" pitchFamily="18" charset="2"/>
              </a:rPr>
              <a:t>p,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6.             </a:t>
            </a:r>
            <a:r>
              <a:rPr lang="zh-CN" altLang="en-US" sz="2400" dirty="0">
                <a:sym typeface="Symbol" panose="05050102010706020507" pitchFamily="18" charset="2"/>
              </a:rPr>
              <a:t>检查窗口</a:t>
            </a:r>
            <a:r>
              <a:rPr lang="en-US" altLang="zh-CN" sz="2400" dirty="0">
                <a:sym typeface="Symbol" panose="05050102010706020507" pitchFamily="18" charset="2"/>
              </a:rPr>
              <a:t>R(</a:t>
            </a:r>
            <a:r>
              <a:rPr lang="en-US" altLang="zh-CN" sz="2400" dirty="0" err="1">
                <a:sym typeface="Symbol" panose="05050102010706020507" pitchFamily="18" charset="2"/>
              </a:rPr>
              <a:t>p,d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7.             </a:t>
            </a:r>
            <a:r>
              <a:rPr lang="zh-CN" altLang="en-US" sz="2400" dirty="0">
                <a:sym typeface="Symbol" panose="05050102010706020507" pitchFamily="18" charset="2"/>
              </a:rPr>
              <a:t>更新最短距离 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6948264" y="1340768"/>
            <a:ext cx="3850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S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预处理</a:t>
            </a:r>
            <a:endParaRPr lang="en-US" altLang="zh-CN" b="1" dirty="0"/>
          </a:p>
        </p:txBody>
      </p:sp>
      <p:sp>
        <p:nvSpPr>
          <p:cNvPr id="2" name="椭圆 1"/>
          <p:cNvSpPr/>
          <p:nvPr/>
        </p:nvSpPr>
        <p:spPr bwMode="auto">
          <a:xfrm>
            <a:off x="6084168" y="22048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920372" y="364502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048164" y="339299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336196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580112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8028384" y="560608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8316416" y="213285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8928484" y="560608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568444" y="447311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rgbClr val="FF0000"/>
                </a:solidFill>
              </a:rPr>
              <a:t>按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>
                <a:solidFill>
                  <a:srgbClr val="FF0000"/>
                </a:solidFill>
              </a:rPr>
              <a:t>坐标递减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zh-CN" altLang="en-US" sz="2400" dirty="0">
                <a:solidFill>
                  <a:srgbClr val="FF0000"/>
                </a:solidFill>
              </a:rPr>
              <a:t>预处理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/>
              <a:t> </a:t>
            </a:r>
            <a:endParaRPr lang="zh-CN" altLang="en-US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1. </a:t>
            </a:r>
            <a:r>
              <a:rPr lang="zh-CN" altLang="en-US" sz="2400" dirty="0"/>
              <a:t>分</a:t>
            </a:r>
            <a:r>
              <a:rPr lang="en-US" altLang="zh-CN" sz="2400" dirty="0"/>
              <a:t>: </a:t>
            </a:r>
            <a:r>
              <a:rPr lang="zh-CN" altLang="en-US" sz="2400" dirty="0"/>
              <a:t>取</a:t>
            </a:r>
            <a:r>
              <a:rPr lang="en-US" altLang="zh-CN" sz="2400" dirty="0"/>
              <a:t>S</a:t>
            </a:r>
            <a:r>
              <a:rPr lang="zh-CN" altLang="en-US" sz="2400" dirty="0"/>
              <a:t>横坐标中位数</a:t>
            </a:r>
            <a:r>
              <a:rPr lang="en-US" altLang="zh-CN" sz="2400" dirty="0"/>
              <a:t>mid, </a:t>
            </a:r>
            <a:r>
              <a:rPr lang="zh-CN" altLang="en-US" sz="2400" dirty="0"/>
              <a:t>划分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>
                <a:sym typeface="Symbol" panose="05050102010706020507"/>
              </a:rPr>
              <a:t>,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d</a:t>
            </a:r>
            <a:r>
              <a:rPr lang="en-US" altLang="zh-CN" sz="2400" dirty="0">
                <a:sym typeface="Symbol" panose="05050102010706020507" pitchFamily="18" charset="2"/>
              </a:rPr>
              <a:t> = min { 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 }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4.       </a:t>
            </a:r>
            <a:r>
              <a:rPr lang="zh-CN" altLang="en-US" sz="2400" dirty="0">
                <a:sym typeface="Symbol" panose="05050102010706020507" pitchFamily="18" charset="2"/>
              </a:rPr>
              <a:t>由</a:t>
            </a:r>
            <a:r>
              <a:rPr lang="en-US" altLang="zh-CN" sz="2400" dirty="0"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,S</a:t>
            </a:r>
            <a:r>
              <a:rPr lang="en-US" altLang="zh-CN" sz="2400" baseline="-25000" dirty="0"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ym typeface="Symbol" panose="05050102010706020507" pitchFamily="18" charset="2"/>
              </a:rPr>
              <a:t>按纵坐标大小归并得 </a:t>
            </a:r>
            <a:r>
              <a:rPr lang="en-US" altLang="zh-CN" sz="2400" dirty="0">
                <a:sym typeface="Symbol" panose="05050102010706020507" pitchFamily="18" charset="2"/>
              </a:rPr>
              <a:t>Q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5.       </a:t>
            </a:r>
            <a:r>
              <a:rPr lang="zh-CN" altLang="en-US" sz="2400" dirty="0">
                <a:sym typeface="Symbol" panose="05050102010706020507" pitchFamily="18" charset="2"/>
              </a:rPr>
              <a:t>对</a:t>
            </a:r>
            <a:r>
              <a:rPr lang="en-US" altLang="zh-CN" sz="2400" dirty="0"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ym typeface="Symbol" panose="05050102010706020507" pitchFamily="18" charset="2"/>
              </a:rPr>
              <a:t>中每个点</a:t>
            </a:r>
            <a:r>
              <a:rPr lang="en-US" altLang="zh-CN" sz="2400" dirty="0">
                <a:sym typeface="Symbol" panose="05050102010706020507" pitchFamily="18" charset="2"/>
              </a:rPr>
              <a:t>p,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6.             </a:t>
            </a:r>
            <a:r>
              <a:rPr lang="zh-CN" altLang="en-US" sz="2400" dirty="0">
                <a:sym typeface="Symbol" panose="05050102010706020507" pitchFamily="18" charset="2"/>
              </a:rPr>
              <a:t>检查窗口</a:t>
            </a:r>
            <a:r>
              <a:rPr lang="en-US" altLang="zh-CN" sz="2400" dirty="0">
                <a:sym typeface="Symbol" panose="05050102010706020507" pitchFamily="18" charset="2"/>
              </a:rPr>
              <a:t>R(</a:t>
            </a:r>
            <a:r>
              <a:rPr lang="en-US" altLang="zh-CN" sz="2400" dirty="0" err="1">
                <a:sym typeface="Symbol" panose="05050102010706020507" pitchFamily="18" charset="2"/>
              </a:rPr>
              <a:t>p,d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7.             </a:t>
            </a:r>
            <a:r>
              <a:rPr lang="zh-CN" altLang="en-US" sz="2400" dirty="0">
                <a:sym typeface="Symbol" panose="05050102010706020507" pitchFamily="18" charset="2"/>
              </a:rPr>
              <a:t>更新最短距离 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8219534" y="1772816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987286" y="184482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529893" y="238081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557785" y="256490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945717" y="306896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7845" y="306896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817925" y="3269015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5477665" y="4085885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233749" y="407184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9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8401877" y="4127012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889709" y="4447210"/>
            <a:ext cx="4269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13745" y="4586337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704387" y="529598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7853061" y="5260899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8668990" y="5261138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分</a:t>
            </a:r>
            <a:endParaRPr lang="en-US" altLang="zh-CN" b="1" dirty="0"/>
          </a:p>
        </p:txBody>
      </p:sp>
      <p:sp>
        <p:nvSpPr>
          <p:cNvPr id="2" name="椭圆 1"/>
          <p:cNvSpPr/>
          <p:nvPr/>
        </p:nvSpPr>
        <p:spPr bwMode="auto">
          <a:xfrm>
            <a:off x="6084168" y="22048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920372" y="3645024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048164" y="339299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336196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580112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8028384" y="5606080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8316416" y="2132856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8928484" y="5606080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568444" y="4473116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>
                <a:solidFill>
                  <a:schemeClr val="tx1"/>
                </a:solidFill>
              </a:rPr>
              <a:t>坐标递减</a:t>
            </a:r>
            <a:r>
              <a:rPr lang="en-US" altLang="zh-CN" sz="2400" dirty="0"/>
              <a:t>(</a:t>
            </a:r>
            <a:r>
              <a:rPr lang="zh-CN" altLang="en-US" sz="2400" dirty="0"/>
              <a:t>预处理</a:t>
            </a:r>
            <a:r>
              <a:rPr lang="en-US" altLang="zh-CN" sz="2400" dirty="0"/>
              <a:t>) </a:t>
            </a:r>
            <a:endParaRPr lang="zh-CN" altLang="en-US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1. </a:t>
            </a:r>
            <a:r>
              <a:rPr lang="zh-CN" altLang="en-US" sz="2400" dirty="0">
                <a:solidFill>
                  <a:srgbClr val="FF0000"/>
                </a:solidFill>
              </a:rPr>
              <a:t>分</a:t>
            </a:r>
            <a:r>
              <a:rPr lang="en-US" altLang="zh-CN" sz="2400" dirty="0">
                <a:solidFill>
                  <a:srgbClr val="FF0000"/>
                </a:solidFill>
              </a:rPr>
              <a:t>: </a:t>
            </a:r>
            <a:r>
              <a:rPr lang="zh-CN" altLang="en-US" sz="2400" dirty="0">
                <a:solidFill>
                  <a:srgbClr val="FF0000"/>
                </a:solidFill>
              </a:rPr>
              <a:t>取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zh-CN" altLang="en-US" sz="2400" dirty="0">
                <a:solidFill>
                  <a:srgbClr val="FF0000"/>
                </a:solidFill>
              </a:rPr>
              <a:t>横坐标中位数</a:t>
            </a:r>
            <a:r>
              <a:rPr lang="en-US" altLang="zh-CN" sz="2400" dirty="0">
                <a:solidFill>
                  <a:srgbClr val="FF0000"/>
                </a:solidFill>
              </a:rPr>
              <a:t>mid, </a:t>
            </a:r>
            <a:r>
              <a:rPr lang="zh-CN" altLang="en-US" sz="2400" dirty="0">
                <a:solidFill>
                  <a:srgbClr val="FF0000"/>
                </a:solidFill>
              </a:rPr>
              <a:t>划分 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/>
              </a:rPr>
              <a:t>,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R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d</a:t>
            </a:r>
            <a:r>
              <a:rPr lang="en-US" altLang="zh-CN" sz="2400" dirty="0">
                <a:sym typeface="Symbol" panose="05050102010706020507" pitchFamily="18" charset="2"/>
              </a:rPr>
              <a:t> = min { 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 }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4.       </a:t>
            </a:r>
            <a:r>
              <a:rPr lang="zh-CN" altLang="en-US" sz="2400" dirty="0">
                <a:sym typeface="Symbol" panose="05050102010706020507" pitchFamily="18" charset="2"/>
              </a:rPr>
              <a:t>由</a:t>
            </a:r>
            <a:r>
              <a:rPr lang="en-US" altLang="zh-CN" sz="2400" dirty="0"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,S</a:t>
            </a:r>
            <a:r>
              <a:rPr lang="en-US" altLang="zh-CN" sz="2400" baseline="-25000" dirty="0"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ym typeface="Symbol" panose="05050102010706020507" pitchFamily="18" charset="2"/>
              </a:rPr>
              <a:t>按纵坐标大小归并得 </a:t>
            </a:r>
            <a:r>
              <a:rPr lang="en-US" altLang="zh-CN" sz="2400" dirty="0">
                <a:sym typeface="Symbol" panose="05050102010706020507" pitchFamily="18" charset="2"/>
              </a:rPr>
              <a:t>Q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5.       </a:t>
            </a:r>
            <a:r>
              <a:rPr lang="zh-CN" altLang="en-US" sz="2400" dirty="0">
                <a:sym typeface="Symbol" panose="05050102010706020507" pitchFamily="18" charset="2"/>
              </a:rPr>
              <a:t>对</a:t>
            </a:r>
            <a:r>
              <a:rPr lang="en-US" altLang="zh-CN" sz="2400" dirty="0"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ym typeface="Symbol" panose="05050102010706020507" pitchFamily="18" charset="2"/>
              </a:rPr>
              <a:t>中每个点</a:t>
            </a:r>
            <a:r>
              <a:rPr lang="en-US" altLang="zh-CN" sz="2400" dirty="0">
                <a:sym typeface="Symbol" panose="05050102010706020507" pitchFamily="18" charset="2"/>
              </a:rPr>
              <a:t>p,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6.             </a:t>
            </a:r>
            <a:r>
              <a:rPr lang="zh-CN" altLang="en-US" sz="2400" dirty="0">
                <a:sym typeface="Symbol" panose="05050102010706020507" pitchFamily="18" charset="2"/>
              </a:rPr>
              <a:t>检查窗口</a:t>
            </a:r>
            <a:r>
              <a:rPr lang="en-US" altLang="zh-CN" sz="2400" dirty="0">
                <a:sym typeface="Symbol" panose="05050102010706020507" pitchFamily="18" charset="2"/>
              </a:rPr>
              <a:t>R(</a:t>
            </a:r>
            <a:r>
              <a:rPr lang="en-US" altLang="zh-CN" sz="2400" dirty="0" err="1">
                <a:sym typeface="Symbol" panose="05050102010706020507" pitchFamily="18" charset="2"/>
              </a:rPr>
              <a:t>p,d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7.             </a:t>
            </a:r>
            <a:r>
              <a:rPr lang="zh-CN" altLang="en-US" sz="2400" dirty="0">
                <a:sym typeface="Symbol" panose="05050102010706020507" pitchFamily="18" charset="2"/>
              </a:rPr>
              <a:t>更新最短距离 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8219534" y="1772816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987286" y="184482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529893" y="238081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557785" y="256490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945717" y="306896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7845" y="306896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817925" y="3269015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5477665" y="4085885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233749" y="407184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9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8401877" y="4127012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889709" y="4447210"/>
            <a:ext cx="4269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13745" y="4586337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704387" y="529598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7853061" y="5260899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8668990" y="5261138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TextBox 44"/>
          <p:cNvSpPr txBox="1"/>
          <p:nvPr/>
        </p:nvSpPr>
        <p:spPr bwMode="auto">
          <a:xfrm>
            <a:off x="6516216" y="1825660"/>
            <a:ext cx="6219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S</a:t>
            </a:r>
            <a:r>
              <a:rPr lang="en-US" altLang="zh-CN" sz="2800" baseline="-25000" dirty="0">
                <a:solidFill>
                  <a:schemeClr val="tx1"/>
                </a:solidFill>
              </a:rPr>
              <a:t>L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7380312" y="1825660"/>
            <a:ext cx="647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accent2"/>
                </a:solidFill>
              </a:rPr>
              <a:t>S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R</a:t>
            </a: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治</a:t>
            </a:r>
            <a:endParaRPr lang="en-US" altLang="zh-CN" b="1" dirty="0"/>
          </a:p>
        </p:txBody>
      </p:sp>
      <p:sp>
        <p:nvSpPr>
          <p:cNvPr id="2" name="椭圆 1"/>
          <p:cNvSpPr/>
          <p:nvPr/>
        </p:nvSpPr>
        <p:spPr bwMode="auto">
          <a:xfrm>
            <a:off x="6084168" y="22048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920372" y="3645024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048164" y="339299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336196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580112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8028384" y="5606080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8316416" y="2132856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8928484" y="5606080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568444" y="4473116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4873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>
                <a:solidFill>
                  <a:schemeClr val="tx1"/>
                </a:solidFill>
              </a:rPr>
              <a:t>坐标递减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>
                <a:solidFill>
                  <a:srgbClr val="FF0000"/>
                </a:solidFill>
              </a:rPr>
              <a:t>治</a:t>
            </a:r>
            <a:r>
              <a:rPr lang="en-US" altLang="zh-CN" sz="2400" dirty="0">
                <a:solidFill>
                  <a:srgbClr val="FF0000"/>
                </a:solidFill>
              </a:rPr>
              <a:t>: </a:t>
            </a:r>
            <a:r>
              <a:rPr lang="zh-CN" altLang="en-US" sz="2400" dirty="0">
                <a:solidFill>
                  <a:srgbClr val="FF0000"/>
                </a:solidFill>
              </a:rPr>
              <a:t>递归求</a:t>
            </a:r>
            <a:r>
              <a:rPr lang="en-US" altLang="zh-CN" sz="2400" dirty="0">
                <a:solidFill>
                  <a:srgbClr val="FF0000"/>
                </a:solidFill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L</a:t>
            </a:r>
            <a:r>
              <a:rPr lang="en-US" altLang="zh-CN" sz="2400" dirty="0">
                <a:solidFill>
                  <a:srgbClr val="FF0000"/>
                </a:solidFill>
              </a:rPr>
              <a:t>(S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R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zh-CN" altLang="en-US" sz="2400" dirty="0">
                <a:solidFill>
                  <a:srgbClr val="FF0000"/>
                </a:solidFill>
              </a:rPr>
              <a:t>最近点对距离</a:t>
            </a:r>
            <a:r>
              <a:rPr lang="en-US" altLang="zh-CN" sz="2400" dirty="0" err="1">
                <a:solidFill>
                  <a:srgbClr val="FF0000"/>
                </a:solidFill>
              </a:rPr>
              <a:t>d</a:t>
            </a:r>
            <a:r>
              <a:rPr lang="en-US" altLang="zh-CN" sz="24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= min {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}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4.       </a:t>
            </a:r>
            <a:r>
              <a:rPr lang="zh-CN" altLang="en-US" sz="2400" dirty="0">
                <a:sym typeface="Symbol" panose="05050102010706020507" pitchFamily="18" charset="2"/>
              </a:rPr>
              <a:t>由</a:t>
            </a:r>
            <a:r>
              <a:rPr lang="en-US" altLang="zh-CN" sz="2400" dirty="0"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,S</a:t>
            </a:r>
            <a:r>
              <a:rPr lang="en-US" altLang="zh-CN" sz="2400" baseline="-25000" dirty="0"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ym typeface="Symbol" panose="05050102010706020507" pitchFamily="18" charset="2"/>
              </a:rPr>
              <a:t>按纵坐标大小归并得 </a:t>
            </a:r>
            <a:r>
              <a:rPr lang="en-US" altLang="zh-CN" sz="2400" dirty="0">
                <a:sym typeface="Symbol" panose="05050102010706020507" pitchFamily="18" charset="2"/>
              </a:rPr>
              <a:t>Q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5.       </a:t>
            </a:r>
            <a:r>
              <a:rPr lang="zh-CN" altLang="en-US" sz="2400" dirty="0">
                <a:sym typeface="Symbol" panose="05050102010706020507" pitchFamily="18" charset="2"/>
              </a:rPr>
              <a:t>对</a:t>
            </a:r>
            <a:r>
              <a:rPr lang="en-US" altLang="zh-CN" sz="2400" dirty="0"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ym typeface="Symbol" panose="05050102010706020507" pitchFamily="18" charset="2"/>
              </a:rPr>
              <a:t>中每个点</a:t>
            </a:r>
            <a:r>
              <a:rPr lang="en-US" altLang="zh-CN" sz="2400" dirty="0">
                <a:sym typeface="Symbol" panose="05050102010706020507" pitchFamily="18" charset="2"/>
              </a:rPr>
              <a:t>p,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6.             </a:t>
            </a:r>
            <a:r>
              <a:rPr lang="zh-CN" altLang="en-US" sz="2400" dirty="0">
                <a:sym typeface="Symbol" panose="05050102010706020507" pitchFamily="18" charset="2"/>
              </a:rPr>
              <a:t>检查窗口</a:t>
            </a:r>
            <a:r>
              <a:rPr lang="en-US" altLang="zh-CN" sz="2400" dirty="0">
                <a:sym typeface="Symbol" panose="05050102010706020507" pitchFamily="18" charset="2"/>
              </a:rPr>
              <a:t>R(</a:t>
            </a:r>
            <a:r>
              <a:rPr lang="en-US" altLang="zh-CN" sz="2400" dirty="0" err="1">
                <a:sym typeface="Symbol" panose="05050102010706020507" pitchFamily="18" charset="2"/>
              </a:rPr>
              <a:t>p,d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7.             </a:t>
            </a:r>
            <a:r>
              <a:rPr lang="zh-CN" altLang="en-US" sz="2400" dirty="0">
                <a:sym typeface="Symbol" panose="05050102010706020507" pitchFamily="18" charset="2"/>
              </a:rPr>
              <a:t>更新最短距离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8219534" y="1772816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987286" y="184482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529893" y="238081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557785" y="256490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945717" y="306896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7845" y="306896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817925" y="3269015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5477665" y="4085885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233749" y="407184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9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8401877" y="4127012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889709" y="4447210"/>
            <a:ext cx="4269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13745" y="4586337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704387" y="529598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7853061" y="5260899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8668990" y="5261138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/>
          <p:cNvCxnSpPr/>
          <p:nvPr/>
        </p:nvCxnSpPr>
        <p:spPr bwMode="auto">
          <a:xfrm>
            <a:off x="5652120" y="4489956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 bwMode="auto">
          <a:xfrm>
            <a:off x="5750298" y="4417948"/>
            <a:ext cx="6219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err="1">
                <a:solidFill>
                  <a:schemeClr val="tx1"/>
                </a:solidFill>
              </a:rPr>
              <a:t>d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L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1" name="直接连接符 50"/>
          <p:cNvCxnSpPr/>
          <p:nvPr/>
        </p:nvCxnSpPr>
        <p:spPr bwMode="auto">
          <a:xfrm>
            <a:off x="8136396" y="5642084"/>
            <a:ext cx="756084" cy="9001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/>
          <p:cNvSpPr txBox="1"/>
          <p:nvPr/>
        </p:nvSpPr>
        <p:spPr bwMode="auto">
          <a:xfrm>
            <a:off x="8203487" y="5570076"/>
            <a:ext cx="647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err="1">
                <a:solidFill>
                  <a:schemeClr val="accent2"/>
                </a:solidFill>
              </a:rPr>
              <a:t>d</a:t>
            </a:r>
            <a:r>
              <a:rPr lang="en-US" altLang="zh-CN" sz="2800" baseline="-25000" dirty="0" err="1">
                <a:solidFill>
                  <a:schemeClr val="accent2"/>
                </a:solidFill>
              </a:rPr>
              <a:t>R</a:t>
            </a: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6516216" y="1825660"/>
            <a:ext cx="6219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S</a:t>
            </a:r>
            <a:r>
              <a:rPr lang="en-US" altLang="zh-CN" sz="2800" baseline="-25000" dirty="0">
                <a:solidFill>
                  <a:schemeClr val="tx1"/>
                </a:solidFill>
              </a:rPr>
              <a:t>L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5" name="TextBox 54"/>
          <p:cNvSpPr txBox="1"/>
          <p:nvPr/>
        </p:nvSpPr>
        <p:spPr bwMode="auto">
          <a:xfrm>
            <a:off x="7380312" y="1825660"/>
            <a:ext cx="647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accent2"/>
                </a:solidFill>
              </a:rPr>
              <a:t>S</a:t>
            </a:r>
            <a:r>
              <a:rPr lang="en-US" altLang="zh-CN" sz="2800" baseline="-25000" dirty="0">
                <a:solidFill>
                  <a:schemeClr val="accent2"/>
                </a:solidFill>
              </a:rPr>
              <a:t>R</a:t>
            </a: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合</a:t>
            </a:r>
            <a:r>
              <a:rPr lang="en-US" altLang="zh-CN" b="1" dirty="0"/>
              <a:t>3</a:t>
            </a:r>
            <a:endParaRPr lang="en-US" altLang="zh-CN" b="1" dirty="0"/>
          </a:p>
        </p:txBody>
      </p:sp>
      <p:sp>
        <p:nvSpPr>
          <p:cNvPr id="2" name="椭圆 1"/>
          <p:cNvSpPr/>
          <p:nvPr/>
        </p:nvSpPr>
        <p:spPr bwMode="auto">
          <a:xfrm>
            <a:off x="6084168" y="22048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920372" y="3645024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048164" y="3392996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336196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5580112" y="441794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8028384" y="5606080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8316416" y="2132856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8928484" y="5606080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568444" y="4473116"/>
            <a:ext cx="108012" cy="1080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>
                <a:solidFill>
                  <a:schemeClr val="tx1"/>
                </a:solidFill>
              </a:rPr>
              <a:t>坐标递减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rgbClr val="FF0000"/>
                </a:solidFill>
              </a:rPr>
              <a:t>d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= min { 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} 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4.       </a:t>
            </a:r>
            <a:r>
              <a:rPr lang="zh-CN" altLang="en-US" sz="2400" dirty="0">
                <a:sym typeface="Symbol" panose="05050102010706020507" pitchFamily="18" charset="2"/>
              </a:rPr>
              <a:t>由</a:t>
            </a:r>
            <a:r>
              <a:rPr lang="en-US" altLang="zh-CN" sz="2400" dirty="0"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,S</a:t>
            </a:r>
            <a:r>
              <a:rPr lang="en-US" altLang="zh-CN" sz="2400" baseline="-25000" dirty="0"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ym typeface="Symbol" panose="05050102010706020507" pitchFamily="18" charset="2"/>
              </a:rPr>
              <a:t>按纵坐标大小归并得 </a:t>
            </a:r>
            <a:r>
              <a:rPr lang="en-US" altLang="zh-CN" sz="2400" dirty="0">
                <a:sym typeface="Symbol" panose="05050102010706020507" pitchFamily="18" charset="2"/>
              </a:rPr>
              <a:t>Q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5.       </a:t>
            </a:r>
            <a:r>
              <a:rPr lang="zh-CN" altLang="en-US" sz="2400" dirty="0">
                <a:sym typeface="Symbol" panose="05050102010706020507" pitchFamily="18" charset="2"/>
              </a:rPr>
              <a:t>对</a:t>
            </a:r>
            <a:r>
              <a:rPr lang="en-US" altLang="zh-CN" sz="2400" dirty="0"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ym typeface="Symbol" panose="05050102010706020507" pitchFamily="18" charset="2"/>
              </a:rPr>
              <a:t>中每个点</a:t>
            </a:r>
            <a:r>
              <a:rPr lang="en-US" altLang="zh-CN" sz="2400" dirty="0">
                <a:sym typeface="Symbol" panose="05050102010706020507" pitchFamily="18" charset="2"/>
              </a:rPr>
              <a:t>p,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6.             </a:t>
            </a:r>
            <a:r>
              <a:rPr lang="zh-CN" altLang="en-US" sz="2400" dirty="0">
                <a:sym typeface="Symbol" panose="05050102010706020507" pitchFamily="18" charset="2"/>
              </a:rPr>
              <a:t>检查窗口</a:t>
            </a:r>
            <a:r>
              <a:rPr lang="en-US" altLang="zh-CN" sz="2400" dirty="0">
                <a:sym typeface="Symbol" panose="05050102010706020507" pitchFamily="18" charset="2"/>
              </a:rPr>
              <a:t>R(</a:t>
            </a:r>
            <a:r>
              <a:rPr lang="en-US" altLang="zh-CN" sz="2400" dirty="0" err="1">
                <a:sym typeface="Symbol" panose="05050102010706020507" pitchFamily="18" charset="2"/>
              </a:rPr>
              <a:t>p,d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7.             </a:t>
            </a:r>
            <a:r>
              <a:rPr lang="zh-CN" altLang="en-US" sz="2400" dirty="0">
                <a:sym typeface="Symbol" panose="05050102010706020507" pitchFamily="18" charset="2"/>
              </a:rPr>
              <a:t>更新最短距离 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3" name="TextBox 2"/>
          <p:cNvSpPr txBox="1"/>
          <p:nvPr/>
        </p:nvSpPr>
        <p:spPr bwMode="auto">
          <a:xfrm>
            <a:off x="8219534" y="1772816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5987286" y="184482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529893" y="238081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557785" y="256490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945717" y="306896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7845" y="306896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7817925" y="3269015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7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5477665" y="4085885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8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6233749" y="407184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9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8401877" y="4127012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889709" y="4447210"/>
            <a:ext cx="4269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13745" y="4586337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704387" y="529598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 bwMode="auto">
          <a:xfrm>
            <a:off x="7853061" y="5260899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 bwMode="auto">
          <a:xfrm>
            <a:off x="8668990" y="5261138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15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1" name="直接连接符 40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/>
          <p:cNvSpPr txBox="1"/>
          <p:nvPr/>
        </p:nvSpPr>
        <p:spPr bwMode="auto">
          <a:xfrm>
            <a:off x="6884155" y="1537628"/>
            <a:ext cx="7841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mid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43" name="直接连接符 42"/>
          <p:cNvCxnSpPr/>
          <p:nvPr/>
        </p:nvCxnSpPr>
        <p:spPr bwMode="auto">
          <a:xfrm>
            <a:off x="5652120" y="4489956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" name="TextBox 43"/>
          <p:cNvSpPr txBox="1"/>
          <p:nvPr/>
        </p:nvSpPr>
        <p:spPr bwMode="auto">
          <a:xfrm>
            <a:off x="5750298" y="4417948"/>
            <a:ext cx="6219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err="1">
                <a:solidFill>
                  <a:schemeClr val="tx1"/>
                </a:solidFill>
              </a:rPr>
              <a:t>d</a:t>
            </a:r>
            <a:r>
              <a:rPr lang="en-US" altLang="zh-CN" sz="2800" baseline="-25000" dirty="0" err="1">
                <a:solidFill>
                  <a:schemeClr val="tx1"/>
                </a:solidFill>
              </a:rPr>
              <a:t>L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 bwMode="auto">
          <a:xfrm>
            <a:off x="7236296" y="2132856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>
            <a:off x="6552220" y="2132856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/>
          <p:cNvCxnSpPr/>
          <p:nvPr/>
        </p:nvCxnSpPr>
        <p:spPr bwMode="auto">
          <a:xfrm>
            <a:off x="651621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795637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/>
          <p:cNvCxnSpPr/>
          <p:nvPr/>
        </p:nvCxnSpPr>
        <p:spPr bwMode="auto">
          <a:xfrm>
            <a:off x="8136396" y="5642084"/>
            <a:ext cx="756084" cy="9001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" name="TextBox 51"/>
          <p:cNvSpPr txBox="1"/>
          <p:nvPr/>
        </p:nvSpPr>
        <p:spPr bwMode="auto">
          <a:xfrm>
            <a:off x="8203487" y="5570076"/>
            <a:ext cx="647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 err="1">
                <a:solidFill>
                  <a:schemeClr val="accent2"/>
                </a:solidFill>
              </a:rPr>
              <a:t>d</a:t>
            </a:r>
            <a:r>
              <a:rPr lang="en-US" altLang="zh-CN" sz="2800" baseline="-25000" dirty="0" err="1">
                <a:solidFill>
                  <a:schemeClr val="accent2"/>
                </a:solidFill>
              </a:rPr>
              <a:t>R</a:t>
            </a:r>
            <a:r>
              <a:rPr lang="en-US" altLang="zh-CN" sz="2800" dirty="0">
                <a:solidFill>
                  <a:schemeClr val="accent2"/>
                </a:solidFill>
              </a:rPr>
              <a:t> </a:t>
            </a:r>
            <a:endParaRPr lang="zh-CN" altLang="en-US" sz="2800" dirty="0">
              <a:solidFill>
                <a:schemeClr val="accent2"/>
              </a:solidFill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6732240" y="2060848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7380312" y="2060848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2D887E0C-BE1D-4465-91A1-942129881E7E}" type="slidenum">
              <a:rPr kumimoji="0" lang="en-US" altLang="zh-CN" sz="1400" b="0"/>
            </a:fld>
            <a:r>
              <a:rPr kumimoji="0" lang="en-US" altLang="zh-CN" sz="1400" b="0"/>
              <a:t> of 1</a:t>
            </a:r>
            <a:endParaRPr kumimoji="0" lang="en-US" altLang="zh-CN" sz="1400" b="0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The Drunk Jailer</a:t>
            </a:r>
            <a:endParaRPr lang="zh-CN" altLang="en-US"/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79512" y="1117227"/>
            <a:ext cx="8915400" cy="48310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dirty="0">
                <a:latin typeface="+mn-ea"/>
                <a:ea typeface="+mn-ea"/>
              </a:rPr>
              <a:t>（</a:t>
            </a:r>
            <a:r>
              <a:rPr lang="en-US" altLang="zh-CN" sz="2800" dirty="0">
                <a:latin typeface="+mn-ea"/>
                <a:ea typeface="+mn-ea"/>
              </a:rPr>
              <a:t>3</a:t>
            </a:r>
            <a:r>
              <a:rPr lang="zh-CN" altLang="en-US" sz="2800" dirty="0">
                <a:latin typeface="+mn-ea"/>
                <a:ea typeface="+mn-ea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certain prison contains a long hall of n cells, each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right next to each other. Each cell has a prisoner in it,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and each cell is locked. One night, the jailer gets bored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and decides to play a game. For round 1 of the game, he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takes a drink of whiskey, and then runs down the hall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unlocking each cell. For round 2, he takes a drink of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whiskey, and then runs down the hall locking every other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cell (cells 2, 4, 6, …). For round 3, he takes a drink of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whiskey, and then runs down the hall. He visits every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third cell (cells 3, 6, 9, …). If the cell is locked, he unlocks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it; if it is unlocked, he locks it. 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4" grpId="0" animBg="1" autoUpdateAnimBg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合</a:t>
            </a:r>
            <a:r>
              <a:rPr lang="en-US" altLang="zh-CN" b="1" dirty="0"/>
              <a:t>4</a:t>
            </a:r>
            <a:endParaRPr lang="en-US" altLang="zh-CN" b="1" dirty="0"/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>
                <a:solidFill>
                  <a:schemeClr val="tx1"/>
                </a:solidFill>
              </a:rPr>
              <a:t>坐标递减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= min {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}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4.      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由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,S</a:t>
            </a:r>
            <a:r>
              <a:rPr lang="en-US" altLang="zh-CN" sz="2400" baseline="-25000" dirty="0">
                <a:solidFill>
                  <a:srgbClr val="FF0000"/>
                </a:solidFill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按纵坐标大小归并得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Q 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5.       </a:t>
            </a:r>
            <a:r>
              <a:rPr lang="zh-CN" altLang="en-US" sz="2400" dirty="0">
                <a:sym typeface="Symbol" panose="05050102010706020507" pitchFamily="18" charset="2"/>
              </a:rPr>
              <a:t>对</a:t>
            </a:r>
            <a:r>
              <a:rPr lang="en-US" altLang="zh-CN" sz="2400" dirty="0"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ym typeface="Symbol" panose="05050102010706020507" pitchFamily="18" charset="2"/>
              </a:rPr>
              <a:t>中每个点</a:t>
            </a:r>
            <a:r>
              <a:rPr lang="en-US" altLang="zh-CN" sz="2400" dirty="0">
                <a:sym typeface="Symbol" panose="05050102010706020507" pitchFamily="18" charset="2"/>
              </a:rPr>
              <a:t>p,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6.             </a:t>
            </a:r>
            <a:r>
              <a:rPr lang="zh-CN" altLang="en-US" sz="2400" dirty="0">
                <a:sym typeface="Symbol" panose="05050102010706020507" pitchFamily="18" charset="2"/>
              </a:rPr>
              <a:t>检查窗口</a:t>
            </a:r>
            <a:r>
              <a:rPr lang="en-US" altLang="zh-CN" sz="2400" dirty="0">
                <a:sym typeface="Symbol" panose="05050102010706020507" pitchFamily="18" charset="2"/>
              </a:rPr>
              <a:t>R(</a:t>
            </a:r>
            <a:r>
              <a:rPr lang="en-US" altLang="zh-CN" sz="2400" dirty="0" err="1">
                <a:sym typeface="Symbol" panose="05050102010706020507" pitchFamily="18" charset="2"/>
              </a:rPr>
              <a:t>p,d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7.             </a:t>
            </a:r>
            <a:r>
              <a:rPr lang="zh-CN" altLang="en-US" sz="2400" dirty="0">
                <a:sym typeface="Symbol" panose="05050102010706020507" pitchFamily="18" charset="2"/>
              </a:rPr>
              <a:t>更新最短距离 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529893" y="238081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557785" y="256490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7845" y="306896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889709" y="4447210"/>
            <a:ext cx="4269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13745" y="4586337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704387" y="529598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7" name="直接连接符 46"/>
          <p:cNvCxnSpPr/>
          <p:nvPr/>
        </p:nvCxnSpPr>
        <p:spPr bwMode="auto">
          <a:xfrm>
            <a:off x="7236296" y="5877272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直接连接符 47"/>
          <p:cNvCxnSpPr/>
          <p:nvPr/>
        </p:nvCxnSpPr>
        <p:spPr bwMode="auto">
          <a:xfrm>
            <a:off x="6552220" y="5877272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直接连接符 48"/>
          <p:cNvCxnSpPr/>
          <p:nvPr/>
        </p:nvCxnSpPr>
        <p:spPr bwMode="auto">
          <a:xfrm>
            <a:off x="651621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795637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TextBox 52"/>
          <p:cNvSpPr txBox="1"/>
          <p:nvPr/>
        </p:nvSpPr>
        <p:spPr bwMode="auto">
          <a:xfrm>
            <a:off x="6732240" y="5805264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7380312" y="5805264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 bwMode="auto">
          <a:xfrm>
            <a:off x="7020272" y="1484784"/>
            <a:ext cx="553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Q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合</a:t>
            </a:r>
            <a:r>
              <a:rPr lang="en-US" altLang="zh-CN" b="1" dirty="0"/>
              <a:t>67:p</a:t>
            </a:r>
            <a:r>
              <a:rPr lang="en-US" altLang="zh-CN" b="1" baseline="-25000" dirty="0"/>
              <a:t>3</a:t>
            </a:r>
            <a:endParaRPr lang="en-US" altLang="zh-CN" b="1" baseline="-25000" dirty="0"/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>
                <a:solidFill>
                  <a:schemeClr val="tx1"/>
                </a:solidFill>
              </a:rPr>
              <a:t>坐标递减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= min {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}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4.       </a:t>
            </a:r>
            <a:r>
              <a:rPr lang="zh-CN" altLang="en-US" sz="2400" dirty="0">
                <a:sym typeface="Symbol" panose="05050102010706020507" pitchFamily="18" charset="2"/>
              </a:rPr>
              <a:t>由</a:t>
            </a:r>
            <a:r>
              <a:rPr lang="en-US" altLang="zh-CN" sz="2400" dirty="0"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,S</a:t>
            </a:r>
            <a:r>
              <a:rPr lang="en-US" altLang="zh-CN" sz="2400" baseline="-25000" dirty="0"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ym typeface="Symbol" panose="05050102010706020507" pitchFamily="18" charset="2"/>
              </a:rPr>
              <a:t>按纵坐标大小归并得 </a:t>
            </a:r>
            <a:r>
              <a:rPr lang="en-US" altLang="zh-CN" sz="2400" dirty="0">
                <a:sym typeface="Symbol" panose="05050102010706020507" pitchFamily="18" charset="2"/>
              </a:rPr>
              <a:t>Q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5.       </a:t>
            </a:r>
            <a:r>
              <a:rPr lang="zh-CN" altLang="en-US" sz="2400" dirty="0">
                <a:sym typeface="Symbol" panose="05050102010706020507" pitchFamily="18" charset="2"/>
              </a:rPr>
              <a:t>对</a:t>
            </a:r>
            <a:r>
              <a:rPr lang="en-US" altLang="zh-CN" sz="2400" dirty="0"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ym typeface="Symbol" panose="05050102010706020507" pitchFamily="18" charset="2"/>
              </a:rPr>
              <a:t>中每个点</a:t>
            </a:r>
            <a:r>
              <a:rPr lang="en-US" altLang="zh-CN" sz="2400" dirty="0">
                <a:sym typeface="Symbol" panose="05050102010706020507" pitchFamily="18" charset="2"/>
              </a:rPr>
              <a:t>p,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6.            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检查窗口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R(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p,d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7.            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更新最短距离 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529893" y="238081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557785" y="256490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7845" y="306896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889709" y="4447210"/>
            <a:ext cx="4269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13745" y="4586337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704387" y="529598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651621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795637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 bwMode="auto">
          <a:xfrm>
            <a:off x="7020272" y="1484784"/>
            <a:ext cx="553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Q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6552220" y="2852936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6516216" y="3573016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 bwMode="auto">
          <a:xfrm>
            <a:off x="8100392" y="2852936"/>
            <a:ext cx="7008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检查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窗口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7560332" y="3212976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6447698" y="2888940"/>
            <a:ext cx="0" cy="6840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 bwMode="auto">
          <a:xfrm>
            <a:off x="6113414" y="2924944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合</a:t>
            </a:r>
            <a:r>
              <a:rPr lang="en-US" altLang="zh-CN" b="1" dirty="0"/>
              <a:t>67:p</a:t>
            </a:r>
            <a:r>
              <a:rPr lang="en-US" altLang="zh-CN" b="1" baseline="-25000" dirty="0"/>
              <a:t>4</a:t>
            </a:r>
            <a:endParaRPr lang="en-US" altLang="zh-CN" b="1" baseline="-25000" dirty="0"/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>
                <a:solidFill>
                  <a:schemeClr val="tx1"/>
                </a:solidFill>
              </a:rPr>
              <a:t>坐标递减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= min {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}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4.       </a:t>
            </a:r>
            <a:r>
              <a:rPr lang="zh-CN" altLang="en-US" sz="2400" dirty="0">
                <a:sym typeface="Symbol" panose="05050102010706020507" pitchFamily="18" charset="2"/>
              </a:rPr>
              <a:t>由</a:t>
            </a:r>
            <a:r>
              <a:rPr lang="en-US" altLang="zh-CN" sz="2400" dirty="0"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,S</a:t>
            </a:r>
            <a:r>
              <a:rPr lang="en-US" altLang="zh-CN" sz="2400" baseline="-25000" dirty="0"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ym typeface="Symbol" panose="05050102010706020507" pitchFamily="18" charset="2"/>
              </a:rPr>
              <a:t>按纵坐标大小归并得 </a:t>
            </a:r>
            <a:r>
              <a:rPr lang="en-US" altLang="zh-CN" sz="2400" dirty="0">
                <a:sym typeface="Symbol" panose="05050102010706020507" pitchFamily="18" charset="2"/>
              </a:rPr>
              <a:t>Q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5.       </a:t>
            </a:r>
            <a:r>
              <a:rPr lang="zh-CN" altLang="en-US" sz="2400" dirty="0">
                <a:sym typeface="Symbol" panose="05050102010706020507" pitchFamily="18" charset="2"/>
              </a:rPr>
              <a:t>对</a:t>
            </a:r>
            <a:r>
              <a:rPr lang="en-US" altLang="zh-CN" sz="2400" dirty="0"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ym typeface="Symbol" panose="05050102010706020507" pitchFamily="18" charset="2"/>
              </a:rPr>
              <a:t>中每个点</a:t>
            </a:r>
            <a:r>
              <a:rPr lang="en-US" altLang="zh-CN" sz="2400" dirty="0">
                <a:sym typeface="Symbol" panose="05050102010706020507" pitchFamily="18" charset="2"/>
              </a:rPr>
              <a:t>p,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6.            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检查窗口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R(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p,d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ym typeface="Symbol" panose="05050102010706020507" pitchFamily="18" charset="2"/>
              </a:rPr>
              <a:t>7.            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更新最短距离 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529893" y="238081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557785" y="256490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7845" y="306896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889709" y="4447210"/>
            <a:ext cx="4269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13745" y="4586337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704387" y="529598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651621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795637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 bwMode="auto">
          <a:xfrm>
            <a:off x="7020272" y="1484784"/>
            <a:ext cx="553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Q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6552220" y="2996952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6516216" y="3717032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 bwMode="auto">
          <a:xfrm>
            <a:off x="8100392" y="2996952"/>
            <a:ext cx="7008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检查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窗口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7560332" y="3356992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6447698" y="2996952"/>
            <a:ext cx="0" cy="6840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 bwMode="auto">
          <a:xfrm>
            <a:off x="6113414" y="3032956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合</a:t>
            </a:r>
            <a:r>
              <a:rPr lang="en-US" altLang="zh-CN" b="1" dirty="0"/>
              <a:t>67:p</a:t>
            </a:r>
            <a:r>
              <a:rPr lang="en-US" altLang="zh-CN" b="1" baseline="-25000" dirty="0"/>
              <a:t>6</a:t>
            </a:r>
            <a:endParaRPr lang="en-US" altLang="zh-CN" b="1" baseline="-25000" dirty="0"/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>
                <a:solidFill>
                  <a:schemeClr val="tx1"/>
                </a:solidFill>
              </a:rPr>
              <a:t>坐标递减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= min {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}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4.       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由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,S</a:t>
            </a:r>
            <a:r>
              <a:rPr lang="en-US" altLang="zh-CN" sz="24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按纵坐标大小归并得 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Q </a:t>
            </a:r>
            <a:endParaRPr lang="en-US" altLang="zh-CN" sz="24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5.       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对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中每个点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p, </a:t>
            </a:r>
            <a:endParaRPr lang="en-US" altLang="zh-CN" sz="24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6.            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检查窗口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R(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p,d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7.            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更新最短距离 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529893" y="238081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557785" y="256490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7845" y="306896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889709" y="4447210"/>
            <a:ext cx="4269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13745" y="4586337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704387" y="529598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651621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795637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 bwMode="auto">
          <a:xfrm>
            <a:off x="7020272" y="1484784"/>
            <a:ext cx="553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Q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6552220" y="3501008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6516216" y="4221088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 bwMode="auto">
          <a:xfrm>
            <a:off x="8100392" y="3501008"/>
            <a:ext cx="7008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检查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窗口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7560332" y="3861048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6447698" y="3537012"/>
            <a:ext cx="0" cy="6840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 bwMode="auto">
          <a:xfrm>
            <a:off x="6113414" y="3573016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合</a:t>
            </a:r>
            <a:r>
              <a:rPr lang="en-US" altLang="zh-CN" b="1" dirty="0"/>
              <a:t>6:p</a:t>
            </a:r>
            <a:r>
              <a:rPr lang="en-US" altLang="zh-CN" b="1" baseline="-25000" dirty="0"/>
              <a:t>11</a:t>
            </a:r>
            <a:endParaRPr lang="en-US" altLang="zh-CN" b="1" baseline="-25000" dirty="0"/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>
                <a:solidFill>
                  <a:schemeClr val="tx1"/>
                </a:solidFill>
              </a:rPr>
              <a:t>坐标递减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= min {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}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4.       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由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,S</a:t>
            </a:r>
            <a:r>
              <a:rPr lang="en-US" altLang="zh-CN" sz="24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按纵坐标大小归并得 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Q </a:t>
            </a:r>
            <a:endParaRPr lang="en-US" altLang="zh-CN" sz="24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5.       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对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中每个点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p, </a:t>
            </a:r>
            <a:endParaRPr lang="en-US" altLang="zh-CN" sz="24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6.            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检查窗口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R(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p,d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7.             </a:t>
            </a:r>
            <a:r>
              <a:rPr lang="zh-CN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更新最短距离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529893" y="238081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557785" y="256490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7845" y="306896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889709" y="4447210"/>
            <a:ext cx="4269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13745" y="4586337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704387" y="529598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651621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795637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 bwMode="auto">
          <a:xfrm>
            <a:off x="7020272" y="1484784"/>
            <a:ext cx="553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Q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6552220" y="4869160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6516216" y="5589240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 bwMode="auto">
          <a:xfrm>
            <a:off x="8100392" y="4869160"/>
            <a:ext cx="7008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检查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窗口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7560332" y="5229200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6447698" y="4869160"/>
            <a:ext cx="0" cy="6840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 bwMode="auto">
          <a:xfrm>
            <a:off x="6113414" y="4905164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合</a:t>
            </a:r>
            <a:r>
              <a:rPr lang="en-US" altLang="zh-CN" b="1" dirty="0"/>
              <a:t>7:p</a:t>
            </a:r>
            <a:r>
              <a:rPr lang="en-US" altLang="zh-CN" b="1" baseline="-25000" dirty="0"/>
              <a:t>11</a:t>
            </a:r>
            <a:endParaRPr lang="en-US" altLang="zh-CN" b="1" baseline="-25000" dirty="0"/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>
                <a:solidFill>
                  <a:schemeClr val="tx1"/>
                </a:solidFill>
              </a:rPr>
              <a:t>坐标递减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= min {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}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4.       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由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,S</a:t>
            </a:r>
            <a:r>
              <a:rPr lang="en-US" altLang="zh-CN" sz="24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按纵坐标大小归并得 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Q </a:t>
            </a:r>
            <a:endParaRPr lang="en-US" altLang="zh-CN" sz="24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5.       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对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中每个点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p, </a:t>
            </a:r>
            <a:endParaRPr lang="en-US" altLang="zh-CN" sz="24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6.             </a:t>
            </a:r>
            <a:r>
              <a:rPr lang="zh-CN" altLang="en-US" sz="2400" dirty="0">
                <a:solidFill>
                  <a:schemeClr val="tx1"/>
                </a:solidFill>
                <a:sym typeface="Symbol" panose="05050102010706020507" pitchFamily="18" charset="2"/>
              </a:rPr>
              <a:t>检查</a:t>
            </a:r>
            <a:r>
              <a:rPr lang="zh-CN" altLang="en-US" sz="2400" dirty="0">
                <a:sym typeface="Symbol" panose="05050102010706020507" pitchFamily="18" charset="2"/>
              </a:rPr>
              <a:t>窗口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R(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p,d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)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7.            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更新最短距离 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529893" y="238081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557785" y="256490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7845" y="306896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889709" y="4447210"/>
            <a:ext cx="4269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13745" y="4586337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704387" y="529598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651621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795637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 bwMode="auto">
          <a:xfrm>
            <a:off x="7020272" y="1484784"/>
            <a:ext cx="553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Q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6552220" y="4869160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6534218" y="5157192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TextBox 28"/>
          <p:cNvSpPr txBox="1"/>
          <p:nvPr/>
        </p:nvSpPr>
        <p:spPr bwMode="auto">
          <a:xfrm>
            <a:off x="8100392" y="4653136"/>
            <a:ext cx="7008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检查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窗口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30" name="直接连接符 29"/>
          <p:cNvCxnSpPr/>
          <p:nvPr/>
        </p:nvCxnSpPr>
        <p:spPr bwMode="auto">
          <a:xfrm>
            <a:off x="7560332" y="5013176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/>
          <p:cNvCxnSpPr/>
          <p:nvPr/>
        </p:nvCxnSpPr>
        <p:spPr bwMode="auto">
          <a:xfrm flipV="1">
            <a:off x="6447698" y="4869160"/>
            <a:ext cx="0" cy="2880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TextBox 31"/>
          <p:cNvSpPr txBox="1"/>
          <p:nvPr/>
        </p:nvSpPr>
        <p:spPr bwMode="auto">
          <a:xfrm>
            <a:off x="6113414" y="4777988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算法图示</a:t>
            </a:r>
            <a:r>
              <a:rPr lang="en-US" altLang="zh-CN" b="1" dirty="0"/>
              <a:t>--</a:t>
            </a:r>
            <a:r>
              <a:rPr lang="zh-CN" altLang="en-US" b="1" dirty="0"/>
              <a:t>合</a:t>
            </a:r>
            <a:r>
              <a:rPr lang="en-US" altLang="zh-CN" b="1" dirty="0"/>
              <a:t>67:p</a:t>
            </a:r>
            <a:r>
              <a:rPr lang="en-US" altLang="zh-CN" b="1" baseline="-25000" dirty="0"/>
              <a:t>12</a:t>
            </a:r>
            <a:endParaRPr lang="en-US" altLang="zh-CN" b="1" baseline="-25000" dirty="0"/>
          </a:p>
        </p:txBody>
      </p:sp>
      <p:sp>
        <p:nvSpPr>
          <p:cNvPr id="11" name="椭圆 10"/>
          <p:cNvSpPr/>
          <p:nvPr/>
        </p:nvSpPr>
        <p:spPr bwMode="auto">
          <a:xfrm>
            <a:off x="7200292" y="3429000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660232" y="29249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056276" y="4797152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632340" y="2780928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7380312" y="490516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椭圆 35"/>
          <p:cNvSpPr/>
          <p:nvPr/>
        </p:nvSpPr>
        <p:spPr bwMode="auto">
          <a:xfrm>
            <a:off x="6876256" y="5625244"/>
            <a:ext cx="108012" cy="108012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txBody>
          <a:bodyPr vert="horz" wrap="square" lIns="91440" tIns="45720" rIns="91440" bIns="45720" numCol="1" rtlCol="0" anchor="t" anchorCtr="0" compatLnSpc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3200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" name="Text Box 3"/>
          <p:cNvSpPr txBox="1">
            <a:spLocks noChangeArrowheads="1"/>
          </p:cNvSpPr>
          <p:nvPr/>
        </p:nvSpPr>
        <p:spPr bwMode="auto">
          <a:xfrm>
            <a:off x="35496" y="1700808"/>
            <a:ext cx="5506636" cy="40441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/>
              <a:t>设有平面点集</a:t>
            </a:r>
            <a:r>
              <a:rPr lang="en-US" altLang="zh-CN" sz="2400" dirty="0"/>
              <a:t>S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zh-CN" altLang="en-US" sz="2400" dirty="0">
                <a:solidFill>
                  <a:schemeClr val="tx1"/>
                </a:solidFill>
              </a:rPr>
              <a:t>按</a:t>
            </a:r>
            <a:r>
              <a:rPr lang="en-US" altLang="zh-CN" sz="2400" dirty="0">
                <a:solidFill>
                  <a:schemeClr val="tx1"/>
                </a:solidFill>
              </a:rPr>
              <a:t>y</a:t>
            </a:r>
            <a:r>
              <a:rPr lang="zh-CN" altLang="en-US" sz="2400" dirty="0">
                <a:solidFill>
                  <a:schemeClr val="tx1"/>
                </a:solidFill>
              </a:rPr>
              <a:t>坐标递减</a:t>
            </a:r>
            <a:r>
              <a:rPr lang="en-US" altLang="zh-CN" sz="2400" dirty="0">
                <a:solidFill>
                  <a:schemeClr val="tx1"/>
                </a:solidFill>
              </a:rPr>
              <a:t>(</a:t>
            </a:r>
            <a:r>
              <a:rPr lang="zh-CN" altLang="en-US" sz="2400" dirty="0">
                <a:solidFill>
                  <a:schemeClr val="tx1"/>
                </a:solidFill>
              </a:rPr>
              <a:t>预处理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zh-CN" altLang="en-US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chemeClr val="tx1"/>
                </a:solidFill>
              </a:rPr>
              <a:t>1. </a:t>
            </a:r>
            <a:r>
              <a:rPr lang="zh-CN" altLang="en-US" sz="2400" dirty="0">
                <a:solidFill>
                  <a:schemeClr val="tx1"/>
                </a:solidFill>
              </a:rPr>
              <a:t>分</a:t>
            </a:r>
            <a:r>
              <a:rPr lang="en-US" altLang="zh-CN" sz="2400" dirty="0">
                <a:solidFill>
                  <a:schemeClr val="tx1"/>
                </a:solidFill>
              </a:rPr>
              <a:t>: </a:t>
            </a:r>
            <a:r>
              <a:rPr lang="zh-CN" altLang="en-US" sz="2400" dirty="0">
                <a:solidFill>
                  <a:schemeClr val="tx1"/>
                </a:solidFill>
              </a:rPr>
              <a:t>取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zh-CN" altLang="en-US" sz="2400" dirty="0">
                <a:solidFill>
                  <a:schemeClr val="tx1"/>
                </a:solidFill>
              </a:rPr>
              <a:t>横坐标中位数</a:t>
            </a:r>
            <a:r>
              <a:rPr lang="en-US" altLang="zh-CN" sz="2400" dirty="0">
                <a:solidFill>
                  <a:schemeClr val="tx1"/>
                </a:solidFill>
              </a:rPr>
              <a:t>mid, </a:t>
            </a:r>
            <a:r>
              <a:rPr lang="zh-CN" altLang="en-US" sz="2400" dirty="0">
                <a:solidFill>
                  <a:schemeClr val="tx1"/>
                </a:solidFill>
              </a:rPr>
              <a:t>划分 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/>
              </a:rPr>
              <a:t>,</a:t>
            </a:r>
            <a:r>
              <a:rPr lang="en-US" altLang="zh-CN" sz="2400" dirty="0">
                <a:solidFill>
                  <a:schemeClr val="tx1"/>
                </a:solidFill>
              </a:rPr>
              <a:t>S</a:t>
            </a:r>
            <a:r>
              <a:rPr lang="en-US" altLang="zh-CN" sz="2400" baseline="-25000" dirty="0">
                <a:solidFill>
                  <a:schemeClr val="tx1"/>
                </a:solidFill>
              </a:rPr>
              <a:t>R</a:t>
            </a:r>
            <a:r>
              <a:rPr lang="en-US" altLang="zh-CN" sz="2400" dirty="0">
                <a:solidFill>
                  <a:schemeClr val="tx1"/>
                </a:solidFill>
              </a:rPr>
              <a:t>.</a:t>
            </a:r>
            <a:endParaRPr lang="en-US" altLang="zh-CN" sz="24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治</a:t>
            </a:r>
            <a:r>
              <a:rPr lang="en-US" altLang="zh-CN" sz="2400" dirty="0"/>
              <a:t>: </a:t>
            </a:r>
            <a:r>
              <a:rPr lang="zh-CN" altLang="en-US" sz="2400" dirty="0"/>
              <a:t>递归求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L</a:t>
            </a:r>
            <a:r>
              <a:rPr lang="en-US" altLang="zh-CN" sz="2400" dirty="0"/>
              <a:t>(S</a:t>
            </a:r>
            <a:r>
              <a:rPr lang="en-US" altLang="zh-CN" sz="2400" baseline="-25000" dirty="0"/>
              <a:t>R</a:t>
            </a:r>
            <a:r>
              <a:rPr lang="en-US" altLang="zh-CN" sz="2400" dirty="0"/>
              <a:t>)</a:t>
            </a:r>
            <a:r>
              <a:rPr lang="zh-CN" altLang="en-US" sz="2400" dirty="0"/>
              <a:t>最近点对距离</a:t>
            </a:r>
            <a:r>
              <a:rPr lang="en-US" altLang="zh-CN" sz="2400" dirty="0" err="1"/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合</a:t>
            </a:r>
            <a:r>
              <a:rPr lang="en-US" altLang="zh-CN" sz="2400" dirty="0"/>
              <a:t>: </a:t>
            </a:r>
            <a:r>
              <a:rPr lang="en-US" altLang="zh-CN" sz="2400" dirty="0">
                <a:solidFill>
                  <a:schemeClr val="tx1"/>
                </a:solidFill>
              </a:rPr>
              <a:t>d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= min {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d</a:t>
            </a:r>
            <a:r>
              <a:rPr lang="en-US" altLang="zh-CN" sz="2400" baseline="-25000" dirty="0" err="1">
                <a:solidFill>
                  <a:schemeClr val="tx1"/>
                </a:solidFill>
                <a:sym typeface="Symbol" panose="05050102010706020507" pitchFamily="18" charset="2"/>
              </a:rPr>
              <a:t>R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} </a:t>
            </a:r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4.       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由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S</a:t>
            </a:r>
            <a:r>
              <a:rPr lang="en-US" altLang="zh-CN" sz="24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L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,S</a:t>
            </a:r>
            <a:r>
              <a:rPr lang="en-US" altLang="zh-CN" sz="2400" baseline="-25000" dirty="0">
                <a:solidFill>
                  <a:srgbClr val="000000"/>
                </a:solidFill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按纵坐标大小归并得 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Q </a:t>
            </a:r>
            <a:endParaRPr lang="en-US" altLang="zh-CN" sz="24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5.       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对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Q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中每个点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p, </a:t>
            </a:r>
            <a:endParaRPr lang="en-US" altLang="zh-CN" sz="24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6.            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检查窗口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R(</a:t>
            </a:r>
            <a:r>
              <a:rPr lang="en-US" altLang="zh-CN" sz="2400" dirty="0" err="1">
                <a:solidFill>
                  <a:srgbClr val="FF0000"/>
                </a:solidFill>
                <a:sym typeface="Symbol" panose="05050102010706020507" pitchFamily="18" charset="2"/>
              </a:rPr>
              <a:t>p,d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) 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0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7.            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更新最短距离 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7529893" y="238081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6557785" y="2564904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7097845" y="3068960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6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6889709" y="4447210"/>
            <a:ext cx="42697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11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213745" y="4586337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12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6704387" y="5295980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13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49" name="直接连接符 48"/>
          <p:cNvCxnSpPr/>
          <p:nvPr/>
        </p:nvCxnSpPr>
        <p:spPr bwMode="auto">
          <a:xfrm>
            <a:off x="651621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/>
          <p:nvPr/>
        </p:nvCxnSpPr>
        <p:spPr bwMode="auto">
          <a:xfrm>
            <a:off x="795637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/>
          <p:cNvSpPr txBox="1"/>
          <p:nvPr/>
        </p:nvSpPr>
        <p:spPr bwMode="auto">
          <a:xfrm>
            <a:off x="7020272" y="1484784"/>
            <a:ext cx="55335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Q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cxnSp>
        <p:nvCxnSpPr>
          <p:cNvPr id="55" name="直接连接符 54"/>
          <p:cNvCxnSpPr/>
          <p:nvPr/>
        </p:nvCxnSpPr>
        <p:spPr bwMode="auto">
          <a:xfrm>
            <a:off x="7236296" y="1988840"/>
            <a:ext cx="0" cy="40324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/>
          <p:cNvCxnSpPr/>
          <p:nvPr/>
        </p:nvCxnSpPr>
        <p:spPr bwMode="auto">
          <a:xfrm>
            <a:off x="6552220" y="4941168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/>
          <p:cNvCxnSpPr/>
          <p:nvPr/>
        </p:nvCxnSpPr>
        <p:spPr bwMode="auto">
          <a:xfrm>
            <a:off x="6534218" y="5229200"/>
            <a:ext cx="1422158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TextBox 1"/>
          <p:cNvSpPr txBox="1"/>
          <p:nvPr/>
        </p:nvSpPr>
        <p:spPr bwMode="auto">
          <a:xfrm>
            <a:off x="8100392" y="4725144"/>
            <a:ext cx="70083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检查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窗口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cxnSp>
        <p:nvCxnSpPr>
          <p:cNvPr id="29" name="直接连接符 28"/>
          <p:cNvCxnSpPr/>
          <p:nvPr/>
        </p:nvCxnSpPr>
        <p:spPr bwMode="auto">
          <a:xfrm>
            <a:off x="7560332" y="5085184"/>
            <a:ext cx="684076" cy="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/>
          <p:cNvCxnSpPr/>
          <p:nvPr/>
        </p:nvCxnSpPr>
        <p:spPr bwMode="auto">
          <a:xfrm flipV="1">
            <a:off x="6447698" y="4941168"/>
            <a:ext cx="0" cy="28803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TextBox 30"/>
          <p:cNvSpPr txBox="1"/>
          <p:nvPr/>
        </p:nvSpPr>
        <p:spPr bwMode="auto">
          <a:xfrm>
            <a:off x="6113414" y="4849996"/>
            <a:ext cx="47481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d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最近点对程序</a:t>
            </a:r>
            <a:r>
              <a:rPr lang="en-US" altLang="zh-CN" b="1" dirty="0"/>
              <a:t>-</a:t>
            </a:r>
            <a:r>
              <a:rPr lang="zh-CN" altLang="en-US" b="1" dirty="0"/>
              <a:t>定义</a:t>
            </a:r>
            <a:endParaRPr lang="en-US" altLang="zh-CN" b="1" baseline="-25000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07504" y="1196752"/>
            <a:ext cx="4451860" cy="54784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class </a:t>
            </a:r>
            <a:r>
              <a:rPr lang="en-US" altLang="zh-CN" sz="2000" dirty="0" err="1">
                <a:solidFill>
                  <a:schemeClr val="tx1"/>
                </a:solidFill>
              </a:rPr>
              <a:t>PointX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{    public: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operator&lt;=(</a:t>
            </a:r>
            <a:r>
              <a:rPr lang="en-US" altLang="zh-CN" sz="2000" dirty="0" err="1">
                <a:solidFill>
                  <a:schemeClr val="tx1"/>
                </a:solidFill>
              </a:rPr>
              <a:t>PointX</a:t>
            </a:r>
            <a:r>
              <a:rPr lang="en-US" altLang="zh-CN" sz="2000" dirty="0">
                <a:solidFill>
                  <a:schemeClr val="tx1"/>
                </a:solidFill>
              </a:rPr>
              <a:t> a) </a:t>
            </a:r>
            <a:r>
              <a:rPr lang="en-US" altLang="zh-CN" sz="2000" dirty="0" err="1">
                <a:solidFill>
                  <a:schemeClr val="tx1"/>
                </a:solidFill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{return(x&lt;=</a:t>
            </a:r>
            <a:r>
              <a:rPr lang="en-US" altLang="zh-CN" sz="2000" dirty="0" err="1">
                <a:solidFill>
                  <a:schemeClr val="tx1"/>
                </a:solidFill>
              </a:rPr>
              <a:t>a.x</a:t>
            </a:r>
            <a:r>
              <a:rPr lang="en-US" altLang="zh-CN" sz="2000" dirty="0">
                <a:solidFill>
                  <a:schemeClr val="tx1"/>
                </a:solidFill>
              </a:rPr>
              <a:t>);}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private: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ID;  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点编号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        </a:t>
            </a:r>
            <a:r>
              <a:rPr lang="en-US" altLang="zh-CN" sz="2000" dirty="0">
                <a:solidFill>
                  <a:schemeClr val="tx1"/>
                </a:solidFill>
              </a:rPr>
              <a:t>float </a:t>
            </a:r>
            <a:r>
              <a:rPr lang="en-US" altLang="zh-CN" sz="2000" dirty="0" err="1">
                <a:solidFill>
                  <a:schemeClr val="tx1"/>
                </a:solidFill>
              </a:rPr>
              <a:t>x,y</a:t>
            </a:r>
            <a:r>
              <a:rPr lang="en-US" altLang="zh-CN" sz="2000" dirty="0">
                <a:solidFill>
                  <a:schemeClr val="tx1"/>
                </a:solidFill>
              </a:rPr>
              <a:t>;//</a:t>
            </a:r>
            <a:r>
              <a:rPr lang="zh-CN" altLang="en-US" sz="2000" dirty="0">
                <a:solidFill>
                  <a:schemeClr val="tx1"/>
                </a:solidFill>
              </a:rPr>
              <a:t>点坐标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};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class </a:t>
            </a:r>
            <a:r>
              <a:rPr lang="en-US" altLang="zh-CN" sz="2000" dirty="0" err="1">
                <a:solidFill>
                  <a:schemeClr val="tx1"/>
                </a:solidFill>
              </a:rPr>
              <a:t>PointY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{    public: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operator&lt;=(</a:t>
            </a:r>
            <a:r>
              <a:rPr lang="en-US" altLang="zh-CN" sz="2000" dirty="0" err="1">
                <a:solidFill>
                  <a:schemeClr val="tx1"/>
                </a:solidFill>
              </a:rPr>
              <a:t>PointX</a:t>
            </a:r>
            <a:r>
              <a:rPr lang="en-US" altLang="zh-CN" sz="2000" dirty="0">
                <a:solidFill>
                  <a:schemeClr val="tx1"/>
                </a:solidFill>
              </a:rPr>
              <a:t> a) </a:t>
            </a:r>
            <a:r>
              <a:rPr lang="en-US" altLang="zh-CN" sz="2000" dirty="0" err="1">
                <a:solidFill>
                  <a:schemeClr val="tx1"/>
                </a:solidFill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{return(y&lt;=</a:t>
            </a:r>
            <a:r>
              <a:rPr lang="en-US" altLang="zh-CN" sz="2000" dirty="0" err="1">
                <a:solidFill>
                  <a:schemeClr val="tx1"/>
                </a:solidFill>
              </a:rPr>
              <a:t>a.y</a:t>
            </a:r>
            <a:r>
              <a:rPr lang="en-US" altLang="zh-CN" sz="2000" dirty="0">
                <a:solidFill>
                  <a:schemeClr val="tx1"/>
                </a:solidFill>
              </a:rPr>
              <a:t>);}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private: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p;  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同一点在数组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zh-CN" altLang="en-US" sz="2000" dirty="0">
                <a:solidFill>
                  <a:srgbClr val="FF0000"/>
                </a:solidFill>
              </a:rPr>
              <a:t>中的编号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float </a:t>
            </a:r>
            <a:r>
              <a:rPr lang="en-US" altLang="zh-CN" sz="2000" dirty="0" err="1">
                <a:solidFill>
                  <a:schemeClr val="tx1"/>
                </a:solidFill>
              </a:rPr>
              <a:t>x,y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点坐标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};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4788024" y="1196752"/>
            <a:ext cx="4115614" cy="276998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template&lt;class Type&gt;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inline float distance(</a:t>
            </a:r>
            <a:r>
              <a:rPr lang="en-US" altLang="zh-CN" sz="2000" dirty="0" err="1">
                <a:solidFill>
                  <a:schemeClr val="tx1"/>
                </a:solidFill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</a:rPr>
              <a:t> Type&amp; u,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                           </a:t>
            </a:r>
            <a:r>
              <a:rPr lang="en-US" altLang="zh-CN" sz="2000" dirty="0" err="1">
                <a:solidFill>
                  <a:schemeClr val="tx1"/>
                </a:solidFill>
              </a:rPr>
              <a:t>const</a:t>
            </a:r>
            <a:r>
              <a:rPr lang="en-US" altLang="zh-CN" sz="2000" dirty="0">
                <a:solidFill>
                  <a:schemeClr val="tx1"/>
                </a:solidFill>
              </a:rPr>
              <a:t> Type&amp; v)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{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float dx = </a:t>
            </a:r>
            <a:r>
              <a:rPr lang="en-US" altLang="zh-CN" sz="2000" dirty="0" err="1">
                <a:solidFill>
                  <a:schemeClr val="tx1"/>
                </a:solidFill>
              </a:rPr>
              <a:t>u.x-v.x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float </a:t>
            </a:r>
            <a:r>
              <a:rPr lang="en-US" altLang="zh-CN" sz="2000" dirty="0" err="1">
                <a:solidFill>
                  <a:schemeClr val="tx1"/>
                </a:solidFill>
              </a:rPr>
              <a:t>dy</a:t>
            </a:r>
            <a:r>
              <a:rPr lang="en-US" altLang="zh-CN" sz="2000" dirty="0">
                <a:solidFill>
                  <a:schemeClr val="tx1"/>
                </a:solidFill>
              </a:rPr>
              <a:t> = </a:t>
            </a:r>
            <a:r>
              <a:rPr lang="en-US" altLang="zh-CN" sz="2000" dirty="0" err="1">
                <a:solidFill>
                  <a:schemeClr val="tx1"/>
                </a:solidFill>
              </a:rPr>
              <a:t>u.y-v.y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return </a:t>
            </a:r>
            <a:r>
              <a:rPr lang="en-US" altLang="zh-CN" sz="2000" dirty="0" err="1">
                <a:solidFill>
                  <a:schemeClr val="tx1"/>
                </a:solidFill>
              </a:rPr>
              <a:t>sqrt</a:t>
            </a:r>
            <a:r>
              <a:rPr lang="en-US" altLang="zh-CN" sz="2000" dirty="0">
                <a:solidFill>
                  <a:schemeClr val="tx1"/>
                </a:solidFill>
              </a:rPr>
              <a:t>(dx*</a:t>
            </a:r>
            <a:r>
              <a:rPr lang="en-US" altLang="zh-CN" sz="2000" dirty="0" err="1">
                <a:solidFill>
                  <a:schemeClr val="tx1"/>
                </a:solidFill>
              </a:rPr>
              <a:t>dx+dy</a:t>
            </a:r>
            <a:r>
              <a:rPr lang="en-US" altLang="zh-CN" sz="2000" dirty="0">
                <a:solidFill>
                  <a:schemeClr val="tx1"/>
                </a:solidFill>
              </a:rPr>
              <a:t>*</a:t>
            </a:r>
            <a:r>
              <a:rPr lang="en-US" altLang="zh-CN" sz="2000" dirty="0" err="1">
                <a:solidFill>
                  <a:schemeClr val="tx1"/>
                </a:solidFill>
              </a:rPr>
              <a:t>dy</a:t>
            </a:r>
            <a:r>
              <a:rPr lang="en-US" altLang="zh-CN" sz="2000" dirty="0">
                <a:solidFill>
                  <a:schemeClr val="tx1"/>
                </a:solidFill>
              </a:rPr>
              <a:t>);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}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最近点对程序</a:t>
            </a:r>
            <a:r>
              <a:rPr lang="en-US" altLang="zh-CN" b="1" dirty="0"/>
              <a:t>-</a:t>
            </a:r>
            <a:r>
              <a:rPr lang="zh-CN" altLang="en-US" b="1" dirty="0"/>
              <a:t>预排序</a:t>
            </a:r>
            <a:endParaRPr lang="en-US" altLang="zh-CN" b="1" baseline="-250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27584" y="1268760"/>
            <a:ext cx="7236276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bool Cpair2(</a:t>
            </a:r>
            <a:r>
              <a:rPr lang="en-US" altLang="zh-CN" sz="2000" dirty="0" err="1">
                <a:solidFill>
                  <a:schemeClr val="tx1"/>
                </a:solidFill>
              </a:rPr>
              <a:t>PointX</a:t>
            </a:r>
            <a:r>
              <a:rPr lang="en-US" altLang="zh-CN" sz="2000" dirty="0">
                <a:solidFill>
                  <a:schemeClr val="tx1"/>
                </a:solidFill>
              </a:rPr>
              <a:t> X[],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n, </a:t>
            </a:r>
            <a:r>
              <a:rPr lang="en-US" altLang="zh-CN" sz="2000" dirty="0" err="1">
                <a:solidFill>
                  <a:schemeClr val="tx1"/>
                </a:solidFill>
              </a:rPr>
              <a:t>PointX</a:t>
            </a:r>
            <a:r>
              <a:rPr lang="en-US" altLang="zh-CN" sz="2000" dirty="0">
                <a:solidFill>
                  <a:schemeClr val="tx1"/>
                </a:solidFill>
              </a:rPr>
              <a:t>&amp; a, </a:t>
            </a:r>
            <a:r>
              <a:rPr lang="en-US" altLang="zh-CN" sz="2000" dirty="0" err="1">
                <a:solidFill>
                  <a:schemeClr val="tx1"/>
                </a:solidFill>
              </a:rPr>
              <a:t>PointX</a:t>
            </a:r>
            <a:r>
              <a:rPr lang="en-US" altLang="zh-CN" sz="2000" dirty="0">
                <a:solidFill>
                  <a:schemeClr val="tx1"/>
                </a:solidFill>
              </a:rPr>
              <a:t>&amp; b, float&amp; d)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{    if(n&lt;2)return false;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</a:rPr>
              <a:t>MergeSort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X,n</a:t>
            </a:r>
            <a:r>
              <a:rPr lang="en-US" altLang="zh-CN" sz="2000" dirty="0">
                <a:solidFill>
                  <a:schemeClr val="tx1"/>
                </a:solidFill>
              </a:rPr>
              <a:t>); 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// X</a:t>
            </a:r>
            <a:r>
              <a:rPr lang="zh-CN" altLang="en-US" sz="2000" dirty="0">
                <a:solidFill>
                  <a:srgbClr val="FF0000"/>
                </a:solidFill>
              </a:rPr>
              <a:t>按横坐标排序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</a:rPr>
              <a:t>PointY</a:t>
            </a:r>
            <a:r>
              <a:rPr lang="en-US" altLang="zh-CN" sz="2000" dirty="0">
                <a:solidFill>
                  <a:schemeClr val="tx1"/>
                </a:solidFill>
              </a:rPr>
              <a:t> *Y = new </a:t>
            </a:r>
            <a:r>
              <a:rPr lang="en-US" altLang="zh-CN" sz="2000" dirty="0" err="1">
                <a:solidFill>
                  <a:schemeClr val="tx1"/>
                </a:solidFill>
              </a:rPr>
              <a:t>PointY</a:t>
            </a:r>
            <a:r>
              <a:rPr lang="en-US" altLang="zh-CN" sz="2000" dirty="0">
                <a:solidFill>
                  <a:schemeClr val="tx1"/>
                </a:solidFill>
              </a:rPr>
              <a:t> [n];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for(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= 0;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 &lt; n;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++)        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将数组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zh-CN" altLang="en-US" sz="2000" dirty="0">
                <a:solidFill>
                  <a:srgbClr val="FF0000"/>
                </a:solidFill>
              </a:rPr>
              <a:t>中的点复制到数组</a:t>
            </a:r>
            <a:r>
              <a:rPr lang="en-US" altLang="zh-CN" sz="2000" dirty="0">
                <a:solidFill>
                  <a:srgbClr val="FF0000"/>
                </a:solidFill>
              </a:rPr>
              <a:t>Y</a:t>
            </a:r>
            <a:r>
              <a:rPr lang="zh-CN" altLang="en-US" sz="2000" dirty="0">
                <a:solidFill>
                  <a:srgbClr val="FF0000"/>
                </a:solidFill>
              </a:rPr>
              <a:t>中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chemeClr val="tx1"/>
                </a:solidFill>
              </a:rPr>
              <a:t>        </a:t>
            </a:r>
            <a:r>
              <a:rPr lang="en-US" altLang="zh-CN" sz="2000" dirty="0">
                <a:solidFill>
                  <a:schemeClr val="tx1"/>
                </a:solidFill>
              </a:rPr>
              <a:t>{   Y[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].p = 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     Y[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].x = X[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].x;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     Y[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].y = Y[</a:t>
            </a:r>
            <a:r>
              <a:rPr lang="en-US" altLang="zh-CN" sz="2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].y; 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   }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</a:rPr>
              <a:t>MergeSort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Y,n</a:t>
            </a:r>
            <a:r>
              <a:rPr lang="en-US" altLang="zh-CN" sz="2000" dirty="0">
                <a:solidFill>
                  <a:schemeClr val="tx1"/>
                </a:solidFill>
              </a:rPr>
              <a:t>);                    </a:t>
            </a:r>
            <a:r>
              <a:rPr lang="en-US" altLang="zh-CN" sz="2000" dirty="0">
                <a:solidFill>
                  <a:srgbClr val="FF0000"/>
                </a:solidFill>
              </a:rPr>
              <a:t>//Y</a:t>
            </a:r>
            <a:r>
              <a:rPr lang="zh-CN" altLang="en-US" sz="2000" dirty="0">
                <a:solidFill>
                  <a:srgbClr val="FF0000"/>
                </a:solidFill>
              </a:rPr>
              <a:t>按纵坐标排序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</a:t>
            </a:r>
            <a:r>
              <a:rPr lang="en-US" altLang="zh-CN" sz="2000" dirty="0" err="1">
                <a:solidFill>
                  <a:schemeClr val="tx1"/>
                </a:solidFill>
              </a:rPr>
              <a:t>PointY</a:t>
            </a:r>
            <a:r>
              <a:rPr lang="en-US" altLang="zh-CN" sz="2000" dirty="0">
                <a:solidFill>
                  <a:schemeClr val="tx1"/>
                </a:solidFill>
              </a:rPr>
              <a:t> *Z = new </a:t>
            </a:r>
            <a:r>
              <a:rPr lang="en-US" altLang="zh-CN" sz="2000" dirty="0" err="1">
                <a:solidFill>
                  <a:schemeClr val="tx1"/>
                </a:solidFill>
              </a:rPr>
              <a:t>PointY</a:t>
            </a:r>
            <a:r>
              <a:rPr lang="en-US" altLang="zh-CN" sz="2000" dirty="0">
                <a:solidFill>
                  <a:schemeClr val="tx1"/>
                </a:solidFill>
              </a:rPr>
              <a:t> [n];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closest(X,Y,Z,0,n-1,a,b,d);  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求最近点对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delete [] Y;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delete [] Z;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     return true;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chemeClr val="tx1"/>
                </a:solidFill>
              </a:rPr>
              <a:t>}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最近点对程序</a:t>
            </a:r>
            <a:r>
              <a:rPr lang="en-US" altLang="zh-CN" b="1" dirty="0"/>
              <a:t>-</a:t>
            </a:r>
            <a:r>
              <a:rPr lang="zh-CN" altLang="en-US" b="1" dirty="0"/>
              <a:t>输入</a:t>
            </a:r>
            <a:endParaRPr lang="en-US" altLang="zh-CN" b="1" baseline="-250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827584" y="1268760"/>
            <a:ext cx="5583580" cy="51398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main()  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{  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n;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</a:rPr>
              <a:t>scanf</a:t>
            </a:r>
            <a:r>
              <a:rPr lang="en-US" altLang="zh-CN" sz="2000" dirty="0">
                <a:solidFill>
                  <a:srgbClr val="000000"/>
                </a:solidFill>
              </a:rPr>
              <a:t>("%</a:t>
            </a:r>
            <a:r>
              <a:rPr lang="en-US" altLang="zh-CN" sz="2000" dirty="0" err="1">
                <a:solidFill>
                  <a:srgbClr val="000000"/>
                </a:solidFill>
              </a:rPr>
              <a:t>d",&amp;n</a:t>
            </a:r>
            <a:r>
              <a:rPr lang="en-US" altLang="zh-CN" sz="2000" dirty="0">
                <a:solidFill>
                  <a:srgbClr val="000000"/>
                </a:solidFill>
              </a:rPr>
              <a:t>);  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</a:rPr>
              <a:t>PointX</a:t>
            </a:r>
            <a:r>
              <a:rPr lang="en-US" altLang="zh-CN" sz="2000" dirty="0">
                <a:solidFill>
                  <a:srgbClr val="000000"/>
                </a:solidFill>
              </a:rPr>
              <a:t> *X = new </a:t>
            </a:r>
            <a:r>
              <a:rPr lang="en-US" altLang="zh-CN" sz="2000" dirty="0" err="1">
                <a:solidFill>
                  <a:srgbClr val="000000"/>
                </a:solidFill>
              </a:rPr>
              <a:t>PointX</a:t>
            </a:r>
            <a:r>
              <a:rPr lang="en-US" altLang="zh-CN" sz="2000" dirty="0">
                <a:solidFill>
                  <a:srgbClr val="000000"/>
                </a:solidFill>
              </a:rPr>
              <a:t> [n];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float </a:t>
            </a:r>
            <a:r>
              <a:rPr lang="en-US" altLang="zh-CN" sz="2000" dirty="0" err="1">
                <a:solidFill>
                  <a:srgbClr val="000000"/>
                </a:solidFill>
              </a:rPr>
              <a:t>xx,yy</a:t>
            </a:r>
            <a:r>
              <a:rPr lang="en-US" altLang="zh-CN" sz="2000" dirty="0">
                <a:solidFill>
                  <a:srgbClr val="000000"/>
                </a:solidFill>
              </a:rPr>
              <a:t>;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for(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 = 0; 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 &lt; n; 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++)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输入数组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{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        </a:t>
            </a:r>
            <a:r>
              <a:rPr lang="en-US" altLang="zh-CN" sz="2000" dirty="0" err="1">
                <a:solidFill>
                  <a:srgbClr val="000000"/>
                </a:solidFill>
              </a:rPr>
              <a:t>scanf</a:t>
            </a:r>
            <a:r>
              <a:rPr lang="en-US" altLang="zh-CN" sz="2000" dirty="0">
                <a:solidFill>
                  <a:srgbClr val="000000"/>
                </a:solidFill>
              </a:rPr>
              <a:t>("%f %f",&amp;xx,&amp;</a:t>
            </a:r>
            <a:r>
              <a:rPr lang="en-US" altLang="zh-CN" sz="2000" dirty="0" err="1">
                <a:solidFill>
                  <a:srgbClr val="000000"/>
                </a:solidFill>
              </a:rPr>
              <a:t>yy</a:t>
            </a:r>
            <a:r>
              <a:rPr lang="en-US" altLang="zh-CN" sz="2000" dirty="0">
                <a:solidFill>
                  <a:srgbClr val="000000"/>
                </a:solidFill>
              </a:rPr>
              <a:t>);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        X[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].ID = 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; X[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].x = xx; X[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].y = </a:t>
            </a:r>
            <a:r>
              <a:rPr lang="en-US" altLang="zh-CN" sz="2000" dirty="0" err="1">
                <a:solidFill>
                  <a:srgbClr val="000000"/>
                </a:solidFill>
              </a:rPr>
              <a:t>yy</a:t>
            </a:r>
            <a:r>
              <a:rPr lang="en-US" altLang="zh-CN" sz="2000" dirty="0">
                <a:solidFill>
                  <a:srgbClr val="000000"/>
                </a:solidFill>
              </a:rPr>
              <a:t>; 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}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</a:rPr>
              <a:t>PointX</a:t>
            </a:r>
            <a:r>
              <a:rPr lang="en-US" altLang="zh-CN" sz="2000" dirty="0">
                <a:solidFill>
                  <a:srgbClr val="000000"/>
                </a:solidFill>
              </a:rPr>
              <a:t>&amp; a; </a:t>
            </a:r>
            <a:r>
              <a:rPr lang="en-US" altLang="zh-CN" sz="2000" dirty="0" err="1">
                <a:solidFill>
                  <a:srgbClr val="000000"/>
                </a:solidFill>
              </a:rPr>
              <a:t>PointX</a:t>
            </a:r>
            <a:r>
              <a:rPr lang="en-US" altLang="zh-CN" sz="2000" dirty="0">
                <a:solidFill>
                  <a:srgbClr val="000000"/>
                </a:solidFill>
              </a:rPr>
              <a:t>&amp; b; float&amp; d;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Cpair2(X, n, a, b, d);    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</a:rPr>
              <a:t>printf</a:t>
            </a:r>
            <a:r>
              <a:rPr lang="en-US" altLang="zh-CN" sz="2000" dirty="0">
                <a:solidFill>
                  <a:srgbClr val="000000"/>
                </a:solidFill>
              </a:rPr>
              <a:t>(“%d, %d, %.2f\n”,</a:t>
            </a:r>
            <a:r>
              <a:rPr lang="en-US" altLang="zh-CN" sz="2000" dirty="0" err="1">
                <a:solidFill>
                  <a:srgbClr val="000000"/>
                </a:solidFill>
              </a:rPr>
              <a:t>a,b,d</a:t>
            </a:r>
            <a:r>
              <a:rPr lang="en-US" altLang="zh-CN" sz="2000" dirty="0">
                <a:solidFill>
                  <a:srgbClr val="000000"/>
                </a:solidFill>
              </a:rPr>
              <a:t>);  </a:t>
            </a:r>
            <a:r>
              <a:rPr lang="en-US" altLang="zh-CN" sz="2000" dirty="0">
                <a:solidFill>
                  <a:srgbClr val="FF0000"/>
                </a:solidFill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</a:rPr>
              <a:t>输出</a:t>
            </a:r>
            <a:r>
              <a:rPr lang="en-US" altLang="zh-CN" sz="2000" dirty="0" err="1">
                <a:solidFill>
                  <a:srgbClr val="FF0000"/>
                </a:solidFill>
              </a:rPr>
              <a:t>a,b,d</a:t>
            </a:r>
            <a:r>
              <a:rPr lang="en-US" altLang="zh-CN" sz="2000" dirty="0">
                <a:solidFill>
                  <a:srgbClr val="000000"/>
                </a:solidFill>
              </a:rPr>
              <a:t>.  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} 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B666864-2A17-4F19-915D-757537F1A18E}" type="slidenum">
              <a:rPr kumimoji="0" lang="en-US" altLang="zh-CN" sz="1400" b="0"/>
            </a:fld>
            <a:r>
              <a:rPr kumimoji="0" lang="en-US" altLang="zh-CN" sz="1400" b="0"/>
              <a:t> of 1</a:t>
            </a:r>
            <a:endParaRPr kumimoji="0" lang="en-US" altLang="zh-CN" sz="1400" b="0"/>
          </a:p>
        </p:txBody>
      </p:sp>
      <p:sp>
        <p:nvSpPr>
          <p:cNvPr id="73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/>
              <a:t>The Drunk Jailer</a:t>
            </a:r>
            <a:endParaRPr lang="zh-CN" altLang="en-US"/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228600" y="1358602"/>
            <a:ext cx="8610600" cy="534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He repeats this for n rounds, takes a final drink, and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passes out. 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Input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 first line of input contains a single positive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integer. This is the number of lines that follow. Each of 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the following lines contains a single integer between 5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and 100, inclusive, which is the number of cells n.</a:t>
            </a:r>
            <a:endParaRPr lang="en-US" altLang="zh-CN" sz="2800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Output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For each line, print out the number.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样例输入     样例输出</a:t>
            </a:r>
            <a:endParaRPr lang="zh-CN" altLang="en-US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2              2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5              10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5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5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34" grpId="0" animBg="1" autoUpdateAnimBg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最近点对程序</a:t>
            </a:r>
            <a:endParaRPr lang="en-US" altLang="zh-CN" b="1" baseline="-250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07504" y="1268760"/>
            <a:ext cx="8928992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void closest(</a:t>
            </a:r>
            <a:r>
              <a:rPr lang="en-US" altLang="zh-CN" sz="2000" dirty="0" err="1">
                <a:solidFill>
                  <a:srgbClr val="000000"/>
                </a:solidFill>
              </a:rPr>
              <a:t>PointX</a:t>
            </a:r>
            <a:r>
              <a:rPr lang="en-US" altLang="zh-CN" sz="2000" dirty="0">
                <a:solidFill>
                  <a:srgbClr val="000000"/>
                </a:solidFill>
              </a:rPr>
              <a:t> X[], </a:t>
            </a:r>
            <a:r>
              <a:rPr lang="en-US" altLang="zh-CN" sz="2000" dirty="0" err="1">
                <a:solidFill>
                  <a:srgbClr val="000000"/>
                </a:solidFill>
              </a:rPr>
              <a:t>PointY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Y</a:t>
            </a:r>
            <a:r>
              <a:rPr lang="en-US" altLang="zh-CN" sz="2000" dirty="0">
                <a:solidFill>
                  <a:srgbClr val="000000"/>
                </a:solidFill>
              </a:rPr>
              <a:t>[], </a:t>
            </a:r>
            <a:r>
              <a:rPr lang="en-US" altLang="zh-CN" sz="2000" dirty="0" err="1">
                <a:solidFill>
                  <a:srgbClr val="000000"/>
                </a:solidFill>
              </a:rPr>
              <a:t>PointY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en-US" altLang="zh-CN" sz="2000" dirty="0">
                <a:solidFill>
                  <a:srgbClr val="000000"/>
                </a:solidFill>
              </a:rPr>
              <a:t>[], 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l, 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                     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r, </a:t>
            </a:r>
            <a:r>
              <a:rPr lang="en-US" altLang="zh-CN" sz="2000" dirty="0" err="1">
                <a:solidFill>
                  <a:srgbClr val="000000"/>
                </a:solidFill>
              </a:rPr>
              <a:t>PointX</a:t>
            </a:r>
            <a:r>
              <a:rPr lang="en-US" altLang="zh-CN" sz="2000" dirty="0">
                <a:solidFill>
                  <a:srgbClr val="000000"/>
                </a:solidFill>
              </a:rPr>
              <a:t>&amp; a, </a:t>
            </a:r>
            <a:r>
              <a:rPr lang="en-US" altLang="zh-CN" sz="2000" dirty="0" err="1">
                <a:solidFill>
                  <a:srgbClr val="000000"/>
                </a:solidFill>
              </a:rPr>
              <a:t>PointX</a:t>
            </a:r>
            <a:r>
              <a:rPr lang="en-US" altLang="zh-CN" sz="2000" dirty="0">
                <a:solidFill>
                  <a:srgbClr val="000000"/>
                </a:solidFill>
              </a:rPr>
              <a:t>&amp; b, float&amp; d)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{   if( r - l &lt;= 2) {</a:t>
            </a:r>
            <a:r>
              <a:rPr lang="zh-CN" altLang="en-US" sz="2000" dirty="0">
                <a:solidFill>
                  <a:srgbClr val="000000"/>
                </a:solidFill>
              </a:rPr>
              <a:t>直接计算</a:t>
            </a:r>
            <a:r>
              <a:rPr lang="en-US" altLang="zh-CN" sz="2000" dirty="0">
                <a:solidFill>
                  <a:srgbClr val="000000"/>
                </a:solidFill>
              </a:rPr>
              <a:t>; return;}           </a:t>
            </a:r>
            <a:r>
              <a:rPr lang="en-US" altLang="zh-CN" sz="2000" dirty="0">
                <a:solidFill>
                  <a:schemeClr val="accent2"/>
                </a:solidFill>
              </a:rPr>
              <a:t>//2</a:t>
            </a:r>
            <a:r>
              <a:rPr lang="zh-CN" altLang="en-US" sz="2000" dirty="0">
                <a:solidFill>
                  <a:schemeClr val="accent2"/>
                </a:solidFill>
              </a:rPr>
              <a:t>点和</a:t>
            </a:r>
            <a:r>
              <a:rPr lang="en-US" altLang="zh-CN" sz="2000" dirty="0">
                <a:solidFill>
                  <a:schemeClr val="accent2"/>
                </a:solidFill>
              </a:rPr>
              <a:t>3</a:t>
            </a:r>
            <a:r>
              <a:rPr lang="zh-CN" altLang="en-US" sz="2000" dirty="0">
                <a:solidFill>
                  <a:schemeClr val="accent2"/>
                </a:solidFill>
              </a:rPr>
              <a:t>点的情形</a:t>
            </a:r>
            <a:endParaRPr lang="zh-CN" altLang="en-US" sz="2000" dirty="0">
              <a:solidFill>
                <a:schemeClr val="accent2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m = ( l + r ) / 2; 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f = l, g = m + 1;  </a:t>
            </a:r>
            <a:r>
              <a:rPr lang="en-US" altLang="zh-CN" sz="2000" dirty="0">
                <a:solidFill>
                  <a:schemeClr val="accent2"/>
                </a:solidFill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</a:rPr>
              <a:t>多于</a:t>
            </a:r>
            <a:r>
              <a:rPr lang="en-US" altLang="zh-CN" sz="2000" dirty="0">
                <a:solidFill>
                  <a:schemeClr val="accent2"/>
                </a:solidFill>
              </a:rPr>
              <a:t>3</a:t>
            </a:r>
            <a:r>
              <a:rPr lang="zh-CN" altLang="en-US" sz="2000" dirty="0">
                <a:solidFill>
                  <a:schemeClr val="accent2"/>
                </a:solidFill>
              </a:rPr>
              <a:t>点的情形，用分治法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for( 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 = l; 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 &lt;= r; 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++) if( </a:t>
            </a:r>
            <a:r>
              <a:rPr lang="en-US" altLang="zh-CN" sz="2000" dirty="0">
                <a:solidFill>
                  <a:srgbClr val="FF0000"/>
                </a:solidFill>
              </a:rPr>
              <a:t>Y[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].p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&gt; m</a:t>
            </a:r>
            <a:r>
              <a:rPr lang="en-US" altLang="zh-CN" sz="2000" dirty="0">
                <a:solidFill>
                  <a:srgbClr val="000000"/>
                </a:solidFill>
              </a:rPr>
              <a:t> ) Z[g++] = Y[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]; else Z[f++] = Y[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]; </a:t>
            </a:r>
            <a:r>
              <a:rPr lang="en-US" altLang="zh-CN" sz="2000" dirty="0">
                <a:solidFill>
                  <a:schemeClr val="accent2"/>
                </a:solidFill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</a:rPr>
              <a:t>分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closest(</a:t>
            </a:r>
            <a:r>
              <a:rPr lang="en-US" altLang="zh-CN" sz="2000" dirty="0" err="1">
                <a:solidFill>
                  <a:srgbClr val="000000"/>
                </a:solidFill>
              </a:rPr>
              <a:t>X,</a:t>
            </a:r>
            <a:r>
              <a:rPr lang="en-US" altLang="zh-CN" sz="2000" dirty="0" err="1">
                <a:solidFill>
                  <a:srgbClr val="FF0000"/>
                </a:solidFill>
              </a:rPr>
              <a:t>Z,Y</a:t>
            </a:r>
            <a:r>
              <a:rPr lang="en-US" altLang="zh-CN" sz="2000" dirty="0" err="1">
                <a:solidFill>
                  <a:srgbClr val="000000"/>
                </a:solidFill>
              </a:rPr>
              <a:t>,l,m,a,b,d</a:t>
            </a:r>
            <a:r>
              <a:rPr lang="en-US" altLang="zh-CN" sz="2000" dirty="0">
                <a:solidFill>
                  <a:srgbClr val="000000"/>
                </a:solidFill>
              </a:rPr>
              <a:t>);                                                       </a:t>
            </a:r>
            <a:r>
              <a:rPr lang="en-US" altLang="zh-CN" sz="2000" dirty="0">
                <a:solidFill>
                  <a:schemeClr val="accent2"/>
                </a:solidFill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</a:rPr>
              <a:t>治</a:t>
            </a:r>
            <a:r>
              <a:rPr lang="en-US" altLang="zh-CN" sz="2000" dirty="0">
                <a:solidFill>
                  <a:schemeClr val="accent2"/>
                </a:solidFill>
              </a:rPr>
              <a:t>: </a:t>
            </a:r>
            <a:r>
              <a:rPr lang="zh-CN" altLang="en-US" sz="2000" dirty="0">
                <a:solidFill>
                  <a:schemeClr val="accent2"/>
                </a:solidFill>
              </a:rPr>
              <a:t>左边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float </a:t>
            </a:r>
            <a:r>
              <a:rPr lang="en-US" altLang="zh-CN" sz="2000" dirty="0" err="1">
                <a:solidFill>
                  <a:srgbClr val="000000"/>
                </a:solidFill>
              </a:rPr>
              <a:t>dr</a:t>
            </a:r>
            <a:r>
              <a:rPr lang="en-US" altLang="zh-CN" sz="2000" dirty="0">
                <a:solidFill>
                  <a:srgbClr val="000000"/>
                </a:solidFill>
              </a:rPr>
              <a:t>;  </a:t>
            </a:r>
            <a:r>
              <a:rPr lang="en-US" altLang="zh-CN" sz="2000" dirty="0" err="1">
                <a:solidFill>
                  <a:srgbClr val="000000"/>
                </a:solidFill>
              </a:rPr>
              <a:t>PointX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ar</a:t>
            </a:r>
            <a:r>
              <a:rPr lang="en-US" altLang="zh-CN" sz="2000" dirty="0">
                <a:solidFill>
                  <a:srgbClr val="000000"/>
                </a:solidFill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</a:rPr>
              <a:t>br</a:t>
            </a:r>
            <a:r>
              <a:rPr lang="en-US" altLang="zh-CN" sz="2000" dirty="0">
                <a:solidFill>
                  <a:srgbClr val="000000"/>
                </a:solidFill>
              </a:rPr>
              <a:t>;  closest(X,Z,Y,m+1,r,</a:t>
            </a:r>
            <a:r>
              <a:rPr lang="en-US" altLang="zh-CN" sz="2000" dirty="0">
                <a:solidFill>
                  <a:srgbClr val="FF0000"/>
                </a:solidFill>
              </a:rPr>
              <a:t>ar,br,dr</a:t>
            </a:r>
            <a:r>
              <a:rPr lang="en-US" altLang="zh-CN" sz="2000" dirty="0">
                <a:solidFill>
                  <a:srgbClr val="000000"/>
                </a:solidFill>
              </a:rPr>
              <a:t>);    </a:t>
            </a:r>
            <a:r>
              <a:rPr lang="en-US" altLang="zh-CN" sz="2000" dirty="0">
                <a:solidFill>
                  <a:schemeClr val="accent2"/>
                </a:solidFill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</a:rPr>
              <a:t>治</a:t>
            </a:r>
            <a:r>
              <a:rPr lang="en-US" altLang="zh-CN" sz="2000" dirty="0">
                <a:solidFill>
                  <a:schemeClr val="accent2"/>
                </a:solidFill>
              </a:rPr>
              <a:t>: </a:t>
            </a:r>
            <a:r>
              <a:rPr lang="zh-CN" altLang="en-US" sz="2000" dirty="0">
                <a:solidFill>
                  <a:schemeClr val="accent2"/>
                </a:solidFill>
              </a:rPr>
              <a:t>右边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if( </a:t>
            </a:r>
            <a:r>
              <a:rPr lang="en-US" altLang="zh-CN" sz="2000" dirty="0" err="1">
                <a:solidFill>
                  <a:srgbClr val="000000"/>
                </a:solidFill>
              </a:rPr>
              <a:t>dr</a:t>
            </a:r>
            <a:r>
              <a:rPr lang="en-US" altLang="zh-CN" sz="2000" dirty="0">
                <a:solidFill>
                  <a:srgbClr val="000000"/>
                </a:solidFill>
              </a:rPr>
              <a:t> &lt; d ) { a = </a:t>
            </a:r>
            <a:r>
              <a:rPr lang="en-US" altLang="zh-CN" sz="2000" dirty="0" err="1">
                <a:solidFill>
                  <a:srgbClr val="000000"/>
                </a:solidFill>
              </a:rPr>
              <a:t>ar</a:t>
            </a:r>
            <a:r>
              <a:rPr lang="en-US" altLang="zh-CN" sz="2000" dirty="0">
                <a:solidFill>
                  <a:srgbClr val="000000"/>
                </a:solidFill>
              </a:rPr>
              <a:t>; b = </a:t>
            </a:r>
            <a:r>
              <a:rPr lang="en-US" altLang="zh-CN" sz="2000" dirty="0" err="1">
                <a:solidFill>
                  <a:srgbClr val="000000"/>
                </a:solidFill>
              </a:rPr>
              <a:t>br</a:t>
            </a:r>
            <a:r>
              <a:rPr lang="en-US" altLang="zh-CN" sz="2000" dirty="0">
                <a:solidFill>
                  <a:srgbClr val="000000"/>
                </a:solidFill>
              </a:rPr>
              <a:t>; d = </a:t>
            </a:r>
            <a:r>
              <a:rPr lang="en-US" altLang="zh-CN" sz="2000" dirty="0" err="1">
                <a:solidFill>
                  <a:srgbClr val="000000"/>
                </a:solidFill>
              </a:rPr>
              <a:t>dr</a:t>
            </a:r>
            <a:r>
              <a:rPr lang="en-US" altLang="zh-CN" sz="2000" dirty="0">
                <a:solidFill>
                  <a:srgbClr val="000000"/>
                </a:solidFill>
              </a:rPr>
              <a:t>;}                                     </a:t>
            </a:r>
            <a:r>
              <a:rPr lang="en-US" altLang="zh-CN" sz="2000" dirty="0">
                <a:solidFill>
                  <a:schemeClr val="accent2"/>
                </a:solidFill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</a:rPr>
              <a:t>合</a:t>
            </a:r>
            <a:r>
              <a:rPr lang="en-US" altLang="zh-CN" sz="2000" dirty="0">
                <a:solidFill>
                  <a:schemeClr val="accent2"/>
                </a:solidFill>
              </a:rPr>
              <a:t>: d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Merge(</a:t>
            </a:r>
            <a:r>
              <a:rPr lang="en-US" altLang="zh-CN" sz="2000" dirty="0" err="1">
                <a:solidFill>
                  <a:srgbClr val="000000"/>
                </a:solidFill>
              </a:rPr>
              <a:t>Z,Y,l,m,r</a:t>
            </a:r>
            <a:r>
              <a:rPr lang="en-US" altLang="zh-CN" sz="2000" dirty="0">
                <a:solidFill>
                  <a:srgbClr val="000000"/>
                </a:solidFill>
              </a:rPr>
              <a:t>);                               </a:t>
            </a:r>
            <a:r>
              <a:rPr lang="en-US" altLang="zh-CN" sz="2000" dirty="0">
                <a:solidFill>
                  <a:schemeClr val="accent2"/>
                </a:solidFill>
              </a:rPr>
              <a:t>//Z</a:t>
            </a:r>
            <a:r>
              <a:rPr lang="zh-CN" altLang="en-US" sz="2000" dirty="0">
                <a:solidFill>
                  <a:schemeClr val="accent2"/>
                </a:solidFill>
              </a:rPr>
              <a:t>的两个有序段合并到数组</a:t>
            </a:r>
            <a:r>
              <a:rPr lang="en-US" altLang="zh-CN" sz="2000" dirty="0">
                <a:solidFill>
                  <a:schemeClr val="accent2"/>
                </a:solidFill>
              </a:rPr>
              <a:t>Y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k = l;  for( 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 = l; 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 &lt;= r; 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++ )   </a:t>
            </a:r>
            <a:r>
              <a:rPr lang="en-US" altLang="zh-CN" sz="2000" dirty="0">
                <a:solidFill>
                  <a:schemeClr val="accent2"/>
                </a:solidFill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</a:rPr>
              <a:t>合</a:t>
            </a:r>
            <a:r>
              <a:rPr lang="en-US" altLang="zh-CN" sz="2000" dirty="0">
                <a:solidFill>
                  <a:schemeClr val="accent2"/>
                </a:solidFill>
              </a:rPr>
              <a:t>: </a:t>
            </a:r>
            <a:r>
              <a:rPr lang="zh-CN" altLang="en-US" sz="2000" dirty="0">
                <a:solidFill>
                  <a:schemeClr val="accent2"/>
                </a:solidFill>
              </a:rPr>
              <a:t>从</a:t>
            </a:r>
            <a:r>
              <a:rPr lang="en-US" altLang="zh-CN" sz="2000" dirty="0">
                <a:solidFill>
                  <a:schemeClr val="accent2"/>
                </a:solidFill>
              </a:rPr>
              <a:t>Y</a:t>
            </a:r>
            <a:r>
              <a:rPr lang="zh-CN" altLang="en-US" sz="2000" dirty="0">
                <a:solidFill>
                  <a:schemeClr val="accent2"/>
                </a:solidFill>
              </a:rPr>
              <a:t>中取</a:t>
            </a:r>
            <a:r>
              <a:rPr lang="en-US" altLang="zh-CN" sz="2000" dirty="0">
                <a:solidFill>
                  <a:schemeClr val="accent2"/>
                </a:solidFill>
              </a:rPr>
              <a:t>d</a:t>
            </a:r>
            <a:r>
              <a:rPr lang="zh-CN" altLang="en-US" sz="2000" dirty="0">
                <a:solidFill>
                  <a:schemeClr val="accent2"/>
                </a:solidFill>
              </a:rPr>
              <a:t>矩形条内的点置于</a:t>
            </a:r>
            <a:r>
              <a:rPr lang="en-US" altLang="zh-CN" sz="2000" dirty="0">
                <a:solidFill>
                  <a:schemeClr val="accent2"/>
                </a:solidFill>
              </a:rPr>
              <a:t>Z</a:t>
            </a:r>
            <a:r>
              <a:rPr lang="zh-CN" altLang="en-US" sz="2000" dirty="0">
                <a:solidFill>
                  <a:schemeClr val="accent2"/>
                </a:solidFill>
              </a:rPr>
              <a:t>中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                   if( </a:t>
            </a:r>
            <a:r>
              <a:rPr lang="en-US" altLang="zh-CN" sz="2000" dirty="0" err="1">
                <a:solidFill>
                  <a:srgbClr val="000000"/>
                </a:solidFill>
              </a:rPr>
              <a:t>fabs</a:t>
            </a:r>
            <a:r>
              <a:rPr lang="en-US" altLang="zh-CN" sz="2000" dirty="0">
                <a:solidFill>
                  <a:srgbClr val="000000"/>
                </a:solidFill>
              </a:rPr>
              <a:t>(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>
                <a:solidFill>
                  <a:srgbClr val="000000"/>
                </a:solidFill>
              </a:rPr>
              <a:t>[m].x - Y[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].x ) &lt; d ) Z[k++] = Y[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];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for( 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 = 1; 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 &lt; k; 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++)                     </a:t>
            </a:r>
            <a:r>
              <a:rPr lang="en-US" altLang="zh-CN" sz="2000" dirty="0">
                <a:solidFill>
                  <a:schemeClr val="accent2"/>
                </a:solidFill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</a:rPr>
              <a:t>合</a:t>
            </a:r>
            <a:r>
              <a:rPr lang="en-US" altLang="zh-CN" sz="2000" dirty="0">
                <a:solidFill>
                  <a:schemeClr val="accent2"/>
                </a:solidFill>
              </a:rPr>
              <a:t>: </a:t>
            </a:r>
            <a:r>
              <a:rPr lang="zh-CN" altLang="en-US" sz="2000" dirty="0">
                <a:solidFill>
                  <a:schemeClr val="accent2"/>
                </a:solidFill>
              </a:rPr>
              <a:t>对</a:t>
            </a:r>
            <a:r>
              <a:rPr lang="en-US" altLang="zh-CN" sz="2000" dirty="0">
                <a:solidFill>
                  <a:schemeClr val="accent2"/>
                </a:solidFill>
              </a:rPr>
              <a:t>d</a:t>
            </a:r>
            <a:r>
              <a:rPr lang="zh-CN" altLang="en-US" sz="2000" dirty="0">
                <a:solidFill>
                  <a:schemeClr val="accent2"/>
                </a:solidFill>
              </a:rPr>
              <a:t>矩形条中的每点</a:t>
            </a:r>
            <a:r>
              <a:rPr lang="en-US" altLang="zh-CN" sz="2000" dirty="0">
                <a:solidFill>
                  <a:schemeClr val="accent2"/>
                </a:solidFill>
              </a:rPr>
              <a:t>(Z[l:k-1])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{ for(</a:t>
            </a:r>
            <a:r>
              <a:rPr lang="en-US" altLang="zh-CN" sz="2000" dirty="0" err="1">
                <a:solidFill>
                  <a:srgbClr val="000000"/>
                </a:solidFill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</a:rPr>
              <a:t> j = i+1; </a:t>
            </a:r>
            <a:r>
              <a:rPr lang="en-US" altLang="zh-CN" sz="2000" dirty="0">
                <a:solidFill>
                  <a:srgbClr val="FF0000"/>
                </a:solidFill>
              </a:rPr>
              <a:t>j &lt; k &amp;&amp; Z[j].y - Z[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].y &lt; d</a:t>
            </a:r>
            <a:r>
              <a:rPr lang="en-US" altLang="zh-CN" sz="2000" dirty="0">
                <a:solidFill>
                  <a:srgbClr val="000000"/>
                </a:solidFill>
              </a:rPr>
              <a:t>; </a:t>
            </a:r>
            <a:r>
              <a:rPr lang="en-US" altLang="zh-CN" sz="2000" dirty="0" err="1">
                <a:solidFill>
                  <a:srgbClr val="000000"/>
                </a:solidFill>
              </a:rPr>
              <a:t>j++</a:t>
            </a:r>
            <a:r>
              <a:rPr lang="en-US" altLang="zh-CN" sz="2000" dirty="0">
                <a:solidFill>
                  <a:srgbClr val="000000"/>
                </a:solidFill>
              </a:rPr>
              <a:t>)    </a:t>
            </a:r>
            <a:r>
              <a:rPr lang="en-US" altLang="zh-CN" sz="2000" dirty="0">
                <a:solidFill>
                  <a:schemeClr val="accent2"/>
                </a:solidFill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</a:rPr>
              <a:t>合</a:t>
            </a:r>
            <a:r>
              <a:rPr lang="en-US" altLang="zh-CN" sz="2000" dirty="0">
                <a:solidFill>
                  <a:schemeClr val="accent2"/>
                </a:solidFill>
              </a:rPr>
              <a:t>: </a:t>
            </a:r>
            <a:r>
              <a:rPr lang="zh-CN" altLang="en-US" sz="2000" dirty="0">
                <a:solidFill>
                  <a:schemeClr val="accent2"/>
                </a:solidFill>
              </a:rPr>
              <a:t>检查</a:t>
            </a:r>
            <a:r>
              <a:rPr lang="en-US" altLang="zh-CN" sz="2000" dirty="0">
                <a:solidFill>
                  <a:schemeClr val="accent2"/>
                </a:solidFill>
              </a:rPr>
              <a:t>R(</a:t>
            </a:r>
            <a:r>
              <a:rPr lang="en-US" altLang="zh-CN" sz="2000" dirty="0" err="1">
                <a:solidFill>
                  <a:schemeClr val="accent2"/>
                </a:solidFill>
              </a:rPr>
              <a:t>p,d</a:t>
            </a:r>
            <a:r>
              <a:rPr lang="en-US" altLang="zh-CN" sz="2000" dirty="0">
                <a:solidFill>
                  <a:schemeClr val="accent2"/>
                </a:solidFill>
              </a:rPr>
              <a:t>)</a:t>
            </a:r>
            <a:r>
              <a:rPr lang="zh-CN" altLang="en-US" sz="2000" dirty="0">
                <a:solidFill>
                  <a:schemeClr val="accent2"/>
                </a:solidFill>
                <a:sym typeface="Symbol" panose="05050102010706020507"/>
              </a:rPr>
              <a:t>中的点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   {   float </a:t>
            </a:r>
            <a:r>
              <a:rPr lang="en-US" altLang="zh-CN" sz="2000" dirty="0" err="1">
                <a:solidFill>
                  <a:srgbClr val="000000"/>
                </a:solidFill>
              </a:rPr>
              <a:t>dp</a:t>
            </a:r>
            <a:r>
              <a:rPr lang="en-US" altLang="zh-CN" sz="2000" dirty="0">
                <a:solidFill>
                  <a:srgbClr val="000000"/>
                </a:solidFill>
              </a:rPr>
              <a:t> = distance( Z[</a:t>
            </a:r>
            <a:r>
              <a:rPr lang="en-US" altLang="zh-CN" sz="2000" dirty="0" err="1">
                <a:solidFill>
                  <a:srgbClr val="000000"/>
                </a:solidFill>
              </a:rPr>
              <a:t>i</a:t>
            </a:r>
            <a:r>
              <a:rPr lang="en-US" altLang="zh-CN" sz="2000" dirty="0">
                <a:solidFill>
                  <a:srgbClr val="000000"/>
                </a:solidFill>
              </a:rPr>
              <a:t>], Z[j]);</a:t>
            </a:r>
            <a:endParaRPr lang="en-US" altLang="zh-CN" sz="2000" dirty="0">
              <a:solidFill>
                <a:srgbClr val="000000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             if( </a:t>
            </a:r>
            <a:r>
              <a:rPr lang="en-US" altLang="zh-CN" sz="2000" dirty="0" err="1">
                <a:solidFill>
                  <a:srgbClr val="000000"/>
                </a:solidFill>
              </a:rPr>
              <a:t>dp</a:t>
            </a:r>
            <a:r>
              <a:rPr lang="en-US" altLang="zh-CN" sz="2000" dirty="0">
                <a:solidFill>
                  <a:srgbClr val="000000"/>
                </a:solidFill>
              </a:rPr>
              <a:t> &lt; d){ d = </a:t>
            </a:r>
            <a:r>
              <a:rPr lang="en-US" altLang="zh-CN" sz="2000" dirty="0" err="1">
                <a:solidFill>
                  <a:srgbClr val="000000"/>
                </a:solidFill>
              </a:rPr>
              <a:t>dp</a:t>
            </a:r>
            <a:r>
              <a:rPr lang="en-US" altLang="zh-CN" sz="2000" dirty="0">
                <a:solidFill>
                  <a:srgbClr val="000000"/>
                </a:solidFill>
              </a:rPr>
              <a:t>; </a:t>
            </a:r>
            <a:r>
              <a:rPr lang="en-US" altLang="zh-CN" sz="2000" dirty="0">
                <a:solidFill>
                  <a:srgbClr val="FF0000"/>
                </a:solidFill>
              </a:rPr>
              <a:t>a = X[Z[</a:t>
            </a: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].p]; b = X[Z[j].p]</a:t>
            </a:r>
            <a:r>
              <a:rPr lang="en-US" altLang="zh-CN" sz="2000" dirty="0">
                <a:solidFill>
                  <a:srgbClr val="000000"/>
                </a:solidFill>
              </a:rPr>
              <a:t>; } </a:t>
            </a:r>
            <a:r>
              <a:rPr lang="en-US" altLang="zh-CN" sz="2000" dirty="0">
                <a:solidFill>
                  <a:schemeClr val="accent2"/>
                </a:solidFill>
              </a:rPr>
              <a:t>//</a:t>
            </a:r>
            <a:r>
              <a:rPr lang="zh-CN" altLang="en-US" sz="2000" dirty="0">
                <a:solidFill>
                  <a:schemeClr val="accent2"/>
                </a:solidFill>
              </a:rPr>
              <a:t>合</a:t>
            </a:r>
            <a:r>
              <a:rPr lang="en-US" altLang="zh-CN" sz="2000" dirty="0">
                <a:solidFill>
                  <a:schemeClr val="accent2"/>
                </a:solidFill>
              </a:rPr>
              <a:t>: </a:t>
            </a:r>
            <a:r>
              <a:rPr lang="zh-CN" altLang="en-US" sz="2000" dirty="0">
                <a:solidFill>
                  <a:schemeClr val="accent2"/>
                </a:solidFill>
              </a:rPr>
              <a:t>更新最小距离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</a:rPr>
              <a:t>}   }  }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13"/>
          <p:cNvSpPr>
            <a:spLocks noGrp="1" noChangeArrowheads="1"/>
          </p:cNvSpPr>
          <p:nvPr>
            <p:ph type="ctrTitle" idx="4294967295"/>
          </p:nvPr>
        </p:nvSpPr>
        <p:spPr>
          <a:xfrm>
            <a:off x="0" y="476250"/>
            <a:ext cx="9144000" cy="39322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tx1"/>
                </a:solidFill>
              </a:rPr>
              <a:t>分治附录</a:t>
            </a:r>
            <a:endParaRPr lang="en-US" altLang="zh-CN" sz="4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ym typeface="+mn-ea"/>
              </a:rPr>
              <a:t>附录</a:t>
            </a:r>
            <a:r>
              <a:rPr lang="en-US" altLang="zh-CN" b="1" dirty="0">
                <a:sym typeface="+mn-ea"/>
              </a:rPr>
              <a:t>: </a:t>
            </a:r>
            <a:r>
              <a:rPr lang="zh-CN" altLang="en-US" b="1">
                <a:sym typeface="+mn-ea"/>
              </a:rPr>
              <a:t>中位数原理</a:t>
            </a:r>
            <a:endParaRPr lang="zh-CN" altLang="en-US" b="1" dirty="0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07951" y="1700213"/>
            <a:ext cx="8424490" cy="39703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800" dirty="0"/>
              <a:t>    某公司有五个分公司依次设置在同一条铁路线的沿线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、</a:t>
            </a:r>
            <a:r>
              <a:rPr lang="en-US" altLang="zh-CN" sz="2800" dirty="0"/>
              <a:t>E</a:t>
            </a:r>
            <a:r>
              <a:rPr lang="zh-CN" altLang="en-US" sz="2800" dirty="0"/>
              <a:t>站。现在该公司希望在该铁路沿线设立一个仓库，要求该仓库离这五个站的火车行驶距离之和最小。如用数轴表示该铁路线，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、</a:t>
            </a:r>
            <a:r>
              <a:rPr lang="en-US" altLang="zh-CN" sz="2800" dirty="0"/>
              <a:t>E</a:t>
            </a:r>
            <a:r>
              <a:rPr lang="zh-CN" altLang="en-US" sz="2800" dirty="0"/>
              <a:t>各站的坐标依次为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、</a:t>
            </a:r>
            <a:r>
              <a:rPr lang="en-US" altLang="zh-CN" sz="2800" dirty="0"/>
              <a:t>e</a:t>
            </a:r>
            <a:r>
              <a:rPr lang="zh-CN" altLang="en-US" sz="2800" dirty="0"/>
              <a:t>（</a:t>
            </a:r>
            <a:r>
              <a:rPr lang="en-US" altLang="zh-CN" sz="2800" dirty="0"/>
              <a:t>a&lt;b&lt;c&lt;d&lt;e</a:t>
            </a:r>
            <a:r>
              <a:rPr lang="zh-CN" altLang="en-US" sz="2800" dirty="0"/>
              <a:t>），则经过数学计算，该仓库大致应设置在坐标</a:t>
            </a:r>
            <a:r>
              <a:rPr lang="zh-CN" altLang="en-US" sz="2800" u="sng" dirty="0"/>
              <a:t> （</a:t>
            </a:r>
            <a:r>
              <a:rPr lang="en-US" altLang="zh-CN" sz="2800" u="sng" dirty="0"/>
              <a:t>1</a:t>
            </a:r>
            <a:r>
              <a:rPr lang="zh-CN" altLang="en-US" sz="2800" u="sng" dirty="0"/>
              <a:t>） </a:t>
            </a:r>
            <a:r>
              <a:rPr lang="zh-CN" altLang="en-US" sz="2800" dirty="0"/>
              <a:t>处。</a:t>
            </a:r>
            <a:endParaRPr lang="zh-CN" altLang="en-US" sz="2800" dirty="0"/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it-IT" sz="2800" dirty="0"/>
              <a:t>（</a:t>
            </a:r>
            <a:r>
              <a:rPr lang="it-IT" altLang="zh-CN" sz="2800" dirty="0"/>
              <a:t>1</a:t>
            </a:r>
            <a:r>
              <a:rPr lang="zh-CN" altLang="it-IT" sz="2800" dirty="0"/>
              <a:t>）</a:t>
            </a:r>
            <a:r>
              <a:rPr lang="it-IT" altLang="zh-CN" sz="2800" dirty="0"/>
              <a:t>A. c               B. (a+b+c+d+e)/5</a:t>
            </a:r>
            <a:endParaRPr lang="it-IT" altLang="zh-CN" sz="2800" dirty="0"/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zh-CN" sz="2800" dirty="0"/>
              <a:t>          C. (a+2b+3c+2d+e)/9</a:t>
            </a:r>
            <a:br>
              <a:rPr lang="it-IT" altLang="zh-CN" sz="2800" dirty="0"/>
            </a:br>
            <a:r>
              <a:rPr lang="it-IT" altLang="zh-CN" sz="2800" dirty="0"/>
              <a:t>     D. (a+4b+6c+4d+e)/16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ym typeface="+mn-ea"/>
              </a:rPr>
              <a:t>附录</a:t>
            </a:r>
            <a:r>
              <a:rPr lang="en-US" altLang="zh-CN" b="1" dirty="0">
                <a:sym typeface="+mn-ea"/>
              </a:rPr>
              <a:t>: </a:t>
            </a:r>
            <a:r>
              <a:rPr lang="zh-CN" altLang="en-US" b="1">
                <a:sym typeface="+mn-ea"/>
              </a:rPr>
              <a:t>中位数原理</a:t>
            </a:r>
            <a:endParaRPr lang="zh-CN" altLang="en-US" b="1" dirty="0">
              <a:sym typeface="+mn-ea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1124421"/>
            <a:ext cx="7850188" cy="4968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eaLnBrk="1" hangingPunct="1"/>
            <a:r>
              <a:rPr lang="zh-CN" altLang="en-US" b="0" kern="0"/>
              <a:t>中位数原理</a:t>
            </a:r>
            <a:endParaRPr lang="zh-CN" altLang="en-US" b="0" kern="0"/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CN" b="1" kern="0"/>
              <a:t>X</a:t>
            </a:r>
            <a:r>
              <a:rPr lang="zh-CN" altLang="en-US" b="1" kern="0"/>
              <a:t>轴上有</a:t>
            </a:r>
            <a:r>
              <a:rPr lang="en-US" altLang="zh-CN" b="1" kern="0"/>
              <a:t>n</a:t>
            </a:r>
            <a:r>
              <a:rPr lang="zh-CN" altLang="en-US" b="1" kern="0"/>
              <a:t>个点，由左至右依次排列为</a:t>
            </a:r>
            <a:endParaRPr lang="zh-CN" altLang="en-US" b="1" kern="0"/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endParaRPr lang="zh-CN" altLang="en-US" b="1" kern="0"/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endParaRPr lang="zh-CN" altLang="en-US" b="1" kern="0"/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zh-CN" altLang="en-US" b="1" kern="0"/>
              <a:t>找一个点</a:t>
            </a:r>
            <a:r>
              <a:rPr lang="en-US" altLang="zh-CN" b="1" kern="0"/>
              <a:t>x</a:t>
            </a:r>
            <a:r>
              <a:rPr lang="en-US" altLang="zh-CN" b="1" kern="0" baseline="-25000"/>
              <a:t>p</a:t>
            </a:r>
            <a:r>
              <a:rPr lang="en-US" altLang="zh-CN" b="1" kern="0"/>
              <a:t>(</a:t>
            </a:r>
            <a:r>
              <a:rPr lang="zh-CN" altLang="en-US" b="1" kern="0"/>
              <a:t>不一定是</a:t>
            </a:r>
            <a:r>
              <a:rPr lang="en-US" altLang="zh-CN" b="1" kern="0"/>
              <a:t>n</a:t>
            </a:r>
            <a:r>
              <a:rPr lang="zh-CN" altLang="en-US" b="1" kern="0"/>
              <a:t>个点之一</a:t>
            </a:r>
            <a:r>
              <a:rPr lang="en-US" altLang="zh-CN" b="1" kern="0"/>
              <a:t>)</a:t>
            </a:r>
            <a:r>
              <a:rPr lang="zh-CN" altLang="en-US" b="1" kern="0"/>
              <a:t>，使</a:t>
            </a:r>
            <a:r>
              <a:rPr lang="en-US" altLang="zh-CN" b="1" kern="0"/>
              <a:t>x</a:t>
            </a:r>
            <a:r>
              <a:rPr lang="en-US" altLang="zh-CN" b="1" kern="0" baseline="-25000"/>
              <a:t>p</a:t>
            </a:r>
            <a:r>
              <a:rPr lang="zh-CN" altLang="en-US" b="1" kern="0"/>
              <a:t>到各</a:t>
            </a:r>
            <a:endParaRPr lang="zh-CN" altLang="en-US" b="1" kern="0"/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zh-CN" altLang="en-US" b="1" kern="0"/>
              <a:t>点距离和最小，解为：</a:t>
            </a:r>
            <a:endParaRPr lang="zh-CN" altLang="en-US" b="1" kern="0"/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endParaRPr lang="zh-CN" altLang="en-US" b="1" kern="0"/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endParaRPr lang="zh-CN" altLang="en-US" b="0" kern="0"/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endParaRPr lang="en-US" altLang="zh-CN" b="0" kern="0" dirty="0"/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884238" y="4233863"/>
          <a:ext cx="76295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公式" r:id="rId1" imgW="2959100" imgH="482600" progId="Equation.3">
                  <p:embed/>
                </p:oleObj>
              </mc:Choice>
              <mc:Fallback>
                <p:oleObj name="公式" r:id="rId1" imgW="2959100" imgH="482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4233863"/>
                        <a:ext cx="76295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"/>
          <p:cNvGrpSpPr/>
          <p:nvPr/>
        </p:nvGrpSpPr>
        <p:grpSpPr bwMode="auto">
          <a:xfrm>
            <a:off x="1403350" y="2395538"/>
            <a:ext cx="6192838" cy="528637"/>
            <a:chOff x="930" y="1706"/>
            <a:chExt cx="3900" cy="273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930" y="1752"/>
              <a:ext cx="37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247" y="1706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19" y="1706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472" y="1706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515" y="1706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107" y="1706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157" y="1752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0" lang="en-US" altLang="zh-CN" sz="2400" b="0">
                  <a:latin typeface="Tahoma" panose="020B0604030504040204" pitchFamily="34" charset="0"/>
                  <a:ea typeface="华文行楷" panose="02010800040101010101" pitchFamily="2" charset="-122"/>
                </a:rPr>
                <a:t>x</a:t>
              </a:r>
              <a:r>
                <a:rPr kumimoji="0" lang="en-US" altLang="zh-CN" sz="2400" b="0" baseline="-25000">
                  <a:latin typeface="Tahoma" panose="020B0604030504040204" pitchFamily="34" charset="0"/>
                  <a:ea typeface="华文行楷" panose="02010800040101010101" pitchFamily="2" charset="-122"/>
                </a:rPr>
                <a:t>1</a:t>
              </a:r>
              <a:endParaRPr kumimoji="0" lang="en-US" altLang="zh-CN" sz="2400" b="0" baseline="-25000">
                <a:latin typeface="Tahoma" panose="020B060403050404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429" y="1752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0" lang="en-US" altLang="zh-CN" sz="2400" b="0">
                  <a:latin typeface="Tahoma" panose="020B0604030504040204" pitchFamily="34" charset="0"/>
                  <a:ea typeface="华文行楷" panose="02010800040101010101" pitchFamily="2" charset="-122"/>
                </a:rPr>
                <a:t>x</a:t>
              </a:r>
              <a:r>
                <a:rPr kumimoji="0" lang="en-US" altLang="zh-CN" sz="2400" b="0" baseline="-25000">
                  <a:latin typeface="Tahoma" panose="020B0604030504040204" pitchFamily="34" charset="0"/>
                  <a:ea typeface="华文行楷" panose="02010800040101010101" pitchFamily="2" charset="-122"/>
                </a:rPr>
                <a:t>2</a:t>
              </a:r>
              <a:endParaRPr kumimoji="0" lang="en-US" altLang="zh-CN" sz="2400" b="0" baseline="-25000">
                <a:latin typeface="Tahoma" panose="020B060403050404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336" y="1752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0" lang="en-US" altLang="zh-CN" sz="2400" b="0">
                  <a:latin typeface="Tahoma" panose="020B0604030504040204" pitchFamily="34" charset="0"/>
                  <a:ea typeface="华文行楷" panose="02010800040101010101" pitchFamily="2" charset="-122"/>
                </a:rPr>
                <a:t>x</a:t>
              </a:r>
              <a:r>
                <a:rPr kumimoji="0" lang="en-US" altLang="zh-CN" sz="2400" b="0" baseline="-25000">
                  <a:latin typeface="Tahoma" panose="020B0604030504040204" pitchFamily="34" charset="0"/>
                  <a:ea typeface="华文行楷" panose="02010800040101010101" pitchFamily="2" charset="-122"/>
                </a:rPr>
                <a:t>p</a:t>
              </a:r>
              <a:endParaRPr kumimoji="0" lang="en-US" altLang="zh-CN" sz="2400" b="0" baseline="-25000">
                <a:latin typeface="Tahoma" panose="020B060403050404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79" y="1752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0" lang="en-US" altLang="zh-CN" sz="2400" b="0">
                  <a:latin typeface="Tahoma" panose="020B0604030504040204" pitchFamily="34" charset="0"/>
                  <a:ea typeface="华文行楷" panose="02010800040101010101" pitchFamily="2" charset="-122"/>
                </a:rPr>
                <a:t>x</a:t>
              </a:r>
              <a:r>
                <a:rPr kumimoji="0" lang="en-US" altLang="zh-CN" sz="2400" b="0" baseline="-25000">
                  <a:latin typeface="Tahoma" panose="020B0604030504040204" pitchFamily="34" charset="0"/>
                  <a:ea typeface="华文行楷" panose="02010800040101010101" pitchFamily="2" charset="-122"/>
                </a:rPr>
                <a:t>n</a:t>
              </a:r>
              <a:endParaRPr kumimoji="0" lang="en-US" altLang="zh-CN" sz="2400" b="0" baseline="-25000">
                <a:latin typeface="Tahoma" panose="020B0604030504040204" pitchFamily="34" charset="0"/>
                <a:ea typeface="华文行楷" panose="02010800040101010101" pitchFamily="2" charset="-122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558" y="1752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  <a:ea typeface="华文行楷" panose="02010800040101010101" pitchFamily="2" charset="-122"/>
                </a:rPr>
                <a:t>x</a:t>
              </a:r>
              <a:endParaRPr kumimoji="0" lang="en-US" altLang="zh-CN" sz="2400" baseline="-25000">
                <a:latin typeface="Tahoma" panose="020B0604030504040204" pitchFamily="34" charset="0"/>
                <a:ea typeface="华文行楷" panose="020108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附录</a:t>
            </a:r>
            <a:r>
              <a:rPr lang="en-US" altLang="zh-CN" sz="4000" b="1" dirty="0"/>
              <a:t>: </a:t>
            </a:r>
            <a:r>
              <a:rPr lang="zh-CN" altLang="en-US" sz="4000" b="1" dirty="0"/>
              <a:t>棋盘覆盖</a:t>
            </a:r>
            <a:endParaRPr lang="zh-CN" altLang="en-US" sz="4000" b="1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257821" y="4293096"/>
            <a:ext cx="5322291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输入</a:t>
            </a:r>
            <a:r>
              <a:rPr lang="en-US" altLang="zh-CN" sz="2800" dirty="0">
                <a:solidFill>
                  <a:schemeClr val="tx1"/>
                </a:solidFill>
              </a:rPr>
              <a:t>: k, </a:t>
            </a:r>
            <a:r>
              <a:rPr lang="zh-CN" altLang="en-US" sz="2800" dirty="0">
                <a:solidFill>
                  <a:schemeClr val="tx1"/>
                </a:solidFill>
              </a:rPr>
              <a:t>代表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en-US" altLang="zh-CN" sz="2800" baseline="30000" dirty="0">
                <a:solidFill>
                  <a:schemeClr val="tx1"/>
                </a:solidFill>
              </a:rPr>
              <a:t>k</a:t>
            </a:r>
            <a:r>
              <a:rPr lang="en-US" altLang="zh-CN" sz="2800" dirty="0">
                <a:solidFill>
                  <a:schemeClr val="tx1"/>
                </a:solidFill>
                <a:sym typeface="Symbol" panose="05050102010706020507"/>
              </a:rPr>
              <a:t>2</a:t>
            </a:r>
            <a:r>
              <a:rPr lang="en-US" altLang="zh-CN" sz="2800" baseline="30000" dirty="0">
                <a:solidFill>
                  <a:schemeClr val="tx1"/>
                </a:solidFill>
                <a:sym typeface="Symbol" panose="05050102010706020507"/>
              </a:rPr>
              <a:t>k</a:t>
            </a:r>
            <a:r>
              <a:rPr lang="zh-CN" altLang="en-US" sz="2800" dirty="0">
                <a:solidFill>
                  <a:schemeClr val="tx1"/>
                </a:solidFill>
                <a:sym typeface="Symbol" panose="05050102010706020507"/>
              </a:rPr>
              <a:t>棋盘</a:t>
            </a:r>
            <a:endParaRPr lang="en-US" altLang="zh-CN" sz="2800" dirty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输出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: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用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L</a:t>
            </a: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型骨牌覆盖棋盘的方案</a:t>
            </a:r>
            <a:endParaRPr lang="en-US" altLang="zh-CN" dirty="0">
              <a:solidFill>
                <a:schemeClr val="tx1"/>
              </a:solidFill>
              <a:sym typeface="Symbol" panose="05050102010706020507"/>
            </a:endParaRPr>
          </a:p>
          <a:p>
            <a:pPr eaLnBrk="0" hangingPunct="0">
              <a:spcBef>
                <a:spcPts val="600"/>
              </a:spcBef>
              <a:spcAft>
                <a:spcPts val="600"/>
              </a:spcAft>
              <a:buSzPct val="75000"/>
            </a:pP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说明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: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有很多方案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, </a:t>
            </a:r>
            <a:br>
              <a:rPr lang="en-US" altLang="zh-CN" dirty="0">
                <a:solidFill>
                  <a:schemeClr val="tx1"/>
                </a:solidFill>
                <a:sym typeface="Symbol" panose="05050102010706020507"/>
              </a:rPr>
            </a:b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          </a:t>
            </a: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构造出一种方案即可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graphicFrame>
        <p:nvGraphicFramePr>
          <p:cNvPr id="8" name="Group 2"/>
          <p:cNvGraphicFramePr/>
          <p:nvPr/>
        </p:nvGraphicFramePr>
        <p:xfrm>
          <a:off x="5868144" y="1196752"/>
          <a:ext cx="2808314" cy="2782608"/>
        </p:xfrm>
        <a:graphic>
          <a:graphicData uri="http://schemas.openxmlformats.org/drawingml/2006/table">
            <a:tbl>
              <a:tblPr/>
              <a:tblGrid>
                <a:gridCol w="351145"/>
                <a:gridCol w="351145"/>
                <a:gridCol w="351145"/>
                <a:gridCol w="351145"/>
                <a:gridCol w="350298"/>
                <a:gridCol w="351993"/>
                <a:gridCol w="350298"/>
                <a:gridCol w="351145"/>
              </a:tblGrid>
              <a:tr h="347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782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7" name="Group 2"/>
          <p:cNvGraphicFramePr/>
          <p:nvPr/>
        </p:nvGraphicFramePr>
        <p:xfrm>
          <a:off x="5868144" y="4030768"/>
          <a:ext cx="2808314" cy="2782608"/>
        </p:xfrm>
        <a:graphic>
          <a:graphicData uri="http://schemas.openxmlformats.org/drawingml/2006/table">
            <a:tbl>
              <a:tblPr/>
              <a:tblGrid>
                <a:gridCol w="351145"/>
                <a:gridCol w="351145"/>
                <a:gridCol w="351145"/>
                <a:gridCol w="351145"/>
                <a:gridCol w="350298"/>
                <a:gridCol w="351993"/>
                <a:gridCol w="350298"/>
                <a:gridCol w="351145"/>
              </a:tblGrid>
              <a:tr h="347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47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47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7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7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13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13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14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18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19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19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47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13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12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14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14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18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18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17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19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</a:tr>
              <a:tr h="347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15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12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12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16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17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17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4782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15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15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16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16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20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itchFamily="49" charset="-122"/>
                        </a:rPr>
                        <a:t>21</a:t>
                      </a: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620119" y="2060848"/>
          <a:ext cx="936386" cy="929678"/>
        </p:xfrm>
        <a:graphic>
          <a:graphicData uri="http://schemas.openxmlformats.org/drawingml/2006/table">
            <a:tbl>
              <a:tblPr/>
              <a:tblGrid>
                <a:gridCol w="468193"/>
                <a:gridCol w="468193"/>
              </a:tblGrid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1691398" y="2060848"/>
          <a:ext cx="936386" cy="929678"/>
        </p:xfrm>
        <a:graphic>
          <a:graphicData uri="http://schemas.openxmlformats.org/drawingml/2006/table">
            <a:tbl>
              <a:tblPr/>
              <a:tblGrid>
                <a:gridCol w="468193"/>
                <a:gridCol w="468193"/>
              </a:tblGrid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611560" y="3219402"/>
          <a:ext cx="936386" cy="929678"/>
        </p:xfrm>
        <a:graphic>
          <a:graphicData uri="http://schemas.openxmlformats.org/drawingml/2006/table">
            <a:tbl>
              <a:tblPr/>
              <a:tblGrid>
                <a:gridCol w="468193"/>
                <a:gridCol w="468193"/>
              </a:tblGrid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1691680" y="3219402"/>
          <a:ext cx="936386" cy="929678"/>
        </p:xfrm>
        <a:graphic>
          <a:graphicData uri="http://schemas.openxmlformats.org/drawingml/2006/table">
            <a:tbl>
              <a:tblPr/>
              <a:tblGrid>
                <a:gridCol w="468193"/>
                <a:gridCol w="468193"/>
              </a:tblGrid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 bwMode="auto">
          <a:xfrm>
            <a:off x="827584" y="1465620"/>
            <a:ext cx="15953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L</a:t>
            </a:r>
            <a:r>
              <a:rPr lang="zh-CN" altLang="en-US" sz="2800" dirty="0">
                <a:solidFill>
                  <a:schemeClr val="tx1"/>
                </a:solidFill>
              </a:rPr>
              <a:t>型骨牌</a:t>
            </a:r>
            <a:r>
              <a:rPr lang="en-US" altLang="zh-CN" sz="2800" dirty="0">
                <a:solidFill>
                  <a:schemeClr val="tx1"/>
                </a:solidFill>
              </a:rPr>
              <a:t>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4122026" y="1465620"/>
            <a:ext cx="18181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  <a:sym typeface="Symbol" panose="05050102010706020507"/>
              </a:rPr>
              <a:t>2</a:t>
            </a:r>
            <a:r>
              <a:rPr lang="en-US" altLang="zh-CN" baseline="30000" dirty="0">
                <a:solidFill>
                  <a:schemeClr val="tx1"/>
                </a:solidFill>
                <a:sym typeface="Symbol" panose="05050102010706020507"/>
              </a:rPr>
              <a:t>k</a:t>
            </a:r>
            <a:r>
              <a:rPr lang="zh-CN" altLang="en-US" dirty="0">
                <a:solidFill>
                  <a:schemeClr val="tx1"/>
                </a:solidFill>
                <a:sym typeface="Symbol" panose="05050102010706020507"/>
              </a:rPr>
              <a:t>棋盘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日期占位符 2"/>
          <p:cNvSpPr txBox="1">
            <a:spLocks noGrp="1"/>
          </p:cNvSpPr>
          <p:nvPr>
            <p:ph type="dt" sz="half" idx="10"/>
          </p:nvPr>
        </p:nvSpPr>
        <p:spPr/>
        <p:txBody>
          <a:bodyPr anchor="b"/>
          <a:lstStyle/>
          <a:p>
            <a:pPr marL="0" indent="0" eaLnBrk="1" hangingPunct="1">
              <a:spcBef>
                <a:spcPct val="0"/>
              </a:spcBef>
              <a:buClrTx/>
              <a:buSzTx/>
              <a:buFontTx/>
              <a:buNone/>
            </a:pPr>
            <a:fld id="{BB962C8B-B14F-4D97-AF65-F5344CB8AC3E}" type="datetime1">
              <a:rPr lang="zh-CN" altLang="en-US" sz="1400" b="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endParaRPr lang="zh-CN" altLang="en-US" sz="1400" b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80899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 anchor="b"/>
          <a:lstStyle/>
          <a:p>
            <a:pPr mar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fld id="{9A0DB2DC-4C9A-4742-B13C-FB6460FD3503}" type="slidenum">
              <a:rPr lang="en-US" altLang="zh-CN" sz="1400" b="0" dirty="0">
                <a:latin typeface="Tahoma" panose="020B0604030504040204" pitchFamily="34" charset="0"/>
                <a:ea typeface="宋体" panose="02010600030101010101" pitchFamily="2" charset="-122"/>
              </a:rPr>
            </a:fld>
            <a:r>
              <a:rPr lang="en-US" altLang="zh-CN" sz="1400" b="0" dirty="0">
                <a:latin typeface="Tahoma" panose="020B0604030504040204" pitchFamily="34" charset="0"/>
                <a:ea typeface="宋体" panose="02010600030101010101" pitchFamily="2" charset="-122"/>
              </a:rPr>
              <a:t> of 158</a:t>
            </a:r>
            <a:endParaRPr lang="en-US" altLang="zh-CN" sz="1400" b="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48194" name="Group 2"/>
          <p:cNvGraphicFramePr>
            <a:graphicFrameLocks noGrp="1"/>
          </p:cNvGraphicFramePr>
          <p:nvPr>
            <p:ph idx="1"/>
          </p:nvPr>
        </p:nvGraphicFramePr>
        <p:xfrm>
          <a:off x="1476375" y="115888"/>
          <a:ext cx="5256213" cy="5121272"/>
        </p:xfrm>
        <a:graphic>
          <a:graphicData uri="http://schemas.openxmlformats.org/drawingml/2006/table">
            <a:tbl>
              <a:tblPr/>
              <a:tblGrid>
                <a:gridCol w="657225"/>
                <a:gridCol w="657225"/>
                <a:gridCol w="657225"/>
                <a:gridCol w="657225"/>
                <a:gridCol w="655638"/>
                <a:gridCol w="658812"/>
                <a:gridCol w="655638"/>
                <a:gridCol w="657225"/>
              </a:tblGrid>
              <a:tr h="6401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01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3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48277" name="Line 85"/>
          <p:cNvSpPr/>
          <p:nvPr/>
        </p:nvSpPr>
        <p:spPr>
          <a:xfrm>
            <a:off x="4081463" y="71438"/>
            <a:ext cx="0" cy="5157787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80984" name="Group 86"/>
          <p:cNvGrpSpPr/>
          <p:nvPr/>
        </p:nvGrpSpPr>
        <p:grpSpPr>
          <a:xfrm>
            <a:off x="827088" y="5446713"/>
            <a:ext cx="1298575" cy="1296987"/>
            <a:chOff x="930" y="3385"/>
            <a:chExt cx="818" cy="817"/>
          </a:xfrm>
        </p:grpSpPr>
        <p:sp>
          <p:nvSpPr>
            <p:cNvPr id="81022" name="Line 87"/>
            <p:cNvSpPr/>
            <p:nvPr/>
          </p:nvSpPr>
          <p:spPr>
            <a:xfrm>
              <a:off x="931" y="3793"/>
              <a:ext cx="422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23" name="Line 88"/>
            <p:cNvSpPr/>
            <p:nvPr/>
          </p:nvSpPr>
          <p:spPr>
            <a:xfrm flipH="1">
              <a:off x="1335" y="3385"/>
              <a:ext cx="5" cy="407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24" name="Line 89"/>
            <p:cNvSpPr/>
            <p:nvPr/>
          </p:nvSpPr>
          <p:spPr>
            <a:xfrm>
              <a:off x="931" y="4202"/>
              <a:ext cx="817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25" name="Line 90"/>
            <p:cNvSpPr/>
            <p:nvPr/>
          </p:nvSpPr>
          <p:spPr>
            <a:xfrm>
              <a:off x="1353" y="3385"/>
              <a:ext cx="395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26" name="Line 91"/>
            <p:cNvSpPr/>
            <p:nvPr/>
          </p:nvSpPr>
          <p:spPr>
            <a:xfrm>
              <a:off x="1748" y="3385"/>
              <a:ext cx="0" cy="817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27" name="Line 92"/>
            <p:cNvSpPr/>
            <p:nvPr/>
          </p:nvSpPr>
          <p:spPr>
            <a:xfrm flipH="1">
              <a:off x="930" y="3795"/>
              <a:ext cx="2" cy="407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0985" name="Group 93"/>
          <p:cNvGrpSpPr/>
          <p:nvPr/>
        </p:nvGrpSpPr>
        <p:grpSpPr>
          <a:xfrm>
            <a:off x="2554288" y="5446713"/>
            <a:ext cx="1296987" cy="1296987"/>
            <a:chOff x="2835" y="3385"/>
            <a:chExt cx="817" cy="817"/>
          </a:xfrm>
        </p:grpSpPr>
        <p:sp>
          <p:nvSpPr>
            <p:cNvPr id="81016" name="Line 94"/>
            <p:cNvSpPr/>
            <p:nvPr/>
          </p:nvSpPr>
          <p:spPr>
            <a:xfrm>
              <a:off x="3243" y="3793"/>
              <a:ext cx="409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17" name="Line 95"/>
            <p:cNvSpPr/>
            <p:nvPr/>
          </p:nvSpPr>
          <p:spPr>
            <a:xfrm flipH="1">
              <a:off x="3243" y="3385"/>
              <a:ext cx="1" cy="408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18" name="Line 96"/>
            <p:cNvSpPr/>
            <p:nvPr/>
          </p:nvSpPr>
          <p:spPr>
            <a:xfrm>
              <a:off x="2835" y="4202"/>
              <a:ext cx="817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19" name="Line 97"/>
            <p:cNvSpPr/>
            <p:nvPr/>
          </p:nvSpPr>
          <p:spPr>
            <a:xfrm>
              <a:off x="2835" y="3385"/>
              <a:ext cx="407" cy="2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20" name="Line 98"/>
            <p:cNvSpPr/>
            <p:nvPr/>
          </p:nvSpPr>
          <p:spPr>
            <a:xfrm>
              <a:off x="3651" y="3793"/>
              <a:ext cx="1" cy="409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21" name="Line 99"/>
            <p:cNvSpPr/>
            <p:nvPr/>
          </p:nvSpPr>
          <p:spPr>
            <a:xfrm>
              <a:off x="2835" y="3385"/>
              <a:ext cx="0" cy="817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0986" name="Group 100"/>
          <p:cNvGrpSpPr/>
          <p:nvPr/>
        </p:nvGrpSpPr>
        <p:grpSpPr>
          <a:xfrm>
            <a:off x="4427538" y="5446713"/>
            <a:ext cx="1296987" cy="1296987"/>
            <a:chOff x="4558" y="2432"/>
            <a:chExt cx="817" cy="817"/>
          </a:xfrm>
        </p:grpSpPr>
        <p:sp>
          <p:nvSpPr>
            <p:cNvPr id="81010" name="Line 101"/>
            <p:cNvSpPr/>
            <p:nvPr/>
          </p:nvSpPr>
          <p:spPr>
            <a:xfrm>
              <a:off x="4967" y="2840"/>
              <a:ext cx="408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11" name="Line 102"/>
            <p:cNvSpPr/>
            <p:nvPr/>
          </p:nvSpPr>
          <p:spPr>
            <a:xfrm>
              <a:off x="4967" y="2840"/>
              <a:ext cx="0" cy="409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12" name="Line 103"/>
            <p:cNvSpPr/>
            <p:nvPr/>
          </p:nvSpPr>
          <p:spPr>
            <a:xfrm>
              <a:off x="4558" y="3249"/>
              <a:ext cx="413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13" name="Line 104"/>
            <p:cNvSpPr/>
            <p:nvPr/>
          </p:nvSpPr>
          <p:spPr>
            <a:xfrm>
              <a:off x="4558" y="2432"/>
              <a:ext cx="817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14" name="Line 105"/>
            <p:cNvSpPr/>
            <p:nvPr/>
          </p:nvSpPr>
          <p:spPr>
            <a:xfrm>
              <a:off x="5375" y="2432"/>
              <a:ext cx="0" cy="408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15" name="Line 106"/>
            <p:cNvSpPr/>
            <p:nvPr/>
          </p:nvSpPr>
          <p:spPr>
            <a:xfrm>
              <a:off x="4558" y="2432"/>
              <a:ext cx="0" cy="817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0987" name="Group 107"/>
          <p:cNvGrpSpPr/>
          <p:nvPr/>
        </p:nvGrpSpPr>
        <p:grpSpPr>
          <a:xfrm>
            <a:off x="6227763" y="5445125"/>
            <a:ext cx="1296987" cy="1296988"/>
            <a:chOff x="4332" y="3384"/>
            <a:chExt cx="817" cy="817"/>
          </a:xfrm>
        </p:grpSpPr>
        <p:sp>
          <p:nvSpPr>
            <p:cNvPr id="81004" name="Line 108"/>
            <p:cNvSpPr/>
            <p:nvPr/>
          </p:nvSpPr>
          <p:spPr>
            <a:xfrm>
              <a:off x="4332" y="3792"/>
              <a:ext cx="408" cy="1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05" name="Line 109"/>
            <p:cNvSpPr/>
            <p:nvPr/>
          </p:nvSpPr>
          <p:spPr>
            <a:xfrm>
              <a:off x="4740" y="3793"/>
              <a:ext cx="1" cy="408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06" name="Line 110"/>
            <p:cNvSpPr/>
            <p:nvPr/>
          </p:nvSpPr>
          <p:spPr>
            <a:xfrm>
              <a:off x="4740" y="4201"/>
              <a:ext cx="409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07" name="Line 111"/>
            <p:cNvSpPr/>
            <p:nvPr/>
          </p:nvSpPr>
          <p:spPr>
            <a:xfrm>
              <a:off x="4332" y="3384"/>
              <a:ext cx="817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08" name="Line 112"/>
            <p:cNvSpPr/>
            <p:nvPr/>
          </p:nvSpPr>
          <p:spPr>
            <a:xfrm>
              <a:off x="5149" y="3384"/>
              <a:ext cx="0" cy="817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09" name="Line 113"/>
            <p:cNvSpPr/>
            <p:nvPr/>
          </p:nvSpPr>
          <p:spPr>
            <a:xfrm>
              <a:off x="4332" y="3384"/>
              <a:ext cx="0" cy="409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80988" name="Rectangle 114"/>
          <p:cNvSpPr/>
          <p:nvPr/>
        </p:nvSpPr>
        <p:spPr>
          <a:xfrm>
            <a:off x="5407025" y="2046288"/>
            <a:ext cx="677863" cy="619125"/>
          </a:xfrm>
          <a:prstGeom prst="rect">
            <a:avLst/>
          </a:prstGeom>
          <a:solidFill>
            <a:srgbClr val="969696"/>
          </a:solidFill>
          <a:ln w="9525">
            <a:noFill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4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en-US" sz="2400" dirty="0"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648307" name="Line 115"/>
          <p:cNvSpPr/>
          <p:nvPr/>
        </p:nvSpPr>
        <p:spPr>
          <a:xfrm>
            <a:off x="1476375" y="2651125"/>
            <a:ext cx="5256213" cy="0"/>
          </a:xfrm>
          <a:prstGeom prst="line">
            <a:avLst/>
          </a:prstGeom>
          <a:ln w="28575" cap="flat" cmpd="sng">
            <a:solidFill>
              <a:schemeClr val="folHlink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80990" name="Group 116"/>
          <p:cNvGrpSpPr/>
          <p:nvPr/>
        </p:nvGrpSpPr>
        <p:grpSpPr>
          <a:xfrm>
            <a:off x="7092950" y="2133600"/>
            <a:ext cx="1296988" cy="1296988"/>
            <a:chOff x="4558" y="2432"/>
            <a:chExt cx="817" cy="817"/>
          </a:xfrm>
        </p:grpSpPr>
        <p:sp>
          <p:nvSpPr>
            <p:cNvPr id="80998" name="Line 117"/>
            <p:cNvSpPr/>
            <p:nvPr/>
          </p:nvSpPr>
          <p:spPr>
            <a:xfrm>
              <a:off x="4967" y="2840"/>
              <a:ext cx="408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99" name="Line 118"/>
            <p:cNvSpPr/>
            <p:nvPr/>
          </p:nvSpPr>
          <p:spPr>
            <a:xfrm>
              <a:off x="4967" y="2840"/>
              <a:ext cx="0" cy="409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00" name="Line 119"/>
            <p:cNvSpPr/>
            <p:nvPr/>
          </p:nvSpPr>
          <p:spPr>
            <a:xfrm>
              <a:off x="4558" y="3249"/>
              <a:ext cx="413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01" name="Line 120"/>
            <p:cNvSpPr/>
            <p:nvPr/>
          </p:nvSpPr>
          <p:spPr>
            <a:xfrm>
              <a:off x="4558" y="2432"/>
              <a:ext cx="817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02" name="Line 121"/>
            <p:cNvSpPr/>
            <p:nvPr/>
          </p:nvSpPr>
          <p:spPr>
            <a:xfrm>
              <a:off x="5375" y="2432"/>
              <a:ext cx="0" cy="408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1003" name="Line 122"/>
            <p:cNvSpPr/>
            <p:nvPr/>
          </p:nvSpPr>
          <p:spPr>
            <a:xfrm>
              <a:off x="4558" y="2432"/>
              <a:ext cx="0" cy="817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80991" name="Group 123"/>
          <p:cNvGrpSpPr/>
          <p:nvPr/>
        </p:nvGrpSpPr>
        <p:grpSpPr>
          <a:xfrm>
            <a:off x="7092950" y="476250"/>
            <a:ext cx="1296988" cy="1296988"/>
            <a:chOff x="2835" y="3385"/>
            <a:chExt cx="817" cy="817"/>
          </a:xfrm>
        </p:grpSpPr>
        <p:sp>
          <p:nvSpPr>
            <p:cNvPr id="80992" name="Line 124"/>
            <p:cNvSpPr/>
            <p:nvPr/>
          </p:nvSpPr>
          <p:spPr>
            <a:xfrm>
              <a:off x="3243" y="3793"/>
              <a:ext cx="409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93" name="Line 125"/>
            <p:cNvSpPr/>
            <p:nvPr/>
          </p:nvSpPr>
          <p:spPr>
            <a:xfrm flipH="1">
              <a:off x="3243" y="3385"/>
              <a:ext cx="1" cy="408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94" name="Line 126"/>
            <p:cNvSpPr/>
            <p:nvPr/>
          </p:nvSpPr>
          <p:spPr>
            <a:xfrm>
              <a:off x="2835" y="4202"/>
              <a:ext cx="817" cy="0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95" name="Line 127"/>
            <p:cNvSpPr/>
            <p:nvPr/>
          </p:nvSpPr>
          <p:spPr>
            <a:xfrm>
              <a:off x="2835" y="3385"/>
              <a:ext cx="407" cy="2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96" name="Line 128"/>
            <p:cNvSpPr/>
            <p:nvPr/>
          </p:nvSpPr>
          <p:spPr>
            <a:xfrm>
              <a:off x="3651" y="3793"/>
              <a:ext cx="1" cy="409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80997" name="Line 129"/>
            <p:cNvSpPr/>
            <p:nvPr/>
          </p:nvSpPr>
          <p:spPr>
            <a:xfrm>
              <a:off x="2835" y="3385"/>
              <a:ext cx="0" cy="817"/>
            </a:xfrm>
            <a:prstGeom prst="line">
              <a:avLst/>
            </a:prstGeom>
            <a:ln w="762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8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8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8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8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分治</a:t>
            </a:r>
            <a:r>
              <a:rPr lang="en-US" altLang="zh-CN" sz="4000" b="1" dirty="0"/>
              <a:t>: </a:t>
            </a:r>
            <a:r>
              <a:rPr lang="zh-CN" altLang="en-US" sz="4000" b="1" dirty="0"/>
              <a:t>递归构造</a:t>
            </a:r>
            <a:endParaRPr lang="zh-CN" altLang="en-US" sz="4000" b="1" dirty="0"/>
          </a:p>
        </p:txBody>
      </p:sp>
      <p:graphicFrame>
        <p:nvGraphicFramePr>
          <p:cNvPr id="8" name="Group 2"/>
          <p:cNvGraphicFramePr/>
          <p:nvPr/>
        </p:nvGraphicFramePr>
        <p:xfrm>
          <a:off x="2339752" y="1654504"/>
          <a:ext cx="3744417" cy="3718712"/>
        </p:xfrm>
        <a:graphic>
          <a:graphicData uri="http://schemas.openxmlformats.org/drawingml/2006/table">
            <a:tbl>
              <a:tblPr/>
              <a:tblGrid>
                <a:gridCol w="468193"/>
                <a:gridCol w="468193"/>
                <a:gridCol w="468193"/>
                <a:gridCol w="468193"/>
                <a:gridCol w="467064"/>
                <a:gridCol w="469324"/>
                <a:gridCol w="467064"/>
                <a:gridCol w="468193"/>
              </a:tblGrid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1691680" y="3501008"/>
            <a:ext cx="518457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4211960" y="1124744"/>
            <a:ext cx="0" cy="468052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3707904" y="3075386"/>
          <a:ext cx="936386" cy="929678"/>
        </p:xfrm>
        <a:graphic>
          <a:graphicData uri="http://schemas.openxmlformats.org/drawingml/2006/table">
            <a:tbl>
              <a:tblPr/>
              <a:tblGrid>
                <a:gridCol w="468193"/>
                <a:gridCol w="468193"/>
              </a:tblGrid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/>
              <a:t>分治</a:t>
            </a:r>
            <a:r>
              <a:rPr lang="en-US" altLang="zh-CN" sz="4000" b="1" dirty="0"/>
              <a:t>: </a:t>
            </a:r>
            <a:r>
              <a:rPr lang="zh-CN" altLang="en-US" sz="4000" b="1" dirty="0"/>
              <a:t>递归构造</a:t>
            </a:r>
            <a:endParaRPr lang="zh-CN" altLang="en-US" sz="4000" b="1" dirty="0"/>
          </a:p>
        </p:txBody>
      </p:sp>
      <p:graphicFrame>
        <p:nvGraphicFramePr>
          <p:cNvPr id="8" name="Group 2"/>
          <p:cNvGraphicFramePr/>
          <p:nvPr/>
        </p:nvGraphicFramePr>
        <p:xfrm>
          <a:off x="2339752" y="1654504"/>
          <a:ext cx="3744417" cy="3718712"/>
        </p:xfrm>
        <a:graphic>
          <a:graphicData uri="http://schemas.openxmlformats.org/drawingml/2006/table">
            <a:tbl>
              <a:tblPr/>
              <a:tblGrid>
                <a:gridCol w="468193"/>
                <a:gridCol w="468193"/>
                <a:gridCol w="468193"/>
                <a:gridCol w="468193"/>
                <a:gridCol w="467064"/>
                <a:gridCol w="469324"/>
                <a:gridCol w="467064"/>
                <a:gridCol w="468193"/>
              </a:tblGrid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83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kumimoji="1" lang="zh-CN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>
            <a:off x="1691680" y="3501008"/>
            <a:ext cx="5184576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直接连接符 37"/>
          <p:cNvCxnSpPr/>
          <p:nvPr/>
        </p:nvCxnSpPr>
        <p:spPr bwMode="auto">
          <a:xfrm>
            <a:off x="4211960" y="1124744"/>
            <a:ext cx="0" cy="468052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990624" y="5643563"/>
          <a:ext cx="6389688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公式" r:id="rId1" imgW="2565400" imgH="469900" progId="Equation.3">
                  <p:embed/>
                </p:oleObj>
              </mc:Choice>
              <mc:Fallback>
                <p:oleObj name="公式" r:id="rId1" imgW="2565400" imgH="4699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24" y="5643563"/>
                        <a:ext cx="6389688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附录</a:t>
            </a:r>
            <a:r>
              <a:rPr lang="en-US" altLang="zh-CN" b="1" dirty="0"/>
              <a:t>: </a:t>
            </a:r>
            <a:r>
              <a:rPr lang="zh-CN" altLang="en-US" b="1" dirty="0"/>
              <a:t>循环赛日程表</a:t>
            </a:r>
            <a:endParaRPr lang="zh-CN" altLang="en-US" b="1" dirty="0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323528" y="1432398"/>
            <a:ext cx="8568952" cy="216059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n=2</a:t>
            </a:r>
            <a:r>
              <a:rPr lang="en-US" altLang="zh-CN" sz="2800" baseline="30000" dirty="0">
                <a:cs typeface="Times New Roman" panose="02020603050405020304" pitchFamily="18" charset="0"/>
              </a:rPr>
              <a:t>k</a:t>
            </a:r>
            <a:r>
              <a:rPr lang="zh-CN" altLang="en-US" sz="2800" dirty="0">
                <a:cs typeface="Times New Roman" panose="02020603050405020304" pitchFamily="18" charset="0"/>
              </a:rPr>
              <a:t>球员循环赛</a:t>
            </a:r>
            <a:r>
              <a:rPr lang="en-US" altLang="zh-CN" sz="2800" dirty="0"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cs typeface="Times New Roman" panose="02020603050405020304" pitchFamily="18" charset="0"/>
              </a:rPr>
              <a:t>设计满足以下要求的比赛日程表</a:t>
            </a:r>
            <a:r>
              <a:rPr lang="en-US" altLang="zh-CN" sz="2800" dirty="0">
                <a:cs typeface="Times New Roman" panose="02020603050405020304" pitchFamily="18" charset="0"/>
              </a:rPr>
              <a:t>:</a:t>
            </a:r>
            <a:endParaRPr lang="zh-CN" altLang="en-US" sz="28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(1) </a:t>
            </a:r>
            <a:r>
              <a:rPr lang="zh-CN" altLang="en-US" sz="2800" dirty="0">
                <a:cs typeface="Times New Roman" panose="02020603050405020304" pitchFamily="18" charset="0"/>
              </a:rPr>
              <a:t>每个选手必须与其他</a:t>
            </a:r>
            <a:r>
              <a:rPr lang="en-US" altLang="zh-CN" sz="2800" dirty="0"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cs typeface="Times New Roman" panose="02020603050405020304" pitchFamily="18" charset="0"/>
              </a:rPr>
              <a:t>个选手各赛一次</a:t>
            </a:r>
            <a:endParaRPr lang="zh-CN" altLang="en-US" sz="28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(2) </a:t>
            </a:r>
            <a:r>
              <a:rPr lang="zh-CN" altLang="en-US" sz="2800" dirty="0">
                <a:cs typeface="Times New Roman" panose="02020603050405020304" pitchFamily="18" charset="0"/>
              </a:rPr>
              <a:t>每个选手一天只能赛一次</a:t>
            </a:r>
            <a:endParaRPr lang="zh-CN" altLang="en-US" sz="2800" dirty="0"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dirty="0">
                <a:cs typeface="Times New Roman" panose="02020603050405020304" pitchFamily="18" charset="0"/>
              </a:rPr>
              <a:t> (3) </a:t>
            </a:r>
            <a:r>
              <a:rPr lang="zh-CN" altLang="en-US" sz="2800" dirty="0">
                <a:cs typeface="Times New Roman" panose="02020603050405020304" pitchFamily="18" charset="0"/>
              </a:rPr>
              <a:t>循环赛一共进行</a:t>
            </a:r>
            <a:r>
              <a:rPr lang="en-US" altLang="zh-CN" sz="2800" dirty="0"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cs typeface="Times New Roman" panose="02020603050405020304" pitchFamily="18" charset="0"/>
              </a:rPr>
              <a:t>天</a:t>
            </a:r>
            <a:endParaRPr lang="en-US" altLang="zh-CN" sz="2800" dirty="0"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43609" y="4149080"/>
          <a:ext cx="1653516" cy="18362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64095"/>
                <a:gridCol w="789421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球员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644008" y="3537012"/>
          <a:ext cx="3240360" cy="30603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20080"/>
                <a:gridCol w="864096"/>
                <a:gridCol w="792088"/>
                <a:gridCol w="864096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球员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zh-CN" altLang="en-US" b="1" dirty="0">
                          <a:solidFill>
                            <a:schemeClr val="tx1"/>
                          </a:solidFill>
                        </a:rPr>
                        <a:t>天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altLang="zh-CN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循环赛日程表</a:t>
            </a:r>
            <a:endParaRPr lang="zh-CN" altLang="en-US" b="1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629025" y="3756025"/>
            <a:ext cx="6604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kumimoji="0" lang="zh-CN" altLang="en-US" sz="2000" dirty="0">
                <a:latin typeface="Times New Roman" panose="02020603050405020304" pitchFamily="18" charset="0"/>
              </a:rPr>
              <a:t>加</a:t>
            </a:r>
            <a:r>
              <a:rPr kumimoji="0" lang="en-US" altLang="zh-CN" sz="2000" dirty="0">
                <a:latin typeface="Times New Roman" panose="02020603050405020304" pitchFamily="18" charset="0"/>
              </a:rPr>
              <a:t>4</a:t>
            </a:r>
            <a:endParaRPr kumimoji="0" lang="en-US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533400" y="2387600"/>
            <a:ext cx="431800" cy="1728788"/>
          </a:xfrm>
          <a:prstGeom prst="curvedRightArrow">
            <a:avLst>
              <a:gd name="adj1" fmla="val 49323"/>
              <a:gd name="adj2" fmla="val 138294"/>
              <a:gd name="adj3" fmla="val 2825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44525" y="3076575"/>
            <a:ext cx="576263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80000"/>
              </a:lnSpc>
              <a:spcBef>
                <a:spcPct val="0"/>
              </a:spcBef>
            </a:pPr>
            <a:r>
              <a:rPr kumimoji="0" lang="zh-CN" altLang="en-US" sz="2000">
                <a:latin typeface="Times New Roman" panose="02020603050405020304" pitchFamily="18" charset="0"/>
              </a:rPr>
              <a:t>加</a:t>
            </a:r>
            <a:r>
              <a:rPr kumimoji="0" lang="en-US" altLang="zh-CN" sz="2000">
                <a:latin typeface="Times New Roman" panose="02020603050405020304" pitchFamily="18" charset="0"/>
              </a:rPr>
              <a:t>2</a:t>
            </a:r>
            <a:endParaRPr kumimoji="0" lang="en-US" altLang="zh-CN" sz="2000">
              <a:latin typeface="Times New Roman" panose="02020603050405020304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497013" y="2603500"/>
            <a:ext cx="2160587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kumimoji="0" lang="en-US" altLang="zh-CN" sz="1600">
                <a:latin typeface="Times New Roman" panose="02020603050405020304" pitchFamily="18" charset="0"/>
              </a:rPr>
              <a:t>(a) 2</a:t>
            </a:r>
            <a:r>
              <a:rPr kumimoji="0" lang="en-US" altLang="zh-CN" sz="1600" i="1" baseline="30000">
                <a:latin typeface="Times New Roman" panose="02020603050405020304" pitchFamily="18" charset="0"/>
              </a:rPr>
              <a:t>k</a:t>
            </a:r>
            <a:r>
              <a:rPr kumimoji="0" lang="en-US" altLang="zh-CN" sz="1600">
                <a:latin typeface="Times New Roman" panose="02020603050405020304" pitchFamily="18" charset="0"/>
              </a:rPr>
              <a:t>(</a:t>
            </a:r>
            <a:r>
              <a:rPr kumimoji="0" lang="en-US" altLang="zh-CN" sz="1600" i="1">
                <a:latin typeface="Times New Roman" panose="02020603050405020304" pitchFamily="18" charset="0"/>
              </a:rPr>
              <a:t>k</a:t>
            </a:r>
            <a:r>
              <a:rPr kumimoji="0" lang="en-US" altLang="zh-CN" sz="1600">
                <a:latin typeface="Times New Roman" panose="02020603050405020304" pitchFamily="18" charset="0"/>
              </a:rPr>
              <a:t>=1)</a:t>
            </a:r>
            <a:r>
              <a:rPr kumimoji="0" lang="zh-CN" altLang="en-US" sz="1600">
                <a:latin typeface="Times New Roman" panose="02020603050405020304" pitchFamily="18" charset="0"/>
              </a:rPr>
              <a:t>个选手比赛</a:t>
            </a:r>
            <a:endParaRPr kumimoji="0" lang="zh-CN" altLang="en-US" sz="1600"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828800" y="1739900"/>
            <a:ext cx="1016000" cy="803275"/>
            <a:chOff x="-2" y="-2"/>
            <a:chExt cx="476" cy="772"/>
          </a:xfrm>
        </p:grpSpPr>
        <p:grpSp>
          <p:nvGrpSpPr>
            <p:cNvPr id="3" name="Group 8"/>
            <p:cNvGrpSpPr/>
            <p:nvPr/>
          </p:nvGrpSpPr>
          <p:grpSpPr bwMode="auto">
            <a:xfrm>
              <a:off x="0" y="0"/>
              <a:ext cx="472" cy="768"/>
              <a:chOff x="0" y="0"/>
              <a:chExt cx="472" cy="768"/>
            </a:xfrm>
          </p:grpSpPr>
          <p:grpSp>
            <p:nvGrpSpPr>
              <p:cNvPr id="4" name="Group 9"/>
              <p:cNvGrpSpPr/>
              <p:nvPr/>
            </p:nvGrpSpPr>
            <p:grpSpPr bwMode="auto">
              <a:xfrm>
                <a:off x="0" y="0"/>
                <a:ext cx="236" cy="384"/>
                <a:chOff x="0" y="0"/>
                <a:chExt cx="236" cy="384"/>
              </a:xfrm>
            </p:grpSpPr>
            <p:sp>
              <p:nvSpPr>
                <p:cNvPr id="23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4" name="Rectangle 11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23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5" name="Group 12"/>
              <p:cNvGrpSpPr/>
              <p:nvPr/>
            </p:nvGrpSpPr>
            <p:grpSpPr bwMode="auto">
              <a:xfrm>
                <a:off x="236" y="0"/>
                <a:ext cx="236" cy="384"/>
                <a:chOff x="236" y="0"/>
                <a:chExt cx="236" cy="384"/>
              </a:xfrm>
            </p:grpSpPr>
            <p:sp>
              <p:nvSpPr>
                <p:cNvPr id="21" name="Rectangle 13"/>
                <p:cNvSpPr>
                  <a:spLocks noChangeArrowheads="1"/>
                </p:cNvSpPr>
                <p:nvPr/>
              </p:nvSpPr>
              <p:spPr bwMode="auto">
                <a:xfrm>
                  <a:off x="279" y="0"/>
                  <a:ext cx="15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2" name="Rectangle 14"/>
                <p:cNvSpPr>
                  <a:spLocks noChangeArrowheads="1"/>
                </p:cNvSpPr>
                <p:nvPr/>
              </p:nvSpPr>
              <p:spPr bwMode="auto">
                <a:xfrm>
                  <a:off x="236" y="0"/>
                  <a:ext cx="23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0" name="Group 15"/>
              <p:cNvGrpSpPr/>
              <p:nvPr/>
            </p:nvGrpSpPr>
            <p:grpSpPr bwMode="auto">
              <a:xfrm>
                <a:off x="0" y="384"/>
                <a:ext cx="236" cy="384"/>
                <a:chOff x="0" y="384"/>
                <a:chExt cx="236" cy="384"/>
              </a:xfrm>
            </p:grpSpPr>
            <p:sp>
              <p:nvSpPr>
                <p:cNvPr id="19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15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2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0" name="Rectangle 17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23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grpSp>
            <p:nvGrpSpPr>
              <p:cNvPr id="11" name="Group 18"/>
              <p:cNvGrpSpPr/>
              <p:nvPr/>
            </p:nvGrpSpPr>
            <p:grpSpPr bwMode="auto">
              <a:xfrm>
                <a:off x="236" y="384"/>
                <a:ext cx="236" cy="384"/>
                <a:chOff x="236" y="384"/>
                <a:chExt cx="236" cy="384"/>
              </a:xfrm>
            </p:grpSpPr>
            <p:sp>
              <p:nvSpPr>
                <p:cNvPr id="17" name="Rectangle 19"/>
                <p:cNvSpPr>
                  <a:spLocks noChangeArrowheads="1"/>
                </p:cNvSpPr>
                <p:nvPr/>
              </p:nvSpPr>
              <p:spPr bwMode="auto">
                <a:xfrm>
                  <a:off x="279" y="384"/>
                  <a:ext cx="150" cy="3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1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algn="just">
                    <a:spcBef>
                      <a:spcPct val="0"/>
                    </a:spcBef>
                  </a:pP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8" name="Rectangle 20"/>
                <p:cNvSpPr>
                  <a:spLocks noChangeArrowheads="1"/>
                </p:cNvSpPr>
                <p:nvPr/>
              </p:nvSpPr>
              <p:spPr bwMode="auto">
                <a:xfrm>
                  <a:off x="236" y="384"/>
                  <a:ext cx="236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12" name="Rectangle 21"/>
            <p:cNvSpPr>
              <a:spLocks noChangeArrowheads="1"/>
            </p:cNvSpPr>
            <p:nvPr/>
          </p:nvSpPr>
          <p:spPr bwMode="auto">
            <a:xfrm>
              <a:off x="-2" y="-2"/>
              <a:ext cx="476" cy="772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13" name="Group 22"/>
          <p:cNvGrpSpPr/>
          <p:nvPr/>
        </p:nvGrpSpPr>
        <p:grpSpPr bwMode="auto">
          <a:xfrm>
            <a:off x="1612900" y="3302000"/>
            <a:ext cx="1800225" cy="1389063"/>
            <a:chOff x="-2" y="-2"/>
            <a:chExt cx="720" cy="964"/>
          </a:xfrm>
        </p:grpSpPr>
        <p:grpSp>
          <p:nvGrpSpPr>
            <p:cNvPr id="14" name="Group 23"/>
            <p:cNvGrpSpPr/>
            <p:nvPr/>
          </p:nvGrpSpPr>
          <p:grpSpPr bwMode="auto">
            <a:xfrm>
              <a:off x="0" y="0"/>
              <a:ext cx="716" cy="960"/>
              <a:chOff x="0" y="0"/>
              <a:chExt cx="716" cy="960"/>
            </a:xfrm>
          </p:grpSpPr>
          <p:grpSp>
            <p:nvGrpSpPr>
              <p:cNvPr id="15" name="Group 24"/>
              <p:cNvGrpSpPr/>
              <p:nvPr/>
            </p:nvGrpSpPr>
            <p:grpSpPr bwMode="auto">
              <a:xfrm>
                <a:off x="0" y="0"/>
                <a:ext cx="358" cy="480"/>
                <a:chOff x="0" y="0"/>
                <a:chExt cx="358" cy="480"/>
              </a:xfrm>
            </p:grpSpPr>
            <p:sp>
              <p:nvSpPr>
                <p:cNvPr id="44" name="Rectangle 25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358" cy="48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6" name="Group 26"/>
                <p:cNvGrpSpPr/>
                <p:nvPr/>
              </p:nvGrpSpPr>
              <p:grpSpPr bwMode="auto">
                <a:xfrm>
                  <a:off x="0" y="0"/>
                  <a:ext cx="358" cy="480"/>
                  <a:chOff x="0" y="0"/>
                  <a:chExt cx="358" cy="480"/>
                </a:xfrm>
              </p:grpSpPr>
              <p:sp>
                <p:nvSpPr>
                  <p:cNvPr id="46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272" cy="480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anose="02020603050405020304" pitchFamily="18" charset="0"/>
                      </a:rPr>
                      <a:t>1  2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anose="02020603050405020304" pitchFamily="18" charset="0"/>
                      </a:rPr>
                      <a:t>2  1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</a:pPr>
                    <a:endParaRPr lang="en-US" altLang="zh-CN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7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35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25" name="Group 29"/>
              <p:cNvGrpSpPr/>
              <p:nvPr/>
            </p:nvGrpSpPr>
            <p:grpSpPr bwMode="auto">
              <a:xfrm>
                <a:off x="358" y="0"/>
                <a:ext cx="358" cy="480"/>
                <a:chOff x="358" y="0"/>
                <a:chExt cx="358" cy="480"/>
              </a:xfrm>
            </p:grpSpPr>
            <p:sp>
              <p:nvSpPr>
                <p:cNvPr id="40" name="Rectangle 30"/>
                <p:cNvSpPr>
                  <a:spLocks noChangeArrowheads="1"/>
                </p:cNvSpPr>
                <p:nvPr/>
              </p:nvSpPr>
              <p:spPr bwMode="auto">
                <a:xfrm>
                  <a:off x="358" y="0"/>
                  <a:ext cx="358" cy="48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26" name="Group 31"/>
                <p:cNvGrpSpPr/>
                <p:nvPr/>
              </p:nvGrpSpPr>
              <p:grpSpPr bwMode="auto">
                <a:xfrm>
                  <a:off x="358" y="0"/>
                  <a:ext cx="358" cy="480"/>
                  <a:chOff x="358" y="0"/>
                  <a:chExt cx="358" cy="480"/>
                </a:xfrm>
              </p:grpSpPr>
              <p:sp>
                <p:nvSpPr>
                  <p:cNvPr id="42" name="Rectangle 32"/>
                  <p:cNvSpPr>
                    <a:spLocks noChangeArrowheads="1"/>
                  </p:cNvSpPr>
                  <p:nvPr/>
                </p:nvSpPr>
                <p:spPr bwMode="auto">
                  <a:xfrm>
                    <a:off x="401" y="0"/>
                    <a:ext cx="272" cy="480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anose="02020603050405020304" pitchFamily="18" charset="0"/>
                      </a:rPr>
                      <a:t>3  4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anose="02020603050405020304" pitchFamily="18" charset="0"/>
                      </a:rPr>
                      <a:t>4  3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</a:pPr>
                    <a:endParaRPr lang="en-US" altLang="zh-CN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43" name="Rectangle 33"/>
                  <p:cNvSpPr>
                    <a:spLocks noChangeArrowheads="1"/>
                  </p:cNvSpPr>
                  <p:nvPr/>
                </p:nvSpPr>
                <p:spPr bwMode="auto">
                  <a:xfrm>
                    <a:off x="358" y="0"/>
                    <a:ext cx="35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28" name="Group 34"/>
              <p:cNvGrpSpPr/>
              <p:nvPr/>
            </p:nvGrpSpPr>
            <p:grpSpPr bwMode="auto">
              <a:xfrm>
                <a:off x="0" y="480"/>
                <a:ext cx="358" cy="480"/>
                <a:chOff x="0" y="480"/>
                <a:chExt cx="358" cy="480"/>
              </a:xfrm>
            </p:grpSpPr>
            <p:sp>
              <p:nvSpPr>
                <p:cNvPr id="36" name="Rectangle 35"/>
                <p:cNvSpPr>
                  <a:spLocks noChangeArrowheads="1"/>
                </p:cNvSpPr>
                <p:nvPr/>
              </p:nvSpPr>
              <p:spPr bwMode="auto">
                <a:xfrm>
                  <a:off x="0" y="480"/>
                  <a:ext cx="358" cy="480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29" name="Group 36"/>
                <p:cNvGrpSpPr/>
                <p:nvPr/>
              </p:nvGrpSpPr>
              <p:grpSpPr bwMode="auto">
                <a:xfrm>
                  <a:off x="0" y="480"/>
                  <a:ext cx="358" cy="480"/>
                  <a:chOff x="0" y="480"/>
                  <a:chExt cx="358" cy="480"/>
                </a:xfrm>
              </p:grpSpPr>
              <p:sp>
                <p:nvSpPr>
                  <p:cNvPr id="38" name="Rectangle 37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480"/>
                    <a:ext cx="272" cy="480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anose="02020603050405020304" pitchFamily="18" charset="0"/>
                      </a:rPr>
                      <a:t>3  4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anose="02020603050405020304" pitchFamily="18" charset="0"/>
                      </a:rPr>
                      <a:t>4  3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</a:pPr>
                    <a:endParaRPr lang="en-US" altLang="zh-CN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9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0" y="480"/>
                    <a:ext cx="35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30" name="Group 39"/>
              <p:cNvGrpSpPr/>
              <p:nvPr/>
            </p:nvGrpSpPr>
            <p:grpSpPr bwMode="auto">
              <a:xfrm>
                <a:off x="358" y="480"/>
                <a:ext cx="358" cy="480"/>
                <a:chOff x="358" y="480"/>
                <a:chExt cx="358" cy="480"/>
              </a:xfrm>
            </p:grpSpPr>
            <p:sp>
              <p:nvSpPr>
                <p:cNvPr id="32" name="Rectangle 40"/>
                <p:cNvSpPr>
                  <a:spLocks noChangeArrowheads="1"/>
                </p:cNvSpPr>
                <p:nvPr/>
              </p:nvSpPr>
              <p:spPr bwMode="auto">
                <a:xfrm>
                  <a:off x="358" y="480"/>
                  <a:ext cx="358" cy="480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31" name="Group 41"/>
                <p:cNvGrpSpPr/>
                <p:nvPr/>
              </p:nvGrpSpPr>
              <p:grpSpPr bwMode="auto">
                <a:xfrm>
                  <a:off x="358" y="480"/>
                  <a:ext cx="358" cy="480"/>
                  <a:chOff x="358" y="480"/>
                  <a:chExt cx="358" cy="480"/>
                </a:xfrm>
              </p:grpSpPr>
              <p:sp>
                <p:nvSpPr>
                  <p:cNvPr id="34" name="Rectangle 42"/>
                  <p:cNvSpPr>
                    <a:spLocks noChangeArrowheads="1"/>
                  </p:cNvSpPr>
                  <p:nvPr/>
                </p:nvSpPr>
                <p:spPr bwMode="auto">
                  <a:xfrm>
                    <a:off x="401" y="480"/>
                    <a:ext cx="272" cy="480"/>
                  </a:xfrm>
                  <a:prstGeom prst="rect">
                    <a:avLst/>
                  </a:prstGeom>
                  <a:solidFill>
                    <a:srgbClr val="CCCCCC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anose="02020603050405020304" pitchFamily="18" charset="0"/>
                      </a:rPr>
                      <a:t>1  2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</a:pPr>
                    <a:r>
                      <a:rPr lang="en-US" altLang="zh-CN" sz="2000">
                        <a:latin typeface="Times New Roman" panose="02020603050405020304" pitchFamily="18" charset="0"/>
                      </a:rPr>
                      <a:t>2  1</a:t>
                    </a:r>
                    <a:endParaRPr lang="en-US" altLang="zh-CN" sz="2000">
                      <a:latin typeface="Times New Roman" panose="02020603050405020304" pitchFamily="18" charset="0"/>
                    </a:endParaRPr>
                  </a:p>
                  <a:p>
                    <a:pPr algn="just">
                      <a:spcBef>
                        <a:spcPct val="0"/>
                      </a:spcBef>
                    </a:pPr>
                    <a:endParaRPr lang="en-US" altLang="zh-CN" sz="20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35" name="Rectangle 43"/>
                  <p:cNvSpPr>
                    <a:spLocks noChangeArrowheads="1"/>
                  </p:cNvSpPr>
                  <p:nvPr/>
                </p:nvSpPr>
                <p:spPr bwMode="auto">
                  <a:xfrm>
                    <a:off x="358" y="480"/>
                    <a:ext cx="358" cy="480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5000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</p:grpSp>
        <p:sp>
          <p:nvSpPr>
            <p:cNvPr id="27" name="Rectangle 44"/>
            <p:cNvSpPr>
              <a:spLocks noChangeArrowheads="1"/>
            </p:cNvSpPr>
            <p:nvPr/>
          </p:nvSpPr>
          <p:spPr bwMode="auto">
            <a:xfrm>
              <a:off x="-2" y="-2"/>
              <a:ext cx="720" cy="964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3" name="Group 45"/>
          <p:cNvGrpSpPr/>
          <p:nvPr/>
        </p:nvGrpSpPr>
        <p:grpSpPr bwMode="auto">
          <a:xfrm>
            <a:off x="4708525" y="2132013"/>
            <a:ext cx="3097213" cy="2592387"/>
            <a:chOff x="3061" y="799"/>
            <a:chExt cx="2087" cy="1633"/>
          </a:xfrm>
        </p:grpSpPr>
        <p:grpSp>
          <p:nvGrpSpPr>
            <p:cNvPr id="37" name="Group 46"/>
            <p:cNvGrpSpPr/>
            <p:nvPr/>
          </p:nvGrpSpPr>
          <p:grpSpPr bwMode="auto">
            <a:xfrm>
              <a:off x="3065" y="801"/>
              <a:ext cx="1032" cy="815"/>
              <a:chOff x="0" y="0"/>
              <a:chExt cx="587" cy="672"/>
            </a:xfrm>
          </p:grpSpPr>
          <p:sp>
            <p:nvSpPr>
              <p:cNvPr id="66" name="Rectangle 4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587" cy="672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1" name="Group 48"/>
              <p:cNvGrpSpPr/>
              <p:nvPr/>
            </p:nvGrpSpPr>
            <p:grpSpPr bwMode="auto">
              <a:xfrm>
                <a:off x="0" y="0"/>
                <a:ext cx="587" cy="672"/>
                <a:chOff x="0" y="0"/>
                <a:chExt cx="587" cy="672"/>
              </a:xfrm>
            </p:grpSpPr>
            <p:sp>
              <p:nvSpPr>
                <p:cNvPr id="68" name="Rectangle 49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7" cy="672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1   2   3   4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2   1   4   3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3   4   1   2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4   3   2   1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9" name="Rectangle 50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587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45" name="Group 51"/>
            <p:cNvGrpSpPr/>
            <p:nvPr/>
          </p:nvGrpSpPr>
          <p:grpSpPr bwMode="auto">
            <a:xfrm>
              <a:off x="4097" y="801"/>
              <a:ext cx="1047" cy="815"/>
              <a:chOff x="587" y="0"/>
              <a:chExt cx="596" cy="672"/>
            </a:xfrm>
          </p:grpSpPr>
          <p:sp>
            <p:nvSpPr>
              <p:cNvPr id="62" name="Rectangle 52"/>
              <p:cNvSpPr>
                <a:spLocks noChangeArrowheads="1"/>
              </p:cNvSpPr>
              <p:nvPr/>
            </p:nvSpPr>
            <p:spPr bwMode="auto">
              <a:xfrm>
                <a:off x="587" y="0"/>
                <a:ext cx="596" cy="67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48" name="Group 53"/>
              <p:cNvGrpSpPr/>
              <p:nvPr/>
            </p:nvGrpSpPr>
            <p:grpSpPr bwMode="auto">
              <a:xfrm>
                <a:off x="587" y="0"/>
                <a:ext cx="596" cy="672"/>
                <a:chOff x="587" y="0"/>
                <a:chExt cx="596" cy="672"/>
              </a:xfrm>
            </p:grpSpPr>
            <p:sp>
              <p:nvSpPr>
                <p:cNvPr id="64" name="Rectangle 54"/>
                <p:cNvSpPr>
                  <a:spLocks noChangeArrowheads="1"/>
                </p:cNvSpPr>
                <p:nvPr/>
              </p:nvSpPr>
              <p:spPr bwMode="auto">
                <a:xfrm>
                  <a:off x="587" y="0"/>
                  <a:ext cx="596" cy="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5   6   7   8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6   5   8   7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7   8   5   6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8   7   6   5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5" name="Rectangle 55"/>
                <p:cNvSpPr>
                  <a:spLocks noChangeArrowheads="1"/>
                </p:cNvSpPr>
                <p:nvPr/>
              </p:nvSpPr>
              <p:spPr bwMode="auto">
                <a:xfrm>
                  <a:off x="587" y="0"/>
                  <a:ext cx="596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49" name="Group 56"/>
            <p:cNvGrpSpPr/>
            <p:nvPr/>
          </p:nvGrpSpPr>
          <p:grpSpPr bwMode="auto">
            <a:xfrm>
              <a:off x="3065" y="1616"/>
              <a:ext cx="1032" cy="814"/>
              <a:chOff x="0" y="672"/>
              <a:chExt cx="587" cy="672"/>
            </a:xfrm>
          </p:grpSpPr>
          <p:sp>
            <p:nvSpPr>
              <p:cNvPr id="58" name="Rectangle 57"/>
              <p:cNvSpPr>
                <a:spLocks noChangeArrowheads="1"/>
              </p:cNvSpPr>
              <p:nvPr/>
            </p:nvSpPr>
            <p:spPr bwMode="auto">
              <a:xfrm>
                <a:off x="0" y="672"/>
                <a:ext cx="587" cy="672"/>
              </a:xfrm>
              <a:prstGeom prst="rect">
                <a:avLst/>
              </a:prstGeom>
              <a:solidFill>
                <a:srgbClr val="E6E6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50" name="Group 58"/>
              <p:cNvGrpSpPr/>
              <p:nvPr/>
            </p:nvGrpSpPr>
            <p:grpSpPr bwMode="auto">
              <a:xfrm>
                <a:off x="0" y="672"/>
                <a:ext cx="587" cy="672"/>
                <a:chOff x="0" y="672"/>
                <a:chExt cx="587" cy="672"/>
              </a:xfrm>
            </p:grpSpPr>
            <p:sp>
              <p:nvSpPr>
                <p:cNvPr id="60" name="Rectangle 59"/>
                <p:cNvSpPr>
                  <a:spLocks noChangeArrowheads="1"/>
                </p:cNvSpPr>
                <p:nvPr/>
              </p:nvSpPr>
              <p:spPr bwMode="auto">
                <a:xfrm>
                  <a:off x="0" y="672"/>
                  <a:ext cx="587" cy="672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5   6   7   8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6   5   8   7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7   8   5   6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8   7   6   5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1" name="Rectangle 60"/>
                <p:cNvSpPr>
                  <a:spLocks noChangeArrowheads="1"/>
                </p:cNvSpPr>
                <p:nvPr/>
              </p:nvSpPr>
              <p:spPr bwMode="auto">
                <a:xfrm>
                  <a:off x="0" y="672"/>
                  <a:ext cx="587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grpSp>
          <p:nvGrpSpPr>
            <p:cNvPr id="51" name="Group 61"/>
            <p:cNvGrpSpPr/>
            <p:nvPr/>
          </p:nvGrpSpPr>
          <p:grpSpPr bwMode="auto">
            <a:xfrm>
              <a:off x="4097" y="1616"/>
              <a:ext cx="1047" cy="814"/>
              <a:chOff x="587" y="672"/>
              <a:chExt cx="596" cy="672"/>
            </a:xfrm>
          </p:grpSpPr>
          <p:sp>
            <p:nvSpPr>
              <p:cNvPr id="54" name="Rectangle 62"/>
              <p:cNvSpPr>
                <a:spLocks noChangeArrowheads="1"/>
              </p:cNvSpPr>
              <p:nvPr/>
            </p:nvSpPr>
            <p:spPr bwMode="auto">
              <a:xfrm>
                <a:off x="587" y="672"/>
                <a:ext cx="596" cy="672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grpSp>
            <p:nvGrpSpPr>
              <p:cNvPr id="52" name="Group 63"/>
              <p:cNvGrpSpPr/>
              <p:nvPr/>
            </p:nvGrpSpPr>
            <p:grpSpPr bwMode="auto">
              <a:xfrm>
                <a:off x="587" y="672"/>
                <a:ext cx="596" cy="672"/>
                <a:chOff x="587" y="672"/>
                <a:chExt cx="596" cy="672"/>
              </a:xfrm>
            </p:grpSpPr>
            <p:sp>
              <p:nvSpPr>
                <p:cNvPr id="56" name="Rectangle 64"/>
                <p:cNvSpPr>
                  <a:spLocks noChangeArrowheads="1"/>
                </p:cNvSpPr>
                <p:nvPr/>
              </p:nvSpPr>
              <p:spPr bwMode="auto">
                <a:xfrm>
                  <a:off x="587" y="672"/>
                  <a:ext cx="596" cy="672"/>
                </a:xfrm>
                <a:prstGeom prst="rect">
                  <a:avLst/>
                </a:prstGeom>
                <a:solidFill>
                  <a:srgbClr val="CCCC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1   2   3   4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2   1   4   3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3   4   1   2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  <a:p>
                  <a:pPr algn="ctr">
                    <a:spcBef>
                      <a:spcPct val="0"/>
                    </a:spcBef>
                  </a:pPr>
                  <a:r>
                    <a:rPr lang="en-US" altLang="zh-CN" sz="2000">
                      <a:latin typeface="Times New Roman" panose="02020603050405020304" pitchFamily="18" charset="0"/>
                    </a:rPr>
                    <a:t>4   3   2   1</a:t>
                  </a:r>
                  <a:endParaRPr lang="en-US" altLang="zh-CN" sz="20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7" name="Rectangle 65"/>
                <p:cNvSpPr>
                  <a:spLocks noChangeArrowheads="1"/>
                </p:cNvSpPr>
                <p:nvPr/>
              </p:nvSpPr>
              <p:spPr bwMode="auto">
                <a:xfrm>
                  <a:off x="587" y="672"/>
                  <a:ext cx="596" cy="67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</p:grpSp>
        <p:sp>
          <p:nvSpPr>
            <p:cNvPr id="53" name="Rectangle 66"/>
            <p:cNvSpPr>
              <a:spLocks noChangeArrowheads="1"/>
            </p:cNvSpPr>
            <p:nvPr/>
          </p:nvSpPr>
          <p:spPr bwMode="auto">
            <a:xfrm>
              <a:off x="3061" y="799"/>
              <a:ext cx="2087" cy="1633"/>
            </a:xfrm>
            <a:prstGeom prst="rect">
              <a:avLst/>
            </a:prstGeom>
            <a:noFill/>
            <a:ln w="6350">
              <a:solidFill>
                <a:srgbClr val="A0A0A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0" name="AutoShape 67"/>
          <p:cNvSpPr>
            <a:spLocks noChangeArrowheads="1"/>
          </p:cNvSpPr>
          <p:nvPr/>
        </p:nvSpPr>
        <p:spPr bwMode="auto">
          <a:xfrm rot="19983628">
            <a:off x="3557588" y="3971925"/>
            <a:ext cx="1079500" cy="288925"/>
          </a:xfrm>
          <a:prstGeom prst="rightArrow">
            <a:avLst>
              <a:gd name="adj1" fmla="val 50000"/>
              <a:gd name="adj2" fmla="val 93407"/>
            </a:avLst>
          </a:prstGeom>
          <a:solidFill>
            <a:schemeClr val="folHlink"/>
          </a:solidFill>
          <a:ln w="6350">
            <a:solidFill>
              <a:schemeClr val="folHlink"/>
            </a:solidFill>
            <a:miter lim="800000"/>
          </a:ln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1676400" y="4910138"/>
            <a:ext cx="6046788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0"/>
              </a:spcBef>
            </a:pPr>
            <a:r>
              <a:rPr kumimoji="0" lang="en-US" altLang="zh-CN" sz="1600">
                <a:latin typeface="Times New Roman" panose="02020603050405020304" pitchFamily="18" charset="0"/>
              </a:rPr>
              <a:t>(b) 2</a:t>
            </a:r>
            <a:r>
              <a:rPr kumimoji="0" lang="en-US" altLang="zh-CN" sz="1600" i="1" baseline="30000">
                <a:latin typeface="Times New Roman" panose="02020603050405020304" pitchFamily="18" charset="0"/>
              </a:rPr>
              <a:t>k</a:t>
            </a:r>
            <a:r>
              <a:rPr kumimoji="0" lang="en-US" altLang="zh-CN" sz="1600">
                <a:latin typeface="Times New Roman" panose="02020603050405020304" pitchFamily="18" charset="0"/>
              </a:rPr>
              <a:t>(</a:t>
            </a:r>
            <a:r>
              <a:rPr kumimoji="0" lang="en-US" altLang="zh-CN" sz="1600" i="1">
                <a:latin typeface="Times New Roman" panose="02020603050405020304" pitchFamily="18" charset="0"/>
              </a:rPr>
              <a:t>k</a:t>
            </a:r>
            <a:r>
              <a:rPr kumimoji="0" lang="en-US" altLang="zh-CN" sz="1600">
                <a:latin typeface="Times New Roman" panose="02020603050405020304" pitchFamily="18" charset="0"/>
              </a:rPr>
              <a:t>=2)</a:t>
            </a:r>
            <a:r>
              <a:rPr kumimoji="0" lang="zh-CN" altLang="en-US" sz="1600">
                <a:latin typeface="Times New Roman" panose="02020603050405020304" pitchFamily="18" charset="0"/>
              </a:rPr>
              <a:t>个选手比赛                                 </a:t>
            </a:r>
            <a:r>
              <a:rPr kumimoji="0" lang="en-US" altLang="zh-CN" sz="1600">
                <a:latin typeface="Times New Roman" panose="02020603050405020304" pitchFamily="18" charset="0"/>
              </a:rPr>
              <a:t>(c) 2</a:t>
            </a:r>
            <a:r>
              <a:rPr kumimoji="0" lang="en-US" altLang="zh-CN" sz="1600" i="1" baseline="30000">
                <a:latin typeface="Times New Roman" panose="02020603050405020304" pitchFamily="18" charset="0"/>
              </a:rPr>
              <a:t>k</a:t>
            </a:r>
            <a:r>
              <a:rPr kumimoji="0" lang="en-US" altLang="zh-CN" sz="1600">
                <a:latin typeface="Times New Roman" panose="02020603050405020304" pitchFamily="18" charset="0"/>
              </a:rPr>
              <a:t>(</a:t>
            </a:r>
            <a:r>
              <a:rPr kumimoji="0" lang="en-US" altLang="zh-CN" sz="1600" i="1">
                <a:latin typeface="Times New Roman" panose="02020603050405020304" pitchFamily="18" charset="0"/>
              </a:rPr>
              <a:t>k</a:t>
            </a:r>
            <a:r>
              <a:rPr kumimoji="0" lang="en-US" altLang="zh-CN" sz="1600">
                <a:latin typeface="Times New Roman" panose="02020603050405020304" pitchFamily="18" charset="0"/>
              </a:rPr>
              <a:t>=3)</a:t>
            </a:r>
            <a:r>
              <a:rPr kumimoji="0" lang="zh-CN" altLang="en-US" sz="1600">
                <a:latin typeface="Times New Roman" panose="02020603050405020304" pitchFamily="18" charset="0"/>
              </a:rPr>
              <a:t>个选手比赛</a:t>
            </a:r>
            <a:endParaRPr kumimoji="0" lang="zh-CN" altLang="en-US" sz="1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3379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26B536-13EB-4216-B55B-1745DD629545}" type="slidenum">
              <a:rPr kumimoji="0" lang="en-US" altLang="zh-CN" sz="1400" b="0"/>
            </a:fld>
            <a:r>
              <a:rPr kumimoji="0" lang="en-US" altLang="zh-CN" sz="1400" b="0"/>
              <a:t> of 1</a:t>
            </a:r>
            <a:endParaRPr kumimoji="0" lang="en-US" altLang="zh-CN" sz="1400" b="0"/>
          </a:p>
        </p:txBody>
      </p:sp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一些有趣的问题：</a:t>
            </a:r>
            <a:r>
              <a:rPr lang="zh-CN" altLang="en-US" dirty="0"/>
              <a:t>蚂蚁问题</a:t>
            </a:r>
            <a:endParaRPr lang="zh-CN" altLang="en-US" dirty="0"/>
          </a:p>
        </p:txBody>
      </p:sp>
      <p:sp>
        <p:nvSpPr>
          <p:cNvPr id="33797" name="Text Box 3"/>
          <p:cNvSpPr txBox="1">
            <a:spLocks noChangeArrowheads="1"/>
          </p:cNvSpPr>
          <p:nvPr/>
        </p:nvSpPr>
        <p:spPr bwMode="auto">
          <a:xfrm>
            <a:off x="228600" y="1110649"/>
            <a:ext cx="8610600" cy="4523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有一根</a:t>
            </a: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10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厘米的细木杆，在第</a:t>
            </a: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厘米、第</a:t>
            </a: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厘米、第</a:t>
            </a: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厘米、第</a:t>
            </a: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8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厘米、第</a:t>
            </a: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9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厘米这五个位置上各有一只蚂蚁。木杆很细，不能同时通过一只蚂蚁。开始时，蚂蚁的头朝左还是朝右是任意的，它们只能朝前走或调头，但不会后退。所有蚂蚁的速度都相同，均为</a:t>
            </a: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1cm/s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。当任意两只蚂蚁碰头时，两只蚂蚁会同时掉头并且仍然按</a:t>
            </a:r>
            <a:r>
              <a:rPr lang="en-US" altLang="zh-CN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1cm/s</a:t>
            </a:r>
            <a:r>
              <a:rPr lang="zh-CN" altLang="en-US" sz="3200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朝相反方向走。求蚂蚁掉下木杆的最小和最大时间。 </a:t>
            </a:r>
            <a:endParaRPr lang="zh-CN" altLang="en-US" sz="32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3798" name="Text Box 4"/>
          <p:cNvSpPr txBox="1">
            <a:spLocks noChangeArrowheads="1"/>
          </p:cNvSpPr>
          <p:nvPr/>
        </p:nvSpPr>
        <p:spPr bwMode="auto">
          <a:xfrm>
            <a:off x="1931988" y="5408613"/>
            <a:ext cx="60960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>
                <a:latin typeface="Times New Roman" panose="02020603050405020304" pitchFamily="18" charset="0"/>
              </a:rPr>
              <a:t>1    2    3    4    5    6    7    8    9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33799" name="Group 5"/>
          <p:cNvGrpSpPr/>
          <p:nvPr/>
        </p:nvGrpSpPr>
        <p:grpSpPr bwMode="auto">
          <a:xfrm>
            <a:off x="1619250" y="5949950"/>
            <a:ext cx="4572000" cy="692150"/>
            <a:chOff x="2601" y="5655"/>
            <a:chExt cx="7200" cy="1716"/>
          </a:xfrm>
        </p:grpSpPr>
        <p:sp>
          <p:nvSpPr>
            <p:cNvPr id="33820" name="Rectangle 6"/>
            <p:cNvSpPr>
              <a:spLocks noChangeArrowheads="1"/>
            </p:cNvSpPr>
            <p:nvPr/>
          </p:nvSpPr>
          <p:spPr bwMode="auto">
            <a:xfrm>
              <a:off x="2601" y="5655"/>
              <a:ext cx="7200" cy="1716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3821" name="Line 7"/>
            <p:cNvSpPr>
              <a:spLocks noChangeShapeType="1"/>
            </p:cNvSpPr>
            <p:nvPr/>
          </p:nvSpPr>
          <p:spPr bwMode="auto">
            <a:xfrm flipH="1">
              <a:off x="3321" y="5655"/>
              <a:ext cx="1" cy="17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2" name="Line 8"/>
            <p:cNvSpPr>
              <a:spLocks noChangeShapeType="1"/>
            </p:cNvSpPr>
            <p:nvPr/>
          </p:nvSpPr>
          <p:spPr bwMode="auto">
            <a:xfrm flipH="1">
              <a:off x="4040" y="5655"/>
              <a:ext cx="1" cy="17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9"/>
            <p:cNvSpPr>
              <a:spLocks noChangeShapeType="1"/>
            </p:cNvSpPr>
            <p:nvPr/>
          </p:nvSpPr>
          <p:spPr bwMode="auto">
            <a:xfrm flipH="1">
              <a:off x="4760" y="5655"/>
              <a:ext cx="1" cy="17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Line 10"/>
            <p:cNvSpPr>
              <a:spLocks noChangeShapeType="1"/>
            </p:cNvSpPr>
            <p:nvPr/>
          </p:nvSpPr>
          <p:spPr bwMode="auto">
            <a:xfrm flipH="1">
              <a:off x="5480" y="5655"/>
              <a:ext cx="1" cy="17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5" name="Line 11"/>
            <p:cNvSpPr>
              <a:spLocks noChangeShapeType="1"/>
            </p:cNvSpPr>
            <p:nvPr/>
          </p:nvSpPr>
          <p:spPr bwMode="auto">
            <a:xfrm flipH="1">
              <a:off x="6201" y="5655"/>
              <a:ext cx="1" cy="17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6" name="Line 12"/>
            <p:cNvSpPr>
              <a:spLocks noChangeShapeType="1"/>
            </p:cNvSpPr>
            <p:nvPr/>
          </p:nvSpPr>
          <p:spPr bwMode="auto">
            <a:xfrm flipH="1">
              <a:off x="6921" y="5655"/>
              <a:ext cx="1" cy="17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Line 13"/>
            <p:cNvSpPr>
              <a:spLocks noChangeShapeType="1"/>
            </p:cNvSpPr>
            <p:nvPr/>
          </p:nvSpPr>
          <p:spPr bwMode="auto">
            <a:xfrm flipH="1">
              <a:off x="7640" y="5655"/>
              <a:ext cx="1" cy="17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8" name="Line 14"/>
            <p:cNvSpPr>
              <a:spLocks noChangeShapeType="1"/>
            </p:cNvSpPr>
            <p:nvPr/>
          </p:nvSpPr>
          <p:spPr bwMode="auto">
            <a:xfrm flipH="1">
              <a:off x="8360" y="5655"/>
              <a:ext cx="1" cy="17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9" name="Line 15"/>
            <p:cNvSpPr>
              <a:spLocks noChangeShapeType="1"/>
            </p:cNvSpPr>
            <p:nvPr/>
          </p:nvSpPr>
          <p:spPr bwMode="auto">
            <a:xfrm flipH="1">
              <a:off x="9081" y="5655"/>
              <a:ext cx="1" cy="171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00" name="Group 16"/>
          <p:cNvGrpSpPr/>
          <p:nvPr/>
        </p:nvGrpSpPr>
        <p:grpSpPr bwMode="auto">
          <a:xfrm>
            <a:off x="2468563" y="6246813"/>
            <a:ext cx="301625" cy="100012"/>
            <a:chOff x="3939" y="6123"/>
            <a:chExt cx="475" cy="157"/>
          </a:xfrm>
        </p:grpSpPr>
        <p:sp>
          <p:nvSpPr>
            <p:cNvPr id="33818" name="Line 17"/>
            <p:cNvSpPr>
              <a:spLocks noChangeShapeType="1"/>
            </p:cNvSpPr>
            <p:nvPr/>
          </p:nvSpPr>
          <p:spPr bwMode="auto">
            <a:xfrm>
              <a:off x="4054" y="6201"/>
              <a:ext cx="360" cy="1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9" name="Oval 18"/>
            <p:cNvSpPr>
              <a:spLocks noChangeArrowheads="1"/>
            </p:cNvSpPr>
            <p:nvPr/>
          </p:nvSpPr>
          <p:spPr bwMode="auto">
            <a:xfrm>
              <a:off x="3939" y="6123"/>
              <a:ext cx="180" cy="1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3801" name="Group 19"/>
          <p:cNvGrpSpPr/>
          <p:nvPr/>
        </p:nvGrpSpPr>
        <p:grpSpPr bwMode="auto">
          <a:xfrm>
            <a:off x="3382963" y="6270625"/>
            <a:ext cx="301625" cy="100013"/>
            <a:chOff x="3939" y="6123"/>
            <a:chExt cx="475" cy="157"/>
          </a:xfrm>
        </p:grpSpPr>
        <p:sp>
          <p:nvSpPr>
            <p:cNvPr id="33816" name="Line 20"/>
            <p:cNvSpPr>
              <a:spLocks noChangeShapeType="1"/>
            </p:cNvSpPr>
            <p:nvPr/>
          </p:nvSpPr>
          <p:spPr bwMode="auto">
            <a:xfrm>
              <a:off x="4054" y="6201"/>
              <a:ext cx="360" cy="1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7" name="Oval 21"/>
            <p:cNvSpPr>
              <a:spLocks noChangeArrowheads="1"/>
            </p:cNvSpPr>
            <p:nvPr/>
          </p:nvSpPr>
          <p:spPr bwMode="auto">
            <a:xfrm>
              <a:off x="3939" y="6123"/>
              <a:ext cx="180" cy="1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3802" name="Group 22"/>
          <p:cNvGrpSpPr/>
          <p:nvPr/>
        </p:nvGrpSpPr>
        <p:grpSpPr bwMode="auto">
          <a:xfrm>
            <a:off x="3676650" y="6270625"/>
            <a:ext cx="290513" cy="100013"/>
            <a:chOff x="3900" y="6363"/>
            <a:chExt cx="459" cy="157"/>
          </a:xfrm>
        </p:grpSpPr>
        <p:sp>
          <p:nvSpPr>
            <p:cNvPr id="33814" name="Line 23"/>
            <p:cNvSpPr>
              <a:spLocks noChangeShapeType="1"/>
            </p:cNvSpPr>
            <p:nvPr/>
          </p:nvSpPr>
          <p:spPr bwMode="auto">
            <a:xfrm flipH="1">
              <a:off x="3900" y="6441"/>
              <a:ext cx="360" cy="1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5" name="Oval 24"/>
            <p:cNvSpPr>
              <a:spLocks noChangeArrowheads="1"/>
            </p:cNvSpPr>
            <p:nvPr/>
          </p:nvSpPr>
          <p:spPr bwMode="auto">
            <a:xfrm flipH="1">
              <a:off x="4179" y="6363"/>
              <a:ext cx="180" cy="1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3803" name="Group 25"/>
          <p:cNvGrpSpPr/>
          <p:nvPr/>
        </p:nvGrpSpPr>
        <p:grpSpPr bwMode="auto">
          <a:xfrm>
            <a:off x="5026025" y="6246813"/>
            <a:ext cx="292100" cy="100012"/>
            <a:chOff x="3900" y="6363"/>
            <a:chExt cx="459" cy="157"/>
          </a:xfrm>
        </p:grpSpPr>
        <p:sp>
          <p:nvSpPr>
            <p:cNvPr id="33812" name="Line 26"/>
            <p:cNvSpPr>
              <a:spLocks noChangeShapeType="1"/>
            </p:cNvSpPr>
            <p:nvPr/>
          </p:nvSpPr>
          <p:spPr bwMode="auto">
            <a:xfrm flipH="1">
              <a:off x="3900" y="6441"/>
              <a:ext cx="360" cy="1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Oval 27"/>
            <p:cNvSpPr>
              <a:spLocks noChangeArrowheads="1"/>
            </p:cNvSpPr>
            <p:nvPr/>
          </p:nvSpPr>
          <p:spPr bwMode="auto">
            <a:xfrm flipH="1">
              <a:off x="4179" y="6363"/>
              <a:ext cx="180" cy="1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grpSp>
        <p:nvGrpSpPr>
          <p:cNvPr id="33804" name="Group 28"/>
          <p:cNvGrpSpPr/>
          <p:nvPr/>
        </p:nvGrpSpPr>
        <p:grpSpPr bwMode="auto">
          <a:xfrm>
            <a:off x="5491163" y="6246813"/>
            <a:ext cx="292100" cy="100012"/>
            <a:chOff x="3900" y="6363"/>
            <a:chExt cx="459" cy="157"/>
          </a:xfrm>
        </p:grpSpPr>
        <p:sp>
          <p:nvSpPr>
            <p:cNvPr id="33810" name="Line 29"/>
            <p:cNvSpPr>
              <a:spLocks noChangeShapeType="1"/>
            </p:cNvSpPr>
            <p:nvPr/>
          </p:nvSpPr>
          <p:spPr bwMode="auto">
            <a:xfrm flipH="1">
              <a:off x="3900" y="6441"/>
              <a:ext cx="360" cy="1"/>
            </a:xfrm>
            <a:prstGeom prst="line">
              <a:avLst/>
            </a:prstGeom>
            <a:noFill/>
            <a:ln w="9525">
              <a:solidFill>
                <a:srgbClr val="00008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1" name="Oval 30"/>
            <p:cNvSpPr>
              <a:spLocks noChangeArrowheads="1"/>
            </p:cNvSpPr>
            <p:nvPr/>
          </p:nvSpPr>
          <p:spPr bwMode="auto">
            <a:xfrm flipH="1">
              <a:off x="4179" y="6363"/>
              <a:ext cx="180" cy="157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80"/>
              </a:solidFill>
              <a:round/>
            </a:ln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33805" name="Text Box 31"/>
          <p:cNvSpPr txBox="1">
            <a:spLocks noChangeArrowheads="1"/>
          </p:cNvSpPr>
          <p:nvPr/>
        </p:nvSpPr>
        <p:spPr bwMode="auto">
          <a:xfrm>
            <a:off x="2228850" y="6048375"/>
            <a:ext cx="419100" cy="3968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srgbClr val="800000"/>
                </a:solidFill>
                <a:latin typeface="Times New Roman" panose="02020603050405020304" pitchFamily="18" charset="0"/>
              </a:rPr>
              <a:t>a</a:t>
            </a:r>
            <a:endParaRPr lang="en-US" altLang="zh-CN"/>
          </a:p>
        </p:txBody>
      </p:sp>
      <p:sp>
        <p:nvSpPr>
          <p:cNvPr id="33806" name="Text Box 32"/>
          <p:cNvSpPr txBox="1">
            <a:spLocks noChangeArrowheads="1"/>
          </p:cNvSpPr>
          <p:nvPr/>
        </p:nvSpPr>
        <p:spPr bwMode="auto">
          <a:xfrm>
            <a:off x="3143250" y="6146800"/>
            <a:ext cx="419100" cy="3968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srgbClr val="800000"/>
                </a:solidFill>
                <a:latin typeface="Times New Roman" panose="02020603050405020304" pitchFamily="18" charset="0"/>
              </a:rPr>
              <a:t>b</a:t>
            </a:r>
            <a:endParaRPr lang="en-US" altLang="zh-CN"/>
          </a:p>
        </p:txBody>
      </p:sp>
      <p:sp>
        <p:nvSpPr>
          <p:cNvPr id="33807" name="Text Box 33"/>
          <p:cNvSpPr txBox="1">
            <a:spLocks noChangeArrowheads="1"/>
          </p:cNvSpPr>
          <p:nvPr/>
        </p:nvSpPr>
        <p:spPr bwMode="auto">
          <a:xfrm>
            <a:off x="3943350" y="6146800"/>
            <a:ext cx="419100" cy="3968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srgbClr val="800000"/>
                </a:solidFill>
                <a:latin typeface="Times New Roman" panose="02020603050405020304" pitchFamily="18" charset="0"/>
              </a:rPr>
              <a:t>c</a:t>
            </a:r>
            <a:endParaRPr lang="en-US" altLang="zh-CN"/>
          </a:p>
        </p:txBody>
      </p:sp>
      <p:sp>
        <p:nvSpPr>
          <p:cNvPr id="33808" name="Text Box 34"/>
          <p:cNvSpPr txBox="1">
            <a:spLocks noChangeArrowheads="1"/>
          </p:cNvSpPr>
          <p:nvPr/>
        </p:nvSpPr>
        <p:spPr bwMode="auto">
          <a:xfrm>
            <a:off x="4933950" y="6200775"/>
            <a:ext cx="419100" cy="3968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srgbClr val="800000"/>
                </a:solidFill>
                <a:latin typeface="Times New Roman" panose="02020603050405020304" pitchFamily="18" charset="0"/>
              </a:rPr>
              <a:t>d</a:t>
            </a:r>
            <a:endParaRPr lang="en-US" altLang="zh-CN"/>
          </a:p>
        </p:txBody>
      </p:sp>
      <p:sp>
        <p:nvSpPr>
          <p:cNvPr id="33809" name="Text Box 35"/>
          <p:cNvSpPr txBox="1">
            <a:spLocks noChangeArrowheads="1"/>
          </p:cNvSpPr>
          <p:nvPr/>
        </p:nvSpPr>
        <p:spPr bwMode="auto">
          <a:xfrm>
            <a:off x="5772150" y="6146800"/>
            <a:ext cx="419100" cy="39687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1800">
                <a:solidFill>
                  <a:srgbClr val="800000"/>
                </a:solidFill>
                <a:latin typeface="Times New Roman" panose="02020603050405020304" pitchFamily="18" charset="0"/>
              </a:rPr>
              <a:t>e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0" grpId="0" animBg="1" autoUpdateAnimBg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</a:pPr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  <p:sp>
        <p:nvSpPr>
          <p:cNvPr id="9728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/>
            </a:fld>
            <a:r>
              <a:rPr lang="en-US" altLang="zh-CN" sz="1400" b="0" dirty="0"/>
              <a:t> of 158</a:t>
            </a:r>
            <a:endParaRPr lang="en-US" altLang="zh-CN" sz="1400" b="0" dirty="0"/>
          </a:p>
        </p:txBody>
      </p:sp>
      <p:sp>
        <p:nvSpPr>
          <p:cNvPr id="97285" name="Text Box 3"/>
          <p:cNvSpPr txBox="1"/>
          <p:nvPr/>
        </p:nvSpPr>
        <p:spPr>
          <a:xfrm>
            <a:off x="304800" y="981075"/>
            <a:ext cx="8372475" cy="1568450"/>
          </a:xfrm>
          <a:prstGeom prst="rect">
            <a:avLst/>
          </a:prstGeom>
          <a:noFill/>
          <a:ln w="25400">
            <a:noFill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设计一个满足以下要求的比赛日程表：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(1)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每个选手必须与其他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个选手各赛一次；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(2)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每个选手一天只能赛一次；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49220" name="Rectangle 4"/>
          <p:cNvSpPr/>
          <p:nvPr/>
        </p:nvSpPr>
        <p:spPr>
          <a:xfrm>
            <a:off x="250825" y="2492375"/>
            <a:ext cx="7334885" cy="10763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(3)n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为偶数时，循环赛一共进行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n-1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天。</a:t>
            </a:r>
            <a:br>
              <a:rPr lang="zh-CN" altLang="en-US" sz="3200" dirty="0">
                <a:latin typeface="楷体_GB2312" pitchFamily="49" charset="-122"/>
                <a:ea typeface="楷体_GB2312" pitchFamily="49" charset="-122"/>
              </a:rPr>
            </a:b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为奇数时，循环赛一共进行</a:t>
            </a:r>
            <a:r>
              <a:rPr lang="en-US" altLang="zh-CN" sz="32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天。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7287" name="表格占位符 97286"/>
          <p:cNvGraphicFramePr>
            <a:graphicFrameLocks noGrp="1"/>
          </p:cNvGraphicFramePr>
          <p:nvPr>
            <p:ph type="tbl" idx="1"/>
          </p:nvPr>
        </p:nvGraphicFramePr>
        <p:xfrm>
          <a:off x="1908175" y="3614738"/>
          <a:ext cx="4502150" cy="2561626"/>
        </p:xfrm>
        <a:graphic>
          <a:graphicData uri="http://schemas.openxmlformats.org/drawingml/2006/table">
            <a:tbl>
              <a:tblPr/>
              <a:tblGrid>
                <a:gridCol w="901700"/>
                <a:gridCol w="900113"/>
                <a:gridCol w="896937"/>
                <a:gridCol w="901700"/>
                <a:gridCol w="901700"/>
              </a:tblGrid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7757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循环赛日程表的推广</a:t>
            </a:r>
            <a:endParaRPr lang="zh-CN" altLang="en-US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0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</a:pPr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  <p:sp>
        <p:nvSpPr>
          <p:cNvPr id="9728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/>
            </a:fld>
            <a:r>
              <a:rPr lang="en-US" altLang="zh-CN" sz="1400" b="0" dirty="0"/>
              <a:t> of 158</a:t>
            </a:r>
            <a:endParaRPr lang="en-US" altLang="zh-CN" sz="1400" b="0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7757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循环赛日程表的推广</a:t>
            </a:r>
            <a:endParaRPr lang="zh-CN" altLang="en-US" b="1" dirty="0"/>
          </a:p>
        </p:txBody>
      </p:sp>
      <p:graphicFrame>
        <p:nvGraphicFramePr>
          <p:cNvPr id="98308" name="表格占位符 98307"/>
          <p:cNvGraphicFramePr>
            <a:graphicFrameLocks noGrp="1"/>
          </p:cNvGraphicFramePr>
          <p:nvPr>
            <p:ph type="tbl" idx="1"/>
            <p:custDataLst>
              <p:tags r:id="rId1"/>
            </p:custDataLst>
          </p:nvPr>
        </p:nvGraphicFramePr>
        <p:xfrm>
          <a:off x="34925" y="1196975"/>
          <a:ext cx="4502150" cy="2561626"/>
        </p:xfrm>
        <a:graphic>
          <a:graphicData uri="http://schemas.openxmlformats.org/drawingml/2006/table">
            <a:tbl>
              <a:tblPr/>
              <a:tblGrid>
                <a:gridCol w="901700"/>
                <a:gridCol w="900113"/>
                <a:gridCol w="896937"/>
                <a:gridCol w="901700"/>
                <a:gridCol w="901700"/>
              </a:tblGrid>
              <a:tr h="639763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8340" name="表格 98339"/>
          <p:cNvGraphicFramePr/>
          <p:nvPr>
            <p:custDataLst>
              <p:tags r:id="rId2"/>
            </p:custDataLst>
          </p:nvPr>
        </p:nvGraphicFramePr>
        <p:xfrm>
          <a:off x="5219700" y="1196975"/>
          <a:ext cx="3600450" cy="2561626"/>
        </p:xfrm>
        <a:graphic>
          <a:graphicData uri="http://schemas.openxmlformats.org/drawingml/2006/table">
            <a:tbl>
              <a:tblPr/>
              <a:tblGrid>
                <a:gridCol w="901700"/>
                <a:gridCol w="900113"/>
                <a:gridCol w="896937"/>
                <a:gridCol w="901700"/>
              </a:tblGrid>
              <a:tr h="639763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lang="zh-CN" altLang="en-US" sz="2000" b="1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b="1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8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</a:pPr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  <p:sp>
        <p:nvSpPr>
          <p:cNvPr id="9728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/>
            </a:fld>
            <a:r>
              <a:rPr lang="en-US" altLang="zh-CN" sz="1400" b="0" dirty="0"/>
              <a:t> of 158</a:t>
            </a:r>
            <a:endParaRPr lang="en-US" altLang="zh-CN" sz="1400" b="0" dirty="0"/>
          </a:p>
        </p:txBody>
      </p:sp>
      <p:graphicFrame>
        <p:nvGraphicFramePr>
          <p:cNvPr id="99332" name="表格 99331"/>
          <p:cNvGraphicFramePr/>
          <p:nvPr>
            <p:custDataLst>
              <p:tags r:id="rId1"/>
            </p:custDataLst>
          </p:nvPr>
        </p:nvGraphicFramePr>
        <p:xfrm>
          <a:off x="2551430" y="293688"/>
          <a:ext cx="3529013" cy="2561626"/>
        </p:xfrm>
        <a:graphic>
          <a:graphicData uri="http://schemas.openxmlformats.org/drawingml/2006/table">
            <a:tbl>
              <a:tblPr/>
              <a:tblGrid>
                <a:gridCol w="884238"/>
                <a:gridCol w="881062"/>
                <a:gridCol w="879475"/>
                <a:gridCol w="884238"/>
              </a:tblGrid>
              <a:tr h="64008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-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-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-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6" marB="4572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9359" name="表格 99358"/>
          <p:cNvGraphicFramePr/>
          <p:nvPr>
            <p:custDataLst>
              <p:tags r:id="rId2"/>
            </p:custDataLst>
          </p:nvPr>
        </p:nvGraphicFramePr>
        <p:xfrm>
          <a:off x="683578" y="2903220"/>
          <a:ext cx="7272338" cy="3841718"/>
        </p:xfrm>
        <a:graphic>
          <a:graphicData uri="http://schemas.openxmlformats.org/drawingml/2006/table">
            <a:tbl>
              <a:tblPr/>
              <a:tblGrid>
                <a:gridCol w="1040130"/>
                <a:gridCol w="1037908"/>
                <a:gridCol w="1039812"/>
                <a:gridCol w="1036638"/>
                <a:gridCol w="1039812"/>
                <a:gridCol w="1038225"/>
                <a:gridCol w="1039813"/>
              </a:tblGrid>
              <a:tr h="64008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</a:pPr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  <p:sp>
        <p:nvSpPr>
          <p:cNvPr id="9728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/>
            </a:fld>
            <a:r>
              <a:rPr lang="en-US" altLang="zh-CN" sz="1400" b="0" dirty="0"/>
              <a:t> of 158</a:t>
            </a:r>
            <a:endParaRPr lang="en-US" altLang="zh-CN" sz="1400" b="0" dirty="0"/>
          </a:p>
        </p:txBody>
      </p:sp>
      <p:graphicFrame>
        <p:nvGraphicFramePr>
          <p:cNvPr id="100356" name="表格 100355"/>
          <p:cNvGraphicFramePr/>
          <p:nvPr>
            <p:custDataLst>
              <p:tags r:id="rId1"/>
            </p:custDataLst>
          </p:nvPr>
        </p:nvGraphicFramePr>
        <p:xfrm>
          <a:off x="1186180" y="1698943"/>
          <a:ext cx="6232525" cy="3841710"/>
        </p:xfrm>
        <a:graphic>
          <a:graphicData uri="http://schemas.openxmlformats.org/drawingml/2006/table">
            <a:tbl>
              <a:tblPr/>
              <a:tblGrid>
                <a:gridCol w="1039813"/>
                <a:gridCol w="1038225"/>
                <a:gridCol w="1039812"/>
                <a:gridCol w="1036638"/>
                <a:gridCol w="1039812"/>
                <a:gridCol w="1038225"/>
              </a:tblGrid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-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-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-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-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-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16" marB="4571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9144000" cy="87757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循环赛日程表的推广</a:t>
            </a:r>
            <a:endParaRPr lang="zh-CN" altLang="en-US" b="1" dirty="0"/>
          </a:p>
        </p:txBody>
      </p:sp>
    </p:spTree>
  </p:cSld>
  <p:clrMapOvr>
    <a:masterClrMapping/>
  </p:clrMapOvr>
  <p:transition>
    <p:zoom/>
  </p:transition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日期占位符 3"/>
          <p:cNvSpPr txBox="1">
            <a:spLocks noGrp="1"/>
          </p:cNvSpPr>
          <p:nvPr>
            <p:ph type="dt" sz="half" idx="10"/>
          </p:nvPr>
        </p:nvSpPr>
        <p:spPr>
          <a:xfrm>
            <a:off x="152400" y="63246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eaLnBrk="1" hangingPunct="1">
              <a:spcBef>
                <a:spcPct val="0"/>
              </a:spcBef>
            </a:pPr>
            <a:fld id="{BB962C8B-B14F-4D97-AF65-F5344CB8AC3E}" type="datetime1">
              <a:rPr lang="zh-CN" altLang="en-US" sz="1400" b="0" dirty="0"/>
            </a:fld>
            <a:endParaRPr lang="zh-CN" altLang="en-US" sz="1400" b="0" dirty="0"/>
          </a:p>
        </p:txBody>
      </p:sp>
      <p:sp>
        <p:nvSpPr>
          <p:cNvPr id="97283" name="灯片编号占位符 5"/>
          <p:cNvSpPr txBox="1">
            <a:spLocks noGrp="1"/>
          </p:cNvSpPr>
          <p:nvPr>
            <p:ph type="sldNum" sz="quarter" idx="12"/>
          </p:nvPr>
        </p:nvSpPr>
        <p:spPr>
          <a:xfrm>
            <a:off x="7086600" y="6324600"/>
            <a:ext cx="1905000" cy="457200"/>
          </a:xfrm>
        </p:spPr>
        <p:txBody>
          <a:bodyPr anchor="b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None/>
              <a:defRPr sz="2400" b="1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sz="1400" b="0" dirty="0"/>
            </a:fld>
            <a:r>
              <a:rPr lang="en-US" altLang="zh-CN" sz="1400" b="0" dirty="0"/>
              <a:t> of 158</a:t>
            </a:r>
            <a:endParaRPr lang="en-US" altLang="zh-CN" sz="1400" b="0" dirty="0"/>
          </a:p>
        </p:txBody>
      </p:sp>
      <p:graphicFrame>
        <p:nvGraphicFramePr>
          <p:cNvPr id="101380" name="表格 101379"/>
          <p:cNvGraphicFramePr/>
          <p:nvPr>
            <p:custDataLst>
              <p:tags r:id="rId1"/>
            </p:custDataLst>
          </p:nvPr>
        </p:nvGraphicFramePr>
        <p:xfrm>
          <a:off x="0" y="155258"/>
          <a:ext cx="9144000" cy="6434800"/>
        </p:xfrm>
        <a:graphic>
          <a:graphicData uri="http://schemas.openxmlformats.org/drawingml/2006/table">
            <a:tbl>
              <a:tblPr/>
              <a:tblGrid>
                <a:gridCol w="831850"/>
                <a:gridCol w="830263"/>
                <a:gridCol w="831850"/>
                <a:gridCol w="831850"/>
                <a:gridCol w="831850"/>
                <a:gridCol w="830262"/>
                <a:gridCol w="830263"/>
                <a:gridCol w="831850"/>
                <a:gridCol w="831850"/>
                <a:gridCol w="828675"/>
                <a:gridCol w="833437"/>
              </a:tblGrid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endParaRPr lang="zh-CN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7151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3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1350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397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第</a:t>
                      </a:r>
                      <a:r>
                        <a:rPr lang="en-US" altLang="zh-CN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天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10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6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7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8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9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2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3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4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5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None/>
                        <a:defRPr sz="2400" b="1" i="0" u="none" kern="1200" baseline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lang="en-US" altLang="zh-CN" sz="3600" dirty="0">
                          <a:latin typeface="Times New Roman" panose="02020603050405020304" pitchFamily="18" charset="0"/>
                          <a:ea typeface="楷体_GB2312" pitchFamily="49" charset="-122"/>
                        </a:rPr>
                        <a:t>1</a:t>
                      </a:r>
                      <a:endParaRPr lang="en-US" altLang="zh-CN" sz="3600" dirty="0">
                        <a:latin typeface="Times New Roman" panose="02020603050405020304" pitchFamily="18" charset="0"/>
                        <a:ea typeface="楷体_GB2312" pitchFamily="49" charset="-122"/>
                      </a:endParaRPr>
                    </a:p>
                  </a:txBody>
                  <a:tcPr marT="45722" marB="4572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zoom/>
  </p:transition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FF438BFA-8F11-4412-B4CA-5CD71AA204AC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27651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DF688155-B129-46B7-A2EC-FFC746E533F5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+mn-ea"/>
                <a:ea typeface="+mn-ea"/>
              </a:rPr>
              <a:t>课堂练习</a:t>
            </a:r>
            <a:r>
              <a:rPr lang="en-US" altLang="zh-CN" b="1" dirty="0">
                <a:latin typeface="+mn-ea"/>
                <a:ea typeface="+mn-ea"/>
              </a:rPr>
              <a:t>-</a:t>
            </a:r>
            <a:r>
              <a:rPr lang="zh-CN" altLang="en-US" dirty="0"/>
              <a:t>猜牌问题</a:t>
            </a:r>
            <a:endParaRPr lang="zh-CN" altLang="en-US" dirty="0"/>
          </a:p>
        </p:txBody>
      </p:sp>
      <p:sp>
        <p:nvSpPr>
          <p:cNvPr id="27653" name="Rectangle 3"/>
          <p:cNvSpPr>
            <a:spLocks noChangeArrowheads="1"/>
          </p:cNvSpPr>
          <p:nvPr/>
        </p:nvSpPr>
        <p:spPr bwMode="auto">
          <a:xfrm>
            <a:off x="381000" y="1280160"/>
            <a:ext cx="815340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None/>
            </a:pPr>
            <a:r>
              <a:rPr lang="zh-CN" altLang="en-US" sz="3600" dirty="0">
                <a:latin typeface="+mj-lt"/>
              </a:rPr>
              <a:t>甲手中有</a:t>
            </a:r>
            <a:r>
              <a:rPr lang="en-US" altLang="zh-CN" sz="3600" dirty="0">
                <a:latin typeface="+mj-lt"/>
              </a:rPr>
              <a:t>1</a:t>
            </a:r>
            <a:r>
              <a:rPr lang="zh-CN" altLang="en-US" sz="3600" dirty="0">
                <a:latin typeface="+mj-lt"/>
              </a:rPr>
              <a:t>张</a:t>
            </a:r>
            <a:r>
              <a:rPr lang="en-US" altLang="zh-CN" sz="3600" dirty="0">
                <a:latin typeface="+mj-lt"/>
              </a:rPr>
              <a:t>A</a:t>
            </a:r>
            <a:r>
              <a:rPr lang="zh-CN" altLang="en-US" sz="3600" dirty="0">
                <a:latin typeface="+mj-lt"/>
              </a:rPr>
              <a:t>，</a:t>
            </a:r>
            <a:r>
              <a:rPr lang="en-US" altLang="zh-CN" sz="3600" dirty="0">
                <a:latin typeface="+mj-lt"/>
              </a:rPr>
              <a:t>2</a:t>
            </a:r>
            <a:r>
              <a:rPr lang="zh-CN" altLang="en-US" sz="3600" dirty="0">
                <a:latin typeface="+mj-lt"/>
              </a:rPr>
              <a:t>张</a:t>
            </a:r>
            <a:r>
              <a:rPr lang="en-US" altLang="zh-CN" sz="3600" dirty="0">
                <a:latin typeface="+mj-lt"/>
              </a:rPr>
              <a:t>2</a:t>
            </a:r>
            <a:r>
              <a:rPr lang="zh-CN" altLang="en-US" sz="3600" dirty="0">
                <a:latin typeface="+mj-lt"/>
              </a:rPr>
              <a:t>，</a:t>
            </a:r>
            <a:r>
              <a:rPr lang="en-US" altLang="zh-CN" sz="3600" dirty="0">
                <a:latin typeface="+mj-lt"/>
              </a:rPr>
              <a:t>3</a:t>
            </a:r>
            <a:r>
              <a:rPr lang="zh-CN" altLang="en-US" sz="3600" dirty="0">
                <a:latin typeface="+mj-lt"/>
              </a:rPr>
              <a:t>张</a:t>
            </a:r>
            <a:r>
              <a:rPr lang="en-US" altLang="zh-CN" sz="3600" dirty="0">
                <a:latin typeface="+mj-lt"/>
              </a:rPr>
              <a:t>3</a:t>
            </a:r>
            <a:r>
              <a:rPr lang="zh-CN" altLang="en-US" sz="3600" dirty="0">
                <a:latin typeface="+mj-lt"/>
              </a:rPr>
              <a:t>，</a:t>
            </a:r>
            <a:r>
              <a:rPr lang="en-US" altLang="zh-CN" sz="3600" dirty="0">
                <a:latin typeface="+mj-lt"/>
              </a:rPr>
              <a:t>4</a:t>
            </a:r>
            <a:r>
              <a:rPr lang="zh-CN" altLang="en-US" sz="3600" dirty="0">
                <a:latin typeface="+mj-lt"/>
              </a:rPr>
              <a:t>张</a:t>
            </a:r>
            <a:r>
              <a:rPr lang="en-US" altLang="zh-CN" sz="3600" dirty="0">
                <a:latin typeface="+mj-lt"/>
              </a:rPr>
              <a:t>4</a:t>
            </a:r>
            <a:r>
              <a:rPr lang="zh-CN" altLang="en-US" sz="3600" dirty="0">
                <a:latin typeface="+mj-lt"/>
              </a:rPr>
              <a:t>，</a:t>
            </a:r>
            <a:r>
              <a:rPr lang="en-US" altLang="zh-CN" sz="3600" dirty="0">
                <a:latin typeface="+mj-lt"/>
              </a:rPr>
              <a:t>5</a:t>
            </a:r>
            <a:r>
              <a:rPr lang="zh-CN" altLang="en-US" sz="3600" dirty="0">
                <a:latin typeface="+mj-lt"/>
              </a:rPr>
              <a:t>张</a:t>
            </a:r>
            <a:r>
              <a:rPr lang="en-US" altLang="zh-CN" sz="3600" dirty="0">
                <a:latin typeface="+mj-lt"/>
              </a:rPr>
              <a:t>5</a:t>
            </a:r>
            <a:r>
              <a:rPr lang="zh-CN" altLang="en-US" sz="3600" dirty="0">
                <a:latin typeface="+mj-lt"/>
              </a:rPr>
              <a:t>，</a:t>
            </a:r>
            <a:r>
              <a:rPr lang="en-US" altLang="zh-CN" sz="3600" dirty="0">
                <a:latin typeface="+mj-lt"/>
              </a:rPr>
              <a:t>6</a:t>
            </a:r>
            <a:r>
              <a:rPr lang="zh-CN" altLang="en-US" sz="3600" dirty="0">
                <a:latin typeface="+mj-lt"/>
              </a:rPr>
              <a:t>张</a:t>
            </a:r>
            <a:r>
              <a:rPr lang="en-US" altLang="zh-CN" sz="3600" dirty="0">
                <a:latin typeface="+mj-lt"/>
              </a:rPr>
              <a:t>6</a:t>
            </a:r>
            <a:r>
              <a:rPr lang="zh-CN" altLang="en-US" sz="3600" dirty="0">
                <a:latin typeface="+mj-lt"/>
              </a:rPr>
              <a:t>，</a:t>
            </a:r>
            <a:r>
              <a:rPr lang="en-US" altLang="zh-CN" sz="3600" dirty="0">
                <a:latin typeface="+mj-lt"/>
              </a:rPr>
              <a:t>7</a:t>
            </a:r>
            <a:r>
              <a:rPr lang="zh-CN" altLang="en-US" sz="3600" dirty="0">
                <a:latin typeface="+mj-lt"/>
              </a:rPr>
              <a:t>张</a:t>
            </a:r>
            <a:r>
              <a:rPr lang="en-US" altLang="zh-CN" sz="3600" dirty="0">
                <a:latin typeface="+mj-lt"/>
              </a:rPr>
              <a:t>7</a:t>
            </a:r>
            <a:r>
              <a:rPr lang="zh-CN" altLang="en-US" sz="3600" dirty="0">
                <a:latin typeface="+mj-lt"/>
              </a:rPr>
              <a:t>，</a:t>
            </a:r>
            <a:r>
              <a:rPr lang="en-US" altLang="zh-CN" sz="3600" dirty="0">
                <a:latin typeface="+mj-lt"/>
              </a:rPr>
              <a:t>8</a:t>
            </a:r>
            <a:r>
              <a:rPr lang="zh-CN" altLang="en-US" sz="3600" dirty="0">
                <a:latin typeface="+mj-lt"/>
              </a:rPr>
              <a:t>张</a:t>
            </a:r>
            <a:r>
              <a:rPr lang="en-US" altLang="zh-CN" sz="3600" dirty="0">
                <a:latin typeface="+mj-lt"/>
              </a:rPr>
              <a:t>8</a:t>
            </a:r>
            <a:r>
              <a:rPr lang="zh-CN" altLang="en-US" sz="3600" dirty="0">
                <a:latin typeface="+mj-lt"/>
              </a:rPr>
              <a:t>，</a:t>
            </a:r>
            <a:r>
              <a:rPr lang="en-US" altLang="zh-CN" sz="3600" dirty="0">
                <a:latin typeface="+mj-lt"/>
              </a:rPr>
              <a:t>9</a:t>
            </a:r>
            <a:r>
              <a:rPr lang="zh-CN" altLang="en-US" sz="3600" dirty="0">
                <a:latin typeface="+mj-lt"/>
              </a:rPr>
              <a:t>张</a:t>
            </a:r>
            <a:r>
              <a:rPr lang="en-US" altLang="zh-CN" sz="3600" dirty="0">
                <a:latin typeface="+mj-lt"/>
              </a:rPr>
              <a:t>9</a:t>
            </a:r>
            <a:r>
              <a:rPr lang="zh-CN" altLang="en-US" sz="3600" dirty="0">
                <a:latin typeface="+mj-lt"/>
              </a:rPr>
              <a:t>共</a:t>
            </a:r>
            <a:r>
              <a:rPr lang="en-US" altLang="zh-CN" sz="3600" dirty="0">
                <a:latin typeface="+mj-lt"/>
              </a:rPr>
              <a:t>45</a:t>
            </a:r>
            <a:r>
              <a:rPr lang="zh-CN" altLang="en-US" sz="3600" dirty="0">
                <a:latin typeface="+mj-lt"/>
              </a:rPr>
              <a:t>张牌，现甲从中任取一张牌，然后乙开始提问来猜出这张牌。请给出乙提问的平均最少次数。 </a:t>
            </a:r>
            <a:endParaRPr lang="en-US" altLang="zh-CN" sz="3600" dirty="0">
              <a:latin typeface="+mj-lt"/>
            </a:endParaRPr>
          </a:p>
          <a:p>
            <a:pPr eaLnBrk="1" hangingPunct="1">
              <a:buNone/>
            </a:pPr>
            <a:r>
              <a:rPr lang="zh-CN" altLang="en-US" sz="3600" dirty="0">
                <a:latin typeface="+mj-lt"/>
              </a:rPr>
              <a:t>         注：甲只能回答“是”或“否”</a:t>
            </a:r>
            <a:r>
              <a:rPr lang="zh-CN" altLang="en-US" sz="3600" dirty="0"/>
              <a:t>。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作业</a:t>
            </a:r>
            <a:endParaRPr lang="zh-CN" altLang="en-US" b="1" dirty="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179388" y="1700213"/>
            <a:ext cx="8713787" cy="21639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1-1 </a:t>
            </a:r>
            <a:r>
              <a:rPr lang="zh-CN" altLang="en-US" dirty="0"/>
              <a:t>求下列函数的渐近表达式</a:t>
            </a:r>
            <a:r>
              <a:rPr lang="en-US" altLang="zh-CN" dirty="0"/>
              <a:t>: </a:t>
            </a:r>
            <a:endParaRPr lang="en-US" altLang="zh-CN" dirty="0"/>
          </a:p>
          <a:p>
            <a:pPr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       3n</a:t>
            </a:r>
            <a:r>
              <a:rPr lang="en-US" altLang="zh-CN" baseline="30000" dirty="0"/>
              <a:t>2</a:t>
            </a:r>
            <a:r>
              <a:rPr lang="en-US" altLang="zh-CN" dirty="0"/>
              <a:t>+10n; n</a:t>
            </a:r>
            <a:r>
              <a:rPr lang="en-US" altLang="zh-CN" baseline="30000" dirty="0"/>
              <a:t>2</a:t>
            </a:r>
            <a:r>
              <a:rPr lang="en-US" altLang="zh-CN" dirty="0"/>
              <a:t>/10+2</a:t>
            </a:r>
            <a:r>
              <a:rPr lang="en-US" altLang="zh-CN" baseline="30000" dirty="0"/>
              <a:t>n</a:t>
            </a:r>
            <a:r>
              <a:rPr lang="en-US" altLang="zh-CN" dirty="0"/>
              <a:t>; 21+1/n; log n</a:t>
            </a:r>
            <a:r>
              <a:rPr lang="en-US" altLang="zh-CN" baseline="30000" dirty="0"/>
              <a:t>3</a:t>
            </a:r>
            <a:r>
              <a:rPr lang="en-US" altLang="zh-CN" dirty="0"/>
              <a:t>; 10log3</a:t>
            </a:r>
            <a:r>
              <a:rPr lang="en-US" altLang="zh-CN" baseline="30000" dirty="0"/>
              <a:t>n</a:t>
            </a:r>
            <a:r>
              <a:rPr lang="en-US" altLang="zh-CN" dirty="0"/>
              <a:t>. </a:t>
            </a:r>
            <a:endParaRPr lang="en-US" altLang="zh-CN" dirty="0"/>
          </a:p>
          <a:p>
            <a:pPr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1-2 </a:t>
            </a:r>
            <a:r>
              <a:rPr lang="zh-CN" altLang="en-US" dirty="0"/>
              <a:t>试论</a:t>
            </a:r>
            <a:r>
              <a:rPr lang="en-US" altLang="zh-CN" dirty="0"/>
              <a:t>O(1)</a:t>
            </a:r>
            <a:r>
              <a:rPr lang="zh-CN" altLang="en-US" dirty="0"/>
              <a:t>与</a:t>
            </a:r>
            <a:r>
              <a:rPr lang="en-US" altLang="zh-CN" dirty="0"/>
              <a:t>O(2)</a:t>
            </a:r>
            <a:r>
              <a:rPr lang="zh-CN" altLang="en-US" dirty="0"/>
              <a:t>的区别</a:t>
            </a:r>
            <a:r>
              <a:rPr lang="en-US" altLang="zh-CN" dirty="0"/>
              <a:t>. </a:t>
            </a:r>
            <a:endParaRPr lang="en-US" altLang="zh-CN" dirty="0"/>
          </a:p>
          <a:p>
            <a:pPr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作业</a:t>
            </a:r>
            <a:endParaRPr lang="zh-CN" altLang="en-US" b="1" dirty="0"/>
          </a:p>
        </p:txBody>
      </p:sp>
      <p:sp>
        <p:nvSpPr>
          <p:cNvPr id="5123" name="Text Box 4"/>
          <p:cNvSpPr txBox="1">
            <a:spLocks noChangeArrowheads="1"/>
          </p:cNvSpPr>
          <p:nvPr/>
        </p:nvSpPr>
        <p:spPr bwMode="auto">
          <a:xfrm>
            <a:off x="179388" y="1458913"/>
            <a:ext cx="8713787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1-4 (1) </a:t>
            </a:r>
            <a:r>
              <a:rPr lang="zh-CN" altLang="en-US" sz="2000" dirty="0"/>
              <a:t>假设某算法在输入规模为</a:t>
            </a:r>
            <a:r>
              <a:rPr lang="en-US" altLang="zh-CN" sz="2000" dirty="0"/>
              <a:t>n</a:t>
            </a:r>
            <a:r>
              <a:rPr lang="zh-CN" altLang="en-US" sz="2000" dirty="0"/>
              <a:t>时的计算时间为</a:t>
            </a:r>
            <a:r>
              <a:rPr lang="en-US" altLang="zh-CN" sz="2000" dirty="0"/>
              <a:t>T(n)=3</a:t>
            </a:r>
            <a:r>
              <a:rPr lang="en-US" altLang="zh-CN" sz="2000" dirty="0">
                <a:sym typeface="Symbol" panose="05050102010706020507" pitchFamily="18" charset="2"/>
              </a:rPr>
              <a:t>2</a:t>
            </a:r>
            <a:r>
              <a:rPr lang="en-US" altLang="zh-CN" sz="2000" baseline="30000" dirty="0"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ym typeface="Symbol" panose="05050102010706020507" pitchFamily="18" charset="2"/>
              </a:rPr>
              <a:t>. </a:t>
            </a:r>
            <a:r>
              <a:rPr lang="zh-CN" altLang="en-US" sz="2000" dirty="0">
                <a:sym typeface="Symbol" panose="05050102010706020507" pitchFamily="18" charset="2"/>
              </a:rPr>
              <a:t>在某台计算机上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实现并完成该算法的时间为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zh-CN" altLang="en-US" sz="2000" dirty="0">
                <a:sym typeface="Symbol" panose="05050102010706020507" pitchFamily="18" charset="2"/>
              </a:rPr>
              <a:t>秒</a:t>
            </a:r>
            <a:r>
              <a:rPr lang="en-US" altLang="zh-CN" sz="2000" dirty="0">
                <a:sym typeface="Symbol" panose="05050102010706020507" pitchFamily="18" charset="2"/>
              </a:rPr>
              <a:t>. </a:t>
            </a:r>
            <a:r>
              <a:rPr lang="zh-CN" altLang="en-US" sz="2000" dirty="0">
                <a:sym typeface="Symbol" panose="05050102010706020507" pitchFamily="18" charset="2"/>
              </a:rPr>
              <a:t>现有另一台计算机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其运行速度是第一台的</a:t>
            </a:r>
            <a:r>
              <a:rPr lang="en-US" altLang="zh-CN" sz="2000" dirty="0">
                <a:sym typeface="Symbol" panose="05050102010706020507" pitchFamily="18" charset="2"/>
              </a:rPr>
              <a:t>64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倍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那么在这台新机器上用同一算法在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zh-CN" altLang="en-US" sz="2000" dirty="0">
                <a:sym typeface="Symbol" panose="05050102010706020507" pitchFamily="18" charset="2"/>
              </a:rPr>
              <a:t>秒内能解输入规模为多大的问题</a:t>
            </a:r>
            <a:r>
              <a:rPr lang="en-US" altLang="zh-CN" sz="2000" dirty="0">
                <a:sym typeface="Symbol" panose="05050102010706020507" pitchFamily="18" charset="2"/>
              </a:rPr>
              <a:t>?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(2) </a:t>
            </a:r>
            <a:r>
              <a:rPr lang="zh-CN" altLang="en-US" sz="2000" dirty="0">
                <a:sym typeface="Symbol" panose="05050102010706020507" pitchFamily="18" charset="2"/>
              </a:rPr>
              <a:t>若上述算法的计算时间改进为</a:t>
            </a:r>
            <a:r>
              <a:rPr lang="en-US" altLang="zh-CN" sz="2000" dirty="0">
                <a:sym typeface="Symbol" panose="05050102010706020507" pitchFamily="18" charset="2"/>
              </a:rPr>
              <a:t>T(n)=n</a:t>
            </a:r>
            <a:r>
              <a:rPr lang="en-US" altLang="zh-CN" sz="2000" baseline="30000" dirty="0">
                <a:sym typeface="Symbol" panose="05050102010706020507" pitchFamily="18" charset="2"/>
              </a:rPr>
              <a:t>2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其余条件不变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则在新机器上用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r>
              <a:rPr lang="zh-CN" altLang="en-US" sz="2000" dirty="0">
                <a:sym typeface="Symbol" panose="05050102010706020507" pitchFamily="18" charset="2"/>
              </a:rPr>
              <a:t>秒</a:t>
            </a:r>
            <a:endParaRPr lang="zh-CN" altLang="en-US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时间能解输入规模为多大的问题</a:t>
            </a:r>
            <a:r>
              <a:rPr lang="en-US" altLang="zh-CN" sz="2000" dirty="0">
                <a:sym typeface="Symbol" panose="05050102010706020507" pitchFamily="18" charset="2"/>
              </a:rPr>
              <a:t>?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(3) </a:t>
            </a:r>
            <a:r>
              <a:rPr lang="zh-CN" altLang="en-US" sz="2000" dirty="0">
                <a:sym typeface="Symbol" panose="05050102010706020507" pitchFamily="18" charset="2"/>
              </a:rPr>
              <a:t>若上述算法的计算时间改进为</a:t>
            </a:r>
            <a:r>
              <a:rPr lang="en-US" altLang="zh-CN" sz="2000" dirty="0">
                <a:sym typeface="Symbol" panose="05050102010706020507" pitchFamily="18" charset="2"/>
              </a:rPr>
              <a:t>T(n)=8, </a:t>
            </a:r>
            <a:r>
              <a:rPr lang="zh-CN" altLang="en-US" sz="2000" dirty="0">
                <a:sym typeface="Symbol" panose="05050102010706020507" pitchFamily="18" charset="2"/>
              </a:rPr>
              <a:t>其余条件不变</a:t>
            </a:r>
            <a:r>
              <a:rPr lang="en-US" altLang="zh-CN" sz="2000" dirty="0"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ym typeface="Symbol" panose="05050102010706020507" pitchFamily="18" charset="2"/>
              </a:rPr>
              <a:t>那么在新机器上用</a:t>
            </a:r>
            <a:r>
              <a:rPr lang="en-US" altLang="zh-CN" sz="2000" dirty="0">
                <a:sym typeface="Symbol" panose="05050102010706020507" pitchFamily="18" charset="2"/>
              </a:rPr>
              <a:t>t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000" dirty="0">
                <a:sym typeface="Symbol" panose="05050102010706020507" pitchFamily="18" charset="2"/>
              </a:rPr>
              <a:t>秒时间能解输入规模为多大的问题</a:t>
            </a:r>
            <a:r>
              <a:rPr lang="en-US" altLang="zh-CN" sz="2000" dirty="0">
                <a:sym typeface="Symbol" panose="05050102010706020507" pitchFamily="18" charset="2"/>
              </a:rPr>
              <a:t>? 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endParaRPr lang="en-US" altLang="zh-CN" sz="2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作业</a:t>
            </a:r>
            <a:endParaRPr lang="zh-CN" altLang="en-US" b="1" dirty="0"/>
          </a:p>
        </p:txBody>
      </p:sp>
      <p:sp>
        <p:nvSpPr>
          <p:cNvPr id="7171" name="Text Box 5"/>
          <p:cNvSpPr txBox="1">
            <a:spLocks noChangeArrowheads="1"/>
          </p:cNvSpPr>
          <p:nvPr/>
        </p:nvSpPr>
        <p:spPr bwMode="auto">
          <a:xfrm>
            <a:off x="107950" y="1173163"/>
            <a:ext cx="8964613" cy="4161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sym typeface="+mn-ea"/>
              </a:rPr>
              <a:t>2-8 </a:t>
            </a:r>
            <a:r>
              <a:rPr lang="zh-CN" altLang="en-US" sz="2000" dirty="0">
                <a:sym typeface="+mn-ea"/>
              </a:rPr>
              <a:t>设</a:t>
            </a:r>
            <a:r>
              <a:rPr lang="en-US" altLang="zh-CN" sz="2000" dirty="0">
                <a:sym typeface="+mn-ea"/>
              </a:rPr>
              <a:t>n</a:t>
            </a:r>
            <a:r>
              <a:rPr lang="zh-CN" altLang="en-US" sz="2000" dirty="0">
                <a:sym typeface="+mn-ea"/>
              </a:rPr>
              <a:t>个不同的整数排好序后存于</a:t>
            </a:r>
            <a:r>
              <a:rPr lang="en-US" altLang="zh-CN" sz="2000" dirty="0">
                <a:sym typeface="+mn-ea"/>
              </a:rPr>
              <a:t>T[1:n]</a:t>
            </a:r>
            <a:r>
              <a:rPr lang="zh-CN" altLang="en-US" sz="2000" dirty="0">
                <a:sym typeface="+mn-ea"/>
              </a:rPr>
              <a:t>中</a:t>
            </a:r>
            <a:r>
              <a:rPr lang="en-US" altLang="zh-CN" sz="2000" dirty="0">
                <a:sym typeface="+mn-ea"/>
              </a:rPr>
              <a:t>. </a:t>
            </a:r>
            <a:r>
              <a:rPr lang="zh-CN" altLang="en-US" sz="2000" dirty="0">
                <a:sym typeface="+mn-ea"/>
              </a:rPr>
              <a:t>若存在一个下标</a:t>
            </a:r>
            <a:r>
              <a:rPr lang="en-US" altLang="zh-CN" sz="2000" dirty="0">
                <a:sym typeface="+mn-ea"/>
              </a:rPr>
              <a:t>i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 </a:t>
            </a:r>
            <a:r>
              <a:rPr lang="en-US" altLang="zh-CN" sz="2000" dirty="0">
                <a:sym typeface="+mn-ea"/>
              </a:rPr>
              <a:t>i </a:t>
            </a:r>
            <a:r>
              <a:rPr lang="en-US" altLang="zh-CN" sz="2000" dirty="0">
                <a:sym typeface="Symbol" panose="05050102010706020507" pitchFamily="18" charset="2"/>
              </a:rPr>
              <a:t></a:t>
            </a:r>
            <a:r>
              <a:rPr lang="en-US" altLang="zh-CN" sz="2000" dirty="0">
                <a:sym typeface="+mn-ea"/>
              </a:rPr>
              <a:t>n, </a:t>
            </a:r>
            <a:r>
              <a:rPr lang="zh-CN" altLang="en-US" sz="2000" dirty="0">
                <a:sym typeface="+mn-ea"/>
              </a:rPr>
              <a:t>使得</a:t>
            </a:r>
            <a:r>
              <a:rPr lang="en-US" altLang="zh-CN" sz="2000" dirty="0">
                <a:sym typeface="+mn-ea"/>
              </a:rPr>
              <a:t>T[i]=i. </a:t>
            </a:r>
            <a:r>
              <a:rPr lang="zh-CN" altLang="en-US" sz="2000" dirty="0">
                <a:sym typeface="+mn-ea"/>
              </a:rPr>
              <a:t>设计一个有效算法找到这个下标</a:t>
            </a:r>
            <a:r>
              <a:rPr lang="en-US" altLang="zh-CN" sz="2000" dirty="0">
                <a:sym typeface="+mn-ea"/>
              </a:rPr>
              <a:t>. </a:t>
            </a:r>
            <a:r>
              <a:rPr lang="zh-CN" altLang="en-US" sz="2000" dirty="0">
                <a:sym typeface="+mn-ea"/>
              </a:rPr>
              <a:t>要求算法在最坏情况下的计算时间</a:t>
            </a:r>
            <a:r>
              <a:rPr lang="en-US" altLang="zh-CN" sz="2000" dirty="0">
                <a:sym typeface="+mn-ea"/>
              </a:rPr>
              <a:t>O(log n).</a:t>
            </a:r>
            <a:endParaRPr lang="zh-CN" altLang="en-US" sz="2000" b="1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SzPct val="75000"/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2"/>
                </a:solidFill>
              </a:rPr>
              <a:t>2.9 </a:t>
            </a:r>
            <a:r>
              <a:rPr lang="zh-CN" altLang="en-US" sz="2000" dirty="0">
                <a:solidFill>
                  <a:schemeClr val="tx2"/>
                </a:solidFill>
              </a:rPr>
              <a:t>设</a:t>
            </a:r>
            <a:r>
              <a:rPr lang="en-US" altLang="zh-CN" sz="2000" dirty="0">
                <a:solidFill>
                  <a:schemeClr val="tx2"/>
                </a:solidFill>
              </a:rPr>
              <a:t>T[0:n-1]</a:t>
            </a:r>
            <a:r>
              <a:rPr lang="zh-CN" altLang="en-US" sz="2000" dirty="0">
                <a:solidFill>
                  <a:schemeClr val="tx2"/>
                </a:solidFill>
              </a:rPr>
              <a:t>是</a:t>
            </a:r>
            <a:r>
              <a:rPr lang="en-US" altLang="zh-CN" sz="2000" dirty="0">
                <a:solidFill>
                  <a:schemeClr val="tx2"/>
                </a:solidFill>
              </a:rPr>
              <a:t>n</a:t>
            </a:r>
            <a:r>
              <a:rPr lang="zh-CN" altLang="en-US" sz="2000" dirty="0">
                <a:solidFill>
                  <a:schemeClr val="tx2"/>
                </a:solidFill>
              </a:rPr>
              <a:t>个元素的数组</a:t>
            </a:r>
            <a:r>
              <a:rPr lang="en-US" altLang="zh-CN" sz="2000" dirty="0">
                <a:solidFill>
                  <a:schemeClr val="tx2"/>
                </a:solidFill>
              </a:rPr>
              <a:t>. </a:t>
            </a:r>
            <a:r>
              <a:rPr lang="zh-CN" altLang="en-US" sz="2000" dirty="0">
                <a:solidFill>
                  <a:schemeClr val="tx2"/>
                </a:solidFill>
              </a:rPr>
              <a:t>对任一元素</a:t>
            </a:r>
            <a:r>
              <a:rPr lang="en-US" altLang="zh-CN" sz="2000" dirty="0">
                <a:solidFill>
                  <a:schemeClr val="tx2"/>
                </a:solidFill>
              </a:rPr>
              <a:t>x, </a:t>
            </a:r>
            <a:r>
              <a:rPr lang="zh-CN" altLang="en-US" sz="2000" dirty="0">
                <a:solidFill>
                  <a:schemeClr val="tx2"/>
                </a:solidFill>
              </a:rPr>
              <a:t>设</a:t>
            </a:r>
            <a:r>
              <a:rPr lang="en-US" altLang="zh-CN" sz="2000" dirty="0">
                <a:solidFill>
                  <a:schemeClr val="tx2"/>
                </a:solidFill>
              </a:rPr>
              <a:t>S(x)={ 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 | T[</a:t>
            </a:r>
            <a:r>
              <a:rPr lang="en-US" altLang="zh-CN" sz="2000" dirty="0" err="1">
                <a:solidFill>
                  <a:schemeClr val="tx2"/>
                </a:solidFill>
              </a:rPr>
              <a:t>i</a:t>
            </a:r>
            <a:r>
              <a:rPr lang="en-US" altLang="zh-CN" sz="2000" dirty="0">
                <a:solidFill>
                  <a:schemeClr val="tx2"/>
                </a:solidFill>
              </a:rPr>
              <a:t>]=x}.</a:t>
            </a:r>
            <a:r>
              <a:rPr lang="zh-CN" altLang="en-US" sz="2000" dirty="0">
                <a:solidFill>
                  <a:schemeClr val="tx2"/>
                </a:solidFill>
              </a:rPr>
              <a:t>当</a:t>
            </a:r>
            <a:r>
              <a:rPr lang="en-US" altLang="zh-CN" sz="2000" dirty="0">
                <a:solidFill>
                  <a:schemeClr val="tx2"/>
                </a:solidFill>
              </a:rPr>
              <a:t>|S(x)|&gt;n/2</a:t>
            </a:r>
            <a:r>
              <a:rPr lang="zh-CN" altLang="en-US" sz="2000" dirty="0">
                <a:solidFill>
                  <a:schemeClr val="tx2"/>
                </a:solidFill>
              </a:rPr>
              <a:t>时</a:t>
            </a:r>
            <a:r>
              <a:rPr lang="en-US" altLang="zh-CN" sz="2000" dirty="0">
                <a:solidFill>
                  <a:schemeClr val="tx2"/>
                </a:solidFill>
              </a:rPr>
              <a:t>, </a:t>
            </a:r>
            <a:r>
              <a:rPr lang="zh-CN" altLang="en-US" sz="2000" dirty="0">
                <a:solidFill>
                  <a:schemeClr val="tx2"/>
                </a:solidFill>
              </a:rPr>
              <a:t>称</a:t>
            </a:r>
            <a:r>
              <a:rPr lang="en-US" altLang="zh-CN" sz="2000" dirty="0">
                <a:solidFill>
                  <a:schemeClr val="tx2"/>
                </a:solidFill>
              </a:rPr>
              <a:t>x</a:t>
            </a:r>
            <a:r>
              <a:rPr lang="zh-CN" altLang="en-US" sz="2000" dirty="0">
                <a:solidFill>
                  <a:schemeClr val="tx2"/>
                </a:solidFill>
              </a:rPr>
              <a:t>为主元素</a:t>
            </a:r>
            <a:r>
              <a:rPr lang="en-US" altLang="zh-CN" sz="2000" dirty="0">
                <a:solidFill>
                  <a:schemeClr val="tx2"/>
                </a:solidFill>
              </a:rPr>
              <a:t>. </a:t>
            </a:r>
            <a:r>
              <a:rPr lang="zh-CN" altLang="en-US" sz="2000" dirty="0">
                <a:solidFill>
                  <a:schemeClr val="tx2"/>
                </a:solidFill>
              </a:rPr>
              <a:t>设计一个线性时间算法</a:t>
            </a:r>
            <a:r>
              <a:rPr lang="en-US" altLang="zh-CN" sz="2000" dirty="0">
                <a:solidFill>
                  <a:schemeClr val="tx2"/>
                </a:solidFill>
              </a:rPr>
              <a:t>, </a:t>
            </a:r>
            <a:r>
              <a:rPr lang="zh-CN" altLang="en-US" sz="2000" dirty="0">
                <a:solidFill>
                  <a:schemeClr val="tx2"/>
                </a:solidFill>
              </a:rPr>
              <a:t>确定</a:t>
            </a:r>
            <a:r>
              <a:rPr lang="en-US" altLang="zh-CN" sz="2000" dirty="0">
                <a:solidFill>
                  <a:schemeClr val="tx2"/>
                </a:solidFill>
              </a:rPr>
              <a:t>T[0:n-1]</a:t>
            </a:r>
            <a:r>
              <a:rPr lang="zh-CN" altLang="en-US" sz="2000" dirty="0">
                <a:solidFill>
                  <a:schemeClr val="tx2"/>
                </a:solidFill>
              </a:rPr>
              <a:t>是否有一个主元素</a:t>
            </a:r>
            <a:r>
              <a:rPr lang="en-US" altLang="zh-CN" sz="2000" dirty="0">
                <a:solidFill>
                  <a:schemeClr val="tx2"/>
                </a:solidFill>
              </a:rPr>
              <a:t>. </a:t>
            </a:r>
            <a:endParaRPr lang="en-US" altLang="zh-CN" sz="20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SzPct val="75000"/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SzPct val="75000"/>
              <a:buNone/>
            </a:pPr>
            <a:r>
              <a:rPr lang="en-US" altLang="zh-CN" sz="2000" dirty="0"/>
              <a:t>2.25 </a:t>
            </a:r>
            <a:r>
              <a:rPr lang="zh-CN" altLang="en-US" sz="2000" dirty="0"/>
              <a:t>在线性时间选择算法中</a:t>
            </a:r>
            <a:r>
              <a:rPr lang="en-US" altLang="zh-CN" sz="2000" dirty="0"/>
              <a:t>, </a:t>
            </a:r>
            <a:r>
              <a:rPr lang="zh-CN" altLang="en-US" sz="2000" dirty="0"/>
              <a:t>输入元素被划分为</a:t>
            </a:r>
            <a:r>
              <a:rPr lang="en-US" altLang="zh-CN" sz="2000" dirty="0"/>
              <a:t>5</a:t>
            </a:r>
            <a:r>
              <a:rPr lang="zh-CN" altLang="en-US" sz="2000" dirty="0"/>
              <a:t>个一组</a:t>
            </a:r>
            <a:r>
              <a:rPr lang="en-US" altLang="zh-CN" sz="2000" dirty="0"/>
              <a:t>, </a:t>
            </a:r>
            <a:r>
              <a:rPr lang="zh-CN" altLang="en-US" sz="2000" dirty="0"/>
              <a:t>如果将它们划分为</a:t>
            </a:r>
            <a:r>
              <a:rPr lang="en-US" altLang="zh-CN" sz="2000" dirty="0"/>
              <a:t>7</a:t>
            </a:r>
            <a:r>
              <a:rPr lang="zh-CN" altLang="en-US" sz="2000" dirty="0"/>
              <a:t>个一组</a:t>
            </a:r>
            <a:r>
              <a:rPr lang="en-US" altLang="zh-CN" sz="2000" dirty="0"/>
              <a:t>, </a:t>
            </a:r>
            <a:r>
              <a:rPr lang="zh-CN" altLang="en-US" sz="2000" dirty="0"/>
              <a:t>该算法仍然是线性时间算法吗</a:t>
            </a:r>
            <a:r>
              <a:rPr lang="en-US" altLang="zh-CN" sz="2000" dirty="0"/>
              <a:t>? </a:t>
            </a:r>
            <a:r>
              <a:rPr lang="zh-CN" altLang="en-US" sz="2000" dirty="0"/>
              <a:t>划分成</a:t>
            </a:r>
            <a:r>
              <a:rPr lang="en-US" altLang="zh-CN" sz="2000" dirty="0"/>
              <a:t>3</a:t>
            </a:r>
            <a:r>
              <a:rPr lang="zh-CN" altLang="en-US" sz="2000" dirty="0"/>
              <a:t>个一组又怎样</a:t>
            </a:r>
            <a:r>
              <a:rPr lang="en-US" altLang="zh-CN" sz="2000" dirty="0"/>
              <a:t>?</a:t>
            </a:r>
            <a:endParaRPr lang="en-US" altLang="zh-CN" sz="2000" dirty="0"/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SzPct val="75000"/>
              <a:buFont typeface="Wingdings" panose="05000000000000000000" pitchFamily="2" charset="2"/>
              <a:buNone/>
            </a:pPr>
            <a:endParaRPr lang="en-US" altLang="zh-CN" sz="2000" dirty="0">
              <a:solidFill>
                <a:schemeClr val="tx2"/>
              </a:solidFill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  <a:buSzPct val="75000"/>
              <a:buFont typeface="Wingdings" panose="05000000000000000000" pitchFamily="2" charset="2"/>
              <a:buNone/>
            </a:pPr>
            <a:endParaRPr lang="zh-CN" altLang="zh-CN" sz="2000" dirty="0">
              <a:solidFill>
                <a:schemeClr val="tx2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34819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A14BD2-9BB0-4B83-B762-EC67FEC7593A}" type="slidenum">
              <a:rPr kumimoji="0" lang="en-US" altLang="zh-CN" sz="1400" b="0"/>
            </a:fld>
            <a:r>
              <a:rPr kumimoji="0" lang="en-US" altLang="zh-CN" sz="1400" b="0"/>
              <a:t> of 1</a:t>
            </a:r>
            <a:endParaRPr kumimoji="0" lang="en-US" altLang="zh-CN" sz="1400" b="0"/>
          </a:p>
        </p:txBody>
      </p:sp>
      <p:sp>
        <p:nvSpPr>
          <p:cNvPr id="924674" name="Rectangle 2"/>
          <p:cNvSpPr>
            <a:spLocks noChangeArrowheads="1"/>
          </p:cNvSpPr>
          <p:nvPr/>
        </p:nvSpPr>
        <p:spPr bwMode="auto">
          <a:xfrm>
            <a:off x="438150" y="5661025"/>
            <a:ext cx="838200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秒，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掉；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秒，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掉；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秒，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掉；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秒，</a:t>
            </a:r>
            <a:r>
              <a:rPr lang="en-US" altLang="zh-CN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8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掉。</a:t>
            </a:r>
            <a:r>
              <a:rPr lang="zh-CN" altLang="en-US" sz="2800">
                <a:latin typeface="Comic Sans MS" panose="030F0702030302020204" pitchFamily="66" charset="0"/>
                <a:ea typeface="楷体_GB2312" pitchFamily="49" charset="-122"/>
              </a:rPr>
              <a:t> </a:t>
            </a:r>
            <a:endParaRPr lang="zh-CN" altLang="en-US" sz="2800" b="0">
              <a:latin typeface="Comic Sans MS" panose="030F0702030302020204" pitchFamily="66" charset="0"/>
              <a:ea typeface="楷体_GB2312" pitchFamily="49" charset="-122"/>
            </a:endParaRPr>
          </a:p>
        </p:txBody>
      </p:sp>
      <p:sp>
        <p:nvSpPr>
          <p:cNvPr id="34821" name="Text Box 3"/>
          <p:cNvSpPr txBox="1">
            <a:spLocks noChangeArrowheads="1"/>
          </p:cNvSpPr>
          <p:nvPr/>
        </p:nvSpPr>
        <p:spPr bwMode="auto">
          <a:xfrm>
            <a:off x="1931988" y="1371600"/>
            <a:ext cx="6096000" cy="396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kumimoji="0" lang="en-US" altLang="zh-CN">
                <a:latin typeface="Times New Roman" panose="02020603050405020304" pitchFamily="18" charset="0"/>
              </a:rPr>
              <a:t>1    2    3    4    5    6    7    8    9</a:t>
            </a:r>
            <a:endParaRPr kumimoji="0" lang="en-US" altLang="zh-CN">
              <a:latin typeface="Times New Roman" panose="02020603050405020304" pitchFamily="18" charset="0"/>
            </a:endParaRPr>
          </a:p>
        </p:txBody>
      </p:sp>
      <p:grpSp>
        <p:nvGrpSpPr>
          <p:cNvPr id="34822" name="Group 4"/>
          <p:cNvGrpSpPr>
            <a:grpSpLocks noChangeAspect="1"/>
          </p:cNvGrpSpPr>
          <p:nvPr/>
        </p:nvGrpSpPr>
        <p:grpSpPr bwMode="auto">
          <a:xfrm>
            <a:off x="1084263" y="1960563"/>
            <a:ext cx="5715000" cy="3467100"/>
            <a:chOff x="1701" y="5499"/>
            <a:chExt cx="9000" cy="5460"/>
          </a:xfrm>
        </p:grpSpPr>
        <p:sp>
          <p:nvSpPr>
            <p:cNvPr id="34823" name="AutoShape 5"/>
            <p:cNvSpPr>
              <a:spLocks noChangeAspect="1" noChangeArrowheads="1"/>
            </p:cNvSpPr>
            <p:nvPr/>
          </p:nvSpPr>
          <p:spPr bwMode="auto">
            <a:xfrm>
              <a:off x="1701" y="5499"/>
              <a:ext cx="9000" cy="5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pSp>
          <p:nvGrpSpPr>
            <p:cNvPr id="34824" name="Group 6"/>
            <p:cNvGrpSpPr/>
            <p:nvPr/>
          </p:nvGrpSpPr>
          <p:grpSpPr bwMode="auto">
            <a:xfrm>
              <a:off x="2601" y="5655"/>
              <a:ext cx="7200" cy="1092"/>
              <a:chOff x="2601" y="5655"/>
              <a:chExt cx="7200" cy="1716"/>
            </a:xfrm>
          </p:grpSpPr>
          <p:sp>
            <p:nvSpPr>
              <p:cNvPr id="34901" name="Rectangle 7"/>
              <p:cNvSpPr>
                <a:spLocks noChangeArrowheads="1"/>
              </p:cNvSpPr>
              <p:nvPr/>
            </p:nvSpPr>
            <p:spPr bwMode="auto">
              <a:xfrm>
                <a:off x="2601" y="5655"/>
                <a:ext cx="7200" cy="171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902" name="Line 8"/>
              <p:cNvSpPr>
                <a:spLocks noChangeShapeType="1"/>
              </p:cNvSpPr>
              <p:nvPr/>
            </p:nvSpPr>
            <p:spPr bwMode="auto">
              <a:xfrm flipH="1">
                <a:off x="3321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3" name="Line 9"/>
              <p:cNvSpPr>
                <a:spLocks noChangeShapeType="1"/>
              </p:cNvSpPr>
              <p:nvPr/>
            </p:nvSpPr>
            <p:spPr bwMode="auto">
              <a:xfrm flipH="1">
                <a:off x="4040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4" name="Line 10"/>
              <p:cNvSpPr>
                <a:spLocks noChangeShapeType="1"/>
              </p:cNvSpPr>
              <p:nvPr/>
            </p:nvSpPr>
            <p:spPr bwMode="auto">
              <a:xfrm flipH="1">
                <a:off x="4760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5" name="Line 11"/>
              <p:cNvSpPr>
                <a:spLocks noChangeShapeType="1"/>
              </p:cNvSpPr>
              <p:nvPr/>
            </p:nvSpPr>
            <p:spPr bwMode="auto">
              <a:xfrm flipH="1">
                <a:off x="5480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6" name="Line 12"/>
              <p:cNvSpPr>
                <a:spLocks noChangeShapeType="1"/>
              </p:cNvSpPr>
              <p:nvPr/>
            </p:nvSpPr>
            <p:spPr bwMode="auto">
              <a:xfrm flipH="1">
                <a:off x="6201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7" name="Line 13"/>
              <p:cNvSpPr>
                <a:spLocks noChangeShapeType="1"/>
              </p:cNvSpPr>
              <p:nvPr/>
            </p:nvSpPr>
            <p:spPr bwMode="auto">
              <a:xfrm flipH="1">
                <a:off x="6921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8" name="Line 14"/>
              <p:cNvSpPr>
                <a:spLocks noChangeShapeType="1"/>
              </p:cNvSpPr>
              <p:nvPr/>
            </p:nvSpPr>
            <p:spPr bwMode="auto">
              <a:xfrm flipH="1">
                <a:off x="7640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9" name="Line 15"/>
              <p:cNvSpPr>
                <a:spLocks noChangeShapeType="1"/>
              </p:cNvSpPr>
              <p:nvPr/>
            </p:nvSpPr>
            <p:spPr bwMode="auto">
              <a:xfrm flipH="1">
                <a:off x="8360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10" name="Line 16"/>
              <p:cNvSpPr>
                <a:spLocks noChangeShapeType="1"/>
              </p:cNvSpPr>
              <p:nvPr/>
            </p:nvSpPr>
            <p:spPr bwMode="auto">
              <a:xfrm flipH="1">
                <a:off x="9081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5" name="Group 17"/>
            <p:cNvGrpSpPr/>
            <p:nvPr/>
          </p:nvGrpSpPr>
          <p:grpSpPr bwMode="auto">
            <a:xfrm>
              <a:off x="2601" y="7603"/>
              <a:ext cx="7200" cy="1092"/>
              <a:chOff x="2601" y="5655"/>
              <a:chExt cx="7200" cy="1716"/>
            </a:xfrm>
          </p:grpSpPr>
          <p:sp>
            <p:nvSpPr>
              <p:cNvPr id="34891" name="Rectangle 18"/>
              <p:cNvSpPr>
                <a:spLocks noChangeArrowheads="1"/>
              </p:cNvSpPr>
              <p:nvPr/>
            </p:nvSpPr>
            <p:spPr bwMode="auto">
              <a:xfrm>
                <a:off x="2601" y="5655"/>
                <a:ext cx="7200" cy="171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92" name="Line 19"/>
              <p:cNvSpPr>
                <a:spLocks noChangeShapeType="1"/>
              </p:cNvSpPr>
              <p:nvPr/>
            </p:nvSpPr>
            <p:spPr bwMode="auto">
              <a:xfrm flipH="1">
                <a:off x="3321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3" name="Line 20"/>
              <p:cNvSpPr>
                <a:spLocks noChangeShapeType="1"/>
              </p:cNvSpPr>
              <p:nvPr/>
            </p:nvSpPr>
            <p:spPr bwMode="auto">
              <a:xfrm flipH="1">
                <a:off x="4040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4" name="Line 21"/>
              <p:cNvSpPr>
                <a:spLocks noChangeShapeType="1"/>
              </p:cNvSpPr>
              <p:nvPr/>
            </p:nvSpPr>
            <p:spPr bwMode="auto">
              <a:xfrm flipH="1">
                <a:off x="4760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5" name="Line 22"/>
              <p:cNvSpPr>
                <a:spLocks noChangeShapeType="1"/>
              </p:cNvSpPr>
              <p:nvPr/>
            </p:nvSpPr>
            <p:spPr bwMode="auto">
              <a:xfrm flipH="1">
                <a:off x="5480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6" name="Line 23"/>
              <p:cNvSpPr>
                <a:spLocks noChangeShapeType="1"/>
              </p:cNvSpPr>
              <p:nvPr/>
            </p:nvSpPr>
            <p:spPr bwMode="auto">
              <a:xfrm flipH="1">
                <a:off x="6201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7" name="Line 24"/>
              <p:cNvSpPr>
                <a:spLocks noChangeShapeType="1"/>
              </p:cNvSpPr>
              <p:nvPr/>
            </p:nvSpPr>
            <p:spPr bwMode="auto">
              <a:xfrm flipH="1">
                <a:off x="6921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8" name="Line 25"/>
              <p:cNvSpPr>
                <a:spLocks noChangeShapeType="1"/>
              </p:cNvSpPr>
              <p:nvPr/>
            </p:nvSpPr>
            <p:spPr bwMode="auto">
              <a:xfrm flipH="1">
                <a:off x="7640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9" name="Line 26"/>
              <p:cNvSpPr>
                <a:spLocks noChangeShapeType="1"/>
              </p:cNvSpPr>
              <p:nvPr/>
            </p:nvSpPr>
            <p:spPr bwMode="auto">
              <a:xfrm flipH="1">
                <a:off x="8360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900" name="Line 27"/>
              <p:cNvSpPr>
                <a:spLocks noChangeShapeType="1"/>
              </p:cNvSpPr>
              <p:nvPr/>
            </p:nvSpPr>
            <p:spPr bwMode="auto">
              <a:xfrm flipH="1">
                <a:off x="9081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26" name="Group 28"/>
            <p:cNvGrpSpPr/>
            <p:nvPr/>
          </p:nvGrpSpPr>
          <p:grpSpPr bwMode="auto">
            <a:xfrm>
              <a:off x="3939" y="6123"/>
              <a:ext cx="475" cy="157"/>
              <a:chOff x="3939" y="6123"/>
              <a:chExt cx="475" cy="157"/>
            </a:xfrm>
          </p:grpSpPr>
          <p:sp>
            <p:nvSpPr>
              <p:cNvPr id="34889" name="Line 29"/>
              <p:cNvSpPr>
                <a:spLocks noChangeShapeType="1"/>
              </p:cNvSpPr>
              <p:nvPr/>
            </p:nvSpPr>
            <p:spPr bwMode="auto">
              <a:xfrm>
                <a:off x="4054" y="620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90" name="Oval 30"/>
              <p:cNvSpPr>
                <a:spLocks noChangeArrowheads="1"/>
              </p:cNvSpPr>
              <p:nvPr/>
            </p:nvSpPr>
            <p:spPr bwMode="auto">
              <a:xfrm>
                <a:off x="3939" y="6123"/>
                <a:ext cx="180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4827" name="Group 31"/>
            <p:cNvGrpSpPr/>
            <p:nvPr/>
          </p:nvGrpSpPr>
          <p:grpSpPr bwMode="auto">
            <a:xfrm>
              <a:off x="5379" y="6162"/>
              <a:ext cx="475" cy="157"/>
              <a:chOff x="3939" y="6123"/>
              <a:chExt cx="475" cy="157"/>
            </a:xfrm>
          </p:grpSpPr>
          <p:sp>
            <p:nvSpPr>
              <p:cNvPr id="34887" name="Line 32"/>
              <p:cNvSpPr>
                <a:spLocks noChangeShapeType="1"/>
              </p:cNvSpPr>
              <p:nvPr/>
            </p:nvSpPr>
            <p:spPr bwMode="auto">
              <a:xfrm>
                <a:off x="4054" y="620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8" name="Oval 33"/>
              <p:cNvSpPr>
                <a:spLocks noChangeArrowheads="1"/>
              </p:cNvSpPr>
              <p:nvPr/>
            </p:nvSpPr>
            <p:spPr bwMode="auto">
              <a:xfrm>
                <a:off x="3939" y="6123"/>
                <a:ext cx="180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4828" name="Group 34"/>
            <p:cNvGrpSpPr/>
            <p:nvPr/>
          </p:nvGrpSpPr>
          <p:grpSpPr bwMode="auto">
            <a:xfrm>
              <a:off x="5841" y="6162"/>
              <a:ext cx="459" cy="157"/>
              <a:chOff x="3900" y="6363"/>
              <a:chExt cx="459" cy="157"/>
            </a:xfrm>
          </p:grpSpPr>
          <p:sp>
            <p:nvSpPr>
              <p:cNvPr id="34885" name="Line 35"/>
              <p:cNvSpPr>
                <a:spLocks noChangeShapeType="1"/>
              </p:cNvSpPr>
              <p:nvPr/>
            </p:nvSpPr>
            <p:spPr bwMode="auto">
              <a:xfrm flipH="1">
                <a:off x="3900" y="644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6" name="Oval 36"/>
              <p:cNvSpPr>
                <a:spLocks noChangeArrowheads="1"/>
              </p:cNvSpPr>
              <p:nvPr/>
            </p:nvSpPr>
            <p:spPr bwMode="auto">
              <a:xfrm flipH="1">
                <a:off x="4179" y="6363"/>
                <a:ext cx="180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4829" name="Group 37"/>
            <p:cNvGrpSpPr/>
            <p:nvPr/>
          </p:nvGrpSpPr>
          <p:grpSpPr bwMode="auto">
            <a:xfrm>
              <a:off x="7967" y="6123"/>
              <a:ext cx="459" cy="157"/>
              <a:chOff x="3900" y="6363"/>
              <a:chExt cx="459" cy="157"/>
            </a:xfrm>
          </p:grpSpPr>
          <p:sp>
            <p:nvSpPr>
              <p:cNvPr id="34883" name="Line 38"/>
              <p:cNvSpPr>
                <a:spLocks noChangeShapeType="1"/>
              </p:cNvSpPr>
              <p:nvPr/>
            </p:nvSpPr>
            <p:spPr bwMode="auto">
              <a:xfrm flipH="1">
                <a:off x="3900" y="644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4" name="Oval 39"/>
              <p:cNvSpPr>
                <a:spLocks noChangeArrowheads="1"/>
              </p:cNvSpPr>
              <p:nvPr/>
            </p:nvSpPr>
            <p:spPr bwMode="auto">
              <a:xfrm flipH="1">
                <a:off x="4179" y="6363"/>
                <a:ext cx="180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4830" name="Group 40"/>
            <p:cNvGrpSpPr/>
            <p:nvPr/>
          </p:nvGrpSpPr>
          <p:grpSpPr bwMode="auto">
            <a:xfrm>
              <a:off x="8700" y="6123"/>
              <a:ext cx="459" cy="157"/>
              <a:chOff x="3900" y="6363"/>
              <a:chExt cx="459" cy="157"/>
            </a:xfrm>
          </p:grpSpPr>
          <p:sp>
            <p:nvSpPr>
              <p:cNvPr id="34881" name="Line 41"/>
              <p:cNvSpPr>
                <a:spLocks noChangeShapeType="1"/>
              </p:cNvSpPr>
              <p:nvPr/>
            </p:nvSpPr>
            <p:spPr bwMode="auto">
              <a:xfrm flipH="1">
                <a:off x="3900" y="644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2" name="Oval 42"/>
              <p:cNvSpPr>
                <a:spLocks noChangeArrowheads="1"/>
              </p:cNvSpPr>
              <p:nvPr/>
            </p:nvSpPr>
            <p:spPr bwMode="auto">
              <a:xfrm flipH="1">
                <a:off x="4179" y="6363"/>
                <a:ext cx="180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4831" name="Text Box 43"/>
            <p:cNvSpPr txBox="1">
              <a:spLocks noChangeArrowheads="1"/>
            </p:cNvSpPr>
            <p:nvPr/>
          </p:nvSpPr>
          <p:spPr bwMode="auto">
            <a:xfrm>
              <a:off x="2241" y="6823"/>
              <a:ext cx="1260" cy="6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400">
                  <a:latin typeface="Times New Roman" panose="02020603050405020304" pitchFamily="18" charset="0"/>
                </a:rPr>
                <a:t>0.5s</a:t>
              </a:r>
              <a:endParaRPr lang="en-US" altLang="zh-CN"/>
            </a:p>
          </p:txBody>
        </p:sp>
        <p:grpSp>
          <p:nvGrpSpPr>
            <p:cNvPr id="34832" name="Group 44"/>
            <p:cNvGrpSpPr/>
            <p:nvPr/>
          </p:nvGrpSpPr>
          <p:grpSpPr bwMode="auto">
            <a:xfrm>
              <a:off x="4401" y="8071"/>
              <a:ext cx="475" cy="157"/>
              <a:chOff x="3939" y="6123"/>
              <a:chExt cx="475" cy="157"/>
            </a:xfrm>
          </p:grpSpPr>
          <p:sp>
            <p:nvSpPr>
              <p:cNvPr id="34879" name="Line 45"/>
              <p:cNvSpPr>
                <a:spLocks noChangeShapeType="1"/>
              </p:cNvSpPr>
              <p:nvPr/>
            </p:nvSpPr>
            <p:spPr bwMode="auto">
              <a:xfrm>
                <a:off x="4054" y="620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80" name="Oval 46"/>
              <p:cNvSpPr>
                <a:spLocks noChangeArrowheads="1"/>
              </p:cNvSpPr>
              <p:nvPr/>
            </p:nvSpPr>
            <p:spPr bwMode="auto">
              <a:xfrm>
                <a:off x="3939" y="6123"/>
                <a:ext cx="180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4833" name="Line 47"/>
            <p:cNvSpPr>
              <a:spLocks noChangeShapeType="1"/>
            </p:cNvSpPr>
            <p:nvPr/>
          </p:nvSpPr>
          <p:spPr bwMode="auto">
            <a:xfrm flipH="1">
              <a:off x="5453" y="8188"/>
              <a:ext cx="36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34" name="Group 48"/>
            <p:cNvGrpSpPr/>
            <p:nvPr/>
          </p:nvGrpSpPr>
          <p:grpSpPr bwMode="auto">
            <a:xfrm>
              <a:off x="7641" y="8071"/>
              <a:ext cx="459" cy="157"/>
              <a:chOff x="3900" y="6363"/>
              <a:chExt cx="459" cy="157"/>
            </a:xfrm>
          </p:grpSpPr>
          <p:sp>
            <p:nvSpPr>
              <p:cNvPr id="34877" name="Line 49"/>
              <p:cNvSpPr>
                <a:spLocks noChangeShapeType="1"/>
              </p:cNvSpPr>
              <p:nvPr/>
            </p:nvSpPr>
            <p:spPr bwMode="auto">
              <a:xfrm flipH="1">
                <a:off x="3900" y="644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8" name="Oval 50"/>
              <p:cNvSpPr>
                <a:spLocks noChangeArrowheads="1"/>
              </p:cNvSpPr>
              <p:nvPr/>
            </p:nvSpPr>
            <p:spPr bwMode="auto">
              <a:xfrm flipH="1">
                <a:off x="4179" y="6363"/>
                <a:ext cx="180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4835" name="Group 51"/>
            <p:cNvGrpSpPr/>
            <p:nvPr/>
          </p:nvGrpSpPr>
          <p:grpSpPr bwMode="auto">
            <a:xfrm>
              <a:off x="8374" y="8071"/>
              <a:ext cx="459" cy="157"/>
              <a:chOff x="3900" y="6363"/>
              <a:chExt cx="459" cy="157"/>
            </a:xfrm>
          </p:grpSpPr>
          <p:sp>
            <p:nvSpPr>
              <p:cNvPr id="34875" name="Line 52"/>
              <p:cNvSpPr>
                <a:spLocks noChangeShapeType="1"/>
              </p:cNvSpPr>
              <p:nvPr/>
            </p:nvSpPr>
            <p:spPr bwMode="auto">
              <a:xfrm flipH="1">
                <a:off x="3900" y="644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6" name="Oval 53"/>
              <p:cNvSpPr>
                <a:spLocks noChangeArrowheads="1"/>
              </p:cNvSpPr>
              <p:nvPr/>
            </p:nvSpPr>
            <p:spPr bwMode="auto">
              <a:xfrm flipH="1">
                <a:off x="4179" y="6363"/>
                <a:ext cx="180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4836" name="Group 54"/>
            <p:cNvGrpSpPr/>
            <p:nvPr/>
          </p:nvGrpSpPr>
          <p:grpSpPr bwMode="auto">
            <a:xfrm>
              <a:off x="5763" y="8110"/>
              <a:ext cx="475" cy="157"/>
              <a:chOff x="3939" y="6123"/>
              <a:chExt cx="475" cy="157"/>
            </a:xfrm>
          </p:grpSpPr>
          <p:sp>
            <p:nvSpPr>
              <p:cNvPr id="34873" name="Line 55"/>
              <p:cNvSpPr>
                <a:spLocks noChangeShapeType="1"/>
              </p:cNvSpPr>
              <p:nvPr/>
            </p:nvSpPr>
            <p:spPr bwMode="auto">
              <a:xfrm>
                <a:off x="4054" y="620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4" name="Oval 56"/>
              <p:cNvSpPr>
                <a:spLocks noChangeArrowheads="1"/>
              </p:cNvSpPr>
              <p:nvPr/>
            </p:nvSpPr>
            <p:spPr bwMode="auto">
              <a:xfrm>
                <a:off x="3939" y="6123"/>
                <a:ext cx="180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4837" name="Text Box 57"/>
            <p:cNvSpPr txBox="1">
              <a:spLocks noChangeArrowheads="1"/>
            </p:cNvSpPr>
            <p:nvPr/>
          </p:nvSpPr>
          <p:spPr bwMode="auto">
            <a:xfrm>
              <a:off x="2241" y="8463"/>
              <a:ext cx="1260" cy="6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latin typeface="Times New Roman" panose="02020603050405020304" pitchFamily="18" charset="0"/>
                </a:rPr>
                <a:t>…</a:t>
              </a:r>
              <a:endParaRPr lang="en-US" altLang="zh-CN"/>
            </a:p>
          </p:txBody>
        </p:sp>
        <p:sp>
          <p:nvSpPr>
            <p:cNvPr id="34838" name="Text Box 58"/>
            <p:cNvSpPr txBox="1">
              <a:spLocks noChangeArrowheads="1"/>
            </p:cNvSpPr>
            <p:nvPr/>
          </p:nvSpPr>
          <p:spPr bwMode="auto">
            <a:xfrm>
              <a:off x="2241" y="8931"/>
              <a:ext cx="1260" cy="6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400">
                  <a:latin typeface="Times New Roman" panose="02020603050405020304" pitchFamily="18" charset="0"/>
                </a:rPr>
                <a:t>3.5s</a:t>
              </a:r>
              <a:endParaRPr lang="en-US" altLang="zh-CN"/>
            </a:p>
          </p:txBody>
        </p:sp>
        <p:grpSp>
          <p:nvGrpSpPr>
            <p:cNvPr id="34839" name="Group 59"/>
            <p:cNvGrpSpPr/>
            <p:nvPr/>
          </p:nvGrpSpPr>
          <p:grpSpPr bwMode="auto">
            <a:xfrm>
              <a:off x="2640" y="9711"/>
              <a:ext cx="7200" cy="1092"/>
              <a:chOff x="2601" y="5655"/>
              <a:chExt cx="7200" cy="1716"/>
            </a:xfrm>
          </p:grpSpPr>
          <p:sp>
            <p:nvSpPr>
              <p:cNvPr id="34863" name="Rectangle 60"/>
              <p:cNvSpPr>
                <a:spLocks noChangeArrowheads="1"/>
              </p:cNvSpPr>
              <p:nvPr/>
            </p:nvSpPr>
            <p:spPr bwMode="auto">
              <a:xfrm>
                <a:off x="2601" y="5655"/>
                <a:ext cx="7200" cy="1716"/>
              </a:xfrm>
              <a:prstGeom prst="rect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4864" name="Line 61"/>
              <p:cNvSpPr>
                <a:spLocks noChangeShapeType="1"/>
              </p:cNvSpPr>
              <p:nvPr/>
            </p:nvSpPr>
            <p:spPr bwMode="auto">
              <a:xfrm flipH="1">
                <a:off x="3321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5" name="Line 62"/>
              <p:cNvSpPr>
                <a:spLocks noChangeShapeType="1"/>
              </p:cNvSpPr>
              <p:nvPr/>
            </p:nvSpPr>
            <p:spPr bwMode="auto">
              <a:xfrm flipH="1">
                <a:off x="4040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6" name="Line 63"/>
              <p:cNvSpPr>
                <a:spLocks noChangeShapeType="1"/>
              </p:cNvSpPr>
              <p:nvPr/>
            </p:nvSpPr>
            <p:spPr bwMode="auto">
              <a:xfrm flipH="1">
                <a:off x="4760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7" name="Line 64"/>
              <p:cNvSpPr>
                <a:spLocks noChangeShapeType="1"/>
              </p:cNvSpPr>
              <p:nvPr/>
            </p:nvSpPr>
            <p:spPr bwMode="auto">
              <a:xfrm flipH="1">
                <a:off x="5480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8" name="Line 65"/>
              <p:cNvSpPr>
                <a:spLocks noChangeShapeType="1"/>
              </p:cNvSpPr>
              <p:nvPr/>
            </p:nvSpPr>
            <p:spPr bwMode="auto">
              <a:xfrm flipH="1">
                <a:off x="6201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9" name="Line 66"/>
              <p:cNvSpPr>
                <a:spLocks noChangeShapeType="1"/>
              </p:cNvSpPr>
              <p:nvPr/>
            </p:nvSpPr>
            <p:spPr bwMode="auto">
              <a:xfrm flipH="1">
                <a:off x="6921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0" name="Line 67"/>
              <p:cNvSpPr>
                <a:spLocks noChangeShapeType="1"/>
              </p:cNvSpPr>
              <p:nvPr/>
            </p:nvSpPr>
            <p:spPr bwMode="auto">
              <a:xfrm flipH="1">
                <a:off x="7640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1" name="Line 68"/>
              <p:cNvSpPr>
                <a:spLocks noChangeShapeType="1"/>
              </p:cNvSpPr>
              <p:nvPr/>
            </p:nvSpPr>
            <p:spPr bwMode="auto">
              <a:xfrm flipH="1">
                <a:off x="8360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72" name="Line 69"/>
              <p:cNvSpPr>
                <a:spLocks noChangeShapeType="1"/>
              </p:cNvSpPr>
              <p:nvPr/>
            </p:nvSpPr>
            <p:spPr bwMode="auto">
              <a:xfrm flipH="1">
                <a:off x="9081" y="5655"/>
                <a:ext cx="1" cy="171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4840" name="Group 70"/>
            <p:cNvGrpSpPr/>
            <p:nvPr/>
          </p:nvGrpSpPr>
          <p:grpSpPr bwMode="auto">
            <a:xfrm flipH="1">
              <a:off x="3308" y="10139"/>
              <a:ext cx="475" cy="157"/>
              <a:chOff x="3939" y="6123"/>
              <a:chExt cx="475" cy="157"/>
            </a:xfrm>
          </p:grpSpPr>
          <p:sp>
            <p:nvSpPr>
              <p:cNvPr id="34861" name="Line 71"/>
              <p:cNvSpPr>
                <a:spLocks noChangeShapeType="1"/>
              </p:cNvSpPr>
              <p:nvPr/>
            </p:nvSpPr>
            <p:spPr bwMode="auto">
              <a:xfrm>
                <a:off x="4054" y="620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2" name="Oval 72"/>
              <p:cNvSpPr>
                <a:spLocks noChangeArrowheads="1"/>
              </p:cNvSpPr>
              <p:nvPr/>
            </p:nvSpPr>
            <p:spPr bwMode="auto">
              <a:xfrm>
                <a:off x="3939" y="6123"/>
                <a:ext cx="180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4841" name="Group 73"/>
            <p:cNvGrpSpPr/>
            <p:nvPr/>
          </p:nvGrpSpPr>
          <p:grpSpPr bwMode="auto">
            <a:xfrm flipH="1">
              <a:off x="7980" y="10139"/>
              <a:ext cx="459" cy="157"/>
              <a:chOff x="3900" y="6363"/>
              <a:chExt cx="459" cy="157"/>
            </a:xfrm>
          </p:grpSpPr>
          <p:sp>
            <p:nvSpPr>
              <p:cNvPr id="34859" name="Line 74"/>
              <p:cNvSpPr>
                <a:spLocks noChangeShapeType="1"/>
              </p:cNvSpPr>
              <p:nvPr/>
            </p:nvSpPr>
            <p:spPr bwMode="auto">
              <a:xfrm flipH="1">
                <a:off x="3900" y="644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60" name="Oval 75"/>
              <p:cNvSpPr>
                <a:spLocks noChangeArrowheads="1"/>
              </p:cNvSpPr>
              <p:nvPr/>
            </p:nvSpPr>
            <p:spPr bwMode="auto">
              <a:xfrm flipH="1">
                <a:off x="4179" y="6363"/>
                <a:ext cx="180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grpSp>
          <p:nvGrpSpPr>
            <p:cNvPr id="34842" name="Group 76"/>
            <p:cNvGrpSpPr/>
            <p:nvPr/>
          </p:nvGrpSpPr>
          <p:grpSpPr bwMode="auto">
            <a:xfrm>
              <a:off x="5481" y="10152"/>
              <a:ext cx="459" cy="157"/>
              <a:chOff x="3900" y="6363"/>
              <a:chExt cx="459" cy="157"/>
            </a:xfrm>
          </p:grpSpPr>
          <p:sp>
            <p:nvSpPr>
              <p:cNvPr id="34857" name="Line 77"/>
              <p:cNvSpPr>
                <a:spLocks noChangeShapeType="1"/>
              </p:cNvSpPr>
              <p:nvPr/>
            </p:nvSpPr>
            <p:spPr bwMode="auto">
              <a:xfrm flipH="1">
                <a:off x="3900" y="644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00008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8" name="Oval 78"/>
              <p:cNvSpPr>
                <a:spLocks noChangeArrowheads="1"/>
              </p:cNvSpPr>
              <p:nvPr/>
            </p:nvSpPr>
            <p:spPr bwMode="auto">
              <a:xfrm flipH="1">
                <a:off x="4179" y="6363"/>
                <a:ext cx="180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000080"/>
                </a:solidFill>
                <a:rou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4843" name="Line 79"/>
            <p:cNvSpPr>
              <a:spLocks noChangeShapeType="1"/>
            </p:cNvSpPr>
            <p:nvPr/>
          </p:nvSpPr>
          <p:spPr bwMode="auto">
            <a:xfrm flipH="1">
              <a:off x="6175" y="10230"/>
              <a:ext cx="360" cy="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844" name="Group 80"/>
            <p:cNvGrpSpPr/>
            <p:nvPr/>
          </p:nvGrpSpPr>
          <p:grpSpPr bwMode="auto">
            <a:xfrm>
              <a:off x="6485" y="10152"/>
              <a:ext cx="475" cy="157"/>
              <a:chOff x="3939" y="6123"/>
              <a:chExt cx="475" cy="157"/>
            </a:xfrm>
          </p:grpSpPr>
          <p:sp>
            <p:nvSpPr>
              <p:cNvPr id="34855" name="Line 81"/>
              <p:cNvSpPr>
                <a:spLocks noChangeShapeType="1"/>
              </p:cNvSpPr>
              <p:nvPr/>
            </p:nvSpPr>
            <p:spPr bwMode="auto">
              <a:xfrm>
                <a:off x="4054" y="6201"/>
                <a:ext cx="360" cy="1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4856" name="Oval 82"/>
              <p:cNvSpPr>
                <a:spLocks noChangeArrowheads="1"/>
              </p:cNvSpPr>
              <p:nvPr/>
            </p:nvSpPr>
            <p:spPr bwMode="auto">
              <a:xfrm>
                <a:off x="3939" y="6123"/>
                <a:ext cx="180" cy="157"/>
              </a:xfrm>
              <a:prstGeom prst="ellipse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round/>
              </a:ln>
            </p:spPr>
            <p:txBody>
              <a:bodyPr/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34845" name="Text Box 83"/>
            <p:cNvSpPr txBox="1">
              <a:spLocks noChangeArrowheads="1"/>
            </p:cNvSpPr>
            <p:nvPr/>
          </p:nvSpPr>
          <p:spPr bwMode="auto">
            <a:xfrm>
              <a:off x="3561" y="5811"/>
              <a:ext cx="660" cy="6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solidFill>
                    <a:srgbClr val="8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34846" name="Text Box 84"/>
            <p:cNvSpPr txBox="1">
              <a:spLocks noChangeArrowheads="1"/>
            </p:cNvSpPr>
            <p:nvPr/>
          </p:nvSpPr>
          <p:spPr bwMode="auto">
            <a:xfrm>
              <a:off x="5001" y="5967"/>
              <a:ext cx="660" cy="6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solidFill>
                    <a:srgbClr val="8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/>
            </a:p>
          </p:txBody>
        </p:sp>
        <p:sp>
          <p:nvSpPr>
            <p:cNvPr id="34847" name="Text Box 85"/>
            <p:cNvSpPr txBox="1">
              <a:spLocks noChangeArrowheads="1"/>
            </p:cNvSpPr>
            <p:nvPr/>
          </p:nvSpPr>
          <p:spPr bwMode="auto">
            <a:xfrm>
              <a:off x="6261" y="5967"/>
              <a:ext cx="660" cy="6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solidFill>
                    <a:srgbClr val="8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34848" name="Text Box 86"/>
            <p:cNvSpPr txBox="1">
              <a:spLocks noChangeArrowheads="1"/>
            </p:cNvSpPr>
            <p:nvPr/>
          </p:nvSpPr>
          <p:spPr bwMode="auto">
            <a:xfrm>
              <a:off x="7821" y="6051"/>
              <a:ext cx="660" cy="6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solidFill>
                    <a:srgbClr val="8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/>
            </a:p>
          </p:txBody>
        </p:sp>
        <p:sp>
          <p:nvSpPr>
            <p:cNvPr id="34849" name="Text Box 87"/>
            <p:cNvSpPr txBox="1">
              <a:spLocks noChangeArrowheads="1"/>
            </p:cNvSpPr>
            <p:nvPr/>
          </p:nvSpPr>
          <p:spPr bwMode="auto">
            <a:xfrm>
              <a:off x="9141" y="5967"/>
              <a:ext cx="660" cy="6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solidFill>
                    <a:srgbClr val="8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  <p:sp>
          <p:nvSpPr>
            <p:cNvPr id="34850" name="Text Box 88"/>
            <p:cNvSpPr txBox="1">
              <a:spLocks noChangeArrowheads="1"/>
            </p:cNvSpPr>
            <p:nvPr/>
          </p:nvSpPr>
          <p:spPr bwMode="auto">
            <a:xfrm>
              <a:off x="3501" y="10023"/>
              <a:ext cx="660" cy="6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solidFill>
                    <a:srgbClr val="800000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/>
            </a:p>
          </p:txBody>
        </p:sp>
        <p:sp>
          <p:nvSpPr>
            <p:cNvPr id="34851" name="Text Box 89"/>
            <p:cNvSpPr txBox="1">
              <a:spLocks noChangeArrowheads="1"/>
            </p:cNvSpPr>
            <p:nvPr/>
          </p:nvSpPr>
          <p:spPr bwMode="auto">
            <a:xfrm>
              <a:off x="5661" y="10179"/>
              <a:ext cx="660" cy="6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solidFill>
                    <a:srgbClr val="800000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/>
            </a:p>
          </p:txBody>
        </p:sp>
        <p:sp>
          <p:nvSpPr>
            <p:cNvPr id="34852" name="Text Box 90"/>
            <p:cNvSpPr txBox="1">
              <a:spLocks noChangeArrowheads="1"/>
            </p:cNvSpPr>
            <p:nvPr/>
          </p:nvSpPr>
          <p:spPr bwMode="auto">
            <a:xfrm>
              <a:off x="6261" y="9555"/>
              <a:ext cx="660" cy="6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solidFill>
                    <a:srgbClr val="800000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/>
            </a:p>
          </p:txBody>
        </p:sp>
        <p:sp>
          <p:nvSpPr>
            <p:cNvPr id="34853" name="Text Box 91"/>
            <p:cNvSpPr txBox="1">
              <a:spLocks noChangeArrowheads="1"/>
            </p:cNvSpPr>
            <p:nvPr/>
          </p:nvSpPr>
          <p:spPr bwMode="auto">
            <a:xfrm>
              <a:off x="6381" y="10179"/>
              <a:ext cx="660" cy="6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solidFill>
                    <a:srgbClr val="800000"/>
                  </a:solidFill>
                  <a:latin typeface="Times New Roman" panose="02020603050405020304" pitchFamily="18" charset="0"/>
                </a:rPr>
                <a:t>d</a:t>
              </a:r>
              <a:endParaRPr lang="en-US" altLang="zh-CN"/>
            </a:p>
          </p:txBody>
        </p:sp>
        <p:sp>
          <p:nvSpPr>
            <p:cNvPr id="34854" name="Text Box 92"/>
            <p:cNvSpPr txBox="1">
              <a:spLocks noChangeArrowheads="1"/>
            </p:cNvSpPr>
            <p:nvPr/>
          </p:nvSpPr>
          <p:spPr bwMode="auto">
            <a:xfrm>
              <a:off x="7821" y="10097"/>
              <a:ext cx="660" cy="624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1800">
                  <a:solidFill>
                    <a:srgbClr val="80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/>
            </a:p>
          </p:txBody>
        </p:sp>
      </p:grpSp>
      <p:sp>
        <p:nvSpPr>
          <p:cNvPr id="9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一些有趣的问题：</a:t>
            </a:r>
            <a:r>
              <a:rPr lang="zh-CN" altLang="en-US" dirty="0"/>
              <a:t>蚂蚁问题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4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4" grpId="0"/>
      <p:bldP spid="95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3686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896791-F246-4986-8186-749EE768C3AD}" type="slidenum">
              <a:rPr kumimoji="0" lang="en-US" altLang="zh-CN" sz="1400" b="0"/>
            </a:fld>
            <a:r>
              <a:rPr kumimoji="0" lang="en-US" altLang="zh-CN" sz="1400" b="0"/>
              <a:t> of 1</a:t>
            </a:r>
            <a:endParaRPr kumimoji="0" lang="en-US" altLang="zh-CN" sz="1400" b="0"/>
          </a:p>
        </p:txBody>
      </p:sp>
      <p:sp>
        <p:nvSpPr>
          <p:cNvPr id="937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9388" y="1244674"/>
            <a:ext cx="8569325" cy="4632598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课程内容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数学基础、分治与排序、动态规划、贪心法、自动机、图灵机、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问题等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课程安排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学时授课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成绩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平时成绩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％，期末闭卷成绩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70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％ 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课程相关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937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300"/>
                                        <p:tgtEl>
                                          <p:spTgt spid="937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300"/>
                                        <p:tgtEl>
                                          <p:spTgt spid="937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300"/>
                                        <p:tgtEl>
                                          <p:spTgt spid="937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300"/>
                                        <p:tgtEl>
                                          <p:spTgt spid="937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300"/>
                                        <p:tgtEl>
                                          <p:spTgt spid="937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7986" grpId="0" autoUpdateAnimBg="0" build="p"/>
      <p:bldP spid="5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3399FEAD-046D-4B3B-A2F2-0ABAE4649313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60419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CE4545F3-0740-42BB-A1CD-9CAA9F6FC2A7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时间复杂性</a:t>
            </a:r>
            <a:endParaRPr lang="zh-CN" altLang="en-US" dirty="0"/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784"/>
            <a:ext cx="7772400" cy="41148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例：算法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的时间复杂性分别是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n,2</a:t>
            </a:r>
            <a:r>
              <a:rPr lang="en-US" altLang="zh-C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100μs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是一个单位时间，求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1s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内能处理的问题规模。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已知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lg 2=0.301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2948" name="Rectangle 4"/>
          <p:cNvSpPr>
            <a:spLocks noChangeArrowheads="1"/>
          </p:cNvSpPr>
          <p:nvPr/>
        </p:nvSpPr>
        <p:spPr bwMode="auto">
          <a:xfrm>
            <a:off x="1524000" y="3810000"/>
            <a:ext cx="19415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en-US" altLang="zh-CN" sz="40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22949" name="Rectangle 5"/>
          <p:cNvSpPr>
            <a:spLocks noChangeArrowheads="1"/>
          </p:cNvSpPr>
          <p:nvPr/>
        </p:nvSpPr>
        <p:spPr bwMode="auto">
          <a:xfrm>
            <a:off x="1447800" y="4419600"/>
            <a:ext cx="30194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en-US" altLang="zh-CN" sz="4000" i="1" dirty="0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000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)*10</a:t>
            </a:r>
            <a:r>
              <a:rPr lang="en-US" altLang="zh-CN" sz="4000" baseline="30000" dirty="0">
                <a:latin typeface="宋体" panose="02010600030101010101" pitchFamily="2" charset="-122"/>
              </a:rPr>
              <a:t>-</a:t>
            </a:r>
            <a:r>
              <a:rPr lang="en-US" altLang="zh-CN" sz="4000" baseline="30000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 = 1</a:t>
            </a:r>
            <a:endParaRPr lang="en-US" altLang="zh-CN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22950" name="Rectangle 6"/>
          <p:cNvSpPr>
            <a:spLocks noChangeArrowheads="1"/>
          </p:cNvSpPr>
          <p:nvPr/>
        </p:nvSpPr>
        <p:spPr bwMode="auto">
          <a:xfrm>
            <a:off x="1447800" y="5105400"/>
            <a:ext cx="30067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4000">
                <a:latin typeface="Times New Roman" panose="02020603050405020304" pitchFamily="18" charset="0"/>
                <a:ea typeface="楷体_GB2312" pitchFamily="49" charset="-122"/>
              </a:rPr>
              <a:t>即 </a:t>
            </a:r>
            <a:r>
              <a:rPr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*10</a:t>
            </a:r>
            <a:r>
              <a:rPr lang="en-US" altLang="zh-CN" sz="4000" baseline="30000">
                <a:latin typeface="宋体" panose="02010600030101010101" pitchFamily="2" charset="-122"/>
              </a:rPr>
              <a:t>-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 = 1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22951" name="Rectangle 7"/>
          <p:cNvSpPr>
            <a:spLocks noChangeArrowheads="1"/>
          </p:cNvSpPr>
          <p:nvPr/>
        </p:nvSpPr>
        <p:spPr bwMode="auto">
          <a:xfrm>
            <a:off x="1371600" y="5775325"/>
            <a:ext cx="2962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4000">
                <a:latin typeface="Times New Roman" panose="02020603050405020304" pitchFamily="18" charset="0"/>
                <a:ea typeface="楷体_GB2312" pitchFamily="49" charset="-122"/>
              </a:rPr>
              <a:t>所以 </a:t>
            </a:r>
            <a:r>
              <a:rPr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n 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40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2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2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2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2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22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2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2947" grpId="0" autoUpdateAnimBg="0" build="p"/>
      <p:bldP spid="722948" grpId="0" autoUpdateAnimBg="0"/>
      <p:bldP spid="722949" grpId="0" autoUpdateAnimBg="0"/>
      <p:bldP spid="722950" grpId="0" autoUpdateAnimBg="0"/>
      <p:bldP spid="722951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3399FEAD-046D-4B3B-A2F2-0ABAE4649313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6656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CE4545F3-0740-42BB-A1CD-9CAA9F6FC2A7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符号</a:t>
            </a:r>
            <a:endParaRPr lang="zh-CN" alt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一、符号说明</a:t>
            </a:r>
            <a:endParaRPr kumimoji="0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．取整函数</a:t>
            </a:r>
            <a:endParaRPr kumimoji="0"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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：小于等于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的最大整数</a:t>
            </a:r>
            <a:endParaRPr kumimoji="0" lang="zh-CN" altLang="en-US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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：大于等于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的最小整数</a:t>
            </a:r>
            <a:endParaRPr kumimoji="0" lang="zh-CN" altLang="en-US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性质</a:t>
            </a:r>
            <a:endParaRPr kumimoji="0" lang="zh-CN" altLang="en-US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x-1 &lt; 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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&lt; x+1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3399FEAD-046D-4B3B-A2F2-0ABAE4649313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CE4545F3-0740-42BB-A1CD-9CAA9F6FC2A7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符号</a:t>
            </a:r>
            <a:endParaRPr lang="zh-CN" altLang="en-US"/>
          </a:p>
        </p:txBody>
      </p:sp>
      <p:graphicFrame>
        <p:nvGraphicFramePr>
          <p:cNvPr id="9218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55875" y="1196975"/>
          <a:ext cx="2232025" cy="504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公式" r:id="rId1" imgW="863600" imgH="2057400" progId="Equation.3">
                  <p:embed/>
                </p:oleObj>
              </mc:Choice>
              <mc:Fallback>
                <p:oleObj name="公式" r:id="rId1" imgW="863600" imgH="2057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1196975"/>
                        <a:ext cx="2232025" cy="504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FAAB3A5-FAE7-44B4-A08E-0A331FE9B359}" type="slidenum">
              <a:rPr kumimoji="0" lang="en-US" altLang="zh-CN" sz="1400" b="0"/>
            </a:fld>
            <a:r>
              <a:rPr kumimoji="0" lang="en-US" altLang="zh-CN" sz="1400" b="0"/>
              <a:t> of 15</a:t>
            </a:r>
            <a:endParaRPr kumimoji="0" lang="en-US" altLang="zh-CN" sz="1400" b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b="1" dirty="0"/>
              <a:t>引言</a:t>
            </a:r>
            <a:endParaRPr lang="zh-CN" altLang="en-US" b="1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0" y="1102568"/>
            <a:ext cx="8731250" cy="5638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b="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旅行商问题</a:t>
            </a:r>
            <a:r>
              <a:rPr lang="en-US" altLang="ko-KR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Traveling Salesman Problem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(TSP):</a:t>
            </a:r>
            <a:b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设有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个城市，已知任意两城市之间距离，现有一推销员想从某一城市出发巡回经过每一城市（且每城市只经过一次），最后又回到出发点，问如何找一条最短路径 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穷举法的时间复杂性为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O(n!)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n = 21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21! = 5.11×10</a:t>
            </a:r>
            <a:r>
              <a:rPr lang="en-US" altLang="zh-CN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设每条路径需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时间为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1ns 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，则总共要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1620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多年才能完成。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300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300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300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0" grpId="0" animBg="1" autoUpdateAnimBg="0"/>
      <p:bldP spid="478211" grpId="0" autoUpdateAnimBg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3399FEAD-046D-4B3B-A2F2-0ABAE4649313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67587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CE4545F3-0740-42BB-A1CD-9CAA9F6FC2A7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符号</a:t>
            </a:r>
            <a:endParaRPr lang="zh-CN" altLang="en-US"/>
          </a:p>
        </p:txBody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kumimoji="0" lang="en-US" altLang="zh-CN">
              <a:latin typeface="Comic Sans MS" panose="030F0702030302020204" pitchFamily="66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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a/b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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[a+(b-1)]/b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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a/b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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[a-(b-1)]/b</a:t>
            </a:r>
            <a:endParaRPr kumimoji="0" lang="en-US" altLang="zh-CN" b="1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3399FEAD-046D-4B3B-A2F2-0ABAE4649313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68611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CE4545F3-0740-42BB-A1CD-9CAA9F6FC2A7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符号</a:t>
            </a:r>
            <a:endParaRPr lang="zh-CN" altLang="en-US"/>
          </a:p>
        </p:txBody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99748"/>
            <a:ext cx="7772400" cy="4114800"/>
          </a:xfrm>
        </p:spPr>
        <p:txBody>
          <a:bodyPr/>
          <a:lstStyle/>
          <a:p>
            <a:pPr eaLnBrk="1" hangingPunct="1"/>
            <a:r>
              <a:rPr kumimoji="0" lang="zh-CN" altLang="en-US" b="1" dirty="0"/>
              <a:t>鸽巢原理（又名抽屉原理）</a:t>
            </a:r>
            <a:endParaRPr kumimoji="0" lang="zh-CN" altLang="en-US" b="1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dirty="0">
                <a:latin typeface="Comic Sans MS" panose="030F0702030302020204" pitchFamily="66" charset="0"/>
                <a:sym typeface="Symbol" panose="05050102010706020507" pitchFamily="18" charset="2"/>
              </a:rPr>
              <a:t> </a:t>
            </a:r>
            <a:endParaRPr kumimoji="0" lang="zh-CN" altLang="en-US" dirty="0">
              <a:latin typeface="Comic Sans MS" panose="030F0702030302020204" pitchFamily="66" charset="0"/>
              <a:sym typeface="Symbol" panose="05050102010706020507" pitchFamily="18" charset="2"/>
            </a:endParaRPr>
          </a:p>
        </p:txBody>
      </p:sp>
      <p:sp>
        <p:nvSpPr>
          <p:cNvPr id="954372" name="Rectangle 4"/>
          <p:cNvSpPr>
            <a:spLocks noChangeArrowheads="1"/>
          </p:cNvSpPr>
          <p:nvPr/>
        </p:nvSpPr>
        <p:spPr bwMode="auto">
          <a:xfrm>
            <a:off x="71438" y="2205038"/>
            <a:ext cx="88931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若n+1只鸽子</a:t>
            </a:r>
            <a:r>
              <a:rPr kumimoji="0" lang="zh-CN" altLang="en-US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飞入</a:t>
            </a:r>
            <a:r>
              <a:rPr kumimoji="0" lang="zh-CN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n个</a:t>
            </a:r>
            <a:r>
              <a:rPr kumimoji="0" lang="zh-CN" altLang="en-US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鸽巢</a:t>
            </a:r>
            <a:r>
              <a:rPr kumimoji="0" lang="zh-CN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zh-CN" altLang="en-US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那么</a:t>
            </a:r>
            <a:r>
              <a:rPr kumimoji="0" lang="zh-CN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至少有一个</a:t>
            </a:r>
            <a:r>
              <a:rPr kumimoji="0" lang="zh-CN" altLang="en-US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鸽巢</a:t>
            </a:r>
            <a:r>
              <a:rPr kumimoji="0" lang="zh-CN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至少有2</a:t>
            </a:r>
            <a:r>
              <a:rPr kumimoji="0" lang="zh-CN" altLang="en-US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只鸽子</a:t>
            </a:r>
            <a:r>
              <a:rPr kumimoji="0" lang="zh-CN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0" lang="en-US" altLang="zh-CN" sz="4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endParaRPr kumimoji="0" lang="en-US" altLang="zh-CN" sz="4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54373" name="Rectangle 5"/>
          <p:cNvSpPr>
            <a:spLocks noChangeArrowheads="1"/>
          </p:cNvSpPr>
          <p:nvPr/>
        </p:nvSpPr>
        <p:spPr bwMode="auto">
          <a:xfrm>
            <a:off x="179388" y="3716338"/>
            <a:ext cx="889317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en-US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0" lang="zh-CN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若n只鸽子</a:t>
            </a:r>
            <a:r>
              <a:rPr kumimoji="0" lang="zh-CN" altLang="en-US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飞入</a:t>
            </a:r>
            <a:r>
              <a:rPr kumimoji="0" lang="en-US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m (n&gt;m)</a:t>
            </a:r>
            <a:r>
              <a:rPr kumimoji="0" lang="zh-CN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个</a:t>
            </a:r>
            <a:r>
              <a:rPr kumimoji="0" lang="zh-CN" altLang="en-US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鸽巢</a:t>
            </a:r>
            <a:r>
              <a:rPr kumimoji="0" lang="zh-CN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kumimoji="0" lang="zh-CN" altLang="en-US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那么</a:t>
            </a:r>
            <a:r>
              <a:rPr kumimoji="0" lang="zh-CN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至少有一个</a:t>
            </a:r>
            <a:r>
              <a:rPr kumimoji="0" lang="zh-CN" altLang="en-US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鸽巢</a:t>
            </a:r>
            <a:r>
              <a:rPr kumimoji="0" lang="zh-CN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至少有</a:t>
            </a:r>
            <a:r>
              <a:rPr kumimoji="0" lang="zh-CN" altLang="en-US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kumimoji="0" lang="en-US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kumimoji="0" lang="en-US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n-1)/m</a:t>
            </a:r>
            <a:r>
              <a:rPr kumimoji="0" lang="en-US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+1</a:t>
            </a:r>
            <a:endParaRPr kumimoji="0" lang="en-US" altLang="zh-CN" sz="4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kumimoji="0" lang="zh-CN" altLang="en-US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只鸽子</a:t>
            </a:r>
            <a:r>
              <a:rPr kumimoji="0" lang="zh-CN" altLang="zh-CN" sz="400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kumimoji="0" lang="en-US" altLang="zh-CN" sz="400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5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5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72" grpId="0"/>
      <p:bldP spid="95437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3399FEAD-046D-4B3B-A2F2-0ABAE4649313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6963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CE4545F3-0740-42BB-A1CD-9CAA9F6FC2A7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0" lang="en-US" altLang="zh-CN" b="1"/>
              <a:t>Halloween treats</a:t>
            </a:r>
            <a:r>
              <a:rPr kumimoji="0" lang="en-US" altLang="zh-CN"/>
              <a:t> </a:t>
            </a:r>
            <a:endParaRPr kumimoji="0" lang="en-US" altLang="zh-CN"/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951" y="1196975"/>
            <a:ext cx="8784530" cy="523398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0" lang="en-US" altLang="zh-CN" sz="2800" dirty="0"/>
              <a:t>     Every year there is the same problem at Halloween: </a:t>
            </a:r>
            <a:r>
              <a:rPr kumimoji="0" lang="en-US" altLang="zh-CN" sz="2800" dirty="0">
                <a:solidFill>
                  <a:srgbClr val="C00000"/>
                </a:solidFill>
              </a:rPr>
              <a:t>Each neighbor is only willing to give a certain total </a:t>
            </a:r>
            <a:r>
              <a:rPr kumimoji="0" lang="en-US" altLang="zh-CN" sz="2800" dirty="0"/>
              <a:t>number of sweets on that day, no matter how many </a:t>
            </a:r>
            <a:r>
              <a:rPr kumimoji="0" lang="en-US" altLang="zh-CN" sz="2800" dirty="0">
                <a:solidFill>
                  <a:srgbClr val="C00000"/>
                </a:solidFill>
              </a:rPr>
              <a:t>children call on him, so it may happen that a child will</a:t>
            </a:r>
            <a:br>
              <a:rPr kumimoji="0" lang="en-US" altLang="zh-CN" sz="2800" dirty="0">
                <a:solidFill>
                  <a:srgbClr val="C00000"/>
                </a:solidFill>
              </a:rPr>
            </a:br>
            <a:r>
              <a:rPr kumimoji="0" lang="en-US" altLang="zh-CN" sz="2800" dirty="0">
                <a:solidFill>
                  <a:srgbClr val="C00000"/>
                </a:solidFill>
              </a:rPr>
              <a:t> </a:t>
            </a:r>
            <a:r>
              <a:rPr kumimoji="0" lang="en-US" altLang="zh-CN" sz="2800" dirty="0"/>
              <a:t>get nothing if it is too late. To avoid conflicts, the </a:t>
            </a:r>
            <a:r>
              <a:rPr kumimoji="0" lang="en-US" altLang="zh-CN" sz="2800" dirty="0">
                <a:solidFill>
                  <a:srgbClr val="C00000"/>
                </a:solidFill>
              </a:rPr>
              <a:t>children have decided they will put all sweets together </a:t>
            </a:r>
            <a:r>
              <a:rPr kumimoji="0" lang="en-US" altLang="zh-CN" sz="2800" dirty="0"/>
              <a:t>and then divide them evenly among themselves. From</a:t>
            </a:r>
            <a:br>
              <a:rPr kumimoji="0" lang="en-US" altLang="zh-CN" sz="2800" dirty="0"/>
            </a:br>
            <a:r>
              <a:rPr kumimoji="0" lang="en-US" altLang="zh-CN" sz="2800" dirty="0">
                <a:solidFill>
                  <a:srgbClr val="C00000"/>
                </a:solidFill>
              </a:rPr>
              <a:t> last year's experience of Halloween they know how </a:t>
            </a:r>
            <a:r>
              <a:rPr kumimoji="0" lang="en-US" altLang="zh-CN" sz="2800" dirty="0"/>
              <a:t>many sweets they get from each neighbor. Since they </a:t>
            </a:r>
            <a:r>
              <a:rPr kumimoji="0" lang="en-US" altLang="zh-CN" sz="2800" dirty="0">
                <a:solidFill>
                  <a:srgbClr val="C00000"/>
                </a:solidFill>
              </a:rPr>
              <a:t>care more about justice than about the number of sweets </a:t>
            </a:r>
            <a:r>
              <a:rPr kumimoji="0" lang="en-US" altLang="zh-CN" sz="2800" dirty="0"/>
              <a:t>they get, they want to select a subset of the neighbors to </a:t>
            </a:r>
            <a:r>
              <a:rPr kumimoji="0" lang="en-US" altLang="zh-CN" sz="2800" dirty="0">
                <a:solidFill>
                  <a:srgbClr val="C00000"/>
                </a:solidFill>
              </a:rPr>
              <a:t>visit, so that in sharing every child receives the same </a:t>
            </a:r>
            <a:r>
              <a:rPr kumimoji="0" lang="en-US" altLang="zh-CN" sz="2800" dirty="0"/>
              <a:t>number of sweets. They will not be satisfied if they have </a:t>
            </a:r>
            <a:r>
              <a:rPr kumimoji="0" lang="en-US" altLang="zh-CN" sz="2800" dirty="0">
                <a:solidFill>
                  <a:srgbClr val="C00000"/>
                </a:solidFill>
              </a:rPr>
              <a:t>any sweets left which cannot be divided.</a:t>
            </a:r>
            <a:r>
              <a:rPr kumimoji="0" lang="en-US" altLang="zh-CN" sz="2400" dirty="0">
                <a:solidFill>
                  <a:srgbClr val="C00000"/>
                </a:solidFill>
              </a:rPr>
              <a:t> </a:t>
            </a:r>
            <a:endParaRPr kumimoji="0" lang="en-US" altLang="zh-CN" sz="24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3399FEAD-046D-4B3B-A2F2-0ABAE4649313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70659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CE4545F3-0740-42BB-A1CD-9CAA9F6FC2A7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196975"/>
            <a:ext cx="8667750" cy="52562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3200"/>
              <a:t>Sample Input</a:t>
            </a:r>
            <a:endParaRPr kumimoji="0"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3200"/>
              <a:t>4 5 (the number of children and the number of neighbors, respectively. )</a:t>
            </a:r>
            <a:endParaRPr kumimoji="0"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3200"/>
              <a:t>1 2 3 7 5</a:t>
            </a:r>
            <a:endParaRPr kumimoji="0"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3200"/>
              <a:t>3 6</a:t>
            </a:r>
            <a:endParaRPr kumimoji="0"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3200"/>
              <a:t>7 11 2 5 13 17</a:t>
            </a:r>
            <a:endParaRPr kumimoji="0"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3200"/>
              <a:t>0 0</a:t>
            </a:r>
            <a:endParaRPr kumimoji="0"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3200"/>
              <a:t>Sample Output</a:t>
            </a:r>
            <a:endParaRPr kumimoji="0"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3200"/>
              <a:t>3 5</a:t>
            </a:r>
            <a:endParaRPr kumimoji="0" lang="en-US" altLang="zh-CN" sz="32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0" lang="en-US" altLang="zh-CN" sz="3200"/>
              <a:t>2 3 4</a:t>
            </a:r>
            <a:endParaRPr kumimoji="0" lang="en-US" altLang="zh-CN" sz="320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kumimoji="0" lang="en-US" altLang="zh-CN" b="1"/>
              <a:t>Halloween treats</a:t>
            </a:r>
            <a:r>
              <a:rPr kumimoji="0" lang="en-US" altLang="zh-CN"/>
              <a:t> </a:t>
            </a:r>
            <a:endParaRPr kumimoji="0"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10244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B8C9F7E-7CAD-4F98-8767-DD4174A2016C}" type="slidenum">
              <a:rPr kumimoji="0" lang="en-US" altLang="zh-CN" sz="1400" b="0"/>
            </a:fld>
            <a:r>
              <a:rPr kumimoji="0" lang="en-US" altLang="zh-CN" sz="1400" b="0"/>
              <a:t> of 1</a:t>
            </a:r>
            <a:endParaRPr kumimoji="0" lang="en-US" altLang="zh-CN" sz="1400" b="0"/>
          </a:p>
        </p:txBody>
      </p:sp>
      <p:sp>
        <p:nvSpPr>
          <p:cNvPr id="961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8812213" cy="5105400"/>
          </a:xfrm>
        </p:spPr>
        <p:txBody>
          <a:bodyPr/>
          <a:lstStyle/>
          <a:p>
            <a:pPr eaLnBrk="1" hangingPunct="1"/>
            <a:r>
              <a:rPr lang="en-US" altLang="zh-CN" sz="3600"/>
              <a:t>2 </a:t>
            </a:r>
            <a:r>
              <a:rPr lang="zh-CN" altLang="en-US" sz="3600"/>
              <a:t>对数</a:t>
            </a:r>
            <a:br>
              <a:rPr lang="zh-CN" altLang="en-US" sz="3600"/>
            </a:br>
            <a:r>
              <a:rPr lang="zh-CN" altLang="en-US" sz="3600"/>
              <a:t>                                                  </a:t>
            </a:r>
            <a:r>
              <a:rPr lang="en-US" altLang="zh-CN" sz="3200"/>
              <a:t>lg 2 = 0.301</a:t>
            </a:r>
            <a:endParaRPr lang="en-US" altLang="zh-CN" sz="3200"/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776288" y="1816100"/>
          <a:ext cx="5143500" cy="4086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4" name="Equation" r:id="rId1" imgW="1790700" imgH="1422400" progId="Equation.3">
                  <p:embed/>
                </p:oleObj>
              </mc:Choice>
              <mc:Fallback>
                <p:oleObj name="Equation" r:id="rId1" imgW="1790700" imgH="142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816100"/>
                        <a:ext cx="5143500" cy="4086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/>
              <a:t>符号</a:t>
            </a:r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6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1539" grpId="0" autoUpdateAnimBg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1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3399FEAD-046D-4B3B-A2F2-0ABAE4649313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11272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CE4545F3-0740-42BB-A1CD-9CAA9F6FC2A7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11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符号</a:t>
            </a:r>
            <a:endParaRPr lang="zh-CN" altLang="en-US"/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25538"/>
            <a:ext cx="8802688" cy="5105400"/>
          </a:xfrm>
        </p:spPr>
        <p:txBody>
          <a:bodyPr/>
          <a:lstStyle/>
          <a:p>
            <a:pPr eaLnBrk="1" hangingPunct="1"/>
            <a:r>
              <a:rPr lang="zh-CN" altLang="en-US" dirty="0"/>
              <a:t>证明：</a:t>
            </a:r>
            <a:endParaRPr lang="zh-CN" altLang="en-US" sz="6000" dirty="0"/>
          </a:p>
        </p:txBody>
      </p:sp>
      <p:graphicFrame>
        <p:nvGraphicFramePr>
          <p:cNvPr id="926724" name="Object 4"/>
          <p:cNvGraphicFramePr>
            <a:graphicFrameLocks noChangeAspect="1"/>
          </p:cNvGraphicFramePr>
          <p:nvPr/>
        </p:nvGraphicFramePr>
        <p:xfrm>
          <a:off x="2057400" y="1412875"/>
          <a:ext cx="1752600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Equation" r:id="rId1" imgW="355600" imgH="241300" progId="Equation.3">
                  <p:embed/>
                </p:oleObj>
              </mc:Choice>
              <mc:Fallback>
                <p:oleObj name="Equation" r:id="rId1" imgW="3556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412875"/>
                        <a:ext cx="1752600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25" name="Object 5"/>
          <p:cNvGraphicFramePr>
            <a:graphicFrameLocks noChangeAspect="1"/>
          </p:cNvGraphicFramePr>
          <p:nvPr/>
        </p:nvGraphicFramePr>
        <p:xfrm>
          <a:off x="3754438" y="1412875"/>
          <a:ext cx="2573337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Equation" r:id="rId3" imgW="635000" imgH="254000" progId="Equation.3">
                  <p:embed/>
                </p:oleObj>
              </mc:Choice>
              <mc:Fallback>
                <p:oleObj name="Equation" r:id="rId3" imgW="635000" imgH="254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4438" y="1412875"/>
                        <a:ext cx="2573337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26" name="Object 6"/>
          <p:cNvGraphicFramePr>
            <a:graphicFrameLocks noChangeAspect="1"/>
          </p:cNvGraphicFramePr>
          <p:nvPr/>
        </p:nvGraphicFramePr>
        <p:xfrm>
          <a:off x="3752850" y="2730500"/>
          <a:ext cx="2800350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Equation" r:id="rId5" imgW="698500" imgH="203200" progId="Equation.3">
                  <p:embed/>
                </p:oleObj>
              </mc:Choice>
              <mc:Fallback>
                <p:oleObj name="Equation" r:id="rId5" imgW="6985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2850" y="2730500"/>
                        <a:ext cx="2800350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27" name="Object 7"/>
          <p:cNvGraphicFramePr>
            <a:graphicFrameLocks noChangeAspect="1"/>
          </p:cNvGraphicFramePr>
          <p:nvPr/>
        </p:nvGraphicFramePr>
        <p:xfrm>
          <a:off x="3810000" y="3641725"/>
          <a:ext cx="3124200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" r:id="rId7" imgW="812165" imgH="228600" progId="Equation.3">
                  <p:embed/>
                </p:oleObj>
              </mc:Choice>
              <mc:Fallback>
                <p:oleObj name="" r:id="rId7" imgW="812165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641725"/>
                        <a:ext cx="3124200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6728" name="Object 8"/>
          <p:cNvGraphicFramePr>
            <a:graphicFrameLocks noChangeAspect="1"/>
          </p:cNvGraphicFramePr>
          <p:nvPr/>
        </p:nvGraphicFramePr>
        <p:xfrm>
          <a:off x="3810000" y="4765675"/>
          <a:ext cx="2057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" r:id="rId9" imgW="469900" imgH="203200" progId="Equation.3">
                  <p:embed/>
                </p:oleObj>
              </mc:Choice>
              <mc:Fallback>
                <p:oleObj name="" r:id="rId9" imgW="469900" imgH="203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765675"/>
                        <a:ext cx="2057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6729" name="Line 9"/>
          <p:cNvSpPr>
            <a:spLocks noChangeShapeType="1"/>
          </p:cNvSpPr>
          <p:nvPr/>
        </p:nvSpPr>
        <p:spPr bwMode="auto">
          <a:xfrm>
            <a:off x="5519738" y="1916113"/>
            <a:ext cx="647700" cy="0"/>
          </a:xfrm>
          <a:prstGeom prst="line">
            <a:avLst/>
          </a:prstGeom>
          <a:noFill/>
          <a:ln w="76200">
            <a:solidFill>
              <a:srgbClr val="FF0000"/>
            </a:solidFill>
            <a:prstDash val="sysDot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92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26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2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6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6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3399FEAD-046D-4B3B-A2F2-0ABAE4649313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7168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CE4545F3-0740-42BB-A1CD-9CAA9F6FC2A7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716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符号</a:t>
            </a:r>
            <a:endParaRPr lang="zh-CN" altLang="en-US"/>
          </a:p>
        </p:txBody>
      </p:sp>
      <p:sp>
        <p:nvSpPr>
          <p:cNvPr id="71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log</a:t>
            </a:r>
            <a:r>
              <a:rPr lang="en-US" altLang="zh-CN" b="1" i="1" baseline="-25000"/>
              <a:t>b </a:t>
            </a:r>
            <a:r>
              <a:rPr lang="en-US" altLang="zh-CN" b="1" i="1"/>
              <a:t>N </a:t>
            </a:r>
            <a:r>
              <a:rPr lang="en-US" altLang="zh-CN" b="1"/>
              <a:t>= log</a:t>
            </a:r>
            <a:r>
              <a:rPr lang="en-US" altLang="zh-CN" b="1" i="1" baseline="-25000"/>
              <a:t>a </a:t>
            </a:r>
            <a:r>
              <a:rPr lang="en-US" altLang="zh-CN" b="1" i="1"/>
              <a:t>N</a:t>
            </a:r>
            <a:r>
              <a:rPr lang="en-US" altLang="zh-CN" b="1"/>
              <a:t>/log</a:t>
            </a:r>
            <a:r>
              <a:rPr lang="en-US" altLang="zh-CN" b="1" i="1" baseline="-25000"/>
              <a:t>a</a:t>
            </a:r>
            <a:r>
              <a:rPr lang="en-US" altLang="zh-CN" b="1" i="1"/>
              <a:t>b</a:t>
            </a:r>
            <a:endParaRPr lang="en-US" altLang="zh-CN" b="1" i="1"/>
          </a:p>
          <a:p>
            <a:pPr eaLnBrk="1" hangingPunct="1"/>
            <a:r>
              <a:rPr lang="en-US" altLang="zh-CN" b="1"/>
              <a:t>log</a:t>
            </a:r>
            <a:r>
              <a:rPr lang="en-US" altLang="zh-CN" b="1" i="1" baseline="-25000"/>
              <a:t>e </a:t>
            </a:r>
            <a:r>
              <a:rPr lang="en-US" altLang="zh-CN" b="1" i="1"/>
              <a:t>N</a:t>
            </a:r>
            <a:r>
              <a:rPr lang="en-US" altLang="zh-CN" b="1"/>
              <a:t> = ln</a:t>
            </a:r>
            <a:r>
              <a:rPr lang="en-US" altLang="zh-CN" b="1" i="1"/>
              <a:t>N</a:t>
            </a:r>
            <a:r>
              <a:rPr lang="en-US" altLang="zh-CN" b="1"/>
              <a:t>  </a:t>
            </a:r>
            <a:endParaRPr lang="en-US" altLang="zh-CN" b="1"/>
          </a:p>
          <a:p>
            <a:pPr eaLnBrk="1" hangingPunct="1"/>
            <a:r>
              <a:rPr lang="en-US" altLang="zh-CN" b="1" i="1"/>
              <a:t>e</a:t>
            </a:r>
            <a:r>
              <a:rPr lang="en-US" altLang="zh-CN" b="1"/>
              <a:t> = 2.71828</a:t>
            </a:r>
            <a:endParaRPr lang="en-US" altLang="zh-CN" b="1"/>
          </a:p>
          <a:p>
            <a:pPr eaLnBrk="1" hangingPunct="1"/>
            <a:r>
              <a:rPr lang="en-US" altLang="zh-CN" b="1"/>
              <a:t>log</a:t>
            </a:r>
            <a:r>
              <a:rPr lang="en-US" altLang="zh-CN" b="1" i="1" baseline="-25000"/>
              <a:t>a</a:t>
            </a:r>
            <a:r>
              <a:rPr lang="en-US" altLang="zh-CN" b="1" i="1"/>
              <a:t>b</a:t>
            </a:r>
            <a:r>
              <a:rPr lang="en-US" altLang="zh-CN" b="1"/>
              <a:t> = 1/log</a:t>
            </a:r>
            <a:r>
              <a:rPr lang="en-US" altLang="zh-CN" b="1" i="1" baseline="-25000"/>
              <a:t>b</a:t>
            </a:r>
            <a:r>
              <a:rPr lang="en-US" altLang="zh-CN" b="1" i="1"/>
              <a:t>a</a:t>
            </a:r>
            <a:endParaRPr lang="en-US" altLang="zh-CN" b="1"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1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1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71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71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3" grpId="0" autoUpdateAnimBg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12292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A7374B8-090A-4C81-8A49-3070594F685C}" type="slidenum">
              <a:rPr kumimoji="0" lang="en-US" altLang="zh-CN" sz="1400" b="0"/>
            </a:fld>
            <a:r>
              <a:rPr kumimoji="0" lang="en-US" altLang="zh-CN" sz="1400" b="0"/>
              <a:t> of 1</a:t>
            </a:r>
            <a:endParaRPr kumimoji="0" lang="en-US" altLang="zh-CN" sz="1400" b="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kumimoji="0" lang="zh-CN" altLang="en-US" sz="3600" b="1"/>
              <a:t>二、阶乘</a:t>
            </a:r>
            <a:endParaRPr kumimoji="0" lang="zh-CN" altLang="en-US" sz="3600" b="1"/>
          </a:p>
          <a:p>
            <a:pPr eaLnBrk="1" hangingPunct="1"/>
            <a:endParaRPr kumimoji="0" lang="en-US" altLang="zh-CN" sz="3600" b="1"/>
          </a:p>
        </p:txBody>
      </p:sp>
      <p:graphicFrame>
        <p:nvGraphicFramePr>
          <p:cNvPr id="1229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619250" y="1844675"/>
          <a:ext cx="4257675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2" name="公式" r:id="rId1" imgW="1485900" imgH="368300" progId="Equation.3">
                  <p:embed/>
                </p:oleObj>
              </mc:Choice>
              <mc:Fallback>
                <p:oleObj name="公式" r:id="rId1" imgW="1485900" imgH="36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844675"/>
                        <a:ext cx="4257675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Rectangle 5"/>
          <p:cNvSpPr>
            <a:spLocks noChangeArrowheads="1"/>
          </p:cNvSpPr>
          <p:nvPr/>
        </p:nvSpPr>
        <p:spPr bwMode="auto">
          <a:xfrm>
            <a:off x="1331913" y="2781300"/>
            <a:ext cx="489585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762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0" lang="en-US" altLang="zh-CN" sz="1000" b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0"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! = o(</a:t>
            </a:r>
            <a:r>
              <a:rPr kumimoji="0"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3200" i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zh-CN" sz="3200">
              <a:latin typeface="Arial" panose="020B0604020202020204" pitchFamily="34" charset="0"/>
            </a:endParaRPr>
          </a:p>
          <a:p>
            <a:pPr>
              <a:lnSpc>
                <a:spcPct val="140000"/>
              </a:lnSpc>
            </a:pPr>
            <a:r>
              <a:rPr kumimoji="0"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! = </a:t>
            </a:r>
            <a:r>
              <a:rPr kumimoji="0"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0"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kumimoji="0" lang="en-US" altLang="zh-CN" sz="32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kumimoji="0" lang="en-US" altLang="zh-CN" sz="3200">
              <a:latin typeface="Arial" panose="020B0604020202020204" pitchFamily="34" charset="0"/>
              <a:sym typeface="Symbol" panose="05050102010706020507" pitchFamily="18" charset="2"/>
            </a:endParaRPr>
          </a:p>
          <a:p>
            <a:pPr>
              <a:lnSpc>
                <a:spcPct val="140000"/>
              </a:lnSpc>
            </a:pPr>
            <a:r>
              <a:rPr kumimoji="0"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log </a:t>
            </a:r>
            <a:r>
              <a:rPr kumimoji="0"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kumimoji="0" lang="en-US" altLang="zh-CN" sz="32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! = </a:t>
            </a:r>
            <a:r>
              <a:rPr kumimoji="0"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kumimoji="0"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zh-CN" sz="32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/>
              <a:t>符号</a:t>
            </a:r>
            <a:endParaRPr lang="zh-CN" altLang="en-US"/>
          </a:p>
        </p:txBody>
      </p:sp>
    </p:spTree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日期占位符 4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13316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9C79E8B-DBE8-4825-AE35-81BB8A188CE8}" type="slidenum">
              <a:rPr kumimoji="0" lang="en-US" altLang="zh-CN" sz="1400" b="0"/>
            </a:fld>
            <a:r>
              <a:rPr kumimoji="0" lang="en-US" altLang="zh-CN" sz="1400" b="0"/>
              <a:t> of 1</a:t>
            </a:r>
            <a:endParaRPr kumimoji="0" lang="en-US" altLang="zh-CN" sz="1400" b="0"/>
          </a:p>
        </p:txBody>
      </p:sp>
      <p:sp>
        <p:nvSpPr>
          <p:cNvPr id="7188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7515225" cy="5105400"/>
          </a:xfrm>
        </p:spPr>
        <p:txBody>
          <a:bodyPr/>
          <a:lstStyle/>
          <a:p>
            <a:pPr eaLnBrk="1" hangingPunct="1"/>
            <a:r>
              <a:rPr kumimoji="0" lang="zh-CN" altLang="en-US" sz="3600" b="1"/>
              <a:t>三、求和</a:t>
            </a:r>
            <a:endParaRPr kumimoji="0" lang="zh-CN" altLang="en-US" sz="36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kumimoji="0" lang="zh-CN" altLang="en-US" sz="3600"/>
              <a:t>         </a:t>
            </a:r>
            <a:r>
              <a:rPr kumimoji="0" lang="zh-CN" altLang="en-US" sz="3600" b="1"/>
              <a:t> 等比级数的求和公式</a:t>
            </a:r>
            <a:endParaRPr kumimoji="0" lang="zh-CN" altLang="en-US" sz="3600" b="1"/>
          </a:p>
        </p:txBody>
      </p:sp>
      <p:graphicFrame>
        <p:nvGraphicFramePr>
          <p:cNvPr id="7188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39900" y="3016250"/>
          <a:ext cx="3263900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6" name="公式" r:id="rId1" imgW="977265" imgH="444500" progId="Equation.3">
                  <p:embed/>
                </p:oleObj>
              </mc:Choice>
              <mc:Fallback>
                <p:oleObj name="公式" r:id="rId1" imgW="977265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3016250"/>
                        <a:ext cx="3263900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/>
              <a:t>符号</a:t>
            </a:r>
            <a:endParaRPr lang="zh-CN" altLang="en-US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1" grpId="0" autoUpdateAnimBg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0" y="188640"/>
            <a:ext cx="9144000" cy="288032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zh-CN" altLang="en-US" sz="4800" b="1" dirty="0">
                <a:solidFill>
                  <a:schemeClr val="tx1"/>
                </a:solidFill>
              </a:rPr>
              <a:t>排序与分治算法</a:t>
            </a:r>
            <a:endParaRPr lang="zh-CN" altLang="en-US" sz="4800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 bwMode="auto">
          <a:xfrm>
            <a:off x="1763395" y="2277110"/>
            <a:ext cx="4519930" cy="384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algn="l" eaLnBrk="0" hangingPunct="0">
              <a:spcBef>
                <a:spcPct val="10000"/>
              </a:spcBef>
              <a:buSzPct val="75000"/>
            </a:pPr>
            <a:r>
              <a:rPr lang="zh-CN" altLang="en-US" sz="2800" dirty="0">
                <a:solidFill>
                  <a:schemeClr val="tx1"/>
                </a:solidFill>
              </a:rPr>
              <a:t>主要内容</a:t>
            </a:r>
            <a:r>
              <a:rPr lang="en-US" altLang="zh-CN" sz="2800" dirty="0">
                <a:solidFill>
                  <a:schemeClr val="tx1"/>
                </a:solidFill>
              </a:rPr>
              <a:t>: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sz="2800" dirty="0">
                <a:solidFill>
                  <a:schemeClr val="tx1"/>
                </a:solidFill>
              </a:rPr>
              <a:t>1.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排序算法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sz="2800" dirty="0">
                <a:solidFill>
                  <a:schemeClr val="tx1"/>
                </a:solidFill>
              </a:rPr>
              <a:t>递归函数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3. </a:t>
            </a:r>
            <a:r>
              <a:rPr lang="zh-CN" altLang="en-US" dirty="0">
                <a:solidFill>
                  <a:schemeClr val="tx1"/>
                </a:solidFill>
              </a:rPr>
              <a:t>分治原理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主定理</a:t>
            </a:r>
            <a:r>
              <a:rPr lang="en-US" altLang="zh-CN" dirty="0">
                <a:solidFill>
                  <a:schemeClr val="tx1"/>
                </a:solidFill>
              </a:rPr>
              <a:t>, </a:t>
            </a:r>
            <a:r>
              <a:rPr lang="zh-CN" altLang="en-US" dirty="0">
                <a:solidFill>
                  <a:schemeClr val="tx1"/>
                </a:solidFill>
              </a:rPr>
              <a:t>二分法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4. </a:t>
            </a:r>
            <a:r>
              <a:rPr lang="zh-CN" altLang="en-US" dirty="0">
                <a:solidFill>
                  <a:schemeClr val="tx1"/>
                </a:solidFill>
              </a:rPr>
              <a:t>大整数乘法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5. </a:t>
            </a:r>
            <a:r>
              <a:rPr lang="zh-CN" altLang="en-US" dirty="0">
                <a:solidFill>
                  <a:schemeClr val="tx1"/>
                </a:solidFill>
              </a:rPr>
              <a:t>线性时间选择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6. </a:t>
            </a:r>
            <a:r>
              <a:rPr lang="zh-CN" altLang="en-US" dirty="0"/>
              <a:t>最大子段和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7. </a:t>
            </a:r>
            <a:r>
              <a:rPr lang="zh-CN" altLang="en-US" dirty="0">
                <a:solidFill>
                  <a:schemeClr val="tx1"/>
                </a:solidFill>
              </a:rPr>
              <a:t>最接近点对问题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endParaRPr kumimoji="0" lang="en-US" altLang="zh-CN" sz="1400" b="0"/>
          </a:p>
        </p:txBody>
      </p:sp>
      <p:sp>
        <p:nvSpPr>
          <p:cNvPr id="471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857B3A7-8806-4FE0-86BA-5E0C2D87313E}" type="slidenum">
              <a:rPr kumimoji="0" lang="en-US" altLang="zh-CN" sz="1400" b="0"/>
            </a:fld>
            <a:r>
              <a:rPr kumimoji="0" lang="en-US" altLang="zh-CN" sz="1400" b="0"/>
              <a:t> of 15</a:t>
            </a:r>
            <a:endParaRPr kumimoji="0" lang="en-US" altLang="zh-CN" sz="1400" b="0"/>
          </a:p>
        </p:txBody>
      </p:sp>
      <p:sp>
        <p:nvSpPr>
          <p:cNvPr id="74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51520" y="1197049"/>
            <a:ext cx="8568952" cy="46082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算法的五个特征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）有穷性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）确定性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）输入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）输出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）可行性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算法的定义</a:t>
            </a:r>
            <a:r>
              <a:rPr lang="en-US" altLang="zh-CN" sz="3600" b="1" dirty="0">
                <a:latin typeface="Comic Sans MS" panose="030F0702030302020204" pitchFamily="66" charset="0"/>
              </a:rPr>
              <a:t>:</a:t>
            </a:r>
            <a:r>
              <a:rPr lang="en-US" altLang="zh-CN" sz="3200" b="1" dirty="0"/>
              <a:t>Informally, an </a:t>
            </a:r>
            <a:r>
              <a:rPr lang="en-US" altLang="zh-CN" sz="3200" b="1" i="1" dirty="0"/>
              <a:t>algorithm </a:t>
            </a:r>
            <a:r>
              <a:rPr lang="en-US" altLang="zh-CN" sz="3200" b="1" dirty="0"/>
              <a:t>is any well-defined computational procedure that takes some value, or set of values, as </a:t>
            </a:r>
            <a:r>
              <a:rPr lang="en-US" altLang="zh-CN" sz="3200" b="1" i="1" dirty="0"/>
              <a:t>input </a:t>
            </a:r>
            <a:r>
              <a:rPr lang="en-US" altLang="zh-CN" sz="3200" b="1" dirty="0"/>
              <a:t>and produces some value, or set of values, as </a:t>
            </a:r>
            <a:r>
              <a:rPr lang="en-US" altLang="zh-CN" sz="3200" b="1" i="1" dirty="0"/>
              <a:t>output</a:t>
            </a:r>
            <a:r>
              <a:rPr lang="en-US" altLang="zh-CN" sz="3200" b="1" dirty="0"/>
              <a:t>. An algorithm is thus a sequence of computational steps that transform the input into the output.</a:t>
            </a:r>
            <a:r>
              <a:rPr lang="en-US" altLang="zh-CN" b="1" dirty="0"/>
              <a:t> </a:t>
            </a:r>
            <a:endParaRPr lang="en-US" altLang="zh-CN" sz="3600" b="1" dirty="0">
              <a:latin typeface="Comic Sans MS" panose="030F0702030302020204" pitchFamily="66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3600" b="1" dirty="0">
              <a:latin typeface="Comic Sans MS" panose="030F0702030302020204" pitchFamily="66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 eaLnBrk="1" hangingPunct="1"/>
            <a:r>
              <a:rPr lang="zh-CN" altLang="en-US" b="1" dirty="0"/>
              <a:t>引言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741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300"/>
                                        <p:tgtEl>
                                          <p:spTgt spid="741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300"/>
                                        <p:tgtEl>
                                          <p:spTgt spid="741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300"/>
                                        <p:tgtEl>
                                          <p:spTgt spid="741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78" grpId="0" autoUpdateAnimBg="0" build="p"/>
      <p:bldP spid="5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939181" y="2174939"/>
            <a:ext cx="4599336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1.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排序算法</a:t>
            </a:r>
            <a:endParaRPr lang="zh-CN" altLang="en-US" dirty="0">
              <a:solidFill>
                <a:srgbClr val="FF0000"/>
              </a:solidFill>
              <a:sym typeface="+mn-ea"/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递归函数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分治原理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主定理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二分法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大整数乘法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5.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线性时间选择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6. </a:t>
            </a:r>
            <a:r>
              <a:rPr lang="zh-CN" altLang="en-US" dirty="0"/>
              <a:t>最大子段和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7. </a:t>
            </a:r>
            <a:r>
              <a:rPr lang="zh-CN" altLang="en-US" dirty="0">
                <a:solidFill>
                  <a:schemeClr val="tx1"/>
                </a:solidFill>
              </a:rPr>
              <a:t>最接近点对问题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排序</a:t>
            </a:r>
            <a:endParaRPr lang="en-US" altLang="zh-CN" b="1"/>
          </a:p>
        </p:txBody>
      </p:sp>
      <p:sp>
        <p:nvSpPr>
          <p:cNvPr id="5" name="文本框 4"/>
          <p:cNvSpPr txBox="1"/>
          <p:nvPr/>
        </p:nvSpPr>
        <p:spPr>
          <a:xfrm>
            <a:off x="389255" y="1730375"/>
            <a:ext cx="8202295" cy="3538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eaLnBrk="1" hangingPunct="1"/>
            <a:r>
              <a:rPr lang="zh-CN" altLang="en-US">
                <a:solidFill>
                  <a:srgbClr val="990000"/>
                </a:solidFill>
                <a:sym typeface="+mn-ea"/>
              </a:rPr>
              <a:t>什么是排序？</a:t>
            </a:r>
            <a:r>
              <a:rPr lang="en-US" altLang="zh-CN" dirty="0">
                <a:effectLst/>
                <a:sym typeface="+mn-ea"/>
              </a:rPr>
              <a:t>Sorting</a:t>
            </a:r>
            <a:endParaRPr lang="zh-CN" altLang="en-US">
              <a:solidFill>
                <a:srgbClr val="990000"/>
              </a:solidFill>
            </a:endParaRPr>
          </a:p>
          <a:p>
            <a:pPr eaLnBrk="1" hangingPunct="1"/>
            <a:r>
              <a:rPr lang="zh-CN" altLang="en-US">
                <a:sym typeface="+mn-ea"/>
              </a:rPr>
              <a:t>排序是计算机内经常进行的一种操作，其目的是将一组</a:t>
            </a:r>
            <a:r>
              <a:rPr lang="zh-CN" altLang="en-US">
                <a:solidFill>
                  <a:srgbClr val="800080"/>
                </a:solidFill>
                <a:sym typeface="+mn-ea"/>
              </a:rPr>
              <a:t>“无序”的记录序列调整为“有序”</a:t>
            </a:r>
            <a:r>
              <a:rPr lang="zh-CN" altLang="en-US">
                <a:sym typeface="+mn-ea"/>
              </a:rPr>
              <a:t>的记录序列。</a:t>
            </a:r>
            <a:endParaRPr kumimoji="1"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>
                <a:sym typeface="+mn-ea"/>
              </a:rPr>
              <a:t>例如：</a:t>
            </a:r>
            <a:endParaRPr lang="zh-CN" altLang="en-US"/>
          </a:p>
          <a:p>
            <a:pPr eaLnBrk="1" hangingPunct="1"/>
            <a:r>
              <a:rPr lang="en-US" altLang="zh-CN">
                <a:sym typeface="+mn-ea"/>
              </a:rPr>
              <a:t>52, 49, 80, 36, 14, 58, 61, 23, 97, 75</a:t>
            </a:r>
            <a:endParaRPr lang="en-US" altLang="zh-CN"/>
          </a:p>
          <a:p>
            <a:pPr eaLnBrk="1" hangingPunct="1"/>
            <a:r>
              <a:rPr lang="en-US" altLang="zh-CN">
                <a:sym typeface="+mn-ea"/>
              </a:rPr>
              <a:t>14, 23, 36, 49, 52, 58, 61 ,75, 80, 97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排序</a:t>
            </a:r>
            <a:endParaRPr lang="en-US" altLang="zh-CN" b="1"/>
          </a:p>
        </p:txBody>
      </p:sp>
      <p:sp>
        <p:nvSpPr>
          <p:cNvPr id="2" name="文本框 1"/>
          <p:cNvSpPr txBox="1"/>
          <p:nvPr/>
        </p:nvSpPr>
        <p:spPr>
          <a:xfrm>
            <a:off x="196850" y="1727835"/>
            <a:ext cx="8408670" cy="3538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eaLnBrk="1" hangingPunct="1"/>
            <a:r>
              <a:rPr lang="zh-CN" altLang="en-US">
                <a:sym typeface="+mn-ea"/>
              </a:rPr>
              <a:t>排序：</a:t>
            </a:r>
            <a:endParaRPr lang="zh-CN" altLang="en-US"/>
          </a:p>
          <a:p>
            <a:pPr lvl="1" eaLnBrk="1" hangingPunct="1"/>
            <a:r>
              <a:rPr lang="zh-CN" altLang="en-US">
                <a:sym typeface="+mn-ea"/>
              </a:rPr>
              <a:t>假设含</a:t>
            </a:r>
            <a:r>
              <a:rPr lang="en-US" altLang="zh-CN">
                <a:sym typeface="+mn-ea"/>
              </a:rPr>
              <a:t>n</a:t>
            </a:r>
            <a:r>
              <a:rPr lang="zh-CN" altLang="en-US">
                <a:sym typeface="+mn-ea"/>
              </a:rPr>
              <a:t>个记录的序列为</a:t>
            </a:r>
            <a:r>
              <a:rPr lang="en-US" altLang="zh-CN">
                <a:sym typeface="+mn-ea"/>
              </a:rPr>
              <a:t>{ R1, R2, …</a:t>
            </a:r>
            <a:r>
              <a:rPr lang="zh-CN" altLang="en-US">
                <a:sym typeface="+mn-ea"/>
              </a:rPr>
              <a:t>， </a:t>
            </a:r>
            <a:r>
              <a:rPr lang="en-US" altLang="zh-CN">
                <a:sym typeface="+mn-ea"/>
              </a:rPr>
              <a:t>Rn }</a:t>
            </a:r>
            <a:endParaRPr lang="en-US" altLang="zh-CN"/>
          </a:p>
          <a:p>
            <a:pPr lvl="1" eaLnBrk="1" hangingPunct="1"/>
            <a:r>
              <a:rPr lang="zh-CN" altLang="en-US">
                <a:sym typeface="+mn-ea"/>
              </a:rPr>
              <a:t>其相应的关键字序列为  </a:t>
            </a:r>
            <a:r>
              <a:rPr lang="en-US" altLang="zh-CN">
                <a:sym typeface="+mn-ea"/>
              </a:rPr>
              <a:t>{ K1, K2, …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Kn }</a:t>
            </a:r>
            <a:endParaRPr lang="en-US" altLang="zh-CN"/>
          </a:p>
          <a:p>
            <a:pPr lvl="1" eaLnBrk="1" hangingPunct="1"/>
            <a:r>
              <a:rPr lang="zh-CN" altLang="en-US">
                <a:sym typeface="+mn-ea"/>
              </a:rPr>
              <a:t>这些关键字相互之间可以进行比较，即在它们之间存在着这样一个关系 ： </a:t>
            </a:r>
            <a:r>
              <a:rPr lang="en-US" altLang="zh-CN">
                <a:sym typeface="+mn-ea"/>
              </a:rPr>
              <a:t>Kp1≤Kp2≤…≤Kpn</a:t>
            </a:r>
            <a:endParaRPr lang="en-US" altLang="zh-CN"/>
          </a:p>
          <a:p>
            <a:pPr lvl="1" eaLnBrk="1" hangingPunct="1"/>
            <a:r>
              <a:rPr lang="zh-CN" altLang="en-US">
                <a:sym typeface="+mn-ea"/>
              </a:rPr>
              <a:t>按此固有关系将上式记录序列重新排列为</a:t>
            </a:r>
            <a:br>
              <a:rPr lang="zh-CN" altLang="en-US">
                <a:sym typeface="+mn-ea"/>
              </a:rPr>
            </a:br>
            <a:r>
              <a:rPr lang="zh-CN" altLang="en-US">
                <a:sym typeface="+mn-ea"/>
              </a:rPr>
              <a:t>                  </a:t>
            </a:r>
            <a:r>
              <a:rPr lang="en-US" altLang="zh-CN">
                <a:sym typeface="+mn-ea"/>
              </a:rPr>
              <a:t>{ Rp1, Rp2, …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Rpn }</a:t>
            </a:r>
            <a:br>
              <a:rPr lang="en-US" altLang="zh-CN">
                <a:sym typeface="+mn-ea"/>
              </a:rPr>
            </a:br>
            <a:r>
              <a:rPr lang="zh-CN" altLang="en-US">
                <a:sym typeface="+mn-ea"/>
              </a:rPr>
              <a:t>的</a:t>
            </a:r>
            <a:r>
              <a:rPr lang="zh-CN" altLang="en-US">
                <a:solidFill>
                  <a:srgbClr val="990000"/>
                </a:solidFill>
                <a:sym typeface="+mn-ea"/>
              </a:rPr>
              <a:t>操作</a:t>
            </a:r>
            <a:r>
              <a:rPr lang="zh-CN" altLang="en-US">
                <a:sym typeface="+mn-ea"/>
              </a:rPr>
              <a:t>称作</a:t>
            </a:r>
            <a:r>
              <a:rPr lang="zh-CN" altLang="en-US">
                <a:solidFill>
                  <a:srgbClr val="990000"/>
                </a:solidFill>
                <a:sym typeface="+mn-ea"/>
              </a:rPr>
              <a:t>排序</a:t>
            </a:r>
            <a:r>
              <a:rPr lang="zh-CN" altLang="en-US">
                <a:sym typeface="+mn-ea"/>
              </a:rPr>
              <a:t>。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排序</a:t>
            </a:r>
            <a:endParaRPr lang="en-US" altLang="zh-CN" b="1"/>
          </a:p>
        </p:txBody>
      </p:sp>
      <p:sp>
        <p:nvSpPr>
          <p:cNvPr id="12292" name="Rectangle 3"/>
          <p:cNvSpPr>
            <a:spLocks noGrp="1" noChangeArrowheads="1"/>
          </p:cNvSpPr>
          <p:nvPr/>
        </p:nvSpPr>
        <p:spPr>
          <a:xfrm>
            <a:off x="250825" y="1196975"/>
            <a:ext cx="8642350" cy="51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800" b="1">
                <a:solidFill>
                  <a:srgbClr val="66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kumimoji="1" lang="zh-CN" altLang="en-US" dirty="0"/>
              <a:t>在待排记录序列中，任何两个关键字相同的记录，用某种排序方法排序后相对位置不变，则称这种排序方法是</a:t>
            </a:r>
            <a:r>
              <a:rPr kumimoji="1" lang="zh-CN" altLang="en-US" dirty="0">
                <a:solidFill>
                  <a:srgbClr val="0000FF"/>
                </a:solidFill>
              </a:rPr>
              <a:t>稳定</a:t>
            </a:r>
            <a:r>
              <a:rPr kumimoji="1" lang="zh-CN" altLang="en-US" dirty="0"/>
              <a:t>的，否则称为</a:t>
            </a:r>
            <a:r>
              <a:rPr kumimoji="1" lang="zh-CN" altLang="en-US" dirty="0">
                <a:solidFill>
                  <a:srgbClr val="0000FF"/>
                </a:solidFill>
              </a:rPr>
              <a:t>不稳定</a:t>
            </a:r>
            <a:r>
              <a:rPr kumimoji="1" lang="zh-CN" altLang="en-US" dirty="0"/>
              <a:t>的。</a:t>
            </a:r>
            <a:endParaRPr kumimoji="1" lang="zh-CN" altLang="en-US" dirty="0"/>
          </a:p>
          <a:p>
            <a:pPr eaLnBrk="1" hangingPunct="1"/>
            <a:endParaRPr kumimoji="1" lang="zh-CN" altLang="en-US" dirty="0"/>
          </a:p>
          <a:p>
            <a:pPr eaLnBrk="1" hangingPunct="1"/>
            <a:r>
              <a:rPr kumimoji="1" lang="zh-CN" altLang="en-US" dirty="0"/>
              <a:t>例如：</a:t>
            </a:r>
            <a:endParaRPr kumimoji="1" lang="zh-CN" altLang="en-US" dirty="0"/>
          </a:p>
          <a:p>
            <a:pPr eaLnBrk="1" hangingPunct="1"/>
            <a:r>
              <a:rPr kumimoji="1" lang="zh-CN" altLang="en-US" dirty="0"/>
              <a:t>待排序列： </a:t>
            </a:r>
            <a:r>
              <a:rPr kumimoji="1" lang="en-US" altLang="zh-CN" dirty="0">
                <a:solidFill>
                  <a:srgbClr val="990000"/>
                </a:solidFill>
              </a:rPr>
              <a:t>49</a:t>
            </a:r>
            <a:r>
              <a:rPr kumimoji="1" lang="en-US" altLang="zh-CN" dirty="0"/>
              <a:t>,38,65,97,76,13,27,</a:t>
            </a:r>
            <a:r>
              <a:rPr kumimoji="1" lang="en-US" altLang="zh-CN" u="sng" dirty="0">
                <a:solidFill>
                  <a:srgbClr val="0000FF"/>
                </a:solidFill>
              </a:rPr>
              <a:t>49</a:t>
            </a:r>
            <a:r>
              <a:rPr kumimoji="1" lang="en-US" altLang="zh-CN" dirty="0"/>
              <a:t> </a:t>
            </a:r>
            <a:endParaRPr kumimoji="1" lang="en-US" altLang="zh-CN" dirty="0"/>
          </a:p>
          <a:p>
            <a:pPr eaLnBrk="1" hangingPunct="1"/>
            <a:r>
              <a:rPr kumimoji="1" lang="zh-CN" altLang="en-US" dirty="0"/>
              <a:t>排序后</a:t>
            </a:r>
            <a:r>
              <a:rPr kumimoji="1" lang="en-US" altLang="zh-CN" dirty="0"/>
              <a:t>:        13,27,38,</a:t>
            </a:r>
            <a:r>
              <a:rPr kumimoji="1" lang="en-US" altLang="zh-CN" dirty="0">
                <a:solidFill>
                  <a:srgbClr val="990000"/>
                </a:solidFill>
              </a:rPr>
              <a:t>49</a:t>
            </a:r>
            <a:r>
              <a:rPr kumimoji="1" lang="en-US" altLang="zh-CN" dirty="0"/>
              <a:t>,</a:t>
            </a:r>
            <a:r>
              <a:rPr kumimoji="1" lang="en-US" altLang="zh-CN" u="sng" dirty="0">
                <a:solidFill>
                  <a:srgbClr val="0000FF"/>
                </a:solidFill>
              </a:rPr>
              <a:t>49</a:t>
            </a:r>
            <a:r>
              <a:rPr kumimoji="1" lang="en-US" altLang="zh-CN" dirty="0"/>
              <a:t>,65,76,97 — </a:t>
            </a:r>
            <a:r>
              <a:rPr kumimoji="1" lang="zh-CN" altLang="en-US" dirty="0"/>
              <a:t>稳定</a:t>
            </a:r>
            <a:endParaRPr kumimoji="1" lang="zh-CN" altLang="en-US" dirty="0"/>
          </a:p>
          <a:p>
            <a:pPr eaLnBrk="1" hangingPunct="1"/>
            <a:r>
              <a:rPr kumimoji="1" lang="zh-CN" altLang="en-US" dirty="0"/>
              <a:t>排序后</a:t>
            </a:r>
            <a:r>
              <a:rPr kumimoji="1" lang="en-US" altLang="zh-CN" dirty="0"/>
              <a:t>:        13,27,38,</a:t>
            </a:r>
            <a:r>
              <a:rPr kumimoji="1" lang="en-US" altLang="zh-CN" u="sng" dirty="0">
                <a:solidFill>
                  <a:srgbClr val="0000FF"/>
                </a:solidFill>
              </a:rPr>
              <a:t>49</a:t>
            </a:r>
            <a:r>
              <a:rPr kumimoji="1" lang="en-US" altLang="zh-CN" dirty="0"/>
              <a:t>,</a:t>
            </a:r>
            <a:r>
              <a:rPr kumimoji="1" lang="en-US" altLang="zh-CN" dirty="0">
                <a:solidFill>
                  <a:srgbClr val="990000"/>
                </a:solidFill>
              </a:rPr>
              <a:t>49</a:t>
            </a:r>
            <a:r>
              <a:rPr kumimoji="1" lang="en-US" altLang="zh-CN" dirty="0"/>
              <a:t>,65,76,97—</a:t>
            </a:r>
            <a:r>
              <a:rPr kumimoji="1" lang="zh-CN" altLang="en-US" dirty="0"/>
              <a:t>不稳定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快速排序</a:t>
            </a:r>
            <a:endParaRPr lang="en-US" altLang="zh-CN" b="1"/>
          </a:p>
        </p:txBody>
      </p:sp>
      <p:sp>
        <p:nvSpPr>
          <p:cNvPr id="55300" name="Rectangle 6"/>
          <p:cNvSpPr>
            <a:spLocks noGrp="1" noChangeArrowheads="1"/>
          </p:cNvSpPr>
          <p:nvPr/>
        </p:nvSpPr>
        <p:spPr>
          <a:xfrm>
            <a:off x="250825" y="1196975"/>
            <a:ext cx="8642350" cy="51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800" b="1">
                <a:solidFill>
                  <a:srgbClr val="66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</a:rPr>
              <a:t>基本思想</a:t>
            </a:r>
            <a:r>
              <a:rPr lang="zh-CN" altLang="en-US"/>
              <a:t>：</a:t>
            </a: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通过一趟排序将待排序记录分割成两个部分</a:t>
            </a: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一部分记录的关键字比另一部分的小。</a:t>
            </a: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选择一个关键字作为分割标准，称为</a:t>
            </a:r>
            <a:r>
              <a:rPr lang="en-US" altLang="zh-CN"/>
              <a:t>pivot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</a:rPr>
              <a:t>基本操作：</a:t>
            </a:r>
            <a:endParaRPr lang="zh-CN" altLang="en-US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选定一记录</a:t>
            </a:r>
            <a:r>
              <a:rPr lang="en-US" altLang="zh-CN"/>
              <a:t>R</a:t>
            </a:r>
            <a:r>
              <a:rPr lang="zh-CN" altLang="en-US"/>
              <a:t>（</a:t>
            </a:r>
            <a:r>
              <a:rPr lang="en-US" altLang="zh-CN"/>
              <a:t>pivot</a:t>
            </a:r>
            <a:r>
              <a:rPr lang="zh-CN" altLang="en-US"/>
              <a:t>），将所有其他记录关键字</a:t>
            </a:r>
            <a:r>
              <a:rPr lang="en-US" altLang="zh-CN"/>
              <a:t>k’</a:t>
            </a:r>
            <a:r>
              <a:rPr lang="zh-CN" altLang="en-US"/>
              <a:t>与该记录关键字</a:t>
            </a:r>
            <a:r>
              <a:rPr lang="en-US" altLang="zh-CN"/>
              <a:t>k</a:t>
            </a:r>
            <a:r>
              <a:rPr lang="zh-CN" altLang="en-US"/>
              <a:t>比较</a:t>
            </a:r>
            <a:endParaRPr lang="zh-CN" altLang="en-US"/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若 </a:t>
            </a:r>
            <a:r>
              <a:rPr lang="en-US" altLang="zh-CN"/>
              <a:t>k’&lt;k</a:t>
            </a:r>
            <a:r>
              <a:rPr lang="zh-CN" altLang="en-US"/>
              <a:t>则将记录换至</a:t>
            </a:r>
            <a:r>
              <a:rPr lang="en-US" altLang="zh-CN"/>
              <a:t>R</a:t>
            </a:r>
            <a:r>
              <a:rPr lang="zh-CN" altLang="en-US"/>
              <a:t>之前；</a:t>
            </a:r>
            <a:endParaRPr lang="zh-CN" altLang="en-US"/>
          </a:p>
          <a:p>
            <a:pPr lvl="2" eaLnBrk="1" hangingPunct="1">
              <a:lnSpc>
                <a:spcPct val="90000"/>
              </a:lnSpc>
            </a:pPr>
            <a:r>
              <a:rPr lang="zh-CN" altLang="en-US"/>
              <a:t>若</a:t>
            </a:r>
            <a:r>
              <a:rPr lang="en-US" altLang="zh-CN"/>
              <a:t>k’ &gt;k </a:t>
            </a:r>
            <a:r>
              <a:rPr lang="zh-CN" altLang="en-US"/>
              <a:t>则将记录换至</a:t>
            </a:r>
            <a:r>
              <a:rPr lang="en-US" altLang="zh-CN"/>
              <a:t>R</a:t>
            </a:r>
            <a:r>
              <a:rPr lang="zh-CN" altLang="en-US"/>
              <a:t>之后</a:t>
            </a:r>
            <a:r>
              <a:rPr lang="en-US" altLang="zh-CN"/>
              <a:t>;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继续对</a:t>
            </a:r>
            <a:r>
              <a:rPr lang="en-US" altLang="zh-CN"/>
              <a:t>R</a:t>
            </a:r>
            <a:r>
              <a:rPr lang="zh-CN" altLang="en-US"/>
              <a:t>前后两部分记录进行快速排序，直至排序范围为</a:t>
            </a:r>
            <a:r>
              <a:rPr lang="en-US" altLang="zh-CN"/>
              <a:t>1;</a:t>
            </a:r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快速排序</a:t>
            </a:r>
            <a:endParaRPr lang="en-US" altLang="zh-CN" b="1"/>
          </a:p>
        </p:txBody>
      </p:sp>
      <p:sp>
        <p:nvSpPr>
          <p:cNvPr id="252933" name="Rectangle 5"/>
          <p:cNvSpPr>
            <a:spLocks noChangeArrowheads="1"/>
          </p:cNvSpPr>
          <p:nvPr/>
        </p:nvSpPr>
        <p:spPr bwMode="auto">
          <a:xfrm>
            <a:off x="1619250" y="2246313"/>
            <a:ext cx="5689600" cy="531812"/>
          </a:xfrm>
          <a:prstGeom prst="rect">
            <a:avLst/>
          </a:prstGeom>
          <a:solidFill>
            <a:schemeClr val="accent2"/>
          </a:solidFill>
          <a:ln w="12700" cap="sq" algn="ctr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/>
              <a:t>无序序列</a:t>
            </a:r>
            <a:endParaRPr lang="zh-CN" altLang="en-US"/>
          </a:p>
        </p:txBody>
      </p:sp>
      <p:sp>
        <p:nvSpPr>
          <p:cNvPr id="252934" name="Rectangle 6"/>
          <p:cNvSpPr>
            <a:spLocks noChangeArrowheads="1"/>
          </p:cNvSpPr>
          <p:nvPr/>
        </p:nvSpPr>
        <p:spPr bwMode="auto">
          <a:xfrm>
            <a:off x="1619250" y="3492500"/>
            <a:ext cx="2592388" cy="531813"/>
          </a:xfrm>
          <a:prstGeom prst="rect">
            <a:avLst/>
          </a:prstGeom>
          <a:solidFill>
            <a:srgbClr val="FFFFCC"/>
          </a:solidFill>
          <a:ln w="12700" cap="sq" algn="ctr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/>
              <a:t>无序子序列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52935" name="Rectangle 7"/>
          <p:cNvSpPr>
            <a:spLocks noChangeArrowheads="1"/>
          </p:cNvSpPr>
          <p:nvPr/>
        </p:nvSpPr>
        <p:spPr bwMode="auto">
          <a:xfrm>
            <a:off x="4716463" y="3492500"/>
            <a:ext cx="2592387" cy="531813"/>
          </a:xfrm>
          <a:prstGeom prst="rect">
            <a:avLst/>
          </a:prstGeom>
          <a:solidFill>
            <a:srgbClr val="FF9900"/>
          </a:solidFill>
          <a:ln w="12700" cap="sq" algn="ctr">
            <a:solidFill>
              <a:srgbClr val="0000FF"/>
            </a:solidFill>
            <a:miter lim="800000"/>
          </a:ln>
        </p:spPr>
        <p:txBody>
          <a:bodyPr wrap="none" anchor="ctr"/>
          <a:lstStyle/>
          <a:p>
            <a:pPr algn="ctr"/>
            <a:r>
              <a:rPr lang="zh-CN" altLang="en-US"/>
              <a:t>无序子序列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252937" name="Oval 9"/>
          <p:cNvSpPr>
            <a:spLocks noChangeArrowheads="1"/>
          </p:cNvSpPr>
          <p:nvPr/>
        </p:nvSpPr>
        <p:spPr bwMode="auto">
          <a:xfrm>
            <a:off x="2051050" y="2252663"/>
            <a:ext cx="504825" cy="504825"/>
          </a:xfrm>
          <a:prstGeom prst="ellipse">
            <a:avLst/>
          </a:prstGeom>
          <a:solidFill>
            <a:srgbClr val="0000FF"/>
          </a:solidFill>
          <a:ln w="28575" cap="sq" algn="ctr">
            <a:solidFill>
              <a:srgbClr val="0000FF"/>
            </a:solidFill>
            <a:round/>
          </a:ln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2" name="Group 19"/>
          <p:cNvGrpSpPr/>
          <p:nvPr/>
        </p:nvGrpSpPr>
        <p:grpSpPr bwMode="auto">
          <a:xfrm>
            <a:off x="4211638" y="3492500"/>
            <a:ext cx="504825" cy="531813"/>
            <a:chOff x="2653" y="2143"/>
            <a:chExt cx="318" cy="335"/>
          </a:xfrm>
        </p:grpSpPr>
        <p:sp>
          <p:nvSpPr>
            <p:cNvPr id="56339" name="Rectangle 8"/>
            <p:cNvSpPr>
              <a:spLocks noChangeArrowheads="1"/>
            </p:cNvSpPr>
            <p:nvPr/>
          </p:nvSpPr>
          <p:spPr bwMode="auto">
            <a:xfrm>
              <a:off x="2653" y="2143"/>
              <a:ext cx="318" cy="335"/>
            </a:xfrm>
            <a:prstGeom prst="rect">
              <a:avLst/>
            </a:prstGeom>
            <a:solidFill>
              <a:schemeClr val="accent2"/>
            </a:solidFill>
            <a:ln w="12700" cap="sq" algn="ctr">
              <a:solidFill>
                <a:srgbClr val="0000FF"/>
              </a:solidFill>
              <a:miter lim="800000"/>
            </a:ln>
          </p:spPr>
          <p:txBody>
            <a:bodyPr wrap="none" anchor="ctr"/>
            <a:lstStyle/>
            <a:p>
              <a:pPr algn="ctr"/>
              <a:endParaRPr lang="zh-CN" altLang="zh-CN"/>
            </a:p>
          </p:txBody>
        </p:sp>
        <p:sp>
          <p:nvSpPr>
            <p:cNvPr id="56340" name="Oval 12"/>
            <p:cNvSpPr>
              <a:spLocks noChangeArrowheads="1"/>
            </p:cNvSpPr>
            <p:nvPr/>
          </p:nvSpPr>
          <p:spPr bwMode="auto">
            <a:xfrm>
              <a:off x="2653" y="2152"/>
              <a:ext cx="318" cy="318"/>
            </a:xfrm>
            <a:prstGeom prst="ellipse">
              <a:avLst/>
            </a:prstGeom>
            <a:solidFill>
              <a:srgbClr val="0000FF"/>
            </a:solidFill>
            <a:ln w="28575" cap="sq" algn="ctr">
              <a:solidFill>
                <a:srgbClr val="0000FF"/>
              </a:solidFill>
              <a:round/>
            </a:ln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22"/>
          <p:cNvGrpSpPr/>
          <p:nvPr/>
        </p:nvGrpSpPr>
        <p:grpSpPr bwMode="auto">
          <a:xfrm>
            <a:off x="4067175" y="2871788"/>
            <a:ext cx="2952750" cy="576262"/>
            <a:chOff x="2562" y="1752"/>
            <a:chExt cx="1860" cy="363"/>
          </a:xfrm>
        </p:grpSpPr>
        <p:sp>
          <p:nvSpPr>
            <p:cNvPr id="56337" name="AutoShape 13"/>
            <p:cNvSpPr>
              <a:spLocks noChangeArrowheads="1"/>
            </p:cNvSpPr>
            <p:nvPr/>
          </p:nvSpPr>
          <p:spPr bwMode="auto">
            <a:xfrm>
              <a:off x="2562" y="1752"/>
              <a:ext cx="590" cy="363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8" name="Text Box 14"/>
            <p:cNvSpPr txBox="1">
              <a:spLocks noChangeArrowheads="1"/>
            </p:cNvSpPr>
            <p:nvPr/>
          </p:nvSpPr>
          <p:spPr bwMode="auto">
            <a:xfrm>
              <a:off x="3243" y="1770"/>
              <a:ext cx="11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一次划分</a:t>
              </a:r>
              <a:endParaRPr lang="zh-CN" altLang="en-US"/>
            </a:p>
          </p:txBody>
        </p:sp>
      </p:grpSp>
      <p:grpSp>
        <p:nvGrpSpPr>
          <p:cNvPr id="4" name="Group 23"/>
          <p:cNvGrpSpPr/>
          <p:nvPr/>
        </p:nvGrpSpPr>
        <p:grpSpPr bwMode="auto">
          <a:xfrm>
            <a:off x="2786063" y="5430838"/>
            <a:ext cx="5759450" cy="576262"/>
            <a:chOff x="1565" y="2568"/>
            <a:chExt cx="3628" cy="363"/>
          </a:xfrm>
        </p:grpSpPr>
        <p:sp>
          <p:nvSpPr>
            <p:cNvPr id="56334" name="AutoShape 15"/>
            <p:cNvSpPr>
              <a:spLocks noChangeArrowheads="1"/>
            </p:cNvSpPr>
            <p:nvPr/>
          </p:nvSpPr>
          <p:spPr bwMode="auto">
            <a:xfrm>
              <a:off x="1565" y="2568"/>
              <a:ext cx="317" cy="363"/>
            </a:xfrm>
            <a:prstGeom prst="downArrow">
              <a:avLst>
                <a:gd name="adj1" fmla="val 50000"/>
                <a:gd name="adj2" fmla="val 28628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5" name="AutoShape 16"/>
            <p:cNvSpPr>
              <a:spLocks noChangeArrowheads="1"/>
            </p:cNvSpPr>
            <p:nvPr/>
          </p:nvSpPr>
          <p:spPr bwMode="auto">
            <a:xfrm>
              <a:off x="3560" y="2568"/>
              <a:ext cx="317" cy="363"/>
            </a:xfrm>
            <a:prstGeom prst="downArrow">
              <a:avLst>
                <a:gd name="adj1" fmla="val 50000"/>
                <a:gd name="adj2" fmla="val 28628"/>
              </a:avLst>
            </a:pr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6" name="Text Box 17"/>
            <p:cNvSpPr txBox="1">
              <a:spLocks noChangeArrowheads="1"/>
            </p:cNvSpPr>
            <p:nvPr/>
          </p:nvSpPr>
          <p:spPr bwMode="auto">
            <a:xfrm>
              <a:off x="4014" y="2568"/>
              <a:ext cx="117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/>
                <a:t>继续划分</a:t>
              </a:r>
              <a:endParaRPr lang="zh-CN" altLang="en-US"/>
            </a:p>
          </p:txBody>
        </p:sp>
      </p:grpSp>
      <p:sp>
        <p:nvSpPr>
          <p:cNvPr id="252949" name="AutoShape 21"/>
          <p:cNvSpPr>
            <a:spLocks noChangeArrowheads="1"/>
          </p:cNvSpPr>
          <p:nvPr/>
        </p:nvSpPr>
        <p:spPr bwMode="auto">
          <a:xfrm>
            <a:off x="1835150" y="1287463"/>
            <a:ext cx="1223963" cy="503237"/>
          </a:xfrm>
          <a:prstGeom prst="wedgeRectCallout">
            <a:avLst>
              <a:gd name="adj1" fmla="val -14722"/>
              <a:gd name="adj2" fmla="val 140537"/>
            </a:avLst>
          </a:prstGeom>
          <a:noFill/>
          <a:ln w="12700" cap="sq" algn="ctr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kumimoji="0" lang="en-US" altLang="zh-CN"/>
              <a:t>pivot</a:t>
            </a:r>
            <a:endParaRPr kumimoji="0" lang="en-US" altLang="zh-CN"/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1857375" y="4287838"/>
            <a:ext cx="5715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    49</a:t>
            </a:r>
            <a:r>
              <a:rPr lang="en-US" altLang="zh-CN">
                <a:ea typeface="宋体" panose="02010600030101010101" pitchFamily="2" charset="-122"/>
              </a:rPr>
              <a:t>   38   65   97  76   13   27   </a:t>
            </a:r>
            <a:r>
              <a:rPr lang="en-US" altLang="zh-CN" u="sng">
                <a:ea typeface="宋体" panose="02010600030101010101" pitchFamily="2" charset="-122"/>
              </a:rPr>
              <a:t>49</a:t>
            </a:r>
            <a:r>
              <a:rPr lang="en-US" altLang="zh-CN" sz="2400" b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endParaRPr lang="en-US" altLang="zh-CN" sz="2400" b="0">
              <a:solidFill>
                <a:srgbClr val="FFFFA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Text Box 69"/>
          <p:cNvSpPr txBox="1">
            <a:spLocks noChangeArrowheads="1"/>
          </p:cNvSpPr>
          <p:nvPr/>
        </p:nvSpPr>
        <p:spPr bwMode="auto">
          <a:xfrm>
            <a:off x="650875" y="4930775"/>
            <a:ext cx="7993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FFFFA5"/>
                </a:solidFill>
                <a:ea typeface="宋体" panose="02010600030101010101" pitchFamily="2" charset="-122"/>
              </a:rPr>
              <a:t>                     </a:t>
            </a:r>
            <a:r>
              <a:rPr lang="en-US" altLang="zh-CN" u="sng">
                <a:ea typeface="宋体" panose="02010600030101010101" pitchFamily="2" charset="-122"/>
              </a:rPr>
              <a:t>27   38   13  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49</a:t>
            </a:r>
            <a:r>
              <a:rPr lang="en-US" altLang="zh-CN">
                <a:ea typeface="宋体" panose="02010600030101010101" pitchFamily="2" charset="-122"/>
              </a:rPr>
              <a:t>  </a:t>
            </a:r>
            <a:r>
              <a:rPr lang="en-US" altLang="zh-CN" u="sng">
                <a:ea typeface="宋体" panose="02010600030101010101" pitchFamily="2" charset="-122"/>
              </a:rPr>
              <a:t>76  97   65   49</a:t>
            </a:r>
            <a:endParaRPr lang="en-US" altLang="zh-CN" u="sng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5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2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3" grpId="0" bldLvl="0" animBg="1"/>
      <p:bldP spid="252934" grpId="0" bldLvl="0" animBg="1"/>
      <p:bldP spid="252935" grpId="0" bldLvl="0" animBg="1"/>
      <p:bldP spid="252937" grpId="0" bldLvl="0" animBg="1"/>
      <p:bldP spid="252949" grpId="0" bldLvl="0" animBg="1"/>
      <p:bldP spid="19" grpId="0"/>
      <p:bldP spid="2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ext Box 2"/>
          <p:cNvSpPr txBox="1">
            <a:spLocks noChangeArrowheads="1"/>
          </p:cNvSpPr>
          <p:nvPr/>
        </p:nvSpPr>
        <p:spPr bwMode="auto">
          <a:xfrm>
            <a:off x="0" y="762000"/>
            <a:ext cx="914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FFA5"/>
                </a:solidFill>
                <a:ea typeface="宋体" panose="02010600030101010101" pitchFamily="2" charset="-122"/>
              </a:rPr>
              <a:t>                          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49</a:t>
            </a:r>
            <a:r>
              <a:rPr lang="en-US" altLang="zh-CN">
                <a:ea typeface="宋体" panose="02010600030101010101" pitchFamily="2" charset="-122"/>
              </a:rPr>
              <a:t>   38   65   97  76   13   27   </a:t>
            </a:r>
            <a:r>
              <a:rPr lang="en-US" altLang="zh-CN" u="sng">
                <a:ea typeface="宋体" panose="02010600030101010101" pitchFamily="2" charset="-122"/>
              </a:rPr>
              <a:t>49</a:t>
            </a:r>
            <a:r>
              <a:rPr lang="en-US" altLang="zh-CN" sz="2400" b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endParaRPr lang="en-US" altLang="zh-CN" sz="2400" b="0">
              <a:solidFill>
                <a:srgbClr val="FFFFA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0947" name="Text Box 3"/>
          <p:cNvSpPr txBox="1">
            <a:spLocks noChangeArrowheads="1"/>
          </p:cNvSpPr>
          <p:nvPr/>
        </p:nvSpPr>
        <p:spPr bwMode="auto">
          <a:xfrm>
            <a:off x="1006475" y="762000"/>
            <a:ext cx="704850" cy="531813"/>
          </a:xfrm>
          <a:prstGeom prst="rect">
            <a:avLst/>
          </a:prstGeom>
          <a:noFill/>
          <a:ln w="12700" cap="rnd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>
                <a:solidFill>
                  <a:srgbClr val="CC3300"/>
                </a:solidFill>
                <a:ea typeface="隶书" panose="02010509060101010101" pitchFamily="49" charset="-122"/>
              </a:rPr>
              <a:t>49</a:t>
            </a:r>
            <a:endParaRPr lang="en-US" altLang="zh-CN">
              <a:solidFill>
                <a:srgbClr val="CC3300"/>
              </a:solidFill>
              <a:ea typeface="隶书" panose="02010509060101010101" pitchFamily="49" charset="-122"/>
            </a:endParaRPr>
          </a:p>
        </p:txBody>
      </p:sp>
      <p:sp>
        <p:nvSpPr>
          <p:cNvPr id="210948" name="Text Box 4"/>
          <p:cNvSpPr txBox="1">
            <a:spLocks noChangeArrowheads="1"/>
          </p:cNvSpPr>
          <p:nvPr/>
        </p:nvSpPr>
        <p:spPr bwMode="auto">
          <a:xfrm flipH="1">
            <a:off x="8124825" y="1524000"/>
            <a:ext cx="684213" cy="3889375"/>
          </a:xfrm>
          <a:prstGeom prst="rect">
            <a:avLst/>
          </a:prstGeom>
          <a:solidFill>
            <a:srgbClr val="CCFFCC"/>
          </a:solidFill>
          <a:ln w="12700" cap="rnd">
            <a:solidFill>
              <a:schemeClr val="tx1"/>
            </a:solidFill>
            <a:miter lim="800000"/>
          </a:ln>
        </p:spPr>
        <p:txBody>
          <a:bodyPr vert="eaVert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一趟</a:t>
            </a:r>
            <a:r>
              <a:rPr lang="zh-CN" altLang="en-US" sz="3200">
                <a:ea typeface="宋体" panose="02010600030101010101" pitchFamily="2" charset="-122"/>
              </a:rPr>
              <a:t>快速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0949" name="Freeform 5"/>
          <p:cNvSpPr/>
          <p:nvPr/>
        </p:nvSpPr>
        <p:spPr bwMode="auto">
          <a:xfrm>
            <a:off x="2338388" y="1265238"/>
            <a:ext cx="3536950" cy="212725"/>
          </a:xfrm>
          <a:custGeom>
            <a:avLst/>
            <a:gdLst>
              <a:gd name="T0" fmla="*/ 2147483647 w 2316"/>
              <a:gd name="T1" fmla="*/ 66940189 h 156"/>
              <a:gd name="T2" fmla="*/ 2147483647 w 2316"/>
              <a:gd name="T3" fmla="*/ 290076418 h 156"/>
              <a:gd name="T4" fmla="*/ 0 w 2316"/>
              <a:gd name="T5" fmla="*/ 290076418 h 156"/>
              <a:gd name="T6" fmla="*/ 0 w 2316"/>
              <a:gd name="T7" fmla="*/ 0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2316"/>
              <a:gd name="T13" fmla="*/ 0 h 156"/>
              <a:gd name="T14" fmla="*/ 2316 w 2316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6" h="156">
                <a:moveTo>
                  <a:pt x="2316" y="36"/>
                </a:moveTo>
                <a:lnTo>
                  <a:pt x="2316" y="156"/>
                </a:lnTo>
                <a:lnTo>
                  <a:pt x="0" y="15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7351" name="Group 6"/>
          <p:cNvGrpSpPr/>
          <p:nvPr/>
        </p:nvGrpSpPr>
        <p:grpSpPr bwMode="auto">
          <a:xfrm>
            <a:off x="6478588" y="1265238"/>
            <a:ext cx="827087" cy="457200"/>
            <a:chOff x="4081" y="968"/>
            <a:chExt cx="521" cy="288"/>
          </a:xfrm>
        </p:grpSpPr>
        <p:sp>
          <p:nvSpPr>
            <p:cNvPr id="57415" name="Line 7"/>
            <p:cNvSpPr>
              <a:spLocks noChangeShapeType="1"/>
            </p:cNvSpPr>
            <p:nvPr/>
          </p:nvSpPr>
          <p:spPr bwMode="auto">
            <a:xfrm flipV="1">
              <a:off x="4175" y="968"/>
              <a:ext cx="0" cy="179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6" name="Text Box 8"/>
            <p:cNvSpPr txBox="1">
              <a:spLocks noChangeArrowheads="1"/>
            </p:cNvSpPr>
            <p:nvPr/>
          </p:nvSpPr>
          <p:spPr bwMode="auto">
            <a:xfrm>
              <a:off x="4081" y="968"/>
              <a:ext cx="5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6600"/>
                  </a:solidFill>
                  <a:ea typeface="GulimChe" panose="020B0609000101010101" pitchFamily="49" charset="-127"/>
                </a:rPr>
                <a:t>h</a:t>
              </a:r>
              <a:endParaRPr lang="en-US" altLang="zh-CN" sz="2400" i="1">
                <a:solidFill>
                  <a:srgbClr val="FF6600"/>
                </a:solidFill>
                <a:ea typeface="GulimChe" panose="020B0609000101010101" pitchFamily="49" charset="-127"/>
              </a:endParaRPr>
            </a:p>
          </p:txBody>
        </p:sp>
      </p:grpSp>
      <p:grpSp>
        <p:nvGrpSpPr>
          <p:cNvPr id="3" name="Group 9"/>
          <p:cNvGrpSpPr/>
          <p:nvPr/>
        </p:nvGrpSpPr>
        <p:grpSpPr bwMode="auto">
          <a:xfrm>
            <a:off x="5499100" y="1265238"/>
            <a:ext cx="1128713" cy="457200"/>
            <a:chOff x="3464" y="968"/>
            <a:chExt cx="711" cy="288"/>
          </a:xfrm>
        </p:grpSpPr>
        <p:sp>
          <p:nvSpPr>
            <p:cNvPr id="57412" name="Line 10"/>
            <p:cNvSpPr>
              <a:spLocks noChangeShapeType="1"/>
            </p:cNvSpPr>
            <p:nvPr/>
          </p:nvSpPr>
          <p:spPr bwMode="auto">
            <a:xfrm flipH="1">
              <a:off x="3891" y="1152"/>
              <a:ext cx="284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3" name="Line 11"/>
            <p:cNvSpPr>
              <a:spLocks noChangeShapeType="1"/>
            </p:cNvSpPr>
            <p:nvPr/>
          </p:nvSpPr>
          <p:spPr bwMode="auto">
            <a:xfrm flipV="1">
              <a:off x="3796" y="968"/>
              <a:ext cx="0" cy="179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4" name="Text Box 12"/>
            <p:cNvSpPr txBox="1">
              <a:spLocks noChangeArrowheads="1"/>
            </p:cNvSpPr>
            <p:nvPr/>
          </p:nvSpPr>
          <p:spPr bwMode="auto">
            <a:xfrm>
              <a:off x="3464" y="968"/>
              <a:ext cx="5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6600"/>
                  </a:solidFill>
                  <a:ea typeface="GulimChe" panose="020B0609000101010101" pitchFamily="49" charset="-127"/>
                </a:rPr>
                <a:t>h</a:t>
              </a:r>
              <a:endParaRPr lang="en-US" altLang="zh-CN" sz="2400" i="1">
                <a:solidFill>
                  <a:srgbClr val="FF6600"/>
                </a:solidFill>
                <a:ea typeface="GulimChe" panose="020B0609000101010101" pitchFamily="49" charset="-127"/>
              </a:endParaRPr>
            </a:p>
          </p:txBody>
        </p:sp>
      </p:grpSp>
      <p:grpSp>
        <p:nvGrpSpPr>
          <p:cNvPr id="57353" name="Group 13"/>
          <p:cNvGrpSpPr/>
          <p:nvPr/>
        </p:nvGrpSpPr>
        <p:grpSpPr bwMode="auto">
          <a:xfrm>
            <a:off x="1692275" y="1193800"/>
            <a:ext cx="773113" cy="592138"/>
            <a:chOff x="476" y="3702"/>
            <a:chExt cx="487" cy="373"/>
          </a:xfrm>
        </p:grpSpPr>
        <p:sp>
          <p:nvSpPr>
            <p:cNvPr id="57410" name="Text Box 14"/>
            <p:cNvSpPr txBox="1">
              <a:spLocks noChangeArrowheads="1"/>
            </p:cNvSpPr>
            <p:nvPr/>
          </p:nvSpPr>
          <p:spPr bwMode="auto">
            <a:xfrm>
              <a:off x="476" y="3748"/>
              <a:ext cx="48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6600"/>
                  </a:solidFill>
                  <a:ea typeface="GulimChe" panose="020B0609000101010101" pitchFamily="49" charset="-127"/>
                </a:rPr>
                <a:t>l</a:t>
              </a:r>
              <a:endParaRPr lang="en-US" altLang="zh-CN" i="1">
                <a:solidFill>
                  <a:srgbClr val="FF6600"/>
                </a:solidFill>
                <a:ea typeface="GulimChe" panose="020B0609000101010101" pitchFamily="49" charset="-127"/>
              </a:endParaRPr>
            </a:p>
          </p:txBody>
        </p:sp>
        <p:sp>
          <p:nvSpPr>
            <p:cNvPr id="57411" name="Line 15"/>
            <p:cNvSpPr>
              <a:spLocks noChangeShapeType="1"/>
            </p:cNvSpPr>
            <p:nvPr/>
          </p:nvSpPr>
          <p:spPr bwMode="auto">
            <a:xfrm flipV="1">
              <a:off x="793" y="3702"/>
              <a:ext cx="0" cy="192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0960" name="Freeform 16"/>
          <p:cNvSpPr/>
          <p:nvPr/>
        </p:nvSpPr>
        <p:spPr bwMode="auto">
          <a:xfrm rot="10800000" flipV="1">
            <a:off x="3800475" y="2222500"/>
            <a:ext cx="2138363" cy="211138"/>
          </a:xfrm>
          <a:custGeom>
            <a:avLst/>
            <a:gdLst>
              <a:gd name="T0" fmla="*/ 1974349910 w 2316"/>
              <a:gd name="T1" fmla="*/ 65945431 h 156"/>
              <a:gd name="T2" fmla="*/ 1974349910 w 2316"/>
              <a:gd name="T3" fmla="*/ 285764428 h 156"/>
              <a:gd name="T4" fmla="*/ 0 w 2316"/>
              <a:gd name="T5" fmla="*/ 285764428 h 156"/>
              <a:gd name="T6" fmla="*/ 0 w 2316"/>
              <a:gd name="T7" fmla="*/ 0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2316"/>
              <a:gd name="T13" fmla="*/ 0 h 156"/>
              <a:gd name="T14" fmla="*/ 2316 w 2316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6" h="156">
                <a:moveTo>
                  <a:pt x="2316" y="36"/>
                </a:moveTo>
                <a:lnTo>
                  <a:pt x="2316" y="156"/>
                </a:lnTo>
                <a:lnTo>
                  <a:pt x="0" y="15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17"/>
          <p:cNvGrpSpPr/>
          <p:nvPr/>
        </p:nvGrpSpPr>
        <p:grpSpPr bwMode="auto">
          <a:xfrm>
            <a:off x="2339975" y="2146300"/>
            <a:ext cx="1919288" cy="590550"/>
            <a:chOff x="1474" y="1603"/>
            <a:chExt cx="1209" cy="372"/>
          </a:xfrm>
        </p:grpSpPr>
        <p:sp>
          <p:nvSpPr>
            <p:cNvPr id="57407" name="Line 18"/>
            <p:cNvSpPr>
              <a:spLocks noChangeShapeType="1"/>
            </p:cNvSpPr>
            <p:nvPr/>
          </p:nvSpPr>
          <p:spPr bwMode="auto">
            <a:xfrm flipV="1">
              <a:off x="2282" y="1603"/>
              <a:ext cx="0" cy="192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8" name="Line 19"/>
            <p:cNvSpPr>
              <a:spLocks noChangeShapeType="1"/>
            </p:cNvSpPr>
            <p:nvPr/>
          </p:nvSpPr>
          <p:spPr bwMode="auto">
            <a:xfrm>
              <a:off x="1474" y="1784"/>
              <a:ext cx="771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9" name="Text Box 20"/>
            <p:cNvSpPr txBox="1">
              <a:spLocks noChangeArrowheads="1"/>
            </p:cNvSpPr>
            <p:nvPr/>
          </p:nvSpPr>
          <p:spPr bwMode="auto">
            <a:xfrm>
              <a:off x="2063" y="1648"/>
              <a:ext cx="62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6600"/>
                  </a:solidFill>
                </a:rPr>
                <a:t>l</a:t>
              </a:r>
              <a:endParaRPr lang="en-US" altLang="zh-CN" i="1">
                <a:solidFill>
                  <a:srgbClr val="FF6600"/>
                </a:solidFill>
              </a:endParaRPr>
            </a:p>
          </p:txBody>
        </p:sp>
      </p:grpSp>
      <p:grpSp>
        <p:nvGrpSpPr>
          <p:cNvPr id="6" name="Group 21"/>
          <p:cNvGrpSpPr/>
          <p:nvPr/>
        </p:nvGrpSpPr>
        <p:grpSpPr bwMode="auto">
          <a:xfrm>
            <a:off x="71438" y="1785938"/>
            <a:ext cx="8820150" cy="1022350"/>
            <a:chOff x="45" y="1376"/>
            <a:chExt cx="5556" cy="644"/>
          </a:xfrm>
        </p:grpSpPr>
        <p:sp>
          <p:nvSpPr>
            <p:cNvPr id="57400" name="Text Box 22"/>
            <p:cNvSpPr txBox="1">
              <a:spLocks noChangeArrowheads="1"/>
            </p:cNvSpPr>
            <p:nvPr/>
          </p:nvSpPr>
          <p:spPr bwMode="auto">
            <a:xfrm>
              <a:off x="45" y="1376"/>
              <a:ext cx="5556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FFFFA5"/>
                  </a:solidFill>
                  <a:ea typeface="宋体" panose="02010600030101010101" pitchFamily="2" charset="-122"/>
                </a:rPr>
                <a:t>                         </a:t>
              </a:r>
              <a:r>
                <a:rPr lang="en-US" altLang="zh-CN" sz="2400" i="1">
                  <a:solidFill>
                    <a:srgbClr val="CCFFCC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rgbClr val="0070C0"/>
                  </a:solidFill>
                  <a:ea typeface="宋体" panose="02010600030101010101" pitchFamily="2" charset="-122"/>
                </a:rPr>
                <a:t>27</a:t>
              </a:r>
              <a:r>
                <a:rPr lang="en-US" altLang="zh-CN">
                  <a:solidFill>
                    <a:schemeClr val="hlink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rgbClr val="FFFFA5"/>
                  </a:solidFill>
                  <a:ea typeface="宋体" panose="02010600030101010101" pitchFamily="2" charset="-122"/>
                </a:rPr>
                <a:t>  </a:t>
              </a:r>
              <a:r>
                <a:rPr lang="en-US" altLang="zh-CN">
                  <a:ea typeface="宋体" panose="02010600030101010101" pitchFamily="2" charset="-122"/>
                </a:rPr>
                <a:t>38   65   97  76   13          </a:t>
              </a:r>
              <a:r>
                <a:rPr lang="en-US" altLang="zh-CN" u="sng">
                  <a:ea typeface="宋体" panose="02010600030101010101" pitchFamily="2" charset="-122"/>
                </a:rPr>
                <a:t>49</a:t>
              </a:r>
              <a:endParaRPr lang="en-US" altLang="zh-CN" u="sng">
                <a:ea typeface="宋体" panose="02010600030101010101" pitchFamily="2" charset="-122"/>
              </a:endParaRPr>
            </a:p>
          </p:txBody>
        </p:sp>
        <p:grpSp>
          <p:nvGrpSpPr>
            <p:cNvPr id="57401" name="Group 23"/>
            <p:cNvGrpSpPr/>
            <p:nvPr/>
          </p:nvGrpSpPr>
          <p:grpSpPr bwMode="auto">
            <a:xfrm>
              <a:off x="1111" y="1602"/>
              <a:ext cx="619" cy="373"/>
              <a:chOff x="1111" y="1602"/>
              <a:chExt cx="619" cy="373"/>
            </a:xfrm>
          </p:grpSpPr>
          <p:sp>
            <p:nvSpPr>
              <p:cNvPr id="57405" name="Text Box 24"/>
              <p:cNvSpPr txBox="1">
                <a:spLocks noChangeArrowheads="1"/>
              </p:cNvSpPr>
              <p:nvPr/>
            </p:nvSpPr>
            <p:spPr bwMode="auto">
              <a:xfrm>
                <a:off x="1111" y="1648"/>
                <a:ext cx="6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</a:rPr>
                  <a:t>l</a:t>
                </a:r>
                <a:endParaRPr lang="en-US" altLang="zh-CN" i="1">
                  <a:solidFill>
                    <a:srgbClr val="FF6600"/>
                  </a:solidFill>
                </a:endParaRPr>
              </a:p>
            </p:txBody>
          </p:sp>
          <p:sp>
            <p:nvSpPr>
              <p:cNvPr id="57406" name="Line 25"/>
              <p:cNvSpPr>
                <a:spLocks noChangeShapeType="1"/>
              </p:cNvSpPr>
              <p:nvPr/>
            </p:nvSpPr>
            <p:spPr bwMode="auto">
              <a:xfrm flipV="1">
                <a:off x="1474" y="160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402" name="Group 26"/>
            <p:cNvGrpSpPr/>
            <p:nvPr/>
          </p:nvGrpSpPr>
          <p:grpSpPr bwMode="auto">
            <a:xfrm>
              <a:off x="3424" y="1648"/>
              <a:ext cx="619" cy="372"/>
              <a:chOff x="3424" y="1648"/>
              <a:chExt cx="619" cy="372"/>
            </a:xfrm>
          </p:grpSpPr>
          <p:sp>
            <p:nvSpPr>
              <p:cNvPr id="57403" name="Text Box 27"/>
              <p:cNvSpPr txBox="1">
                <a:spLocks noChangeArrowheads="1"/>
              </p:cNvSpPr>
              <p:nvPr/>
            </p:nvSpPr>
            <p:spPr bwMode="auto">
              <a:xfrm>
                <a:off x="3424" y="1693"/>
                <a:ext cx="61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  <a:ea typeface="隶书" panose="02010509060101010101" pitchFamily="49" charset="-122"/>
                  </a:rPr>
                  <a:t>h</a:t>
                </a:r>
                <a:endParaRPr lang="en-US" altLang="zh-CN" i="1">
                  <a:solidFill>
                    <a:srgbClr val="FF6600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57404" name="Line 28"/>
              <p:cNvSpPr>
                <a:spLocks noChangeShapeType="1"/>
              </p:cNvSpPr>
              <p:nvPr/>
            </p:nvSpPr>
            <p:spPr bwMode="auto">
              <a:xfrm flipV="1">
                <a:off x="3832" y="1648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" name="Group 29"/>
          <p:cNvGrpSpPr/>
          <p:nvPr/>
        </p:nvGrpSpPr>
        <p:grpSpPr bwMode="auto">
          <a:xfrm>
            <a:off x="5003800" y="3429000"/>
            <a:ext cx="838200" cy="592138"/>
            <a:chOff x="3164" y="2311"/>
            <a:chExt cx="528" cy="373"/>
          </a:xfrm>
        </p:grpSpPr>
        <p:sp>
          <p:nvSpPr>
            <p:cNvPr id="57397" name="Text Box 30"/>
            <p:cNvSpPr txBox="1">
              <a:spLocks noChangeArrowheads="1"/>
            </p:cNvSpPr>
            <p:nvPr/>
          </p:nvSpPr>
          <p:spPr bwMode="auto">
            <a:xfrm>
              <a:off x="3164" y="2357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FF6600"/>
                  </a:solidFill>
                  <a:ea typeface="隶书" panose="02010509060101010101" pitchFamily="49" charset="-122"/>
                </a:rPr>
                <a:t>h</a:t>
              </a:r>
              <a:endParaRPr lang="en-US" altLang="zh-CN" i="1">
                <a:solidFill>
                  <a:srgbClr val="FF66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57398" name="Line 31"/>
            <p:cNvSpPr>
              <a:spLocks noChangeShapeType="1"/>
            </p:cNvSpPr>
            <p:nvPr/>
          </p:nvSpPr>
          <p:spPr bwMode="auto">
            <a:xfrm flipV="1">
              <a:off x="3403" y="2311"/>
              <a:ext cx="0" cy="195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99" name="Line 32"/>
            <p:cNvSpPr>
              <a:spLocks noChangeShapeType="1"/>
            </p:cNvSpPr>
            <p:nvPr/>
          </p:nvSpPr>
          <p:spPr bwMode="auto">
            <a:xfrm flipH="1">
              <a:off x="3451" y="2458"/>
              <a:ext cx="240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0977" name="Freeform 33"/>
          <p:cNvSpPr/>
          <p:nvPr/>
        </p:nvSpPr>
        <p:spPr bwMode="auto">
          <a:xfrm>
            <a:off x="3576638" y="3397250"/>
            <a:ext cx="1673225" cy="233363"/>
          </a:xfrm>
          <a:custGeom>
            <a:avLst/>
            <a:gdLst>
              <a:gd name="T0" fmla="*/ 1208843505 w 2316"/>
              <a:gd name="T1" fmla="*/ 80559592 h 156"/>
              <a:gd name="T2" fmla="*/ 1208843505 w 2316"/>
              <a:gd name="T3" fmla="*/ 349091558 h 156"/>
              <a:gd name="T4" fmla="*/ 0 w 2316"/>
              <a:gd name="T5" fmla="*/ 349091558 h 156"/>
              <a:gd name="T6" fmla="*/ 0 w 2316"/>
              <a:gd name="T7" fmla="*/ 0 h 156"/>
              <a:gd name="T8" fmla="*/ 0 60000 65536"/>
              <a:gd name="T9" fmla="*/ 0 60000 65536"/>
              <a:gd name="T10" fmla="*/ 0 60000 65536"/>
              <a:gd name="T11" fmla="*/ 0 60000 65536"/>
              <a:gd name="T12" fmla="*/ 0 w 2316"/>
              <a:gd name="T13" fmla="*/ 0 h 156"/>
              <a:gd name="T14" fmla="*/ 2316 w 2316"/>
              <a:gd name="T15" fmla="*/ 156 h 1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6" h="156">
                <a:moveTo>
                  <a:pt x="2316" y="36"/>
                </a:moveTo>
                <a:lnTo>
                  <a:pt x="2316" y="156"/>
                </a:lnTo>
                <a:lnTo>
                  <a:pt x="0" y="156"/>
                </a:lnTo>
                <a:lnTo>
                  <a:pt x="0" y="0"/>
                </a:lnTo>
              </a:path>
            </a:pathLst>
          </a:custGeom>
          <a:noFill/>
          <a:ln w="12700" cap="rnd">
            <a:solidFill>
              <a:srgbClr val="FF00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Group 34"/>
          <p:cNvGrpSpPr/>
          <p:nvPr/>
        </p:nvGrpSpPr>
        <p:grpSpPr bwMode="auto">
          <a:xfrm>
            <a:off x="430213" y="2921000"/>
            <a:ext cx="7993062" cy="1073150"/>
            <a:chOff x="271" y="2011"/>
            <a:chExt cx="5035" cy="676"/>
          </a:xfrm>
        </p:grpSpPr>
        <p:sp>
          <p:nvSpPr>
            <p:cNvPr id="57390" name="Text Box 35"/>
            <p:cNvSpPr txBox="1">
              <a:spLocks noChangeArrowheads="1"/>
            </p:cNvSpPr>
            <p:nvPr/>
          </p:nvSpPr>
          <p:spPr bwMode="auto">
            <a:xfrm>
              <a:off x="271" y="2011"/>
              <a:ext cx="503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FFA5"/>
                  </a:solidFill>
                  <a:ea typeface="宋体" panose="02010600030101010101" pitchFamily="2" charset="-122"/>
                </a:rPr>
                <a:t>                   </a:t>
              </a:r>
              <a:r>
                <a:rPr lang="en-US" altLang="zh-CN" sz="2400">
                  <a:solidFill>
                    <a:schemeClr val="hlink"/>
                  </a:solidFill>
                  <a:ea typeface="宋体" panose="02010600030101010101" pitchFamily="2" charset="-122"/>
                </a:rPr>
                <a:t>  </a:t>
              </a:r>
              <a:r>
                <a:rPr lang="en-US" altLang="zh-CN">
                  <a:solidFill>
                    <a:srgbClr val="0070C0"/>
                  </a:solidFill>
                  <a:ea typeface="宋体" panose="02010600030101010101" pitchFamily="2" charset="-122"/>
                </a:rPr>
                <a:t>27</a:t>
              </a:r>
              <a:r>
                <a:rPr lang="en-US" altLang="zh-CN">
                  <a:solidFill>
                    <a:schemeClr val="hlink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>
                  <a:ea typeface="宋体" panose="02010600030101010101" pitchFamily="2" charset="-122"/>
                </a:rPr>
                <a:t>  38   </a:t>
              </a:r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    </a:t>
              </a:r>
              <a:r>
                <a:rPr lang="en-US" altLang="zh-CN">
                  <a:ea typeface="宋体" panose="02010600030101010101" pitchFamily="2" charset="-122"/>
                </a:rPr>
                <a:t>   97  76   13   </a:t>
              </a:r>
              <a:r>
                <a:rPr lang="en-US" altLang="zh-CN">
                  <a:solidFill>
                    <a:srgbClr val="0070C0"/>
                  </a:solidFill>
                  <a:ea typeface="宋体" panose="02010600030101010101" pitchFamily="2" charset="-122"/>
                </a:rPr>
                <a:t>65</a:t>
              </a:r>
              <a:r>
                <a:rPr lang="en-US" altLang="zh-CN">
                  <a:ea typeface="宋体" panose="02010600030101010101" pitchFamily="2" charset="-122"/>
                </a:rPr>
                <a:t>   </a:t>
              </a:r>
              <a:r>
                <a:rPr lang="en-US" altLang="zh-CN" u="sng">
                  <a:ea typeface="宋体" panose="02010600030101010101" pitchFamily="2" charset="-122"/>
                </a:rPr>
                <a:t>49</a:t>
              </a:r>
              <a:endParaRPr lang="en-US" altLang="zh-CN" u="sng">
                <a:ea typeface="宋体" panose="02010600030101010101" pitchFamily="2" charset="-122"/>
              </a:endParaRPr>
            </a:p>
          </p:txBody>
        </p:sp>
        <p:grpSp>
          <p:nvGrpSpPr>
            <p:cNvPr id="57391" name="Group 36"/>
            <p:cNvGrpSpPr/>
            <p:nvPr/>
          </p:nvGrpSpPr>
          <p:grpSpPr bwMode="auto">
            <a:xfrm>
              <a:off x="3575" y="2311"/>
              <a:ext cx="528" cy="373"/>
              <a:chOff x="3575" y="2311"/>
              <a:chExt cx="528" cy="373"/>
            </a:xfrm>
          </p:grpSpPr>
          <p:sp>
            <p:nvSpPr>
              <p:cNvPr id="57395" name="Text Box 37"/>
              <p:cNvSpPr txBox="1">
                <a:spLocks noChangeArrowheads="1"/>
              </p:cNvSpPr>
              <p:nvPr/>
            </p:nvSpPr>
            <p:spPr bwMode="auto">
              <a:xfrm>
                <a:off x="3575" y="2357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  <a:ea typeface="隶书" panose="02010509060101010101" pitchFamily="49" charset="-122"/>
                  </a:rPr>
                  <a:t>h</a:t>
                </a:r>
                <a:endParaRPr lang="en-US" altLang="zh-CN" i="1">
                  <a:solidFill>
                    <a:srgbClr val="FF6600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57396" name="Line 38"/>
              <p:cNvSpPr>
                <a:spLocks noChangeShapeType="1"/>
              </p:cNvSpPr>
              <p:nvPr/>
            </p:nvSpPr>
            <p:spPr bwMode="auto">
              <a:xfrm flipV="1">
                <a:off x="3786" y="2311"/>
                <a:ext cx="0" cy="195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7392" name="Group 39"/>
            <p:cNvGrpSpPr/>
            <p:nvPr/>
          </p:nvGrpSpPr>
          <p:grpSpPr bwMode="auto">
            <a:xfrm>
              <a:off x="1797" y="2311"/>
              <a:ext cx="622" cy="376"/>
              <a:chOff x="2018" y="1931"/>
              <a:chExt cx="619" cy="370"/>
            </a:xfrm>
          </p:grpSpPr>
          <p:sp>
            <p:nvSpPr>
              <p:cNvPr id="57393" name="Text Box 40"/>
              <p:cNvSpPr txBox="1">
                <a:spLocks noChangeArrowheads="1"/>
              </p:cNvSpPr>
              <p:nvPr/>
            </p:nvSpPr>
            <p:spPr bwMode="auto">
              <a:xfrm>
                <a:off x="2018" y="1979"/>
                <a:ext cx="619" cy="32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</a:rPr>
                  <a:t>l</a:t>
                </a:r>
                <a:endParaRPr lang="en-US" altLang="zh-CN" i="1">
                  <a:solidFill>
                    <a:srgbClr val="FF6600"/>
                  </a:solidFill>
                </a:endParaRPr>
              </a:p>
            </p:txBody>
          </p:sp>
          <p:sp>
            <p:nvSpPr>
              <p:cNvPr id="57394" name="Line 41"/>
              <p:cNvSpPr>
                <a:spLocks noChangeShapeType="1"/>
              </p:cNvSpPr>
              <p:nvPr/>
            </p:nvSpPr>
            <p:spPr bwMode="auto">
              <a:xfrm flipV="1">
                <a:off x="2412" y="1931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3" name="Group 42"/>
          <p:cNvGrpSpPr/>
          <p:nvPr/>
        </p:nvGrpSpPr>
        <p:grpSpPr bwMode="auto">
          <a:xfrm>
            <a:off x="466725" y="3843338"/>
            <a:ext cx="7993063" cy="1027112"/>
            <a:chOff x="249" y="2251"/>
            <a:chExt cx="5035" cy="647"/>
          </a:xfrm>
        </p:grpSpPr>
        <p:grpSp>
          <p:nvGrpSpPr>
            <p:cNvPr id="57379" name="Group 43"/>
            <p:cNvGrpSpPr/>
            <p:nvPr/>
          </p:nvGrpSpPr>
          <p:grpSpPr bwMode="auto">
            <a:xfrm>
              <a:off x="1859" y="2523"/>
              <a:ext cx="1475" cy="375"/>
              <a:chOff x="2208" y="2880"/>
              <a:chExt cx="1440" cy="375"/>
            </a:xfrm>
          </p:grpSpPr>
          <p:sp>
            <p:nvSpPr>
              <p:cNvPr id="57384" name="Text Box 44"/>
              <p:cNvSpPr txBox="1">
                <a:spLocks noChangeArrowheads="1"/>
              </p:cNvSpPr>
              <p:nvPr/>
            </p:nvSpPr>
            <p:spPr bwMode="auto">
              <a:xfrm>
                <a:off x="2208" y="2928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</a:rPr>
                  <a:t>l</a:t>
                </a:r>
                <a:endParaRPr lang="en-US" altLang="zh-CN" i="1">
                  <a:solidFill>
                    <a:srgbClr val="FF6600"/>
                  </a:solidFill>
                </a:endParaRPr>
              </a:p>
            </p:txBody>
          </p:sp>
          <p:sp>
            <p:nvSpPr>
              <p:cNvPr id="57385" name="Line 45"/>
              <p:cNvSpPr>
                <a:spLocks noChangeShapeType="1"/>
              </p:cNvSpPr>
              <p:nvPr/>
            </p:nvSpPr>
            <p:spPr bwMode="auto">
              <a:xfrm flipV="1">
                <a:off x="2544" y="2880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6" name="Line 46"/>
              <p:cNvSpPr>
                <a:spLocks noChangeShapeType="1"/>
              </p:cNvSpPr>
              <p:nvPr/>
            </p:nvSpPr>
            <p:spPr bwMode="auto">
              <a:xfrm flipV="1">
                <a:off x="2880" y="2880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7" name="Line 47"/>
              <p:cNvSpPr>
                <a:spLocks noChangeShapeType="1"/>
              </p:cNvSpPr>
              <p:nvPr/>
            </p:nvSpPr>
            <p:spPr bwMode="auto">
              <a:xfrm>
                <a:off x="2592" y="3072"/>
                <a:ext cx="240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8" name="Freeform 48"/>
              <p:cNvSpPr/>
              <p:nvPr/>
            </p:nvSpPr>
            <p:spPr bwMode="auto">
              <a:xfrm rot="10800000" flipV="1">
                <a:off x="2976" y="2928"/>
                <a:ext cx="672" cy="144"/>
              </a:xfrm>
              <a:custGeom>
                <a:avLst/>
                <a:gdLst>
                  <a:gd name="T0" fmla="*/ 195 w 2316"/>
                  <a:gd name="T1" fmla="*/ 30 h 156"/>
                  <a:gd name="T2" fmla="*/ 195 w 2316"/>
                  <a:gd name="T3" fmla="*/ 133 h 156"/>
                  <a:gd name="T4" fmla="*/ 0 w 2316"/>
                  <a:gd name="T5" fmla="*/ 133 h 156"/>
                  <a:gd name="T6" fmla="*/ 0 w 2316"/>
                  <a:gd name="T7" fmla="*/ 0 h 156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316"/>
                  <a:gd name="T13" fmla="*/ 0 h 156"/>
                  <a:gd name="T14" fmla="*/ 2316 w 2316"/>
                  <a:gd name="T15" fmla="*/ 156 h 15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316" h="156">
                    <a:moveTo>
                      <a:pt x="2316" y="36"/>
                    </a:moveTo>
                    <a:lnTo>
                      <a:pt x="2316" y="156"/>
                    </a:lnTo>
                    <a:lnTo>
                      <a:pt x="0" y="156"/>
                    </a:lnTo>
                    <a:lnTo>
                      <a:pt x="0" y="0"/>
                    </a:lnTo>
                  </a:path>
                </a:pathLst>
              </a:custGeom>
              <a:noFill/>
              <a:ln w="12700" cap="rnd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89" name="Text Box 49"/>
              <p:cNvSpPr txBox="1">
                <a:spLocks noChangeArrowheads="1"/>
              </p:cNvSpPr>
              <p:nvPr/>
            </p:nvSpPr>
            <p:spPr bwMode="auto">
              <a:xfrm>
                <a:off x="2688" y="2928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</a:rPr>
                  <a:t>l</a:t>
                </a:r>
                <a:endParaRPr lang="en-US" altLang="zh-CN" i="1">
                  <a:solidFill>
                    <a:srgbClr val="FF6600"/>
                  </a:solidFill>
                </a:endParaRPr>
              </a:p>
            </p:txBody>
          </p:sp>
        </p:grpSp>
        <p:grpSp>
          <p:nvGrpSpPr>
            <p:cNvPr id="57380" name="Group 50"/>
            <p:cNvGrpSpPr/>
            <p:nvPr/>
          </p:nvGrpSpPr>
          <p:grpSpPr bwMode="auto">
            <a:xfrm>
              <a:off x="3198" y="2523"/>
              <a:ext cx="525" cy="372"/>
              <a:chOff x="3584" y="2002"/>
              <a:chExt cx="525" cy="372"/>
            </a:xfrm>
          </p:grpSpPr>
          <p:sp>
            <p:nvSpPr>
              <p:cNvPr id="57382" name="Text Box 51"/>
              <p:cNvSpPr txBox="1">
                <a:spLocks noChangeArrowheads="1"/>
              </p:cNvSpPr>
              <p:nvPr/>
            </p:nvSpPr>
            <p:spPr bwMode="auto">
              <a:xfrm>
                <a:off x="3584" y="2047"/>
                <a:ext cx="525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  <a:ea typeface="隶书" panose="02010509060101010101" pitchFamily="49" charset="-122"/>
                  </a:rPr>
                  <a:t>h</a:t>
                </a:r>
                <a:endParaRPr lang="en-US" altLang="zh-CN" i="1">
                  <a:solidFill>
                    <a:srgbClr val="FF6600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57383" name="Line 52"/>
              <p:cNvSpPr>
                <a:spLocks noChangeShapeType="1"/>
              </p:cNvSpPr>
              <p:nvPr/>
            </p:nvSpPr>
            <p:spPr bwMode="auto">
              <a:xfrm flipV="1">
                <a:off x="3794" y="2002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381" name="Text Box 53"/>
            <p:cNvSpPr txBox="1">
              <a:spLocks noChangeArrowheads="1"/>
            </p:cNvSpPr>
            <p:nvPr/>
          </p:nvSpPr>
          <p:spPr bwMode="auto">
            <a:xfrm>
              <a:off x="249" y="2251"/>
              <a:ext cx="503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>
                  <a:solidFill>
                    <a:srgbClr val="FFFFA5"/>
                  </a:solidFill>
                  <a:ea typeface="宋体" panose="02010600030101010101" pitchFamily="2" charset="-122"/>
                </a:rPr>
                <a:t>                    </a:t>
              </a:r>
              <a:r>
                <a:rPr lang="en-US" altLang="zh-CN" sz="2400">
                  <a:solidFill>
                    <a:schemeClr val="hlink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>
                  <a:solidFill>
                    <a:srgbClr val="0070C0"/>
                  </a:solidFill>
                  <a:ea typeface="宋体" panose="02010600030101010101" pitchFamily="2" charset="-122"/>
                </a:rPr>
                <a:t>27</a:t>
              </a:r>
              <a:r>
                <a:rPr lang="en-US" altLang="zh-CN">
                  <a:ea typeface="宋体" panose="02010600030101010101" pitchFamily="2" charset="-122"/>
                </a:rPr>
                <a:t>   38   </a:t>
              </a:r>
              <a:r>
                <a:rPr lang="en-US" altLang="zh-CN">
                  <a:solidFill>
                    <a:srgbClr val="0070C0"/>
                  </a:solidFill>
                  <a:ea typeface="宋体" panose="02010600030101010101" pitchFamily="2" charset="-122"/>
                </a:rPr>
                <a:t>13</a:t>
              </a:r>
              <a:r>
                <a:rPr lang="en-US" altLang="zh-CN">
                  <a:solidFill>
                    <a:schemeClr val="hlink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>
                  <a:ea typeface="宋体" panose="02010600030101010101" pitchFamily="2" charset="-122"/>
                </a:rPr>
                <a:t>  97  76   </a:t>
              </a:r>
              <a:r>
                <a:rPr lang="en-US" altLang="zh-CN">
                  <a:solidFill>
                    <a:srgbClr val="FF0000"/>
                  </a:solidFill>
                  <a:ea typeface="宋体" panose="02010600030101010101" pitchFamily="2" charset="-122"/>
                </a:rPr>
                <a:t>    </a:t>
              </a:r>
              <a:r>
                <a:rPr lang="en-US" altLang="zh-CN">
                  <a:ea typeface="宋体" panose="02010600030101010101" pitchFamily="2" charset="-122"/>
                </a:rPr>
                <a:t>   </a:t>
              </a:r>
              <a:r>
                <a:rPr lang="en-US" altLang="zh-CN">
                  <a:solidFill>
                    <a:srgbClr val="0070C0"/>
                  </a:solidFill>
                  <a:ea typeface="宋体" panose="02010600030101010101" pitchFamily="2" charset="-122"/>
                </a:rPr>
                <a:t>65</a:t>
              </a:r>
              <a:r>
                <a:rPr lang="en-US" altLang="zh-CN">
                  <a:ea typeface="宋体" panose="02010600030101010101" pitchFamily="2" charset="-122"/>
                </a:rPr>
                <a:t>   </a:t>
              </a:r>
              <a:r>
                <a:rPr lang="en-US" altLang="zh-CN" u="sng">
                  <a:ea typeface="宋体" panose="02010600030101010101" pitchFamily="2" charset="-122"/>
                </a:rPr>
                <a:t>49</a:t>
              </a:r>
              <a:endParaRPr lang="en-US" altLang="zh-CN" u="sng"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73"/>
          <p:cNvGrpSpPr/>
          <p:nvPr/>
        </p:nvGrpSpPr>
        <p:grpSpPr bwMode="auto">
          <a:xfrm>
            <a:off x="468313" y="4652963"/>
            <a:ext cx="7993062" cy="1103312"/>
            <a:chOff x="295" y="2931"/>
            <a:chExt cx="5035" cy="695"/>
          </a:xfrm>
        </p:grpSpPr>
        <p:grpSp>
          <p:nvGrpSpPr>
            <p:cNvPr id="57370" name="Group 72"/>
            <p:cNvGrpSpPr/>
            <p:nvPr/>
          </p:nvGrpSpPr>
          <p:grpSpPr bwMode="auto">
            <a:xfrm>
              <a:off x="2290" y="3203"/>
              <a:ext cx="1361" cy="423"/>
              <a:chOff x="2290" y="3203"/>
              <a:chExt cx="1361" cy="423"/>
            </a:xfrm>
          </p:grpSpPr>
          <p:sp>
            <p:nvSpPr>
              <p:cNvPr id="57372" name="Line 56"/>
              <p:cNvSpPr>
                <a:spLocks noChangeShapeType="1"/>
              </p:cNvSpPr>
              <p:nvPr/>
            </p:nvSpPr>
            <p:spPr bwMode="auto">
              <a:xfrm flipV="1">
                <a:off x="2975" y="3203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3" name="Text Box 57"/>
              <p:cNvSpPr txBox="1">
                <a:spLocks noChangeArrowheads="1"/>
              </p:cNvSpPr>
              <p:nvPr/>
            </p:nvSpPr>
            <p:spPr bwMode="auto">
              <a:xfrm>
                <a:off x="2671" y="3299"/>
                <a:ext cx="48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rgbClr val="FF6600"/>
                    </a:solidFill>
                    <a:ea typeface="隶书" panose="02010509060101010101" pitchFamily="49" charset="-122"/>
                  </a:rPr>
                  <a:t>h</a:t>
                </a:r>
                <a:endParaRPr lang="en-US" altLang="zh-CN" i="1" dirty="0">
                  <a:solidFill>
                    <a:srgbClr val="FF6600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57374" name="Text Box 58"/>
              <p:cNvSpPr txBox="1">
                <a:spLocks noChangeArrowheads="1"/>
              </p:cNvSpPr>
              <p:nvPr/>
            </p:nvSpPr>
            <p:spPr bwMode="auto">
              <a:xfrm>
                <a:off x="3169" y="3251"/>
                <a:ext cx="48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>
                    <a:solidFill>
                      <a:srgbClr val="FF6600"/>
                    </a:solidFill>
                    <a:ea typeface="隶书" panose="02010509060101010101" pitchFamily="49" charset="-122"/>
                  </a:rPr>
                  <a:t>h</a:t>
                </a:r>
                <a:endParaRPr lang="en-US" altLang="zh-CN" i="1">
                  <a:solidFill>
                    <a:srgbClr val="FF6600"/>
                  </a:solidFill>
                  <a:ea typeface="隶书" panose="02010509060101010101" pitchFamily="49" charset="-122"/>
                </a:endParaRPr>
              </a:p>
            </p:txBody>
          </p:sp>
          <p:sp>
            <p:nvSpPr>
              <p:cNvPr id="57375" name="Line 59"/>
              <p:cNvSpPr>
                <a:spLocks noChangeShapeType="1"/>
              </p:cNvSpPr>
              <p:nvPr/>
            </p:nvSpPr>
            <p:spPr bwMode="auto">
              <a:xfrm flipV="1">
                <a:off x="3299" y="3203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6" name="Line 60"/>
              <p:cNvSpPr>
                <a:spLocks noChangeShapeType="1"/>
              </p:cNvSpPr>
              <p:nvPr/>
            </p:nvSpPr>
            <p:spPr bwMode="auto">
              <a:xfrm flipH="1">
                <a:off x="3002" y="3395"/>
                <a:ext cx="241" cy="0"/>
              </a:xfrm>
              <a:prstGeom prst="line">
                <a:avLst/>
              </a:prstGeom>
              <a:noFill/>
              <a:ln w="12700" cap="rnd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7377" name="Text Box 61"/>
              <p:cNvSpPr txBox="1">
                <a:spLocks noChangeArrowheads="1"/>
              </p:cNvSpPr>
              <p:nvPr/>
            </p:nvSpPr>
            <p:spPr bwMode="auto">
              <a:xfrm>
                <a:off x="2290" y="3299"/>
                <a:ext cx="48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1pPr>
                <a:lvl2pPr marL="742950" indent="-28575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2pPr>
                <a:lvl3pPr marL="11430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3pPr>
                <a:lvl4pPr marL="16002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4pPr>
                <a:lvl5pPr marL="2057400" indent="-228600" eaLnBrk="0" hangingPunct="0"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i="1" dirty="0">
                    <a:solidFill>
                      <a:srgbClr val="FF6600"/>
                    </a:solidFill>
                  </a:rPr>
                  <a:t>l</a:t>
                </a:r>
                <a:endParaRPr lang="en-US" altLang="zh-CN" i="1" dirty="0">
                  <a:solidFill>
                    <a:srgbClr val="FF6600"/>
                  </a:solidFill>
                </a:endParaRPr>
              </a:p>
            </p:txBody>
          </p:sp>
          <p:sp>
            <p:nvSpPr>
              <p:cNvPr id="57378" name="Line 62"/>
              <p:cNvSpPr>
                <a:spLocks noChangeShapeType="1"/>
              </p:cNvSpPr>
              <p:nvPr/>
            </p:nvSpPr>
            <p:spPr bwMode="auto">
              <a:xfrm flipV="1">
                <a:off x="2599" y="3203"/>
                <a:ext cx="0" cy="192"/>
              </a:xfrm>
              <a:prstGeom prst="line">
                <a:avLst/>
              </a:prstGeom>
              <a:noFill/>
              <a:ln w="28575" cap="rnd">
                <a:solidFill>
                  <a:srgbClr val="FF33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7371" name="Text Box 63"/>
            <p:cNvSpPr txBox="1">
              <a:spLocks noChangeArrowheads="1"/>
            </p:cNvSpPr>
            <p:nvPr/>
          </p:nvSpPr>
          <p:spPr bwMode="auto">
            <a:xfrm>
              <a:off x="295" y="2931"/>
              <a:ext cx="5035" cy="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FFA5"/>
                  </a:solidFill>
                  <a:ea typeface="宋体" panose="02010600030101010101" pitchFamily="2" charset="-122"/>
                </a:rPr>
                <a:t>                    </a:t>
              </a:r>
              <a:r>
                <a:rPr lang="en-US" altLang="zh-CN" sz="2400" dirty="0">
                  <a:solidFill>
                    <a:schemeClr val="hlink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  <a:ea typeface="宋体" panose="02010600030101010101" pitchFamily="2" charset="-122"/>
                </a:rPr>
                <a:t>27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 </a:t>
              </a:r>
              <a:r>
                <a:rPr lang="en-US" altLang="zh-CN" dirty="0">
                  <a:ea typeface="宋体" panose="02010600030101010101" pitchFamily="2" charset="-122"/>
                </a:rPr>
                <a:t> 38   </a:t>
              </a:r>
              <a:r>
                <a:rPr lang="en-US" altLang="zh-CN" dirty="0">
                  <a:solidFill>
                    <a:srgbClr val="0070C0"/>
                  </a:solidFill>
                  <a:ea typeface="宋体" panose="02010600030101010101" pitchFamily="2" charset="-122"/>
                </a:rPr>
                <a:t>13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ea typeface="宋体" panose="02010600030101010101" pitchFamily="2" charset="-122"/>
                </a:rPr>
                <a:t>  </a:t>
              </a:r>
              <a:r>
                <a:rPr lang="en-US" altLang="zh-CN" dirty="0">
                  <a:solidFill>
                    <a:srgbClr val="FF0000"/>
                  </a:solidFill>
                  <a:ea typeface="宋体" panose="02010600030101010101" pitchFamily="2" charset="-122"/>
                </a:rPr>
                <a:t>    </a:t>
              </a:r>
              <a:r>
                <a:rPr lang="en-US" altLang="zh-CN" dirty="0">
                  <a:ea typeface="宋体" panose="02010600030101010101" pitchFamily="2" charset="-122"/>
                </a:rPr>
                <a:t>  76   </a:t>
              </a:r>
              <a:r>
                <a:rPr lang="en-US" altLang="zh-CN" dirty="0">
                  <a:solidFill>
                    <a:srgbClr val="0070C0"/>
                  </a:solidFill>
                  <a:ea typeface="宋体" panose="02010600030101010101" pitchFamily="2" charset="-122"/>
                </a:rPr>
                <a:t>97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  </a:t>
              </a:r>
              <a:r>
                <a:rPr lang="en-US" altLang="zh-CN" dirty="0">
                  <a:solidFill>
                    <a:srgbClr val="0070C0"/>
                  </a:solidFill>
                  <a:ea typeface="宋体" panose="02010600030101010101" pitchFamily="2" charset="-122"/>
                </a:rPr>
                <a:t>65</a:t>
              </a:r>
              <a:r>
                <a:rPr lang="en-US" altLang="zh-CN" dirty="0">
                  <a:ea typeface="宋体" panose="02010600030101010101" pitchFamily="2" charset="-122"/>
                </a:rPr>
                <a:t>   </a:t>
              </a:r>
              <a:r>
                <a:rPr lang="en-US" altLang="zh-CN" u="sng" dirty="0">
                  <a:ea typeface="宋体" panose="02010600030101010101" pitchFamily="2" charset="-122"/>
                </a:rPr>
                <a:t>49</a:t>
              </a:r>
              <a:endParaRPr lang="en-US" altLang="zh-CN" u="sng" dirty="0"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Group 64"/>
          <p:cNvGrpSpPr/>
          <p:nvPr/>
        </p:nvGrpSpPr>
        <p:grpSpPr bwMode="auto">
          <a:xfrm>
            <a:off x="503238" y="5692775"/>
            <a:ext cx="7993062" cy="1122363"/>
            <a:chOff x="340" y="3385"/>
            <a:chExt cx="5035" cy="707"/>
          </a:xfrm>
        </p:grpSpPr>
        <p:sp>
          <p:nvSpPr>
            <p:cNvPr id="57365" name="Line 65"/>
            <p:cNvSpPr>
              <a:spLocks noChangeShapeType="1"/>
            </p:cNvSpPr>
            <p:nvPr/>
          </p:nvSpPr>
          <p:spPr bwMode="auto">
            <a:xfrm flipV="1">
              <a:off x="2765" y="3669"/>
              <a:ext cx="0" cy="192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6" name="Text Box 66"/>
            <p:cNvSpPr txBox="1">
              <a:spLocks noChangeArrowheads="1"/>
            </p:cNvSpPr>
            <p:nvPr/>
          </p:nvSpPr>
          <p:spPr bwMode="auto">
            <a:xfrm>
              <a:off x="2516" y="3762"/>
              <a:ext cx="6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6600"/>
                  </a:solidFill>
                  <a:ea typeface="隶书" panose="02010509060101010101" pitchFamily="49" charset="-122"/>
                </a:rPr>
                <a:t>h</a:t>
              </a:r>
              <a:endParaRPr lang="en-US" altLang="zh-CN" i="1">
                <a:solidFill>
                  <a:srgbClr val="FF6600"/>
                </a:solidFill>
                <a:ea typeface="隶书" panose="02010509060101010101" pitchFamily="49" charset="-122"/>
              </a:endParaRPr>
            </a:p>
          </p:txBody>
        </p:sp>
        <p:sp>
          <p:nvSpPr>
            <p:cNvPr id="57367" name="Text Box 67"/>
            <p:cNvSpPr txBox="1">
              <a:spLocks noChangeArrowheads="1"/>
            </p:cNvSpPr>
            <p:nvPr/>
          </p:nvSpPr>
          <p:spPr bwMode="auto">
            <a:xfrm>
              <a:off x="2315" y="3765"/>
              <a:ext cx="61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i="1">
                  <a:solidFill>
                    <a:srgbClr val="FF6600"/>
                  </a:solidFill>
                </a:rPr>
                <a:t>l</a:t>
              </a:r>
              <a:endParaRPr lang="en-US" altLang="zh-CN" i="1">
                <a:solidFill>
                  <a:srgbClr val="FF6600"/>
                </a:solidFill>
              </a:endParaRPr>
            </a:p>
          </p:txBody>
        </p:sp>
        <p:sp>
          <p:nvSpPr>
            <p:cNvPr id="57368" name="Line 68"/>
            <p:cNvSpPr>
              <a:spLocks noChangeShapeType="1"/>
            </p:cNvSpPr>
            <p:nvPr/>
          </p:nvSpPr>
          <p:spPr bwMode="auto">
            <a:xfrm flipV="1">
              <a:off x="2653" y="3669"/>
              <a:ext cx="0" cy="192"/>
            </a:xfrm>
            <a:prstGeom prst="line">
              <a:avLst/>
            </a:prstGeom>
            <a:noFill/>
            <a:ln w="28575" cap="rnd">
              <a:solidFill>
                <a:srgbClr val="FF330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369" name="Text Box 69"/>
            <p:cNvSpPr txBox="1">
              <a:spLocks noChangeArrowheads="1"/>
            </p:cNvSpPr>
            <p:nvPr/>
          </p:nvSpPr>
          <p:spPr bwMode="auto">
            <a:xfrm>
              <a:off x="340" y="3385"/>
              <a:ext cx="503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 eaLnBrk="0" hangingPunct="0"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400" dirty="0">
                  <a:solidFill>
                    <a:srgbClr val="FFFFA5"/>
                  </a:solidFill>
                  <a:ea typeface="宋体" panose="02010600030101010101" pitchFamily="2" charset="-122"/>
                </a:rPr>
                <a:t>                     </a:t>
              </a:r>
              <a:r>
                <a:rPr lang="en-US" altLang="zh-CN" dirty="0">
                  <a:solidFill>
                    <a:srgbClr val="0070C0"/>
                  </a:solidFill>
                  <a:ea typeface="宋体" panose="02010600030101010101" pitchFamily="2" charset="-122"/>
                </a:rPr>
                <a:t>27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 </a:t>
              </a:r>
              <a:r>
                <a:rPr lang="en-US" altLang="zh-CN" dirty="0">
                  <a:ea typeface="宋体" panose="02010600030101010101" pitchFamily="2" charset="-122"/>
                </a:rPr>
                <a:t> 38  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</a:t>
              </a:r>
              <a:r>
                <a:rPr lang="en-US" altLang="zh-CN" dirty="0">
                  <a:solidFill>
                    <a:srgbClr val="0070C0"/>
                  </a:solidFill>
                  <a:ea typeface="宋体" panose="02010600030101010101" pitchFamily="2" charset="-122"/>
                </a:rPr>
                <a:t>13</a:t>
              </a:r>
              <a:r>
                <a:rPr lang="en-US" altLang="zh-CN" dirty="0">
                  <a:ea typeface="宋体" panose="02010600030101010101" pitchFamily="2" charset="-122"/>
                </a:rPr>
                <a:t>   </a:t>
              </a:r>
              <a:r>
                <a:rPr lang="en-US" altLang="zh-CN" dirty="0">
                  <a:solidFill>
                    <a:srgbClr val="CC3300"/>
                  </a:solidFill>
                  <a:ea typeface="宋体" panose="02010600030101010101" pitchFamily="2" charset="-122"/>
                </a:rPr>
                <a:t>49</a:t>
              </a:r>
              <a:r>
                <a:rPr lang="en-US" altLang="zh-CN" dirty="0">
                  <a:ea typeface="宋体" panose="02010600030101010101" pitchFamily="2" charset="-122"/>
                </a:rPr>
                <a:t>  76  </a:t>
              </a:r>
              <a:r>
                <a:rPr lang="en-US" altLang="zh-CN" dirty="0">
                  <a:solidFill>
                    <a:srgbClr val="0070C0"/>
                  </a:solidFill>
                  <a:ea typeface="宋体" panose="02010600030101010101" pitchFamily="2" charset="-122"/>
                </a:rPr>
                <a:t>97</a:t>
              </a:r>
              <a:r>
                <a:rPr lang="en-US" altLang="zh-CN" dirty="0">
                  <a:solidFill>
                    <a:schemeClr val="hlink"/>
                  </a:solidFill>
                  <a:ea typeface="宋体" panose="02010600030101010101" pitchFamily="2" charset="-122"/>
                </a:rPr>
                <a:t>   </a:t>
              </a:r>
              <a:r>
                <a:rPr lang="en-US" altLang="zh-CN" dirty="0">
                  <a:solidFill>
                    <a:srgbClr val="0070C0"/>
                  </a:solidFill>
                  <a:ea typeface="宋体" panose="02010600030101010101" pitchFamily="2" charset="-122"/>
                </a:rPr>
                <a:t>65</a:t>
              </a:r>
              <a:r>
                <a:rPr lang="en-US" altLang="zh-CN" dirty="0">
                  <a:ea typeface="宋体" panose="02010600030101010101" pitchFamily="2" charset="-122"/>
                </a:rPr>
                <a:t>   </a:t>
              </a:r>
              <a:r>
                <a:rPr lang="en-US" altLang="zh-CN" u="sng" dirty="0">
                  <a:ea typeface="宋体" panose="02010600030101010101" pitchFamily="2" charset="-122"/>
                </a:rPr>
                <a:t>49</a:t>
              </a:r>
              <a:endParaRPr lang="en-US" altLang="zh-CN" u="sng" dirty="0">
                <a:ea typeface="宋体" panose="02010600030101010101" pitchFamily="2" charset="-122"/>
              </a:endParaRPr>
            </a:p>
          </p:txBody>
        </p:sp>
      </p:grpSp>
      <p:sp>
        <p:nvSpPr>
          <p:cNvPr id="57363" name="AutoShape 70"/>
          <p:cNvSpPr>
            <a:spLocks noChangeArrowheads="1"/>
          </p:cNvSpPr>
          <p:nvPr/>
        </p:nvSpPr>
        <p:spPr bwMode="auto">
          <a:xfrm>
            <a:off x="323850" y="1341438"/>
            <a:ext cx="935038" cy="1008062"/>
          </a:xfrm>
          <a:prstGeom prst="wedgeRoundRectCallout">
            <a:avLst>
              <a:gd name="adj1" fmla="val -43750"/>
              <a:gd name="adj2" fmla="val 70000"/>
              <a:gd name="adj3" fmla="val 16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endParaRPr lang="zh-CN" altLang="zh-CN"/>
          </a:p>
        </p:txBody>
      </p:sp>
      <p:sp>
        <p:nvSpPr>
          <p:cNvPr id="211015" name="AutoShape 71"/>
          <p:cNvSpPr>
            <a:spLocks noChangeArrowheads="1"/>
          </p:cNvSpPr>
          <p:nvPr/>
        </p:nvSpPr>
        <p:spPr bwMode="auto">
          <a:xfrm>
            <a:off x="971550" y="0"/>
            <a:ext cx="4248150" cy="620713"/>
          </a:xfrm>
          <a:prstGeom prst="wedgeRectCallout">
            <a:avLst>
              <a:gd name="adj1" fmla="val -18907"/>
              <a:gd name="adj2" fmla="val 88106"/>
            </a:avLst>
          </a:prstGeom>
          <a:noFill/>
          <a:ln w="28575" cap="sq" algn="ctr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用第一个记录作</a:t>
            </a:r>
            <a:r>
              <a:rPr lang="en-US" altLang="zh-CN"/>
              <a:t>pivot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10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10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10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10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0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1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0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10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109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7" grpId="0" bldLvl="0" animBg="1" autoUpdateAnimBg="0"/>
      <p:bldP spid="210948" grpId="0" bldLvl="0" animBg="1" autoUpdateAnimBg="0"/>
      <p:bldP spid="210949" grpId="0" bldLvl="0" animBg="1"/>
      <p:bldP spid="210960" grpId="0" bldLvl="0" animBg="1"/>
      <p:bldP spid="210977" grpId="0" bldLvl="0" animBg="1"/>
      <p:bldP spid="211015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快速排序</a:t>
            </a:r>
            <a:endParaRPr lang="en-US" altLang="zh-CN" b="1"/>
          </a:p>
        </p:txBody>
      </p:sp>
      <p:sp>
        <p:nvSpPr>
          <p:cNvPr id="58371" name="Text Box 2"/>
          <p:cNvSpPr txBox="1">
            <a:spLocks noChangeArrowheads="1"/>
          </p:cNvSpPr>
          <p:nvPr/>
        </p:nvSpPr>
        <p:spPr bwMode="auto">
          <a:xfrm>
            <a:off x="755650" y="1412875"/>
            <a:ext cx="6364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en-US" altLang="zh-CN" b="0">
                <a:ea typeface="宋体" panose="02010600030101010101" pitchFamily="2" charset="-122"/>
              </a:rPr>
              <a:t>[</a:t>
            </a:r>
            <a:r>
              <a:rPr lang="en-US" altLang="zh-CN">
                <a:ea typeface="宋体" panose="02010600030101010101" pitchFamily="2" charset="-122"/>
              </a:rPr>
              <a:t>27   38   13]  </a:t>
            </a:r>
            <a:r>
              <a:rPr lang="en-US" altLang="zh-CN">
                <a:solidFill>
                  <a:srgbClr val="CC3300"/>
                </a:solidFill>
                <a:ea typeface="宋体" panose="02010600030101010101" pitchFamily="2" charset="-122"/>
              </a:rPr>
              <a:t>49</a:t>
            </a:r>
            <a:r>
              <a:rPr lang="en-US" altLang="zh-CN">
                <a:ea typeface="宋体" panose="02010600030101010101" pitchFamily="2" charset="-122"/>
              </a:rPr>
              <a:t>    [76     97   65    </a:t>
            </a:r>
            <a:r>
              <a:rPr lang="en-US" altLang="zh-CN" u="sng">
                <a:ea typeface="宋体" panose="02010600030101010101" pitchFamily="2" charset="-122"/>
              </a:rPr>
              <a:t>49</a:t>
            </a:r>
            <a:r>
              <a:rPr lang="en-US" altLang="zh-CN">
                <a:ea typeface="宋体" panose="02010600030101010101" pitchFamily="2" charset="-122"/>
              </a:rPr>
              <a:t>]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8372" name="Text Box 5"/>
          <p:cNvSpPr txBox="1">
            <a:spLocks noChangeArrowheads="1"/>
          </p:cNvSpPr>
          <p:nvPr/>
        </p:nvSpPr>
        <p:spPr bwMode="auto">
          <a:xfrm>
            <a:off x="2339975" y="5084763"/>
            <a:ext cx="4010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algn="ctr"/>
            <a:r>
              <a:rPr lang="zh-CN" altLang="en-US" sz="3200">
                <a:ea typeface="宋体" panose="02010600030101010101" pitchFamily="2" charset="-122"/>
              </a:rPr>
              <a:t>快速</a:t>
            </a:r>
            <a:r>
              <a:rPr lang="zh-CN" altLang="en-US" sz="3200">
                <a:latin typeface="宋体" panose="02010600030101010101" pitchFamily="2" charset="-122"/>
                <a:ea typeface="宋体" panose="02010600030101010101" pitchFamily="2" charset="-122"/>
              </a:rPr>
              <a:t>排序</a:t>
            </a:r>
            <a:endParaRPr lang="zh-CN" altLang="en-US" sz="32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11977" name="Rectangle 9"/>
          <p:cNvSpPr>
            <a:spLocks noChangeArrowheads="1"/>
          </p:cNvSpPr>
          <p:nvPr/>
        </p:nvSpPr>
        <p:spPr bwMode="auto">
          <a:xfrm>
            <a:off x="755650" y="2565400"/>
            <a:ext cx="2881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[13]</a:t>
            </a:r>
            <a:r>
              <a:rPr lang="en-US" altLang="zh-CN" b="0"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CC3300"/>
                </a:solidFill>
                <a:ea typeface="宋体" panose="02010600030101010101" pitchFamily="2" charset="-122"/>
              </a:rPr>
              <a:t>27</a:t>
            </a:r>
            <a:r>
              <a:rPr lang="en-US" altLang="zh-CN">
                <a:ea typeface="宋体" panose="02010600030101010101" pitchFamily="2" charset="-122"/>
              </a:rPr>
              <a:t>  [38]  </a:t>
            </a: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</a:rPr>
              <a:t>49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11979" name="Rectangle 11"/>
          <p:cNvSpPr>
            <a:spLocks noChangeArrowheads="1"/>
          </p:cNvSpPr>
          <p:nvPr/>
        </p:nvSpPr>
        <p:spPr bwMode="auto">
          <a:xfrm>
            <a:off x="765175" y="3862388"/>
            <a:ext cx="56070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ea typeface="宋体" panose="02010600030101010101" pitchFamily="2" charset="-122"/>
              </a:rPr>
              <a:t>13    27    38    49    </a:t>
            </a:r>
            <a:r>
              <a:rPr lang="en-US" altLang="zh-CN" u="sng">
                <a:ea typeface="宋体" panose="02010600030101010101" pitchFamily="2" charset="-122"/>
              </a:rPr>
              <a:t>49</a:t>
            </a:r>
            <a:r>
              <a:rPr lang="en-US" altLang="zh-CN">
                <a:ea typeface="宋体" panose="02010600030101010101" pitchFamily="2" charset="-122"/>
              </a:rPr>
              <a:t>     65   76     97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2" name="Group 16"/>
          <p:cNvGrpSpPr/>
          <p:nvPr/>
        </p:nvGrpSpPr>
        <p:grpSpPr bwMode="auto">
          <a:xfrm>
            <a:off x="971550" y="1427163"/>
            <a:ext cx="7877175" cy="561975"/>
            <a:chOff x="657" y="445"/>
            <a:chExt cx="4962" cy="354"/>
          </a:xfrm>
        </p:grpSpPr>
        <p:sp>
          <p:nvSpPr>
            <p:cNvPr id="58383" name="Rectangle 13"/>
            <p:cNvSpPr>
              <a:spLocks noChangeArrowheads="1"/>
            </p:cNvSpPr>
            <p:nvPr/>
          </p:nvSpPr>
          <p:spPr bwMode="auto">
            <a:xfrm>
              <a:off x="4141" y="445"/>
              <a:ext cx="1478" cy="345"/>
            </a:xfrm>
            <a:prstGeom prst="rect">
              <a:avLst/>
            </a:prstGeom>
            <a:noFill/>
            <a:ln w="28575" cap="sq" algn="ctr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0" dirty="0"/>
                <a:t>一趟快速排序</a:t>
              </a:r>
              <a:endParaRPr lang="zh-CN" altLang="en-US" b="0" dirty="0"/>
            </a:p>
          </p:txBody>
        </p:sp>
        <p:sp>
          <p:nvSpPr>
            <p:cNvPr id="58384" name="Line 14"/>
            <p:cNvSpPr>
              <a:spLocks noChangeShapeType="1"/>
            </p:cNvSpPr>
            <p:nvPr/>
          </p:nvSpPr>
          <p:spPr bwMode="auto">
            <a:xfrm>
              <a:off x="657" y="799"/>
              <a:ext cx="4945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3" name="Group 17"/>
          <p:cNvGrpSpPr/>
          <p:nvPr/>
        </p:nvGrpSpPr>
        <p:grpSpPr bwMode="auto">
          <a:xfrm>
            <a:off x="971550" y="2709863"/>
            <a:ext cx="7877175" cy="561975"/>
            <a:chOff x="657" y="445"/>
            <a:chExt cx="4962" cy="354"/>
          </a:xfrm>
        </p:grpSpPr>
        <p:sp>
          <p:nvSpPr>
            <p:cNvPr id="58381" name="Rectangle 18"/>
            <p:cNvSpPr>
              <a:spLocks noChangeArrowheads="1"/>
            </p:cNvSpPr>
            <p:nvPr/>
          </p:nvSpPr>
          <p:spPr bwMode="auto">
            <a:xfrm>
              <a:off x="4141" y="445"/>
              <a:ext cx="1478" cy="345"/>
            </a:xfrm>
            <a:prstGeom prst="rect">
              <a:avLst/>
            </a:prstGeom>
            <a:noFill/>
            <a:ln w="28575" cap="sq" algn="ctr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0"/>
                <a:t>两趟快速排序</a:t>
              </a:r>
              <a:endParaRPr lang="zh-CN" altLang="en-US" b="0"/>
            </a:p>
          </p:txBody>
        </p:sp>
        <p:sp>
          <p:nvSpPr>
            <p:cNvPr id="58382" name="Line 19"/>
            <p:cNvSpPr>
              <a:spLocks noChangeShapeType="1"/>
            </p:cNvSpPr>
            <p:nvPr/>
          </p:nvSpPr>
          <p:spPr bwMode="auto">
            <a:xfrm>
              <a:off x="657" y="799"/>
              <a:ext cx="4945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971550" y="3933825"/>
            <a:ext cx="7877175" cy="561975"/>
            <a:chOff x="657" y="445"/>
            <a:chExt cx="4962" cy="354"/>
          </a:xfrm>
        </p:grpSpPr>
        <p:sp>
          <p:nvSpPr>
            <p:cNvPr id="58379" name="Rectangle 21"/>
            <p:cNvSpPr>
              <a:spLocks noChangeArrowheads="1"/>
            </p:cNvSpPr>
            <p:nvPr/>
          </p:nvSpPr>
          <p:spPr bwMode="auto">
            <a:xfrm>
              <a:off x="4141" y="445"/>
              <a:ext cx="1478" cy="345"/>
            </a:xfrm>
            <a:prstGeom prst="rect">
              <a:avLst/>
            </a:prstGeom>
            <a:noFill/>
            <a:ln w="28575" cap="sq" algn="ctr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0"/>
                <a:t>三趟快速排序</a:t>
              </a:r>
              <a:endParaRPr lang="zh-CN" altLang="en-US" b="0"/>
            </a:p>
          </p:txBody>
        </p:sp>
        <p:sp>
          <p:nvSpPr>
            <p:cNvPr id="58380" name="Line 22"/>
            <p:cNvSpPr>
              <a:spLocks noChangeShapeType="1"/>
            </p:cNvSpPr>
            <p:nvPr/>
          </p:nvSpPr>
          <p:spPr bwMode="auto">
            <a:xfrm>
              <a:off x="657" y="799"/>
              <a:ext cx="4945" cy="0"/>
            </a:xfrm>
            <a:prstGeom prst="line">
              <a:avLst/>
            </a:prstGeom>
            <a:noFill/>
            <a:ln w="28575" cap="sq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1991" name="Rectangle 23"/>
          <p:cNvSpPr>
            <a:spLocks noChangeArrowheads="1"/>
          </p:cNvSpPr>
          <p:nvPr/>
        </p:nvSpPr>
        <p:spPr bwMode="auto">
          <a:xfrm>
            <a:off x="3421063" y="25654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/>
              <a:t>[</a:t>
            </a:r>
            <a:r>
              <a:rPr lang="en-US" altLang="zh-CN" u="sng"/>
              <a:t>49</a:t>
            </a:r>
            <a:r>
              <a:rPr lang="en-US" altLang="zh-CN"/>
              <a:t>     65]  </a:t>
            </a:r>
            <a:r>
              <a:rPr lang="en-US" altLang="zh-CN">
                <a:solidFill>
                  <a:srgbClr val="CC3300"/>
                </a:solidFill>
              </a:rPr>
              <a:t>76</a:t>
            </a:r>
            <a:r>
              <a:rPr lang="en-US" altLang="zh-CN"/>
              <a:t>   [97]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1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1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7" grpId="0"/>
      <p:bldP spid="211979" grpId="0"/>
      <p:bldP spid="21199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快速排序</a:t>
            </a:r>
            <a:endParaRPr lang="en-US" altLang="zh-CN" b="1"/>
          </a:p>
        </p:txBody>
      </p:sp>
      <p:sp>
        <p:nvSpPr>
          <p:cNvPr id="59396" name="Rectangle 3"/>
          <p:cNvSpPr>
            <a:spLocks noGrp="1" noChangeArrowheads="1"/>
          </p:cNvSpPr>
          <p:nvPr/>
        </p:nvSpPr>
        <p:spPr>
          <a:xfrm>
            <a:off x="250825" y="1196023"/>
            <a:ext cx="8642350" cy="51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800" b="1">
                <a:solidFill>
                  <a:srgbClr val="66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533400" indent="-533400" eaLnBrk="1" hangingPunct="1">
              <a:lnSpc>
                <a:spcPct val="90000"/>
              </a:lnSpc>
            </a:pPr>
            <a:r>
              <a:rPr lang="zh-CN" altLang="en-US"/>
              <a:t>设初始时</a:t>
            </a: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/>
              <a:t>low</a:t>
            </a:r>
            <a:r>
              <a:rPr lang="zh-CN" altLang="en-US"/>
              <a:t>指针指向第一个记录；</a:t>
            </a: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altLang="zh-CN"/>
              <a:t>high</a:t>
            </a:r>
            <a:r>
              <a:rPr lang="zh-CN" altLang="en-US"/>
              <a:t>指针指向最后一个记录；</a:t>
            </a:r>
            <a:endParaRPr lang="zh-CN" altLang="en-US"/>
          </a:p>
          <a:p>
            <a:pPr marL="533400" indent="-533400" eaLnBrk="1" hangingPunct="1">
              <a:lnSpc>
                <a:spcPct val="90000"/>
              </a:lnSpc>
            </a:pPr>
            <a:r>
              <a:rPr lang="zh-CN" altLang="en-US">
                <a:solidFill>
                  <a:srgbClr val="FF0000"/>
                </a:solidFill>
              </a:rPr>
              <a:t>一趟快速排序的算法过程</a:t>
            </a:r>
            <a:r>
              <a:rPr lang="zh-CN" altLang="en-US"/>
              <a:t>：</a:t>
            </a:r>
            <a:endParaRPr lang="zh-CN" altLang="en-US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/>
              <a:t>将第一个记录设置为</a:t>
            </a:r>
            <a:r>
              <a:rPr lang="en-US" altLang="zh-CN"/>
              <a:t>pivot</a:t>
            </a:r>
            <a:endParaRPr lang="en-US" altLang="zh-CN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/>
              <a:t>从表的两端交替地向中间扫描，直到两个指针相遇</a:t>
            </a: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/>
              <a:t>先从高端扫描</a:t>
            </a:r>
            <a:endParaRPr lang="zh-CN" altLang="en-US"/>
          </a:p>
          <a:p>
            <a:pPr marL="1447800" lvl="2" indent="-533400" eaLnBrk="1" hangingPunct="1">
              <a:lnSpc>
                <a:spcPct val="90000"/>
              </a:lnSpc>
            </a:pPr>
            <a:r>
              <a:rPr lang="zh-CN" altLang="en-US"/>
              <a:t>找到第一个比</a:t>
            </a:r>
            <a:r>
              <a:rPr lang="en-US" altLang="zh-CN"/>
              <a:t>pivotkey</a:t>
            </a:r>
            <a:r>
              <a:rPr lang="zh-CN" altLang="en-US"/>
              <a:t>小的记录</a:t>
            </a:r>
            <a:endParaRPr lang="zh-CN" altLang="en-US"/>
          </a:p>
          <a:p>
            <a:pPr marL="1447800" lvl="2" indent="-533400" eaLnBrk="1" hangingPunct="1">
              <a:lnSpc>
                <a:spcPct val="90000"/>
              </a:lnSpc>
            </a:pPr>
            <a:r>
              <a:rPr lang="zh-CN" altLang="en-US"/>
              <a:t>将该记录移动到</a:t>
            </a:r>
            <a:r>
              <a:rPr lang="en-US" altLang="zh-CN"/>
              <a:t>low</a:t>
            </a:r>
            <a:r>
              <a:rPr lang="zh-CN" altLang="en-US"/>
              <a:t>指针指向的地方；</a:t>
            </a:r>
            <a:endParaRPr lang="zh-CN" altLang="en-US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/>
              <a:t>再从低端扫描</a:t>
            </a:r>
            <a:endParaRPr lang="zh-CN" altLang="en-US"/>
          </a:p>
          <a:p>
            <a:pPr marL="533400" indent="-533400" eaLnBrk="1" hangingPunct="1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zh-CN" altLang="en-US"/>
              <a:t>将</a:t>
            </a:r>
            <a:r>
              <a:rPr lang="en-US" altLang="zh-CN"/>
              <a:t>pivot</a:t>
            </a:r>
            <a:r>
              <a:rPr lang="zh-CN" altLang="en-US"/>
              <a:t>移动到</a:t>
            </a:r>
            <a:r>
              <a:rPr lang="en-US" altLang="zh-CN"/>
              <a:t>low</a:t>
            </a:r>
            <a:r>
              <a:rPr lang="zh-CN" altLang="en-US"/>
              <a:t>指针位置，并返回该位置</a:t>
            </a:r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/>
        </p:nvSpPr>
        <p:spPr>
          <a:xfrm>
            <a:off x="6553200" y="6427788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marL="0" algn="r" defTabSz="914400" rtl="0" eaLnBrk="1" latinLnBrk="0" hangingPunct="1">
              <a:defRPr kumimoji="0" sz="1200" b="0" kern="12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A5B0F00E-FA09-4147-BA6A-5E201D43457E}" type="slidenum">
              <a:rPr lang="en-US" altLang="zh-CN"/>
            </a:fld>
            <a:endParaRPr lang="en-US" altLang="zh-CN"/>
          </a:p>
        </p:txBody>
      </p:sp>
      <p:sp>
        <p:nvSpPr>
          <p:cNvPr id="2" name="Rectangle 2"/>
          <p:cNvSpPr>
            <a:spLocks noGrp="1" noChangeArrowheads="1"/>
          </p:cNvSpPr>
          <p:nvPr/>
        </p:nvSpPr>
        <p:spPr>
          <a:xfrm>
            <a:off x="179388" y="44450"/>
            <a:ext cx="8613775" cy="6813550"/>
          </a:xfrm>
          <a:prstGeom prst="rect">
            <a:avLst/>
          </a:prstGeom>
          <a:solidFill>
            <a:srgbClr val="FFFFCC"/>
          </a:solidFill>
          <a:ln w="28575">
            <a:solidFill>
              <a:schemeClr val="hlink"/>
            </a:solidFill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800" b="1">
                <a:solidFill>
                  <a:srgbClr val="66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85000"/>
              </a:lnSpc>
              <a:spcBef>
                <a:spcPct val="5000"/>
              </a:spcBef>
              <a:buClrTx/>
              <a:buFontTx/>
              <a:buNone/>
            </a:pPr>
            <a:r>
              <a:rPr lang="en-US" altLang="zh-CN">
                <a:solidFill>
                  <a:srgbClr val="0070C0"/>
                </a:solidFill>
              </a:rPr>
              <a:t>int Partition</a:t>
            </a:r>
            <a:r>
              <a:rPr lang="en-US" altLang="zh-CN"/>
              <a:t>(SqList &amp;L, int low, int high)  </a:t>
            </a:r>
            <a:endParaRPr lang="en-US" altLang="zh-CN"/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{ </a:t>
            </a:r>
            <a:r>
              <a:rPr lang="en-US" altLang="zh-CN">
                <a:solidFill>
                  <a:srgbClr val="008000"/>
                </a:solidFill>
              </a:rPr>
              <a:t>/*</a:t>
            </a:r>
            <a:r>
              <a:rPr lang="zh-CN" altLang="en-US">
                <a:solidFill>
                  <a:srgbClr val="008000"/>
                </a:solidFill>
              </a:rPr>
              <a:t>对顺序表</a:t>
            </a:r>
            <a:r>
              <a:rPr lang="en-US" altLang="zh-CN">
                <a:solidFill>
                  <a:srgbClr val="008000"/>
                </a:solidFill>
              </a:rPr>
              <a:t>L</a:t>
            </a:r>
            <a:r>
              <a:rPr lang="zh-CN" altLang="en-US">
                <a:solidFill>
                  <a:srgbClr val="008000"/>
                </a:solidFill>
              </a:rPr>
              <a:t>中子表</a:t>
            </a:r>
            <a:r>
              <a:rPr lang="en-US" altLang="zh-CN">
                <a:solidFill>
                  <a:srgbClr val="008000"/>
                </a:solidFill>
              </a:rPr>
              <a:t>r[low..high]</a:t>
            </a:r>
            <a:r>
              <a:rPr lang="zh-CN" altLang="en-US">
                <a:solidFill>
                  <a:srgbClr val="008000"/>
                </a:solidFill>
              </a:rPr>
              <a:t>的记录</a:t>
            </a:r>
            <a:endParaRPr lang="zh-CN" altLang="en-US">
              <a:solidFill>
                <a:srgbClr val="008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008000"/>
                </a:solidFill>
              </a:rPr>
              <a:t>   作</a:t>
            </a:r>
            <a:r>
              <a:rPr lang="zh-CN" altLang="en-US">
                <a:solidFill>
                  <a:srgbClr val="008000"/>
                </a:solidFill>
                <a:latin typeface="宋体" panose="02010600030101010101" pitchFamily="2" charset="-122"/>
              </a:rPr>
              <a:t>一趟</a:t>
            </a:r>
            <a:r>
              <a:rPr lang="zh-CN" altLang="en-US">
                <a:solidFill>
                  <a:srgbClr val="008000"/>
                </a:solidFill>
              </a:rPr>
              <a:t>快速</a:t>
            </a:r>
            <a:r>
              <a:rPr lang="zh-CN" altLang="en-US">
                <a:solidFill>
                  <a:srgbClr val="008000"/>
                </a:solidFill>
                <a:latin typeface="宋体" panose="02010600030101010101" pitchFamily="2" charset="-122"/>
              </a:rPr>
              <a:t>排序</a:t>
            </a:r>
            <a:r>
              <a:rPr lang="zh-CN" altLang="en-US">
                <a:solidFill>
                  <a:srgbClr val="008000"/>
                </a:solidFill>
              </a:rPr>
              <a:t>，并返回</a:t>
            </a:r>
            <a:r>
              <a:rPr lang="zh-CN" altLang="zh-CN">
                <a:solidFill>
                  <a:srgbClr val="008000"/>
                </a:solidFill>
              </a:rPr>
              <a:t>pivot</a:t>
            </a:r>
            <a:r>
              <a:rPr lang="zh-CN" altLang="en-US">
                <a:solidFill>
                  <a:srgbClr val="008000"/>
                </a:solidFill>
              </a:rPr>
              <a:t>记录所在位置。*</a:t>
            </a:r>
            <a:r>
              <a:rPr lang="en-US" altLang="zh-CN">
                <a:solidFill>
                  <a:srgbClr val="008000"/>
                </a:solidFill>
              </a:rPr>
              <a:t>/</a:t>
            </a:r>
            <a:endParaRPr lang="en-US" altLang="zh-CN">
              <a:solidFill>
                <a:srgbClr val="008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      </a:t>
            </a:r>
            <a:endParaRPr lang="en-US" altLang="zh-CN"/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/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/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rgbClr val="FF0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endParaRPr lang="en-US" altLang="zh-CN">
              <a:solidFill>
                <a:srgbClr val="008000"/>
              </a:solidFill>
            </a:endParaRPr>
          </a:p>
          <a:p>
            <a:pPr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/>
              <a:t>}</a:t>
            </a:r>
            <a:r>
              <a:rPr lang="en-US" altLang="zh-CN">
                <a:solidFill>
                  <a:srgbClr val="0070C0"/>
                </a:solidFill>
              </a:rPr>
              <a:t>//Partition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693738" y="2216150"/>
            <a:ext cx="7993062" cy="3013075"/>
          </a:xfrm>
          <a:prstGeom prst="rect">
            <a:avLst/>
          </a:prstGeom>
          <a:noFill/>
          <a:ln w="12700" algn="ctr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0" lang="en-US" altLang="zh-CN" dirty="0">
                <a:solidFill>
                  <a:srgbClr val="FF0000"/>
                </a:solidFill>
              </a:rPr>
              <a:t>while(low&lt;high)</a:t>
            </a:r>
            <a:endParaRPr kumimoji="0" lang="en-US" altLang="zh-CN" dirty="0">
              <a:solidFill>
                <a:srgbClr val="FF0000"/>
              </a:solidFill>
            </a:endParaRPr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{ </a:t>
            </a:r>
            <a:r>
              <a:rPr kumimoji="0" lang="en-US" altLang="zh-CN" dirty="0">
                <a:solidFill>
                  <a:srgbClr val="008000"/>
                </a:solidFill>
              </a:rPr>
              <a:t>//</a:t>
            </a:r>
            <a:r>
              <a:rPr kumimoji="0" lang="zh-CN" altLang="en-US" dirty="0">
                <a:solidFill>
                  <a:srgbClr val="008000"/>
                </a:solidFill>
              </a:rPr>
              <a:t>从表的两端交替地向中间扫描</a:t>
            </a:r>
            <a:endParaRPr kumimoji="0" lang="zh-CN" altLang="en-US" dirty="0">
              <a:solidFill>
                <a:srgbClr val="008000"/>
              </a:solidFill>
            </a:endParaRPr>
          </a:p>
          <a:p>
            <a:pPr eaLnBrk="0" hangingPunct="0">
              <a:lnSpc>
                <a:spcPct val="85000"/>
              </a:lnSpc>
            </a:pPr>
            <a:r>
              <a:rPr kumimoji="0" lang="zh-CN" altLang="en-US" dirty="0"/>
              <a:t>      </a:t>
            </a:r>
            <a:r>
              <a:rPr kumimoji="0" lang="en-US" altLang="zh-CN" dirty="0"/>
              <a:t>while(low&lt;high &amp;&amp; </a:t>
            </a:r>
            <a:r>
              <a:rPr kumimoji="0" lang="en-US" altLang="zh-CN" dirty="0" err="1"/>
              <a:t>L.r</a:t>
            </a:r>
            <a:r>
              <a:rPr kumimoji="0" lang="en-US" altLang="zh-CN" dirty="0"/>
              <a:t>[high]. Key&gt;=</a:t>
            </a:r>
            <a:r>
              <a:rPr kumimoji="0" lang="en-US" altLang="zh-CN" dirty="0" err="1"/>
              <a:t>pivotkey</a:t>
            </a:r>
            <a:r>
              <a:rPr kumimoji="0" lang="en-US" altLang="zh-CN" dirty="0"/>
              <a:t>)</a:t>
            </a:r>
            <a:endParaRPr kumimoji="0" lang="en-US" altLang="zh-CN" dirty="0"/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                     --high;</a:t>
            </a:r>
            <a:endParaRPr kumimoji="0" lang="en-US" altLang="zh-CN" dirty="0"/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      </a:t>
            </a:r>
            <a:r>
              <a:rPr kumimoji="0" lang="en-US" altLang="zh-CN" dirty="0" err="1"/>
              <a:t>L.r</a:t>
            </a:r>
            <a:r>
              <a:rPr kumimoji="0" lang="en-US" altLang="zh-CN" dirty="0"/>
              <a:t>[low]=</a:t>
            </a:r>
            <a:r>
              <a:rPr kumimoji="0" lang="en-US" altLang="zh-CN" dirty="0" err="1"/>
              <a:t>L.r</a:t>
            </a:r>
            <a:r>
              <a:rPr kumimoji="0" lang="en-US" altLang="zh-CN" dirty="0"/>
              <a:t>[high]; </a:t>
            </a:r>
            <a:endParaRPr kumimoji="0" lang="en-US" altLang="zh-CN" dirty="0"/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      while (low&lt;high &amp;&amp; </a:t>
            </a:r>
            <a:r>
              <a:rPr kumimoji="0" lang="en-US" altLang="zh-CN" dirty="0" err="1"/>
              <a:t>L.r</a:t>
            </a:r>
            <a:r>
              <a:rPr kumimoji="0" lang="en-US" altLang="zh-CN" dirty="0"/>
              <a:t>[low]. Key&lt;=</a:t>
            </a:r>
            <a:r>
              <a:rPr kumimoji="0" lang="en-US" altLang="zh-CN" dirty="0" err="1"/>
              <a:t>pivotkey</a:t>
            </a:r>
            <a:r>
              <a:rPr kumimoji="0" lang="en-US" altLang="zh-CN" dirty="0"/>
              <a:t>)</a:t>
            </a:r>
            <a:endParaRPr kumimoji="0" lang="en-US" altLang="zh-CN" dirty="0"/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                    ++low;</a:t>
            </a:r>
            <a:endParaRPr kumimoji="0" lang="en-US" altLang="zh-CN" dirty="0"/>
          </a:p>
          <a:p>
            <a:pPr eaLnBrk="0" hangingPunct="0">
              <a:lnSpc>
                <a:spcPct val="85000"/>
              </a:lnSpc>
            </a:pPr>
            <a:r>
              <a:rPr kumimoji="0" lang="en-US" altLang="zh-CN" dirty="0"/>
              <a:t>      </a:t>
            </a:r>
            <a:r>
              <a:rPr kumimoji="0" lang="en-US" altLang="zh-CN" dirty="0" err="1"/>
              <a:t>L.r</a:t>
            </a:r>
            <a:r>
              <a:rPr kumimoji="0" lang="en-US" altLang="zh-CN" dirty="0"/>
              <a:t>[high]=</a:t>
            </a:r>
            <a:r>
              <a:rPr kumimoji="0" lang="en-US" altLang="zh-CN" dirty="0" err="1"/>
              <a:t>L.r</a:t>
            </a:r>
            <a:r>
              <a:rPr kumimoji="0" lang="en-US" altLang="zh-CN" dirty="0"/>
              <a:t>[low];          } // </a:t>
            </a:r>
            <a:r>
              <a:rPr kumimoji="0" lang="zh-CN" altLang="en-US" dirty="0"/>
              <a:t>交替扫描结束</a:t>
            </a:r>
            <a:endParaRPr kumimoji="0" lang="en-US" altLang="zh-CN" dirty="0"/>
          </a:p>
        </p:txBody>
      </p:sp>
      <p:sp>
        <p:nvSpPr>
          <p:cNvPr id="212998" name="Rectangle 6"/>
          <p:cNvSpPr>
            <a:spLocks noChangeArrowheads="1"/>
          </p:cNvSpPr>
          <p:nvPr/>
        </p:nvSpPr>
        <p:spPr bwMode="auto">
          <a:xfrm>
            <a:off x="693738" y="5373688"/>
            <a:ext cx="7993062" cy="831850"/>
          </a:xfrm>
          <a:prstGeom prst="rect">
            <a:avLst/>
          </a:prstGeom>
          <a:noFill/>
          <a:ln w="12700" algn="ctr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0" lang="en-US" altLang="zh-CN">
                <a:solidFill>
                  <a:srgbClr val="FF0000"/>
                </a:solidFill>
              </a:rPr>
              <a:t>L.r[low]=L.r[0];</a:t>
            </a:r>
            <a:r>
              <a:rPr kumimoji="0" lang="en-US" altLang="zh-CN"/>
              <a:t> </a:t>
            </a:r>
            <a:r>
              <a:rPr kumimoji="0" lang="en-US" altLang="zh-CN">
                <a:solidFill>
                  <a:srgbClr val="FF0000"/>
                </a:solidFill>
              </a:rPr>
              <a:t>//pivot</a:t>
            </a:r>
            <a:r>
              <a:rPr kumimoji="0" lang="zh-CN" altLang="en-US">
                <a:solidFill>
                  <a:srgbClr val="FF0000"/>
                </a:solidFill>
              </a:rPr>
              <a:t>位置</a:t>
            </a:r>
            <a:endParaRPr kumimoji="0" lang="zh-CN" altLang="en-US">
              <a:solidFill>
                <a:srgbClr val="FF0000"/>
              </a:solidFill>
            </a:endParaRPr>
          </a:p>
          <a:p>
            <a:pPr eaLnBrk="0" hangingPunct="0">
              <a:lnSpc>
                <a:spcPct val="85000"/>
              </a:lnSpc>
            </a:pPr>
            <a:r>
              <a:rPr kumimoji="0" lang="en-US" altLang="zh-CN"/>
              <a:t>return low;            </a:t>
            </a:r>
            <a:r>
              <a:rPr kumimoji="0" lang="en-US" altLang="zh-CN">
                <a:solidFill>
                  <a:srgbClr val="008000"/>
                </a:solidFill>
              </a:rPr>
              <a:t>//</a:t>
            </a:r>
            <a:r>
              <a:rPr kumimoji="0" lang="zh-CN" altLang="en-US">
                <a:solidFill>
                  <a:srgbClr val="008000"/>
                </a:solidFill>
              </a:rPr>
              <a:t>返回</a:t>
            </a:r>
            <a:r>
              <a:rPr kumimoji="0" lang="en-US" altLang="zh-CN">
                <a:solidFill>
                  <a:srgbClr val="008000"/>
                </a:solidFill>
              </a:rPr>
              <a:t>pivot</a:t>
            </a:r>
            <a:r>
              <a:rPr kumimoji="0" lang="zh-CN" altLang="en-US">
                <a:solidFill>
                  <a:srgbClr val="008000"/>
                </a:solidFill>
              </a:rPr>
              <a:t>位置</a:t>
            </a:r>
            <a:endParaRPr kumimoji="0" lang="zh-CN" altLang="en-US">
              <a:solidFill>
                <a:srgbClr val="008000"/>
              </a:solidFill>
            </a:endParaRPr>
          </a:p>
        </p:txBody>
      </p:sp>
      <p:sp>
        <p:nvSpPr>
          <p:cNvPr id="213000" name="Rectangle 8"/>
          <p:cNvSpPr>
            <a:spLocks noChangeArrowheads="1"/>
          </p:cNvSpPr>
          <p:nvPr/>
        </p:nvSpPr>
        <p:spPr bwMode="auto">
          <a:xfrm>
            <a:off x="693738" y="1301750"/>
            <a:ext cx="7993062" cy="831850"/>
          </a:xfrm>
          <a:prstGeom prst="rect">
            <a:avLst/>
          </a:prstGeom>
          <a:noFill/>
          <a:ln w="12700" algn="ctr">
            <a:solidFill>
              <a:srgbClr val="0000FF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0" lang="en-US" altLang="zh-CN"/>
              <a:t>L.r[0]=L.r[low]; </a:t>
            </a:r>
            <a:r>
              <a:rPr kumimoji="0" lang="en-US" altLang="zh-CN">
                <a:solidFill>
                  <a:srgbClr val="FF0000"/>
                </a:solidFill>
              </a:rPr>
              <a:t>//</a:t>
            </a:r>
            <a:r>
              <a:rPr kumimoji="0" lang="zh-CN" altLang="en-US">
                <a:solidFill>
                  <a:srgbClr val="FF0000"/>
                </a:solidFill>
              </a:rPr>
              <a:t>用第一个记录作</a:t>
            </a:r>
            <a:r>
              <a:rPr kumimoji="0" lang="en-US" altLang="zh-CN">
                <a:solidFill>
                  <a:srgbClr val="FF0000"/>
                </a:solidFill>
              </a:rPr>
              <a:t>pivot</a:t>
            </a:r>
            <a:r>
              <a:rPr kumimoji="0" lang="zh-CN" altLang="en-US">
                <a:solidFill>
                  <a:srgbClr val="FF0000"/>
                </a:solidFill>
              </a:rPr>
              <a:t>记录</a:t>
            </a:r>
            <a:endParaRPr kumimoji="0" lang="zh-CN" altLang="en-US">
              <a:solidFill>
                <a:srgbClr val="FF0000"/>
              </a:solidFill>
            </a:endParaRPr>
          </a:p>
          <a:p>
            <a:pPr eaLnBrk="0" hangingPunct="0">
              <a:lnSpc>
                <a:spcPct val="85000"/>
              </a:lnSpc>
            </a:pPr>
            <a:r>
              <a:rPr kumimoji="0" lang="en-US" altLang="zh-CN"/>
              <a:t>pivotkey=L.r[low].key; // </a:t>
            </a:r>
            <a:r>
              <a:rPr kumimoji="0" lang="en-US" altLang="zh-CN">
                <a:solidFill>
                  <a:srgbClr val="FF0000"/>
                </a:solidFill>
              </a:rPr>
              <a:t>pivotkey</a:t>
            </a:r>
            <a:r>
              <a:rPr kumimoji="0" lang="zh-CN" altLang="en-US">
                <a:solidFill>
                  <a:srgbClr val="FF0000"/>
                </a:solidFill>
              </a:rPr>
              <a:t>是</a:t>
            </a:r>
            <a:r>
              <a:rPr kumimoji="0" lang="en-US" altLang="zh-CN">
                <a:solidFill>
                  <a:srgbClr val="FF0000"/>
                </a:solidFill>
              </a:rPr>
              <a:t>pivot</a:t>
            </a:r>
            <a:r>
              <a:rPr kumimoji="0" lang="zh-CN" altLang="en-US">
                <a:solidFill>
                  <a:srgbClr val="FF0000"/>
                </a:solidFill>
              </a:rPr>
              <a:t>关键字</a:t>
            </a:r>
            <a:endParaRPr kumimoji="0"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300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300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3000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3000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30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3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3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13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30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2996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129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29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29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29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129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29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129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129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1299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2129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2129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animBg="1" build="p"/>
      <p:bldP spid="212998" grpId="0" animBg="1" build="p"/>
      <p:bldP spid="213000" grpId="0" animBg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3n+1</a:t>
            </a:r>
            <a:r>
              <a:rPr lang="zh-CN" altLang="en-US" b="1"/>
              <a:t>问题目前不知道有没有算法</a:t>
            </a:r>
            <a:endParaRPr lang="zh-CN" altLang="en-US" b="1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250825" y="1319213"/>
            <a:ext cx="87137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</a:rPr>
              <a:t>输入</a:t>
            </a:r>
            <a:r>
              <a:rPr lang="en-US" altLang="zh-CN" sz="2800">
                <a:latin typeface="Times New Roman" panose="02020603050405020304" pitchFamily="18" charset="0"/>
              </a:rPr>
              <a:t>: </a:t>
            </a:r>
            <a:r>
              <a:rPr lang="zh-CN" altLang="en-US" sz="2800">
                <a:latin typeface="Times New Roman" panose="02020603050405020304" pitchFamily="18" charset="0"/>
              </a:rPr>
              <a:t>一个正整数</a:t>
            </a:r>
            <a:r>
              <a:rPr lang="en-US" altLang="zh-CN" sz="2800">
                <a:latin typeface="Times New Roman" panose="02020603050405020304" pitchFamily="18" charset="0"/>
              </a:rPr>
              <a:t>n,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</a:rPr>
              <a:t>映射</a:t>
            </a:r>
            <a:r>
              <a:rPr lang="en-US" altLang="zh-CN" sz="2800">
                <a:latin typeface="Times New Roman" panose="02020603050405020304" pitchFamily="18" charset="0"/>
              </a:rPr>
              <a:t>: f(n) = n/2,   </a:t>
            </a:r>
            <a:r>
              <a:rPr lang="zh-CN" altLang="en-US" sz="2800">
                <a:latin typeface="Times New Roman" panose="02020603050405020304" pitchFamily="18" charset="0"/>
              </a:rPr>
              <a:t>若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是偶数</a:t>
            </a:r>
            <a:r>
              <a:rPr lang="en-US" altLang="zh-CN" sz="2800">
                <a:latin typeface="Times New Roman" panose="02020603050405020304" pitchFamily="18" charset="0"/>
              </a:rPr>
              <a:t>; </a:t>
            </a:r>
            <a:br>
              <a:rPr lang="en-US" altLang="zh-CN" sz="2800">
                <a:latin typeface="Times New Roman" panose="02020603050405020304" pitchFamily="18" charset="0"/>
              </a:rPr>
            </a:br>
            <a:r>
              <a:rPr lang="en-US" altLang="zh-CN" sz="2800">
                <a:latin typeface="Times New Roman" panose="02020603050405020304" pitchFamily="18" charset="0"/>
              </a:rPr>
              <a:t>          f(n) = 3n+1, </a:t>
            </a:r>
            <a:r>
              <a:rPr lang="zh-CN" altLang="en-US" sz="2800">
                <a:latin typeface="Times New Roman" panose="02020603050405020304" pitchFamily="18" charset="0"/>
              </a:rPr>
              <a:t>若</a:t>
            </a:r>
            <a:r>
              <a:rPr lang="en-US" altLang="zh-CN" sz="2800">
                <a:latin typeface="Times New Roman" panose="02020603050405020304" pitchFamily="18" charset="0"/>
              </a:rPr>
              <a:t>n</a:t>
            </a:r>
            <a:r>
              <a:rPr lang="zh-CN" altLang="en-US" sz="2800">
                <a:latin typeface="Times New Roman" panose="02020603050405020304" pitchFamily="18" charset="0"/>
              </a:rPr>
              <a:t>是奇数</a:t>
            </a:r>
            <a:r>
              <a:rPr lang="en-US" altLang="zh-CN" sz="2800">
                <a:latin typeface="Times New Roman" panose="02020603050405020304" pitchFamily="18" charset="0"/>
              </a:rPr>
              <a:t>. 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</a:rPr>
              <a:t>迭代</a:t>
            </a:r>
            <a:r>
              <a:rPr lang="en-US" altLang="zh-CN" sz="2800">
                <a:latin typeface="Times New Roman" panose="02020603050405020304" pitchFamily="18" charset="0"/>
              </a:rPr>
              <a:t>: 5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16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8…, </a:t>
            </a:r>
            <a:r>
              <a:rPr lang="zh-CN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3200">
                <a:latin typeface="Times New Roman" panose="02020603050405020304" pitchFamily="18" charset="0"/>
                <a:sym typeface="Symbol" panose="05050102010706020507" pitchFamily="18" charset="2"/>
              </a:rPr>
              <a:t>则停止</a:t>
            </a:r>
            <a:endParaRPr lang="zh-CN" altLang="en-US" sz="32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</a:rPr>
              <a:t>输出</a:t>
            </a:r>
            <a:r>
              <a:rPr lang="en-US" altLang="zh-CN" sz="2800">
                <a:latin typeface="Times New Roman" panose="02020603050405020304" pitchFamily="18" charset="0"/>
              </a:rPr>
              <a:t>:  n</a:t>
            </a:r>
            <a:r>
              <a:rPr lang="zh-CN" altLang="en-US" sz="2800">
                <a:latin typeface="Times New Roman" panose="02020603050405020304" pitchFamily="18" charset="0"/>
              </a:rPr>
              <a:t>可在</a:t>
            </a:r>
            <a:r>
              <a:rPr lang="en-US" altLang="zh-CN" sz="2800">
                <a:latin typeface="Times New Roman" panose="02020603050405020304" pitchFamily="18" charset="0"/>
              </a:rPr>
              <a:t>f</a:t>
            </a:r>
            <a:r>
              <a:rPr lang="zh-CN" altLang="en-US" sz="2800">
                <a:latin typeface="Times New Roman" panose="02020603050405020304" pitchFamily="18" charset="0"/>
              </a:rPr>
              <a:t>迭代下是否能</a:t>
            </a: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sz="2800">
                <a:latin typeface="Times New Roman" panose="02020603050405020304" pitchFamily="18" charset="0"/>
              </a:rPr>
              <a:t>停止</a:t>
            </a:r>
            <a:r>
              <a:rPr lang="en-US" altLang="zh-CN" sz="2800">
                <a:latin typeface="Times New Roman" panose="02020603050405020304" pitchFamily="18" charset="0"/>
              </a:rPr>
              <a:t> 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>
                <a:latin typeface="Times New Roman" panose="02020603050405020304" pitchFamily="18" charset="0"/>
              </a:rPr>
              <a:t>直接模拟是正确的算法吗</a:t>
            </a:r>
            <a:r>
              <a:rPr lang="en-US" altLang="zh-CN" sz="2800">
                <a:latin typeface="Times New Roman" panose="02020603050405020304" pitchFamily="18" charset="0"/>
              </a:rPr>
              <a:t>?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Times New Roman" panose="02020603050405020304" pitchFamily="18" charset="0"/>
              </a:rPr>
              <a:t>27</a:t>
            </a:r>
            <a:r>
              <a:rPr lang="zh-CN" altLang="en-US" sz="2800">
                <a:latin typeface="Times New Roman" panose="02020603050405020304" pitchFamily="18" charset="0"/>
              </a:rPr>
              <a:t>需迭代</a:t>
            </a:r>
            <a:r>
              <a:rPr lang="en-US" altLang="zh-CN" sz="2800">
                <a:latin typeface="Times New Roman" panose="02020603050405020304" pitchFamily="18" charset="0"/>
              </a:rPr>
              <a:t>111</a:t>
            </a:r>
            <a:r>
              <a:rPr lang="zh-CN" altLang="en-US" sz="2800">
                <a:latin typeface="Times New Roman" panose="02020603050405020304" pitchFamily="18" charset="0"/>
              </a:rPr>
              <a:t>步</a:t>
            </a:r>
            <a:r>
              <a:rPr lang="en-US" altLang="zh-CN" sz="2800">
                <a:latin typeface="Times New Roman" panose="02020603050405020304" pitchFamily="18" charset="0"/>
              </a:rPr>
              <a:t>(</a:t>
            </a:r>
            <a:r>
              <a:rPr lang="zh-CN" altLang="en-US" sz="2800">
                <a:latin typeface="Times New Roman" panose="02020603050405020304" pitchFamily="18" charset="0"/>
              </a:rPr>
              <a:t>见右图</a:t>
            </a:r>
            <a:r>
              <a:rPr lang="en-US" altLang="zh-CN" sz="2800">
                <a:latin typeface="Times New Roman" panose="02020603050405020304" pitchFamily="18" charset="0"/>
              </a:rPr>
              <a:t>) </a:t>
            </a:r>
            <a:endParaRPr lang="en-US" altLang="zh-CN" sz="2800">
              <a:latin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en-US" altLang="zh-CN" sz="2800">
                <a:latin typeface="Times New Roman" panose="02020603050405020304" pitchFamily="18" charset="0"/>
              </a:rPr>
              <a:t>1~5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800">
                <a:latin typeface="Times New Roman" panose="02020603050405020304" pitchFamily="18" charset="0"/>
              </a:rPr>
              <a:t>10</a:t>
            </a:r>
            <a:r>
              <a:rPr lang="en-US" altLang="zh-CN" sz="2800" baseline="30000">
                <a:latin typeface="Times New Roman" panose="02020603050405020304" pitchFamily="18" charset="0"/>
              </a:rPr>
              <a:t>18</a:t>
            </a:r>
            <a:r>
              <a:rPr lang="zh-CN" altLang="en-US" sz="2800">
                <a:latin typeface="Times New Roman" panose="02020603050405020304" pitchFamily="18" charset="0"/>
              </a:rPr>
              <a:t>都能到</a:t>
            </a:r>
            <a:r>
              <a:rPr lang="en-US" altLang="zh-CN" sz="2800">
                <a:latin typeface="Times New Roman" panose="02020603050405020304" pitchFamily="18" charset="0"/>
              </a:rPr>
              <a:t>1.([wiki])</a:t>
            </a:r>
            <a:endParaRPr lang="en-US" altLang="zh-CN" sz="2800">
              <a:latin typeface="Times New Roman" panose="02020603050405020304" pitchFamily="18" charset="0"/>
            </a:endParaRPr>
          </a:p>
        </p:txBody>
      </p:sp>
      <p:pic>
        <p:nvPicPr>
          <p:cNvPr id="164868" name="Picture 4" descr="Collatz5.sv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4508500"/>
            <a:ext cx="3900488" cy="194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animBg="1" autoUpdateAnimBg="0"/>
      <p:bldP spid="22016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Text Box 2"/>
          <p:cNvSpPr txBox="1">
            <a:spLocks noChangeArrowheads="1"/>
          </p:cNvSpPr>
          <p:nvPr/>
        </p:nvSpPr>
        <p:spPr bwMode="auto">
          <a:xfrm>
            <a:off x="381000" y="228600"/>
            <a:ext cx="8077200" cy="4003675"/>
          </a:xfrm>
          <a:prstGeom prst="rect">
            <a:avLst/>
          </a:prstGeom>
          <a:noFill/>
          <a:ln w="12700" cap="rnd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>
                <a:solidFill>
                  <a:srgbClr val="0070C0"/>
                </a:solidFill>
                <a:ea typeface="宋体" panose="02010600030101010101" pitchFamily="2" charset="-122"/>
              </a:rPr>
              <a:t>void Qsort</a:t>
            </a:r>
            <a:r>
              <a:rPr lang="en-US" altLang="zh-CN" sz="3200">
                <a:ea typeface="宋体" panose="02010600030101010101" pitchFamily="2" charset="-122"/>
              </a:rPr>
              <a:t>(SqList &amp;L, int low, int high) </a:t>
            </a:r>
            <a:endParaRPr lang="en-US" altLang="zh-CN" sz="3200">
              <a:ea typeface="宋体" panose="02010600030101010101" pitchFamily="2" charset="-122"/>
            </a:endParaRPr>
          </a:p>
          <a:p>
            <a:r>
              <a:rPr lang="en-US" altLang="zh-CN" sz="3200">
                <a:ea typeface="宋体" panose="02010600030101010101" pitchFamily="2" charset="-122"/>
              </a:rPr>
              <a:t>{</a:t>
            </a:r>
            <a:r>
              <a:rPr lang="en-US" altLang="zh-CN">
                <a:solidFill>
                  <a:srgbClr val="990000"/>
                </a:solidFill>
              </a:rPr>
              <a:t>//</a:t>
            </a:r>
            <a:r>
              <a:rPr lang="zh-CN" altLang="en-US">
                <a:solidFill>
                  <a:srgbClr val="990000"/>
                </a:solidFill>
              </a:rPr>
              <a:t>对顺序表</a:t>
            </a:r>
            <a:r>
              <a:rPr lang="en-US" altLang="zh-CN">
                <a:solidFill>
                  <a:srgbClr val="990000"/>
                </a:solidFill>
              </a:rPr>
              <a:t>L</a:t>
            </a:r>
            <a:r>
              <a:rPr lang="zh-CN" altLang="en-US">
                <a:solidFill>
                  <a:srgbClr val="990000"/>
                </a:solidFill>
              </a:rPr>
              <a:t>中的子序列</a:t>
            </a:r>
            <a:r>
              <a:rPr lang="en-US" altLang="zh-CN">
                <a:solidFill>
                  <a:srgbClr val="990000"/>
                </a:solidFill>
              </a:rPr>
              <a:t>L.r[low.. high]</a:t>
            </a:r>
            <a:r>
              <a:rPr lang="zh-CN" altLang="en-US">
                <a:solidFill>
                  <a:srgbClr val="990000"/>
                </a:solidFill>
              </a:rPr>
              <a:t>作快速排序</a:t>
            </a:r>
            <a:endParaRPr lang="zh-CN" altLang="en-US">
              <a:solidFill>
                <a:srgbClr val="990000"/>
              </a:solidFill>
            </a:endParaRPr>
          </a:p>
          <a:p>
            <a:r>
              <a:rPr lang="zh-CN" altLang="en-US" sz="3200">
                <a:ea typeface="宋体" panose="02010600030101010101" pitchFamily="2" charset="-122"/>
              </a:rPr>
              <a:t>   </a:t>
            </a:r>
            <a:r>
              <a:rPr lang="en-US" altLang="zh-CN" sz="3200">
                <a:ea typeface="宋体" panose="02010600030101010101" pitchFamily="2" charset="-122"/>
              </a:rPr>
              <a:t>if (low&lt;high)</a:t>
            </a:r>
            <a:endParaRPr lang="en-US" altLang="zh-CN" sz="3200">
              <a:ea typeface="宋体" panose="02010600030101010101" pitchFamily="2" charset="-122"/>
            </a:endParaRPr>
          </a:p>
          <a:p>
            <a:r>
              <a:rPr lang="en-US" altLang="zh-CN" sz="3200">
                <a:ea typeface="宋体" panose="02010600030101010101" pitchFamily="2" charset="-122"/>
              </a:rPr>
              <a:t>   {  	pivotloc=Partition(L, low, high);  </a:t>
            </a:r>
            <a:endParaRPr lang="en-US" altLang="zh-CN" sz="3200">
              <a:ea typeface="宋体" panose="02010600030101010101" pitchFamily="2" charset="-122"/>
            </a:endParaRPr>
          </a:p>
          <a:p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	QSort(L, low, pivotloc-1); </a:t>
            </a:r>
            <a:endParaRPr lang="en-US" altLang="zh-CN" sz="32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3200">
                <a:solidFill>
                  <a:srgbClr val="FF0000"/>
                </a:solidFill>
                <a:ea typeface="宋体" panose="02010600030101010101" pitchFamily="2" charset="-122"/>
              </a:rPr>
              <a:t>	Qsort(L, pivotloc+1, high);</a:t>
            </a:r>
            <a:endParaRPr lang="en-US" altLang="zh-CN" sz="320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r>
              <a:rPr lang="en-US" altLang="zh-CN" sz="3200">
                <a:ea typeface="宋体" panose="02010600030101010101" pitchFamily="2" charset="-122"/>
              </a:rPr>
              <a:t>   }</a:t>
            </a:r>
            <a:endParaRPr lang="en-US" altLang="zh-CN" sz="3200">
              <a:ea typeface="宋体" panose="02010600030101010101" pitchFamily="2" charset="-122"/>
            </a:endParaRPr>
          </a:p>
          <a:p>
            <a:r>
              <a:rPr lang="en-US" altLang="zh-CN" sz="3200">
                <a:ea typeface="宋体" panose="02010600030101010101" pitchFamily="2" charset="-122"/>
              </a:rPr>
              <a:t>}</a:t>
            </a:r>
            <a:endParaRPr lang="en-US" altLang="zh-CN" sz="3200">
              <a:ea typeface="隶书" panose="02010509060101010101" pitchFamily="49" charset="-122"/>
            </a:endParaRPr>
          </a:p>
        </p:txBody>
      </p:sp>
      <p:sp>
        <p:nvSpPr>
          <p:cNvPr id="214019" name="Text Box 3"/>
          <p:cNvSpPr txBox="1">
            <a:spLocks noChangeArrowheads="1"/>
          </p:cNvSpPr>
          <p:nvPr/>
        </p:nvSpPr>
        <p:spPr bwMode="auto">
          <a:xfrm>
            <a:off x="395288" y="4437063"/>
            <a:ext cx="8074025" cy="2054225"/>
          </a:xfrm>
          <a:prstGeom prst="rect">
            <a:avLst/>
          </a:prstGeom>
          <a:noFill/>
          <a:ln w="12700" cap="rnd">
            <a:solidFill>
              <a:schemeClr val="hlink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r>
              <a:rPr lang="en-US" altLang="zh-CN" sz="3200">
                <a:ea typeface="宋体" panose="02010600030101010101" pitchFamily="2" charset="-122"/>
              </a:rPr>
              <a:t>void QuickSort(SqList &amp;L ) </a:t>
            </a:r>
            <a:endParaRPr lang="en-US" altLang="zh-CN" sz="3200">
              <a:ea typeface="宋体" panose="02010600030101010101" pitchFamily="2" charset="-122"/>
            </a:endParaRPr>
          </a:p>
          <a:p>
            <a:r>
              <a:rPr lang="en-US" altLang="zh-CN" sz="3200">
                <a:ea typeface="宋体" panose="02010600030101010101" pitchFamily="2" charset="-122"/>
              </a:rPr>
              <a:t>{</a:t>
            </a:r>
            <a:r>
              <a:rPr lang="en-US" altLang="zh-CN">
                <a:ea typeface="宋体" panose="02010600030101010101" pitchFamily="2" charset="-122"/>
              </a:rPr>
              <a:t>//</a:t>
            </a:r>
            <a:r>
              <a:rPr lang="zh-CN" altLang="en-US">
                <a:latin typeface="楷体_GB2312" pitchFamily="49" charset="-122"/>
              </a:rPr>
              <a:t>对顺序表</a:t>
            </a:r>
            <a:r>
              <a:rPr lang="en-US" altLang="zh-CN">
                <a:latin typeface="楷体_GB2312" pitchFamily="49" charset="-122"/>
              </a:rPr>
              <a:t>L</a:t>
            </a:r>
            <a:r>
              <a:rPr lang="zh-CN" altLang="en-US">
                <a:latin typeface="楷体_GB2312" pitchFamily="49" charset="-122"/>
              </a:rPr>
              <a:t>快速排序</a:t>
            </a:r>
            <a:endParaRPr lang="zh-CN" altLang="en-US">
              <a:latin typeface="楷体_GB2312" pitchFamily="49" charset="-122"/>
            </a:endParaRPr>
          </a:p>
          <a:p>
            <a:r>
              <a:rPr lang="zh-CN" altLang="en-US" sz="3200">
                <a:ea typeface="宋体" panose="02010600030101010101" pitchFamily="2" charset="-122"/>
              </a:rPr>
              <a:t>    </a:t>
            </a:r>
            <a:r>
              <a:rPr lang="en-US" altLang="zh-CN" sz="3200">
                <a:ea typeface="宋体" panose="02010600030101010101" pitchFamily="2" charset="-122"/>
              </a:rPr>
              <a:t>QSort(L, 1, L.length); </a:t>
            </a:r>
            <a:endParaRPr lang="en-US" altLang="zh-CN" sz="3200">
              <a:ea typeface="宋体" panose="02010600030101010101" pitchFamily="2" charset="-122"/>
            </a:endParaRPr>
          </a:p>
          <a:p>
            <a:r>
              <a:rPr lang="en-US" altLang="zh-CN" sz="3200">
                <a:ea typeface="宋体" panose="02010600030101010101" pitchFamily="2" charset="-122"/>
              </a:rPr>
              <a:t>}</a:t>
            </a:r>
            <a:endParaRPr lang="en-US" altLang="zh-CN" sz="3200">
              <a:ea typeface="宋体" panose="02010600030101010101" pitchFamily="2" charset="-122"/>
            </a:endParaRP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7092950" y="1268413"/>
            <a:ext cx="1871663" cy="935037"/>
          </a:xfrm>
          <a:prstGeom prst="wedgeRoundRectCallout">
            <a:avLst>
              <a:gd name="adj1" fmla="val -128116"/>
              <a:gd name="adj2" fmla="val -18083"/>
              <a:gd name="adj3" fmla="val 16667"/>
            </a:avLst>
          </a:prstGeom>
          <a:solidFill>
            <a:srgbClr val="FFFFCC"/>
          </a:solidFill>
          <a:ln w="12700" cap="sq" algn="ctr">
            <a:solidFill>
              <a:schemeClr val="tx1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/>
              <a:t>递归结束条件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bldLvl="0" animBg="1" autoUpdateAnimBg="0"/>
      <p:bldP spid="214019" grpId="0" bldLvl="0" animBg="1" autoUpdateAnimBg="0"/>
      <p:bldP spid="214020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快速排序特点</a:t>
            </a:r>
            <a:endParaRPr lang="en-US" altLang="zh-CN" b="1"/>
          </a:p>
        </p:txBody>
      </p:sp>
      <p:sp>
        <p:nvSpPr>
          <p:cNvPr id="62468" name="Rectangle 7"/>
          <p:cNvSpPr>
            <a:spLocks noGrp="1" noChangeArrowheads="1"/>
          </p:cNvSpPr>
          <p:nvPr/>
        </p:nvSpPr>
        <p:spPr>
          <a:xfrm>
            <a:off x="250825" y="1124268"/>
            <a:ext cx="8642350" cy="5661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800" b="1">
                <a:solidFill>
                  <a:srgbClr val="66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/>
              <a:t>存储结构：顺序</a:t>
            </a: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时间复杂度</a:t>
            </a: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最坏情况：每次划分选择</a:t>
            </a:r>
            <a:r>
              <a:rPr lang="en-US" altLang="zh-CN"/>
              <a:t>pivot</a:t>
            </a:r>
            <a:r>
              <a:rPr lang="zh-CN" altLang="en-US"/>
              <a:t>是最小或最大元素</a:t>
            </a: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最坏情况： </a:t>
            </a:r>
            <a:r>
              <a:rPr lang="en-US" altLang="zh-CN"/>
              <a:t>O(n</a:t>
            </a:r>
            <a:r>
              <a:rPr lang="en-US" altLang="zh-CN" baseline="30000"/>
              <a:t>2</a:t>
            </a:r>
            <a:r>
              <a:rPr lang="en-US" altLang="zh-CN"/>
              <a:t>)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最好情况（每次划分折半）： </a:t>
            </a:r>
            <a:r>
              <a:rPr lang="en-US" altLang="zh-CN"/>
              <a:t>O(nlog</a:t>
            </a:r>
            <a:r>
              <a:rPr lang="en-US" altLang="zh-CN" baseline="-25000"/>
              <a:t>2</a:t>
            </a:r>
            <a:r>
              <a:rPr lang="en-US" altLang="zh-CN"/>
              <a:t>n)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平均时间复杂度为</a:t>
            </a:r>
            <a:r>
              <a:rPr lang="en-US" altLang="zh-CN"/>
              <a:t>O(nlog</a:t>
            </a:r>
            <a:r>
              <a:rPr lang="en-US" altLang="zh-CN" baseline="-25000"/>
              <a:t>2</a:t>
            </a:r>
            <a:r>
              <a:rPr lang="en-US" altLang="zh-CN"/>
              <a:t>n)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空间复杂度</a:t>
            </a: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最坏情况：</a:t>
            </a:r>
            <a:r>
              <a:rPr lang="en-US" altLang="zh-CN"/>
              <a:t>O(n)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最好情况（每次划分折半）： </a:t>
            </a:r>
            <a:r>
              <a:rPr lang="en-US" altLang="zh-CN"/>
              <a:t>O(log</a:t>
            </a:r>
            <a:r>
              <a:rPr lang="en-US" altLang="zh-CN" baseline="-25000"/>
              <a:t>2</a:t>
            </a:r>
            <a:r>
              <a:rPr lang="en-US" altLang="zh-CN"/>
              <a:t>n)</a:t>
            </a:r>
            <a:endParaRPr lang="en-US" altLang="zh-CN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平均空间复杂度</a:t>
            </a:r>
            <a:r>
              <a:rPr lang="en-US" altLang="zh-CN"/>
              <a:t>O(log</a:t>
            </a:r>
            <a:r>
              <a:rPr lang="en-US" altLang="zh-CN" baseline="-25000"/>
              <a:t>2</a:t>
            </a:r>
            <a:r>
              <a:rPr lang="en-US" altLang="zh-CN"/>
              <a:t>n)</a:t>
            </a: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稳定性</a:t>
            </a:r>
            <a:endParaRPr lang="zh-CN" altLang="en-US"/>
          </a:p>
          <a:p>
            <a:pPr lvl="1" eaLnBrk="1" hangingPunct="1">
              <a:lnSpc>
                <a:spcPct val="90000"/>
              </a:lnSpc>
            </a:pPr>
            <a:r>
              <a:rPr lang="zh-CN" altLang="en-US"/>
              <a:t>不稳定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时间复杂度分析</a:t>
            </a:r>
            <a:endParaRPr lang="en-US" altLang="zh-CN" b="1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250825" y="1138238"/>
            <a:ext cx="8713788" cy="561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/>
              <a:t>最坏情况分析</a:t>
            </a:r>
            <a:r>
              <a:rPr lang="en-US" altLang="zh-CN" sz="2800"/>
              <a:t>: </a:t>
            </a:r>
            <a:r>
              <a:rPr lang="zh-CN" altLang="en-US" sz="2800"/>
              <a:t>每次分成大小为</a:t>
            </a:r>
            <a:r>
              <a:rPr lang="en-US" altLang="zh-CN" sz="2800"/>
              <a:t>1</a:t>
            </a:r>
            <a:r>
              <a:rPr lang="zh-CN" altLang="en-US" sz="2800"/>
              <a:t>和</a:t>
            </a:r>
            <a:r>
              <a:rPr lang="en-US" altLang="zh-CN" sz="2800"/>
              <a:t>n-1</a:t>
            </a:r>
            <a:r>
              <a:rPr lang="zh-CN" altLang="en-US" sz="2800"/>
              <a:t>的两段 </a:t>
            </a:r>
            <a:endParaRPr lang="en-US" altLang="zh-CN" sz="2800"/>
          </a:p>
        </p:txBody>
      </p:sp>
      <p:graphicFrame>
        <p:nvGraphicFramePr>
          <p:cNvPr id="202756" name="Object 4"/>
          <p:cNvGraphicFramePr>
            <a:graphicFrameLocks noChangeAspect="1"/>
          </p:cNvGraphicFramePr>
          <p:nvPr/>
        </p:nvGraphicFramePr>
        <p:xfrm>
          <a:off x="1258888" y="1700213"/>
          <a:ext cx="490220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公式" r:id="rId1" imgW="1968500" imgH="469900" progId="Equation.3">
                  <p:embed/>
                </p:oleObj>
              </mc:Choice>
              <mc:Fallback>
                <p:oleObj name="公式" r:id="rId1" imgW="1968500" imgH="469900" progId="Equation.3">
                  <p:embed/>
                  <p:pic>
                    <p:nvPicPr>
                      <p:cNvPr id="0" name="Picture 9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700213"/>
                        <a:ext cx="4902200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0825" y="2924175"/>
            <a:ext cx="8713788" cy="10747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800"/>
              <a:t>           T(n) = O(n</a:t>
            </a:r>
            <a:r>
              <a:rPr lang="en-US" altLang="zh-CN" sz="2800" baseline="30000"/>
              <a:t>2</a:t>
            </a:r>
            <a:r>
              <a:rPr lang="en-US" altLang="zh-CN" sz="2800"/>
              <a:t>)</a:t>
            </a:r>
            <a:endParaRPr lang="en-US" altLang="zh-CN" sz="2800"/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/>
              <a:t>最好情况分析</a:t>
            </a:r>
            <a:r>
              <a:rPr lang="en-US" altLang="zh-CN" sz="2800"/>
              <a:t>: </a:t>
            </a:r>
            <a:r>
              <a:rPr lang="zh-CN" altLang="en-US" sz="2800"/>
              <a:t>每次分成大小为</a:t>
            </a:r>
            <a:r>
              <a:rPr lang="en-US" altLang="zh-CN" sz="2800"/>
              <a:t>n/2</a:t>
            </a:r>
            <a:r>
              <a:rPr lang="zh-CN" altLang="en-US" sz="2800"/>
              <a:t>的两段 </a:t>
            </a:r>
            <a:endParaRPr lang="en-US" altLang="zh-CN" sz="2800"/>
          </a:p>
        </p:txBody>
      </p:sp>
      <p:graphicFrame>
        <p:nvGraphicFramePr>
          <p:cNvPr id="202758" name="Object 6"/>
          <p:cNvGraphicFramePr>
            <a:graphicFrameLocks noChangeAspect="1"/>
          </p:cNvGraphicFramePr>
          <p:nvPr/>
        </p:nvGraphicFramePr>
        <p:xfrm>
          <a:off x="1482408" y="4020979"/>
          <a:ext cx="4902835" cy="1138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公式" r:id="rId3" imgW="1968500" imgH="457200" progId="Equation.3">
                  <p:embed/>
                </p:oleObj>
              </mc:Choice>
              <mc:Fallback>
                <p:oleObj name="公式" r:id="rId3" imgW="1968500" imgH="457200" progId="Equation.3">
                  <p:embed/>
                  <p:pic>
                    <p:nvPicPr>
                      <p:cNvPr id="0" name="Picture 9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408" y="4020979"/>
                        <a:ext cx="4902835" cy="11385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468313" y="5157788"/>
            <a:ext cx="40259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/>
              <a:t>          T(</a:t>
            </a:r>
            <a:r>
              <a:rPr lang="en-US" altLang="zh-CN" i="1"/>
              <a:t>n</a:t>
            </a:r>
            <a:r>
              <a:rPr lang="en-US" altLang="zh-CN"/>
              <a:t>) = O</a:t>
            </a:r>
            <a:r>
              <a:rPr lang="en-US" altLang="zh-CN">
                <a:sym typeface="Symbol" panose="05050102010706020507" pitchFamily="18" charset="2"/>
              </a:rPr>
              <a:t>( 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log</a:t>
            </a:r>
            <a:r>
              <a:rPr lang="en-US" altLang="zh-CN" i="1">
                <a:sym typeface="Symbol" panose="05050102010706020507" pitchFamily="18" charset="2"/>
              </a:rPr>
              <a:t>n</a:t>
            </a:r>
            <a:r>
              <a:rPr lang="en-US" altLang="zh-CN">
                <a:sym typeface="Symbol" panose="05050102010706020507" pitchFamily="18" charset="2"/>
              </a:rPr>
              <a:t> )    </a:t>
            </a:r>
            <a:endParaRPr lang="zh-CN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  <p:bldP spid="2" grpId="0" build="p"/>
      <p:bldP spid="202759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快速排序</a:t>
            </a:r>
            <a:endParaRPr lang="en-US" altLang="zh-CN" b="1"/>
          </a:p>
        </p:txBody>
      </p:sp>
      <p:sp>
        <p:nvSpPr>
          <p:cNvPr id="70660" name="Rectangle 5"/>
          <p:cNvSpPr>
            <a:spLocks noGrp="1" noChangeArrowheads="1"/>
          </p:cNvSpPr>
          <p:nvPr/>
        </p:nvSpPr>
        <p:spPr>
          <a:xfrm>
            <a:off x="250825" y="1196975"/>
            <a:ext cx="8642350" cy="51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800" b="1">
                <a:solidFill>
                  <a:srgbClr val="66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>
                <a:solidFill>
                  <a:srgbClr val="FF0000"/>
                </a:solidFill>
              </a:rPr>
              <a:t>快速排序的基本思想是基于分治策略的。</a:t>
            </a:r>
            <a:r>
              <a:rPr lang="zh-CN" altLang="en-US"/>
              <a:t>对于输入的子序列</a:t>
            </a:r>
            <a:r>
              <a:rPr lang="en-US" altLang="zh-CN"/>
              <a:t>L[p..r]</a:t>
            </a:r>
            <a:r>
              <a:rPr lang="zh-CN" altLang="en-US"/>
              <a:t>，分三步处理：</a:t>
            </a:r>
            <a:endParaRPr lang="zh-CN" altLang="en-US"/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、分解</a:t>
            </a:r>
            <a:r>
              <a:rPr lang="en-US" altLang="zh-CN">
                <a:solidFill>
                  <a:srgbClr val="FF0000"/>
                </a:solidFill>
              </a:rPr>
              <a:t>(Divide)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zh-CN" altLang="en-US"/>
              <a:t>将待排序列</a:t>
            </a:r>
            <a:r>
              <a:rPr lang="en-US" altLang="zh-CN"/>
              <a:t>L[p..r]</a:t>
            </a:r>
            <a:r>
              <a:rPr lang="zh-CN" altLang="en-US"/>
              <a:t>划分为两个非空子序列</a:t>
            </a:r>
            <a:r>
              <a:rPr lang="en-US" altLang="zh-CN"/>
              <a:t>L[p..q]</a:t>
            </a:r>
            <a:r>
              <a:rPr lang="zh-CN" altLang="en-US"/>
              <a:t>和</a:t>
            </a:r>
            <a:r>
              <a:rPr lang="en-US" altLang="zh-CN"/>
              <a:t>L[q+1..r]</a:t>
            </a:r>
            <a:r>
              <a:rPr lang="zh-CN" altLang="en-US"/>
              <a:t>，使前面任一元素的值不大于后面元素的值。</a:t>
            </a:r>
            <a:endParaRPr lang="zh-CN" altLang="en-US"/>
          </a:p>
          <a:p>
            <a:pPr eaLnBrk="1" hangingPunct="1"/>
            <a:r>
              <a:rPr lang="zh-CN" altLang="en-US"/>
              <a:t>途径实现：在序列</a:t>
            </a:r>
            <a:r>
              <a:rPr lang="en-US" altLang="zh-CN"/>
              <a:t>L[p..r]</a:t>
            </a:r>
            <a:r>
              <a:rPr lang="zh-CN" altLang="en-US"/>
              <a:t>中选择数据元素</a:t>
            </a:r>
            <a:r>
              <a:rPr lang="en-US" altLang="zh-CN"/>
              <a:t>L[q]</a:t>
            </a:r>
            <a:r>
              <a:rPr lang="zh-CN" altLang="en-US"/>
              <a:t>，经比较和移动后，</a:t>
            </a:r>
            <a:r>
              <a:rPr lang="en-US" altLang="zh-CN"/>
              <a:t>L[q]</a:t>
            </a:r>
            <a:r>
              <a:rPr lang="zh-CN" altLang="en-US"/>
              <a:t>将处于</a:t>
            </a:r>
            <a:r>
              <a:rPr lang="en-US" altLang="zh-CN"/>
              <a:t>L[p..r]</a:t>
            </a:r>
            <a:r>
              <a:rPr lang="zh-CN" altLang="en-US"/>
              <a:t>中间的适当位置，使得数据元素</a:t>
            </a:r>
            <a:r>
              <a:rPr lang="en-US" altLang="zh-CN"/>
              <a:t>L[q]</a:t>
            </a:r>
            <a:r>
              <a:rPr lang="zh-CN" altLang="en-US"/>
              <a:t>的值小于</a:t>
            </a:r>
            <a:r>
              <a:rPr lang="en-US" altLang="zh-CN"/>
              <a:t>L[q+1..r]</a:t>
            </a:r>
            <a:r>
              <a:rPr lang="zh-CN" altLang="en-US"/>
              <a:t>中任一元素的值。</a:t>
            </a:r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快速排序</a:t>
            </a:r>
            <a:endParaRPr lang="en-US" altLang="zh-CN" b="1"/>
          </a:p>
        </p:txBody>
      </p:sp>
      <p:sp>
        <p:nvSpPr>
          <p:cNvPr id="71684" name="Rectangle 5"/>
          <p:cNvSpPr>
            <a:spLocks noGrp="1" noChangeArrowheads="1"/>
          </p:cNvSpPr>
          <p:nvPr/>
        </p:nvSpPr>
        <p:spPr>
          <a:xfrm>
            <a:off x="250825" y="1196975"/>
            <a:ext cx="8642350" cy="51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800" b="1">
                <a:solidFill>
                  <a:srgbClr val="66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、递归求解</a:t>
            </a:r>
            <a:r>
              <a:rPr lang="en-US" altLang="zh-CN">
                <a:solidFill>
                  <a:srgbClr val="FF0000"/>
                </a:solidFill>
              </a:rPr>
              <a:t>(Conquer)</a:t>
            </a:r>
            <a:r>
              <a:rPr lang="zh-CN" altLang="en-US"/>
              <a:t>：通过递归调用快速排序算法，分别对</a:t>
            </a:r>
            <a:r>
              <a:rPr lang="en-US" altLang="zh-CN"/>
              <a:t>L[p..q]</a:t>
            </a:r>
            <a:r>
              <a:rPr lang="zh-CN" altLang="en-US"/>
              <a:t>和</a:t>
            </a:r>
            <a:r>
              <a:rPr lang="en-US" altLang="zh-CN"/>
              <a:t>L[q+1..r]</a:t>
            </a:r>
            <a:r>
              <a:rPr lang="zh-CN" altLang="en-US"/>
              <a:t>进行排序。 </a:t>
            </a:r>
            <a:endParaRPr lang="zh-CN" altLang="en-US"/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3</a:t>
            </a:r>
            <a:r>
              <a:rPr lang="zh-CN" altLang="en-US">
                <a:solidFill>
                  <a:srgbClr val="FF0000"/>
                </a:solidFill>
              </a:rPr>
              <a:t>、合并</a:t>
            </a:r>
            <a:r>
              <a:rPr lang="en-US" altLang="zh-CN">
                <a:solidFill>
                  <a:srgbClr val="FF0000"/>
                </a:solidFill>
              </a:rPr>
              <a:t>(Merge)</a:t>
            </a:r>
            <a:r>
              <a:rPr lang="zh-CN" altLang="en-US"/>
              <a:t>：由于对分解出的两个子序列的排序是就地进行的，所以在</a:t>
            </a:r>
            <a:r>
              <a:rPr lang="en-US" altLang="zh-CN"/>
              <a:t>L[p..q]</a:t>
            </a:r>
            <a:r>
              <a:rPr lang="zh-CN" altLang="en-US"/>
              <a:t>和</a:t>
            </a:r>
            <a:r>
              <a:rPr lang="en-US" altLang="zh-CN"/>
              <a:t>L[q+1..r]</a:t>
            </a:r>
            <a:r>
              <a:rPr lang="zh-CN" altLang="en-US"/>
              <a:t>都排好序后不需要执行任何计算</a:t>
            </a:r>
            <a:r>
              <a:rPr lang="en-US" altLang="zh-CN"/>
              <a:t>L[p..r]</a:t>
            </a:r>
            <a:r>
              <a:rPr lang="zh-CN" altLang="en-US"/>
              <a:t>就已排好序，即自然合并。 </a:t>
            </a:r>
            <a:endParaRPr lang="zh-CN" altLang="en-US"/>
          </a:p>
          <a:p>
            <a:pPr eaLnBrk="1" hangingPunct="1"/>
            <a:r>
              <a:rPr lang="zh-CN" altLang="en-US"/>
              <a:t>这个解决流程是符合分治法的基本步骤的。因此，快速排序法是分治法的经典应用实例之一。</a:t>
            </a:r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归并排序</a:t>
            </a:r>
            <a:endParaRPr lang="en-US" altLang="zh-CN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2070" y="1221105"/>
            <a:ext cx="9248775" cy="527685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归并排序</a:t>
            </a:r>
            <a:endParaRPr lang="en-US" altLang="zh-CN" b="1"/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393700" y="1271588"/>
            <a:ext cx="80168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3200">
                <a:ea typeface="宋体" panose="02010600030101010101" pitchFamily="2" charset="-122"/>
              </a:rPr>
              <a:t>例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806450" y="2398713"/>
            <a:ext cx="725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初始关键字：</a:t>
            </a:r>
            <a:r>
              <a:rPr lang="zh-CN" altLang="en-US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en-US" altLang="zh-CN" sz="2400" u="sng" dirty="0">
                <a:ea typeface="宋体" panose="02010600030101010101" pitchFamily="2" charset="-122"/>
              </a:rPr>
              <a:t>49</a:t>
            </a:r>
            <a:r>
              <a:rPr lang="en-US" altLang="zh-CN" sz="2400" dirty="0">
                <a:ea typeface="宋体" panose="02010600030101010101" pitchFamily="2" charset="-122"/>
              </a:rPr>
              <a:t>]   [</a:t>
            </a:r>
            <a:r>
              <a:rPr lang="en-US" altLang="zh-CN" sz="2400" u="sng" dirty="0">
                <a:ea typeface="宋体" panose="02010600030101010101" pitchFamily="2" charset="-122"/>
              </a:rPr>
              <a:t>38</a:t>
            </a:r>
            <a:r>
              <a:rPr lang="en-US" altLang="zh-CN" sz="2400" dirty="0">
                <a:ea typeface="宋体" panose="02010600030101010101" pitchFamily="2" charset="-122"/>
              </a:rPr>
              <a:t>]   [</a:t>
            </a:r>
            <a:r>
              <a:rPr lang="en-US" altLang="zh-CN" sz="2400" u="sng" dirty="0">
                <a:ea typeface="宋体" panose="02010600030101010101" pitchFamily="2" charset="-122"/>
              </a:rPr>
              <a:t>65</a:t>
            </a:r>
            <a:r>
              <a:rPr lang="en-US" altLang="zh-CN" sz="2400" dirty="0">
                <a:ea typeface="宋体" panose="02010600030101010101" pitchFamily="2" charset="-122"/>
              </a:rPr>
              <a:t>]   [</a:t>
            </a:r>
            <a:r>
              <a:rPr lang="en-US" altLang="zh-CN" sz="2400" u="sng" dirty="0">
                <a:ea typeface="宋体" panose="02010600030101010101" pitchFamily="2" charset="-122"/>
              </a:rPr>
              <a:t>97</a:t>
            </a:r>
            <a:r>
              <a:rPr lang="en-US" altLang="zh-CN" sz="2400" dirty="0">
                <a:ea typeface="宋体" panose="02010600030101010101" pitchFamily="2" charset="-122"/>
              </a:rPr>
              <a:t>]   [</a:t>
            </a:r>
            <a:r>
              <a:rPr lang="en-US" altLang="zh-CN" sz="2400" u="sng" dirty="0">
                <a:ea typeface="宋体" panose="02010600030101010101" pitchFamily="2" charset="-122"/>
              </a:rPr>
              <a:t>76</a:t>
            </a:r>
            <a:r>
              <a:rPr lang="en-US" altLang="zh-CN" sz="2400" dirty="0">
                <a:ea typeface="宋体" panose="02010600030101010101" pitchFamily="2" charset="-122"/>
              </a:rPr>
              <a:t>]   [</a:t>
            </a:r>
            <a:r>
              <a:rPr lang="en-US" altLang="zh-CN" sz="2400" u="sng" dirty="0">
                <a:ea typeface="宋体" panose="02010600030101010101" pitchFamily="2" charset="-122"/>
              </a:rPr>
              <a:t>13</a:t>
            </a:r>
            <a:r>
              <a:rPr lang="en-US" altLang="zh-CN" sz="2400" dirty="0">
                <a:ea typeface="宋体" panose="02010600030101010101" pitchFamily="2" charset="-122"/>
              </a:rPr>
              <a:t>]   [</a:t>
            </a:r>
            <a:r>
              <a:rPr lang="en-US" altLang="zh-CN" sz="2400" u="sng" dirty="0">
                <a:ea typeface="宋体" panose="02010600030101010101" pitchFamily="2" charset="-122"/>
              </a:rPr>
              <a:t>27</a:t>
            </a:r>
            <a:r>
              <a:rPr lang="en-US" altLang="zh-CN" sz="2400" dirty="0">
                <a:ea typeface="宋体" panose="02010600030101010101" pitchFamily="2" charset="-122"/>
              </a:rPr>
              <a:t>]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 bwMode="auto">
          <a:xfrm>
            <a:off x="3402013" y="2801938"/>
            <a:ext cx="3654425" cy="254000"/>
            <a:chOff x="2340" y="1582"/>
            <a:chExt cx="2302" cy="160"/>
          </a:xfrm>
        </p:grpSpPr>
        <p:grpSp>
          <p:nvGrpSpPr>
            <p:cNvPr id="73751" name="Group 7"/>
            <p:cNvGrpSpPr/>
            <p:nvPr/>
          </p:nvGrpSpPr>
          <p:grpSpPr bwMode="auto">
            <a:xfrm>
              <a:off x="2340" y="1582"/>
              <a:ext cx="440" cy="138"/>
              <a:chOff x="2466" y="763"/>
              <a:chExt cx="409" cy="115"/>
            </a:xfrm>
          </p:grpSpPr>
          <p:sp>
            <p:nvSpPr>
              <p:cNvPr id="73760" name="Line 8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61" name="Line 9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62" name="Line 10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3752" name="Group 11"/>
            <p:cNvGrpSpPr/>
            <p:nvPr/>
          </p:nvGrpSpPr>
          <p:grpSpPr bwMode="auto">
            <a:xfrm>
              <a:off x="3256" y="1604"/>
              <a:ext cx="440" cy="138"/>
              <a:chOff x="2466" y="763"/>
              <a:chExt cx="409" cy="115"/>
            </a:xfrm>
          </p:grpSpPr>
          <p:sp>
            <p:nvSpPr>
              <p:cNvPr id="73757" name="Line 12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8" name="Line 13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9" name="Line 14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3753" name="Group 15"/>
            <p:cNvGrpSpPr/>
            <p:nvPr/>
          </p:nvGrpSpPr>
          <p:grpSpPr bwMode="auto">
            <a:xfrm>
              <a:off x="4202" y="1604"/>
              <a:ext cx="440" cy="138"/>
              <a:chOff x="2466" y="763"/>
              <a:chExt cx="409" cy="115"/>
            </a:xfrm>
          </p:grpSpPr>
          <p:sp>
            <p:nvSpPr>
              <p:cNvPr id="73754" name="Line 16"/>
              <p:cNvSpPr>
                <a:spLocks noChangeShapeType="1"/>
              </p:cNvSpPr>
              <p:nvPr/>
            </p:nvSpPr>
            <p:spPr bwMode="auto">
              <a:xfrm>
                <a:off x="2467" y="767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5" name="Line 17"/>
              <p:cNvSpPr>
                <a:spLocks noChangeShapeType="1"/>
              </p:cNvSpPr>
              <p:nvPr/>
            </p:nvSpPr>
            <p:spPr bwMode="auto">
              <a:xfrm>
                <a:off x="2466" y="878"/>
                <a:ext cx="3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6" name="Line 18"/>
              <p:cNvSpPr>
                <a:spLocks noChangeShapeType="1"/>
              </p:cNvSpPr>
              <p:nvPr/>
            </p:nvSpPr>
            <p:spPr bwMode="auto">
              <a:xfrm>
                <a:off x="2874" y="763"/>
                <a:ext cx="1" cy="1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4275" name="Text Box 19"/>
          <p:cNvSpPr txBox="1">
            <a:spLocks noChangeArrowheads="1"/>
          </p:cNvSpPr>
          <p:nvPr/>
        </p:nvSpPr>
        <p:spPr bwMode="auto">
          <a:xfrm>
            <a:off x="809625" y="3327400"/>
            <a:ext cx="725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一趟归并后：</a:t>
            </a:r>
            <a:r>
              <a:rPr lang="zh-CN" altLang="en-US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en-US" altLang="zh-CN" sz="2400" u="sng" dirty="0">
                <a:ea typeface="宋体" panose="02010600030101010101" pitchFamily="2" charset="-122"/>
              </a:rPr>
              <a:t>38      49</a:t>
            </a:r>
            <a:r>
              <a:rPr lang="en-US" altLang="zh-CN" sz="2400" dirty="0">
                <a:ea typeface="宋体" panose="02010600030101010101" pitchFamily="2" charset="-122"/>
              </a:rPr>
              <a:t>]   [</a:t>
            </a:r>
            <a:r>
              <a:rPr lang="en-US" altLang="zh-CN" sz="2400" u="sng" dirty="0">
                <a:ea typeface="宋体" panose="02010600030101010101" pitchFamily="2" charset="-122"/>
              </a:rPr>
              <a:t>65     97</a:t>
            </a:r>
            <a:r>
              <a:rPr lang="en-US" altLang="zh-CN" sz="2400" dirty="0">
                <a:ea typeface="宋体" panose="02010600030101010101" pitchFamily="2" charset="-122"/>
              </a:rPr>
              <a:t>]   [</a:t>
            </a:r>
            <a:r>
              <a:rPr lang="en-US" altLang="zh-CN" sz="2400" u="sng" dirty="0">
                <a:ea typeface="宋体" panose="02010600030101010101" pitchFamily="2" charset="-122"/>
              </a:rPr>
              <a:t>13      76</a:t>
            </a:r>
            <a:r>
              <a:rPr lang="en-US" altLang="zh-CN" sz="2400" dirty="0">
                <a:ea typeface="宋体" panose="02010600030101010101" pitchFamily="2" charset="-122"/>
              </a:rPr>
              <a:t>]   [</a:t>
            </a:r>
            <a:r>
              <a:rPr lang="en-US" altLang="zh-CN" sz="2400" u="sng" dirty="0">
                <a:ea typeface="宋体" panose="02010600030101010101" pitchFamily="2" charset="-122"/>
              </a:rPr>
              <a:t>27</a:t>
            </a:r>
            <a:r>
              <a:rPr lang="en-US" altLang="zh-CN" sz="2400" dirty="0">
                <a:ea typeface="宋体" panose="02010600030101010101" pitchFamily="2" charset="-122"/>
              </a:rPr>
              <a:t>]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6" name="Group 20"/>
          <p:cNvGrpSpPr/>
          <p:nvPr/>
        </p:nvGrpSpPr>
        <p:grpSpPr bwMode="auto">
          <a:xfrm>
            <a:off x="3860800" y="3763963"/>
            <a:ext cx="3890963" cy="169862"/>
            <a:chOff x="2629" y="2188"/>
            <a:chExt cx="2451" cy="107"/>
          </a:xfrm>
        </p:grpSpPr>
        <p:grpSp>
          <p:nvGrpSpPr>
            <p:cNvPr id="73743" name="Group 21"/>
            <p:cNvGrpSpPr/>
            <p:nvPr/>
          </p:nvGrpSpPr>
          <p:grpSpPr bwMode="auto">
            <a:xfrm>
              <a:off x="2629" y="2188"/>
              <a:ext cx="778" cy="100"/>
              <a:chOff x="2656" y="1378"/>
              <a:chExt cx="778" cy="100"/>
            </a:xfrm>
          </p:grpSpPr>
          <p:sp>
            <p:nvSpPr>
              <p:cNvPr id="73748" name="Line 22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9" name="Line 23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50" name="Line 24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3744" name="Group 25"/>
            <p:cNvGrpSpPr/>
            <p:nvPr/>
          </p:nvGrpSpPr>
          <p:grpSpPr bwMode="auto">
            <a:xfrm>
              <a:off x="4302" y="2195"/>
              <a:ext cx="778" cy="100"/>
              <a:chOff x="2656" y="1378"/>
              <a:chExt cx="778" cy="100"/>
            </a:xfrm>
          </p:grpSpPr>
          <p:sp>
            <p:nvSpPr>
              <p:cNvPr id="73745" name="Line 26"/>
              <p:cNvSpPr>
                <a:spLocks noChangeShapeType="1"/>
              </p:cNvSpPr>
              <p:nvPr/>
            </p:nvSpPr>
            <p:spPr bwMode="auto">
              <a:xfrm>
                <a:off x="2656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6" name="Line 27"/>
              <p:cNvSpPr>
                <a:spLocks noChangeShapeType="1"/>
              </p:cNvSpPr>
              <p:nvPr/>
            </p:nvSpPr>
            <p:spPr bwMode="auto">
              <a:xfrm>
                <a:off x="2656" y="1478"/>
                <a:ext cx="7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747" name="Line 28"/>
              <p:cNvSpPr>
                <a:spLocks noChangeShapeType="1"/>
              </p:cNvSpPr>
              <p:nvPr/>
            </p:nvSpPr>
            <p:spPr bwMode="auto">
              <a:xfrm flipV="1">
                <a:off x="3434" y="1378"/>
                <a:ext cx="0" cy="1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24285" name="Text Box 29"/>
          <p:cNvSpPr txBox="1">
            <a:spLocks noChangeArrowheads="1"/>
          </p:cNvSpPr>
          <p:nvPr/>
        </p:nvSpPr>
        <p:spPr bwMode="auto">
          <a:xfrm>
            <a:off x="750888" y="4271963"/>
            <a:ext cx="730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二趟归并后：</a:t>
            </a:r>
            <a:r>
              <a:rPr lang="zh-CN" altLang="en-US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en-US" altLang="zh-CN" sz="2400" u="sng" dirty="0">
                <a:ea typeface="宋体" panose="02010600030101010101" pitchFamily="2" charset="-122"/>
              </a:rPr>
              <a:t>38       49    65       97</a:t>
            </a:r>
            <a:r>
              <a:rPr lang="en-US" altLang="zh-CN" sz="2400" dirty="0">
                <a:ea typeface="宋体" panose="02010600030101010101" pitchFamily="2" charset="-122"/>
              </a:rPr>
              <a:t>]   [</a:t>
            </a:r>
            <a:r>
              <a:rPr lang="en-US" altLang="zh-CN" sz="2400" u="sng" dirty="0">
                <a:ea typeface="宋体" panose="02010600030101010101" pitchFamily="2" charset="-122"/>
              </a:rPr>
              <a:t>13      27     76</a:t>
            </a:r>
            <a:r>
              <a:rPr lang="en-US" altLang="zh-CN" sz="2400" dirty="0">
                <a:ea typeface="宋体" panose="02010600030101010101" pitchFamily="2" charset="-122"/>
              </a:rPr>
              <a:t>]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  <p:grpSp>
        <p:nvGrpSpPr>
          <p:cNvPr id="9" name="Group 30"/>
          <p:cNvGrpSpPr/>
          <p:nvPr/>
        </p:nvGrpSpPr>
        <p:grpSpPr bwMode="auto">
          <a:xfrm>
            <a:off x="4379913" y="4737100"/>
            <a:ext cx="2652712" cy="161925"/>
            <a:chOff x="3019" y="1973"/>
            <a:chExt cx="1379" cy="111"/>
          </a:xfrm>
        </p:grpSpPr>
        <p:sp>
          <p:nvSpPr>
            <p:cNvPr id="73740" name="Line 31"/>
            <p:cNvSpPr>
              <a:spLocks noChangeShapeType="1"/>
            </p:cNvSpPr>
            <p:nvPr/>
          </p:nvSpPr>
          <p:spPr bwMode="auto">
            <a:xfrm>
              <a:off x="3019" y="1984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1" name="Line 32"/>
            <p:cNvSpPr>
              <a:spLocks noChangeShapeType="1"/>
            </p:cNvSpPr>
            <p:nvPr/>
          </p:nvSpPr>
          <p:spPr bwMode="auto">
            <a:xfrm>
              <a:off x="3019" y="2084"/>
              <a:ext cx="13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742" name="Line 33"/>
            <p:cNvSpPr>
              <a:spLocks noChangeShapeType="1"/>
            </p:cNvSpPr>
            <p:nvPr/>
          </p:nvSpPr>
          <p:spPr bwMode="auto">
            <a:xfrm flipV="1">
              <a:off x="4398" y="1973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24290" name="Text Box 34"/>
          <p:cNvSpPr txBox="1">
            <a:spLocks noChangeArrowheads="1"/>
          </p:cNvSpPr>
          <p:nvPr/>
        </p:nvSpPr>
        <p:spPr bwMode="auto">
          <a:xfrm>
            <a:off x="762000" y="5181600"/>
            <a:ext cx="725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 eaLnBrk="0" hangingPunct="0"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/>
            <a:r>
              <a:rPr lang="zh-CN" altLang="en-US" sz="2400" dirty="0"/>
              <a:t>三趟归并后：</a:t>
            </a:r>
            <a:r>
              <a:rPr lang="zh-CN" altLang="en-US" sz="2400" dirty="0">
                <a:ea typeface="宋体" panose="02010600030101010101" pitchFamily="2" charset="-122"/>
              </a:rPr>
              <a:t>    </a:t>
            </a:r>
            <a:r>
              <a:rPr lang="en-US" altLang="zh-CN" sz="2400" dirty="0">
                <a:ea typeface="宋体" panose="02010600030101010101" pitchFamily="2" charset="-122"/>
              </a:rPr>
              <a:t>[</a:t>
            </a:r>
            <a:r>
              <a:rPr lang="en-US" altLang="zh-CN" sz="2400" u="sng" dirty="0">
                <a:ea typeface="宋体" panose="02010600030101010101" pitchFamily="2" charset="-122"/>
              </a:rPr>
              <a:t>13       27    38       49     65      76     97</a:t>
            </a:r>
            <a:r>
              <a:rPr lang="en-US" altLang="zh-CN" sz="2400" dirty="0">
                <a:ea typeface="宋体" panose="02010600030101010101" pitchFamily="2" charset="-122"/>
              </a:rPr>
              <a:t>]</a:t>
            </a:r>
            <a:endParaRPr lang="en-US" altLang="zh-CN" sz="2400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4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22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24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24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1" grpId="0" autoUpdateAnimBg="0" build="p"/>
      <p:bldP spid="224275" grpId="0" autoUpdateAnimBg="0" build="p"/>
      <p:bldP spid="224285" grpId="0" autoUpdateAnimBg="0" build="p"/>
      <p:bldP spid="224290" grpId="0" autoUpdateAnimBg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归并排序</a:t>
            </a:r>
            <a:endParaRPr lang="en-US" altLang="zh-CN" b="1"/>
          </a:p>
        </p:txBody>
      </p:sp>
      <p:sp>
        <p:nvSpPr>
          <p:cNvPr id="485382" name="Text Box 6"/>
          <p:cNvSpPr txBox="1">
            <a:spLocks noChangeArrowheads="1"/>
          </p:cNvSpPr>
          <p:nvPr/>
        </p:nvSpPr>
        <p:spPr bwMode="auto">
          <a:xfrm>
            <a:off x="1219200" y="2362200"/>
            <a:ext cx="5410200" cy="530225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CN" sz="3200" kern="1200" cap="none" spc="0" normalizeH="0" baseline="0" noProof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A:  1   3   8   9    11</a:t>
            </a:r>
            <a:endParaRPr kumimoji="1" lang="en-US" altLang="zh-CN" sz="3200" kern="1200" cap="none" spc="0" normalizeH="0" baseline="0" noProof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5383" name="Text Box 7"/>
          <p:cNvSpPr txBox="1">
            <a:spLocks noChangeArrowheads="1"/>
          </p:cNvSpPr>
          <p:nvPr/>
        </p:nvSpPr>
        <p:spPr bwMode="auto">
          <a:xfrm>
            <a:off x="1219200" y="2898775"/>
            <a:ext cx="5410200" cy="530225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CN" sz="3200" kern="1200" cap="none" spc="0" normalizeH="0" baseline="0" noProof="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B:  2   5   7   10  13</a:t>
            </a:r>
            <a:endParaRPr kumimoji="1" lang="en-US" altLang="zh-CN" sz="3200" kern="1200" cap="none" spc="0" normalizeH="0" baseline="0" noProof="0">
              <a:solidFill>
                <a:srgbClr val="33CC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5384" name="Text Box 8"/>
          <p:cNvSpPr txBox="1">
            <a:spLocks noChangeArrowheads="1"/>
          </p:cNvSpPr>
          <p:nvPr/>
        </p:nvSpPr>
        <p:spPr bwMode="auto">
          <a:xfrm>
            <a:off x="1219200" y="3432175"/>
            <a:ext cx="6629400" cy="530225"/>
          </a:xfrm>
          <a:prstGeom prst="rect">
            <a:avLst/>
          </a:prstGeom>
          <a:noFill/>
          <a:ln w="12700" cap="sq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90000"/>
              </a:lnSpc>
              <a:buClr>
                <a:schemeClr val="tx2"/>
              </a:buClr>
              <a:buSzPct val="75000"/>
              <a:buFont typeface="Wingdings" panose="05000000000000000000" pitchFamily="2" charset="2"/>
              <a:defRPr/>
            </a:pPr>
            <a:r>
              <a:rPr kumimoji="1" lang="en-US" altLang="zh-CN" sz="3200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C:  </a:t>
            </a:r>
            <a:r>
              <a:rPr kumimoji="1" lang="en-US" altLang="zh-CN" sz="3200" kern="1200" cap="none" spc="0" normalizeH="0" baseline="0" noProof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3200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kern="1200" cap="none" spc="0" normalizeH="0" baseline="0" noProof="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 </a:t>
            </a:r>
            <a:r>
              <a:rPr kumimoji="1" lang="en-US" altLang="zh-CN" sz="3200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kern="1200" cap="none" spc="0" normalizeH="0" baseline="0" noProof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en-US" altLang="zh-CN" sz="3200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kern="1200" cap="none" spc="0" normalizeH="0" baseline="0" noProof="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en-US" altLang="zh-CN" sz="3200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kern="1200" cap="none" spc="0" normalizeH="0" baseline="0" noProof="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  <a:r>
              <a:rPr kumimoji="1" lang="en-US" altLang="zh-CN" sz="3200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3200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8</a:t>
            </a:r>
            <a:r>
              <a:rPr kumimoji="1" lang="en-US" altLang="zh-CN" sz="3200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9</a:t>
            </a:r>
            <a:r>
              <a:rPr kumimoji="1" lang="en-US" altLang="zh-CN" sz="3200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kern="1200" cap="none" spc="0" normalizeH="0" baseline="0" noProof="0">
                <a:solidFill>
                  <a:srgbClr val="33CC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</a:t>
            </a:r>
            <a:r>
              <a:rPr kumimoji="1" lang="en-US" altLang="zh-CN" sz="3200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kern="1200" cap="none" spc="0" normalizeH="0" baseline="0" noProof="0"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11</a:t>
            </a:r>
            <a:r>
              <a:rPr kumimoji="1" lang="en-US" altLang="zh-CN" sz="3200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3200" kern="1200" cap="none" spc="0" normalizeH="0" baseline="0" noProof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  <a:endParaRPr kumimoji="1" lang="en-US" altLang="zh-CN" sz="3200" kern="1200" cap="none" spc="0" normalizeH="0" baseline="0" noProof="0">
              <a:solidFill>
                <a:srgbClr val="CC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4853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4" grpId="0" bldLvl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归并排序</a:t>
            </a:r>
            <a:endParaRPr lang="en-US" altLang="zh-CN" b="1"/>
          </a:p>
        </p:txBody>
      </p:sp>
      <p:sp>
        <p:nvSpPr>
          <p:cNvPr id="49157" name="Rectangle 5"/>
          <p:cNvSpPr/>
          <p:nvPr/>
        </p:nvSpPr>
        <p:spPr>
          <a:xfrm>
            <a:off x="0" y="1253808"/>
            <a:ext cx="9144000" cy="51257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void Merge(T A[], int Alen, T B[], int Blen, T C[]){</a:t>
            </a:r>
            <a:endParaRPr lang="en-US" altLang="zh-CN" dirty="0">
              <a:solidFill>
                <a:schemeClr val="tx2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 int i=0,j=0,k=0;</a:t>
            </a:r>
            <a:endParaRPr lang="en-US" altLang="zh-CN" dirty="0">
              <a:solidFill>
                <a:schemeClr val="tx2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 while(i &lt; Alen &amp;&amp; j &lt; Blen)</a:t>
            </a:r>
            <a:r>
              <a:rPr lang="en-US" altLang="zh-CN" dirty="0">
                <a:solidFill>
                  <a:srgbClr val="0070C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{</a:t>
            </a:r>
            <a:endParaRPr lang="en-US" altLang="zh-CN" dirty="0">
              <a:solidFill>
                <a:schemeClr val="hlink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         if(A[i] &lt; B[j])</a:t>
            </a:r>
            <a:endParaRPr lang="en-US" altLang="zh-CN" dirty="0">
              <a:solidFill>
                <a:schemeClr val="tx2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               C[k++] = A[i++]; </a:t>
            </a:r>
            <a:endParaRPr lang="en-US" altLang="zh-CN" dirty="0">
              <a:solidFill>
                <a:schemeClr val="tx2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         else</a:t>
            </a:r>
            <a:endParaRPr lang="en-US" altLang="zh-CN" dirty="0">
              <a:solidFill>
                <a:schemeClr val="tx2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               C[k++] = B[j++]; </a:t>
            </a:r>
            <a:endParaRPr lang="en-US" altLang="zh-CN" dirty="0">
              <a:solidFill>
                <a:schemeClr val="tx2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lang="en-US" altLang="zh-CN" dirty="0">
                <a:solidFill>
                  <a:srgbClr val="0070C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chemeClr val="hlink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while(i &lt; Alen)</a:t>
            </a:r>
            <a:endParaRPr lang="en-US" altLang="zh-CN" dirty="0">
              <a:solidFill>
                <a:schemeClr val="tx2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	C[k++] = A[i++];</a:t>
            </a:r>
            <a:endParaRPr lang="en-US" altLang="zh-CN" dirty="0">
              <a:solidFill>
                <a:schemeClr val="tx2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     while(j &lt; Blen)</a:t>
            </a:r>
            <a:endParaRPr lang="en-US" altLang="zh-CN" dirty="0">
              <a:solidFill>
                <a:schemeClr val="tx2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	C[k++] = B[j++];</a:t>
            </a:r>
            <a:endParaRPr lang="en-US" altLang="zh-CN" dirty="0">
              <a:solidFill>
                <a:schemeClr val="tx2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dirty="0">
                <a:solidFill>
                  <a:schemeClr val="tx2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dirty="0">
              <a:solidFill>
                <a:schemeClr val="tx2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归并排序</a:t>
            </a:r>
            <a:endParaRPr lang="en-US" altLang="zh-CN" b="1"/>
          </a:p>
        </p:txBody>
      </p:sp>
      <p:sp>
        <p:nvSpPr>
          <p:cNvPr id="52229" name="Rectangle 5"/>
          <p:cNvSpPr/>
          <p:nvPr/>
        </p:nvSpPr>
        <p:spPr>
          <a:xfrm>
            <a:off x="394335" y="1214755"/>
            <a:ext cx="8153400" cy="35769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void MergeSort(int A[], int B[], int l, int h)</a:t>
            </a:r>
            <a:endParaRPr lang="en-US" altLang="zh-CN" sz="2800" dirty="0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{</a:t>
            </a:r>
            <a:endParaRPr lang="en-US" altLang="zh-CN" sz="2800" dirty="0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if(l == h)</a:t>
            </a:r>
            <a:endParaRPr lang="en-US" altLang="zh-CN" sz="2800" dirty="0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	return;</a:t>
            </a:r>
            <a:endParaRPr lang="en-US" altLang="zh-CN" sz="2800" dirty="0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int m = (l+h)/2;</a:t>
            </a:r>
            <a:endParaRPr lang="en-US" altLang="zh-CN" sz="2800" dirty="0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MergeSort(A, B, l, m);</a:t>
            </a:r>
            <a:endParaRPr lang="en-US" altLang="zh-CN" sz="2800" dirty="0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MergeSort(A, B, m+1, h);</a:t>
            </a:r>
            <a:endParaRPr lang="en-US" altLang="zh-CN" sz="2800" dirty="0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	Merge(A, B, l, m, h);  </a:t>
            </a:r>
            <a:endParaRPr lang="en-US" altLang="zh-CN" sz="2800" dirty="0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</a:pPr>
            <a:r>
              <a:rPr lang="en-US" altLang="zh-CN" sz="2800" dirty="0">
                <a:solidFill>
                  <a:srgbClr val="000000"/>
                </a:solidFill>
                <a:ea typeface="华文新魏" panose="02010800040101010101" pitchFamily="2" charset="-122"/>
                <a:cs typeface="Times New Roman" panose="02020603050405020304" pitchFamily="18" charset="0"/>
              </a:rPr>
              <a:t>}</a:t>
            </a:r>
            <a:endParaRPr lang="en-US" altLang="zh-CN" sz="2800" dirty="0">
              <a:solidFill>
                <a:srgbClr val="000000"/>
              </a:solidFill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6"/>
          <p:cNvGrpSpPr/>
          <p:nvPr/>
        </p:nvGrpSpPr>
        <p:grpSpPr>
          <a:xfrm>
            <a:off x="4128135" y="1976755"/>
            <a:ext cx="4195763" cy="1357313"/>
            <a:chOff x="2736" y="1200"/>
            <a:chExt cx="2643" cy="855"/>
          </a:xfrm>
        </p:grpSpPr>
        <p:grpSp>
          <p:nvGrpSpPr>
            <p:cNvPr id="52231" name="Group 14"/>
            <p:cNvGrpSpPr/>
            <p:nvPr/>
          </p:nvGrpSpPr>
          <p:grpSpPr>
            <a:xfrm>
              <a:off x="2736" y="1248"/>
              <a:ext cx="2643" cy="807"/>
              <a:chOff x="2736" y="1392"/>
              <a:chExt cx="2643" cy="807"/>
            </a:xfrm>
          </p:grpSpPr>
          <p:sp>
            <p:nvSpPr>
              <p:cNvPr id="52233" name="Rectangle 8"/>
              <p:cNvSpPr/>
              <p:nvPr/>
            </p:nvSpPr>
            <p:spPr>
              <a:xfrm>
                <a:off x="2736" y="1680"/>
                <a:ext cx="745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T(n)=</a:t>
                </a:r>
                <a:endParaRPr lang="en-US" altLang="zh-CN" sz="3200" dirty="0">
                  <a:solidFill>
                    <a:srgbClr val="7030A0"/>
                  </a:solidFill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34" name="AutoShape 9"/>
              <p:cNvSpPr/>
              <p:nvPr/>
            </p:nvSpPr>
            <p:spPr>
              <a:xfrm>
                <a:off x="3396" y="1580"/>
                <a:ext cx="70" cy="576"/>
              </a:xfrm>
              <a:prstGeom prst="leftBrace">
                <a:avLst>
                  <a:gd name="adj1" fmla="val 68571"/>
                  <a:gd name="adj2" fmla="val 50000"/>
                </a:avLst>
              </a:prstGeom>
              <a:noFill/>
              <a:ln w="38100" cap="flat" cmpd="sng">
                <a:solidFill>
                  <a:schemeClr val="accent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zh-CN" altLang="en-US" dirty="0">
                  <a:solidFill>
                    <a:srgbClr val="7030A0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52235" name="Rectangle 10"/>
              <p:cNvSpPr/>
              <p:nvPr/>
            </p:nvSpPr>
            <p:spPr>
              <a:xfrm>
                <a:off x="4847" y="1392"/>
                <a:ext cx="53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n=2</a:t>
                </a:r>
                <a:endParaRPr lang="en-US" altLang="zh-CN" sz="3200" dirty="0">
                  <a:solidFill>
                    <a:srgbClr val="7030A0"/>
                  </a:solidFill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36" name="Rectangle 11"/>
              <p:cNvSpPr/>
              <p:nvPr/>
            </p:nvSpPr>
            <p:spPr>
              <a:xfrm>
                <a:off x="4847" y="1824"/>
                <a:ext cx="53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n&gt;2</a:t>
                </a:r>
                <a:endParaRPr lang="en-US" altLang="zh-CN" sz="3200" dirty="0">
                  <a:solidFill>
                    <a:srgbClr val="7030A0"/>
                  </a:solidFill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37" name="Rectangle 12"/>
              <p:cNvSpPr/>
              <p:nvPr/>
            </p:nvSpPr>
            <p:spPr>
              <a:xfrm>
                <a:off x="3500" y="1834"/>
                <a:ext cx="926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2T(n/2)</a:t>
                </a:r>
                <a:endParaRPr lang="en-US" altLang="zh-CN" sz="3200" dirty="0">
                  <a:solidFill>
                    <a:srgbClr val="7030A0"/>
                  </a:solidFill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238" name="Rectangle 13"/>
              <p:cNvSpPr/>
              <p:nvPr/>
            </p:nvSpPr>
            <p:spPr>
              <a:xfrm>
                <a:off x="4256" y="1824"/>
                <a:ext cx="582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3200" dirty="0">
                    <a:solidFill>
                      <a:srgbClr val="7030A0"/>
                    </a:solidFill>
                    <a:ea typeface="楷体_GB2312" pitchFamily="49" charset="-122"/>
                    <a:cs typeface="Times New Roman" panose="02020603050405020304" pitchFamily="18" charset="0"/>
                  </a:rPr>
                  <a:t> +cn</a:t>
                </a:r>
                <a:endParaRPr lang="en-US" altLang="zh-CN" sz="3200" dirty="0">
                  <a:solidFill>
                    <a:srgbClr val="7030A0"/>
                  </a:solidFill>
                  <a:ea typeface="楷体_GB2312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232" name="Rectangle 15"/>
            <p:cNvSpPr/>
            <p:nvPr/>
          </p:nvSpPr>
          <p:spPr>
            <a:xfrm>
              <a:off x="3552" y="1200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3200" dirty="0">
                  <a:solidFill>
                    <a:srgbClr val="7030A0"/>
                  </a:solidFill>
                  <a:ea typeface="楷体_GB2312" pitchFamily="49" charset="-122"/>
                  <a:cs typeface="Times New Roman" panose="02020603050405020304" pitchFamily="18" charset="0"/>
                </a:rPr>
                <a:t>1</a:t>
              </a:r>
              <a:endParaRPr lang="en-US" altLang="zh-CN" sz="3200" dirty="0">
                <a:solidFill>
                  <a:srgbClr val="7030A0"/>
                </a:solidFill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不可判定问题</a:t>
            </a:r>
            <a:r>
              <a:rPr lang="en-US" altLang="zh-CN" b="1"/>
              <a:t>(</a:t>
            </a:r>
            <a:r>
              <a:rPr lang="zh-CN" altLang="en-US" b="1"/>
              <a:t>没有算法</a:t>
            </a:r>
            <a:r>
              <a:rPr lang="en-US" altLang="zh-CN" b="1"/>
              <a:t>)</a:t>
            </a:r>
            <a:r>
              <a:rPr lang="zh-CN" altLang="en-US" b="1"/>
              <a:t>举例</a:t>
            </a:r>
            <a:endParaRPr lang="en-US" altLang="zh-CN" sz="3200" b="1">
              <a:solidFill>
                <a:schemeClr val="accent2"/>
              </a:solidFill>
            </a:endParaRPr>
          </a:p>
        </p:txBody>
      </p:sp>
      <p:sp>
        <p:nvSpPr>
          <p:cNvPr id="609283" name="Text Box 3"/>
          <p:cNvSpPr txBox="1">
            <a:spLocks noChangeArrowheads="1"/>
          </p:cNvSpPr>
          <p:nvPr/>
        </p:nvSpPr>
        <p:spPr bwMode="auto">
          <a:xfrm>
            <a:off x="250825" y="1484313"/>
            <a:ext cx="8631238" cy="445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Hilbert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第十问题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“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多项式是否有整数根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有没有算法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?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1970’s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被证明不可判定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M = “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对于输入“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p”, p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元多项式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1.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取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个整数的向量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x (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绝对值和从小到大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2.  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若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p(x) = 0,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则停机接受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3.      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否则转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1. ” 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这个图灵机对输入 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p(x,y) = x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+y</a:t>
            </a:r>
            <a:r>
              <a:rPr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-3</a:t>
            </a:r>
            <a:r>
              <a:rPr lang="zh-CN" altLang="en-US" sz="28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不停机 </a:t>
            </a: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110000"/>
              </a:lnSpc>
              <a:spcBef>
                <a:spcPct val="10000"/>
              </a:spcBef>
              <a:spcAft>
                <a:spcPct val="10000"/>
              </a:spcAft>
            </a:pPr>
            <a:endParaRPr lang="zh-CN" altLang="en-US" sz="280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0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0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09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 autoUpdateAnimBg="0"/>
      <p:bldP spid="60928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归并排序</a:t>
            </a:r>
            <a:endParaRPr lang="en-US" altLang="zh-CN" b="1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250825" y="1196975"/>
            <a:ext cx="8642350" cy="5184775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Wingdings" panose="05000000000000000000" pitchFamily="2" charset="2"/>
              <a:buChar char="§"/>
              <a:defRPr sz="2800" b="1">
                <a:solidFill>
                  <a:srgbClr val="66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zh-CN" altLang="en-US" dirty="0"/>
              <a:t>时间复杂度：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共进行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anose="05050102010706020507" pitchFamily="18" charset="2"/>
              </a:rPr>
              <a:t>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log</a:t>
            </a:r>
            <a:r>
              <a:rPr lang="en-US" altLang="zh-CN" i="1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2</a:t>
            </a:r>
            <a:r>
              <a:rPr lang="en-US" altLang="zh-CN" i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仿宋_GB2312" pitchFamily="49" charset="-122"/>
                <a:sym typeface="Symbol" panose="05050102010706020507" pitchFamily="18" charset="2"/>
              </a:rPr>
              <a:t> </a:t>
            </a:r>
            <a:r>
              <a:rPr lang="zh-CN" altLang="en-US" dirty="0">
                <a:sym typeface="Symbol" panose="05050102010706020507" pitchFamily="18" charset="2"/>
              </a:rPr>
              <a:t>趟归并，每趟对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en-US" dirty="0">
                <a:sym typeface="Symbol" panose="05050102010706020507" pitchFamily="18" charset="2"/>
              </a:rPr>
              <a:t>个记录进行归并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defRPr/>
            </a:pPr>
            <a:r>
              <a:rPr lang="zh-CN" altLang="en-US" dirty="0"/>
              <a:t>所以时间复杂度是</a:t>
            </a:r>
            <a:r>
              <a:rPr lang="en-US" altLang="zh-CN" dirty="0">
                <a:sym typeface="Symbol" panose="05050102010706020507" pitchFamily="18" charset="2"/>
              </a:rPr>
              <a:t>O(</a:t>
            </a:r>
            <a:r>
              <a:rPr lang="en-US" altLang="zh-CN" dirty="0" err="1">
                <a:sym typeface="Symbol" panose="05050102010706020507" pitchFamily="18" charset="2"/>
              </a:rPr>
              <a:t>nlogn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defRPr/>
            </a:pPr>
            <a:r>
              <a:rPr lang="zh-CN" altLang="en-US" dirty="0"/>
              <a:t>空间复杂度：</a:t>
            </a:r>
            <a:endParaRPr lang="en-US" altLang="zh-CN" dirty="0"/>
          </a:p>
          <a:p>
            <a:pPr lvl="1">
              <a:defRPr/>
            </a:pPr>
            <a:r>
              <a:rPr lang="en-US" altLang="zh-CN" dirty="0"/>
              <a:t>O(n)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稳定性：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稳定</a:t>
            </a:r>
            <a:endParaRPr lang="zh-CN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939181" y="2174939"/>
            <a:ext cx="4599336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排序算法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2.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递归函数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分治原理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主定理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二分法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大整数乘法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5.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线性时间选择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6. </a:t>
            </a:r>
            <a:r>
              <a:rPr lang="zh-CN" altLang="en-US" dirty="0"/>
              <a:t>最大子段和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7. </a:t>
            </a:r>
            <a:r>
              <a:rPr lang="zh-CN" altLang="en-US" dirty="0">
                <a:solidFill>
                  <a:schemeClr val="tx1"/>
                </a:solidFill>
              </a:rPr>
              <a:t>最接近点对问题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递归函数</a:t>
            </a:r>
            <a:endParaRPr lang="zh-CN" altLang="en-US" b="1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539750" y="1196975"/>
            <a:ext cx="7848600" cy="2271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/>
              <a:t>递归算法</a:t>
            </a:r>
            <a:r>
              <a:rPr lang="en-US" altLang="zh-CN" sz="2800" dirty="0"/>
              <a:t>: </a:t>
            </a:r>
            <a:r>
              <a:rPr lang="zh-CN" altLang="en-US" sz="2800" dirty="0"/>
              <a:t>直接或间接地调用自身的算法</a:t>
            </a:r>
            <a:endParaRPr lang="zh-CN" altLang="en-US" sz="2800" dirty="0"/>
          </a:p>
          <a:p>
            <a:pPr eaLnBrk="0" hangingPunct="0"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/>
              <a:t>递归函数</a:t>
            </a:r>
            <a:r>
              <a:rPr lang="en-US" altLang="zh-CN" sz="2800" dirty="0"/>
              <a:t>: </a:t>
            </a:r>
            <a:r>
              <a:rPr lang="zh-CN" altLang="en-US" sz="2800" dirty="0"/>
              <a:t>用函数自身给出定义的函数 </a:t>
            </a:r>
            <a:endParaRPr lang="zh-CN" altLang="en-US" sz="2800" dirty="0"/>
          </a:p>
          <a:p>
            <a:pPr eaLnBrk="0" hangingPunct="0"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/>
              <a:t>边界条件与递归方程是递归函数的两要素</a:t>
            </a:r>
            <a:endParaRPr lang="zh-CN" altLang="en-US" sz="2800" dirty="0"/>
          </a:p>
          <a:p>
            <a:pPr eaLnBrk="0" hangingPunct="0"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      保障在有限次计算后得出结果</a:t>
            </a:r>
            <a:endParaRPr lang="zh-CN" altLang="en-US" sz="2800" dirty="0"/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1258888" y="3357563"/>
          <a:ext cx="30972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公式" r:id="rId1" imgW="1333500" imgH="469900" progId="Equation.3">
                  <p:embed/>
                </p:oleObj>
              </mc:Choice>
              <mc:Fallback>
                <p:oleObj name="公式" r:id="rId1" imgW="1333500" imgH="469900" progId="Equation.3">
                  <p:embed/>
                  <p:pic>
                    <p:nvPicPr>
                      <p:cNvPr id="0" name="Picture 9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357563"/>
                        <a:ext cx="3097212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48" name="Text Box 12"/>
          <p:cNvSpPr txBox="1">
            <a:spLocks noChangeArrowheads="1"/>
          </p:cNvSpPr>
          <p:nvPr/>
        </p:nvSpPr>
        <p:spPr bwMode="auto">
          <a:xfrm>
            <a:off x="4427538" y="3419475"/>
            <a:ext cx="17018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边界条件 </a:t>
            </a:r>
            <a:endParaRPr lang="zh-CN" altLang="en-US"/>
          </a:p>
          <a:p>
            <a:r>
              <a:rPr lang="zh-CN" altLang="en-US"/>
              <a:t>递归方程 </a:t>
            </a:r>
            <a:endParaRPr lang="zh-CN" altLang="en-US"/>
          </a:p>
        </p:txBody>
      </p:sp>
      <p:graphicFrame>
        <p:nvGraphicFramePr>
          <p:cNvPr id="219149" name="Object 13"/>
          <p:cNvGraphicFramePr>
            <a:graphicFrameLocks noChangeAspect="1"/>
          </p:cNvGraphicFramePr>
          <p:nvPr/>
        </p:nvGraphicFramePr>
        <p:xfrm>
          <a:off x="755650" y="4437063"/>
          <a:ext cx="50641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公式" r:id="rId3" imgW="2476500" imgH="469900" progId="Equation.3">
                  <p:embed/>
                </p:oleObj>
              </mc:Choice>
              <mc:Fallback>
                <p:oleObj name="公式" r:id="rId3" imgW="2476500" imgH="469900" progId="Equation.3">
                  <p:embed/>
                  <p:pic>
                    <p:nvPicPr>
                      <p:cNvPr id="0" name="Picture 9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437063"/>
                        <a:ext cx="5064125" cy="960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9150" name="Text Box 14"/>
          <p:cNvSpPr txBox="1">
            <a:spLocks noChangeArrowheads="1"/>
          </p:cNvSpPr>
          <p:nvPr/>
        </p:nvSpPr>
        <p:spPr bwMode="auto">
          <a:xfrm>
            <a:off x="1042988" y="5440363"/>
            <a:ext cx="4910137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>
                <a:solidFill>
                  <a:schemeClr val="tx1"/>
                </a:solidFill>
              </a:rPr>
              <a:t>int fib(int n)</a:t>
            </a:r>
            <a:endParaRPr kumimoji="0" lang="en-US" altLang="zh-CN">
              <a:solidFill>
                <a:schemeClr val="tx1"/>
              </a:solidFill>
            </a:endParaRPr>
          </a:p>
          <a:p>
            <a:r>
              <a:rPr kumimoji="0" lang="en-US" altLang="zh-CN">
                <a:solidFill>
                  <a:schemeClr val="tx1"/>
                </a:solidFill>
              </a:rPr>
              <a:t>   {  if (n &lt;= 1) return 1;</a:t>
            </a:r>
            <a:endParaRPr kumimoji="0" lang="en-US" altLang="zh-CN">
              <a:solidFill>
                <a:schemeClr val="tx1"/>
              </a:solidFill>
            </a:endParaRPr>
          </a:p>
          <a:p>
            <a:r>
              <a:rPr kumimoji="0" lang="en-US" altLang="zh-CN">
                <a:solidFill>
                  <a:schemeClr val="tx1"/>
                </a:solidFill>
              </a:rPr>
              <a:t>       return fib(n-1)+fib(n-2);   }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9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9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  <p:bldP spid="219148" grpId="0"/>
      <p:bldP spid="219150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939181" y="2174939"/>
            <a:ext cx="4599336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排序算法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递归函数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分治原理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主定理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,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二分法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大整数乘法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5.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线性时间选择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6. </a:t>
            </a:r>
            <a:r>
              <a:rPr lang="zh-CN" altLang="en-US" dirty="0"/>
              <a:t>最大子段和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7. </a:t>
            </a:r>
            <a:r>
              <a:rPr lang="zh-CN" altLang="en-US" dirty="0">
                <a:solidFill>
                  <a:schemeClr val="tx1"/>
                </a:solidFill>
              </a:rPr>
              <a:t>最接近点对问题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分治基本过程</a:t>
            </a:r>
            <a:endParaRPr lang="zh-CN" altLang="en-US" b="1" dirty="0"/>
          </a:p>
        </p:txBody>
      </p:sp>
      <p:sp>
        <p:nvSpPr>
          <p:cNvPr id="2" name="TextBox 1"/>
          <p:cNvSpPr txBox="1"/>
          <p:nvPr/>
        </p:nvSpPr>
        <p:spPr bwMode="auto">
          <a:xfrm>
            <a:off x="611560" y="1196752"/>
            <a:ext cx="5444119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eaLnBrk="0" hangingPunct="0">
              <a:spcBef>
                <a:spcPts val="600"/>
              </a:spcBef>
              <a:buSzPct val="75000"/>
            </a:pPr>
            <a:r>
              <a:rPr lang="zh-CN" altLang="en-US" dirty="0"/>
              <a:t>分</a:t>
            </a:r>
            <a:r>
              <a:rPr lang="en-US" altLang="zh-CN" dirty="0"/>
              <a:t>: </a:t>
            </a:r>
            <a:r>
              <a:rPr lang="zh-CN" altLang="en-US" dirty="0"/>
              <a:t>将问题分解成若干个子问题</a:t>
            </a:r>
            <a:endParaRPr lang="en-US" altLang="zh-CN" dirty="0"/>
          </a:p>
          <a:p>
            <a:pPr eaLnBrk="0" hangingPunct="0">
              <a:spcBef>
                <a:spcPts val="600"/>
              </a:spcBef>
              <a:buSzPct val="75000"/>
            </a:pPr>
            <a:r>
              <a:rPr lang="zh-CN" altLang="en-US" dirty="0"/>
              <a:t>治</a:t>
            </a:r>
            <a:r>
              <a:rPr lang="en-US" altLang="zh-CN" dirty="0"/>
              <a:t>: </a:t>
            </a:r>
            <a:r>
              <a:rPr lang="zh-CN" altLang="en-US" dirty="0"/>
              <a:t>递归求解子问题</a:t>
            </a:r>
            <a:endParaRPr lang="en-US" altLang="zh-CN" dirty="0"/>
          </a:p>
          <a:p>
            <a:pPr eaLnBrk="0" hangingPunct="0">
              <a:spcBef>
                <a:spcPts val="600"/>
              </a:spcBef>
              <a:buSzPct val="75000"/>
            </a:pPr>
            <a:r>
              <a:rPr lang="zh-CN" altLang="en-US" dirty="0"/>
              <a:t>合</a:t>
            </a:r>
            <a:r>
              <a:rPr lang="en-US" altLang="zh-CN" dirty="0"/>
              <a:t>:</a:t>
            </a:r>
            <a:r>
              <a:rPr lang="zh-CN" altLang="en-US" dirty="0"/>
              <a:t>由子问题解合并得到原问题解 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395536" y="2828308"/>
            <a:ext cx="7351693" cy="3711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divide-and-conquer(P)</a:t>
            </a:r>
            <a:endParaRPr kumimoji="0" lang="en-US" altLang="zh-CN" sz="24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{  if ( | P | &lt;= n0) </a:t>
            </a:r>
            <a:r>
              <a:rPr kumimoji="0" lang="en-US" altLang="zh-CN" sz="24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adhoc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(P);        //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解决小规模的问题</a:t>
            </a:r>
            <a:endParaRPr kumimoji="0" lang="zh-CN" altLang="en-US" sz="24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else </a:t>
            </a:r>
            <a:endParaRPr kumimoji="0" lang="en-US" altLang="zh-CN" sz="24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 {   divide P into P</a:t>
            </a:r>
            <a:r>
              <a:rPr kumimoji="0" lang="en-US" altLang="zh-CN" sz="240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, P</a:t>
            </a:r>
            <a:r>
              <a:rPr kumimoji="0" lang="en-US" altLang="zh-CN" sz="240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,..., P</a:t>
            </a:r>
            <a:r>
              <a:rPr kumimoji="0" lang="en-US" altLang="zh-CN" sz="240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  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分解问题</a:t>
            </a:r>
            <a:endParaRPr kumimoji="0" lang="zh-CN" altLang="en-US" sz="24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for (</a:t>
            </a:r>
            <a:r>
              <a:rPr kumimoji="0" lang="en-US" altLang="zh-CN" sz="24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=1,i&lt;=</a:t>
            </a:r>
            <a:r>
              <a:rPr kumimoji="0" lang="en-US" altLang="zh-CN" sz="24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a,i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++)</a:t>
            </a:r>
            <a:endParaRPr kumimoji="0" lang="en-US" altLang="zh-CN" sz="24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24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400" baseline="-250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=divide-and-conquer(P</a:t>
            </a:r>
            <a:r>
              <a:rPr kumimoji="0" lang="en-US" altLang="zh-CN" sz="240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); //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递归的解各子问题</a:t>
            </a:r>
            <a:endParaRPr kumimoji="0" lang="zh-CN" altLang="en-US" sz="24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return merge(y</a:t>
            </a:r>
            <a:r>
              <a:rPr kumimoji="0" lang="en-US" altLang="zh-CN" sz="240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,...,</a:t>
            </a:r>
            <a:r>
              <a:rPr kumimoji="0" lang="en-US" altLang="zh-CN" sz="24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400" baseline="-250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);         //</a:t>
            </a:r>
            <a:r>
              <a:rPr kumimoji="0" lang="zh-CN" altLang="en-US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合并出原问题的解</a:t>
            </a:r>
            <a:endParaRPr kumimoji="0" lang="en-US" altLang="zh-CN" sz="24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 }</a:t>
            </a:r>
            <a:endParaRPr kumimoji="0" lang="zh-CN" altLang="en-US" sz="24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en-US" altLang="zh-CN" sz="24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分治过程图示</a:t>
            </a:r>
            <a:endParaRPr lang="zh-CN" altLang="en-US" b="1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469704" y="1525488"/>
            <a:ext cx="31242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0"/>
              </a:spcBef>
            </a:pPr>
            <a:endParaRPr lang="zh-CN" altLang="zh-CN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620960" y="1525488"/>
            <a:ext cx="11427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b="0" dirty="0">
                <a:latin typeface="楷体_GB2312" pitchFamily="49" charset="-122"/>
                <a:ea typeface="楷体_GB2312" pitchFamily="49" charset="-122"/>
              </a:rPr>
              <a:t>问题</a:t>
            </a:r>
            <a:endParaRPr lang="zh-CN" altLang="en-US" b="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86" name="组合 85"/>
          <p:cNvGrpSpPr/>
          <p:nvPr/>
        </p:nvGrpSpPr>
        <p:grpSpPr>
          <a:xfrm>
            <a:off x="395536" y="2058888"/>
            <a:ext cx="8255768" cy="914400"/>
            <a:chOff x="395536" y="2058888"/>
            <a:chExt cx="8255768" cy="914400"/>
          </a:xfrm>
        </p:grpSpPr>
        <p:grpSp>
          <p:nvGrpSpPr>
            <p:cNvPr id="8" name="Group 8"/>
            <p:cNvGrpSpPr/>
            <p:nvPr/>
          </p:nvGrpSpPr>
          <p:grpSpPr bwMode="auto">
            <a:xfrm>
              <a:off x="2402904" y="2058888"/>
              <a:ext cx="6248400" cy="914400"/>
              <a:chOff x="1248" y="1248"/>
              <a:chExt cx="3936" cy="576"/>
            </a:xfrm>
          </p:grpSpPr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1920" y="1296"/>
                <a:ext cx="336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2" name="Line 10"/>
              <p:cNvSpPr>
                <a:spLocks noChangeShapeType="1"/>
              </p:cNvSpPr>
              <p:nvPr/>
            </p:nvSpPr>
            <p:spPr bwMode="auto">
              <a:xfrm>
                <a:off x="3072" y="1296"/>
                <a:ext cx="14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>
                <a:off x="3696" y="1248"/>
                <a:ext cx="1008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/>
            </p:nvSpPr>
            <p:spPr bwMode="auto">
              <a:xfrm>
                <a:off x="1248" y="1584"/>
                <a:ext cx="96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/>
            </p:nvSpPr>
            <p:spPr bwMode="auto">
              <a:xfrm>
                <a:off x="2736" y="1584"/>
                <a:ext cx="96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/>
            </p:nvSpPr>
            <p:spPr bwMode="auto">
              <a:xfrm>
                <a:off x="4224" y="1584"/>
                <a:ext cx="960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</p:grp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2348880" y="2060848"/>
              <a:ext cx="1143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分解</a:t>
              </a:r>
              <a:endPara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395536" y="2564904"/>
              <a:ext cx="129614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0" dirty="0">
                  <a:latin typeface="楷体_GB2312" pitchFamily="49" charset="-122"/>
                  <a:ea typeface="楷体_GB2312" pitchFamily="49" charset="-122"/>
                </a:rPr>
                <a:t>子问题</a:t>
              </a:r>
              <a:endParaRPr lang="zh-CN" altLang="en-US" sz="2000" b="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07776" y="2971702"/>
            <a:ext cx="8800728" cy="889346"/>
            <a:chOff x="307776" y="2971702"/>
            <a:chExt cx="8800728" cy="889346"/>
          </a:xfrm>
        </p:grpSpPr>
        <p:grpSp>
          <p:nvGrpSpPr>
            <p:cNvPr id="18" name="Group 18"/>
            <p:cNvGrpSpPr/>
            <p:nvPr/>
          </p:nvGrpSpPr>
          <p:grpSpPr bwMode="auto">
            <a:xfrm>
              <a:off x="1717104" y="3049490"/>
              <a:ext cx="7391400" cy="762000"/>
              <a:chOff x="816" y="1872"/>
              <a:chExt cx="4656" cy="480"/>
            </a:xfrm>
          </p:grpSpPr>
          <p:sp>
            <p:nvSpPr>
              <p:cNvPr id="21" name="Line 19"/>
              <p:cNvSpPr>
                <a:spLocks noChangeShapeType="1"/>
              </p:cNvSpPr>
              <p:nvPr/>
            </p:nvSpPr>
            <p:spPr bwMode="auto">
              <a:xfrm flipH="1">
                <a:off x="1248" y="187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2" name="Line 20"/>
              <p:cNvSpPr>
                <a:spLocks noChangeShapeType="1"/>
              </p:cNvSpPr>
              <p:nvPr/>
            </p:nvSpPr>
            <p:spPr bwMode="auto">
              <a:xfrm flipH="1">
                <a:off x="1680" y="1872"/>
                <a:ext cx="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3" name="Line 21"/>
              <p:cNvSpPr>
                <a:spLocks noChangeShapeType="1"/>
              </p:cNvSpPr>
              <p:nvPr/>
            </p:nvSpPr>
            <p:spPr bwMode="auto">
              <a:xfrm>
                <a:off x="1968" y="18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4" name="Rectangle 22"/>
              <p:cNvSpPr>
                <a:spLocks noChangeArrowheads="1"/>
              </p:cNvSpPr>
              <p:nvPr/>
            </p:nvSpPr>
            <p:spPr bwMode="auto">
              <a:xfrm>
                <a:off x="816" y="2160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spcBef>
                    <a:spcPct val="0"/>
                  </a:spcBef>
                </a:pPr>
                <a:endParaRPr lang="zh-CN" altLang="zh-CN" b="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25" name="Rectangle 23"/>
              <p:cNvSpPr>
                <a:spLocks noChangeArrowheads="1"/>
              </p:cNvSpPr>
              <p:nvPr/>
            </p:nvSpPr>
            <p:spPr bwMode="auto">
              <a:xfrm>
                <a:off x="1344" y="216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" name="Rectangle 24"/>
              <p:cNvSpPr>
                <a:spLocks noChangeArrowheads="1"/>
              </p:cNvSpPr>
              <p:nvPr/>
            </p:nvSpPr>
            <p:spPr bwMode="auto">
              <a:xfrm>
                <a:off x="1824" y="2160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25"/>
              <p:cNvSpPr>
                <a:spLocks noChangeShapeType="1"/>
              </p:cNvSpPr>
              <p:nvPr/>
            </p:nvSpPr>
            <p:spPr bwMode="auto">
              <a:xfrm flipH="1">
                <a:off x="2784" y="187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8" name="Line 26"/>
              <p:cNvSpPr>
                <a:spLocks noChangeShapeType="1"/>
              </p:cNvSpPr>
              <p:nvPr/>
            </p:nvSpPr>
            <p:spPr bwMode="auto">
              <a:xfrm flipH="1">
                <a:off x="3216" y="1872"/>
                <a:ext cx="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9" name="Line 27"/>
              <p:cNvSpPr>
                <a:spLocks noChangeShapeType="1"/>
              </p:cNvSpPr>
              <p:nvPr/>
            </p:nvSpPr>
            <p:spPr bwMode="auto">
              <a:xfrm>
                <a:off x="3504" y="18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0" name="Rectangle 28"/>
              <p:cNvSpPr>
                <a:spLocks noChangeArrowheads="1"/>
              </p:cNvSpPr>
              <p:nvPr/>
            </p:nvSpPr>
            <p:spPr bwMode="auto">
              <a:xfrm>
                <a:off x="2352" y="2160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Rectangle 29"/>
              <p:cNvSpPr>
                <a:spLocks noChangeArrowheads="1"/>
              </p:cNvSpPr>
              <p:nvPr/>
            </p:nvSpPr>
            <p:spPr bwMode="auto">
              <a:xfrm>
                <a:off x="2880" y="216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Rectangle 30"/>
              <p:cNvSpPr>
                <a:spLocks noChangeArrowheads="1"/>
              </p:cNvSpPr>
              <p:nvPr/>
            </p:nvSpPr>
            <p:spPr bwMode="auto">
              <a:xfrm>
                <a:off x="3360" y="2160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Line 31"/>
              <p:cNvSpPr>
                <a:spLocks noChangeShapeType="1"/>
              </p:cNvSpPr>
              <p:nvPr/>
            </p:nvSpPr>
            <p:spPr bwMode="auto">
              <a:xfrm flipH="1">
                <a:off x="4416" y="1872"/>
                <a:ext cx="28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4" name="Line 32"/>
              <p:cNvSpPr>
                <a:spLocks noChangeShapeType="1"/>
              </p:cNvSpPr>
              <p:nvPr/>
            </p:nvSpPr>
            <p:spPr bwMode="auto">
              <a:xfrm flipH="1">
                <a:off x="4848" y="1872"/>
                <a:ext cx="48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5" name="Line 33"/>
              <p:cNvSpPr>
                <a:spLocks noChangeShapeType="1"/>
              </p:cNvSpPr>
              <p:nvPr/>
            </p:nvSpPr>
            <p:spPr bwMode="auto">
              <a:xfrm>
                <a:off x="5136" y="1872"/>
                <a:ext cx="192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6" name="Rectangle 34"/>
              <p:cNvSpPr>
                <a:spLocks noChangeArrowheads="1"/>
              </p:cNvSpPr>
              <p:nvPr/>
            </p:nvSpPr>
            <p:spPr bwMode="auto">
              <a:xfrm>
                <a:off x="3984" y="2160"/>
                <a:ext cx="43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Rectangle 35"/>
              <p:cNvSpPr>
                <a:spLocks noChangeArrowheads="1"/>
              </p:cNvSpPr>
              <p:nvPr/>
            </p:nvSpPr>
            <p:spPr bwMode="auto">
              <a:xfrm>
                <a:off x="4512" y="2160"/>
                <a:ext cx="384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Rectangle 36"/>
              <p:cNvSpPr>
                <a:spLocks noChangeArrowheads="1"/>
              </p:cNvSpPr>
              <p:nvPr/>
            </p:nvSpPr>
            <p:spPr bwMode="auto">
              <a:xfrm>
                <a:off x="4992" y="2160"/>
                <a:ext cx="480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" name="Text Box 37"/>
            <p:cNvSpPr txBox="1">
              <a:spLocks noChangeArrowheads="1"/>
            </p:cNvSpPr>
            <p:nvPr/>
          </p:nvSpPr>
          <p:spPr bwMode="auto">
            <a:xfrm>
              <a:off x="1628204" y="2971702"/>
              <a:ext cx="1143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分解</a:t>
              </a:r>
              <a:endPara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0" name="Text Box 38"/>
            <p:cNvSpPr txBox="1">
              <a:spLocks noChangeArrowheads="1"/>
            </p:cNvSpPr>
            <p:nvPr/>
          </p:nvSpPr>
          <p:spPr bwMode="auto">
            <a:xfrm>
              <a:off x="307776" y="3460938"/>
              <a:ext cx="13839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0" dirty="0">
                  <a:latin typeface="楷体_GB2312" pitchFamily="49" charset="-122"/>
                  <a:ea typeface="楷体_GB2312" pitchFamily="49" charset="-122"/>
                </a:rPr>
                <a:t>基本问题</a:t>
              </a:r>
              <a:endParaRPr lang="zh-CN" altLang="en-US" sz="2000" b="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39" name="Group 61"/>
          <p:cNvGrpSpPr/>
          <p:nvPr/>
        </p:nvGrpSpPr>
        <p:grpSpPr bwMode="auto">
          <a:xfrm>
            <a:off x="83567" y="4436963"/>
            <a:ext cx="8796338" cy="746125"/>
            <a:chOff x="75" y="2746"/>
            <a:chExt cx="5541" cy="470"/>
          </a:xfrm>
        </p:grpSpPr>
        <p:sp>
          <p:nvSpPr>
            <p:cNvPr id="40" name="Text Box 62"/>
            <p:cNvSpPr txBox="1">
              <a:spLocks noChangeArrowheads="1"/>
            </p:cNvSpPr>
            <p:nvPr/>
          </p:nvSpPr>
          <p:spPr bwMode="auto">
            <a:xfrm>
              <a:off x="754" y="2746"/>
              <a:ext cx="6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合并</a:t>
              </a:r>
              <a:endPara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41" name="Line 63"/>
            <p:cNvSpPr>
              <a:spLocks noChangeShapeType="1"/>
            </p:cNvSpPr>
            <p:nvPr/>
          </p:nvSpPr>
          <p:spPr bwMode="auto">
            <a:xfrm>
              <a:off x="1296" y="2784"/>
              <a:ext cx="24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Dot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42" name="Group 64"/>
            <p:cNvGrpSpPr/>
            <p:nvPr/>
          </p:nvGrpSpPr>
          <p:grpSpPr bwMode="auto">
            <a:xfrm>
              <a:off x="1248" y="2832"/>
              <a:ext cx="4368" cy="384"/>
              <a:chOff x="960" y="2832"/>
              <a:chExt cx="4368" cy="384"/>
            </a:xfrm>
          </p:grpSpPr>
          <p:sp>
            <p:nvSpPr>
              <p:cNvPr id="44" name="Oval 65"/>
              <p:cNvSpPr>
                <a:spLocks noChangeArrowheads="1"/>
              </p:cNvSpPr>
              <p:nvPr/>
            </p:nvSpPr>
            <p:spPr bwMode="auto">
              <a:xfrm>
                <a:off x="960" y="2976"/>
                <a:ext cx="1104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Dot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Oval 66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1104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Dot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Oval 67"/>
              <p:cNvSpPr>
                <a:spLocks noChangeArrowheads="1"/>
              </p:cNvSpPr>
              <p:nvPr/>
            </p:nvSpPr>
            <p:spPr bwMode="auto">
              <a:xfrm>
                <a:off x="4224" y="3024"/>
                <a:ext cx="1104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prstDash val="dashDot"/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7" name="Line 68"/>
              <p:cNvSpPr>
                <a:spLocks noChangeShapeType="1"/>
              </p:cNvSpPr>
              <p:nvPr/>
            </p:nvSpPr>
            <p:spPr bwMode="auto">
              <a:xfrm>
                <a:off x="1536" y="283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8" name="Line 69"/>
              <p:cNvSpPr>
                <a:spLocks noChangeShapeType="1"/>
              </p:cNvSpPr>
              <p:nvPr/>
            </p:nvSpPr>
            <p:spPr bwMode="auto">
              <a:xfrm flipH="1">
                <a:off x="1920" y="2832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49" name="Line 70"/>
              <p:cNvSpPr>
                <a:spLocks noChangeShapeType="1"/>
              </p:cNvSpPr>
              <p:nvPr/>
            </p:nvSpPr>
            <p:spPr bwMode="auto">
              <a:xfrm>
                <a:off x="2592" y="2832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0" name="Line 71"/>
              <p:cNvSpPr>
                <a:spLocks noChangeShapeType="1"/>
              </p:cNvSpPr>
              <p:nvPr/>
            </p:nvSpPr>
            <p:spPr bwMode="auto">
              <a:xfrm>
                <a:off x="3120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1" name="Line 72"/>
              <p:cNvSpPr>
                <a:spLocks noChangeShapeType="1"/>
              </p:cNvSpPr>
              <p:nvPr/>
            </p:nvSpPr>
            <p:spPr bwMode="auto">
              <a:xfrm flipH="1">
                <a:off x="3504" y="288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2" name="Line 73"/>
              <p:cNvSpPr>
                <a:spLocks noChangeShapeType="1"/>
              </p:cNvSpPr>
              <p:nvPr/>
            </p:nvSpPr>
            <p:spPr bwMode="auto">
              <a:xfrm>
                <a:off x="4224" y="2832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3" name="Line 74"/>
              <p:cNvSpPr>
                <a:spLocks noChangeShapeType="1"/>
              </p:cNvSpPr>
              <p:nvPr/>
            </p:nvSpPr>
            <p:spPr bwMode="auto">
              <a:xfrm>
                <a:off x="4752" y="2880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54" name="Line 75"/>
              <p:cNvSpPr>
                <a:spLocks noChangeShapeType="1"/>
              </p:cNvSpPr>
              <p:nvPr/>
            </p:nvSpPr>
            <p:spPr bwMode="auto">
              <a:xfrm flipH="1">
                <a:off x="5136" y="2880"/>
                <a:ext cx="96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Dot"/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43" name="Text Box 76"/>
            <p:cNvSpPr txBox="1">
              <a:spLocks noChangeArrowheads="1"/>
            </p:cNvSpPr>
            <p:nvPr/>
          </p:nvSpPr>
          <p:spPr bwMode="auto">
            <a:xfrm>
              <a:off x="75" y="2928"/>
              <a:ext cx="110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b="0" dirty="0">
                  <a:latin typeface="楷体_GB2312" pitchFamily="49" charset="-122"/>
                  <a:ea typeface="楷体_GB2312" pitchFamily="49" charset="-122"/>
                </a:rPr>
                <a:t>子问题解</a:t>
              </a:r>
              <a:endParaRPr lang="zh-CN" altLang="en-US" sz="2000" b="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>
            <a:off x="179512" y="5183088"/>
            <a:ext cx="7862192" cy="838200"/>
            <a:chOff x="179512" y="5183088"/>
            <a:chExt cx="7862192" cy="838200"/>
          </a:xfrm>
        </p:grpSpPr>
        <p:grpSp>
          <p:nvGrpSpPr>
            <p:cNvPr id="56" name="Group 78"/>
            <p:cNvGrpSpPr/>
            <p:nvPr/>
          </p:nvGrpSpPr>
          <p:grpSpPr bwMode="auto">
            <a:xfrm>
              <a:off x="2783904" y="5183088"/>
              <a:ext cx="5257800" cy="838200"/>
              <a:chOff x="1488" y="3216"/>
              <a:chExt cx="3312" cy="528"/>
            </a:xfrm>
          </p:grpSpPr>
          <p:sp>
            <p:nvSpPr>
              <p:cNvPr id="59" name="Line 79"/>
              <p:cNvSpPr>
                <a:spLocks noChangeShapeType="1"/>
              </p:cNvSpPr>
              <p:nvPr/>
            </p:nvSpPr>
            <p:spPr bwMode="auto">
              <a:xfrm>
                <a:off x="1488" y="3216"/>
                <a:ext cx="864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0" name="Line 80"/>
              <p:cNvSpPr>
                <a:spLocks noChangeShapeType="1"/>
              </p:cNvSpPr>
              <p:nvPr/>
            </p:nvSpPr>
            <p:spPr bwMode="auto">
              <a:xfrm>
                <a:off x="3072" y="326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1" name="Line 81"/>
              <p:cNvSpPr>
                <a:spLocks noChangeShapeType="1"/>
              </p:cNvSpPr>
              <p:nvPr/>
            </p:nvSpPr>
            <p:spPr bwMode="auto">
              <a:xfrm flipH="1">
                <a:off x="3840" y="3264"/>
                <a:ext cx="96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2" name="Oval 82"/>
              <p:cNvSpPr>
                <a:spLocks noChangeArrowheads="1"/>
              </p:cNvSpPr>
              <p:nvPr/>
            </p:nvSpPr>
            <p:spPr bwMode="auto">
              <a:xfrm>
                <a:off x="2064" y="3504"/>
                <a:ext cx="2064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7" name="Text Box 83"/>
            <p:cNvSpPr txBox="1">
              <a:spLocks noChangeArrowheads="1"/>
            </p:cNvSpPr>
            <p:nvPr/>
          </p:nvSpPr>
          <p:spPr bwMode="auto">
            <a:xfrm>
              <a:off x="1510680" y="5261138"/>
              <a:ext cx="19812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合并</a:t>
              </a:r>
              <a:endPara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58" name="Text Box 84"/>
            <p:cNvSpPr txBox="1">
              <a:spLocks noChangeArrowheads="1"/>
            </p:cNvSpPr>
            <p:nvPr/>
          </p:nvSpPr>
          <p:spPr bwMode="auto">
            <a:xfrm>
              <a:off x="179512" y="5445224"/>
              <a:ext cx="16002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zh-CN" altLang="en-US" b="0" dirty="0">
                  <a:latin typeface="楷体_GB2312" pitchFamily="49" charset="-122"/>
                  <a:ea typeface="楷体_GB2312" pitchFamily="49" charset="-122"/>
                </a:rPr>
                <a:t>问题解</a:t>
              </a:r>
              <a:endParaRPr lang="zh-CN" altLang="en-US" b="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89" name="组合 88"/>
          <p:cNvGrpSpPr/>
          <p:nvPr/>
        </p:nvGrpSpPr>
        <p:grpSpPr>
          <a:xfrm>
            <a:off x="107504" y="3733800"/>
            <a:ext cx="8960296" cy="743382"/>
            <a:chOff x="107504" y="3733800"/>
            <a:chExt cx="8960296" cy="743382"/>
          </a:xfrm>
        </p:grpSpPr>
        <p:grpSp>
          <p:nvGrpSpPr>
            <p:cNvPr id="64" name="Group 40"/>
            <p:cNvGrpSpPr/>
            <p:nvPr/>
          </p:nvGrpSpPr>
          <p:grpSpPr bwMode="auto">
            <a:xfrm>
              <a:off x="1524000" y="3733800"/>
              <a:ext cx="7543800" cy="685800"/>
              <a:chOff x="768" y="2352"/>
              <a:chExt cx="4752" cy="432"/>
            </a:xfrm>
          </p:grpSpPr>
          <p:sp>
            <p:nvSpPr>
              <p:cNvPr id="67" name="Line 41"/>
              <p:cNvSpPr>
                <a:spLocks noChangeShapeType="1"/>
              </p:cNvSpPr>
              <p:nvPr/>
            </p:nvSpPr>
            <p:spPr bwMode="auto">
              <a:xfrm>
                <a:off x="1008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8" name="Oval 42"/>
              <p:cNvSpPr>
                <a:spLocks noChangeArrowheads="1"/>
              </p:cNvSpPr>
              <p:nvPr/>
            </p:nvSpPr>
            <p:spPr bwMode="auto">
              <a:xfrm>
                <a:off x="768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" name="Line 43"/>
              <p:cNvSpPr>
                <a:spLocks noChangeShapeType="1"/>
              </p:cNvSpPr>
              <p:nvPr/>
            </p:nvSpPr>
            <p:spPr bwMode="auto">
              <a:xfrm>
                <a:off x="1536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0" name="Oval 44"/>
              <p:cNvSpPr>
                <a:spLocks noChangeArrowheads="1"/>
              </p:cNvSpPr>
              <p:nvPr/>
            </p:nvSpPr>
            <p:spPr bwMode="auto">
              <a:xfrm>
                <a:off x="1296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" name="Line 45"/>
              <p:cNvSpPr>
                <a:spLocks noChangeShapeType="1"/>
              </p:cNvSpPr>
              <p:nvPr/>
            </p:nvSpPr>
            <p:spPr bwMode="auto">
              <a:xfrm>
                <a:off x="2064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2" name="Oval 46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47"/>
              <p:cNvSpPr>
                <a:spLocks noChangeShapeType="1"/>
              </p:cNvSpPr>
              <p:nvPr/>
            </p:nvSpPr>
            <p:spPr bwMode="auto">
              <a:xfrm>
                <a:off x="2592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4" name="Oval 48"/>
              <p:cNvSpPr>
                <a:spLocks noChangeArrowheads="1"/>
              </p:cNvSpPr>
              <p:nvPr/>
            </p:nvSpPr>
            <p:spPr bwMode="auto">
              <a:xfrm>
                <a:off x="2352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49"/>
              <p:cNvSpPr>
                <a:spLocks noChangeShapeType="1"/>
              </p:cNvSpPr>
              <p:nvPr/>
            </p:nvSpPr>
            <p:spPr bwMode="auto">
              <a:xfrm>
                <a:off x="3120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6" name="Oval 50"/>
              <p:cNvSpPr>
                <a:spLocks noChangeArrowheads="1"/>
              </p:cNvSpPr>
              <p:nvPr/>
            </p:nvSpPr>
            <p:spPr bwMode="auto">
              <a:xfrm>
                <a:off x="2880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7" name="Line 51"/>
              <p:cNvSpPr>
                <a:spLocks noChangeShapeType="1"/>
              </p:cNvSpPr>
              <p:nvPr/>
            </p:nvSpPr>
            <p:spPr bwMode="auto">
              <a:xfrm>
                <a:off x="3648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78" name="Oval 52"/>
              <p:cNvSpPr>
                <a:spLocks noChangeArrowheads="1"/>
              </p:cNvSpPr>
              <p:nvPr/>
            </p:nvSpPr>
            <p:spPr bwMode="auto">
              <a:xfrm>
                <a:off x="3408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53"/>
              <p:cNvSpPr>
                <a:spLocks noChangeShapeType="1"/>
              </p:cNvSpPr>
              <p:nvPr/>
            </p:nvSpPr>
            <p:spPr bwMode="auto">
              <a:xfrm>
                <a:off x="4224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0" name="Oval 54"/>
              <p:cNvSpPr>
                <a:spLocks noChangeArrowheads="1"/>
              </p:cNvSpPr>
              <p:nvPr/>
            </p:nvSpPr>
            <p:spPr bwMode="auto">
              <a:xfrm>
                <a:off x="3984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" name="Line 55"/>
              <p:cNvSpPr>
                <a:spLocks noChangeShapeType="1"/>
              </p:cNvSpPr>
              <p:nvPr/>
            </p:nvSpPr>
            <p:spPr bwMode="auto">
              <a:xfrm>
                <a:off x="4752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2" name="Oval 56"/>
              <p:cNvSpPr>
                <a:spLocks noChangeArrowheads="1"/>
              </p:cNvSpPr>
              <p:nvPr/>
            </p:nvSpPr>
            <p:spPr bwMode="auto">
              <a:xfrm>
                <a:off x="4512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3" name="Line 57"/>
              <p:cNvSpPr>
                <a:spLocks noChangeShapeType="1"/>
              </p:cNvSpPr>
              <p:nvPr/>
            </p:nvSpPr>
            <p:spPr bwMode="auto">
              <a:xfrm>
                <a:off x="5280" y="235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84" name="Oval 58"/>
              <p:cNvSpPr>
                <a:spLocks noChangeArrowheads="1"/>
              </p:cNvSpPr>
              <p:nvPr/>
            </p:nvSpPr>
            <p:spPr bwMode="auto">
              <a:xfrm>
                <a:off x="5040" y="2592"/>
                <a:ext cx="480" cy="192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" name="Text Box 59"/>
            <p:cNvSpPr txBox="1">
              <a:spLocks noChangeArrowheads="1"/>
            </p:cNvSpPr>
            <p:nvPr/>
          </p:nvSpPr>
          <p:spPr bwMode="auto">
            <a:xfrm>
              <a:off x="1736304" y="3759423"/>
              <a:ext cx="1107504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求解</a:t>
              </a:r>
              <a:endParaRPr lang="zh-CN" altLang="en-US" sz="20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66" name="Text Box 60"/>
            <p:cNvSpPr txBox="1">
              <a:spLocks noChangeArrowheads="1"/>
            </p:cNvSpPr>
            <p:nvPr/>
          </p:nvSpPr>
          <p:spPr bwMode="auto">
            <a:xfrm>
              <a:off x="107504" y="4077072"/>
              <a:ext cx="1546248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b="0" dirty="0">
                  <a:latin typeface="楷体_GB2312" pitchFamily="49" charset="-122"/>
                  <a:ea typeface="楷体_GB2312" pitchFamily="49" charset="-122"/>
                </a:rPr>
                <a:t>基本问题解</a:t>
              </a:r>
              <a:endParaRPr lang="zh-CN" altLang="en-US" sz="2000" b="0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分治的原则</a:t>
            </a:r>
            <a:endParaRPr lang="zh-CN" altLang="en-US" b="1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35496" y="1196752"/>
            <a:ext cx="8064251" cy="362560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/>
              <a:t>子问题相互独立</a:t>
            </a:r>
            <a:r>
              <a:rPr lang="en-US" altLang="zh-CN" sz="2800" dirty="0"/>
              <a:t>(</a:t>
            </a:r>
            <a:r>
              <a:rPr lang="zh-CN" altLang="en-US" sz="2800" dirty="0"/>
              <a:t>为什么</a:t>
            </a:r>
            <a:r>
              <a:rPr lang="en-US" altLang="zh-CN" sz="2800" dirty="0"/>
              <a:t>), </a:t>
            </a:r>
            <a:r>
              <a:rPr lang="zh-CN" altLang="en-US" sz="2800" dirty="0"/>
              <a:t>无重复 </a:t>
            </a:r>
            <a:endParaRPr lang="en-US" altLang="zh-CN" sz="2800" dirty="0"/>
          </a:p>
          <a:p>
            <a:pPr marL="0" indent="0" eaLnBrk="0" hangingPunct="0">
              <a:lnSpc>
                <a:spcPct val="110000"/>
              </a:lnSpc>
              <a:spcBef>
                <a:spcPct val="10000"/>
              </a:spcBef>
              <a:buSzPct val="75000"/>
            </a:pPr>
            <a:r>
              <a:rPr lang="zh-CN" altLang="en-US" sz="2800" dirty="0"/>
              <a:t>       若有大量重复子问题</a:t>
            </a:r>
            <a:r>
              <a:rPr lang="en-US" altLang="zh-CN" sz="2800" dirty="0"/>
              <a:t>, </a:t>
            </a:r>
            <a:r>
              <a:rPr lang="zh-CN" altLang="en-US" sz="2800" dirty="0"/>
              <a:t>改用动态规划</a:t>
            </a:r>
            <a:endParaRPr lang="en-US" altLang="zh-CN" sz="2800" dirty="0"/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/>
              <a:t>子问题规模</a:t>
            </a:r>
            <a:r>
              <a:rPr lang="en-US" altLang="zh-CN" sz="2800" dirty="0"/>
              <a:t>(</a:t>
            </a:r>
            <a:r>
              <a:rPr lang="en-US" altLang="zh-CN" sz="2800" i="1" dirty="0"/>
              <a:t>n</a:t>
            </a:r>
            <a:r>
              <a:rPr lang="en-US" altLang="zh-CN" sz="2800" dirty="0"/>
              <a:t>/</a:t>
            </a:r>
            <a:r>
              <a:rPr lang="en-US" altLang="zh-CN" sz="2800" i="1" dirty="0"/>
              <a:t>b</a:t>
            </a:r>
            <a:r>
              <a:rPr lang="en-US" altLang="zh-CN" sz="2800" dirty="0"/>
              <a:t>)</a:t>
            </a:r>
            <a:r>
              <a:rPr lang="zh-CN" altLang="en-US" sz="2800" dirty="0"/>
              <a:t>大致相等</a:t>
            </a:r>
            <a:r>
              <a:rPr lang="en-US" altLang="zh-CN" sz="2800" dirty="0"/>
              <a:t>(</a:t>
            </a:r>
            <a:r>
              <a:rPr lang="zh-CN" altLang="en-US" sz="2800" dirty="0"/>
              <a:t>平衡思想</a:t>
            </a:r>
            <a:r>
              <a:rPr lang="en-US" altLang="zh-CN" sz="2800" dirty="0"/>
              <a:t>) </a:t>
            </a:r>
            <a:endParaRPr lang="en-US" altLang="zh-CN" sz="2800" dirty="0"/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/>
              <a:t>子问题和原问题类似</a:t>
            </a:r>
            <a:r>
              <a:rPr lang="en-US" altLang="zh-CN" sz="2800" dirty="0"/>
              <a:t>, </a:t>
            </a:r>
            <a:r>
              <a:rPr lang="zh-CN" altLang="en-US" sz="2800" dirty="0"/>
              <a:t>可递归求解 </a:t>
            </a:r>
            <a:endParaRPr lang="en-US" altLang="zh-CN" sz="2800" dirty="0"/>
          </a:p>
          <a:p>
            <a:pPr eaLnBrk="0" hangingPunct="0">
              <a:lnSpc>
                <a:spcPct val="11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/>
              <a:t>子问题解合并能得到原问题解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marL="0" indent="0" eaLnBrk="0" hangingPunct="0">
              <a:lnSpc>
                <a:spcPct val="110000"/>
              </a:lnSpc>
              <a:spcBef>
                <a:spcPct val="10000"/>
              </a:spcBef>
              <a:buSzPct val="75000"/>
            </a:pPr>
            <a:r>
              <a:rPr lang="zh-CN" altLang="en-US" sz="2800" dirty="0"/>
              <a:t>设分解出的子问题有</a:t>
            </a:r>
            <a:r>
              <a:rPr lang="en-US" altLang="zh-CN" sz="2800" i="1" dirty="0"/>
              <a:t>a</a:t>
            </a:r>
            <a:r>
              <a:rPr lang="en-US" altLang="zh-CN" sz="2800" dirty="0"/>
              <a:t> </a:t>
            </a:r>
            <a:r>
              <a:rPr lang="zh-CN" altLang="en-US" sz="2800" dirty="0"/>
              <a:t>个</a:t>
            </a:r>
            <a:r>
              <a:rPr lang="en-US" altLang="zh-CN" sz="2800" dirty="0"/>
              <a:t>, </a:t>
            </a:r>
            <a:r>
              <a:rPr kumimoji="0" lang="zh-CN" altLang="en-US" sz="2800" dirty="0">
                <a:solidFill>
                  <a:schemeClr val="tx1"/>
                </a:solidFill>
              </a:rPr>
              <a:t>时间复杂度</a:t>
            </a:r>
            <a:r>
              <a:rPr kumimoji="0" lang="en-US" altLang="zh-CN" sz="2800" dirty="0">
                <a:solidFill>
                  <a:schemeClr val="tx1"/>
                </a:solidFill>
              </a:rPr>
              <a:t>T(n)</a:t>
            </a:r>
            <a:r>
              <a:rPr kumimoji="0" lang="zh-CN" altLang="en-US" sz="2800" dirty="0">
                <a:solidFill>
                  <a:schemeClr val="tx1"/>
                </a:solidFill>
              </a:rPr>
              <a:t>，分解</a:t>
            </a:r>
            <a:r>
              <a:rPr kumimoji="0" lang="en-US" altLang="zh-CN" sz="2800" dirty="0">
                <a:solidFill>
                  <a:schemeClr val="tx1"/>
                </a:solidFill>
              </a:rPr>
              <a:t>+</a:t>
            </a:r>
            <a:r>
              <a:rPr kumimoji="0" lang="zh-CN" altLang="en-US" sz="2800" dirty="0">
                <a:solidFill>
                  <a:schemeClr val="tx1"/>
                </a:solidFill>
              </a:rPr>
              <a:t>合并</a:t>
            </a:r>
            <a:r>
              <a:rPr lang="zh-CN" altLang="en-US" sz="2800" dirty="0"/>
              <a:t>时间</a:t>
            </a:r>
            <a:r>
              <a:rPr lang="en-US" altLang="zh-CN" sz="2800" dirty="0"/>
              <a:t>f(n) </a:t>
            </a:r>
            <a:r>
              <a:rPr kumimoji="0" lang="en-US" altLang="zh-CN" sz="2800" dirty="0">
                <a:solidFill>
                  <a:schemeClr val="tx1"/>
                </a:solidFill>
              </a:rPr>
              <a:t>:</a:t>
            </a:r>
            <a:endParaRPr kumimoji="0" lang="en-US" altLang="zh-CN" sz="2800" dirty="0">
              <a:solidFill>
                <a:schemeClr val="tx1"/>
              </a:solidFill>
            </a:endParaRP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/>
        </p:nvGraphicFramePr>
        <p:xfrm>
          <a:off x="107504" y="4653136"/>
          <a:ext cx="5248275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公式" r:id="rId1" imgW="2108200" imgH="482600" progId="Equation.3">
                  <p:embed/>
                </p:oleObj>
              </mc:Choice>
              <mc:Fallback>
                <p:oleObj name="公式" r:id="rId1" imgW="2108200" imgH="482600" progId="Equation.3">
                  <p:embed/>
                  <p:pic>
                    <p:nvPicPr>
                      <p:cNvPr id="0" name="Picture 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653136"/>
                        <a:ext cx="5248275" cy="1201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2"/>
          <p:cNvSpPr txBox="1"/>
          <p:nvPr/>
        </p:nvSpPr>
        <p:spPr bwMode="auto">
          <a:xfrm>
            <a:off x="5459876" y="4311153"/>
            <a:ext cx="3576620" cy="250222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lvl="0"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divide-and-conquer(P)</a:t>
            </a:r>
            <a:endParaRPr kumimoji="0" lang="en-US" altLang="zh-CN" sz="18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{  if ( | P | &lt;= n0) </a:t>
            </a:r>
            <a:r>
              <a:rPr kumimoji="0" lang="en-US" altLang="zh-CN" sz="18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adhoc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(P);       </a:t>
            </a:r>
            <a:endParaRPr kumimoji="0" lang="zh-CN" altLang="en-US" sz="18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zh-CN" altLang="en-US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else </a:t>
            </a:r>
            <a:endParaRPr kumimoji="0" lang="en-US" altLang="zh-CN" sz="18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 {   divide P into P</a:t>
            </a:r>
            <a:r>
              <a:rPr kumimoji="0" lang="en-US" altLang="zh-CN" sz="180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, P</a:t>
            </a:r>
            <a:r>
              <a:rPr kumimoji="0" lang="en-US" altLang="zh-CN" sz="180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,..., P</a:t>
            </a:r>
            <a:r>
              <a:rPr kumimoji="0" lang="en-US" altLang="zh-CN" sz="180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kumimoji="0" lang="zh-CN" altLang="en-US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0" lang="zh-CN" altLang="en-US" sz="18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zh-CN" altLang="en-US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for (</a:t>
            </a:r>
            <a:r>
              <a:rPr kumimoji="0" lang="en-US" altLang="zh-CN" sz="18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=1,i&lt;=</a:t>
            </a:r>
            <a:r>
              <a:rPr kumimoji="0" lang="en-US" altLang="zh-CN" sz="18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a,i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++)</a:t>
            </a:r>
            <a:endParaRPr kumimoji="0" lang="en-US" altLang="zh-CN" sz="18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18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1800" baseline="-250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=divide-and-conquer(P</a:t>
            </a:r>
            <a:r>
              <a:rPr kumimoji="0" lang="en-US" altLang="zh-CN" sz="180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kumimoji="0" lang="zh-CN" altLang="en-US" sz="18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zh-CN" altLang="en-US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return merge(y</a:t>
            </a:r>
            <a:r>
              <a:rPr kumimoji="0" lang="en-US" altLang="zh-CN" sz="180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,...,</a:t>
            </a:r>
            <a:r>
              <a:rPr kumimoji="0" lang="en-US" altLang="zh-CN" sz="18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1800" baseline="-250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);  </a:t>
            </a:r>
            <a:endParaRPr kumimoji="0" lang="en-US" altLang="zh-CN" sz="18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en-US" altLang="zh-CN" sz="18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}  }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分治中经常出现的递推关系</a:t>
            </a:r>
            <a:endParaRPr lang="en-US" altLang="zh-CN" b="1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250825" y="1196975"/>
            <a:ext cx="8713788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/>
              <a:t>设</a:t>
            </a:r>
            <a:r>
              <a:rPr lang="en-US" altLang="zh-CN" sz="2800"/>
              <a:t>a</a:t>
            </a:r>
            <a:r>
              <a:rPr lang="en-US" altLang="zh-CN" sz="2800">
                <a:sym typeface="Symbol" panose="05050102010706020507" pitchFamily="18" charset="2"/>
              </a:rPr>
              <a:t>1, b2, </a:t>
            </a:r>
            <a:r>
              <a:rPr lang="zh-CN" altLang="en-US" sz="2800">
                <a:sym typeface="Symbol" panose="05050102010706020507" pitchFamily="18" charset="2"/>
              </a:rPr>
              <a:t>分治中经常出现</a:t>
            </a:r>
            <a:endParaRPr lang="zh-CN" altLang="en-US" sz="2800"/>
          </a:p>
        </p:txBody>
      </p:sp>
      <p:graphicFrame>
        <p:nvGraphicFramePr>
          <p:cNvPr id="222212" name="Object 4"/>
          <p:cNvGraphicFramePr>
            <a:graphicFrameLocks noChangeAspect="1"/>
          </p:cNvGraphicFramePr>
          <p:nvPr/>
        </p:nvGraphicFramePr>
        <p:xfrm>
          <a:off x="1187450" y="2060575"/>
          <a:ext cx="5249863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公式" r:id="rId1" imgW="2108200" imgH="482600" progId="Equation.3">
                  <p:embed/>
                </p:oleObj>
              </mc:Choice>
              <mc:Fallback>
                <p:oleObj name="公式" r:id="rId1" imgW="2108200" imgH="482600" progId="Equation.3">
                  <p:embed/>
                  <p:pic>
                    <p:nvPicPr>
                      <p:cNvPr id="0" name="Picture 9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2060575"/>
                        <a:ext cx="5249863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0825" y="3500438"/>
            <a:ext cx="8713788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教材中的公式 </a:t>
            </a:r>
            <a:r>
              <a:rPr lang="en-US" altLang="zh-CN" sz="2800" dirty="0"/>
              <a:t>(Page 17) </a:t>
            </a:r>
            <a:endParaRPr lang="zh-CN" altLang="en-US" sz="2800" dirty="0"/>
          </a:p>
        </p:txBody>
      </p:sp>
      <p:graphicFrame>
        <p:nvGraphicFramePr>
          <p:cNvPr id="222214" name="Object 6"/>
          <p:cNvGraphicFramePr>
            <a:graphicFrameLocks noChangeAspect="1"/>
          </p:cNvGraphicFramePr>
          <p:nvPr/>
        </p:nvGraphicFramePr>
        <p:xfrm>
          <a:off x="1403350" y="4365625"/>
          <a:ext cx="4806950" cy="1139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公式" r:id="rId3" imgW="1930400" imgH="457200" progId="Equation.3">
                  <p:embed/>
                </p:oleObj>
              </mc:Choice>
              <mc:Fallback>
                <p:oleObj name="公式" r:id="rId3" imgW="1930400" imgH="457200" progId="Equation.3">
                  <p:embed/>
                  <p:pic>
                    <p:nvPicPr>
                      <p:cNvPr id="0" name="Picture 9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365625"/>
                        <a:ext cx="4806950" cy="1139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51520" y="5517604"/>
            <a:ext cx="8713788" cy="652486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这个公式有时使用不是很方便</a:t>
            </a:r>
            <a:r>
              <a:rPr lang="en-US" altLang="zh-CN" sz="2800" dirty="0"/>
              <a:t>, </a:t>
            </a:r>
            <a:r>
              <a:rPr lang="zh-CN" altLang="en-US" sz="2800" dirty="0"/>
              <a:t>介绍分治主定理  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  <p:bldP spid="2" grpId="0" build="p"/>
      <p:bldP spid="7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分治主定理</a:t>
            </a:r>
            <a:r>
              <a:rPr lang="en-US" altLang="zh-CN" b="1"/>
              <a:t>([M]Page37)</a:t>
            </a:r>
            <a:endParaRPr lang="en-US" altLang="zh-CN" b="1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466725" y="1412875"/>
            <a:ext cx="2017713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/>
              <a:t>设</a:t>
            </a:r>
            <a:r>
              <a:rPr lang="en-US" altLang="zh-CN" sz="2800"/>
              <a:t>a</a:t>
            </a:r>
            <a:r>
              <a:rPr lang="en-US" altLang="zh-CN" sz="2800">
                <a:sym typeface="Symbol" panose="05050102010706020507" pitchFamily="18" charset="2"/>
              </a:rPr>
              <a:t>1, b2 </a:t>
            </a:r>
            <a:endParaRPr lang="zh-CN" altLang="en-US" sz="2800"/>
          </a:p>
        </p:txBody>
      </p:sp>
      <p:graphicFrame>
        <p:nvGraphicFramePr>
          <p:cNvPr id="223236" name="Object 4"/>
          <p:cNvGraphicFramePr>
            <a:graphicFrameLocks noChangeAspect="1"/>
          </p:cNvGraphicFramePr>
          <p:nvPr/>
        </p:nvGraphicFramePr>
        <p:xfrm>
          <a:off x="1619250" y="2205038"/>
          <a:ext cx="5027613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公式" r:id="rId1" imgW="2019300" imgH="482600" progId="Equation.3">
                  <p:embed/>
                </p:oleObj>
              </mc:Choice>
              <mc:Fallback>
                <p:oleObj name="公式" r:id="rId1" imgW="2019300" imgH="482600" progId="Equation.3">
                  <p:embed/>
                  <p:pic>
                    <p:nvPicPr>
                      <p:cNvPr id="0" name="Picture 9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05038"/>
                        <a:ext cx="5027613" cy="1201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37" name="Object 5"/>
          <p:cNvGraphicFramePr>
            <a:graphicFrameLocks noChangeAspect="1"/>
          </p:cNvGraphicFramePr>
          <p:nvPr/>
        </p:nvGraphicFramePr>
        <p:xfrm>
          <a:off x="1093614" y="3860800"/>
          <a:ext cx="6862762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公式" r:id="rId3" imgW="2755900" imgH="749300" progId="Equation.3">
                  <p:embed/>
                </p:oleObj>
              </mc:Choice>
              <mc:Fallback>
                <p:oleObj name="公式" r:id="rId3" imgW="2755900" imgH="749300" progId="Equation.3">
                  <p:embed/>
                  <p:pic>
                    <p:nvPicPr>
                      <p:cNvPr id="0" name="Picture 9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614" y="3860800"/>
                        <a:ext cx="6862762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9750" y="3429000"/>
            <a:ext cx="2017713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/>
              <a:t>则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endParaRPr lang="zh-CN" altLang="en-US" sz="2800"/>
          </a:p>
        </p:txBody>
      </p:sp>
      <p:sp>
        <p:nvSpPr>
          <p:cNvPr id="223239" name="Text Box 7"/>
          <p:cNvSpPr txBox="1">
            <a:spLocks noChangeArrowheads="1"/>
          </p:cNvSpPr>
          <p:nvPr/>
        </p:nvSpPr>
        <p:spPr bwMode="auto">
          <a:xfrm>
            <a:off x="663575" y="5846763"/>
            <a:ext cx="7489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注</a:t>
            </a:r>
            <a:r>
              <a:rPr lang="en-US" altLang="zh-CN"/>
              <a:t>:[M]</a:t>
            </a:r>
            <a:r>
              <a:rPr lang="zh-CN" altLang="en-US"/>
              <a:t>中为大</a:t>
            </a:r>
            <a:r>
              <a:rPr lang="en-US" altLang="zh-CN"/>
              <a:t>O</a:t>
            </a:r>
            <a:r>
              <a:rPr lang="zh-CN" altLang="en-US"/>
              <a:t>记号</a:t>
            </a:r>
            <a:r>
              <a:rPr lang="en-US" altLang="zh-CN"/>
              <a:t>, </a:t>
            </a:r>
            <a:r>
              <a:rPr lang="zh-CN" altLang="en-US"/>
              <a:t>无详细证明</a:t>
            </a:r>
            <a:r>
              <a:rPr lang="en-US" altLang="zh-CN"/>
              <a:t>. </a:t>
            </a:r>
            <a:r>
              <a:rPr lang="zh-CN" altLang="en-US"/>
              <a:t>证明见附录</a:t>
            </a:r>
            <a:r>
              <a:rPr lang="en-US" altLang="zh-CN"/>
              <a:t>. 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  <p:bldP spid="2" grpId="0" build="p"/>
      <p:bldP spid="22323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分治主定理</a:t>
            </a:r>
            <a:r>
              <a:rPr lang="en-US" altLang="zh-CN" b="1"/>
              <a:t>([C]</a:t>
            </a:r>
            <a:r>
              <a:rPr lang="zh-CN" altLang="en-US" b="1"/>
              <a:t>第</a:t>
            </a:r>
            <a:r>
              <a:rPr lang="en-US" altLang="zh-CN" b="1"/>
              <a:t>4</a:t>
            </a:r>
            <a:r>
              <a:rPr lang="zh-CN" altLang="en-US" b="1"/>
              <a:t>章</a:t>
            </a:r>
            <a:r>
              <a:rPr lang="en-US" altLang="zh-CN" b="1"/>
              <a:t>)</a:t>
            </a:r>
            <a:endParaRPr lang="en-US" altLang="zh-CN" b="1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466725" y="1412875"/>
            <a:ext cx="2017713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/>
              <a:t>设</a:t>
            </a:r>
            <a:r>
              <a:rPr lang="en-US" altLang="zh-CN" sz="2800"/>
              <a:t>a</a:t>
            </a:r>
            <a:r>
              <a:rPr lang="en-US" altLang="zh-CN" sz="2800">
                <a:sym typeface="Symbol" panose="05050102010706020507" pitchFamily="18" charset="2"/>
              </a:rPr>
              <a:t>1, b2 </a:t>
            </a:r>
            <a:endParaRPr lang="zh-CN" altLang="en-US" sz="2800"/>
          </a:p>
        </p:txBody>
      </p:sp>
      <p:graphicFrame>
        <p:nvGraphicFramePr>
          <p:cNvPr id="224260" name="Object 4"/>
          <p:cNvGraphicFramePr>
            <a:graphicFrameLocks noChangeAspect="1"/>
          </p:cNvGraphicFramePr>
          <p:nvPr/>
        </p:nvGraphicFramePr>
        <p:xfrm>
          <a:off x="2771775" y="1844675"/>
          <a:ext cx="5249863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公式" r:id="rId1" imgW="2108200" imgH="482600" progId="Equation.3">
                  <p:embed/>
                </p:oleObj>
              </mc:Choice>
              <mc:Fallback>
                <p:oleObj name="公式" r:id="rId1" imgW="2108200" imgH="482600" progId="Equation.3">
                  <p:embed/>
                  <p:pic>
                    <p:nvPicPr>
                      <p:cNvPr id="0" name="Picture 9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1844675"/>
                        <a:ext cx="5249863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611188" y="2781300"/>
            <a:ext cx="2017712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/>
              <a:t>则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endParaRPr lang="zh-CN" altLang="en-US" sz="2800"/>
          </a:p>
        </p:txBody>
      </p:sp>
      <p:graphicFrame>
        <p:nvGraphicFramePr>
          <p:cNvPr id="224262" name="Object 6"/>
          <p:cNvGraphicFramePr>
            <a:graphicFrameLocks noChangeAspect="1"/>
          </p:cNvGraphicFramePr>
          <p:nvPr/>
        </p:nvGraphicFramePr>
        <p:xfrm>
          <a:off x="395288" y="3716338"/>
          <a:ext cx="80010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name="公式" r:id="rId3" imgW="3213100" imgH="749300" progId="Equation.3">
                  <p:embed/>
                </p:oleObj>
              </mc:Choice>
              <mc:Fallback>
                <p:oleObj name="公式" r:id="rId3" imgW="3213100" imgH="749300" progId="Equation.3">
                  <p:embed/>
                  <p:pic>
                    <p:nvPicPr>
                      <p:cNvPr id="0" name="Picture 9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716338"/>
                        <a:ext cx="8001000" cy="186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263" name="Text Box 7"/>
          <p:cNvSpPr txBox="1">
            <a:spLocks noChangeArrowheads="1"/>
          </p:cNvSpPr>
          <p:nvPr/>
        </p:nvSpPr>
        <p:spPr bwMode="auto">
          <a:xfrm>
            <a:off x="611188" y="5846763"/>
            <a:ext cx="34766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注</a:t>
            </a:r>
            <a:r>
              <a:rPr lang="en-US" altLang="zh-CN"/>
              <a:t>:[C]</a:t>
            </a:r>
            <a:r>
              <a:rPr lang="zh-CN" altLang="en-US"/>
              <a:t>中有详细证明</a:t>
            </a:r>
            <a:r>
              <a:rPr lang="en-US" altLang="zh-CN"/>
              <a:t>.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4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  <p:bldP spid="2" grpId="0" build="p"/>
      <p:bldP spid="2242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10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9EEDCC1-2CE1-4A36-BA3F-033936652759}" type="slidenum">
              <a:rPr kumimoji="0" lang="en-US" altLang="zh-CN" sz="1400" b="0"/>
            </a:fld>
            <a:r>
              <a:rPr kumimoji="0" lang="en-US" altLang="zh-CN" sz="1400" b="0"/>
              <a:t> of 15</a:t>
            </a:r>
            <a:endParaRPr kumimoji="0" lang="en-US" altLang="zh-CN" sz="1400" b="0"/>
          </a:p>
        </p:txBody>
      </p:sp>
      <p:sp>
        <p:nvSpPr>
          <p:cNvPr id="610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164108"/>
            <a:ext cx="8291513" cy="49291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survey of algorithmic design techniques.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thinking.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develop new algorithms for any problem that may arise.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a great thinker and designer.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Not: A list of algorithms</a:t>
            </a:r>
            <a:endParaRPr lang="en-US" altLang="zh-C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their code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Trace them until work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Implement them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be a mundane programmer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1652588" y="3657600"/>
            <a:ext cx="7491412" cy="2663825"/>
            <a:chOff x="1041" y="2304"/>
            <a:chExt cx="4719" cy="1678"/>
          </a:xfrm>
        </p:grpSpPr>
        <p:grpSp>
          <p:nvGrpSpPr>
            <p:cNvPr id="1035" name="Group 5"/>
            <p:cNvGrpSpPr/>
            <p:nvPr/>
          </p:nvGrpSpPr>
          <p:grpSpPr bwMode="auto">
            <a:xfrm>
              <a:off x="3493" y="2304"/>
              <a:ext cx="2267" cy="1361"/>
              <a:chOff x="59" y="1316"/>
              <a:chExt cx="5703" cy="3004"/>
            </a:xfrm>
          </p:grpSpPr>
          <p:graphicFrame>
            <p:nvGraphicFramePr>
              <p:cNvPr id="1026" name="Object 6"/>
              <p:cNvGraphicFramePr>
                <a:graphicFrameLocks noChangeAspect="1"/>
              </p:cNvGraphicFramePr>
              <p:nvPr/>
            </p:nvGraphicFramePr>
            <p:xfrm>
              <a:off x="1523" y="1316"/>
              <a:ext cx="3172" cy="30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8" name="Clip" r:id="rId1" imgW="2495550" imgH="2362200" progId="MS_ClipArt_Gallery.2">
                      <p:embed/>
                    </p:oleObj>
                  </mc:Choice>
                  <mc:Fallback>
                    <p:oleObj name="Clip" r:id="rId1" imgW="2495550" imgH="2362200" progId="MS_ClipArt_Gallery.2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3" y="1316"/>
                            <a:ext cx="3172" cy="30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7" name="Object 7"/>
              <p:cNvGraphicFramePr>
                <a:graphicFrameLocks noChangeAspect="1"/>
              </p:cNvGraphicFramePr>
              <p:nvPr/>
            </p:nvGraphicFramePr>
            <p:xfrm>
              <a:off x="4916" y="3198"/>
              <a:ext cx="846" cy="8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09" name="Clip" r:id="rId3" imgW="2689225" imgH="2776855" progId="MS_ClipArt_Gallery.2">
                      <p:embed/>
                    </p:oleObj>
                  </mc:Choice>
                  <mc:Fallback>
                    <p:oleObj name="Clip" r:id="rId3" imgW="2689225" imgH="2776855" progId="MS_ClipArt_Gallery.2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16" y="3198"/>
                            <a:ext cx="846" cy="8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8" name="Object 8"/>
              <p:cNvGraphicFramePr>
                <a:graphicFrameLocks noChangeAspect="1"/>
              </p:cNvGraphicFramePr>
              <p:nvPr/>
            </p:nvGraphicFramePr>
            <p:xfrm>
              <a:off x="3615" y="3444"/>
              <a:ext cx="1334" cy="6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0" name="Clip" r:id="rId5" imgW="4224655" imgH="1987550" progId="MS_ClipArt_Gallery.2">
                      <p:embed/>
                    </p:oleObj>
                  </mc:Choice>
                  <mc:Fallback>
                    <p:oleObj name="Clip" r:id="rId5" imgW="4224655" imgH="1987550" progId="MS_ClipArt_Gallery.2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15" y="3444"/>
                            <a:ext cx="1334" cy="62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039" name="Group 9"/>
              <p:cNvGrpSpPr/>
              <p:nvPr/>
            </p:nvGrpSpPr>
            <p:grpSpPr bwMode="auto">
              <a:xfrm rot="2348802">
                <a:off x="566" y="2030"/>
                <a:ext cx="398" cy="1142"/>
                <a:chOff x="373" y="2534"/>
                <a:chExt cx="460" cy="1193"/>
              </a:xfrm>
            </p:grpSpPr>
            <p:grpSp>
              <p:nvGrpSpPr>
                <p:cNvPr id="1066" name="Group 10"/>
                <p:cNvGrpSpPr/>
                <p:nvPr/>
              </p:nvGrpSpPr>
              <p:grpSpPr bwMode="auto">
                <a:xfrm>
                  <a:off x="467" y="2534"/>
                  <a:ext cx="292" cy="992"/>
                  <a:chOff x="467" y="2534"/>
                  <a:chExt cx="292" cy="992"/>
                </a:xfrm>
              </p:grpSpPr>
              <p:sp>
                <p:nvSpPr>
                  <p:cNvPr id="1075" name="Freeform 11"/>
                  <p:cNvSpPr/>
                  <p:nvPr/>
                </p:nvSpPr>
                <p:spPr bwMode="auto">
                  <a:xfrm>
                    <a:off x="529" y="2638"/>
                    <a:ext cx="217" cy="864"/>
                  </a:xfrm>
                  <a:custGeom>
                    <a:avLst/>
                    <a:gdLst>
                      <a:gd name="T0" fmla="*/ 109 w 434"/>
                      <a:gd name="T1" fmla="*/ 0 h 1728"/>
                      <a:gd name="T2" fmla="*/ 70 w 434"/>
                      <a:gd name="T3" fmla="*/ 125 h 1728"/>
                      <a:gd name="T4" fmla="*/ 14 w 434"/>
                      <a:gd name="T5" fmla="*/ 335 h 1728"/>
                      <a:gd name="T6" fmla="*/ 0 w 434"/>
                      <a:gd name="T7" fmla="*/ 402 h 1728"/>
                      <a:gd name="T8" fmla="*/ 12 w 434"/>
                      <a:gd name="T9" fmla="*/ 432 h 1728"/>
                      <a:gd name="T10" fmla="*/ 22 w 434"/>
                      <a:gd name="T11" fmla="*/ 394 h 1728"/>
                      <a:gd name="T12" fmla="*/ 34 w 434"/>
                      <a:gd name="T13" fmla="*/ 371 h 1728"/>
                      <a:gd name="T14" fmla="*/ 51 w 434"/>
                      <a:gd name="T15" fmla="*/ 348 h 1728"/>
                      <a:gd name="T16" fmla="*/ 85 w 434"/>
                      <a:gd name="T17" fmla="*/ 198 h 1728"/>
                      <a:gd name="T18" fmla="*/ 105 w 434"/>
                      <a:gd name="T19" fmla="*/ 84 h 1728"/>
                      <a:gd name="T20" fmla="*/ 109 w 434"/>
                      <a:gd name="T21" fmla="*/ 0 h 1728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34"/>
                      <a:gd name="T34" fmla="*/ 0 h 1728"/>
                      <a:gd name="T35" fmla="*/ 434 w 434"/>
                      <a:gd name="T36" fmla="*/ 1728 h 1728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34" h="1728">
                        <a:moveTo>
                          <a:pt x="434" y="0"/>
                        </a:moveTo>
                        <a:lnTo>
                          <a:pt x="278" y="500"/>
                        </a:lnTo>
                        <a:lnTo>
                          <a:pt x="55" y="1340"/>
                        </a:lnTo>
                        <a:lnTo>
                          <a:pt x="0" y="1606"/>
                        </a:lnTo>
                        <a:lnTo>
                          <a:pt x="48" y="1728"/>
                        </a:lnTo>
                        <a:lnTo>
                          <a:pt x="85" y="1574"/>
                        </a:lnTo>
                        <a:lnTo>
                          <a:pt x="133" y="1482"/>
                        </a:lnTo>
                        <a:lnTo>
                          <a:pt x="202" y="1389"/>
                        </a:lnTo>
                        <a:lnTo>
                          <a:pt x="340" y="791"/>
                        </a:lnTo>
                        <a:lnTo>
                          <a:pt x="420" y="333"/>
                        </a:lnTo>
                        <a:lnTo>
                          <a:pt x="434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76" name="Freeform 12"/>
                  <p:cNvSpPr/>
                  <p:nvPr/>
                </p:nvSpPr>
                <p:spPr bwMode="auto">
                  <a:xfrm>
                    <a:off x="516" y="2561"/>
                    <a:ext cx="243" cy="919"/>
                  </a:xfrm>
                  <a:custGeom>
                    <a:avLst/>
                    <a:gdLst>
                      <a:gd name="T0" fmla="*/ 122 w 484"/>
                      <a:gd name="T1" fmla="*/ 0 h 1839"/>
                      <a:gd name="T2" fmla="*/ 70 w 484"/>
                      <a:gd name="T3" fmla="*/ 156 h 1839"/>
                      <a:gd name="T4" fmla="*/ 14 w 484"/>
                      <a:gd name="T5" fmla="*/ 365 h 1839"/>
                      <a:gd name="T6" fmla="*/ 0 w 484"/>
                      <a:gd name="T7" fmla="*/ 429 h 1839"/>
                      <a:gd name="T8" fmla="*/ 25 w 484"/>
                      <a:gd name="T9" fmla="*/ 459 h 1839"/>
                      <a:gd name="T10" fmla="*/ 23 w 484"/>
                      <a:gd name="T11" fmla="*/ 422 h 1839"/>
                      <a:gd name="T12" fmla="*/ 34 w 484"/>
                      <a:gd name="T13" fmla="*/ 401 h 1839"/>
                      <a:gd name="T14" fmla="*/ 57 w 484"/>
                      <a:gd name="T15" fmla="*/ 378 h 1839"/>
                      <a:gd name="T16" fmla="*/ 90 w 484"/>
                      <a:gd name="T17" fmla="*/ 227 h 1839"/>
                      <a:gd name="T18" fmla="*/ 112 w 484"/>
                      <a:gd name="T19" fmla="*/ 111 h 1839"/>
                      <a:gd name="T20" fmla="*/ 120 w 484"/>
                      <a:gd name="T21" fmla="*/ 38 h 1839"/>
                      <a:gd name="T22" fmla="*/ 122 w 484"/>
                      <a:gd name="T23" fmla="*/ 0 h 1839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484"/>
                      <a:gd name="T37" fmla="*/ 0 h 1839"/>
                      <a:gd name="T38" fmla="*/ 484 w 484"/>
                      <a:gd name="T39" fmla="*/ 1839 h 1839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484" h="1839">
                        <a:moveTo>
                          <a:pt x="484" y="0"/>
                        </a:moveTo>
                        <a:lnTo>
                          <a:pt x="279" y="624"/>
                        </a:lnTo>
                        <a:lnTo>
                          <a:pt x="55" y="1463"/>
                        </a:lnTo>
                        <a:lnTo>
                          <a:pt x="0" y="1716"/>
                        </a:lnTo>
                        <a:lnTo>
                          <a:pt x="98" y="1839"/>
                        </a:lnTo>
                        <a:lnTo>
                          <a:pt x="90" y="1691"/>
                        </a:lnTo>
                        <a:lnTo>
                          <a:pt x="133" y="1605"/>
                        </a:lnTo>
                        <a:lnTo>
                          <a:pt x="227" y="1512"/>
                        </a:lnTo>
                        <a:lnTo>
                          <a:pt x="359" y="909"/>
                        </a:lnTo>
                        <a:lnTo>
                          <a:pt x="445" y="445"/>
                        </a:lnTo>
                        <a:lnTo>
                          <a:pt x="476" y="155"/>
                        </a:lnTo>
                        <a:lnTo>
                          <a:pt x="48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1077" name="Group 13"/>
                  <p:cNvGrpSpPr/>
                  <p:nvPr/>
                </p:nvGrpSpPr>
                <p:grpSpPr bwMode="auto">
                  <a:xfrm>
                    <a:off x="467" y="2534"/>
                    <a:ext cx="196" cy="992"/>
                    <a:chOff x="467" y="2534"/>
                    <a:chExt cx="196" cy="992"/>
                  </a:xfrm>
                </p:grpSpPr>
                <p:grpSp>
                  <p:nvGrpSpPr>
                    <p:cNvPr id="1078" name="Group 14"/>
                    <p:cNvGrpSpPr/>
                    <p:nvPr/>
                  </p:nvGrpSpPr>
                  <p:grpSpPr bwMode="auto">
                    <a:xfrm>
                      <a:off x="467" y="2534"/>
                      <a:ext cx="196" cy="992"/>
                      <a:chOff x="467" y="2534"/>
                      <a:chExt cx="196" cy="992"/>
                    </a:xfrm>
                  </p:grpSpPr>
                  <p:grpSp>
                    <p:nvGrpSpPr>
                      <p:cNvPr id="1091" name="Group 15"/>
                      <p:cNvGrpSpPr/>
                      <p:nvPr/>
                    </p:nvGrpSpPr>
                    <p:grpSpPr bwMode="auto">
                      <a:xfrm>
                        <a:off x="467" y="2534"/>
                        <a:ext cx="196" cy="992"/>
                        <a:chOff x="467" y="2534"/>
                        <a:chExt cx="196" cy="992"/>
                      </a:xfrm>
                    </p:grpSpPr>
                    <p:sp>
                      <p:nvSpPr>
                        <p:cNvPr id="1094" name="Freeform 16"/>
                        <p:cNvSpPr/>
                        <p:nvPr/>
                      </p:nvSpPr>
                      <p:spPr bwMode="auto">
                        <a:xfrm>
                          <a:off x="467" y="2585"/>
                          <a:ext cx="192" cy="941"/>
                        </a:xfrm>
                        <a:custGeom>
                          <a:avLst/>
                          <a:gdLst>
                            <a:gd name="T0" fmla="*/ 95 w 384"/>
                            <a:gd name="T1" fmla="*/ 427 h 1881"/>
                            <a:gd name="T2" fmla="*/ 11 w 384"/>
                            <a:gd name="T3" fmla="*/ 0 h 1881"/>
                            <a:gd name="T4" fmla="*/ 0 w 384"/>
                            <a:gd name="T5" fmla="*/ 35 h 1881"/>
                            <a:gd name="T6" fmla="*/ 2 w 384"/>
                            <a:gd name="T7" fmla="*/ 90 h 1881"/>
                            <a:gd name="T8" fmla="*/ 9 w 384"/>
                            <a:gd name="T9" fmla="*/ 157 h 1881"/>
                            <a:gd name="T10" fmla="*/ 30 w 384"/>
                            <a:gd name="T11" fmla="*/ 274 h 1881"/>
                            <a:gd name="T12" fmla="*/ 48 w 384"/>
                            <a:gd name="T13" fmla="*/ 384 h 1881"/>
                            <a:gd name="T14" fmla="*/ 58 w 384"/>
                            <a:gd name="T15" fmla="*/ 393 h 1881"/>
                            <a:gd name="T16" fmla="*/ 73 w 384"/>
                            <a:gd name="T17" fmla="*/ 405 h 1881"/>
                            <a:gd name="T18" fmla="*/ 96 w 384"/>
                            <a:gd name="T19" fmla="*/ 471 h 1881"/>
                            <a:gd name="T20" fmla="*/ 95 w 384"/>
                            <a:gd name="T21" fmla="*/ 427 h 1881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w 384"/>
                            <a:gd name="T34" fmla="*/ 0 h 1881"/>
                            <a:gd name="T35" fmla="*/ 384 w 384"/>
                            <a:gd name="T36" fmla="*/ 1881 h 1881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T33" t="T34" r="T35" b="T36"/>
                          <a:pathLst>
                            <a:path w="384" h="1881">
                              <a:moveTo>
                                <a:pt x="379" y="1708"/>
                              </a:moveTo>
                              <a:lnTo>
                                <a:pt x="43" y="0"/>
                              </a:lnTo>
                              <a:lnTo>
                                <a:pt x="0" y="139"/>
                              </a:lnTo>
                              <a:lnTo>
                                <a:pt x="5" y="358"/>
                              </a:lnTo>
                              <a:lnTo>
                                <a:pt x="35" y="625"/>
                              </a:lnTo>
                              <a:lnTo>
                                <a:pt x="122" y="1093"/>
                              </a:lnTo>
                              <a:lnTo>
                                <a:pt x="193" y="1533"/>
                              </a:lnTo>
                              <a:lnTo>
                                <a:pt x="233" y="1570"/>
                              </a:lnTo>
                              <a:lnTo>
                                <a:pt x="292" y="1618"/>
                              </a:lnTo>
                              <a:lnTo>
                                <a:pt x="384" y="1881"/>
                              </a:lnTo>
                              <a:lnTo>
                                <a:pt x="379" y="170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3F3F3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1095" name="Freeform 17"/>
                        <p:cNvSpPr/>
                        <p:nvPr/>
                      </p:nvSpPr>
                      <p:spPr bwMode="auto">
                        <a:xfrm>
                          <a:off x="472" y="2534"/>
                          <a:ext cx="191" cy="983"/>
                        </a:xfrm>
                        <a:custGeom>
                          <a:avLst/>
                          <a:gdLst>
                            <a:gd name="T0" fmla="*/ 96 w 381"/>
                            <a:gd name="T1" fmla="*/ 446 h 1967"/>
                            <a:gd name="T2" fmla="*/ 16 w 381"/>
                            <a:gd name="T3" fmla="*/ 0 h 1967"/>
                            <a:gd name="T4" fmla="*/ 0 w 381"/>
                            <a:gd name="T5" fmla="*/ 55 h 1967"/>
                            <a:gd name="T6" fmla="*/ 2 w 381"/>
                            <a:gd name="T7" fmla="*/ 109 h 1967"/>
                            <a:gd name="T8" fmla="*/ 10 w 381"/>
                            <a:gd name="T9" fmla="*/ 176 h 1967"/>
                            <a:gd name="T10" fmla="*/ 31 w 381"/>
                            <a:gd name="T11" fmla="*/ 293 h 1967"/>
                            <a:gd name="T12" fmla="*/ 49 w 381"/>
                            <a:gd name="T13" fmla="*/ 403 h 1967"/>
                            <a:gd name="T14" fmla="*/ 59 w 381"/>
                            <a:gd name="T15" fmla="*/ 412 h 1967"/>
                            <a:gd name="T16" fmla="*/ 74 w 381"/>
                            <a:gd name="T17" fmla="*/ 424 h 1967"/>
                            <a:gd name="T18" fmla="*/ 92 w 381"/>
                            <a:gd name="T19" fmla="*/ 491 h 1967"/>
                            <a:gd name="T20" fmla="*/ 96 w 381"/>
                            <a:gd name="T21" fmla="*/ 446 h 1967"/>
                            <a:gd name="T22" fmla="*/ 0 60000 65536"/>
                            <a:gd name="T23" fmla="*/ 0 60000 65536"/>
                            <a:gd name="T24" fmla="*/ 0 60000 65536"/>
                            <a:gd name="T25" fmla="*/ 0 60000 65536"/>
                            <a:gd name="T26" fmla="*/ 0 60000 65536"/>
                            <a:gd name="T27" fmla="*/ 0 60000 65536"/>
                            <a:gd name="T28" fmla="*/ 0 60000 65536"/>
                            <a:gd name="T29" fmla="*/ 0 60000 65536"/>
                            <a:gd name="T30" fmla="*/ 0 60000 65536"/>
                            <a:gd name="T31" fmla="*/ 0 60000 65536"/>
                            <a:gd name="T32" fmla="*/ 0 60000 65536"/>
                            <a:gd name="T33" fmla="*/ 0 w 381"/>
                            <a:gd name="T34" fmla="*/ 0 h 1967"/>
                            <a:gd name="T35" fmla="*/ 381 w 381"/>
                            <a:gd name="T36" fmla="*/ 1967 h 1967"/>
                          </a:gdLst>
                          <a:ahLst/>
                          <a:cxnLst>
                            <a:cxn ang="T22">
                              <a:pos x="T0" y="T1"/>
                            </a:cxn>
                            <a:cxn ang="T23">
                              <a:pos x="T2" y="T3"/>
                            </a:cxn>
                            <a:cxn ang="T24">
                              <a:pos x="T4" y="T5"/>
                            </a:cxn>
                            <a:cxn ang="T25">
                              <a:pos x="T6" y="T7"/>
                            </a:cxn>
                            <a:cxn ang="T26">
                              <a:pos x="T8" y="T9"/>
                            </a:cxn>
                            <a:cxn ang="T27">
                              <a:pos x="T10" y="T11"/>
                            </a:cxn>
                            <a:cxn ang="T28">
                              <a:pos x="T12" y="T13"/>
                            </a:cxn>
                            <a:cxn ang="T29">
                              <a:pos x="T14" y="T15"/>
                            </a:cxn>
                            <a:cxn ang="T30">
                              <a:pos x="T16" y="T17"/>
                            </a:cxn>
                            <a:cxn ang="T31">
                              <a:pos x="T18" y="T19"/>
                            </a:cxn>
                            <a:cxn ang="T32">
                              <a:pos x="T20" y="T21"/>
                            </a:cxn>
                          </a:cxnLst>
                          <a:rect l="T33" t="T34" r="T35" b="T36"/>
                          <a:pathLst>
                            <a:path w="381" h="1967">
                              <a:moveTo>
                                <a:pt x="381" y="1786"/>
                              </a:moveTo>
                              <a:lnTo>
                                <a:pt x="63" y="0"/>
                              </a:lnTo>
                              <a:lnTo>
                                <a:pt x="0" y="220"/>
                              </a:lnTo>
                              <a:lnTo>
                                <a:pt x="6" y="438"/>
                              </a:lnTo>
                              <a:lnTo>
                                <a:pt x="37" y="704"/>
                              </a:lnTo>
                              <a:lnTo>
                                <a:pt x="124" y="1173"/>
                              </a:lnTo>
                              <a:lnTo>
                                <a:pt x="194" y="1612"/>
                              </a:lnTo>
                              <a:lnTo>
                                <a:pt x="235" y="1649"/>
                              </a:lnTo>
                              <a:lnTo>
                                <a:pt x="293" y="1697"/>
                              </a:lnTo>
                              <a:lnTo>
                                <a:pt x="366" y="1967"/>
                              </a:lnTo>
                              <a:lnTo>
                                <a:pt x="381" y="178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F8F8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1096" name="Freeform 18"/>
                        <p:cNvSpPr/>
                        <p:nvPr/>
                      </p:nvSpPr>
                      <p:spPr bwMode="auto">
                        <a:xfrm>
                          <a:off x="472" y="2644"/>
                          <a:ext cx="174" cy="738"/>
                        </a:xfrm>
                        <a:custGeom>
                          <a:avLst/>
                          <a:gdLst>
                            <a:gd name="T0" fmla="*/ 87 w 348"/>
                            <a:gd name="T1" fmla="*/ 343 h 1477"/>
                            <a:gd name="T2" fmla="*/ 78 w 348"/>
                            <a:gd name="T3" fmla="*/ 292 h 1477"/>
                            <a:gd name="T4" fmla="*/ 47 w 348"/>
                            <a:gd name="T5" fmla="*/ 299 h 1477"/>
                            <a:gd name="T6" fmla="*/ 37 w 348"/>
                            <a:gd name="T7" fmla="*/ 227 h 1477"/>
                            <a:gd name="T8" fmla="*/ 26 w 348"/>
                            <a:gd name="T9" fmla="*/ 151 h 1477"/>
                            <a:gd name="T10" fmla="*/ 12 w 348"/>
                            <a:gd name="T11" fmla="*/ 77 h 1477"/>
                            <a:gd name="T12" fmla="*/ 0 w 348"/>
                            <a:gd name="T13" fmla="*/ 0 h 1477"/>
                            <a:gd name="T14" fmla="*/ 1 w 348"/>
                            <a:gd name="T15" fmla="*/ 54 h 1477"/>
                            <a:gd name="T16" fmla="*/ 10 w 348"/>
                            <a:gd name="T17" fmla="*/ 121 h 1477"/>
                            <a:gd name="T18" fmla="*/ 31 w 348"/>
                            <a:gd name="T19" fmla="*/ 238 h 1477"/>
                            <a:gd name="T20" fmla="*/ 48 w 348"/>
                            <a:gd name="T21" fmla="*/ 348 h 1477"/>
                            <a:gd name="T22" fmla="*/ 59 w 348"/>
                            <a:gd name="T23" fmla="*/ 357 h 1477"/>
                            <a:gd name="T24" fmla="*/ 74 w 348"/>
                            <a:gd name="T25" fmla="*/ 369 h 1477"/>
                            <a:gd name="T26" fmla="*/ 83 w 348"/>
                            <a:gd name="T27" fmla="*/ 356 h 1477"/>
                            <a:gd name="T28" fmla="*/ 87 w 348"/>
                            <a:gd name="T29" fmla="*/ 343 h 1477"/>
                            <a:gd name="T30" fmla="*/ 0 60000 65536"/>
                            <a:gd name="T31" fmla="*/ 0 60000 65536"/>
                            <a:gd name="T32" fmla="*/ 0 60000 65536"/>
                            <a:gd name="T33" fmla="*/ 0 60000 65536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w 348"/>
                            <a:gd name="T46" fmla="*/ 0 h 1477"/>
                            <a:gd name="T47" fmla="*/ 348 w 348"/>
                            <a:gd name="T48" fmla="*/ 1477 h 1477"/>
                          </a:gdLst>
                          <a:ahLst/>
                          <a:cxnLst>
                            <a:cxn ang="T30">
                              <a:pos x="T0" y="T1"/>
                            </a:cxn>
                            <a:cxn ang="T31">
                              <a:pos x="T2" y="T3"/>
                            </a:cxn>
                            <a:cxn ang="T32">
                              <a:pos x="T4" y="T5"/>
                            </a:cxn>
                            <a:cxn ang="T33">
                              <a:pos x="T6" y="T7"/>
                            </a:cxn>
                            <a:cxn ang="T34">
                              <a:pos x="T8" y="T9"/>
                            </a:cxn>
                            <a:cxn ang="T35">
                              <a:pos x="T10" y="T11"/>
                            </a:cxn>
                            <a:cxn ang="T36">
                              <a:pos x="T12" y="T13"/>
                            </a:cxn>
                            <a:cxn ang="T37">
                              <a:pos x="T14" y="T15"/>
                            </a:cxn>
                            <a:cxn ang="T38">
                              <a:pos x="T16" y="T17"/>
                            </a:cxn>
                            <a:cxn ang="T39">
                              <a:pos x="T18" y="T19"/>
                            </a:cxn>
                            <a:cxn ang="T40">
                              <a:pos x="T20" y="T21"/>
                            </a:cxn>
                            <a:cxn ang="T41">
                              <a:pos x="T22" y="T23"/>
                            </a:cxn>
                            <a:cxn ang="T42">
                              <a:pos x="T24" y="T25"/>
                            </a:cxn>
                            <a:cxn ang="T43">
                              <a:pos x="T26" y="T27"/>
                            </a:cxn>
                            <a:cxn ang="T44">
                              <a:pos x="T28" y="T29"/>
                            </a:cxn>
                          </a:cxnLst>
                          <a:rect l="T45" t="T46" r="T47" b="T48"/>
                          <a:pathLst>
                            <a:path w="348" h="1477">
                              <a:moveTo>
                                <a:pt x="348" y="1374"/>
                              </a:moveTo>
                              <a:lnTo>
                                <a:pt x="310" y="1168"/>
                              </a:lnTo>
                              <a:lnTo>
                                <a:pt x="189" y="1197"/>
                              </a:lnTo>
                              <a:lnTo>
                                <a:pt x="146" y="909"/>
                              </a:lnTo>
                              <a:lnTo>
                                <a:pt x="103" y="606"/>
                              </a:lnTo>
                              <a:lnTo>
                                <a:pt x="47" y="308"/>
                              </a:lnTo>
                              <a:lnTo>
                                <a:pt x="0" y="0"/>
                              </a:lnTo>
                              <a:lnTo>
                                <a:pt x="6" y="218"/>
                              </a:lnTo>
                              <a:lnTo>
                                <a:pt x="37" y="484"/>
                              </a:lnTo>
                              <a:lnTo>
                                <a:pt x="124" y="952"/>
                              </a:lnTo>
                              <a:lnTo>
                                <a:pt x="194" y="1392"/>
                              </a:lnTo>
                              <a:lnTo>
                                <a:pt x="235" y="1429"/>
                              </a:lnTo>
                              <a:lnTo>
                                <a:pt x="293" y="1477"/>
                              </a:lnTo>
                              <a:lnTo>
                                <a:pt x="330" y="1427"/>
                              </a:lnTo>
                              <a:lnTo>
                                <a:pt x="348" y="1374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1092" name="Freeform 19"/>
                      <p:cNvSpPr/>
                      <p:nvPr/>
                    </p:nvSpPr>
                    <p:spPr bwMode="auto">
                      <a:xfrm>
                        <a:off x="551" y="3152"/>
                        <a:ext cx="76" cy="95"/>
                      </a:xfrm>
                      <a:custGeom>
                        <a:avLst/>
                        <a:gdLst>
                          <a:gd name="T0" fmla="*/ 0 w 153"/>
                          <a:gd name="T1" fmla="*/ 1 h 190"/>
                          <a:gd name="T2" fmla="*/ 7 w 153"/>
                          <a:gd name="T3" fmla="*/ 45 h 190"/>
                          <a:gd name="T4" fmla="*/ 37 w 153"/>
                          <a:gd name="T5" fmla="*/ 38 h 190"/>
                          <a:gd name="T6" fmla="*/ 38 w 153"/>
                          <a:gd name="T7" fmla="*/ 44 h 190"/>
                          <a:gd name="T8" fmla="*/ 25 w 153"/>
                          <a:gd name="T9" fmla="*/ 42 h 190"/>
                          <a:gd name="T10" fmla="*/ 4 w 153"/>
                          <a:gd name="T11" fmla="*/ 48 h 190"/>
                          <a:gd name="T12" fmla="*/ 0 w 153"/>
                          <a:gd name="T13" fmla="*/ 0 h 190"/>
                          <a:gd name="T14" fmla="*/ 0 w 153"/>
                          <a:gd name="T15" fmla="*/ 1 h 190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153"/>
                          <a:gd name="T25" fmla="*/ 0 h 190"/>
                          <a:gd name="T26" fmla="*/ 153 w 153"/>
                          <a:gd name="T27" fmla="*/ 190 h 190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153" h="190">
                            <a:moveTo>
                              <a:pt x="3" y="2"/>
                            </a:moveTo>
                            <a:lnTo>
                              <a:pt x="30" y="180"/>
                            </a:lnTo>
                            <a:lnTo>
                              <a:pt x="151" y="149"/>
                            </a:lnTo>
                            <a:lnTo>
                              <a:pt x="153" y="174"/>
                            </a:lnTo>
                            <a:lnTo>
                              <a:pt x="100" y="167"/>
                            </a:lnTo>
                            <a:lnTo>
                              <a:pt x="18" y="190"/>
                            </a:lnTo>
                            <a:lnTo>
                              <a:pt x="0" y="0"/>
                            </a:lnTo>
                            <a:lnTo>
                              <a:pt x="3" y="2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  <p:sp>
                    <p:nvSpPr>
                      <p:cNvPr id="1093" name="Freeform 20"/>
                      <p:cNvSpPr/>
                      <p:nvPr/>
                    </p:nvSpPr>
                    <p:spPr bwMode="auto">
                      <a:xfrm>
                        <a:off x="601" y="3078"/>
                        <a:ext cx="39" cy="206"/>
                      </a:xfrm>
                      <a:custGeom>
                        <a:avLst/>
                        <a:gdLst>
                          <a:gd name="T0" fmla="*/ 0 w 80"/>
                          <a:gd name="T1" fmla="*/ 0 h 414"/>
                          <a:gd name="T2" fmla="*/ 9 w 80"/>
                          <a:gd name="T3" fmla="*/ 51 h 414"/>
                          <a:gd name="T4" fmla="*/ 14 w 80"/>
                          <a:gd name="T5" fmla="*/ 80 h 414"/>
                          <a:gd name="T6" fmla="*/ 18 w 80"/>
                          <a:gd name="T7" fmla="*/ 103 h 414"/>
                          <a:gd name="T8" fmla="*/ 19 w 80"/>
                          <a:gd name="T9" fmla="*/ 94 h 414"/>
                          <a:gd name="T10" fmla="*/ 0 w 80"/>
                          <a:gd name="T11" fmla="*/ 0 h 414"/>
                          <a:gd name="T12" fmla="*/ 0 60000 65536"/>
                          <a:gd name="T13" fmla="*/ 0 60000 65536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w 80"/>
                          <a:gd name="T19" fmla="*/ 0 h 414"/>
                          <a:gd name="T20" fmla="*/ 80 w 80"/>
                          <a:gd name="T21" fmla="*/ 414 h 414"/>
                        </a:gdLst>
                        <a:ahLst/>
                        <a:cxnLst>
                          <a:cxn ang="T12">
                            <a:pos x="T0" y="T1"/>
                          </a:cxn>
                          <a:cxn ang="T13">
                            <a:pos x="T2" y="T3"/>
                          </a:cxn>
                          <a:cxn ang="T14">
                            <a:pos x="T4" y="T5"/>
                          </a:cxn>
                          <a:cxn ang="T15">
                            <a:pos x="T6" y="T7"/>
                          </a:cxn>
                          <a:cxn ang="T16">
                            <a:pos x="T8" y="T9"/>
                          </a:cxn>
                          <a:cxn ang="T17">
                            <a:pos x="T10" y="T11"/>
                          </a:cxn>
                        </a:cxnLst>
                        <a:rect l="T18" t="T19" r="T20" b="T21"/>
                        <a:pathLst>
                          <a:path w="80" h="414">
                            <a:moveTo>
                              <a:pt x="0" y="0"/>
                            </a:moveTo>
                            <a:lnTo>
                              <a:pt x="37" y="205"/>
                            </a:lnTo>
                            <a:lnTo>
                              <a:pt x="57" y="321"/>
                            </a:lnTo>
                            <a:lnTo>
                              <a:pt x="74" y="414"/>
                            </a:lnTo>
                            <a:lnTo>
                              <a:pt x="80" y="38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>
                        <a:lvl1pPr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kumimoji="1" sz="2400" b="1"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79" name="Group 21"/>
                    <p:cNvGrpSpPr/>
                    <p:nvPr/>
                  </p:nvGrpSpPr>
                  <p:grpSpPr bwMode="auto">
                    <a:xfrm>
                      <a:off x="572" y="3246"/>
                      <a:ext cx="61" cy="97"/>
                      <a:chOff x="572" y="3246"/>
                      <a:chExt cx="61" cy="97"/>
                    </a:xfrm>
                  </p:grpSpPr>
                  <p:grpSp>
                    <p:nvGrpSpPr>
                      <p:cNvPr id="1080" name="Group 22"/>
                      <p:cNvGrpSpPr/>
                      <p:nvPr/>
                    </p:nvGrpSpPr>
                    <p:grpSpPr bwMode="auto">
                      <a:xfrm>
                        <a:off x="572" y="3246"/>
                        <a:ext cx="52" cy="56"/>
                        <a:chOff x="572" y="3246"/>
                        <a:chExt cx="52" cy="56"/>
                      </a:xfrm>
                    </p:grpSpPr>
                    <p:sp>
                      <p:nvSpPr>
                        <p:cNvPr id="1084" name="Oval 2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3" y="3250"/>
                          <a:ext cx="51" cy="52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1085" name="Oval 2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2" y="3246"/>
                          <a:ext cx="51" cy="51"/>
                        </a:xfrm>
                        <a:prstGeom prst="ellipse">
                          <a:avLst/>
                        </a:prstGeom>
                        <a:solidFill>
                          <a:srgbClr val="5F5F5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1086" name="Oval 2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72" y="3249"/>
                          <a:ext cx="51" cy="50"/>
                        </a:xfrm>
                        <a:prstGeom prst="ellipse">
                          <a:avLst/>
                        </a:prstGeom>
                        <a:solidFill>
                          <a:srgbClr val="9F9F9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1087" name="Arc 26"/>
                        <p:cNvSpPr/>
                        <p:nvPr/>
                      </p:nvSpPr>
                      <p:spPr bwMode="auto">
                        <a:xfrm>
                          <a:off x="590" y="3249"/>
                          <a:ext cx="34" cy="24"/>
                        </a:xfrm>
                        <a:custGeom>
                          <a:avLst/>
                          <a:gdLst>
                            <a:gd name="T0" fmla="*/ 0 w 30806"/>
                            <a:gd name="T1" fmla="*/ 0 h 21600"/>
                            <a:gd name="T2" fmla="*/ 0 w 30806"/>
                            <a:gd name="T3" fmla="*/ 0 h 21600"/>
                            <a:gd name="T4" fmla="*/ 0 w 30806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  <a:gd name="T9" fmla="*/ 0 w 30806"/>
                            <a:gd name="T10" fmla="*/ 0 h 21600"/>
                            <a:gd name="T11" fmla="*/ 30806 w 30806"/>
                            <a:gd name="T12" fmla="*/ 21600 h 216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30806" h="21600" fill="none" extrusionOk="0">
                              <a:moveTo>
                                <a:pt x="0" y="2098"/>
                              </a:moveTo>
                              <a:cubicBezTo>
                                <a:pt x="2901" y="716"/>
                                <a:pt x="6073" y="0"/>
                                <a:pt x="9287" y="0"/>
                              </a:cubicBezTo>
                              <a:cubicBezTo>
                                <a:pt x="20491" y="0"/>
                                <a:pt x="29835" y="8566"/>
                                <a:pt x="30805" y="19729"/>
                              </a:cubicBezTo>
                            </a:path>
                            <a:path w="30806" h="21600" stroke="0" extrusionOk="0">
                              <a:moveTo>
                                <a:pt x="0" y="2098"/>
                              </a:moveTo>
                              <a:cubicBezTo>
                                <a:pt x="2901" y="716"/>
                                <a:pt x="6073" y="0"/>
                                <a:pt x="9287" y="0"/>
                              </a:cubicBezTo>
                              <a:cubicBezTo>
                                <a:pt x="20491" y="0"/>
                                <a:pt x="29835" y="8566"/>
                                <a:pt x="30805" y="19729"/>
                              </a:cubicBezTo>
                              <a:lnTo>
                                <a:pt x="9287" y="21600"/>
                              </a:lnTo>
                              <a:lnTo>
                                <a:pt x="0" y="209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80808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1088" name="Arc 27"/>
                        <p:cNvSpPr/>
                        <p:nvPr/>
                      </p:nvSpPr>
                      <p:spPr bwMode="auto">
                        <a:xfrm>
                          <a:off x="574" y="3277"/>
                          <a:ext cx="28" cy="24"/>
                        </a:xfrm>
                        <a:custGeom>
                          <a:avLst/>
                          <a:gdLst>
                            <a:gd name="T0" fmla="*/ 0 w 26466"/>
                            <a:gd name="T1" fmla="*/ 0 h 21600"/>
                            <a:gd name="T2" fmla="*/ 0 w 26466"/>
                            <a:gd name="T3" fmla="*/ 0 h 21600"/>
                            <a:gd name="T4" fmla="*/ 0 w 26466"/>
                            <a:gd name="T5" fmla="*/ 0 h 21600"/>
                            <a:gd name="T6" fmla="*/ 0 60000 65536"/>
                            <a:gd name="T7" fmla="*/ 0 60000 65536"/>
                            <a:gd name="T8" fmla="*/ 0 60000 65536"/>
                            <a:gd name="T9" fmla="*/ 0 w 26466"/>
                            <a:gd name="T10" fmla="*/ 0 h 21600"/>
                            <a:gd name="T11" fmla="*/ 26466 w 26466"/>
                            <a:gd name="T12" fmla="*/ 21600 h 21600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T9" t="T10" r="T11" b="T12"/>
                          <a:pathLst>
                            <a:path w="26466" h="21600" fill="none" extrusionOk="0">
                              <a:moveTo>
                                <a:pt x="26466" y="21040"/>
                              </a:moveTo>
                              <a:cubicBezTo>
                                <a:pt x="24863" y="21412"/>
                                <a:pt x="23224" y="21599"/>
                                <a:pt x="21580" y="21599"/>
                              </a:cubicBezTo>
                              <a:cubicBezTo>
                                <a:pt x="10007" y="21599"/>
                                <a:pt x="491" y="12479"/>
                                <a:pt x="-1" y="918"/>
                              </a:cubicBezTo>
                            </a:path>
                            <a:path w="26466" h="21600" stroke="0" extrusionOk="0">
                              <a:moveTo>
                                <a:pt x="26466" y="21040"/>
                              </a:moveTo>
                              <a:cubicBezTo>
                                <a:pt x="24863" y="21412"/>
                                <a:pt x="23224" y="21599"/>
                                <a:pt x="21580" y="21599"/>
                              </a:cubicBezTo>
                              <a:cubicBezTo>
                                <a:pt x="10007" y="21599"/>
                                <a:pt x="491" y="12479"/>
                                <a:pt x="-1" y="918"/>
                              </a:cubicBezTo>
                              <a:lnTo>
                                <a:pt x="21580" y="0"/>
                              </a:lnTo>
                              <a:lnTo>
                                <a:pt x="26466" y="2104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C0C0C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1089" name="Freeform 28"/>
                        <p:cNvSpPr/>
                        <p:nvPr/>
                      </p:nvSpPr>
                      <p:spPr bwMode="auto">
                        <a:xfrm>
                          <a:off x="581" y="3251"/>
                          <a:ext cx="29" cy="43"/>
                        </a:xfrm>
                        <a:custGeom>
                          <a:avLst/>
                          <a:gdLst>
                            <a:gd name="T0" fmla="*/ 0 w 58"/>
                            <a:gd name="T1" fmla="*/ 2 h 87"/>
                            <a:gd name="T2" fmla="*/ 11 w 58"/>
                            <a:gd name="T3" fmla="*/ 21 h 87"/>
                            <a:gd name="T4" fmla="*/ 14 w 58"/>
                            <a:gd name="T5" fmla="*/ 21 h 87"/>
                            <a:gd name="T6" fmla="*/ 15 w 58"/>
                            <a:gd name="T7" fmla="*/ 20 h 87"/>
                            <a:gd name="T8" fmla="*/ 4 w 58"/>
                            <a:gd name="T9" fmla="*/ 0 h 87"/>
                            <a:gd name="T10" fmla="*/ 2 w 58"/>
                            <a:gd name="T11" fmla="*/ 0 h 87"/>
                            <a:gd name="T12" fmla="*/ 0 w 58"/>
                            <a:gd name="T13" fmla="*/ 2 h 87"/>
                            <a:gd name="T14" fmla="*/ 0 60000 65536"/>
                            <a:gd name="T15" fmla="*/ 0 60000 65536"/>
                            <a:gd name="T16" fmla="*/ 0 60000 65536"/>
                            <a:gd name="T17" fmla="*/ 0 60000 65536"/>
                            <a:gd name="T18" fmla="*/ 0 60000 65536"/>
                            <a:gd name="T19" fmla="*/ 0 60000 65536"/>
                            <a:gd name="T20" fmla="*/ 0 60000 65536"/>
                            <a:gd name="T21" fmla="*/ 0 w 58"/>
                            <a:gd name="T22" fmla="*/ 0 h 87"/>
                            <a:gd name="T23" fmla="*/ 58 w 58"/>
                            <a:gd name="T24" fmla="*/ 87 h 87"/>
                          </a:gdLst>
                          <a:ahLst/>
                          <a:cxnLst>
                            <a:cxn ang="T14">
                              <a:pos x="T0" y="T1"/>
                            </a:cxn>
                            <a:cxn ang="T15">
                              <a:pos x="T2" y="T3"/>
                            </a:cxn>
                            <a:cxn ang="T16">
                              <a:pos x="T4" y="T5"/>
                            </a:cxn>
                            <a:cxn ang="T17">
                              <a:pos x="T6" y="T7"/>
                            </a:cxn>
                            <a:cxn ang="T18">
                              <a:pos x="T8" y="T9"/>
                            </a:cxn>
                            <a:cxn ang="T19">
                              <a:pos x="T10" y="T11"/>
                            </a:cxn>
                            <a:cxn ang="T20">
                              <a:pos x="T12" y="T13"/>
                            </a:cxn>
                          </a:cxnLst>
                          <a:rect l="T21" t="T22" r="T23" b="T24"/>
                          <a:pathLst>
                            <a:path w="58" h="87">
                              <a:moveTo>
                                <a:pt x="0" y="8"/>
                              </a:moveTo>
                              <a:lnTo>
                                <a:pt x="43" y="87"/>
                              </a:lnTo>
                              <a:lnTo>
                                <a:pt x="54" y="87"/>
                              </a:lnTo>
                              <a:lnTo>
                                <a:pt x="58" y="82"/>
                              </a:lnTo>
                              <a:lnTo>
                                <a:pt x="14" y="0"/>
                              </a:lnTo>
                              <a:lnTo>
                                <a:pt x="7" y="3"/>
                              </a:lnTo>
                              <a:lnTo>
                                <a:pt x="0" y="8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5F5F5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1090" name="Freeform 29"/>
                        <p:cNvSpPr/>
                        <p:nvPr/>
                      </p:nvSpPr>
                      <p:spPr bwMode="auto">
                        <a:xfrm>
                          <a:off x="593" y="3258"/>
                          <a:ext cx="19" cy="37"/>
                        </a:xfrm>
                        <a:custGeom>
                          <a:avLst/>
                          <a:gdLst>
                            <a:gd name="T0" fmla="*/ 7 w 39"/>
                            <a:gd name="T1" fmla="*/ 18 h 75"/>
                            <a:gd name="T2" fmla="*/ 8 w 39"/>
                            <a:gd name="T3" fmla="*/ 16 h 75"/>
                            <a:gd name="T4" fmla="*/ 0 w 39"/>
                            <a:gd name="T5" fmla="*/ 0 h 75"/>
                            <a:gd name="T6" fmla="*/ 9 w 39"/>
                            <a:gd name="T7" fmla="*/ 16 h 75"/>
                            <a:gd name="T8" fmla="*/ 7 w 39"/>
                            <a:gd name="T9" fmla="*/ 18 h 75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39"/>
                            <a:gd name="T16" fmla="*/ 0 h 75"/>
                            <a:gd name="T17" fmla="*/ 39 w 39"/>
                            <a:gd name="T18" fmla="*/ 75 h 75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39" h="75">
                              <a:moveTo>
                                <a:pt x="29" y="75"/>
                              </a:moveTo>
                              <a:lnTo>
                                <a:pt x="35" y="67"/>
                              </a:lnTo>
                              <a:lnTo>
                                <a:pt x="0" y="0"/>
                              </a:lnTo>
                              <a:lnTo>
                                <a:pt x="39" y="64"/>
                              </a:lnTo>
                              <a:lnTo>
                                <a:pt x="29" y="75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1081" name="Group 30"/>
                      <p:cNvGrpSpPr/>
                      <p:nvPr/>
                    </p:nvGrpSpPr>
                    <p:grpSpPr bwMode="auto">
                      <a:xfrm>
                        <a:off x="583" y="3324"/>
                        <a:ext cx="50" cy="19"/>
                        <a:chOff x="583" y="3324"/>
                        <a:chExt cx="50" cy="19"/>
                      </a:xfrm>
                    </p:grpSpPr>
                    <p:sp>
                      <p:nvSpPr>
                        <p:cNvPr id="1082" name="Freeform 31"/>
                        <p:cNvSpPr/>
                        <p:nvPr/>
                      </p:nvSpPr>
                      <p:spPr bwMode="auto">
                        <a:xfrm>
                          <a:off x="584" y="3324"/>
                          <a:ext cx="49" cy="19"/>
                        </a:xfrm>
                        <a:custGeom>
                          <a:avLst/>
                          <a:gdLst>
                            <a:gd name="T0" fmla="*/ 0 w 99"/>
                            <a:gd name="T1" fmla="*/ 5 h 37"/>
                            <a:gd name="T2" fmla="*/ 24 w 99"/>
                            <a:gd name="T3" fmla="*/ 0 h 37"/>
                            <a:gd name="T4" fmla="*/ 24 w 99"/>
                            <a:gd name="T5" fmla="*/ 5 h 37"/>
                            <a:gd name="T6" fmla="*/ 1 w 99"/>
                            <a:gd name="T7" fmla="*/ 10 h 37"/>
                            <a:gd name="T8" fmla="*/ 0 w 99"/>
                            <a:gd name="T9" fmla="*/ 5 h 37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99"/>
                            <a:gd name="T16" fmla="*/ 0 h 37"/>
                            <a:gd name="T17" fmla="*/ 99 w 99"/>
                            <a:gd name="T18" fmla="*/ 37 h 37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99" h="37">
                              <a:moveTo>
                                <a:pt x="0" y="20"/>
                              </a:moveTo>
                              <a:lnTo>
                                <a:pt x="96" y="0"/>
                              </a:lnTo>
                              <a:lnTo>
                                <a:pt x="99" y="19"/>
                              </a:lnTo>
                              <a:lnTo>
                                <a:pt x="4" y="37"/>
                              </a:lnTo>
                              <a:lnTo>
                                <a:pt x="0" y="2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  <p:sp>
                      <p:nvSpPr>
                        <p:cNvPr id="1083" name="Freeform 32"/>
                        <p:cNvSpPr/>
                        <p:nvPr/>
                      </p:nvSpPr>
                      <p:spPr bwMode="auto">
                        <a:xfrm>
                          <a:off x="583" y="3325"/>
                          <a:ext cx="49" cy="18"/>
                        </a:xfrm>
                        <a:custGeom>
                          <a:avLst/>
                          <a:gdLst>
                            <a:gd name="T0" fmla="*/ 0 w 99"/>
                            <a:gd name="T1" fmla="*/ 5 h 36"/>
                            <a:gd name="T2" fmla="*/ 24 w 99"/>
                            <a:gd name="T3" fmla="*/ 0 h 36"/>
                            <a:gd name="T4" fmla="*/ 24 w 99"/>
                            <a:gd name="T5" fmla="*/ 5 h 36"/>
                            <a:gd name="T6" fmla="*/ 1 w 99"/>
                            <a:gd name="T7" fmla="*/ 9 h 36"/>
                            <a:gd name="T8" fmla="*/ 0 w 99"/>
                            <a:gd name="T9" fmla="*/ 5 h 36"/>
                            <a:gd name="T10" fmla="*/ 0 60000 65536"/>
                            <a:gd name="T11" fmla="*/ 0 60000 65536"/>
                            <a:gd name="T12" fmla="*/ 0 60000 65536"/>
                            <a:gd name="T13" fmla="*/ 0 60000 65536"/>
                            <a:gd name="T14" fmla="*/ 0 60000 65536"/>
                            <a:gd name="T15" fmla="*/ 0 w 99"/>
                            <a:gd name="T16" fmla="*/ 0 h 36"/>
                            <a:gd name="T17" fmla="*/ 99 w 99"/>
                            <a:gd name="T18" fmla="*/ 36 h 36"/>
                          </a:gdLst>
                          <a:ahLst/>
                          <a:cxnLst>
                            <a:cxn ang="T10">
                              <a:pos x="T0" y="T1"/>
                            </a:cxn>
                            <a:cxn ang="T11">
                              <a:pos x="T2" y="T3"/>
                            </a:cxn>
                            <a:cxn ang="T12">
                              <a:pos x="T4" y="T5"/>
                            </a:cxn>
                            <a:cxn ang="T13">
                              <a:pos x="T6" y="T7"/>
                            </a:cxn>
                            <a:cxn ang="T14">
                              <a:pos x="T8" y="T9"/>
                            </a:cxn>
                          </a:cxnLst>
                          <a:rect l="T15" t="T16" r="T17" b="T18"/>
                          <a:pathLst>
                            <a:path w="99" h="36">
                              <a:moveTo>
                                <a:pt x="0" y="19"/>
                              </a:moveTo>
                              <a:lnTo>
                                <a:pt x="96" y="0"/>
                              </a:lnTo>
                              <a:lnTo>
                                <a:pt x="99" y="18"/>
                              </a:lnTo>
                              <a:lnTo>
                                <a:pt x="4" y="36"/>
                              </a:lnTo>
                              <a:lnTo>
                                <a:pt x="0" y="19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9F9F9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1pPr>
                          <a:lvl2pPr marL="742950" indent="-28575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2pPr>
                          <a:lvl3pPr marL="11430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3pPr>
                          <a:lvl4pPr marL="16002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4pPr>
                          <a:lvl5pPr marL="2057400" indent="-228600" eaLnBrk="0" hangingPunct="0"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defRPr kumimoji="1" sz="2400" b="1">
                              <a:solidFill>
                                <a:schemeClr val="tx1"/>
                              </a:solidFill>
                              <a:latin typeface="Tahoma" panose="020B0604030504040204" pitchFamily="34" charset="0"/>
                              <a:ea typeface="宋体" panose="02010600030101010101" pitchFamily="2" charset="-122"/>
                            </a:defRPr>
                          </a:lvl9pPr>
                        </a:lstStyle>
                        <a:p>
                          <a:pPr eaLnBrk="1" hangingPunct="1"/>
                          <a:endParaRPr lang="zh-CN" altLang="en-US"/>
                        </a:p>
                      </p:txBody>
                    </p:sp>
                  </p:grpSp>
                </p:grpSp>
              </p:grpSp>
            </p:grpSp>
            <p:grpSp>
              <p:nvGrpSpPr>
                <p:cNvPr id="1067" name="Group 33"/>
                <p:cNvGrpSpPr/>
                <p:nvPr/>
              </p:nvGrpSpPr>
              <p:grpSpPr bwMode="auto">
                <a:xfrm>
                  <a:off x="617" y="3333"/>
                  <a:ext cx="216" cy="349"/>
                  <a:chOff x="617" y="3333"/>
                  <a:chExt cx="216" cy="349"/>
                </a:xfrm>
              </p:grpSpPr>
              <p:sp>
                <p:nvSpPr>
                  <p:cNvPr id="1072" name="Freeform 34"/>
                  <p:cNvSpPr/>
                  <p:nvPr/>
                </p:nvSpPr>
                <p:spPr bwMode="auto">
                  <a:xfrm>
                    <a:off x="617" y="3333"/>
                    <a:ext cx="216" cy="349"/>
                  </a:xfrm>
                  <a:custGeom>
                    <a:avLst/>
                    <a:gdLst>
                      <a:gd name="T0" fmla="*/ 9 w 433"/>
                      <a:gd name="T1" fmla="*/ 13 h 698"/>
                      <a:gd name="T2" fmla="*/ 6 w 433"/>
                      <a:gd name="T3" fmla="*/ 48 h 698"/>
                      <a:gd name="T4" fmla="*/ 13 w 433"/>
                      <a:gd name="T5" fmla="*/ 80 h 698"/>
                      <a:gd name="T6" fmla="*/ 10 w 433"/>
                      <a:gd name="T7" fmla="*/ 99 h 698"/>
                      <a:gd name="T8" fmla="*/ 8 w 433"/>
                      <a:gd name="T9" fmla="*/ 118 h 698"/>
                      <a:gd name="T10" fmla="*/ 10 w 433"/>
                      <a:gd name="T11" fmla="*/ 136 h 698"/>
                      <a:gd name="T12" fmla="*/ 18 w 433"/>
                      <a:gd name="T13" fmla="*/ 156 h 698"/>
                      <a:gd name="T14" fmla="*/ 31 w 433"/>
                      <a:gd name="T15" fmla="*/ 168 h 698"/>
                      <a:gd name="T16" fmla="*/ 39 w 433"/>
                      <a:gd name="T17" fmla="*/ 172 h 698"/>
                      <a:gd name="T18" fmla="*/ 51 w 433"/>
                      <a:gd name="T19" fmla="*/ 175 h 698"/>
                      <a:gd name="T20" fmla="*/ 61 w 433"/>
                      <a:gd name="T21" fmla="*/ 175 h 698"/>
                      <a:gd name="T22" fmla="*/ 69 w 433"/>
                      <a:gd name="T23" fmla="*/ 174 h 698"/>
                      <a:gd name="T24" fmla="*/ 78 w 433"/>
                      <a:gd name="T25" fmla="*/ 171 h 698"/>
                      <a:gd name="T26" fmla="*/ 85 w 433"/>
                      <a:gd name="T27" fmla="*/ 167 h 698"/>
                      <a:gd name="T28" fmla="*/ 92 w 433"/>
                      <a:gd name="T29" fmla="*/ 160 h 698"/>
                      <a:gd name="T30" fmla="*/ 98 w 433"/>
                      <a:gd name="T31" fmla="*/ 151 h 698"/>
                      <a:gd name="T32" fmla="*/ 103 w 433"/>
                      <a:gd name="T33" fmla="*/ 140 h 698"/>
                      <a:gd name="T34" fmla="*/ 107 w 433"/>
                      <a:gd name="T35" fmla="*/ 123 h 698"/>
                      <a:gd name="T36" fmla="*/ 108 w 433"/>
                      <a:gd name="T37" fmla="*/ 102 h 698"/>
                      <a:gd name="T38" fmla="*/ 88 w 433"/>
                      <a:gd name="T39" fmla="*/ 97 h 698"/>
                      <a:gd name="T40" fmla="*/ 85 w 433"/>
                      <a:gd name="T41" fmla="*/ 86 h 698"/>
                      <a:gd name="T42" fmla="*/ 82 w 433"/>
                      <a:gd name="T43" fmla="*/ 78 h 698"/>
                      <a:gd name="T44" fmla="*/ 77 w 433"/>
                      <a:gd name="T45" fmla="*/ 70 h 698"/>
                      <a:gd name="T46" fmla="*/ 70 w 433"/>
                      <a:gd name="T47" fmla="*/ 62 h 698"/>
                      <a:gd name="T48" fmla="*/ 65 w 433"/>
                      <a:gd name="T49" fmla="*/ 59 h 698"/>
                      <a:gd name="T50" fmla="*/ 58 w 433"/>
                      <a:gd name="T51" fmla="*/ 59 h 698"/>
                      <a:gd name="T52" fmla="*/ 51 w 433"/>
                      <a:gd name="T53" fmla="*/ 60 h 698"/>
                      <a:gd name="T54" fmla="*/ 44 w 433"/>
                      <a:gd name="T55" fmla="*/ 64 h 698"/>
                      <a:gd name="T56" fmla="*/ 36 w 433"/>
                      <a:gd name="T57" fmla="*/ 72 h 698"/>
                      <a:gd name="T58" fmla="*/ 33 w 433"/>
                      <a:gd name="T59" fmla="*/ 78 h 698"/>
                      <a:gd name="T60" fmla="*/ 29 w 433"/>
                      <a:gd name="T61" fmla="*/ 89 h 698"/>
                      <a:gd name="T62" fmla="*/ 27 w 433"/>
                      <a:gd name="T63" fmla="*/ 102 h 698"/>
                      <a:gd name="T64" fmla="*/ 27 w 433"/>
                      <a:gd name="T65" fmla="*/ 114 h 698"/>
                      <a:gd name="T66" fmla="*/ 28 w 433"/>
                      <a:gd name="T67" fmla="*/ 123 h 698"/>
                      <a:gd name="T68" fmla="*/ 29 w 433"/>
                      <a:gd name="T69" fmla="*/ 134 h 698"/>
                      <a:gd name="T70" fmla="*/ 33 w 433"/>
                      <a:gd name="T71" fmla="*/ 143 h 698"/>
                      <a:gd name="T72" fmla="*/ 39 w 433"/>
                      <a:gd name="T73" fmla="*/ 150 h 698"/>
                      <a:gd name="T74" fmla="*/ 48 w 433"/>
                      <a:gd name="T75" fmla="*/ 155 h 698"/>
                      <a:gd name="T76" fmla="*/ 55 w 433"/>
                      <a:gd name="T77" fmla="*/ 156 h 698"/>
                      <a:gd name="T78" fmla="*/ 62 w 433"/>
                      <a:gd name="T79" fmla="*/ 156 h 698"/>
                      <a:gd name="T80" fmla="*/ 67 w 433"/>
                      <a:gd name="T81" fmla="*/ 155 h 698"/>
                      <a:gd name="T82" fmla="*/ 73 w 433"/>
                      <a:gd name="T83" fmla="*/ 151 h 698"/>
                      <a:gd name="T84" fmla="*/ 79 w 433"/>
                      <a:gd name="T85" fmla="*/ 146 h 698"/>
                      <a:gd name="T86" fmla="*/ 83 w 433"/>
                      <a:gd name="T87" fmla="*/ 138 h 698"/>
                      <a:gd name="T88" fmla="*/ 88 w 433"/>
                      <a:gd name="T89" fmla="*/ 122 h 698"/>
                      <a:gd name="T90" fmla="*/ 89 w 433"/>
                      <a:gd name="T91" fmla="*/ 108 h 698"/>
                      <a:gd name="T92" fmla="*/ 108 w 433"/>
                      <a:gd name="T93" fmla="*/ 102 h 698"/>
                      <a:gd name="T94" fmla="*/ 105 w 433"/>
                      <a:gd name="T95" fmla="*/ 87 h 698"/>
                      <a:gd name="T96" fmla="*/ 99 w 433"/>
                      <a:gd name="T97" fmla="*/ 70 h 698"/>
                      <a:gd name="T98" fmla="*/ 95 w 433"/>
                      <a:gd name="T99" fmla="*/ 61 h 698"/>
                      <a:gd name="T100" fmla="*/ 90 w 433"/>
                      <a:gd name="T101" fmla="*/ 53 h 698"/>
                      <a:gd name="T102" fmla="*/ 83 w 433"/>
                      <a:gd name="T103" fmla="*/ 47 h 698"/>
                      <a:gd name="T104" fmla="*/ 73 w 433"/>
                      <a:gd name="T105" fmla="*/ 42 h 698"/>
                      <a:gd name="T106" fmla="*/ 59 w 433"/>
                      <a:gd name="T107" fmla="*/ 40 h 698"/>
                      <a:gd name="T108" fmla="*/ 45 w 433"/>
                      <a:gd name="T109" fmla="*/ 43 h 698"/>
                      <a:gd name="T110" fmla="*/ 34 w 433"/>
                      <a:gd name="T111" fmla="*/ 49 h 698"/>
                      <a:gd name="T112" fmla="*/ 27 w 433"/>
                      <a:gd name="T113" fmla="*/ 53 h 698"/>
                      <a:gd name="T114" fmla="*/ 23 w 433"/>
                      <a:gd name="T115" fmla="*/ 50 h 698"/>
                      <a:gd name="T116" fmla="*/ 13 w 433"/>
                      <a:gd name="T117" fmla="*/ 0 h 698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60000 65536"/>
                      <a:gd name="T169" fmla="*/ 0 60000 65536"/>
                      <a:gd name="T170" fmla="*/ 0 60000 65536"/>
                      <a:gd name="T171" fmla="*/ 0 60000 65536"/>
                      <a:gd name="T172" fmla="*/ 0 60000 65536"/>
                      <a:gd name="T173" fmla="*/ 0 60000 65536"/>
                      <a:gd name="T174" fmla="*/ 0 60000 65536"/>
                      <a:gd name="T175" fmla="*/ 0 60000 65536"/>
                      <a:gd name="T176" fmla="*/ 0 60000 65536"/>
                      <a:gd name="T177" fmla="*/ 0 w 433"/>
                      <a:gd name="T178" fmla="*/ 0 h 698"/>
                      <a:gd name="T179" fmla="*/ 433 w 433"/>
                      <a:gd name="T180" fmla="*/ 698 h 698"/>
                    </a:gdLst>
                    <a:ahLst/>
                    <a:cxnLst>
                      <a:cxn ang="T118">
                        <a:pos x="T0" y="T1"/>
                      </a:cxn>
                      <a:cxn ang="T119">
                        <a:pos x="T2" y="T3"/>
                      </a:cxn>
                      <a:cxn ang="T120">
                        <a:pos x="T4" y="T5"/>
                      </a:cxn>
                      <a:cxn ang="T121">
                        <a:pos x="T6" y="T7"/>
                      </a:cxn>
                      <a:cxn ang="T122">
                        <a:pos x="T8" y="T9"/>
                      </a:cxn>
                      <a:cxn ang="T123">
                        <a:pos x="T10" y="T11"/>
                      </a:cxn>
                      <a:cxn ang="T124">
                        <a:pos x="T12" y="T13"/>
                      </a:cxn>
                      <a:cxn ang="T125">
                        <a:pos x="T14" y="T15"/>
                      </a:cxn>
                      <a:cxn ang="T126">
                        <a:pos x="T16" y="T17"/>
                      </a:cxn>
                      <a:cxn ang="T127">
                        <a:pos x="T18" y="T19"/>
                      </a:cxn>
                      <a:cxn ang="T128">
                        <a:pos x="T20" y="T21"/>
                      </a:cxn>
                      <a:cxn ang="T129">
                        <a:pos x="T22" y="T23"/>
                      </a:cxn>
                      <a:cxn ang="T130">
                        <a:pos x="T24" y="T25"/>
                      </a:cxn>
                      <a:cxn ang="T131">
                        <a:pos x="T26" y="T27"/>
                      </a:cxn>
                      <a:cxn ang="T132">
                        <a:pos x="T28" y="T29"/>
                      </a:cxn>
                      <a:cxn ang="T133">
                        <a:pos x="T30" y="T31"/>
                      </a:cxn>
                      <a:cxn ang="T134">
                        <a:pos x="T32" y="T33"/>
                      </a:cxn>
                      <a:cxn ang="T135">
                        <a:pos x="T34" y="T35"/>
                      </a:cxn>
                      <a:cxn ang="T136">
                        <a:pos x="T36" y="T37"/>
                      </a:cxn>
                      <a:cxn ang="T137">
                        <a:pos x="T38" y="T39"/>
                      </a:cxn>
                      <a:cxn ang="T138">
                        <a:pos x="T40" y="T41"/>
                      </a:cxn>
                      <a:cxn ang="T139">
                        <a:pos x="T42" y="T43"/>
                      </a:cxn>
                      <a:cxn ang="T140">
                        <a:pos x="T44" y="T45"/>
                      </a:cxn>
                      <a:cxn ang="T141">
                        <a:pos x="T46" y="T47"/>
                      </a:cxn>
                      <a:cxn ang="T142">
                        <a:pos x="T48" y="T49"/>
                      </a:cxn>
                      <a:cxn ang="T143">
                        <a:pos x="T50" y="T51"/>
                      </a:cxn>
                      <a:cxn ang="T144">
                        <a:pos x="T52" y="T53"/>
                      </a:cxn>
                      <a:cxn ang="T145">
                        <a:pos x="T54" y="T55"/>
                      </a:cxn>
                      <a:cxn ang="T146">
                        <a:pos x="T56" y="T57"/>
                      </a:cxn>
                      <a:cxn ang="T147">
                        <a:pos x="T58" y="T59"/>
                      </a:cxn>
                      <a:cxn ang="T148">
                        <a:pos x="T60" y="T61"/>
                      </a:cxn>
                      <a:cxn ang="T149">
                        <a:pos x="T62" y="T63"/>
                      </a:cxn>
                      <a:cxn ang="T150">
                        <a:pos x="T64" y="T65"/>
                      </a:cxn>
                      <a:cxn ang="T151">
                        <a:pos x="T66" y="T67"/>
                      </a:cxn>
                      <a:cxn ang="T152">
                        <a:pos x="T68" y="T69"/>
                      </a:cxn>
                      <a:cxn ang="T153">
                        <a:pos x="T70" y="T71"/>
                      </a:cxn>
                      <a:cxn ang="T154">
                        <a:pos x="T72" y="T73"/>
                      </a:cxn>
                      <a:cxn ang="T155">
                        <a:pos x="T74" y="T75"/>
                      </a:cxn>
                      <a:cxn ang="T156">
                        <a:pos x="T76" y="T77"/>
                      </a:cxn>
                      <a:cxn ang="T157">
                        <a:pos x="T78" y="T79"/>
                      </a:cxn>
                      <a:cxn ang="T158">
                        <a:pos x="T80" y="T81"/>
                      </a:cxn>
                      <a:cxn ang="T159">
                        <a:pos x="T82" y="T83"/>
                      </a:cxn>
                      <a:cxn ang="T160">
                        <a:pos x="T84" y="T85"/>
                      </a:cxn>
                      <a:cxn ang="T161">
                        <a:pos x="T86" y="T87"/>
                      </a:cxn>
                      <a:cxn ang="T162">
                        <a:pos x="T88" y="T89"/>
                      </a:cxn>
                      <a:cxn ang="T163">
                        <a:pos x="T90" y="T91"/>
                      </a:cxn>
                      <a:cxn ang="T164">
                        <a:pos x="T92" y="T93"/>
                      </a:cxn>
                      <a:cxn ang="T165">
                        <a:pos x="T94" y="T95"/>
                      </a:cxn>
                      <a:cxn ang="T166">
                        <a:pos x="T96" y="T97"/>
                      </a:cxn>
                      <a:cxn ang="T167">
                        <a:pos x="T98" y="T99"/>
                      </a:cxn>
                      <a:cxn ang="T168">
                        <a:pos x="T100" y="T101"/>
                      </a:cxn>
                      <a:cxn ang="T169">
                        <a:pos x="T102" y="T103"/>
                      </a:cxn>
                      <a:cxn ang="T170">
                        <a:pos x="T104" y="T105"/>
                      </a:cxn>
                      <a:cxn ang="T171">
                        <a:pos x="T106" y="T107"/>
                      </a:cxn>
                      <a:cxn ang="T172">
                        <a:pos x="T108" y="T109"/>
                      </a:cxn>
                      <a:cxn ang="T173">
                        <a:pos x="T110" y="T111"/>
                      </a:cxn>
                      <a:cxn ang="T174">
                        <a:pos x="T112" y="T113"/>
                      </a:cxn>
                      <a:cxn ang="T175">
                        <a:pos x="T114" y="T115"/>
                      </a:cxn>
                      <a:cxn ang="T176">
                        <a:pos x="T116" y="T117"/>
                      </a:cxn>
                    </a:cxnLst>
                    <a:rect l="T177" t="T178" r="T179" b="T180"/>
                    <a:pathLst>
                      <a:path w="433" h="698">
                        <a:moveTo>
                          <a:pt x="54" y="0"/>
                        </a:moveTo>
                        <a:lnTo>
                          <a:pt x="36" y="52"/>
                        </a:lnTo>
                        <a:lnTo>
                          <a:pt x="0" y="96"/>
                        </a:lnTo>
                        <a:lnTo>
                          <a:pt x="24" y="192"/>
                        </a:lnTo>
                        <a:lnTo>
                          <a:pt x="42" y="260"/>
                        </a:lnTo>
                        <a:lnTo>
                          <a:pt x="54" y="319"/>
                        </a:lnTo>
                        <a:lnTo>
                          <a:pt x="51" y="359"/>
                        </a:lnTo>
                        <a:lnTo>
                          <a:pt x="41" y="397"/>
                        </a:lnTo>
                        <a:lnTo>
                          <a:pt x="36" y="435"/>
                        </a:lnTo>
                        <a:lnTo>
                          <a:pt x="35" y="472"/>
                        </a:lnTo>
                        <a:lnTo>
                          <a:pt x="38" y="510"/>
                        </a:lnTo>
                        <a:lnTo>
                          <a:pt x="43" y="543"/>
                        </a:lnTo>
                        <a:lnTo>
                          <a:pt x="57" y="583"/>
                        </a:lnTo>
                        <a:lnTo>
                          <a:pt x="74" y="621"/>
                        </a:lnTo>
                        <a:lnTo>
                          <a:pt x="97" y="648"/>
                        </a:lnTo>
                        <a:lnTo>
                          <a:pt x="124" y="670"/>
                        </a:lnTo>
                        <a:lnTo>
                          <a:pt x="138" y="678"/>
                        </a:lnTo>
                        <a:lnTo>
                          <a:pt x="158" y="686"/>
                        </a:lnTo>
                        <a:lnTo>
                          <a:pt x="188" y="694"/>
                        </a:lnTo>
                        <a:lnTo>
                          <a:pt x="207" y="697"/>
                        </a:lnTo>
                        <a:lnTo>
                          <a:pt x="226" y="698"/>
                        </a:lnTo>
                        <a:lnTo>
                          <a:pt x="244" y="697"/>
                        </a:lnTo>
                        <a:lnTo>
                          <a:pt x="261" y="697"/>
                        </a:lnTo>
                        <a:lnTo>
                          <a:pt x="278" y="694"/>
                        </a:lnTo>
                        <a:lnTo>
                          <a:pt x="295" y="689"/>
                        </a:lnTo>
                        <a:lnTo>
                          <a:pt x="313" y="682"/>
                        </a:lnTo>
                        <a:lnTo>
                          <a:pt x="328" y="674"/>
                        </a:lnTo>
                        <a:lnTo>
                          <a:pt x="343" y="665"/>
                        </a:lnTo>
                        <a:lnTo>
                          <a:pt x="354" y="656"/>
                        </a:lnTo>
                        <a:lnTo>
                          <a:pt x="369" y="639"/>
                        </a:lnTo>
                        <a:lnTo>
                          <a:pt x="382" y="620"/>
                        </a:lnTo>
                        <a:lnTo>
                          <a:pt x="395" y="601"/>
                        </a:lnTo>
                        <a:lnTo>
                          <a:pt x="403" y="583"/>
                        </a:lnTo>
                        <a:lnTo>
                          <a:pt x="412" y="560"/>
                        </a:lnTo>
                        <a:lnTo>
                          <a:pt x="419" y="540"/>
                        </a:lnTo>
                        <a:lnTo>
                          <a:pt x="428" y="492"/>
                        </a:lnTo>
                        <a:lnTo>
                          <a:pt x="433" y="435"/>
                        </a:lnTo>
                        <a:lnTo>
                          <a:pt x="433" y="410"/>
                        </a:lnTo>
                        <a:lnTo>
                          <a:pt x="357" y="410"/>
                        </a:lnTo>
                        <a:lnTo>
                          <a:pt x="354" y="388"/>
                        </a:lnTo>
                        <a:lnTo>
                          <a:pt x="347" y="358"/>
                        </a:lnTo>
                        <a:lnTo>
                          <a:pt x="343" y="342"/>
                        </a:lnTo>
                        <a:lnTo>
                          <a:pt x="337" y="327"/>
                        </a:lnTo>
                        <a:lnTo>
                          <a:pt x="331" y="309"/>
                        </a:lnTo>
                        <a:lnTo>
                          <a:pt x="322" y="293"/>
                        </a:lnTo>
                        <a:lnTo>
                          <a:pt x="310" y="277"/>
                        </a:lnTo>
                        <a:lnTo>
                          <a:pt x="297" y="260"/>
                        </a:lnTo>
                        <a:lnTo>
                          <a:pt x="282" y="250"/>
                        </a:lnTo>
                        <a:lnTo>
                          <a:pt x="270" y="242"/>
                        </a:lnTo>
                        <a:lnTo>
                          <a:pt x="260" y="238"/>
                        </a:lnTo>
                        <a:lnTo>
                          <a:pt x="250" y="235"/>
                        </a:lnTo>
                        <a:lnTo>
                          <a:pt x="235" y="235"/>
                        </a:lnTo>
                        <a:lnTo>
                          <a:pt x="220" y="236"/>
                        </a:lnTo>
                        <a:lnTo>
                          <a:pt x="207" y="240"/>
                        </a:lnTo>
                        <a:lnTo>
                          <a:pt x="194" y="246"/>
                        </a:lnTo>
                        <a:lnTo>
                          <a:pt x="178" y="255"/>
                        </a:lnTo>
                        <a:lnTo>
                          <a:pt x="160" y="269"/>
                        </a:lnTo>
                        <a:lnTo>
                          <a:pt x="146" y="286"/>
                        </a:lnTo>
                        <a:lnTo>
                          <a:pt x="140" y="297"/>
                        </a:lnTo>
                        <a:lnTo>
                          <a:pt x="132" y="310"/>
                        </a:lnTo>
                        <a:lnTo>
                          <a:pt x="124" y="332"/>
                        </a:lnTo>
                        <a:lnTo>
                          <a:pt x="119" y="358"/>
                        </a:lnTo>
                        <a:lnTo>
                          <a:pt x="115" y="383"/>
                        </a:lnTo>
                        <a:lnTo>
                          <a:pt x="111" y="410"/>
                        </a:lnTo>
                        <a:lnTo>
                          <a:pt x="111" y="435"/>
                        </a:lnTo>
                        <a:lnTo>
                          <a:pt x="109" y="457"/>
                        </a:lnTo>
                        <a:lnTo>
                          <a:pt x="111" y="476"/>
                        </a:lnTo>
                        <a:lnTo>
                          <a:pt x="112" y="493"/>
                        </a:lnTo>
                        <a:lnTo>
                          <a:pt x="115" y="512"/>
                        </a:lnTo>
                        <a:lnTo>
                          <a:pt x="119" y="534"/>
                        </a:lnTo>
                        <a:lnTo>
                          <a:pt x="126" y="554"/>
                        </a:lnTo>
                        <a:lnTo>
                          <a:pt x="134" y="571"/>
                        </a:lnTo>
                        <a:lnTo>
                          <a:pt x="144" y="586"/>
                        </a:lnTo>
                        <a:lnTo>
                          <a:pt x="159" y="600"/>
                        </a:lnTo>
                        <a:lnTo>
                          <a:pt x="176" y="610"/>
                        </a:lnTo>
                        <a:lnTo>
                          <a:pt x="195" y="619"/>
                        </a:lnTo>
                        <a:lnTo>
                          <a:pt x="206" y="622"/>
                        </a:lnTo>
                        <a:lnTo>
                          <a:pt x="222" y="624"/>
                        </a:lnTo>
                        <a:lnTo>
                          <a:pt x="237" y="624"/>
                        </a:lnTo>
                        <a:lnTo>
                          <a:pt x="250" y="624"/>
                        </a:lnTo>
                        <a:lnTo>
                          <a:pt x="259" y="623"/>
                        </a:lnTo>
                        <a:lnTo>
                          <a:pt x="270" y="620"/>
                        </a:lnTo>
                        <a:lnTo>
                          <a:pt x="281" y="614"/>
                        </a:lnTo>
                        <a:lnTo>
                          <a:pt x="295" y="603"/>
                        </a:lnTo>
                        <a:lnTo>
                          <a:pt x="308" y="593"/>
                        </a:lnTo>
                        <a:lnTo>
                          <a:pt x="317" y="581"/>
                        </a:lnTo>
                        <a:lnTo>
                          <a:pt x="325" y="570"/>
                        </a:lnTo>
                        <a:lnTo>
                          <a:pt x="333" y="552"/>
                        </a:lnTo>
                        <a:lnTo>
                          <a:pt x="345" y="519"/>
                        </a:lnTo>
                        <a:lnTo>
                          <a:pt x="352" y="489"/>
                        </a:lnTo>
                        <a:lnTo>
                          <a:pt x="356" y="463"/>
                        </a:lnTo>
                        <a:lnTo>
                          <a:pt x="358" y="433"/>
                        </a:lnTo>
                        <a:lnTo>
                          <a:pt x="357" y="410"/>
                        </a:lnTo>
                        <a:lnTo>
                          <a:pt x="433" y="410"/>
                        </a:lnTo>
                        <a:lnTo>
                          <a:pt x="429" y="388"/>
                        </a:lnTo>
                        <a:lnTo>
                          <a:pt x="423" y="349"/>
                        </a:lnTo>
                        <a:lnTo>
                          <a:pt x="410" y="309"/>
                        </a:lnTo>
                        <a:lnTo>
                          <a:pt x="399" y="280"/>
                        </a:lnTo>
                        <a:lnTo>
                          <a:pt x="393" y="264"/>
                        </a:lnTo>
                        <a:lnTo>
                          <a:pt x="383" y="245"/>
                        </a:lnTo>
                        <a:lnTo>
                          <a:pt x="371" y="228"/>
                        </a:lnTo>
                        <a:lnTo>
                          <a:pt x="360" y="214"/>
                        </a:lnTo>
                        <a:lnTo>
                          <a:pt x="349" y="204"/>
                        </a:lnTo>
                        <a:lnTo>
                          <a:pt x="333" y="190"/>
                        </a:lnTo>
                        <a:lnTo>
                          <a:pt x="313" y="178"/>
                        </a:lnTo>
                        <a:lnTo>
                          <a:pt x="292" y="168"/>
                        </a:lnTo>
                        <a:lnTo>
                          <a:pt x="262" y="162"/>
                        </a:lnTo>
                        <a:lnTo>
                          <a:pt x="236" y="158"/>
                        </a:lnTo>
                        <a:lnTo>
                          <a:pt x="209" y="162"/>
                        </a:lnTo>
                        <a:lnTo>
                          <a:pt x="182" y="169"/>
                        </a:lnTo>
                        <a:lnTo>
                          <a:pt x="160" y="181"/>
                        </a:lnTo>
                        <a:lnTo>
                          <a:pt x="138" y="196"/>
                        </a:lnTo>
                        <a:lnTo>
                          <a:pt x="119" y="209"/>
                        </a:lnTo>
                        <a:lnTo>
                          <a:pt x="111" y="214"/>
                        </a:lnTo>
                        <a:lnTo>
                          <a:pt x="100" y="209"/>
                        </a:lnTo>
                        <a:lnTo>
                          <a:pt x="93" y="202"/>
                        </a:lnTo>
                        <a:lnTo>
                          <a:pt x="88" y="184"/>
                        </a:lnTo>
                        <a:lnTo>
                          <a:pt x="54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73" name="Freeform 35"/>
                  <p:cNvSpPr/>
                  <p:nvPr/>
                </p:nvSpPr>
                <p:spPr bwMode="auto">
                  <a:xfrm>
                    <a:off x="766" y="3440"/>
                    <a:ext cx="47" cy="92"/>
                  </a:xfrm>
                  <a:custGeom>
                    <a:avLst/>
                    <a:gdLst>
                      <a:gd name="T0" fmla="*/ 0 w 95"/>
                      <a:gd name="T1" fmla="*/ 0 h 183"/>
                      <a:gd name="T2" fmla="*/ 6 w 95"/>
                      <a:gd name="T3" fmla="*/ 5 h 183"/>
                      <a:gd name="T4" fmla="*/ 11 w 95"/>
                      <a:gd name="T5" fmla="*/ 12 h 183"/>
                      <a:gd name="T6" fmla="*/ 16 w 95"/>
                      <a:gd name="T7" fmla="*/ 19 h 183"/>
                      <a:gd name="T8" fmla="*/ 19 w 95"/>
                      <a:gd name="T9" fmla="*/ 27 h 183"/>
                      <a:gd name="T10" fmla="*/ 22 w 95"/>
                      <a:gd name="T11" fmla="*/ 37 h 183"/>
                      <a:gd name="T12" fmla="*/ 23 w 95"/>
                      <a:gd name="T13" fmla="*/ 46 h 18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95"/>
                      <a:gd name="T22" fmla="*/ 0 h 183"/>
                      <a:gd name="T23" fmla="*/ 95 w 95"/>
                      <a:gd name="T24" fmla="*/ 183 h 18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95" h="183">
                        <a:moveTo>
                          <a:pt x="0" y="0"/>
                        </a:moveTo>
                        <a:lnTo>
                          <a:pt x="25" y="20"/>
                        </a:lnTo>
                        <a:lnTo>
                          <a:pt x="46" y="46"/>
                        </a:lnTo>
                        <a:lnTo>
                          <a:pt x="64" y="75"/>
                        </a:lnTo>
                        <a:lnTo>
                          <a:pt x="77" y="108"/>
                        </a:lnTo>
                        <a:lnTo>
                          <a:pt x="88" y="147"/>
                        </a:lnTo>
                        <a:lnTo>
                          <a:pt x="95" y="183"/>
                        </a:lnTo>
                      </a:path>
                    </a:pathLst>
                  </a:custGeom>
                  <a:noFill/>
                  <a:ln w="6350">
                    <a:solidFill>
                      <a:srgbClr val="80808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74" name="Freeform 36"/>
                  <p:cNvSpPr/>
                  <p:nvPr/>
                </p:nvSpPr>
                <p:spPr bwMode="auto">
                  <a:xfrm>
                    <a:off x="630" y="3388"/>
                    <a:ext cx="34" cy="243"/>
                  </a:xfrm>
                  <a:custGeom>
                    <a:avLst/>
                    <a:gdLst>
                      <a:gd name="T0" fmla="*/ 0 w 67"/>
                      <a:gd name="T1" fmla="*/ 0 h 486"/>
                      <a:gd name="T2" fmla="*/ 10 w 67"/>
                      <a:gd name="T3" fmla="*/ 39 h 486"/>
                      <a:gd name="T4" fmla="*/ 13 w 67"/>
                      <a:gd name="T5" fmla="*/ 51 h 486"/>
                      <a:gd name="T6" fmla="*/ 14 w 67"/>
                      <a:gd name="T7" fmla="*/ 59 h 486"/>
                      <a:gd name="T8" fmla="*/ 12 w 67"/>
                      <a:gd name="T9" fmla="*/ 68 h 486"/>
                      <a:gd name="T10" fmla="*/ 9 w 67"/>
                      <a:gd name="T11" fmla="*/ 78 h 486"/>
                      <a:gd name="T12" fmla="*/ 8 w 67"/>
                      <a:gd name="T13" fmla="*/ 89 h 486"/>
                      <a:gd name="T14" fmla="*/ 10 w 67"/>
                      <a:gd name="T15" fmla="*/ 101 h 486"/>
                      <a:gd name="T16" fmla="*/ 13 w 67"/>
                      <a:gd name="T17" fmla="*/ 113 h 486"/>
                      <a:gd name="T18" fmla="*/ 17 w 67"/>
                      <a:gd name="T19" fmla="*/ 122 h 48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67"/>
                      <a:gd name="T31" fmla="*/ 0 h 486"/>
                      <a:gd name="T32" fmla="*/ 67 w 67"/>
                      <a:gd name="T33" fmla="*/ 486 h 486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67" h="486">
                        <a:moveTo>
                          <a:pt x="0" y="0"/>
                        </a:moveTo>
                        <a:lnTo>
                          <a:pt x="38" y="154"/>
                        </a:lnTo>
                        <a:lnTo>
                          <a:pt x="50" y="203"/>
                        </a:lnTo>
                        <a:lnTo>
                          <a:pt x="54" y="234"/>
                        </a:lnTo>
                        <a:lnTo>
                          <a:pt x="45" y="269"/>
                        </a:lnTo>
                        <a:lnTo>
                          <a:pt x="35" y="309"/>
                        </a:lnTo>
                        <a:lnTo>
                          <a:pt x="32" y="356"/>
                        </a:lnTo>
                        <a:lnTo>
                          <a:pt x="38" y="404"/>
                        </a:lnTo>
                        <a:lnTo>
                          <a:pt x="51" y="452"/>
                        </a:lnTo>
                        <a:lnTo>
                          <a:pt x="67" y="486"/>
                        </a:lnTo>
                      </a:path>
                    </a:pathLst>
                  </a:custGeom>
                  <a:noFill/>
                  <a:ln w="6350">
                    <a:solidFill>
                      <a:srgbClr val="C0C0C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  <p:grpSp>
              <p:nvGrpSpPr>
                <p:cNvPr id="1068" name="Group 37"/>
                <p:cNvGrpSpPr/>
                <p:nvPr/>
              </p:nvGrpSpPr>
              <p:grpSpPr bwMode="auto">
                <a:xfrm>
                  <a:off x="373" y="3338"/>
                  <a:ext cx="197" cy="389"/>
                  <a:chOff x="373" y="3338"/>
                  <a:chExt cx="197" cy="389"/>
                </a:xfrm>
              </p:grpSpPr>
              <p:sp>
                <p:nvSpPr>
                  <p:cNvPr id="1069" name="Freeform 38"/>
                  <p:cNvSpPr/>
                  <p:nvPr/>
                </p:nvSpPr>
                <p:spPr bwMode="auto">
                  <a:xfrm>
                    <a:off x="373" y="3338"/>
                    <a:ext cx="197" cy="389"/>
                  </a:xfrm>
                  <a:custGeom>
                    <a:avLst/>
                    <a:gdLst>
                      <a:gd name="T0" fmla="*/ 94 w 393"/>
                      <a:gd name="T1" fmla="*/ 33 h 778"/>
                      <a:gd name="T2" fmla="*/ 99 w 393"/>
                      <a:gd name="T3" fmla="*/ 99 h 778"/>
                      <a:gd name="T4" fmla="*/ 96 w 393"/>
                      <a:gd name="T5" fmla="*/ 170 h 778"/>
                      <a:gd name="T6" fmla="*/ 92 w 393"/>
                      <a:gd name="T7" fmla="*/ 185 h 778"/>
                      <a:gd name="T8" fmla="*/ 86 w 393"/>
                      <a:gd name="T9" fmla="*/ 190 h 778"/>
                      <a:gd name="T10" fmla="*/ 80 w 393"/>
                      <a:gd name="T11" fmla="*/ 193 h 778"/>
                      <a:gd name="T12" fmla="*/ 71 w 393"/>
                      <a:gd name="T13" fmla="*/ 194 h 778"/>
                      <a:gd name="T14" fmla="*/ 63 w 393"/>
                      <a:gd name="T15" fmla="*/ 194 h 778"/>
                      <a:gd name="T16" fmla="*/ 53 w 393"/>
                      <a:gd name="T17" fmla="*/ 192 h 778"/>
                      <a:gd name="T18" fmla="*/ 41 w 393"/>
                      <a:gd name="T19" fmla="*/ 186 h 778"/>
                      <a:gd name="T20" fmla="*/ 29 w 393"/>
                      <a:gd name="T21" fmla="*/ 177 h 778"/>
                      <a:gd name="T22" fmla="*/ 17 w 393"/>
                      <a:gd name="T23" fmla="*/ 163 h 778"/>
                      <a:gd name="T24" fmla="*/ 7 w 393"/>
                      <a:gd name="T25" fmla="*/ 147 h 778"/>
                      <a:gd name="T26" fmla="*/ 2 w 393"/>
                      <a:gd name="T27" fmla="*/ 123 h 778"/>
                      <a:gd name="T28" fmla="*/ 0 w 393"/>
                      <a:gd name="T29" fmla="*/ 106 h 778"/>
                      <a:gd name="T30" fmla="*/ 20 w 393"/>
                      <a:gd name="T31" fmla="*/ 99 h 778"/>
                      <a:gd name="T32" fmla="*/ 23 w 393"/>
                      <a:gd name="T33" fmla="*/ 78 h 778"/>
                      <a:gd name="T34" fmla="*/ 29 w 393"/>
                      <a:gd name="T35" fmla="*/ 58 h 778"/>
                      <a:gd name="T36" fmla="*/ 38 w 393"/>
                      <a:gd name="T37" fmla="*/ 49 h 778"/>
                      <a:gd name="T38" fmla="*/ 51 w 393"/>
                      <a:gd name="T39" fmla="*/ 44 h 778"/>
                      <a:gd name="T40" fmla="*/ 64 w 393"/>
                      <a:gd name="T41" fmla="*/ 43 h 778"/>
                      <a:gd name="T42" fmla="*/ 75 w 393"/>
                      <a:gd name="T43" fmla="*/ 48 h 778"/>
                      <a:gd name="T44" fmla="*/ 80 w 393"/>
                      <a:gd name="T45" fmla="*/ 57 h 778"/>
                      <a:gd name="T46" fmla="*/ 81 w 393"/>
                      <a:gd name="T47" fmla="*/ 69 h 778"/>
                      <a:gd name="T48" fmla="*/ 83 w 393"/>
                      <a:gd name="T49" fmla="*/ 98 h 778"/>
                      <a:gd name="T50" fmla="*/ 83 w 393"/>
                      <a:gd name="T51" fmla="*/ 138 h 778"/>
                      <a:gd name="T52" fmla="*/ 82 w 393"/>
                      <a:gd name="T53" fmla="*/ 154 h 778"/>
                      <a:gd name="T54" fmla="*/ 79 w 393"/>
                      <a:gd name="T55" fmla="*/ 164 h 778"/>
                      <a:gd name="T56" fmla="*/ 74 w 393"/>
                      <a:gd name="T57" fmla="*/ 168 h 778"/>
                      <a:gd name="T58" fmla="*/ 66 w 393"/>
                      <a:gd name="T59" fmla="*/ 170 h 778"/>
                      <a:gd name="T60" fmla="*/ 59 w 393"/>
                      <a:gd name="T61" fmla="*/ 169 h 778"/>
                      <a:gd name="T62" fmla="*/ 49 w 393"/>
                      <a:gd name="T63" fmla="*/ 167 h 778"/>
                      <a:gd name="T64" fmla="*/ 36 w 393"/>
                      <a:gd name="T65" fmla="*/ 156 h 778"/>
                      <a:gd name="T66" fmla="*/ 24 w 393"/>
                      <a:gd name="T67" fmla="*/ 138 h 778"/>
                      <a:gd name="T68" fmla="*/ 19 w 393"/>
                      <a:gd name="T69" fmla="*/ 115 h 778"/>
                      <a:gd name="T70" fmla="*/ 0 w 393"/>
                      <a:gd name="T71" fmla="*/ 106 h 778"/>
                      <a:gd name="T72" fmla="*/ 2 w 393"/>
                      <a:gd name="T73" fmla="*/ 87 h 778"/>
                      <a:gd name="T74" fmla="*/ 7 w 393"/>
                      <a:gd name="T75" fmla="*/ 63 h 778"/>
                      <a:gd name="T76" fmla="*/ 15 w 393"/>
                      <a:gd name="T77" fmla="*/ 44 h 778"/>
                      <a:gd name="T78" fmla="*/ 28 w 393"/>
                      <a:gd name="T79" fmla="*/ 30 h 778"/>
                      <a:gd name="T80" fmla="*/ 40 w 393"/>
                      <a:gd name="T81" fmla="*/ 25 h 778"/>
                      <a:gd name="T82" fmla="*/ 56 w 393"/>
                      <a:gd name="T83" fmla="*/ 23 h 778"/>
                      <a:gd name="T84" fmla="*/ 67 w 393"/>
                      <a:gd name="T85" fmla="*/ 21 h 778"/>
                      <a:gd name="T86" fmla="*/ 74 w 393"/>
                      <a:gd name="T87" fmla="*/ 14 h 778"/>
                      <a:gd name="T88" fmla="*/ 80 w 393"/>
                      <a:gd name="T89" fmla="*/ 0 h 778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w 393"/>
                      <a:gd name="T136" fmla="*/ 0 h 778"/>
                      <a:gd name="T137" fmla="*/ 393 w 393"/>
                      <a:gd name="T138" fmla="*/ 778 h 778"/>
                    </a:gdLst>
                    <a:ahLst/>
                    <a:cxnLst>
                      <a:cxn ang="T90">
                        <a:pos x="T0" y="T1"/>
                      </a:cxn>
                      <a:cxn ang="T91">
                        <a:pos x="T2" y="T3"/>
                      </a:cxn>
                      <a:cxn ang="T92">
                        <a:pos x="T4" y="T5"/>
                      </a:cxn>
                      <a:cxn ang="T93">
                        <a:pos x="T6" y="T7"/>
                      </a:cxn>
                      <a:cxn ang="T94">
                        <a:pos x="T8" y="T9"/>
                      </a:cxn>
                      <a:cxn ang="T95">
                        <a:pos x="T10" y="T11"/>
                      </a:cxn>
                      <a:cxn ang="T96">
                        <a:pos x="T12" y="T13"/>
                      </a:cxn>
                      <a:cxn ang="T97">
                        <a:pos x="T14" y="T15"/>
                      </a:cxn>
                      <a:cxn ang="T98">
                        <a:pos x="T16" y="T17"/>
                      </a:cxn>
                      <a:cxn ang="T99">
                        <a:pos x="T18" y="T19"/>
                      </a:cxn>
                      <a:cxn ang="T100">
                        <a:pos x="T20" y="T21"/>
                      </a:cxn>
                      <a:cxn ang="T101">
                        <a:pos x="T22" y="T23"/>
                      </a:cxn>
                      <a:cxn ang="T102">
                        <a:pos x="T24" y="T25"/>
                      </a:cxn>
                      <a:cxn ang="T103">
                        <a:pos x="T26" y="T27"/>
                      </a:cxn>
                      <a:cxn ang="T104">
                        <a:pos x="T28" y="T29"/>
                      </a:cxn>
                      <a:cxn ang="T105">
                        <a:pos x="T30" y="T31"/>
                      </a:cxn>
                      <a:cxn ang="T106">
                        <a:pos x="T32" y="T33"/>
                      </a:cxn>
                      <a:cxn ang="T107">
                        <a:pos x="T34" y="T35"/>
                      </a:cxn>
                      <a:cxn ang="T108">
                        <a:pos x="T36" y="T37"/>
                      </a:cxn>
                      <a:cxn ang="T109">
                        <a:pos x="T38" y="T39"/>
                      </a:cxn>
                      <a:cxn ang="T110">
                        <a:pos x="T40" y="T41"/>
                      </a:cxn>
                      <a:cxn ang="T111">
                        <a:pos x="T42" y="T43"/>
                      </a:cxn>
                      <a:cxn ang="T112">
                        <a:pos x="T44" y="T45"/>
                      </a:cxn>
                      <a:cxn ang="T113">
                        <a:pos x="T46" y="T47"/>
                      </a:cxn>
                      <a:cxn ang="T114">
                        <a:pos x="T48" y="T49"/>
                      </a:cxn>
                      <a:cxn ang="T115">
                        <a:pos x="T50" y="T51"/>
                      </a:cxn>
                      <a:cxn ang="T116">
                        <a:pos x="T52" y="T53"/>
                      </a:cxn>
                      <a:cxn ang="T117">
                        <a:pos x="T54" y="T55"/>
                      </a:cxn>
                      <a:cxn ang="T118">
                        <a:pos x="T56" y="T57"/>
                      </a:cxn>
                      <a:cxn ang="T119">
                        <a:pos x="T58" y="T59"/>
                      </a:cxn>
                      <a:cxn ang="T120">
                        <a:pos x="T60" y="T61"/>
                      </a:cxn>
                      <a:cxn ang="T121">
                        <a:pos x="T62" y="T63"/>
                      </a:cxn>
                      <a:cxn ang="T122">
                        <a:pos x="T64" y="T65"/>
                      </a:cxn>
                      <a:cxn ang="T123">
                        <a:pos x="T66" y="T67"/>
                      </a:cxn>
                      <a:cxn ang="T124">
                        <a:pos x="T68" y="T69"/>
                      </a:cxn>
                      <a:cxn ang="T125">
                        <a:pos x="T70" y="T71"/>
                      </a:cxn>
                      <a:cxn ang="T126">
                        <a:pos x="T72" y="T73"/>
                      </a:cxn>
                      <a:cxn ang="T127">
                        <a:pos x="T74" y="T75"/>
                      </a:cxn>
                      <a:cxn ang="T128">
                        <a:pos x="T76" y="T77"/>
                      </a:cxn>
                      <a:cxn ang="T129">
                        <a:pos x="T78" y="T79"/>
                      </a:cxn>
                      <a:cxn ang="T130">
                        <a:pos x="T80" y="T81"/>
                      </a:cxn>
                      <a:cxn ang="T131">
                        <a:pos x="T82" y="T83"/>
                      </a:cxn>
                      <a:cxn ang="T132">
                        <a:pos x="T84" y="T85"/>
                      </a:cxn>
                      <a:cxn ang="T133">
                        <a:pos x="T86" y="T87"/>
                      </a:cxn>
                      <a:cxn ang="T134">
                        <a:pos x="T88" y="T89"/>
                      </a:cxn>
                    </a:cxnLst>
                    <a:rect l="T135" t="T136" r="T137" b="T138"/>
                    <a:pathLst>
                      <a:path w="393" h="778">
                        <a:moveTo>
                          <a:pt x="320" y="0"/>
                        </a:moveTo>
                        <a:lnTo>
                          <a:pt x="376" y="131"/>
                        </a:lnTo>
                        <a:lnTo>
                          <a:pt x="390" y="245"/>
                        </a:lnTo>
                        <a:lnTo>
                          <a:pt x="393" y="397"/>
                        </a:lnTo>
                        <a:lnTo>
                          <a:pt x="393" y="532"/>
                        </a:lnTo>
                        <a:lnTo>
                          <a:pt x="383" y="677"/>
                        </a:lnTo>
                        <a:lnTo>
                          <a:pt x="376" y="717"/>
                        </a:lnTo>
                        <a:lnTo>
                          <a:pt x="367" y="737"/>
                        </a:lnTo>
                        <a:lnTo>
                          <a:pt x="357" y="749"/>
                        </a:lnTo>
                        <a:lnTo>
                          <a:pt x="344" y="760"/>
                        </a:lnTo>
                        <a:lnTo>
                          <a:pt x="335" y="765"/>
                        </a:lnTo>
                        <a:lnTo>
                          <a:pt x="317" y="771"/>
                        </a:lnTo>
                        <a:lnTo>
                          <a:pt x="301" y="774"/>
                        </a:lnTo>
                        <a:lnTo>
                          <a:pt x="283" y="776"/>
                        </a:lnTo>
                        <a:lnTo>
                          <a:pt x="266" y="778"/>
                        </a:lnTo>
                        <a:lnTo>
                          <a:pt x="250" y="776"/>
                        </a:lnTo>
                        <a:lnTo>
                          <a:pt x="231" y="773"/>
                        </a:lnTo>
                        <a:lnTo>
                          <a:pt x="210" y="768"/>
                        </a:lnTo>
                        <a:lnTo>
                          <a:pt x="187" y="758"/>
                        </a:lnTo>
                        <a:lnTo>
                          <a:pt x="163" y="744"/>
                        </a:lnTo>
                        <a:lnTo>
                          <a:pt x="138" y="726"/>
                        </a:lnTo>
                        <a:lnTo>
                          <a:pt x="116" y="707"/>
                        </a:lnTo>
                        <a:lnTo>
                          <a:pt x="89" y="679"/>
                        </a:lnTo>
                        <a:lnTo>
                          <a:pt x="67" y="650"/>
                        </a:lnTo>
                        <a:lnTo>
                          <a:pt x="44" y="620"/>
                        </a:lnTo>
                        <a:lnTo>
                          <a:pt x="28" y="586"/>
                        </a:lnTo>
                        <a:lnTo>
                          <a:pt x="15" y="545"/>
                        </a:lnTo>
                        <a:lnTo>
                          <a:pt x="5" y="494"/>
                        </a:lnTo>
                        <a:lnTo>
                          <a:pt x="1" y="443"/>
                        </a:lnTo>
                        <a:lnTo>
                          <a:pt x="0" y="424"/>
                        </a:lnTo>
                        <a:lnTo>
                          <a:pt x="76" y="424"/>
                        </a:lnTo>
                        <a:lnTo>
                          <a:pt x="79" y="397"/>
                        </a:lnTo>
                        <a:lnTo>
                          <a:pt x="84" y="357"/>
                        </a:lnTo>
                        <a:lnTo>
                          <a:pt x="90" y="310"/>
                        </a:lnTo>
                        <a:lnTo>
                          <a:pt x="103" y="264"/>
                        </a:lnTo>
                        <a:lnTo>
                          <a:pt x="115" y="233"/>
                        </a:lnTo>
                        <a:lnTo>
                          <a:pt x="131" y="210"/>
                        </a:lnTo>
                        <a:lnTo>
                          <a:pt x="150" y="197"/>
                        </a:lnTo>
                        <a:lnTo>
                          <a:pt x="171" y="183"/>
                        </a:lnTo>
                        <a:lnTo>
                          <a:pt x="201" y="173"/>
                        </a:lnTo>
                        <a:lnTo>
                          <a:pt x="225" y="170"/>
                        </a:lnTo>
                        <a:lnTo>
                          <a:pt x="253" y="171"/>
                        </a:lnTo>
                        <a:lnTo>
                          <a:pt x="278" y="176"/>
                        </a:lnTo>
                        <a:lnTo>
                          <a:pt x="299" y="191"/>
                        </a:lnTo>
                        <a:lnTo>
                          <a:pt x="313" y="208"/>
                        </a:lnTo>
                        <a:lnTo>
                          <a:pt x="318" y="229"/>
                        </a:lnTo>
                        <a:lnTo>
                          <a:pt x="321" y="254"/>
                        </a:lnTo>
                        <a:lnTo>
                          <a:pt x="324" y="275"/>
                        </a:lnTo>
                        <a:lnTo>
                          <a:pt x="329" y="326"/>
                        </a:lnTo>
                        <a:lnTo>
                          <a:pt x="332" y="392"/>
                        </a:lnTo>
                        <a:lnTo>
                          <a:pt x="334" y="478"/>
                        </a:lnTo>
                        <a:lnTo>
                          <a:pt x="332" y="552"/>
                        </a:lnTo>
                        <a:lnTo>
                          <a:pt x="329" y="585"/>
                        </a:lnTo>
                        <a:lnTo>
                          <a:pt x="325" y="616"/>
                        </a:lnTo>
                        <a:lnTo>
                          <a:pt x="322" y="633"/>
                        </a:lnTo>
                        <a:lnTo>
                          <a:pt x="315" y="654"/>
                        </a:lnTo>
                        <a:lnTo>
                          <a:pt x="304" y="665"/>
                        </a:lnTo>
                        <a:lnTo>
                          <a:pt x="296" y="670"/>
                        </a:lnTo>
                        <a:lnTo>
                          <a:pt x="286" y="674"/>
                        </a:lnTo>
                        <a:lnTo>
                          <a:pt x="263" y="677"/>
                        </a:lnTo>
                        <a:lnTo>
                          <a:pt x="247" y="677"/>
                        </a:lnTo>
                        <a:lnTo>
                          <a:pt x="234" y="676"/>
                        </a:lnTo>
                        <a:lnTo>
                          <a:pt x="211" y="672"/>
                        </a:lnTo>
                        <a:lnTo>
                          <a:pt x="195" y="666"/>
                        </a:lnTo>
                        <a:lnTo>
                          <a:pt x="168" y="645"/>
                        </a:lnTo>
                        <a:lnTo>
                          <a:pt x="142" y="622"/>
                        </a:lnTo>
                        <a:lnTo>
                          <a:pt x="116" y="590"/>
                        </a:lnTo>
                        <a:lnTo>
                          <a:pt x="93" y="552"/>
                        </a:lnTo>
                        <a:lnTo>
                          <a:pt x="84" y="513"/>
                        </a:lnTo>
                        <a:lnTo>
                          <a:pt x="76" y="460"/>
                        </a:lnTo>
                        <a:lnTo>
                          <a:pt x="76" y="424"/>
                        </a:lnTo>
                        <a:lnTo>
                          <a:pt x="0" y="424"/>
                        </a:lnTo>
                        <a:lnTo>
                          <a:pt x="1" y="395"/>
                        </a:lnTo>
                        <a:lnTo>
                          <a:pt x="8" y="348"/>
                        </a:lnTo>
                        <a:lnTo>
                          <a:pt x="15" y="297"/>
                        </a:lnTo>
                        <a:lnTo>
                          <a:pt x="27" y="251"/>
                        </a:lnTo>
                        <a:lnTo>
                          <a:pt x="41" y="210"/>
                        </a:lnTo>
                        <a:lnTo>
                          <a:pt x="60" y="176"/>
                        </a:lnTo>
                        <a:lnTo>
                          <a:pt x="83" y="144"/>
                        </a:lnTo>
                        <a:lnTo>
                          <a:pt x="109" y="122"/>
                        </a:lnTo>
                        <a:lnTo>
                          <a:pt x="132" y="109"/>
                        </a:lnTo>
                        <a:lnTo>
                          <a:pt x="157" y="100"/>
                        </a:lnTo>
                        <a:lnTo>
                          <a:pt x="190" y="95"/>
                        </a:lnTo>
                        <a:lnTo>
                          <a:pt x="221" y="91"/>
                        </a:lnTo>
                        <a:lnTo>
                          <a:pt x="246" y="89"/>
                        </a:lnTo>
                        <a:lnTo>
                          <a:pt x="267" y="84"/>
                        </a:lnTo>
                        <a:lnTo>
                          <a:pt x="282" y="73"/>
                        </a:lnTo>
                        <a:lnTo>
                          <a:pt x="295" y="58"/>
                        </a:lnTo>
                        <a:lnTo>
                          <a:pt x="307" y="37"/>
                        </a:lnTo>
                        <a:lnTo>
                          <a:pt x="320" y="0"/>
                        </a:lnTo>
                        <a:close/>
                      </a:path>
                    </a:pathLst>
                  </a:custGeom>
                  <a:solidFill>
                    <a:srgbClr val="3F3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70" name="Freeform 39"/>
                  <p:cNvSpPr/>
                  <p:nvPr/>
                </p:nvSpPr>
                <p:spPr bwMode="auto">
                  <a:xfrm>
                    <a:off x="533" y="3341"/>
                    <a:ext cx="33" cy="101"/>
                  </a:xfrm>
                  <a:custGeom>
                    <a:avLst/>
                    <a:gdLst>
                      <a:gd name="T0" fmla="*/ 0 w 65"/>
                      <a:gd name="T1" fmla="*/ 0 h 203"/>
                      <a:gd name="T2" fmla="*/ 14 w 65"/>
                      <a:gd name="T3" fmla="*/ 31 h 203"/>
                      <a:gd name="T4" fmla="*/ 17 w 65"/>
                      <a:gd name="T5" fmla="*/ 50 h 203"/>
                      <a:gd name="T6" fmla="*/ 0 60000 65536"/>
                      <a:gd name="T7" fmla="*/ 0 60000 65536"/>
                      <a:gd name="T8" fmla="*/ 0 60000 65536"/>
                      <a:gd name="T9" fmla="*/ 0 w 65"/>
                      <a:gd name="T10" fmla="*/ 0 h 203"/>
                      <a:gd name="T11" fmla="*/ 65 w 65"/>
                      <a:gd name="T12" fmla="*/ 203 h 203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5" h="203">
                        <a:moveTo>
                          <a:pt x="0" y="0"/>
                        </a:moveTo>
                        <a:lnTo>
                          <a:pt x="55" y="127"/>
                        </a:lnTo>
                        <a:lnTo>
                          <a:pt x="65" y="203"/>
                        </a:lnTo>
                      </a:path>
                    </a:pathLst>
                  </a:custGeom>
                  <a:noFill/>
                  <a:ln w="6350">
                    <a:solidFill>
                      <a:srgbClr val="C0C0C0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71" name="Freeform 40"/>
                  <p:cNvSpPr/>
                  <p:nvPr/>
                </p:nvSpPr>
                <p:spPr bwMode="auto">
                  <a:xfrm>
                    <a:off x="389" y="3403"/>
                    <a:ext cx="75" cy="264"/>
                  </a:xfrm>
                  <a:custGeom>
                    <a:avLst/>
                    <a:gdLst>
                      <a:gd name="T0" fmla="*/ 37 w 151"/>
                      <a:gd name="T1" fmla="*/ 0 h 528"/>
                      <a:gd name="T2" fmla="*/ 30 w 151"/>
                      <a:gd name="T3" fmla="*/ 2 h 528"/>
                      <a:gd name="T4" fmla="*/ 25 w 151"/>
                      <a:gd name="T5" fmla="*/ 6 h 528"/>
                      <a:gd name="T6" fmla="*/ 19 w 151"/>
                      <a:gd name="T7" fmla="*/ 10 h 528"/>
                      <a:gd name="T8" fmla="*/ 14 w 151"/>
                      <a:gd name="T9" fmla="*/ 15 h 528"/>
                      <a:gd name="T10" fmla="*/ 10 w 151"/>
                      <a:gd name="T11" fmla="*/ 21 h 528"/>
                      <a:gd name="T12" fmla="*/ 7 w 151"/>
                      <a:gd name="T13" fmla="*/ 31 h 528"/>
                      <a:gd name="T14" fmla="*/ 4 w 151"/>
                      <a:gd name="T15" fmla="*/ 39 h 528"/>
                      <a:gd name="T16" fmla="*/ 2 w 151"/>
                      <a:gd name="T17" fmla="*/ 49 h 528"/>
                      <a:gd name="T18" fmla="*/ 1 w 151"/>
                      <a:gd name="T19" fmla="*/ 62 h 528"/>
                      <a:gd name="T20" fmla="*/ 0 w 151"/>
                      <a:gd name="T21" fmla="*/ 76 h 528"/>
                      <a:gd name="T22" fmla="*/ 0 w 151"/>
                      <a:gd name="T23" fmla="*/ 89 h 528"/>
                      <a:gd name="T24" fmla="*/ 3 w 151"/>
                      <a:gd name="T25" fmla="*/ 103 h 528"/>
                      <a:gd name="T26" fmla="*/ 6 w 151"/>
                      <a:gd name="T27" fmla="*/ 111 h 528"/>
                      <a:gd name="T28" fmla="*/ 11 w 151"/>
                      <a:gd name="T29" fmla="*/ 120 h 528"/>
                      <a:gd name="T30" fmla="*/ 15 w 151"/>
                      <a:gd name="T31" fmla="*/ 125 h 528"/>
                      <a:gd name="T32" fmla="*/ 21 w 151"/>
                      <a:gd name="T33" fmla="*/ 132 h 528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w 151"/>
                      <a:gd name="T52" fmla="*/ 0 h 528"/>
                      <a:gd name="T53" fmla="*/ 151 w 151"/>
                      <a:gd name="T54" fmla="*/ 528 h 528"/>
                    </a:gdLst>
                    <a:ahLst/>
                    <a:cxnLst>
                      <a:cxn ang="T34">
                        <a:pos x="T0" y="T1"/>
                      </a:cxn>
                      <a:cxn ang="T35">
                        <a:pos x="T2" y="T3"/>
                      </a:cxn>
                      <a:cxn ang="T36">
                        <a:pos x="T4" y="T5"/>
                      </a:cxn>
                      <a:cxn ang="T37">
                        <a:pos x="T6" y="T7"/>
                      </a:cxn>
                      <a:cxn ang="T38">
                        <a:pos x="T8" y="T9"/>
                      </a:cxn>
                      <a:cxn ang="T39">
                        <a:pos x="T10" y="T11"/>
                      </a:cxn>
                      <a:cxn ang="T40">
                        <a:pos x="T12" y="T13"/>
                      </a:cxn>
                      <a:cxn ang="T41">
                        <a:pos x="T14" y="T15"/>
                      </a:cxn>
                      <a:cxn ang="T42">
                        <a:pos x="T16" y="T17"/>
                      </a:cxn>
                      <a:cxn ang="T43">
                        <a:pos x="T18" y="T19"/>
                      </a:cxn>
                      <a:cxn ang="T44">
                        <a:pos x="T20" y="T21"/>
                      </a:cxn>
                      <a:cxn ang="T45">
                        <a:pos x="T22" y="T23"/>
                      </a:cxn>
                      <a:cxn ang="T46">
                        <a:pos x="T24" y="T25"/>
                      </a:cxn>
                      <a:cxn ang="T47">
                        <a:pos x="T26" y="T27"/>
                      </a:cxn>
                      <a:cxn ang="T48">
                        <a:pos x="T28" y="T29"/>
                      </a:cxn>
                      <a:cxn ang="T49">
                        <a:pos x="T30" y="T31"/>
                      </a:cxn>
                      <a:cxn ang="T50">
                        <a:pos x="T32" y="T33"/>
                      </a:cxn>
                    </a:cxnLst>
                    <a:rect l="T51" t="T52" r="T53" b="T54"/>
                    <a:pathLst>
                      <a:path w="151" h="528">
                        <a:moveTo>
                          <a:pt x="151" y="0"/>
                        </a:moveTo>
                        <a:lnTo>
                          <a:pt x="121" y="10"/>
                        </a:lnTo>
                        <a:lnTo>
                          <a:pt x="101" y="24"/>
                        </a:lnTo>
                        <a:lnTo>
                          <a:pt x="79" y="40"/>
                        </a:lnTo>
                        <a:lnTo>
                          <a:pt x="59" y="62"/>
                        </a:lnTo>
                        <a:lnTo>
                          <a:pt x="43" y="85"/>
                        </a:lnTo>
                        <a:lnTo>
                          <a:pt x="29" y="124"/>
                        </a:lnTo>
                        <a:lnTo>
                          <a:pt x="19" y="155"/>
                        </a:lnTo>
                        <a:lnTo>
                          <a:pt x="11" y="198"/>
                        </a:lnTo>
                        <a:lnTo>
                          <a:pt x="4" y="250"/>
                        </a:lnTo>
                        <a:lnTo>
                          <a:pt x="0" y="306"/>
                        </a:lnTo>
                        <a:lnTo>
                          <a:pt x="2" y="356"/>
                        </a:lnTo>
                        <a:lnTo>
                          <a:pt x="14" y="413"/>
                        </a:lnTo>
                        <a:lnTo>
                          <a:pt x="26" y="446"/>
                        </a:lnTo>
                        <a:lnTo>
                          <a:pt x="45" y="479"/>
                        </a:lnTo>
                        <a:lnTo>
                          <a:pt x="62" y="501"/>
                        </a:lnTo>
                        <a:lnTo>
                          <a:pt x="84" y="528"/>
                        </a:lnTo>
                      </a:path>
                    </a:pathLst>
                  </a:custGeom>
                  <a:noFill/>
                  <a:ln w="6350">
                    <a:solidFill>
                      <a:srgbClr val="9F9F9F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</p:grpSp>
          </p:grpSp>
          <p:grpSp>
            <p:nvGrpSpPr>
              <p:cNvPr id="1040" name="Group 41"/>
              <p:cNvGrpSpPr/>
              <p:nvPr/>
            </p:nvGrpSpPr>
            <p:grpSpPr bwMode="auto">
              <a:xfrm rot="4204720">
                <a:off x="4523" y="2052"/>
                <a:ext cx="1580" cy="308"/>
                <a:chOff x="4067" y="1399"/>
                <a:chExt cx="1560" cy="369"/>
              </a:xfrm>
            </p:grpSpPr>
            <p:sp>
              <p:nvSpPr>
                <p:cNvPr id="1041" name="Freeform 42"/>
                <p:cNvSpPr/>
                <p:nvPr/>
              </p:nvSpPr>
              <p:spPr bwMode="auto">
                <a:xfrm>
                  <a:off x="4085" y="1672"/>
                  <a:ext cx="267" cy="96"/>
                </a:xfrm>
                <a:custGeom>
                  <a:avLst/>
                  <a:gdLst>
                    <a:gd name="T0" fmla="*/ 0 w 801"/>
                    <a:gd name="T1" fmla="*/ 0 h 288"/>
                    <a:gd name="T2" fmla="*/ 89 w 801"/>
                    <a:gd name="T3" fmla="*/ 0 h 288"/>
                    <a:gd name="T4" fmla="*/ 79 w 801"/>
                    <a:gd name="T5" fmla="*/ 32 h 288"/>
                    <a:gd name="T6" fmla="*/ 44 w 801"/>
                    <a:gd name="T7" fmla="*/ 32 h 288"/>
                    <a:gd name="T8" fmla="*/ 0 w 801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01"/>
                    <a:gd name="T16" fmla="*/ 0 h 288"/>
                    <a:gd name="T17" fmla="*/ 801 w 801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01" h="288">
                      <a:moveTo>
                        <a:pt x="0" y="0"/>
                      </a:moveTo>
                      <a:lnTo>
                        <a:pt x="801" y="0"/>
                      </a:lnTo>
                      <a:lnTo>
                        <a:pt x="711" y="288"/>
                      </a:lnTo>
                      <a:lnTo>
                        <a:pt x="396" y="28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42" name="Freeform 43"/>
                <p:cNvSpPr/>
                <p:nvPr/>
              </p:nvSpPr>
              <p:spPr bwMode="auto">
                <a:xfrm>
                  <a:off x="4067" y="1399"/>
                  <a:ext cx="1560" cy="369"/>
                </a:xfrm>
                <a:custGeom>
                  <a:avLst/>
                  <a:gdLst>
                    <a:gd name="T0" fmla="*/ 0 w 4680"/>
                    <a:gd name="T1" fmla="*/ 38 h 1107"/>
                    <a:gd name="T2" fmla="*/ 9 w 4680"/>
                    <a:gd name="T3" fmla="*/ 28 h 1107"/>
                    <a:gd name="T4" fmla="*/ 17 w 4680"/>
                    <a:gd name="T5" fmla="*/ 19 h 1107"/>
                    <a:gd name="T6" fmla="*/ 26 w 4680"/>
                    <a:gd name="T7" fmla="*/ 10 h 1107"/>
                    <a:gd name="T8" fmla="*/ 36 w 4680"/>
                    <a:gd name="T9" fmla="*/ 4 h 1107"/>
                    <a:gd name="T10" fmla="*/ 44 w 4680"/>
                    <a:gd name="T11" fmla="*/ 0 h 1107"/>
                    <a:gd name="T12" fmla="*/ 92 w 4680"/>
                    <a:gd name="T13" fmla="*/ 0 h 1107"/>
                    <a:gd name="T14" fmla="*/ 141 w 4680"/>
                    <a:gd name="T15" fmla="*/ 37 h 1107"/>
                    <a:gd name="T16" fmla="*/ 497 w 4680"/>
                    <a:gd name="T17" fmla="*/ 37 h 1107"/>
                    <a:gd name="T18" fmla="*/ 505 w 4680"/>
                    <a:gd name="T19" fmla="*/ 39 h 1107"/>
                    <a:gd name="T20" fmla="*/ 510 w 4680"/>
                    <a:gd name="T21" fmla="*/ 42 h 1107"/>
                    <a:gd name="T22" fmla="*/ 514 w 4680"/>
                    <a:gd name="T23" fmla="*/ 45 h 1107"/>
                    <a:gd name="T24" fmla="*/ 517 w 4680"/>
                    <a:gd name="T25" fmla="*/ 50 h 1107"/>
                    <a:gd name="T26" fmla="*/ 519 w 4680"/>
                    <a:gd name="T27" fmla="*/ 56 h 1107"/>
                    <a:gd name="T28" fmla="*/ 520 w 4680"/>
                    <a:gd name="T29" fmla="*/ 65 h 1107"/>
                    <a:gd name="T30" fmla="*/ 520 w 4680"/>
                    <a:gd name="T31" fmla="*/ 74 h 1107"/>
                    <a:gd name="T32" fmla="*/ 518 w 4680"/>
                    <a:gd name="T33" fmla="*/ 79 h 1107"/>
                    <a:gd name="T34" fmla="*/ 515 w 4680"/>
                    <a:gd name="T35" fmla="*/ 85 h 1107"/>
                    <a:gd name="T36" fmla="*/ 511 w 4680"/>
                    <a:gd name="T37" fmla="*/ 91 h 1107"/>
                    <a:gd name="T38" fmla="*/ 506 w 4680"/>
                    <a:gd name="T39" fmla="*/ 93 h 1107"/>
                    <a:gd name="T40" fmla="*/ 498 w 4680"/>
                    <a:gd name="T41" fmla="*/ 94 h 1107"/>
                    <a:gd name="T42" fmla="*/ 144 w 4680"/>
                    <a:gd name="T43" fmla="*/ 94 h 1107"/>
                    <a:gd name="T44" fmla="*/ 84 w 4680"/>
                    <a:gd name="T45" fmla="*/ 123 h 1107"/>
                    <a:gd name="T46" fmla="*/ 77 w 4680"/>
                    <a:gd name="T47" fmla="*/ 90 h 1107"/>
                    <a:gd name="T48" fmla="*/ 65 w 4680"/>
                    <a:gd name="T49" fmla="*/ 47 h 1107"/>
                    <a:gd name="T50" fmla="*/ 48 w 4680"/>
                    <a:gd name="T51" fmla="*/ 38 h 1107"/>
                    <a:gd name="T52" fmla="*/ 0 w 4680"/>
                    <a:gd name="T53" fmla="*/ 38 h 1107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w 4680"/>
                    <a:gd name="T82" fmla="*/ 0 h 1107"/>
                    <a:gd name="T83" fmla="*/ 4680 w 4680"/>
                    <a:gd name="T84" fmla="*/ 1107 h 1107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T81" t="T82" r="T83" b="T84"/>
                  <a:pathLst>
                    <a:path w="4680" h="1107">
                      <a:moveTo>
                        <a:pt x="0" y="342"/>
                      </a:moveTo>
                      <a:lnTo>
                        <a:pt x="79" y="248"/>
                      </a:lnTo>
                      <a:lnTo>
                        <a:pt x="156" y="167"/>
                      </a:lnTo>
                      <a:lnTo>
                        <a:pt x="237" y="92"/>
                      </a:lnTo>
                      <a:lnTo>
                        <a:pt x="322" y="36"/>
                      </a:lnTo>
                      <a:lnTo>
                        <a:pt x="396" y="0"/>
                      </a:lnTo>
                      <a:lnTo>
                        <a:pt x="828" y="0"/>
                      </a:lnTo>
                      <a:lnTo>
                        <a:pt x="1269" y="333"/>
                      </a:lnTo>
                      <a:lnTo>
                        <a:pt x="4472" y="333"/>
                      </a:lnTo>
                      <a:lnTo>
                        <a:pt x="4541" y="350"/>
                      </a:lnTo>
                      <a:lnTo>
                        <a:pt x="4590" y="377"/>
                      </a:lnTo>
                      <a:lnTo>
                        <a:pt x="4626" y="408"/>
                      </a:lnTo>
                      <a:lnTo>
                        <a:pt x="4650" y="449"/>
                      </a:lnTo>
                      <a:lnTo>
                        <a:pt x="4667" y="507"/>
                      </a:lnTo>
                      <a:lnTo>
                        <a:pt x="4680" y="585"/>
                      </a:lnTo>
                      <a:lnTo>
                        <a:pt x="4676" y="662"/>
                      </a:lnTo>
                      <a:lnTo>
                        <a:pt x="4662" y="714"/>
                      </a:lnTo>
                      <a:lnTo>
                        <a:pt x="4637" y="768"/>
                      </a:lnTo>
                      <a:lnTo>
                        <a:pt x="4596" y="815"/>
                      </a:lnTo>
                      <a:lnTo>
                        <a:pt x="4550" y="840"/>
                      </a:lnTo>
                      <a:lnTo>
                        <a:pt x="4482" y="846"/>
                      </a:lnTo>
                      <a:lnTo>
                        <a:pt x="1296" y="846"/>
                      </a:lnTo>
                      <a:lnTo>
                        <a:pt x="756" y="1107"/>
                      </a:lnTo>
                      <a:lnTo>
                        <a:pt x="693" y="810"/>
                      </a:lnTo>
                      <a:lnTo>
                        <a:pt x="585" y="423"/>
                      </a:lnTo>
                      <a:lnTo>
                        <a:pt x="432" y="342"/>
                      </a:lnTo>
                      <a:lnTo>
                        <a:pt x="0" y="34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43" name="Rectangle 44"/>
                <p:cNvSpPr>
                  <a:spLocks noChangeArrowheads="1"/>
                </p:cNvSpPr>
                <p:nvPr/>
              </p:nvSpPr>
              <p:spPr bwMode="auto">
                <a:xfrm>
                  <a:off x="4511" y="1549"/>
                  <a:ext cx="1029" cy="102"/>
                </a:xfrm>
                <a:prstGeom prst="rect">
                  <a:avLst/>
                </a:prstGeom>
                <a:solidFill>
                  <a:srgbClr val="6060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44" name="Oval 45"/>
                <p:cNvSpPr>
                  <a:spLocks noChangeArrowheads="1"/>
                </p:cNvSpPr>
                <p:nvPr/>
              </p:nvSpPr>
              <p:spPr bwMode="auto">
                <a:xfrm>
                  <a:off x="5480" y="1549"/>
                  <a:ext cx="114" cy="105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45" name="Rectangle 46"/>
                <p:cNvSpPr>
                  <a:spLocks noChangeArrowheads="1"/>
                </p:cNvSpPr>
                <p:nvPr/>
              </p:nvSpPr>
              <p:spPr bwMode="auto">
                <a:xfrm>
                  <a:off x="4349" y="1489"/>
                  <a:ext cx="66" cy="162"/>
                </a:xfrm>
                <a:prstGeom prst="rect">
                  <a:avLst/>
                </a:prstGeom>
                <a:solidFill>
                  <a:srgbClr val="80808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046" name="Rectangle 47"/>
                <p:cNvSpPr>
                  <a:spLocks noChangeArrowheads="1"/>
                </p:cNvSpPr>
                <p:nvPr/>
              </p:nvSpPr>
              <p:spPr bwMode="auto">
                <a:xfrm>
                  <a:off x="4355" y="1502"/>
                  <a:ext cx="78" cy="163"/>
                </a:xfrm>
                <a:prstGeom prst="rect">
                  <a:avLst/>
                </a:prstGeom>
                <a:solidFill>
                  <a:srgbClr val="40404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grpSp>
              <p:nvGrpSpPr>
                <p:cNvPr id="1047" name="Group 48"/>
                <p:cNvGrpSpPr/>
                <p:nvPr/>
              </p:nvGrpSpPr>
              <p:grpSpPr bwMode="auto">
                <a:xfrm>
                  <a:off x="4345" y="1502"/>
                  <a:ext cx="97" cy="163"/>
                  <a:chOff x="4345" y="1502"/>
                  <a:chExt cx="97" cy="163"/>
                </a:xfrm>
              </p:grpSpPr>
              <p:sp>
                <p:nvSpPr>
                  <p:cNvPr id="1048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4345" y="1502"/>
                    <a:ext cx="15" cy="163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sp>
                <p:nvSpPr>
                  <p:cNvPr id="1049" name="Rectangle 50"/>
                  <p:cNvSpPr>
                    <a:spLocks noChangeArrowheads="1"/>
                  </p:cNvSpPr>
                  <p:nvPr/>
                </p:nvSpPr>
                <p:spPr bwMode="auto">
                  <a:xfrm>
                    <a:off x="4427" y="1502"/>
                    <a:ext cx="15" cy="163"/>
                  </a:xfrm>
                  <a:prstGeom prst="rect">
                    <a:avLst/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kumimoji="1" sz="24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/>
                  </a:p>
                </p:txBody>
              </p:sp>
              <p:grpSp>
                <p:nvGrpSpPr>
                  <p:cNvPr id="1050" name="Group 51"/>
                  <p:cNvGrpSpPr/>
                  <p:nvPr/>
                </p:nvGrpSpPr>
                <p:grpSpPr bwMode="auto">
                  <a:xfrm>
                    <a:off x="4349" y="1510"/>
                    <a:ext cx="87" cy="41"/>
                    <a:chOff x="4349" y="1510"/>
                    <a:chExt cx="87" cy="41"/>
                  </a:xfrm>
                </p:grpSpPr>
                <p:sp>
                  <p:nvSpPr>
                    <p:cNvPr id="1063" name="Freeform 52"/>
                    <p:cNvSpPr/>
                    <p:nvPr/>
                  </p:nvSpPr>
                  <p:spPr bwMode="auto">
                    <a:xfrm>
                      <a:off x="4359" y="1510"/>
                      <a:ext cx="67" cy="41"/>
                    </a:xfrm>
                    <a:custGeom>
                      <a:avLst/>
                      <a:gdLst>
                        <a:gd name="T0" fmla="*/ 22 w 201"/>
                        <a:gd name="T1" fmla="*/ 0 h 123"/>
                        <a:gd name="T2" fmla="*/ 0 w 201"/>
                        <a:gd name="T3" fmla="*/ 6 h 123"/>
                        <a:gd name="T4" fmla="*/ 0 w 201"/>
                        <a:gd name="T5" fmla="*/ 14 h 123"/>
                        <a:gd name="T6" fmla="*/ 22 w 201"/>
                        <a:gd name="T7" fmla="*/ 8 h 123"/>
                        <a:gd name="T8" fmla="*/ 22 w 201"/>
                        <a:gd name="T9" fmla="*/ 0 h 12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1"/>
                        <a:gd name="T16" fmla="*/ 0 h 123"/>
                        <a:gd name="T17" fmla="*/ 201 w 201"/>
                        <a:gd name="T18" fmla="*/ 123 h 12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1" h="123">
                          <a:moveTo>
                            <a:pt x="195" y="0"/>
                          </a:moveTo>
                          <a:lnTo>
                            <a:pt x="0" y="56"/>
                          </a:lnTo>
                          <a:lnTo>
                            <a:pt x="2" y="123"/>
                          </a:lnTo>
                          <a:lnTo>
                            <a:pt x="201" y="69"/>
                          </a:lnTo>
                          <a:lnTo>
                            <a:pt x="195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064" name="Oval 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9" y="1530"/>
                      <a:ext cx="21" cy="21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065" name="Oval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4" y="1511"/>
                      <a:ext cx="22" cy="23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grpSp>
                <p:nvGrpSpPr>
                  <p:cNvPr id="1051" name="Group 55"/>
                  <p:cNvGrpSpPr/>
                  <p:nvPr/>
                </p:nvGrpSpPr>
                <p:grpSpPr bwMode="auto">
                  <a:xfrm>
                    <a:off x="4350" y="1546"/>
                    <a:ext cx="87" cy="41"/>
                    <a:chOff x="4350" y="1546"/>
                    <a:chExt cx="87" cy="41"/>
                  </a:xfrm>
                </p:grpSpPr>
                <p:sp>
                  <p:nvSpPr>
                    <p:cNvPr id="1060" name="Freeform 56"/>
                    <p:cNvSpPr/>
                    <p:nvPr/>
                  </p:nvSpPr>
                  <p:spPr bwMode="auto">
                    <a:xfrm>
                      <a:off x="4361" y="1546"/>
                      <a:ext cx="67" cy="41"/>
                    </a:xfrm>
                    <a:custGeom>
                      <a:avLst/>
                      <a:gdLst>
                        <a:gd name="T0" fmla="*/ 22 w 201"/>
                        <a:gd name="T1" fmla="*/ 0 h 123"/>
                        <a:gd name="T2" fmla="*/ 0 w 201"/>
                        <a:gd name="T3" fmla="*/ 6 h 123"/>
                        <a:gd name="T4" fmla="*/ 0 w 201"/>
                        <a:gd name="T5" fmla="*/ 14 h 123"/>
                        <a:gd name="T6" fmla="*/ 22 w 201"/>
                        <a:gd name="T7" fmla="*/ 8 h 123"/>
                        <a:gd name="T8" fmla="*/ 22 w 201"/>
                        <a:gd name="T9" fmla="*/ 0 h 12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1"/>
                        <a:gd name="T16" fmla="*/ 0 h 123"/>
                        <a:gd name="T17" fmla="*/ 201 w 201"/>
                        <a:gd name="T18" fmla="*/ 123 h 12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1" h="123">
                          <a:moveTo>
                            <a:pt x="195" y="0"/>
                          </a:moveTo>
                          <a:lnTo>
                            <a:pt x="0" y="55"/>
                          </a:lnTo>
                          <a:lnTo>
                            <a:pt x="1" y="123"/>
                          </a:lnTo>
                          <a:lnTo>
                            <a:pt x="201" y="69"/>
                          </a:lnTo>
                          <a:lnTo>
                            <a:pt x="195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061" name="Oval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50" y="1565"/>
                      <a:ext cx="22" cy="22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062" name="Oval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5" y="1547"/>
                      <a:ext cx="22" cy="22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grpSp>
                <p:nvGrpSpPr>
                  <p:cNvPr id="1052" name="Group 59"/>
                  <p:cNvGrpSpPr/>
                  <p:nvPr/>
                </p:nvGrpSpPr>
                <p:grpSpPr bwMode="auto">
                  <a:xfrm>
                    <a:off x="4349" y="1581"/>
                    <a:ext cx="87" cy="41"/>
                    <a:chOff x="4349" y="1581"/>
                    <a:chExt cx="87" cy="41"/>
                  </a:xfrm>
                </p:grpSpPr>
                <p:sp>
                  <p:nvSpPr>
                    <p:cNvPr id="1057" name="Freeform 60"/>
                    <p:cNvSpPr/>
                    <p:nvPr/>
                  </p:nvSpPr>
                  <p:spPr bwMode="auto">
                    <a:xfrm>
                      <a:off x="4360" y="1581"/>
                      <a:ext cx="67" cy="41"/>
                    </a:xfrm>
                    <a:custGeom>
                      <a:avLst/>
                      <a:gdLst>
                        <a:gd name="T0" fmla="*/ 22 w 201"/>
                        <a:gd name="T1" fmla="*/ 0 h 123"/>
                        <a:gd name="T2" fmla="*/ 0 w 201"/>
                        <a:gd name="T3" fmla="*/ 6 h 123"/>
                        <a:gd name="T4" fmla="*/ 0 w 201"/>
                        <a:gd name="T5" fmla="*/ 14 h 123"/>
                        <a:gd name="T6" fmla="*/ 22 w 201"/>
                        <a:gd name="T7" fmla="*/ 8 h 123"/>
                        <a:gd name="T8" fmla="*/ 22 w 201"/>
                        <a:gd name="T9" fmla="*/ 0 h 12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1"/>
                        <a:gd name="T16" fmla="*/ 0 h 123"/>
                        <a:gd name="T17" fmla="*/ 201 w 201"/>
                        <a:gd name="T18" fmla="*/ 123 h 12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1" h="123">
                          <a:moveTo>
                            <a:pt x="195" y="0"/>
                          </a:moveTo>
                          <a:lnTo>
                            <a:pt x="0" y="55"/>
                          </a:lnTo>
                          <a:lnTo>
                            <a:pt x="1" y="123"/>
                          </a:lnTo>
                          <a:lnTo>
                            <a:pt x="201" y="69"/>
                          </a:lnTo>
                          <a:lnTo>
                            <a:pt x="195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058" name="Oval 6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49" y="1600"/>
                      <a:ext cx="22" cy="22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059" name="Oval 6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4" y="1582"/>
                      <a:ext cx="22" cy="22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  <p:grpSp>
                <p:nvGrpSpPr>
                  <p:cNvPr id="1053" name="Group 63"/>
                  <p:cNvGrpSpPr/>
                  <p:nvPr/>
                </p:nvGrpSpPr>
                <p:grpSpPr bwMode="auto">
                  <a:xfrm>
                    <a:off x="4350" y="1617"/>
                    <a:ext cx="87" cy="41"/>
                    <a:chOff x="4350" y="1617"/>
                    <a:chExt cx="87" cy="41"/>
                  </a:xfrm>
                </p:grpSpPr>
                <p:sp>
                  <p:nvSpPr>
                    <p:cNvPr id="1054" name="Freeform 64"/>
                    <p:cNvSpPr/>
                    <p:nvPr/>
                  </p:nvSpPr>
                  <p:spPr bwMode="auto">
                    <a:xfrm>
                      <a:off x="4360" y="1617"/>
                      <a:ext cx="67" cy="41"/>
                    </a:xfrm>
                    <a:custGeom>
                      <a:avLst/>
                      <a:gdLst>
                        <a:gd name="T0" fmla="*/ 22 w 201"/>
                        <a:gd name="T1" fmla="*/ 0 h 123"/>
                        <a:gd name="T2" fmla="*/ 0 w 201"/>
                        <a:gd name="T3" fmla="*/ 6 h 123"/>
                        <a:gd name="T4" fmla="*/ 0 w 201"/>
                        <a:gd name="T5" fmla="*/ 14 h 123"/>
                        <a:gd name="T6" fmla="*/ 22 w 201"/>
                        <a:gd name="T7" fmla="*/ 8 h 123"/>
                        <a:gd name="T8" fmla="*/ 22 w 201"/>
                        <a:gd name="T9" fmla="*/ 0 h 123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01"/>
                        <a:gd name="T16" fmla="*/ 0 h 123"/>
                        <a:gd name="T17" fmla="*/ 201 w 201"/>
                        <a:gd name="T18" fmla="*/ 123 h 123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01" h="123">
                          <a:moveTo>
                            <a:pt x="195" y="0"/>
                          </a:moveTo>
                          <a:lnTo>
                            <a:pt x="0" y="56"/>
                          </a:lnTo>
                          <a:lnTo>
                            <a:pt x="2" y="123"/>
                          </a:lnTo>
                          <a:lnTo>
                            <a:pt x="201" y="69"/>
                          </a:lnTo>
                          <a:lnTo>
                            <a:pt x="195" y="0"/>
                          </a:lnTo>
                          <a:close/>
                        </a:path>
                      </a:pathLst>
                    </a:cu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055" name="Oval 6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50" y="1637"/>
                      <a:ext cx="21" cy="21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  <p:sp>
                  <p:nvSpPr>
                    <p:cNvPr id="1056" name="Oval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15" y="1618"/>
                      <a:ext cx="22" cy="23"/>
                    </a:xfrm>
                    <a:prstGeom prst="ellipse">
                      <a:avLst/>
                    </a:prstGeom>
                    <a:solidFill>
                      <a:srgbClr val="60606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>
                      <a:lvl1pPr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/>
                    </a:p>
                  </p:txBody>
                </p:sp>
              </p:grpSp>
            </p:grpSp>
          </p:grpSp>
          <p:graphicFrame>
            <p:nvGraphicFramePr>
              <p:cNvPr id="1029" name="Object 67"/>
              <p:cNvGraphicFramePr>
                <a:graphicFrameLocks noChangeAspect="1"/>
              </p:cNvGraphicFramePr>
              <p:nvPr/>
            </p:nvGraphicFramePr>
            <p:xfrm>
              <a:off x="59" y="3728"/>
              <a:ext cx="1536" cy="5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111" name="Clip" r:id="rId7" imgW="4885055" imgH="1882775" progId="MS_ClipArt_Gallery.2">
                      <p:embed/>
                    </p:oleObj>
                  </mc:Choice>
                  <mc:Fallback>
                    <p:oleObj name="Clip" r:id="rId7" imgW="4885055" imgH="1882775" progId="MS_ClipArt_Gallery.2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9" y="3728"/>
                            <a:ext cx="1536" cy="5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36" name="Line 68"/>
            <p:cNvSpPr>
              <a:spLocks noChangeShapeType="1"/>
            </p:cNvSpPr>
            <p:nvPr/>
          </p:nvSpPr>
          <p:spPr bwMode="auto">
            <a:xfrm flipH="1">
              <a:off x="1041" y="2577"/>
              <a:ext cx="1496" cy="1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7" name="Line 69"/>
            <p:cNvSpPr>
              <a:spLocks noChangeShapeType="1"/>
            </p:cNvSpPr>
            <p:nvPr/>
          </p:nvSpPr>
          <p:spPr bwMode="auto">
            <a:xfrm rot="5400000" flipH="1">
              <a:off x="1065" y="2599"/>
              <a:ext cx="1496" cy="12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8" name="AutoShape 70"/>
            <p:cNvSpPr>
              <a:spLocks noChangeArrowheads="1"/>
            </p:cNvSpPr>
            <p:nvPr/>
          </p:nvSpPr>
          <p:spPr bwMode="auto">
            <a:xfrm>
              <a:off x="3128" y="3075"/>
              <a:ext cx="454" cy="318"/>
            </a:xfrm>
            <a:prstGeom prst="rightArrow">
              <a:avLst>
                <a:gd name="adj1" fmla="val 50000"/>
                <a:gd name="adj2" fmla="val 35692"/>
              </a:avLst>
            </a:prstGeom>
            <a:noFill/>
            <a:ln w="28575">
              <a:solidFill>
                <a:srgbClr val="FF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7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algn="ctr" eaLnBrk="1" hangingPunct="1"/>
            <a:r>
              <a:rPr lang="zh-CN" altLang="en-US" b="1" dirty="0"/>
              <a:t>引言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300"/>
                                        <p:tgtEl>
                                          <p:spTgt spid="610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300"/>
                                        <p:tgtEl>
                                          <p:spTgt spid="610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300"/>
                                        <p:tgtEl>
                                          <p:spTgt spid="610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300"/>
                                        <p:tgtEl>
                                          <p:spTgt spid="610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300"/>
                                        <p:tgtEl>
                                          <p:spTgt spid="610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300"/>
                                        <p:tgtEl>
                                          <p:spTgt spid="610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300"/>
                                        <p:tgtEl>
                                          <p:spTgt spid="610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300"/>
                                        <p:tgtEl>
                                          <p:spTgt spid="610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300"/>
                                        <p:tgtEl>
                                          <p:spTgt spid="610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0307" grpId="0" autoUpdateAnimBg="0" build="p"/>
      <p:bldP spid="75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推广</a:t>
            </a:r>
            <a:endParaRPr lang="zh-CN" altLang="en-US"/>
          </a:p>
        </p:txBody>
      </p:sp>
      <p:grpSp>
        <p:nvGrpSpPr>
          <p:cNvPr id="2" name="Group 3"/>
          <p:cNvGrpSpPr/>
          <p:nvPr/>
        </p:nvGrpSpPr>
        <p:grpSpPr bwMode="auto">
          <a:xfrm>
            <a:off x="457200" y="1295400"/>
            <a:ext cx="8001000" cy="1493838"/>
            <a:chOff x="288" y="1104"/>
            <a:chExt cx="5040" cy="941"/>
          </a:xfrm>
        </p:grpSpPr>
        <p:sp>
          <p:nvSpPr>
            <p:cNvPr id="43021" name="Rectangle 4"/>
            <p:cNvSpPr>
              <a:spLocks noChangeArrowheads="1"/>
            </p:cNvSpPr>
            <p:nvPr/>
          </p:nvSpPr>
          <p:spPr bwMode="auto">
            <a:xfrm>
              <a:off x="480" y="1104"/>
              <a:ext cx="4848" cy="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              b                                              n 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= 1</a:t>
              </a:r>
              <a:endParaRPr kumimoji="1" lang="en-US" altLang="zh-CN" sz="3200" b="1" dirty="0">
                <a:latin typeface="Times New Roman" panose="02020603050405020304" pitchFamily="18" charset="0"/>
                <a:cs typeface="Tahoma" panose="020B0604030504040204" pitchFamily="34" charset="0"/>
              </a:endParaRPr>
            </a:p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             T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(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 </a:t>
              </a:r>
              <a:r>
                <a:rPr lang="en-US" altLang="zh-CN" sz="40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</a:t>
              </a: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40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40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</a:t>
              </a: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)+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T( </a:t>
              </a:r>
              <a:r>
                <a:rPr lang="en-US" altLang="zh-CN" sz="40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</a:t>
              </a: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40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lang="en-US" altLang="zh-CN" sz="40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</a:t>
              </a:r>
              <a:r>
                <a:rPr lang="en-US" altLang="zh-CN" sz="40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)+</a:t>
              </a:r>
              <a:r>
                <a:rPr kumimoji="1" lang="en-US" altLang="zh-CN" sz="3200" b="1" i="1" dirty="0" err="1">
                  <a:latin typeface="Times New Roman" panose="02020603050405020304" pitchFamily="18" charset="0"/>
                  <a:cs typeface="Tahoma" panose="020B0604030504040204" pitchFamily="34" charset="0"/>
                </a:rPr>
                <a:t>bn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    n 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&gt; 1</a:t>
              </a:r>
              <a:endParaRPr kumimoji="1" lang="en-US" altLang="zh-CN" sz="3200" b="1" dirty="0">
                <a:latin typeface="Times New Roman" panose="02020603050405020304" pitchFamily="18" charset="0"/>
                <a:cs typeface="Tahoma" panose="020B0604030504040204" pitchFamily="34" charset="0"/>
              </a:endParaRPr>
            </a:p>
          </p:txBody>
        </p:sp>
        <p:sp>
          <p:nvSpPr>
            <p:cNvPr id="43022" name="AutoShape 5"/>
            <p:cNvSpPr/>
            <p:nvPr/>
          </p:nvSpPr>
          <p:spPr bwMode="auto">
            <a:xfrm>
              <a:off x="1104" y="1200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43023" name="Rectangle 6"/>
            <p:cNvSpPr>
              <a:spLocks noChangeArrowheads="1"/>
            </p:cNvSpPr>
            <p:nvPr/>
          </p:nvSpPr>
          <p:spPr bwMode="auto">
            <a:xfrm>
              <a:off x="288" y="1344"/>
              <a:ext cx="80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T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(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n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) =</a:t>
              </a:r>
              <a:endParaRPr kumimoji="1" lang="en-US" altLang="zh-CN" sz="3200" b="1" dirty="0">
                <a:latin typeface="Times New Roman" panose="02020603050405020304" pitchFamily="18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3" name="Group 7"/>
          <p:cNvGrpSpPr/>
          <p:nvPr/>
        </p:nvGrpSpPr>
        <p:grpSpPr bwMode="auto">
          <a:xfrm>
            <a:off x="723900" y="3043238"/>
            <a:ext cx="5372100" cy="1408112"/>
            <a:chOff x="456" y="2205"/>
            <a:chExt cx="3384" cy="887"/>
          </a:xfrm>
        </p:grpSpPr>
        <p:sp>
          <p:nvSpPr>
            <p:cNvPr id="43015" name="Rectangle 8"/>
            <p:cNvSpPr>
              <a:spLocks noChangeArrowheads="1"/>
            </p:cNvSpPr>
            <p:nvPr/>
          </p:nvSpPr>
          <p:spPr bwMode="auto">
            <a:xfrm>
              <a:off x="456" y="2515"/>
              <a:ext cx="80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T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(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n</a:t>
              </a:r>
              <a:r>
                <a:rPr kumimoji="1" lang="en-US" altLang="zh-CN" sz="3200" b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)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cs typeface="Tahoma" panose="020B0604030504040204" pitchFamily="34" charset="0"/>
                </a:rPr>
                <a:t> =</a:t>
              </a:r>
              <a:endParaRPr kumimoji="1" lang="en-US" altLang="zh-CN" sz="3200" b="1" i="1" dirty="0">
                <a:latin typeface="Times New Roman" panose="02020603050405020304" pitchFamily="18" charset="0"/>
                <a:cs typeface="Tahoma" panose="020B0604030504040204" pitchFamily="34" charset="0"/>
              </a:endParaRPr>
            </a:p>
          </p:txBody>
        </p:sp>
        <p:sp>
          <p:nvSpPr>
            <p:cNvPr id="43016" name="AutoShape 9"/>
            <p:cNvSpPr/>
            <p:nvPr/>
          </p:nvSpPr>
          <p:spPr bwMode="auto">
            <a:xfrm>
              <a:off x="1296" y="2352"/>
              <a:ext cx="144" cy="720"/>
            </a:xfrm>
            <a:prstGeom prst="leftBrace">
              <a:avLst>
                <a:gd name="adj1" fmla="val 41667"/>
                <a:gd name="adj2" fmla="val 50000"/>
              </a:avLst>
            </a:prstGeom>
            <a:noFill/>
            <a:ln w="38100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i="1"/>
            </a:p>
          </p:txBody>
        </p:sp>
        <p:sp>
          <p:nvSpPr>
            <p:cNvPr id="43017" name="Rectangle 10"/>
            <p:cNvSpPr>
              <a:spLocks noChangeArrowheads="1"/>
            </p:cNvSpPr>
            <p:nvPr/>
          </p:nvSpPr>
          <p:spPr bwMode="auto">
            <a:xfrm>
              <a:off x="1488" y="2256"/>
              <a:ext cx="1097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TW" sz="3200" b="1" dirty="0">
                  <a:solidFill>
                    <a:srgbClr val="000000"/>
                  </a:solidFill>
                  <a:latin typeface="Comic Sans MS" panose="030F0702030302020204" pitchFamily="66" charset="0"/>
                  <a:ea typeface="华文新魏" panose="02010800040101010101" pitchFamily="2" charset="-122"/>
                  <a:sym typeface="Symbol" panose="05050102010706020507" pitchFamily="18" charset="2"/>
                </a:rPr>
                <a:t></a:t>
              </a:r>
              <a:r>
                <a:rPr kumimoji="1"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nlogn</a:t>
              </a:r>
              <a:r>
                <a:rPr kumimoji="1"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018" name="Rectangle 11"/>
            <p:cNvSpPr>
              <a:spLocks noChangeArrowheads="1"/>
            </p:cNvSpPr>
            <p:nvPr/>
          </p:nvSpPr>
          <p:spPr bwMode="auto">
            <a:xfrm>
              <a:off x="2801" y="2205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40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TW" sz="32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40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TW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=1</a:t>
              </a:r>
              <a:endPara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43019" name="Rectangle 12"/>
            <p:cNvSpPr>
              <a:spLocks noChangeArrowheads="1"/>
            </p:cNvSpPr>
            <p:nvPr/>
          </p:nvSpPr>
          <p:spPr bwMode="auto">
            <a:xfrm>
              <a:off x="1491" y="2739"/>
              <a:ext cx="623" cy="3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TW" sz="3200" b="1" dirty="0">
                  <a:solidFill>
                    <a:srgbClr val="000000"/>
                  </a:solidFill>
                  <a:latin typeface="Comic Sans MS" panose="030F0702030302020204" pitchFamily="66" charset="0"/>
                  <a:ea typeface="华文新魏" panose="02010800040101010101" pitchFamily="2" charset="-122"/>
                  <a:sym typeface="Symbol" panose="05050102010706020507" pitchFamily="18" charset="2"/>
                </a:rPr>
                <a:t></a:t>
              </a:r>
              <a:r>
                <a:rPr kumimoji="1"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r>
                <a:rPr kumimoji="1" lang="en-US" altLang="zh-CN" sz="3200" b="1" i="1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3200" b="1" dirty="0"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3020" name="Rectangle 13"/>
            <p:cNvSpPr>
              <a:spLocks noChangeArrowheads="1"/>
            </p:cNvSpPr>
            <p:nvPr/>
          </p:nvSpPr>
          <p:spPr bwMode="auto">
            <a:xfrm>
              <a:off x="2804" y="2688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40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TW" sz="32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+</a:t>
              </a:r>
              <a:r>
                <a:rPr lang="en-US" altLang="zh-CN" sz="4000" b="1" i="1" dirty="0"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40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TW" sz="3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&lt;1</a:t>
              </a:r>
              <a:endParaRPr lang="en-US" altLang="zh-CN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206862" name="Rectangle 14"/>
          <p:cNvSpPr>
            <a:spLocks noChangeArrowheads="1"/>
          </p:cNvSpPr>
          <p:nvPr/>
        </p:nvSpPr>
        <p:spPr bwMode="auto">
          <a:xfrm>
            <a:off x="304800" y="4665663"/>
            <a:ext cx="5442516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楷体_GB2312" pitchFamily="49" charset="-122"/>
              </a:rPr>
              <a:t>特别地，当</a:t>
            </a:r>
            <a:r>
              <a:rPr lang="en-US" altLang="zh-CN" sz="36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36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TW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+</a:t>
            </a:r>
            <a:r>
              <a:rPr lang="en-US" altLang="zh-CN" sz="36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36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2 </a:t>
            </a:r>
            <a:r>
              <a:rPr lang="en-US" altLang="zh-TW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&lt;1</a:t>
            </a: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时，有</a:t>
            </a:r>
            <a:endParaRPr lang="zh-CN" altLang="en-US" sz="3600" b="1" dirty="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06863" name="Rectangle 15"/>
          <p:cNvSpPr>
            <a:spLocks noChangeArrowheads="1"/>
          </p:cNvSpPr>
          <p:nvPr/>
        </p:nvSpPr>
        <p:spPr bwMode="auto">
          <a:xfrm>
            <a:off x="1314450" y="5314950"/>
            <a:ext cx="569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600" b="1" i="1" dirty="0">
                <a:latin typeface="Times New Roman" panose="02020603050405020304" pitchFamily="18" charset="0"/>
                <a:cs typeface="Tahoma" panose="020B0604030504040204" pitchFamily="34" charset="0"/>
              </a:rPr>
              <a:t>T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ahoma" panose="020B0604030504040204" pitchFamily="34" charset="0"/>
              </a:rPr>
              <a:t>(</a:t>
            </a:r>
            <a:r>
              <a:rPr kumimoji="1" lang="en-US" altLang="zh-CN" sz="3600" b="1" i="1" dirty="0">
                <a:latin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ahoma" panose="020B0604030504040204" pitchFamily="34" charset="0"/>
              </a:rPr>
              <a:t>) </a:t>
            </a:r>
            <a:r>
              <a:rPr lang="en-US" altLang="zh-CN" sz="36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3600" b="1" i="1" dirty="0">
                <a:latin typeface="Times New Roman" panose="02020603050405020304" pitchFamily="18" charset="0"/>
                <a:cs typeface="Tahoma" panose="020B0604030504040204" pitchFamily="34" charset="0"/>
              </a:rPr>
              <a:t> bn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ahoma" panose="020B0604030504040204" pitchFamily="34" charset="0"/>
              </a:rPr>
              <a:t>/(1</a:t>
            </a:r>
            <a:r>
              <a:rPr kumimoji="1" lang="en-US" altLang="zh-CN" sz="3600" b="1" dirty="0">
                <a:latin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en-US" altLang="zh-CN" sz="36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36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sz="3600" b="1" i="1" dirty="0">
                <a:latin typeface="Tahoma" panose="020B0604030504040204" pitchFamily="34" charset="0"/>
                <a:cs typeface="Tahoma" panose="020B0604030504040204" pitchFamily="34" charset="0"/>
              </a:rPr>
              <a:t>–</a:t>
            </a:r>
            <a:r>
              <a:rPr lang="en-US" altLang="zh-TW" sz="3600" b="1" i="1" dirty="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3600" b="1" i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36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ahoma" panose="020B0604030504040204" pitchFamily="34" charset="0"/>
              </a:rPr>
              <a:t>)</a:t>
            </a:r>
            <a:r>
              <a:rPr kumimoji="1" lang="en-US" altLang="zh-CN" sz="3600" b="1" i="1" dirty="0">
                <a:latin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ahoma" panose="020B0604030504040204" pitchFamily="34" charset="0"/>
              </a:rPr>
              <a:t>=</a:t>
            </a:r>
            <a:r>
              <a:rPr kumimoji="1" lang="en-US" altLang="zh-CN" sz="3600" b="1" i="1" dirty="0">
                <a:latin typeface="Times New Roman" panose="02020603050405020304" pitchFamily="18" charset="0"/>
                <a:cs typeface="Tahoma" panose="020B0604030504040204" pitchFamily="34" charset="0"/>
              </a:rPr>
              <a:t> O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ahoma" panose="020B0604030504040204" pitchFamily="34" charset="0"/>
              </a:rPr>
              <a:t>(</a:t>
            </a:r>
            <a:r>
              <a:rPr kumimoji="1" lang="en-US" altLang="zh-CN" sz="3600" b="1" i="1" dirty="0">
                <a:latin typeface="Times New Roman" panose="02020603050405020304" pitchFamily="18" charset="0"/>
                <a:cs typeface="Tahoma" panose="020B0604030504040204" pitchFamily="34" charset="0"/>
              </a:rPr>
              <a:t>n</a:t>
            </a:r>
            <a:r>
              <a:rPr kumimoji="1" lang="en-US" altLang="zh-CN" sz="3600" b="1" dirty="0">
                <a:latin typeface="Times New Roman" panose="02020603050405020304" pitchFamily="18" charset="0"/>
                <a:cs typeface="Tahoma" panose="020B0604030504040204" pitchFamily="34" charset="0"/>
              </a:rPr>
              <a:t>)</a:t>
            </a:r>
            <a:endParaRPr kumimoji="1" lang="en-US" altLang="zh-CN" sz="3600" b="1" dirty="0">
              <a:latin typeface="Times New Roman" panose="02020603050405020304" pitchFamily="18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2" grpId="0" autoUpdateAnimBg="0"/>
      <p:bldP spid="206863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二分法</a:t>
            </a:r>
            <a:endParaRPr lang="zh-CN" altLang="en-US" b="1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395288" y="1196975"/>
            <a:ext cx="8280400" cy="556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输入</a:t>
            </a:r>
            <a:r>
              <a:rPr lang="en-US" altLang="zh-CN" sz="2800" dirty="0"/>
              <a:t>: </a:t>
            </a:r>
            <a:r>
              <a:rPr lang="zh-CN" altLang="en-US" sz="2800" dirty="0"/>
              <a:t>实数序列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, </a:t>
            </a:r>
            <a:r>
              <a:rPr lang="zh-CN" altLang="en-US" sz="2800" dirty="0"/>
              <a:t>性质</a:t>
            </a:r>
            <a:r>
              <a:rPr lang="en-US" altLang="zh-CN" sz="2800" dirty="0"/>
              <a:t>P(</a:t>
            </a:r>
            <a:r>
              <a:rPr lang="zh-CN" altLang="en-US" sz="2800" dirty="0"/>
              <a:t>关于序列单调</a:t>
            </a:r>
            <a:r>
              <a:rPr lang="en-US" altLang="zh-CN" sz="2800" dirty="0"/>
              <a:t>) </a:t>
            </a:r>
            <a:endParaRPr lang="en-US" altLang="zh-CN" sz="2800" dirty="0"/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输出</a:t>
            </a:r>
            <a:r>
              <a:rPr lang="en-US" altLang="zh-CN" sz="2800" dirty="0"/>
              <a:t>: </a:t>
            </a:r>
            <a:r>
              <a:rPr lang="zh-CN" altLang="en-US" sz="2800" dirty="0"/>
              <a:t>满足性质</a:t>
            </a:r>
            <a:r>
              <a:rPr lang="en-US" altLang="zh-CN" sz="2800" dirty="0"/>
              <a:t>P</a:t>
            </a:r>
            <a:r>
              <a:rPr lang="zh-CN" altLang="en-US" sz="2800" dirty="0"/>
              <a:t>的临界点位置 </a:t>
            </a:r>
            <a:endParaRPr lang="zh-CN" altLang="en-US" sz="2800" dirty="0"/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1: </a:t>
            </a:r>
            <a:r>
              <a:rPr lang="zh-CN" altLang="en-US" sz="2800" dirty="0"/>
              <a:t>输入序列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&lt;…&lt;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n</a:t>
            </a:r>
            <a:r>
              <a:rPr lang="en-US" altLang="zh-CN" sz="2800" dirty="0"/>
              <a:t>)</a:t>
            </a:r>
            <a:r>
              <a:rPr lang="zh-CN" altLang="en-US" sz="2800" dirty="0"/>
              <a:t>和</a:t>
            </a:r>
            <a:r>
              <a:rPr lang="en-US" altLang="zh-CN" sz="2800" dirty="0"/>
              <a:t>m, </a:t>
            </a:r>
            <a:r>
              <a:rPr lang="zh-CN" altLang="en-US" sz="2800" dirty="0"/>
              <a:t>判断</a:t>
            </a:r>
            <a:r>
              <a:rPr lang="en-US" altLang="zh-CN" sz="2800" dirty="0"/>
              <a:t>m</a:t>
            </a:r>
            <a:r>
              <a:rPr lang="zh-CN" altLang="en-US" sz="2800" dirty="0"/>
              <a:t>是否在序列中 </a:t>
            </a:r>
            <a:endParaRPr lang="en-US" altLang="zh-CN" sz="2800" dirty="0"/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zh-CN" sz="2800" dirty="0"/>
              <a:t>枚举</a:t>
            </a:r>
            <a:r>
              <a:rPr lang="zh-CN" altLang="en-US" sz="2800" dirty="0"/>
              <a:t>: </a:t>
            </a:r>
            <a:r>
              <a:rPr lang="zh-CN" altLang="zh-CN" sz="2800" dirty="0"/>
              <a:t>时间复杂度为O(n)</a:t>
            </a:r>
            <a:endParaRPr lang="zh-CN" altLang="zh-CN" sz="2800" dirty="0"/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zh-CN" sz="2800" dirty="0"/>
              <a:t>二分法</a:t>
            </a:r>
            <a:r>
              <a:rPr lang="zh-CN" altLang="en-US" sz="2800" dirty="0"/>
              <a:t>: </a:t>
            </a:r>
            <a:r>
              <a:rPr lang="zh-CN" altLang="zh-CN" sz="2800" dirty="0"/>
              <a:t>运算</a:t>
            </a:r>
            <a:r>
              <a:rPr lang="zh-CN" altLang="en-US" sz="2800" dirty="0"/>
              <a:t>1次</a:t>
            </a:r>
            <a:r>
              <a:rPr lang="en-US" altLang="zh-CN" sz="2800" dirty="0"/>
              <a:t>, </a:t>
            </a:r>
            <a:r>
              <a:rPr lang="zh-CN" altLang="zh-CN" sz="2800" dirty="0"/>
              <a:t>解范围缩小一半</a:t>
            </a:r>
            <a:r>
              <a:rPr lang="zh-CN" altLang="en-US" sz="2800" dirty="0"/>
              <a:t> </a:t>
            </a:r>
            <a:endParaRPr lang="en-US" altLang="zh-CN" sz="2800" dirty="0"/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</a:pPr>
            <a:r>
              <a:rPr lang="en-US" altLang="zh-CN" sz="2800" i="1" dirty="0">
                <a:cs typeface="Tahoma" panose="020B0604030504040204" pitchFamily="34" charset="0"/>
              </a:rPr>
              <a:t>T</a:t>
            </a:r>
            <a:r>
              <a:rPr lang="en-US" altLang="zh-CN" sz="2800" dirty="0">
                <a:cs typeface="Tahoma" panose="020B0604030504040204" pitchFamily="34" charset="0"/>
              </a:rPr>
              <a:t>(</a:t>
            </a:r>
            <a:r>
              <a:rPr lang="en-US" altLang="zh-CN" sz="2800" i="1" dirty="0">
                <a:cs typeface="Tahoma" panose="020B0604030504040204" pitchFamily="34" charset="0"/>
              </a:rPr>
              <a:t>n</a:t>
            </a:r>
            <a:r>
              <a:rPr lang="en-US" altLang="zh-CN" sz="2800" dirty="0">
                <a:cs typeface="Tahoma" panose="020B0604030504040204" pitchFamily="34" charset="0"/>
              </a:rPr>
              <a:t>) =</a:t>
            </a:r>
            <a:r>
              <a:rPr lang="en-US" altLang="zh-CN" sz="2800" i="1" dirty="0">
                <a:cs typeface="Tahoma" panose="020B0604030504040204" pitchFamily="34" charset="0"/>
              </a:rPr>
              <a:t> T</a:t>
            </a:r>
            <a:r>
              <a:rPr lang="en-US" altLang="zh-CN" sz="2800" dirty="0">
                <a:cs typeface="Tahoma" panose="020B0604030504040204" pitchFamily="34" charset="0"/>
              </a:rPr>
              <a:t>(</a:t>
            </a:r>
            <a:r>
              <a:rPr lang="en-US" altLang="zh-CN" sz="2800" i="1" dirty="0">
                <a:cs typeface="Tahoma" panose="020B0604030504040204" pitchFamily="34" charset="0"/>
              </a:rPr>
              <a:t>n</a:t>
            </a:r>
            <a:r>
              <a:rPr lang="en-US" altLang="zh-CN" sz="2800" dirty="0">
                <a:cs typeface="Tahoma" panose="020B0604030504040204" pitchFamily="34" charset="0"/>
              </a:rPr>
              <a:t>/2) + 1</a:t>
            </a:r>
            <a:endParaRPr lang="en-US" altLang="zh-CN" sz="2800" dirty="0">
              <a:cs typeface="Tahoma" panose="020B0604030504040204" pitchFamily="34" charset="0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</a:pPr>
            <a:r>
              <a:rPr lang="en-US" altLang="zh-CN" sz="2800" i="1" dirty="0">
                <a:cs typeface="Tahoma" panose="020B0604030504040204" pitchFamily="34" charset="0"/>
              </a:rPr>
              <a:t>T</a:t>
            </a:r>
            <a:r>
              <a:rPr lang="en-US" altLang="zh-CN" sz="2800" dirty="0">
                <a:cs typeface="Tahoma" panose="020B0604030504040204" pitchFamily="34" charset="0"/>
              </a:rPr>
              <a:t>(</a:t>
            </a:r>
            <a:r>
              <a:rPr lang="en-US" altLang="zh-CN" sz="2800" i="1" dirty="0">
                <a:cs typeface="Tahoma" panose="020B0604030504040204" pitchFamily="34" charset="0"/>
              </a:rPr>
              <a:t>n</a:t>
            </a:r>
            <a:r>
              <a:rPr lang="en-US" altLang="zh-CN" sz="2800" dirty="0">
                <a:cs typeface="Tahoma" panose="020B0604030504040204" pitchFamily="34" charset="0"/>
              </a:rPr>
              <a:t>)</a:t>
            </a:r>
            <a:r>
              <a:rPr lang="en-US" altLang="zh-CN" sz="2800" i="1" dirty="0">
                <a:cs typeface="Tahoma" panose="020B0604030504040204" pitchFamily="34" charset="0"/>
              </a:rPr>
              <a:t> =</a:t>
            </a:r>
            <a:r>
              <a:rPr lang="en-US" altLang="zh-TW" sz="2800" dirty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  <a:sym typeface="Symbol" panose="05050102010706020507" pitchFamily="18" charset="2"/>
              </a:rPr>
              <a:t> </a:t>
            </a:r>
            <a:r>
              <a:rPr lang="zh-CN" altLang="zh-CN" sz="2800" dirty="0"/>
              <a:t>(log n)</a:t>
            </a:r>
            <a:endParaRPr lang="en-US" altLang="zh-CN" sz="2800" dirty="0">
              <a:cs typeface="Tahoma" panose="020B0604030504040204" pitchFamily="34" charset="0"/>
            </a:endParaRPr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条件</a:t>
            </a:r>
            <a:r>
              <a:rPr lang="en-US" altLang="zh-CN" sz="2800" dirty="0"/>
              <a:t>: </a:t>
            </a:r>
            <a:r>
              <a:rPr lang="zh-CN" altLang="en-US" sz="2800" dirty="0"/>
              <a:t>性质</a:t>
            </a:r>
            <a:r>
              <a:rPr lang="en-US" altLang="zh-CN" sz="2800" dirty="0"/>
              <a:t>P</a:t>
            </a:r>
            <a:r>
              <a:rPr lang="zh-CN" altLang="en-US" sz="2800" dirty="0"/>
              <a:t>满足单调性 </a:t>
            </a:r>
            <a:endParaRPr lang="zh-CN" altLang="en-US" sz="2800" dirty="0"/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2: </a:t>
            </a:r>
            <a:r>
              <a:rPr lang="zh-CN" altLang="en-US" sz="2800" dirty="0"/>
              <a:t>求</a:t>
            </a:r>
            <a:r>
              <a:rPr lang="en-US" altLang="zh-CN" sz="2800" dirty="0"/>
              <a:t>f(x)=lnx+2x-6</a:t>
            </a:r>
            <a:r>
              <a:rPr lang="zh-CN" altLang="en-US" sz="2800" dirty="0"/>
              <a:t>在</a:t>
            </a:r>
            <a:r>
              <a:rPr lang="en-US" altLang="zh-CN" sz="2800" dirty="0"/>
              <a:t>(2,3)</a:t>
            </a:r>
            <a:r>
              <a:rPr lang="zh-CN" altLang="en-US" sz="2800" dirty="0"/>
              <a:t>中的近似零点</a:t>
            </a:r>
            <a:r>
              <a:rPr lang="en-US" altLang="zh-CN" sz="2800" dirty="0"/>
              <a:t>. 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二分法</a:t>
            </a:r>
            <a:endParaRPr lang="zh-CN" altLang="en-US" b="1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47320" y="1196975"/>
            <a:ext cx="8528685" cy="17703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例</a:t>
            </a:r>
            <a:r>
              <a:rPr lang="en-US" altLang="zh-CN" sz="2800" dirty="0"/>
              <a:t>3: </a:t>
            </a:r>
            <a:r>
              <a:rPr lang="zh-CN" altLang="en-US" sz="2800" dirty="0">
                <a:latin typeface="Tahoma" panose="020B0604030504040204" pitchFamily="34" charset="0"/>
                <a:sym typeface="+mn-ea"/>
              </a:rPr>
              <a:t>现给出</a:t>
            </a:r>
            <a:r>
              <a:rPr lang="en-US" altLang="zh-CN" sz="2800" dirty="0">
                <a:sym typeface="+mn-ea"/>
              </a:rPr>
              <a:t>4</a:t>
            </a:r>
            <a:r>
              <a:rPr lang="zh-CN" altLang="en-US" sz="2800" dirty="0">
                <a:latin typeface="Tahoma" panose="020B0604030504040204" pitchFamily="34" charset="0"/>
                <a:sym typeface="+mn-ea"/>
              </a:rPr>
              <a:t>根电缆，长度分别为</a:t>
            </a:r>
            <a:r>
              <a:rPr lang="en-US" altLang="zh-CN" sz="2800" dirty="0">
                <a:sym typeface="+mn-ea"/>
              </a:rPr>
              <a:t>8.02</a:t>
            </a:r>
            <a:r>
              <a:rPr lang="zh-CN" altLang="en-US" sz="2800" dirty="0">
                <a:sym typeface="+mn-ea"/>
              </a:rPr>
              <a:t>、</a:t>
            </a:r>
            <a:r>
              <a:rPr lang="en-US" altLang="zh-CN" sz="2800" dirty="0">
                <a:sym typeface="+mn-ea"/>
              </a:rPr>
              <a:t>7.43</a:t>
            </a:r>
            <a:r>
              <a:rPr lang="zh-CN" altLang="en-US" sz="2800" dirty="0">
                <a:sym typeface="+mn-ea"/>
              </a:rPr>
              <a:t>、</a:t>
            </a:r>
            <a:r>
              <a:rPr lang="en-US" altLang="zh-CN" sz="2800" dirty="0">
                <a:sym typeface="+mn-ea"/>
              </a:rPr>
              <a:t> 4.57</a:t>
            </a:r>
            <a:r>
              <a:rPr lang="zh-CN" altLang="en-US" sz="2800" dirty="0">
                <a:sym typeface="+mn-ea"/>
              </a:rPr>
              <a:t>、</a:t>
            </a:r>
            <a:r>
              <a:rPr lang="en-US" altLang="zh-CN" sz="2800" dirty="0">
                <a:sym typeface="+mn-ea"/>
              </a:rPr>
              <a:t> 5.39</a:t>
            </a:r>
            <a:r>
              <a:rPr lang="zh-CN" altLang="en-US" sz="2800" dirty="0">
                <a:sym typeface="+mn-ea"/>
              </a:rPr>
              <a:t>，要你把它们分割成</a:t>
            </a:r>
            <a:r>
              <a:rPr lang="en-US" altLang="zh-CN" sz="2800" dirty="0">
                <a:sym typeface="+mn-ea"/>
              </a:rPr>
              <a:t>11</a:t>
            </a:r>
            <a:r>
              <a:rPr lang="zh-CN" altLang="en-US" sz="2800" dirty="0">
                <a:sym typeface="+mn-ea"/>
              </a:rPr>
              <a:t>根等长的电缆，每根电缆的最大长度是多少？</a:t>
            </a:r>
            <a:endParaRPr lang="en-US" altLang="zh-CN" sz="2800" dirty="0"/>
          </a:p>
        </p:txBody>
      </p:sp>
      <p:sp>
        <p:nvSpPr>
          <p:cNvPr id="2" name="文本框 1"/>
          <p:cNvSpPr txBox="1"/>
          <p:nvPr/>
        </p:nvSpPr>
        <p:spPr>
          <a:xfrm>
            <a:off x="543560" y="3222625"/>
            <a:ext cx="5899785" cy="2417445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lstStyle/>
          <a:p>
            <a:pPr marL="0" inden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</a:pPr>
            <a:r>
              <a:rPr lang="zh-CN" altLang="en-US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使用二分法的条件</a:t>
            </a:r>
            <a:endParaRPr lang="zh-CN" altLang="en-US" b="0" dirty="0">
              <a:latin typeface="Tahoma" panose="020B0604030504040204" pitchFamily="34" charset="0"/>
              <a:sym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  <a:sym typeface="+mn-ea"/>
              </a:rPr>
              <a:t>解具有递增（或递减）的特性</a:t>
            </a:r>
            <a:endParaRPr lang="zh-CN" altLang="en-US" dirty="0">
              <a:latin typeface="Tahoma" panose="020B060403050404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dirty="0">
                <a:latin typeface="Tahoma" panose="020B0604030504040204" pitchFamily="34" charset="0"/>
                <a:sym typeface="+mn-ea"/>
              </a:rPr>
              <a:t>对于某个值不是问题的解，那么比这个值大（或小）的值均不是问题的解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20483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BB07EA2-20A0-42D0-9249-F31C17308A71}" type="slidenum">
              <a:rPr kumimoji="0" lang="en-US" altLang="zh-CN" sz="1400" b="0"/>
            </a:fld>
            <a:r>
              <a:rPr kumimoji="0" lang="en-US" altLang="zh-CN" sz="1400" b="0"/>
              <a:t> of </a:t>
            </a:r>
            <a:endParaRPr kumimoji="0" lang="en-US" altLang="zh-CN" sz="1400" b="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分治法求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元集最大最小元素</a:t>
            </a:r>
            <a:endParaRPr lang="zh-CN" altLang="zh-CN" dirty="0"/>
          </a:p>
        </p:txBody>
      </p:sp>
      <p:sp>
        <p:nvSpPr>
          <p:cNvPr id="489476" name="Rectangle 4"/>
          <p:cNvSpPr>
            <a:spLocks noChangeArrowheads="1"/>
          </p:cNvSpPr>
          <p:nvPr/>
        </p:nvSpPr>
        <p:spPr bwMode="auto">
          <a:xfrm>
            <a:off x="457200" y="1492250"/>
            <a:ext cx="8435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Char char="•"/>
            </a:pPr>
            <a:r>
              <a:rPr lang="zh-CN" altLang="en-US" sz="3600">
                <a:latin typeface="Times New Roman" panose="02020603050405020304" pitchFamily="18" charset="0"/>
              </a:rPr>
              <a:t>假设</a:t>
            </a:r>
            <a:r>
              <a:rPr lang="en-US" altLang="zh-CN" sz="3600">
                <a:latin typeface="Times New Roman" panose="02020603050405020304" pitchFamily="18" charset="0"/>
              </a:rPr>
              <a:t>n=2</a:t>
            </a:r>
            <a:r>
              <a:rPr lang="en-US" altLang="zh-CN" sz="3600" baseline="30000">
                <a:latin typeface="Times New Roman" panose="02020603050405020304" pitchFamily="18" charset="0"/>
              </a:rPr>
              <a:t>m</a:t>
            </a:r>
            <a:r>
              <a:rPr lang="zh-CN" altLang="en-US" sz="3600">
                <a:latin typeface="Times New Roman" panose="02020603050405020304" pitchFamily="18" charset="0"/>
              </a:rPr>
              <a:t>。要求每次平分成</a:t>
            </a:r>
            <a:r>
              <a:rPr lang="en-US" altLang="zh-CN" sz="3600">
                <a:latin typeface="Times New Roman" panose="02020603050405020304" pitchFamily="18" charset="0"/>
              </a:rPr>
              <a:t>2</a:t>
            </a:r>
            <a:r>
              <a:rPr lang="zh-CN" altLang="en-US" sz="3600">
                <a:latin typeface="Times New Roman" panose="02020603050405020304" pitchFamily="18" charset="0"/>
              </a:rPr>
              <a:t>个子集。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489477" name="Rectangle 5"/>
          <p:cNvSpPr>
            <a:spLocks noChangeArrowheads="1"/>
          </p:cNvSpPr>
          <p:nvPr/>
        </p:nvSpPr>
        <p:spPr bwMode="auto">
          <a:xfrm>
            <a:off x="152400" y="2049463"/>
            <a:ext cx="8991600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 void maxmin(int A[],int &amp;e_max,int &amp;e_min,int low,int high)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2. {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3.     int mid,x1,y1,x2,y2;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4.     if ((high-low &lt;= 1)) {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 5.         if (A[high]&gt;A[low]) {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6.             e_max = A[high];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7.             e_min = A[low];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>
                <a:latin typeface="Times New Roman" panose="02020603050405020304" pitchFamily="18" charset="0"/>
                <a:cs typeface="Times New Roman" panose="02020603050405020304" pitchFamily="18" charset="0"/>
              </a:rPr>
              <a:t>8.         } </a:t>
            </a:r>
            <a:endParaRPr lang="en-US" altLang="zh-C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9479" name="Rectangle 7"/>
          <p:cNvSpPr>
            <a:spLocks noChangeArrowheads="1"/>
          </p:cNvSpPr>
          <p:nvPr/>
        </p:nvSpPr>
        <p:spPr bwMode="auto">
          <a:xfrm>
            <a:off x="4885690" y="2565400"/>
            <a:ext cx="4572000" cy="2245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9.   else {</a:t>
            </a:r>
            <a:endParaRPr lang="en-US" altLang="zh-CN" sz="280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      e_max = A[low];</a:t>
            </a:r>
            <a:endParaRPr lang="en-US" altLang="zh-CN" sz="280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11.       e_min = A[high];            </a:t>
            </a:r>
            <a:endParaRPr lang="en-US" altLang="zh-CN" sz="280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 }</a:t>
            </a:r>
            <a:endParaRPr lang="en-US" altLang="zh-CN" sz="280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sz="280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13.}</a:t>
            </a:r>
            <a:endParaRPr lang="en-US" altLang="zh-CN" sz="2800">
              <a:solidFill>
                <a:srgbClr val="3366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 autoUpdateAnimBg="0"/>
      <p:bldP spid="489477" grpId="0" autoUpdateAnimBg="0"/>
      <p:bldP spid="489479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8CD3112-F85A-4239-B3F9-874A095B9F8A}" type="slidenum">
              <a:rPr kumimoji="0" lang="en-US" altLang="zh-CN" sz="1400" b="0"/>
            </a:fld>
            <a:r>
              <a:rPr kumimoji="0" lang="en-US" altLang="zh-CN" sz="1400" b="0"/>
              <a:t> of 1</a:t>
            </a:r>
            <a:endParaRPr kumimoji="0" lang="en-US" altLang="zh-CN" sz="1400" b="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分治法求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元集最大最小元素</a:t>
            </a:r>
            <a:endParaRPr lang="zh-CN" altLang="zh-CN" dirty="0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28600" y="1347788"/>
            <a:ext cx="8610600" cy="403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    else {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        mid = (low + high) / 2;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       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maxmin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(A,x1,y1,low,mid);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       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maxmin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(A,x2,y2,mid+1,high);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       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e_max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max(x1,x2);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       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e_min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min(y1,y2);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    }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}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8"/>
          <p:cNvGrpSpPr/>
          <p:nvPr/>
        </p:nvGrpSpPr>
        <p:grpSpPr bwMode="auto">
          <a:xfrm>
            <a:off x="1676400" y="5349875"/>
            <a:ext cx="1600200" cy="914400"/>
            <a:chOff x="1248" y="3408"/>
            <a:chExt cx="1008" cy="576"/>
          </a:xfrm>
        </p:grpSpPr>
        <p:sp>
          <p:nvSpPr>
            <p:cNvPr id="21519" name="Rectangle 19"/>
            <p:cNvSpPr>
              <a:spLocks noChangeArrowheads="1"/>
            </p:cNvSpPr>
            <p:nvPr/>
          </p:nvSpPr>
          <p:spPr bwMode="auto">
            <a:xfrm>
              <a:off x="1248" y="3446"/>
              <a:ext cx="90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latin typeface="Times New Roman" panose="02020603050405020304" pitchFamily="18" charset="0"/>
                  <a:ea typeface="楷体_GB2312" pitchFamily="49" charset="-122"/>
                </a:rPr>
                <a:t>T(n)=</a:t>
              </a:r>
              <a:endParaRPr lang="en-US" altLang="zh-CN" sz="4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20" name="AutoShape 20"/>
            <p:cNvSpPr/>
            <p:nvPr/>
          </p:nvSpPr>
          <p:spPr bwMode="auto">
            <a:xfrm>
              <a:off x="2160" y="3408"/>
              <a:ext cx="96" cy="576"/>
            </a:xfrm>
            <a:prstGeom prst="leftBrace">
              <a:avLst>
                <a:gd name="adj1" fmla="val 5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480277" name="Rectangle 21"/>
          <p:cNvSpPr>
            <a:spLocks noChangeArrowheads="1"/>
          </p:cNvSpPr>
          <p:nvPr/>
        </p:nvSpPr>
        <p:spPr bwMode="auto">
          <a:xfrm>
            <a:off x="3371850" y="4968875"/>
            <a:ext cx="438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0278" name="Rectangle 22"/>
          <p:cNvSpPr>
            <a:spLocks noChangeArrowheads="1"/>
          </p:cNvSpPr>
          <p:nvPr/>
        </p:nvSpPr>
        <p:spPr bwMode="auto">
          <a:xfrm>
            <a:off x="6305550" y="4953000"/>
            <a:ext cx="1009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n=2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0279" name="Rectangle 23"/>
          <p:cNvSpPr>
            <a:spLocks noChangeArrowheads="1"/>
          </p:cNvSpPr>
          <p:nvPr/>
        </p:nvSpPr>
        <p:spPr bwMode="auto">
          <a:xfrm>
            <a:off x="6305550" y="5638800"/>
            <a:ext cx="1009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n&gt;2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0280" name="Rectangle 24"/>
          <p:cNvSpPr>
            <a:spLocks noChangeArrowheads="1"/>
          </p:cNvSpPr>
          <p:nvPr/>
        </p:nvSpPr>
        <p:spPr bwMode="auto">
          <a:xfrm>
            <a:off x="3352800" y="5654675"/>
            <a:ext cx="1793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2T(n/2)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0281" name="Rectangle 25"/>
          <p:cNvSpPr>
            <a:spLocks noChangeArrowheads="1"/>
          </p:cNvSpPr>
          <p:nvPr/>
        </p:nvSpPr>
        <p:spPr bwMode="auto">
          <a:xfrm>
            <a:off x="5010150" y="5638800"/>
            <a:ext cx="727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+2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80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8" dur="500"/>
                                        <p:tgtEl>
                                          <p:spTgt spid="48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0277" grpId="0" autoUpdateAnimBg="0"/>
      <p:bldP spid="480278" grpId="0" autoUpdateAnimBg="0"/>
      <p:bldP spid="480279" grpId="0" autoUpdateAnimBg="0"/>
      <p:bldP spid="480280" grpId="0" autoUpdateAnimBg="0"/>
      <p:bldP spid="480281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BF368B-41E5-4F59-BE9D-512C17A4F735}" type="slidenum">
              <a:rPr kumimoji="0" lang="en-US" altLang="zh-CN" sz="1400" b="0"/>
            </a:fld>
            <a:r>
              <a:rPr kumimoji="0" lang="en-US" altLang="zh-CN" sz="1400" b="0"/>
              <a:t> of 1</a:t>
            </a:r>
            <a:endParaRPr kumimoji="0" lang="en-US" altLang="zh-CN" sz="1400" b="0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迭代法</a:t>
            </a:r>
            <a:endParaRPr lang="zh-CN" altLang="en-US" dirty="0"/>
          </a:p>
        </p:txBody>
      </p:sp>
      <p:sp>
        <p:nvSpPr>
          <p:cNvPr id="481285" name="Rectangle 5"/>
          <p:cNvSpPr>
            <a:spLocks noChangeArrowheads="1"/>
          </p:cNvSpPr>
          <p:nvPr/>
        </p:nvSpPr>
        <p:spPr bwMode="auto">
          <a:xfrm>
            <a:off x="533400" y="1219200"/>
            <a:ext cx="35861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T(n)=2T(n/2)+2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286" name="Rectangle 6"/>
          <p:cNvSpPr>
            <a:spLocks noChangeArrowheads="1"/>
          </p:cNvSpPr>
          <p:nvPr/>
        </p:nvSpPr>
        <p:spPr bwMode="auto">
          <a:xfrm>
            <a:off x="1489075" y="1981200"/>
            <a:ext cx="39338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=2[2T(n/2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)+2]+2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287" name="Rectangle 7"/>
          <p:cNvSpPr>
            <a:spLocks noChangeArrowheads="1"/>
          </p:cNvSpPr>
          <p:nvPr/>
        </p:nvSpPr>
        <p:spPr bwMode="auto">
          <a:xfrm>
            <a:off x="1524000" y="2727325"/>
            <a:ext cx="4105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=2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T(n/2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)+2(1+2)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288" name="Rectangle 8"/>
          <p:cNvSpPr>
            <a:spLocks noChangeArrowheads="1"/>
          </p:cNvSpPr>
          <p:nvPr/>
        </p:nvSpPr>
        <p:spPr bwMode="auto">
          <a:xfrm>
            <a:off x="1524000" y="3429000"/>
            <a:ext cx="48196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=2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T(n/2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)+2(1+2+2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289" name="Rectangle 9"/>
          <p:cNvSpPr>
            <a:spLocks noChangeArrowheads="1"/>
          </p:cNvSpPr>
          <p:nvPr/>
        </p:nvSpPr>
        <p:spPr bwMode="auto">
          <a:xfrm>
            <a:off x="6477000" y="3489325"/>
            <a:ext cx="1108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= …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290" name="Rectangle 10"/>
          <p:cNvSpPr>
            <a:spLocks noChangeArrowheads="1"/>
          </p:cNvSpPr>
          <p:nvPr/>
        </p:nvSpPr>
        <p:spPr bwMode="auto">
          <a:xfrm>
            <a:off x="1482725" y="4114800"/>
            <a:ext cx="4537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=2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m-1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T(2)+2(1+2+…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291" name="Rectangle 11"/>
          <p:cNvSpPr>
            <a:spLocks noChangeArrowheads="1"/>
          </p:cNvSpPr>
          <p:nvPr/>
        </p:nvSpPr>
        <p:spPr bwMode="auto">
          <a:xfrm>
            <a:off x="266700" y="3930650"/>
            <a:ext cx="11811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n=2</a:t>
            </a:r>
            <a:r>
              <a:rPr lang="en-US" altLang="zh-CN" sz="36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endParaRPr lang="en-US" altLang="zh-CN" sz="3600" baseline="30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81292" name="Rectangle 12"/>
          <p:cNvSpPr>
            <a:spLocks noChangeArrowheads="1"/>
          </p:cNvSpPr>
          <p:nvPr/>
        </p:nvSpPr>
        <p:spPr bwMode="auto">
          <a:xfrm>
            <a:off x="5846763" y="4114800"/>
            <a:ext cx="146843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+2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m-2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293" name="Rectangle 13"/>
          <p:cNvSpPr>
            <a:spLocks noChangeArrowheads="1"/>
          </p:cNvSpPr>
          <p:nvPr/>
        </p:nvSpPr>
        <p:spPr bwMode="auto">
          <a:xfrm>
            <a:off x="1524000" y="4800600"/>
            <a:ext cx="58626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=2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m-1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+2[1(1 </a:t>
            </a:r>
            <a:r>
              <a:rPr lang="en-US" altLang="zh-CN" sz="4000">
                <a:latin typeface="宋体" panose="02010600030101010101" pitchFamily="2" charset="-122"/>
              </a:rPr>
              <a:t>-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 2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m-1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)/(1 </a:t>
            </a:r>
            <a:r>
              <a:rPr lang="en-US" altLang="zh-CN" sz="4000">
                <a:latin typeface="宋体" panose="02010600030101010101" pitchFamily="2" charset="-122"/>
              </a:rPr>
              <a:t>-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 2)]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294" name="Rectangle 14"/>
          <p:cNvSpPr>
            <a:spLocks noChangeArrowheads="1"/>
          </p:cNvSpPr>
          <p:nvPr/>
        </p:nvSpPr>
        <p:spPr bwMode="auto">
          <a:xfrm>
            <a:off x="1524000" y="5394325"/>
            <a:ext cx="28495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=2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m-1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+2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m </a:t>
            </a:r>
            <a:r>
              <a:rPr lang="en-US" altLang="zh-CN" sz="4000">
                <a:latin typeface="宋体" panose="02010600030101010101" pitchFamily="2" charset="-122"/>
              </a:rPr>
              <a:t>-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 2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1295" name="Rectangle 15"/>
          <p:cNvSpPr>
            <a:spLocks noChangeArrowheads="1"/>
          </p:cNvSpPr>
          <p:nvPr/>
        </p:nvSpPr>
        <p:spPr bwMode="auto">
          <a:xfrm>
            <a:off x="1524000" y="5851525"/>
            <a:ext cx="1914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=3n/2</a:t>
            </a:r>
            <a:r>
              <a:rPr lang="en-US" altLang="zh-CN" sz="4000">
                <a:latin typeface="宋体" panose="02010600030101010101" pitchFamily="2" charset="-122"/>
              </a:rPr>
              <a:t>-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8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8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1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8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8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48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8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8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285" grpId="0" autoUpdateAnimBg="0"/>
      <p:bldP spid="481286" grpId="0" autoUpdateAnimBg="0"/>
      <p:bldP spid="481287" grpId="0" autoUpdateAnimBg="0"/>
      <p:bldP spid="481288" grpId="0" autoUpdateAnimBg="0"/>
      <p:bldP spid="481289" grpId="0" autoUpdateAnimBg="0"/>
      <p:bldP spid="481290" grpId="0" autoUpdateAnimBg="0"/>
      <p:bldP spid="481291" grpId="0" autoUpdateAnimBg="0"/>
      <p:bldP spid="481292" grpId="0" autoUpdateAnimBg="0"/>
      <p:bldP spid="481293" grpId="0" autoUpdateAnimBg="0"/>
      <p:bldP spid="481294" grpId="0" autoUpdateAnimBg="0"/>
      <p:bldP spid="481295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D39952A-040B-4BB1-B552-4579FCB9D6B3}" type="slidenum">
              <a:rPr kumimoji="0" lang="en-US" altLang="zh-CN" sz="1400" b="0"/>
            </a:fld>
            <a:r>
              <a:rPr kumimoji="0" lang="en-US" altLang="zh-CN" sz="1400" b="0"/>
              <a:t> of 1</a:t>
            </a:r>
            <a:endParaRPr kumimoji="0" lang="en-US" altLang="zh-CN" sz="1400" b="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课堂练习</a:t>
            </a:r>
            <a:endParaRPr lang="zh-CN" altLang="en-US"/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533400" y="1219200"/>
            <a:ext cx="72802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T(n)=3T(n/2)       T(1)=1   n=2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2276475" y="2565400"/>
            <a:ext cx="3581400" cy="1060450"/>
            <a:chOff x="1434" y="1616"/>
            <a:chExt cx="2256" cy="668"/>
          </a:xfrm>
        </p:grpSpPr>
        <p:sp>
          <p:nvSpPr>
            <p:cNvPr id="23559" name="Rectangle 5"/>
            <p:cNvSpPr>
              <a:spLocks noChangeArrowheads="1"/>
            </p:cNvSpPr>
            <p:nvPr/>
          </p:nvSpPr>
          <p:spPr bwMode="auto">
            <a:xfrm>
              <a:off x="1434" y="1842"/>
              <a:ext cx="1063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>
                  <a:latin typeface="Times New Roman" panose="02020603050405020304" pitchFamily="18" charset="0"/>
                  <a:ea typeface="楷体_GB2312" pitchFamily="49" charset="-122"/>
                </a:rPr>
                <a:t>T(n)=3</a:t>
              </a:r>
              <a:endParaRPr lang="en-US" altLang="zh-CN" sz="4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60" name="Rectangle 6"/>
            <p:cNvSpPr>
              <a:spLocks noChangeArrowheads="1"/>
            </p:cNvSpPr>
            <p:nvPr/>
          </p:nvSpPr>
          <p:spPr bwMode="auto">
            <a:xfrm>
              <a:off x="2381" y="1616"/>
              <a:ext cx="1309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>
                  <a:latin typeface="Times New Roman" panose="02020603050405020304" pitchFamily="18" charset="0"/>
                  <a:ea typeface="楷体_GB2312" pitchFamily="49" charset="-122"/>
                </a:rPr>
                <a:t>log</a:t>
              </a:r>
              <a:r>
                <a:rPr lang="en-US" altLang="zh-CN" sz="4000" baseline="-2500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400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endParaRPr lang="en-US" altLang="zh-CN" sz="4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24579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BDAA5DD-360A-4404-8A22-8332A8795D9E}" type="slidenum">
              <a:rPr kumimoji="0" lang="en-US" altLang="zh-CN" sz="1400" b="0"/>
            </a:fld>
            <a:r>
              <a:rPr kumimoji="0" lang="en-US" altLang="zh-CN" sz="1400" b="0"/>
              <a:t> of 1</a:t>
            </a:r>
            <a:endParaRPr kumimoji="0" lang="en-US" altLang="zh-CN" sz="1400" b="0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答案</a:t>
            </a:r>
            <a:endParaRPr lang="zh-CN" altLang="en-US"/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1482725" y="1219200"/>
            <a:ext cx="4673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latin typeface="Times New Roman" panose="02020603050405020304" pitchFamily="18" charset="0"/>
                <a:ea typeface="楷体_GB2312" pitchFamily="49" charset="-122"/>
              </a:rPr>
              <a:t>T(n)=3T(n/2) T(1)=1</a:t>
            </a:r>
            <a:endParaRPr lang="en-US" altLang="zh-CN" sz="4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4100" name="Rectangle 4"/>
          <p:cNvSpPr>
            <a:spLocks noChangeArrowheads="1"/>
          </p:cNvSpPr>
          <p:nvPr/>
        </p:nvSpPr>
        <p:spPr bwMode="auto">
          <a:xfrm>
            <a:off x="2438400" y="1981200"/>
            <a:ext cx="21939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=3T(2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4000" baseline="3000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2473325" y="2727325"/>
            <a:ext cx="2365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=3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T(2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4000" baseline="3000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4102" name="Rectangle 6"/>
          <p:cNvSpPr>
            <a:spLocks noChangeArrowheads="1"/>
          </p:cNvSpPr>
          <p:nvPr/>
        </p:nvSpPr>
        <p:spPr bwMode="auto">
          <a:xfrm>
            <a:off x="2497138" y="3429000"/>
            <a:ext cx="11080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= …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4103" name="Rectangle 7"/>
          <p:cNvSpPr>
            <a:spLocks noChangeArrowheads="1"/>
          </p:cNvSpPr>
          <p:nvPr/>
        </p:nvSpPr>
        <p:spPr bwMode="auto">
          <a:xfrm>
            <a:off x="2432050" y="4114800"/>
            <a:ext cx="238601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=3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T(2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4000" baseline="30000">
                <a:latin typeface="黑体" panose="02010609060101010101" pitchFamily="49" charset="-122"/>
                <a:ea typeface="黑体" panose="02010609060101010101" pitchFamily="49" charset="-122"/>
              </a:rPr>
              <a:t>-k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4104" name="Rectangle 8"/>
          <p:cNvSpPr>
            <a:spLocks noChangeArrowheads="1"/>
          </p:cNvSpPr>
          <p:nvPr/>
        </p:nvSpPr>
        <p:spPr bwMode="auto">
          <a:xfrm>
            <a:off x="1027113" y="1989138"/>
            <a:ext cx="10969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n=2</a:t>
            </a:r>
            <a:r>
              <a:rPr lang="en-US" altLang="zh-CN" sz="3600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endParaRPr lang="en-US" altLang="zh-CN" sz="3600" baseline="300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44105" name="Rectangle 9"/>
          <p:cNvSpPr>
            <a:spLocks noChangeArrowheads="1"/>
          </p:cNvSpPr>
          <p:nvPr/>
        </p:nvSpPr>
        <p:spPr bwMode="auto">
          <a:xfrm>
            <a:off x="2473325" y="4800600"/>
            <a:ext cx="197643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= 3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T(1)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4106" name="Rectangle 10"/>
          <p:cNvSpPr>
            <a:spLocks noChangeArrowheads="1"/>
          </p:cNvSpPr>
          <p:nvPr/>
        </p:nvSpPr>
        <p:spPr bwMode="auto">
          <a:xfrm>
            <a:off x="2473325" y="5394325"/>
            <a:ext cx="10445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= 3</a:t>
            </a:r>
            <a:r>
              <a:rPr lang="en-US" altLang="zh-CN" sz="4000" baseline="30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44107" name="Rectangle 11"/>
          <p:cNvSpPr>
            <a:spLocks noChangeArrowheads="1"/>
          </p:cNvSpPr>
          <p:nvPr/>
        </p:nvSpPr>
        <p:spPr bwMode="auto">
          <a:xfrm>
            <a:off x="179388" y="5734050"/>
            <a:ext cx="18589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k=log</a:t>
            </a:r>
            <a:r>
              <a:rPr lang="en-US" altLang="zh-CN" sz="400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endParaRPr lang="en-US" altLang="zh-CN" sz="40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4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4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4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64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4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4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autoUpdateAnimBg="0"/>
      <p:bldP spid="644100" grpId="0" autoUpdateAnimBg="0"/>
      <p:bldP spid="644101" grpId="0" autoUpdateAnimBg="0"/>
      <p:bldP spid="644102" grpId="0" autoUpdateAnimBg="0"/>
      <p:bldP spid="644103" grpId="0" autoUpdateAnimBg="0"/>
      <p:bldP spid="644104" grpId="0" autoUpdateAnimBg="0"/>
      <p:bldP spid="644105" grpId="0" autoUpdateAnimBg="0"/>
      <p:bldP spid="644106" grpId="0" autoUpdateAnimBg="0"/>
      <p:bldP spid="644107" grpId="0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25603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390E72E-5DFA-4BFE-9C4C-523291C062B8}" type="slidenum">
              <a:rPr kumimoji="0" lang="en-US" altLang="zh-CN" sz="1400" b="0"/>
            </a:fld>
            <a:r>
              <a:rPr kumimoji="0" lang="en-US" altLang="zh-CN" sz="1400" b="0"/>
              <a:t> of </a:t>
            </a:r>
            <a:endParaRPr kumimoji="0" lang="en-US" altLang="zh-CN" sz="1400" b="0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课堂练习</a:t>
            </a:r>
            <a:endParaRPr lang="zh-CN" altLang="en-US"/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535" y="1268760"/>
            <a:ext cx="7772400" cy="4114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600" dirty="0">
                <a:ea typeface="宋体" panose="02010600030101010101" pitchFamily="2" charset="-122"/>
              </a:rPr>
              <a:t>   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用分治法求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个元素集合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中的最大、最小元素。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写出算法，并分析时间复杂性（比较次数）。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假设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n=3</a:t>
            </a:r>
            <a:r>
              <a:rPr lang="en-US" altLang="zh-CN" sz="3600" b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。要求每次平分成</a:t>
            </a:r>
            <a:r>
              <a: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个子集。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Group 13"/>
          <p:cNvGrpSpPr/>
          <p:nvPr/>
        </p:nvGrpSpPr>
        <p:grpSpPr bwMode="auto">
          <a:xfrm>
            <a:off x="304800" y="3581400"/>
            <a:ext cx="5638800" cy="1403350"/>
            <a:chOff x="480" y="2812"/>
            <a:chExt cx="3552" cy="884"/>
          </a:xfrm>
        </p:grpSpPr>
        <p:grpSp>
          <p:nvGrpSpPr>
            <p:cNvPr id="25609" name="Group 4"/>
            <p:cNvGrpSpPr/>
            <p:nvPr/>
          </p:nvGrpSpPr>
          <p:grpSpPr bwMode="auto">
            <a:xfrm>
              <a:off x="480" y="2812"/>
              <a:ext cx="3552" cy="884"/>
              <a:chOff x="528" y="1852"/>
              <a:chExt cx="3552" cy="884"/>
            </a:xfrm>
          </p:grpSpPr>
          <p:grpSp>
            <p:nvGrpSpPr>
              <p:cNvPr id="25611" name="Group 5"/>
              <p:cNvGrpSpPr/>
              <p:nvPr/>
            </p:nvGrpSpPr>
            <p:grpSpPr bwMode="auto">
              <a:xfrm>
                <a:off x="528" y="2102"/>
                <a:ext cx="1008" cy="576"/>
                <a:chOff x="1248" y="3408"/>
                <a:chExt cx="1008" cy="576"/>
              </a:xfrm>
            </p:grpSpPr>
            <p:sp>
              <p:nvSpPr>
                <p:cNvPr id="25616" name="Rectangle 6"/>
                <p:cNvSpPr>
                  <a:spLocks noChangeArrowheads="1"/>
                </p:cNvSpPr>
                <p:nvPr/>
              </p:nvSpPr>
              <p:spPr bwMode="auto">
                <a:xfrm>
                  <a:off x="1248" y="3446"/>
                  <a:ext cx="903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lang="en-US" altLang="zh-CN" sz="4000">
                      <a:latin typeface="Times New Roman" panose="02020603050405020304" pitchFamily="18" charset="0"/>
                      <a:ea typeface="楷体_GB2312" pitchFamily="49" charset="-122"/>
                    </a:rPr>
                    <a:t>T(n)=</a:t>
                  </a:r>
                  <a:endParaRPr lang="en-US" altLang="zh-CN" sz="400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5617" name="AutoShape 7"/>
                <p:cNvSpPr/>
                <p:nvPr/>
              </p:nvSpPr>
              <p:spPr bwMode="auto">
                <a:xfrm>
                  <a:off x="2160" y="3408"/>
                  <a:ext cx="96" cy="576"/>
                </a:xfrm>
                <a:prstGeom prst="leftBrace">
                  <a:avLst>
                    <a:gd name="adj1" fmla="val 50000"/>
                    <a:gd name="adj2" fmla="val 50000"/>
                  </a:avLst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50000"/>
                    </a:spcBef>
                    <a:spcAft>
                      <a:spcPct val="0"/>
                    </a:spcAft>
                    <a:defRPr kumimoji="1" sz="2400" b="1"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5612" name="Rectangle 8"/>
              <p:cNvSpPr>
                <a:spLocks noChangeArrowheads="1"/>
              </p:cNvSpPr>
              <p:nvPr/>
            </p:nvSpPr>
            <p:spPr bwMode="auto">
              <a:xfrm>
                <a:off x="3444" y="1852"/>
                <a:ext cx="63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>
                    <a:latin typeface="Times New Roman" panose="02020603050405020304" pitchFamily="18" charset="0"/>
                    <a:ea typeface="楷体_GB2312" pitchFamily="49" charset="-122"/>
                  </a:rPr>
                  <a:t>n=3</a:t>
                </a:r>
                <a:endParaRPr lang="en-US" altLang="zh-CN" sz="40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613" name="Rectangle 9"/>
              <p:cNvSpPr>
                <a:spLocks noChangeArrowheads="1"/>
              </p:cNvSpPr>
              <p:nvPr/>
            </p:nvSpPr>
            <p:spPr bwMode="auto">
              <a:xfrm>
                <a:off x="3444" y="2284"/>
                <a:ext cx="636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>
                    <a:latin typeface="Times New Roman" panose="02020603050405020304" pitchFamily="18" charset="0"/>
                    <a:ea typeface="楷体_GB2312" pitchFamily="49" charset="-122"/>
                  </a:rPr>
                  <a:t>n&gt;3</a:t>
                </a:r>
                <a:endParaRPr lang="en-US" altLang="zh-CN" sz="40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614" name="Rectangle 10"/>
              <p:cNvSpPr>
                <a:spLocks noChangeArrowheads="1"/>
              </p:cNvSpPr>
              <p:nvPr/>
            </p:nvSpPr>
            <p:spPr bwMode="auto">
              <a:xfrm>
                <a:off x="1584" y="2294"/>
                <a:ext cx="1130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>
                    <a:latin typeface="Times New Roman" panose="02020603050405020304" pitchFamily="18" charset="0"/>
                    <a:ea typeface="楷体_GB2312" pitchFamily="49" charset="-122"/>
                  </a:rPr>
                  <a:t>3T(n/3)</a:t>
                </a:r>
                <a:endParaRPr lang="en-US" altLang="zh-CN" sz="40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25615" name="Rectangle 11"/>
              <p:cNvSpPr>
                <a:spLocks noChangeArrowheads="1"/>
              </p:cNvSpPr>
              <p:nvPr/>
            </p:nvSpPr>
            <p:spPr bwMode="auto">
              <a:xfrm>
                <a:off x="2628" y="2284"/>
                <a:ext cx="458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sz="4000">
                    <a:latin typeface="Times New Roman" panose="02020603050405020304" pitchFamily="18" charset="0"/>
                    <a:ea typeface="楷体_GB2312" pitchFamily="49" charset="-122"/>
                  </a:rPr>
                  <a:t>+4</a:t>
                </a:r>
                <a:endParaRPr lang="en-US" altLang="zh-CN" sz="40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5610" name="Rectangle 12"/>
            <p:cNvSpPr>
              <a:spLocks noChangeArrowheads="1"/>
            </p:cNvSpPr>
            <p:nvPr/>
          </p:nvSpPr>
          <p:spPr bwMode="auto">
            <a:xfrm>
              <a:off x="1548" y="2822"/>
              <a:ext cx="2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</a:t>
              </a:r>
              <a:endParaRPr lang="en-US" altLang="zh-CN" sz="4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486414" name="Rectangle 14"/>
          <p:cNvSpPr>
            <a:spLocks noChangeArrowheads="1"/>
          </p:cNvSpPr>
          <p:nvPr/>
        </p:nvSpPr>
        <p:spPr bwMode="auto">
          <a:xfrm>
            <a:off x="1849438" y="5029200"/>
            <a:ext cx="28749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T(n)=5n/3</a:t>
            </a:r>
            <a:r>
              <a:rPr lang="en-US" altLang="zh-CN" sz="4000">
                <a:latin typeface="宋体" panose="02010600030101010101" pitchFamily="2" charset="-122"/>
              </a:rPr>
              <a:t>-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86415" name="Rectangle 15"/>
          <p:cNvSpPr>
            <a:spLocks noChangeArrowheads="1"/>
          </p:cNvSpPr>
          <p:nvPr/>
        </p:nvSpPr>
        <p:spPr bwMode="auto">
          <a:xfrm>
            <a:off x="1066800" y="5715000"/>
            <a:ext cx="6211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>
                <a:latin typeface="Times New Roman" panose="02020603050405020304" pitchFamily="18" charset="0"/>
              </a:rPr>
              <a:t>平分成</a:t>
            </a:r>
            <a:r>
              <a:rPr lang="en-US" altLang="zh-CN" sz="3600">
                <a:latin typeface="Times New Roman" panose="02020603050405020304" pitchFamily="18" charset="0"/>
              </a:rPr>
              <a:t>2</a:t>
            </a:r>
            <a:r>
              <a:rPr lang="zh-CN" altLang="en-US" sz="3600">
                <a:latin typeface="Times New Roman" panose="02020603050405020304" pitchFamily="18" charset="0"/>
              </a:rPr>
              <a:t>个子集 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T(n)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= 3n/2</a:t>
            </a:r>
            <a:r>
              <a:rPr lang="en-US" altLang="zh-CN" sz="4000">
                <a:latin typeface="宋体" panose="02010600030101010101" pitchFamily="2" charset="-122"/>
              </a:rPr>
              <a:t>-</a:t>
            </a:r>
            <a:r>
              <a:rPr lang="en-US" altLang="zh-CN" sz="4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40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14" grpId="0" autoUpdateAnimBg="0"/>
      <p:bldP spid="486415" grpId="0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占位符 3"/>
          <p:cNvSpPr>
            <a:spLocks noGrp="1"/>
          </p:cNvSpPr>
          <p:nvPr>
            <p:ph type="dt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26627" name="灯片编号占位符 5"/>
          <p:cNvSpPr>
            <a:spLocks noGrp="1"/>
          </p:cNvSpPr>
          <p:nvPr>
            <p:ph type="sldNum" sz="quarter" idx="429496729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672C76D-4A1F-47C2-A584-1C04CDDD3748}" type="slidenum">
              <a:rPr kumimoji="0" lang="en-US" altLang="zh-CN" sz="1400" b="0"/>
            </a:fld>
            <a:r>
              <a:rPr kumimoji="0" lang="en-US" altLang="zh-CN" sz="1400" b="0"/>
              <a:t> of 1</a:t>
            </a:r>
            <a:endParaRPr kumimoji="0" lang="en-US" altLang="zh-CN" sz="1400" b="0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求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元集最大最小元素</a:t>
            </a:r>
            <a:endParaRPr lang="zh-CN" altLang="zh-CN" dirty="0"/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思考题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不用（递归的）分治法求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个元素集合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中的最大、最小元素，使得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仍为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3n/2-2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 这里假设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n=2</a:t>
            </a:r>
            <a:r>
              <a:rPr lang="en-US" altLang="zh-CN" b="1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21507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AFC31C8-8BFE-47EB-A4D6-B6A9FF4AAB13}" type="slidenum">
              <a:rPr kumimoji="0" lang="en-US" altLang="zh-CN" sz="1400" b="0"/>
            </a:fld>
            <a:r>
              <a:rPr kumimoji="0" lang="en-US" altLang="zh-CN" sz="1400" b="0"/>
              <a:t> of 15</a:t>
            </a:r>
            <a:endParaRPr kumimoji="0" lang="en-US" altLang="zh-CN" sz="1400" b="0"/>
          </a:p>
        </p:txBody>
      </p:sp>
      <p:sp>
        <p:nvSpPr>
          <p:cNvPr id="21509" name="Text Box 3"/>
          <p:cNvSpPr txBox="1">
            <a:spLocks noChangeArrowheads="1"/>
          </p:cNvSpPr>
          <p:nvPr/>
        </p:nvSpPr>
        <p:spPr bwMode="auto">
          <a:xfrm>
            <a:off x="1951990" y="5444490"/>
            <a:ext cx="492188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/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Serious damage to your </a:t>
            </a:r>
            <a:endParaRPr lang="en-US" altLang="ko-KR" sz="280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latinLnBrk="1" hangingPunct="1"/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position within the company !!!</a:t>
            </a:r>
            <a:endParaRPr lang="en-US" altLang="ko-KR" sz="280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1690370" y="4363720"/>
            <a:ext cx="5604510" cy="118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no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/>
            <a:r>
              <a:rPr lang="ko-KR" altLang="en-US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“</a:t>
            </a:r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 can’t find an efficient algorithm, </a:t>
            </a:r>
            <a:b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</a:br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 guess I’m just too dumb.”</a:t>
            </a:r>
            <a:endParaRPr lang="en-US" altLang="ko-KR" sz="280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1511" name="Picture 5" descr="np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125538"/>
            <a:ext cx="6677025" cy="336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引言：学习算法的意义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939181" y="2174939"/>
            <a:ext cx="4599336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排序算法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递归函数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分治原理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主定理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二分法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大整数乘法 </a:t>
            </a:r>
            <a:endParaRPr lang="en-US" altLang="zh-CN" dirty="0">
              <a:solidFill>
                <a:srgbClr val="FF0000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5.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线性时间选择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6. </a:t>
            </a:r>
            <a:r>
              <a:rPr lang="zh-CN" altLang="en-US" dirty="0"/>
              <a:t>最大子段和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7. </a:t>
            </a:r>
            <a:r>
              <a:rPr lang="zh-CN" altLang="en-US" dirty="0">
                <a:solidFill>
                  <a:schemeClr val="tx1"/>
                </a:solidFill>
              </a:rPr>
              <a:t>最接近点对问题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大整数乘法</a:t>
            </a:r>
            <a:endParaRPr lang="zh-CN" altLang="en-US" b="1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331913" y="1920543"/>
            <a:ext cx="6697662" cy="366869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/>
              <a:t>输入</a:t>
            </a:r>
            <a:r>
              <a:rPr lang="en-US" altLang="zh-CN" sz="2800" dirty="0"/>
              <a:t>: </a:t>
            </a:r>
            <a:r>
              <a:rPr lang="zh-CN" altLang="en-US" sz="2800" dirty="0"/>
              <a:t>两个</a:t>
            </a:r>
            <a:r>
              <a:rPr lang="en-US" altLang="zh-CN" sz="2800" dirty="0"/>
              <a:t>n</a:t>
            </a:r>
            <a:r>
              <a:rPr lang="zh-CN" altLang="en-US" sz="2800" dirty="0"/>
              <a:t>位二进制数</a:t>
            </a:r>
            <a:r>
              <a:rPr lang="en-US" altLang="zh-CN" sz="2800" dirty="0"/>
              <a:t>X,Y</a:t>
            </a:r>
            <a:endParaRPr lang="en-US" altLang="zh-CN" sz="2800" dirty="0"/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/>
              <a:t>输出</a:t>
            </a:r>
            <a:r>
              <a:rPr lang="en-US" altLang="zh-CN" sz="2800" dirty="0"/>
              <a:t>: X</a:t>
            </a:r>
            <a:r>
              <a:rPr lang="en-US" altLang="zh-CN" sz="2800" dirty="0">
                <a:sym typeface="Symbol" panose="05050102010706020507" pitchFamily="18" charset="2"/>
              </a:rPr>
              <a:t>Y</a:t>
            </a:r>
            <a:endParaRPr lang="zh-CN" altLang="en-US" sz="2800" dirty="0"/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2800" dirty="0"/>
              <a:t>输入规模</a:t>
            </a:r>
            <a:r>
              <a:rPr lang="en-US" altLang="zh-CN" sz="2800" dirty="0"/>
              <a:t>: n</a:t>
            </a:r>
            <a:endParaRPr lang="en-US" altLang="zh-CN" sz="2800" dirty="0"/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方案一</a:t>
            </a:r>
            <a:r>
              <a:rPr lang="en-US" altLang="zh-CN" sz="2800" dirty="0"/>
              <a:t>: </a:t>
            </a:r>
            <a:r>
              <a:rPr lang="zh-CN" altLang="en-US" sz="2800" dirty="0"/>
              <a:t>直接计算</a:t>
            </a:r>
            <a:endParaRPr lang="zh-CN" altLang="en-US" sz="2800" dirty="0"/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时间复杂度</a:t>
            </a:r>
            <a:r>
              <a:rPr lang="en-US" altLang="zh-CN" sz="2800" dirty="0"/>
              <a:t>O(n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方案二</a:t>
            </a:r>
            <a:r>
              <a:rPr lang="en-US" altLang="zh-CN" sz="2800" dirty="0"/>
              <a:t>: </a:t>
            </a:r>
            <a:r>
              <a:rPr lang="zh-CN" altLang="en-US" sz="2800" dirty="0"/>
              <a:t>尝试分治法</a:t>
            </a:r>
            <a:endParaRPr lang="zh-CN" altLang="en-US" sz="28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508100" y="2774032"/>
          <a:ext cx="2880324" cy="2743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036"/>
                <a:gridCol w="320036"/>
                <a:gridCol w="320036"/>
                <a:gridCol w="320036"/>
                <a:gridCol w="320036"/>
                <a:gridCol w="320036"/>
                <a:gridCol w="320036"/>
                <a:gridCol w="320036"/>
                <a:gridCol w="320036"/>
              </a:tblGrid>
              <a:tr h="356438"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6438">
                <a:tc>
                  <a:txBody>
                    <a:bodyPr/>
                    <a:lstStyle/>
                    <a:p>
                      <a:endParaRPr lang="zh-CN" altLang="en-US" sz="24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400" b="1" dirty="0">
                          <a:sym typeface="Symbol" panose="05050102010706020507"/>
                        </a:rPr>
                        <a:t>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6438">
                <a:tc>
                  <a:txBody>
                    <a:bodyPr/>
                    <a:lstStyle/>
                    <a:p>
                      <a:endParaRPr lang="zh-CN" altLang="en-US" sz="2400" b="1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6438"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6438"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+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6438">
                <a:tc>
                  <a:txBody>
                    <a:bodyPr/>
                    <a:lstStyle/>
                    <a:p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0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400" b="1" dirty="0"/>
                        <a:t>1</a:t>
                      </a:r>
                      <a:endParaRPr lang="zh-CN" altLang="en-US" sz="2400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大整数乘法</a:t>
            </a:r>
            <a:r>
              <a:rPr lang="en-US" altLang="zh-CN" b="1"/>
              <a:t>: </a:t>
            </a:r>
            <a:r>
              <a:rPr lang="zh-CN" altLang="en-US" b="1"/>
              <a:t>分治</a:t>
            </a:r>
            <a:endParaRPr lang="en-US" altLang="zh-CN" b="1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250825" y="1196975"/>
            <a:ext cx="8713788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/>
              <a:t>将</a:t>
            </a:r>
            <a:r>
              <a:rPr lang="en-US" altLang="zh-CN" sz="2800"/>
              <a:t>X</a:t>
            </a:r>
            <a:r>
              <a:rPr lang="zh-CN" altLang="en-US" sz="2800"/>
              <a:t>和</a:t>
            </a:r>
            <a:r>
              <a:rPr lang="en-US" altLang="zh-CN" sz="2800"/>
              <a:t>Y</a:t>
            </a:r>
            <a:r>
              <a:rPr lang="zh-CN" altLang="en-US" sz="2800"/>
              <a:t>都分两段</a:t>
            </a:r>
            <a:r>
              <a:rPr lang="en-US" altLang="zh-CN" sz="2800"/>
              <a:t>, </a:t>
            </a:r>
            <a:r>
              <a:rPr lang="zh-CN" altLang="en-US" sz="2800"/>
              <a:t>即 </a:t>
            </a:r>
            <a:r>
              <a:rPr lang="en-US" altLang="zh-CN" sz="2800"/>
              <a:t>X=A2</a:t>
            </a:r>
            <a:r>
              <a:rPr lang="en-US" altLang="zh-CN" sz="2800" baseline="30000"/>
              <a:t>n/2</a:t>
            </a:r>
            <a:r>
              <a:rPr lang="en-US" altLang="zh-CN" sz="2800"/>
              <a:t>+B,   Y=C2</a:t>
            </a:r>
            <a:r>
              <a:rPr lang="en-US" altLang="zh-CN" sz="2800" baseline="30000"/>
              <a:t>n/2</a:t>
            </a:r>
            <a:r>
              <a:rPr lang="en-US" altLang="zh-CN" sz="2800"/>
              <a:t>+D </a:t>
            </a:r>
            <a:endParaRPr lang="zh-CN" altLang="en-US" sz="2800"/>
          </a:p>
        </p:txBody>
      </p:sp>
      <p:pic>
        <p:nvPicPr>
          <p:cNvPr id="209924" name="Picture 4" descr="image02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16113"/>
            <a:ext cx="6096000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138113" y="3068638"/>
            <a:ext cx="8755062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pt-BR" altLang="zh-CN" dirty="0"/>
              <a:t>XY=(A2</a:t>
            </a:r>
            <a:r>
              <a:rPr lang="pt-BR" altLang="zh-CN" baseline="30000" dirty="0"/>
              <a:t>n/2</a:t>
            </a:r>
            <a:r>
              <a:rPr lang="pt-BR" altLang="zh-CN" dirty="0"/>
              <a:t>+B)(C2</a:t>
            </a:r>
            <a:r>
              <a:rPr lang="pt-BR" altLang="zh-CN" baseline="30000" dirty="0"/>
              <a:t>n/2</a:t>
            </a:r>
            <a:r>
              <a:rPr lang="pt-BR" altLang="zh-CN" dirty="0"/>
              <a:t>+D)=AC2</a:t>
            </a:r>
            <a:r>
              <a:rPr lang="pt-BR" altLang="zh-CN" baseline="30000" dirty="0"/>
              <a:t>n</a:t>
            </a:r>
            <a:r>
              <a:rPr lang="pt-BR" altLang="zh-CN" dirty="0"/>
              <a:t>+(AD+BC) 2</a:t>
            </a:r>
            <a:r>
              <a:rPr lang="pt-BR" altLang="zh-CN" baseline="30000" dirty="0"/>
              <a:t>n/2</a:t>
            </a:r>
            <a:r>
              <a:rPr lang="pt-BR" altLang="zh-CN" dirty="0"/>
              <a:t>+BD </a:t>
            </a:r>
            <a:endParaRPr lang="pt-BR" altLang="zh-CN" dirty="0"/>
          </a:p>
        </p:txBody>
      </p:sp>
      <p:sp>
        <p:nvSpPr>
          <p:cNvPr id="3" name="文本框 2"/>
          <p:cNvSpPr txBox="1"/>
          <p:nvPr/>
        </p:nvSpPr>
        <p:spPr bwMode="auto">
          <a:xfrm>
            <a:off x="395536" y="3816330"/>
            <a:ext cx="4104456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tlCol="0">
            <a:spAutoFit/>
          </a:bodyPr>
          <a:lstStyle/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Mt(</a:t>
            </a:r>
            <a:r>
              <a:rPr lang="en-US" altLang="zh-CN" sz="2400" dirty="0" err="1">
                <a:solidFill>
                  <a:schemeClr val="tx1"/>
                </a:solidFill>
              </a:rPr>
              <a:t>X,Y,n</a:t>
            </a:r>
            <a:r>
              <a:rPr lang="en-US" altLang="zh-CN" sz="2400" dirty="0">
                <a:solidFill>
                  <a:schemeClr val="tx1"/>
                </a:solidFill>
              </a:rPr>
              <a:t>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1. if n=1, return(X*Y)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2. X=[A,B], Y=[C,D], k=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</a:t>
            </a:r>
            <a:r>
              <a:rPr lang="en-US" altLang="zh-CN" sz="2400" dirty="0">
                <a:solidFill>
                  <a:schemeClr val="tx1"/>
                </a:solidFill>
              </a:rPr>
              <a:t>n/2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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3. a=Mt(</a:t>
            </a:r>
            <a:r>
              <a:rPr lang="en-US" altLang="zh-CN" sz="2400" dirty="0" err="1">
                <a:solidFill>
                  <a:schemeClr val="tx1"/>
                </a:solidFill>
              </a:rPr>
              <a:t>A,C,k</a:t>
            </a:r>
            <a:r>
              <a:rPr lang="en-US" altLang="zh-CN" sz="2400" dirty="0">
                <a:solidFill>
                  <a:schemeClr val="tx1"/>
                </a:solidFill>
              </a:rPr>
              <a:t>), b=Mt(</a:t>
            </a:r>
            <a:r>
              <a:rPr lang="en-US" altLang="zh-CN" sz="2400" dirty="0" err="1">
                <a:solidFill>
                  <a:schemeClr val="tx1"/>
                </a:solidFill>
              </a:rPr>
              <a:t>A,D,k</a:t>
            </a:r>
            <a:r>
              <a:rPr lang="en-US" altLang="zh-CN" sz="2400" dirty="0">
                <a:solidFill>
                  <a:schemeClr val="tx1"/>
                </a:solidFill>
              </a:rPr>
              <a:t>),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4. c=Mt(</a:t>
            </a:r>
            <a:r>
              <a:rPr lang="en-US" altLang="zh-CN" sz="2400" dirty="0" err="1">
                <a:solidFill>
                  <a:schemeClr val="tx1"/>
                </a:solidFill>
              </a:rPr>
              <a:t>B,C,k</a:t>
            </a:r>
            <a:r>
              <a:rPr lang="en-US" altLang="zh-CN" sz="2400" dirty="0">
                <a:solidFill>
                  <a:schemeClr val="tx1"/>
                </a:solidFill>
              </a:rPr>
              <a:t>), d=Mt(</a:t>
            </a:r>
            <a:r>
              <a:rPr lang="en-US" altLang="zh-CN" sz="2400" dirty="0" err="1">
                <a:solidFill>
                  <a:schemeClr val="tx1"/>
                </a:solidFill>
              </a:rPr>
              <a:t>B,D,k</a:t>
            </a:r>
            <a:r>
              <a:rPr lang="en-US" altLang="zh-CN" sz="2400" dirty="0">
                <a:solidFill>
                  <a:schemeClr val="tx1"/>
                </a:solidFill>
              </a:rPr>
              <a:t>) 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0" hangingPunct="0"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chemeClr val="tx1"/>
                </a:solidFill>
              </a:rPr>
              <a:t>5. return(a2</a:t>
            </a:r>
            <a:r>
              <a:rPr lang="en-US" altLang="zh-CN" sz="2400" baseline="30000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+(</a:t>
            </a:r>
            <a:r>
              <a:rPr lang="en-US" altLang="zh-CN" sz="2400" dirty="0" err="1">
                <a:solidFill>
                  <a:schemeClr val="tx1"/>
                </a:solidFill>
              </a:rPr>
              <a:t>b+c</a:t>
            </a:r>
            <a:r>
              <a:rPr lang="en-US" altLang="zh-CN" sz="2400" dirty="0">
                <a:solidFill>
                  <a:schemeClr val="tx1"/>
                </a:solidFill>
              </a:rPr>
              <a:t>)2</a:t>
            </a:r>
            <a:r>
              <a:rPr lang="en-US" altLang="zh-CN" sz="2400" baseline="30000" dirty="0">
                <a:solidFill>
                  <a:schemeClr val="tx1"/>
                </a:solidFill>
              </a:rPr>
              <a:t>k</a:t>
            </a:r>
            <a:r>
              <a:rPr lang="en-US" altLang="zh-CN" sz="2400" dirty="0">
                <a:solidFill>
                  <a:schemeClr val="tx1"/>
                </a:solidFill>
              </a:rPr>
              <a:t>+d)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" name="TextBox 2"/>
          <p:cNvSpPr txBox="1"/>
          <p:nvPr/>
        </p:nvSpPr>
        <p:spPr bwMode="auto">
          <a:xfrm>
            <a:off x="4932040" y="3827363"/>
            <a:ext cx="3950120" cy="276998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lvl="0">
              <a:spcBef>
                <a:spcPct val="1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divide-and-conquer(P)</a:t>
            </a:r>
            <a:endParaRPr kumimoji="0" lang="en-US" altLang="zh-CN" sz="20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{  if ( | P | &lt;= n0) </a:t>
            </a:r>
            <a:r>
              <a:rPr kumimoji="0" lang="en-US" altLang="zh-CN" sz="20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adhoc</a:t>
            </a: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(P);       </a:t>
            </a:r>
            <a:endParaRPr kumimoji="0" lang="zh-CN" altLang="en-US" sz="20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zh-CN" altLang="en-US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else </a:t>
            </a:r>
            <a:endParaRPr kumimoji="0" lang="en-US" altLang="zh-CN" sz="20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 {   divide P into P</a:t>
            </a:r>
            <a:r>
              <a:rPr kumimoji="0" lang="en-US" altLang="zh-CN" sz="200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, P</a:t>
            </a:r>
            <a:r>
              <a:rPr kumimoji="0" lang="en-US" altLang="zh-CN" sz="200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,..., P</a:t>
            </a:r>
            <a:r>
              <a:rPr kumimoji="0" lang="en-US" altLang="zh-CN" sz="200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;</a:t>
            </a:r>
            <a:r>
              <a:rPr kumimoji="0" lang="zh-CN" altLang="en-US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0" lang="zh-CN" altLang="en-US" sz="20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zh-CN" altLang="en-US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for (</a:t>
            </a:r>
            <a:r>
              <a:rPr kumimoji="0" lang="en-US" altLang="zh-CN" sz="20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=1,i&lt;=</a:t>
            </a:r>
            <a:r>
              <a:rPr kumimoji="0" lang="en-US" altLang="zh-CN" sz="20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a,i</a:t>
            </a: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++)</a:t>
            </a:r>
            <a:endParaRPr kumimoji="0" lang="en-US" altLang="zh-CN" sz="20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kumimoji="0" lang="en-US" altLang="zh-CN" sz="20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000" baseline="-250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=divide-and-conquer(P</a:t>
            </a:r>
            <a:r>
              <a:rPr kumimoji="0" lang="en-US" altLang="zh-CN" sz="200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); </a:t>
            </a:r>
            <a:endParaRPr kumimoji="0" lang="zh-CN" altLang="en-US" sz="20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zh-CN" altLang="en-US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         </a:t>
            </a: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return merge(y</a:t>
            </a:r>
            <a:r>
              <a:rPr kumimoji="0" lang="en-US" altLang="zh-CN" sz="2000" baseline="-25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,...,</a:t>
            </a:r>
            <a:r>
              <a:rPr kumimoji="0" lang="en-US" altLang="zh-CN" sz="20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000" baseline="-25000" dirty="0" err="1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);  </a:t>
            </a:r>
            <a:endParaRPr kumimoji="0" lang="en-US" altLang="zh-CN" sz="2000" dirty="0">
              <a:solidFill>
                <a:srgbClr val="000000"/>
              </a:solidFill>
              <a:ea typeface="楷体_GB2312" pitchFamily="49" charset="-122"/>
              <a:cs typeface="Times New Roman" panose="02020603050405020304" pitchFamily="18" charset="0"/>
            </a:endParaRPr>
          </a:p>
          <a:p>
            <a:pPr lvl="0">
              <a:spcBef>
                <a:spcPct val="10000"/>
              </a:spcBef>
            </a:pPr>
            <a:r>
              <a:rPr kumimoji="0" lang="en-US" altLang="zh-CN" sz="2000" dirty="0">
                <a:solidFill>
                  <a:srgbClr val="000000"/>
                </a:solidFill>
                <a:ea typeface="楷体_GB2312" pitchFamily="49" charset="-122"/>
                <a:cs typeface="Times New Roman" panose="02020603050405020304" pitchFamily="18" charset="0"/>
              </a:rPr>
              <a:t>}  }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9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28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  <p:bldP spid="162821" grpId="0" build="p"/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时间复杂度</a:t>
            </a:r>
            <a:r>
              <a:rPr lang="en-US" altLang="zh-CN" b="1" dirty="0"/>
              <a:t>T(n)</a:t>
            </a:r>
            <a:r>
              <a:rPr lang="zh-CN" altLang="en-US" b="1" dirty="0"/>
              <a:t>分析</a:t>
            </a:r>
            <a:endParaRPr lang="en-US" altLang="zh-CN" b="1" dirty="0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250825" y="1196975"/>
            <a:ext cx="8713788" cy="6477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将</a:t>
            </a:r>
            <a:r>
              <a:rPr lang="en-US" altLang="zh-CN" sz="2800" dirty="0"/>
              <a:t>X</a:t>
            </a:r>
            <a:r>
              <a:rPr lang="zh-CN" altLang="en-US" sz="2800" dirty="0"/>
              <a:t>和</a:t>
            </a:r>
            <a:r>
              <a:rPr lang="en-US" altLang="zh-CN" sz="2800" dirty="0"/>
              <a:t>Y</a:t>
            </a:r>
            <a:r>
              <a:rPr lang="zh-CN" altLang="en-US" sz="2800" dirty="0"/>
              <a:t>都分两段</a:t>
            </a:r>
            <a:r>
              <a:rPr lang="en-US" altLang="zh-CN" sz="2800" dirty="0"/>
              <a:t>, </a:t>
            </a:r>
            <a:r>
              <a:rPr lang="zh-CN" altLang="en-US" sz="2800" dirty="0"/>
              <a:t>即 </a:t>
            </a:r>
            <a:r>
              <a:rPr lang="en-US" altLang="zh-CN" sz="2800" dirty="0"/>
              <a:t>X=A2</a:t>
            </a:r>
            <a:r>
              <a:rPr lang="en-US" altLang="zh-CN" sz="2800" baseline="30000" dirty="0"/>
              <a:t>n/2</a:t>
            </a:r>
            <a:r>
              <a:rPr lang="en-US" altLang="zh-CN" sz="2800" dirty="0"/>
              <a:t>+B,   Y=C2</a:t>
            </a:r>
            <a:r>
              <a:rPr lang="en-US" altLang="zh-CN" sz="2800" baseline="30000" dirty="0"/>
              <a:t>n/2</a:t>
            </a:r>
            <a:r>
              <a:rPr lang="en-US" altLang="zh-CN" sz="2800" dirty="0"/>
              <a:t>+D </a:t>
            </a:r>
            <a:endParaRPr lang="zh-CN" altLang="en-US" sz="2800" dirty="0"/>
          </a:p>
        </p:txBody>
      </p:sp>
      <p:pic>
        <p:nvPicPr>
          <p:cNvPr id="209924" name="Picture 4" descr="image021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916113"/>
            <a:ext cx="6096000" cy="1287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179512" y="2924944"/>
            <a:ext cx="8755062" cy="564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pt-BR" altLang="zh-CN" dirty="0"/>
              <a:t>XY=(A2</a:t>
            </a:r>
            <a:r>
              <a:rPr lang="pt-BR" altLang="zh-CN" baseline="30000" dirty="0"/>
              <a:t>n/2</a:t>
            </a:r>
            <a:r>
              <a:rPr lang="pt-BR" altLang="zh-CN" dirty="0"/>
              <a:t>+B)(C2</a:t>
            </a:r>
            <a:r>
              <a:rPr lang="pt-BR" altLang="zh-CN" baseline="30000" dirty="0"/>
              <a:t>n/2</a:t>
            </a:r>
            <a:r>
              <a:rPr lang="pt-BR" altLang="zh-CN" dirty="0"/>
              <a:t>+D)=AC2</a:t>
            </a:r>
            <a:r>
              <a:rPr lang="pt-BR" altLang="zh-CN" baseline="30000" dirty="0"/>
              <a:t>n</a:t>
            </a:r>
            <a:r>
              <a:rPr lang="pt-BR" altLang="zh-CN" dirty="0"/>
              <a:t>+(AD+BC) 2</a:t>
            </a:r>
            <a:r>
              <a:rPr lang="pt-BR" altLang="zh-CN" baseline="30000" dirty="0"/>
              <a:t>n/2</a:t>
            </a:r>
            <a:r>
              <a:rPr lang="pt-BR" altLang="zh-CN" dirty="0"/>
              <a:t>+BD</a:t>
            </a:r>
            <a:endParaRPr lang="en-US" altLang="zh-CN" dirty="0"/>
          </a:p>
        </p:txBody>
      </p:sp>
      <p:graphicFrame>
        <p:nvGraphicFramePr>
          <p:cNvPr id="162822" name="Object 6"/>
          <p:cNvGraphicFramePr>
            <a:graphicFrameLocks noChangeAspect="1"/>
          </p:cNvGraphicFramePr>
          <p:nvPr/>
        </p:nvGraphicFramePr>
        <p:xfrm>
          <a:off x="251520" y="4725144"/>
          <a:ext cx="502920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公式" r:id="rId2" imgW="2019300" imgH="469900" progId="Equation.3">
                  <p:embed/>
                </p:oleObj>
              </mc:Choice>
              <mc:Fallback>
                <p:oleObj name="公式" r:id="rId2" imgW="2019300" imgH="4699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725144"/>
                        <a:ext cx="5029200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35496" y="5949280"/>
            <a:ext cx="4104456" cy="6524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由分治主定理</a:t>
            </a:r>
            <a:r>
              <a:rPr lang="en-US" altLang="zh-CN" sz="2800" dirty="0"/>
              <a:t>T(n)=O(n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)</a:t>
            </a:r>
            <a:endParaRPr lang="en-US" altLang="zh-CN" sz="2800" dirty="0"/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4139952" y="5949280"/>
            <a:ext cx="4825231" cy="6524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改进</a:t>
            </a:r>
            <a:r>
              <a:rPr lang="en-US" altLang="zh-CN" sz="2800" dirty="0"/>
              <a:t>: AC, AD, BC, BD</a:t>
            </a:r>
            <a:r>
              <a:rPr lang="zh-CN" altLang="en-US" sz="2800" dirty="0"/>
              <a:t>不独立</a:t>
            </a:r>
            <a:endParaRPr lang="en-US" altLang="zh-CN" sz="2800" dirty="0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79512" y="3573016"/>
            <a:ext cx="734481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zh-CN" altLang="en-US" dirty="0"/>
              <a:t>令</a:t>
            </a:r>
            <a:r>
              <a:rPr lang="en-US" altLang="zh-CN" dirty="0"/>
              <a:t>T(n)</a:t>
            </a:r>
            <a:r>
              <a:rPr lang="zh-CN" altLang="en-US" dirty="0"/>
              <a:t>为</a:t>
            </a:r>
            <a:r>
              <a:rPr lang="en-US" altLang="zh-CN" dirty="0"/>
              <a:t>n</a:t>
            </a:r>
            <a:r>
              <a:rPr lang="zh-CN" altLang="en-US" dirty="0"/>
              <a:t>位乘法所需时间</a:t>
            </a:r>
            <a:r>
              <a:rPr lang="en-US" altLang="zh-CN" dirty="0"/>
              <a:t>, T(n)</a:t>
            </a:r>
            <a:r>
              <a:rPr lang="zh-CN" altLang="en-US" dirty="0"/>
              <a:t>的构成</a:t>
            </a:r>
            <a:r>
              <a:rPr lang="en-US" altLang="zh-CN" dirty="0"/>
              <a:t>: </a:t>
            </a:r>
            <a:endParaRPr lang="pt-BR" altLang="zh-CN" dirty="0"/>
          </a:p>
          <a:p>
            <a:pPr>
              <a:lnSpc>
                <a:spcPct val="120000"/>
              </a:lnSpc>
              <a:spcBef>
                <a:spcPct val="10000"/>
              </a:spcBef>
            </a:pPr>
            <a:r>
              <a:rPr lang="en-US" altLang="zh-CN" dirty="0"/>
              <a:t>4</a:t>
            </a:r>
            <a:r>
              <a:rPr lang="zh-CN" altLang="en-US" dirty="0"/>
              <a:t>次</a:t>
            </a:r>
            <a:r>
              <a:rPr lang="en-US" altLang="zh-CN" dirty="0"/>
              <a:t>n/2</a:t>
            </a:r>
            <a:r>
              <a:rPr lang="zh-CN" altLang="en-US" dirty="0"/>
              <a:t>位乘法</a:t>
            </a:r>
            <a:r>
              <a:rPr lang="en-US" altLang="zh-CN" dirty="0"/>
              <a:t>, 3</a:t>
            </a:r>
            <a:r>
              <a:rPr lang="zh-CN" altLang="en-US" dirty="0"/>
              <a:t>次不超过</a:t>
            </a:r>
            <a:r>
              <a:rPr lang="en-US" altLang="zh-CN" dirty="0"/>
              <a:t>n</a:t>
            </a:r>
            <a:r>
              <a:rPr lang="zh-CN" altLang="en-US" dirty="0"/>
              <a:t>位加法</a:t>
            </a:r>
            <a:r>
              <a:rPr lang="en-US" altLang="zh-CN" dirty="0"/>
              <a:t>, 2</a:t>
            </a:r>
            <a:r>
              <a:rPr lang="zh-CN" altLang="en-US" dirty="0"/>
              <a:t>次移位 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9" grpId="0" build="p"/>
      <p:bldP spid="10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大整数乘法</a:t>
            </a:r>
            <a:r>
              <a:rPr lang="en-US" altLang="zh-CN" b="1"/>
              <a:t>: </a:t>
            </a:r>
            <a:r>
              <a:rPr lang="zh-CN" altLang="en-US" b="1"/>
              <a:t>改进的分治</a:t>
            </a:r>
            <a:endParaRPr lang="en-US" altLang="zh-CN" b="1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250825" y="1196975"/>
            <a:ext cx="8713788" cy="23145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将</a:t>
            </a:r>
            <a:r>
              <a:rPr lang="en-US" altLang="zh-CN" sz="2800" dirty="0"/>
              <a:t>X</a:t>
            </a:r>
            <a:r>
              <a:rPr lang="zh-CN" altLang="en-US" sz="2800" dirty="0"/>
              <a:t>和</a:t>
            </a:r>
            <a:r>
              <a:rPr lang="en-US" altLang="zh-CN" sz="2800" dirty="0"/>
              <a:t>Y</a:t>
            </a:r>
            <a:r>
              <a:rPr lang="zh-CN" altLang="en-US" sz="2800" dirty="0"/>
              <a:t>都分两段</a:t>
            </a:r>
            <a:r>
              <a:rPr lang="en-US" altLang="zh-CN" sz="2800" dirty="0"/>
              <a:t>, </a:t>
            </a:r>
            <a:r>
              <a:rPr lang="zh-CN" altLang="en-US" sz="2800" dirty="0"/>
              <a:t>即 </a:t>
            </a:r>
            <a:r>
              <a:rPr lang="en-US" altLang="zh-CN" sz="2800" dirty="0"/>
              <a:t>X=A2</a:t>
            </a:r>
            <a:r>
              <a:rPr lang="en-US" altLang="zh-CN" sz="2800" baseline="30000" dirty="0"/>
              <a:t>n/2</a:t>
            </a:r>
            <a:r>
              <a:rPr lang="en-US" altLang="zh-CN" sz="2800" dirty="0"/>
              <a:t>+B,   Y=C2</a:t>
            </a:r>
            <a:r>
              <a:rPr lang="en-US" altLang="zh-CN" sz="2800" baseline="30000" dirty="0"/>
              <a:t>n/2</a:t>
            </a:r>
            <a:r>
              <a:rPr lang="en-US" altLang="zh-CN" sz="2800" dirty="0"/>
              <a:t>+D</a:t>
            </a:r>
            <a:endParaRPr lang="en-US" altLang="zh-CN" sz="2800" dirty="0"/>
          </a:p>
          <a:p>
            <a:pPr>
              <a:spcBef>
                <a:spcPct val="10000"/>
              </a:spcBef>
            </a:pPr>
            <a:r>
              <a:rPr lang="en-US" altLang="zh-CN" sz="2800" dirty="0"/>
              <a:t> </a:t>
            </a:r>
            <a:r>
              <a:rPr lang="pt-BR" altLang="zh-CN" sz="2800" dirty="0"/>
              <a:t>XY=(A2</a:t>
            </a:r>
            <a:r>
              <a:rPr lang="pt-BR" altLang="zh-CN" sz="2800" baseline="30000" dirty="0"/>
              <a:t>n/2</a:t>
            </a:r>
            <a:r>
              <a:rPr lang="pt-BR" altLang="zh-CN" sz="2800" dirty="0"/>
              <a:t>+B)(C2</a:t>
            </a:r>
            <a:r>
              <a:rPr lang="pt-BR" altLang="zh-CN" sz="2800" baseline="30000" dirty="0"/>
              <a:t>n/2</a:t>
            </a:r>
            <a:r>
              <a:rPr lang="pt-BR" altLang="zh-CN" sz="2800" dirty="0"/>
              <a:t>+D)=AC2</a:t>
            </a:r>
            <a:r>
              <a:rPr lang="pt-BR" altLang="zh-CN" sz="2800" baseline="30000" dirty="0"/>
              <a:t>n</a:t>
            </a:r>
            <a:r>
              <a:rPr lang="pt-BR" altLang="zh-CN" sz="2800" dirty="0"/>
              <a:t>+(AD+BC) 2</a:t>
            </a:r>
            <a:r>
              <a:rPr lang="pt-BR" altLang="zh-CN" sz="2800" baseline="30000" dirty="0"/>
              <a:t>n/2</a:t>
            </a:r>
            <a:r>
              <a:rPr lang="pt-BR" altLang="zh-CN" sz="2800" dirty="0"/>
              <a:t>+BD </a:t>
            </a:r>
            <a:endParaRPr lang="pt-BR" altLang="zh-CN" sz="2800" dirty="0"/>
          </a:p>
          <a:p>
            <a:pPr>
              <a:spcBef>
                <a:spcPct val="10000"/>
              </a:spcBef>
            </a:pPr>
            <a:r>
              <a:rPr lang="pt-BR" altLang="zh-CN" sz="2800" dirty="0"/>
              <a:t>       = </a:t>
            </a:r>
            <a:r>
              <a:rPr lang="pt-BR" altLang="zh-CN" sz="2800" dirty="0">
                <a:solidFill>
                  <a:srgbClr val="FF3300"/>
                </a:solidFill>
              </a:rPr>
              <a:t>AC</a:t>
            </a:r>
            <a:r>
              <a:rPr lang="pt-BR" altLang="zh-CN" sz="2800" dirty="0"/>
              <a:t>2</a:t>
            </a:r>
            <a:r>
              <a:rPr lang="pt-BR" altLang="zh-CN" sz="2800" baseline="30000" dirty="0"/>
              <a:t>n</a:t>
            </a:r>
            <a:r>
              <a:rPr lang="pt-BR" altLang="zh-CN" sz="2800" dirty="0"/>
              <a:t>+(</a:t>
            </a:r>
            <a:r>
              <a:rPr lang="pt-BR" altLang="zh-CN" sz="2800" dirty="0">
                <a:solidFill>
                  <a:schemeClr val="accent1"/>
                </a:solidFill>
              </a:rPr>
              <a:t>(A-B)(D-C)</a:t>
            </a:r>
            <a:r>
              <a:rPr lang="pt-BR" altLang="zh-CN" sz="2800" dirty="0"/>
              <a:t>+</a:t>
            </a:r>
            <a:r>
              <a:rPr lang="pt-BR" altLang="zh-CN" sz="2800" dirty="0">
                <a:solidFill>
                  <a:srgbClr val="FF3300"/>
                </a:solidFill>
              </a:rPr>
              <a:t>AC</a:t>
            </a:r>
            <a:r>
              <a:rPr lang="pt-BR" altLang="zh-CN" sz="2800" dirty="0"/>
              <a:t>+</a:t>
            </a:r>
            <a:r>
              <a:rPr lang="pt-BR" altLang="zh-CN" sz="2800" dirty="0">
                <a:solidFill>
                  <a:schemeClr val="accent2"/>
                </a:solidFill>
              </a:rPr>
              <a:t>BD</a:t>
            </a:r>
            <a:r>
              <a:rPr lang="pt-BR" altLang="zh-CN" sz="2800" dirty="0"/>
              <a:t>)2</a:t>
            </a:r>
            <a:r>
              <a:rPr lang="pt-BR" altLang="zh-CN" sz="2800" baseline="30000" dirty="0"/>
              <a:t>n/2</a:t>
            </a:r>
            <a:r>
              <a:rPr lang="pt-BR" altLang="zh-CN" sz="2800" dirty="0"/>
              <a:t>+</a:t>
            </a:r>
            <a:r>
              <a:rPr lang="pt-BR" altLang="zh-CN" sz="2800" dirty="0">
                <a:solidFill>
                  <a:schemeClr val="accent2"/>
                </a:solidFill>
              </a:rPr>
              <a:t>BD</a:t>
            </a:r>
            <a:endParaRPr lang="pt-BR" altLang="zh-CN" sz="2800" dirty="0">
              <a:solidFill>
                <a:schemeClr val="accent2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zh-CN" sz="2800" dirty="0"/>
              <a:t>T(n)</a:t>
            </a:r>
            <a:r>
              <a:rPr lang="zh-CN" altLang="en-US" sz="2800" dirty="0"/>
              <a:t>构成</a:t>
            </a:r>
            <a:r>
              <a:rPr lang="en-US" altLang="zh-CN" sz="2800" dirty="0"/>
              <a:t>: 3</a:t>
            </a:r>
            <a:r>
              <a:rPr lang="zh-CN" altLang="en-US" sz="2800" dirty="0"/>
              <a:t>次</a:t>
            </a:r>
            <a:r>
              <a:rPr lang="en-US" altLang="zh-CN" sz="2800" dirty="0"/>
              <a:t>n/2</a:t>
            </a:r>
            <a:r>
              <a:rPr lang="zh-CN" altLang="en-US" sz="2800" dirty="0"/>
              <a:t>位乘法</a:t>
            </a:r>
            <a:r>
              <a:rPr lang="en-US" altLang="zh-CN" sz="2800" dirty="0"/>
              <a:t>, 6</a:t>
            </a:r>
            <a:r>
              <a:rPr lang="zh-CN" altLang="en-US" sz="2800" dirty="0"/>
              <a:t>次不超过</a:t>
            </a:r>
            <a:r>
              <a:rPr lang="en-US" altLang="zh-CN" sz="2800" dirty="0"/>
              <a:t>n</a:t>
            </a:r>
            <a:r>
              <a:rPr lang="zh-CN" altLang="en-US" sz="2800" dirty="0"/>
              <a:t>位加法</a:t>
            </a:r>
            <a:r>
              <a:rPr lang="en-US" altLang="zh-CN" sz="2800" dirty="0"/>
              <a:t>, 2</a:t>
            </a:r>
            <a:r>
              <a:rPr lang="zh-CN" altLang="en-US" sz="2800" dirty="0"/>
              <a:t>次移位</a:t>
            </a:r>
            <a:endParaRPr lang="zh-CN" altLang="en-US" sz="2800" dirty="0"/>
          </a:p>
        </p:txBody>
      </p:sp>
      <p:graphicFrame>
        <p:nvGraphicFramePr>
          <p:cNvPr id="186374" name="Object 6"/>
          <p:cNvGraphicFramePr>
            <a:graphicFrameLocks noChangeAspect="1"/>
          </p:cNvGraphicFramePr>
          <p:nvPr/>
        </p:nvGraphicFramePr>
        <p:xfrm>
          <a:off x="1258888" y="3716338"/>
          <a:ext cx="5029200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公式" r:id="rId1" imgW="2019300" imgH="469900" progId="Equation.3">
                  <p:embed/>
                </p:oleObj>
              </mc:Choice>
              <mc:Fallback>
                <p:oleObj name="公式" r:id="rId1" imgW="2019300" imgH="469900" progId="Equation.3">
                  <p:embed/>
                  <p:pic>
                    <p:nvPicPr>
                      <p:cNvPr id="0" name="Picture 4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716338"/>
                        <a:ext cx="5029200" cy="1169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250825" y="4941888"/>
            <a:ext cx="8713788" cy="18446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根据分治主定理 </a:t>
            </a:r>
            <a:r>
              <a:rPr lang="en-US" altLang="zh-CN" sz="2800" dirty="0"/>
              <a:t>T(n) = </a:t>
            </a:r>
            <a:r>
              <a:rPr lang="en-US" altLang="zh-CN" sz="2800" dirty="0">
                <a:sym typeface="Symbol" panose="05050102010706020507" pitchFamily="18" charset="2"/>
              </a:rPr>
              <a:t></a:t>
            </a:r>
            <a:r>
              <a:rPr lang="en-US" altLang="zh-CN" sz="2800" dirty="0"/>
              <a:t>(n</a:t>
            </a:r>
            <a:r>
              <a:rPr lang="en-US" altLang="zh-CN" sz="2800" baseline="30000" dirty="0"/>
              <a:t>log</a:t>
            </a:r>
            <a:r>
              <a:rPr lang="en-US" altLang="zh-CN" sz="2000" baseline="20000" dirty="0"/>
              <a:t>2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) </a:t>
            </a:r>
            <a:endParaRPr lang="en-US" altLang="zh-CN" sz="2800" dirty="0"/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/>
              <a:t>注</a:t>
            </a:r>
            <a:r>
              <a:rPr lang="en-US" altLang="zh-CN" sz="2800" dirty="0"/>
              <a:t>: </a:t>
            </a:r>
            <a:r>
              <a:rPr lang="zh-CN" altLang="en-US" sz="2800" dirty="0"/>
              <a:t>分多段可改进</a:t>
            </a:r>
            <a:r>
              <a:rPr lang="en-US" altLang="zh-CN" sz="2800" dirty="0"/>
              <a:t>(</a:t>
            </a:r>
            <a:r>
              <a:rPr lang="zh-CN" altLang="en-US" sz="2800" dirty="0"/>
              <a:t>见本章习题</a:t>
            </a:r>
            <a:r>
              <a:rPr lang="en-US" altLang="zh-CN" sz="2800" dirty="0"/>
              <a:t>); </a:t>
            </a:r>
            <a:endParaRPr lang="en-US" altLang="zh-CN" sz="2800" dirty="0"/>
          </a:p>
          <a:p>
            <a:pPr eaLnBrk="0" hangingPunct="0">
              <a:lnSpc>
                <a:spcPct val="130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/>
              <a:t>      Strassen</a:t>
            </a:r>
            <a:r>
              <a:rPr lang="zh-CN" altLang="en-US" sz="2800" dirty="0"/>
              <a:t>矩阵乘法</a:t>
            </a:r>
            <a:r>
              <a:rPr lang="en-US" altLang="zh-CN" sz="2800" dirty="0"/>
              <a:t>(8</a:t>
            </a:r>
            <a:r>
              <a:rPr lang="zh-CN" altLang="en-US" sz="2800" dirty="0"/>
              <a:t>次乘法改为</a:t>
            </a:r>
            <a:r>
              <a:rPr lang="en-US" altLang="zh-CN" sz="2800" dirty="0"/>
              <a:t>7</a:t>
            </a:r>
            <a:r>
              <a:rPr lang="zh-CN" altLang="en-US" sz="2800" dirty="0"/>
              <a:t>次乘法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  <p:bldP spid="2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939181" y="2174939"/>
            <a:ext cx="4599336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排序算法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递归函数</a:t>
            </a:r>
            <a:r>
              <a:rPr lang="en-US" altLang="zh-CN" dirty="0">
                <a:solidFill>
                  <a:srgbClr val="FF0000"/>
                </a:solidFill>
                <a:sym typeface="+mn-ea"/>
              </a:rPr>
              <a:t> </a:t>
            </a:r>
            <a:endParaRPr lang="en-US" altLang="zh-CN" dirty="0">
              <a:solidFill>
                <a:srgbClr val="FF0000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分治原理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主定理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二分法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大整数乘法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rgbClr val="FF0000"/>
                </a:solidFill>
                <a:sym typeface="+mn-ea"/>
              </a:rPr>
              <a:t>5. </a:t>
            </a:r>
            <a:r>
              <a:rPr lang="zh-CN" altLang="en-US" dirty="0">
                <a:solidFill>
                  <a:srgbClr val="FF0000"/>
                </a:solidFill>
                <a:sym typeface="+mn-ea"/>
              </a:rPr>
              <a:t>线性时间选择</a:t>
            </a:r>
            <a:endParaRPr lang="en-US" altLang="zh-CN" dirty="0">
              <a:solidFill>
                <a:srgbClr val="FF0000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6. </a:t>
            </a:r>
            <a:r>
              <a:rPr lang="zh-CN" altLang="en-US" dirty="0"/>
              <a:t>最大子段和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</a:rPr>
              <a:t>7. </a:t>
            </a:r>
            <a:r>
              <a:rPr lang="zh-CN" altLang="en-US" dirty="0">
                <a:solidFill>
                  <a:schemeClr val="tx1"/>
                </a:solidFill>
              </a:rPr>
              <a:t>最接近点对问题 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1524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5635904-CEC8-45D3-A49D-119A8327CAD3}" type="datetime1">
              <a:rPr kumimoji="0" lang="zh-CN" altLang="en-US" sz="1400" b="0" smtClean="0"/>
            </a:fld>
            <a:endParaRPr kumimoji="0" lang="en-US" altLang="zh-CN" sz="1400" b="0"/>
          </a:p>
        </p:txBody>
      </p:sp>
      <p:sp>
        <p:nvSpPr>
          <p:cNvPr id="28675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893E00-736A-46EA-B3BA-BB20D84FE223}" type="slidenum">
              <a:rPr kumimoji="0" lang="en-US" altLang="zh-CN" sz="1400" b="0"/>
            </a:fld>
            <a:r>
              <a:rPr kumimoji="0" lang="en-US" altLang="zh-CN" sz="1400" b="0"/>
              <a:t> of 158</a:t>
            </a:r>
            <a:endParaRPr kumimoji="0" lang="en-US" altLang="zh-CN" sz="1400" b="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求最小元素</a:t>
            </a:r>
            <a:endParaRPr lang="zh-CN" altLang="en-US"/>
          </a:p>
        </p:txBody>
      </p:sp>
      <p:sp>
        <p:nvSpPr>
          <p:cNvPr id="28677" name="Rectangle 3"/>
          <p:cNvSpPr>
            <a:spLocks noChangeArrowheads="1"/>
          </p:cNvSpPr>
          <p:nvPr/>
        </p:nvSpPr>
        <p:spPr bwMode="auto">
          <a:xfrm>
            <a:off x="304800" y="1227138"/>
            <a:ext cx="8610600" cy="4030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32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kumimoji="0" lang="zh-CN" altLang="en-US" sz="32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FindMin( Array[], int Len)</a:t>
            </a:r>
            <a:endParaRPr kumimoji="0" lang="en-US" altLang="zh-CN" sz="2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 </a:t>
            </a:r>
            <a:endParaRPr kumimoji="0" lang="en-US" altLang="zh-CN" sz="2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int MinIndex = 1;</a:t>
            </a:r>
            <a:endParaRPr kumimoji="0" lang="en-US" altLang="zh-CN" sz="2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for(int i = 2; i &lt;=Len; i++){</a:t>
            </a:r>
            <a:endParaRPr kumimoji="0" lang="en-US" altLang="zh-CN" sz="2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if(Array[MinIndex] &gt; Array[i])  MaxIndex = i;</a:t>
            </a:r>
            <a:endParaRPr kumimoji="0" lang="en-US" altLang="zh-CN" sz="2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kumimoji="0" lang="en-US" altLang="zh-CN" sz="2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return MinIndex;</a:t>
            </a:r>
            <a:endParaRPr kumimoji="0" lang="en-US" altLang="zh-CN" sz="2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0" lang="en-US" altLang="zh-CN" sz="2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1524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A7DF16-D722-4AC8-9B74-125C91F26325}" type="datetime1">
              <a:rPr kumimoji="0" lang="zh-CN" altLang="en-US" sz="1400" b="0" smtClean="0"/>
            </a:fld>
            <a:endParaRPr kumimoji="0" lang="en-US" altLang="zh-CN" sz="1400" b="0"/>
          </a:p>
        </p:txBody>
      </p:sp>
      <p:sp>
        <p:nvSpPr>
          <p:cNvPr id="29699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00BC097-770F-477F-80F9-B0A30C2D8C24}" type="slidenum">
              <a:rPr kumimoji="0" lang="en-US" altLang="zh-CN" sz="1400" b="0"/>
            </a:fld>
            <a:r>
              <a:rPr kumimoji="0" lang="en-US" altLang="zh-CN" sz="1400" b="0"/>
              <a:t> of 158</a:t>
            </a:r>
            <a:endParaRPr kumimoji="0" lang="en-US" altLang="zh-CN" sz="1400" b="0"/>
          </a:p>
        </p:txBody>
      </p:sp>
      <p:sp>
        <p:nvSpPr>
          <p:cNvPr id="612355" name="Rectangle 3"/>
          <p:cNvSpPr>
            <a:spLocks noChangeArrowheads="1"/>
          </p:cNvSpPr>
          <p:nvPr/>
        </p:nvSpPr>
        <p:spPr bwMode="auto">
          <a:xfrm>
            <a:off x="304800" y="981075"/>
            <a:ext cx="8610600" cy="4363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zh-CN" altLang="en-US" sz="3200" b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最小问题</a:t>
            </a:r>
            <a:endParaRPr kumimoji="0" lang="zh-CN" altLang="en-US" sz="3200" b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问题下界：假设集合中元素是互不相同的。则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个元素不是最小元素。</a:t>
            </a:r>
            <a:endParaRPr kumimoji="0" lang="en-US" altLang="zh-C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对某一个元素，只有它在某一次比较中失败了，才能确定它不是最小元素。因此 ，有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个元素在某次失败</a:t>
            </a:r>
            <a:endParaRPr kumimoji="0" lang="en-US" altLang="zh-C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每一次比较只能确定一个失败者，确定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个在某次比较中的失败者需要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次比较</a:t>
            </a:r>
            <a:endParaRPr kumimoji="0" lang="en-US" altLang="zh-C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确定最小元素至少需要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次比较，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次比较是最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问题的下界</a:t>
            </a:r>
            <a:endParaRPr kumimoji="0" lang="zh-CN" alt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304800" y="5410200"/>
            <a:ext cx="7848600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前面算法的比较次数是</a:t>
            </a:r>
            <a:r>
              <a:rPr kumimoji="0"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次，达到问题</a:t>
            </a:r>
            <a:b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的下界，因此它是</a:t>
            </a:r>
            <a:r>
              <a:rPr kumimoji="0" lang="zh-CN" altLang="en-US" sz="32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最优</a:t>
            </a: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算法</a:t>
            </a:r>
            <a:endParaRPr kumimoji="0" lang="zh-CN" alt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求最小元素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2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2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2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2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2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12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1524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4523C80-3736-4905-9A19-8ADCB849E81B}" type="datetime1">
              <a:rPr kumimoji="0" lang="zh-CN" altLang="en-US" sz="1400" b="0" smtClean="0"/>
            </a:fld>
            <a:endParaRPr kumimoji="0" lang="en-US" altLang="zh-CN" sz="1400" b="0"/>
          </a:p>
        </p:txBody>
      </p:sp>
      <p:sp>
        <p:nvSpPr>
          <p:cNvPr id="30723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7086600" y="63246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3CBBAE-3E0A-4982-8186-A1CD93DEA22E}" type="slidenum">
              <a:rPr kumimoji="0" lang="en-US" altLang="zh-CN" sz="1400" b="0"/>
            </a:fld>
            <a:r>
              <a:rPr kumimoji="0" lang="en-US" altLang="zh-CN" sz="1400" b="0"/>
              <a:t> of 158</a:t>
            </a:r>
            <a:endParaRPr kumimoji="0" lang="en-US" altLang="zh-CN" sz="1400" b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求第</a:t>
            </a:r>
            <a:r>
              <a:rPr lang="en-US" altLang="zh-CN"/>
              <a:t>2</a:t>
            </a:r>
            <a:r>
              <a:rPr lang="zh-CN" altLang="en-US"/>
              <a:t>小的元素</a:t>
            </a:r>
            <a:endParaRPr lang="zh-CN" altLang="en-US"/>
          </a:p>
        </p:txBody>
      </p:sp>
      <p:sp>
        <p:nvSpPr>
          <p:cNvPr id="613379" name="Rectangle 3"/>
          <p:cNvSpPr>
            <a:spLocks noChangeArrowheads="1"/>
          </p:cNvSpPr>
          <p:nvPr/>
        </p:nvSpPr>
        <p:spPr bwMode="auto">
          <a:xfrm>
            <a:off x="762000" y="1066800"/>
            <a:ext cx="647700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一般情况下</a:t>
            </a:r>
            <a:r>
              <a:rPr kumimoji="0"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2n-3</a:t>
            </a: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次比较</a:t>
            </a:r>
            <a:endParaRPr kumimoji="0" lang="zh-CN" alt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3380" name="Rectangle 4"/>
          <p:cNvSpPr>
            <a:spLocks noChangeArrowheads="1"/>
          </p:cNvSpPr>
          <p:nvPr/>
        </p:nvSpPr>
        <p:spPr bwMode="auto">
          <a:xfrm>
            <a:off x="762000" y="1720850"/>
            <a:ext cx="73152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kumimoji="0"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小元素一定存在于同最小元素比较过的元素之中</a:t>
            </a:r>
            <a:endParaRPr kumimoji="0" lang="zh-CN" alt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304800" y="3048000"/>
            <a:ext cx="6629400" cy="3279775"/>
            <a:chOff x="192" y="1920"/>
            <a:chExt cx="4176" cy="2066"/>
          </a:xfrm>
        </p:grpSpPr>
        <p:sp>
          <p:nvSpPr>
            <p:cNvPr id="30737" name="Oval 6"/>
            <p:cNvSpPr>
              <a:spLocks noChangeArrowheads="1"/>
            </p:cNvSpPr>
            <p:nvPr/>
          </p:nvSpPr>
          <p:spPr bwMode="auto">
            <a:xfrm>
              <a:off x="192" y="36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8" name="Text Box 7"/>
            <p:cNvSpPr txBox="1">
              <a:spLocks noChangeArrowheads="1"/>
            </p:cNvSpPr>
            <p:nvPr/>
          </p:nvSpPr>
          <p:spPr bwMode="auto">
            <a:xfrm>
              <a:off x="230" y="3648"/>
              <a:ext cx="43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39" name="Oval 8"/>
            <p:cNvSpPr>
              <a:spLocks noChangeArrowheads="1"/>
            </p:cNvSpPr>
            <p:nvPr/>
          </p:nvSpPr>
          <p:spPr bwMode="auto">
            <a:xfrm>
              <a:off x="730" y="364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40" name="Text Box 9"/>
            <p:cNvSpPr txBox="1">
              <a:spLocks noChangeArrowheads="1"/>
            </p:cNvSpPr>
            <p:nvPr/>
          </p:nvSpPr>
          <p:spPr bwMode="auto">
            <a:xfrm>
              <a:off x="768" y="3648"/>
              <a:ext cx="43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41" name="Line 10"/>
            <p:cNvSpPr>
              <a:spLocks noChangeShapeType="1"/>
            </p:cNvSpPr>
            <p:nvPr/>
          </p:nvSpPr>
          <p:spPr bwMode="auto">
            <a:xfrm flipV="1">
              <a:off x="336" y="3312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2" name="Line 11"/>
            <p:cNvSpPr>
              <a:spLocks noChangeShapeType="1"/>
            </p:cNvSpPr>
            <p:nvPr/>
          </p:nvSpPr>
          <p:spPr bwMode="auto">
            <a:xfrm>
              <a:off x="576" y="3312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43" name="Oval 12"/>
            <p:cNvSpPr>
              <a:spLocks noChangeArrowheads="1"/>
            </p:cNvSpPr>
            <p:nvPr/>
          </p:nvSpPr>
          <p:spPr bwMode="auto">
            <a:xfrm>
              <a:off x="442" y="302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44" name="Text Box 13"/>
            <p:cNvSpPr txBox="1">
              <a:spLocks noChangeArrowheads="1"/>
            </p:cNvSpPr>
            <p:nvPr/>
          </p:nvSpPr>
          <p:spPr bwMode="auto">
            <a:xfrm>
              <a:off x="480" y="3024"/>
              <a:ext cx="43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45" name="Oval 14"/>
            <p:cNvSpPr>
              <a:spLocks noChangeArrowheads="1"/>
            </p:cNvSpPr>
            <p:nvPr/>
          </p:nvSpPr>
          <p:spPr bwMode="auto">
            <a:xfrm>
              <a:off x="1200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46" name="Text Box 15"/>
            <p:cNvSpPr txBox="1">
              <a:spLocks noChangeArrowheads="1"/>
            </p:cNvSpPr>
            <p:nvPr/>
          </p:nvSpPr>
          <p:spPr bwMode="auto">
            <a:xfrm>
              <a:off x="1238" y="3696"/>
              <a:ext cx="43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47" name="Oval 16"/>
            <p:cNvSpPr>
              <a:spLocks noChangeArrowheads="1"/>
            </p:cNvSpPr>
            <p:nvPr/>
          </p:nvSpPr>
          <p:spPr bwMode="auto">
            <a:xfrm>
              <a:off x="1738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48" name="Text Box 17"/>
            <p:cNvSpPr txBox="1">
              <a:spLocks noChangeArrowheads="1"/>
            </p:cNvSpPr>
            <p:nvPr/>
          </p:nvSpPr>
          <p:spPr bwMode="auto">
            <a:xfrm>
              <a:off x="1776" y="3696"/>
              <a:ext cx="43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49" name="Line 18"/>
            <p:cNvSpPr>
              <a:spLocks noChangeShapeType="1"/>
            </p:cNvSpPr>
            <p:nvPr/>
          </p:nvSpPr>
          <p:spPr bwMode="auto">
            <a:xfrm flipV="1">
              <a:off x="1344" y="3360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0" name="Line 19"/>
            <p:cNvSpPr>
              <a:spLocks noChangeShapeType="1"/>
            </p:cNvSpPr>
            <p:nvPr/>
          </p:nvSpPr>
          <p:spPr bwMode="auto">
            <a:xfrm>
              <a:off x="1584" y="3360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1" name="Oval 20"/>
            <p:cNvSpPr>
              <a:spLocks noChangeArrowheads="1"/>
            </p:cNvSpPr>
            <p:nvPr/>
          </p:nvSpPr>
          <p:spPr bwMode="auto">
            <a:xfrm>
              <a:off x="1450" y="30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52" name="Text Box 21"/>
            <p:cNvSpPr txBox="1">
              <a:spLocks noChangeArrowheads="1"/>
            </p:cNvSpPr>
            <p:nvPr/>
          </p:nvSpPr>
          <p:spPr bwMode="auto">
            <a:xfrm>
              <a:off x="1488" y="3072"/>
              <a:ext cx="43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53" name="Oval 22"/>
            <p:cNvSpPr>
              <a:spLocks noChangeArrowheads="1"/>
            </p:cNvSpPr>
            <p:nvPr/>
          </p:nvSpPr>
          <p:spPr bwMode="auto">
            <a:xfrm>
              <a:off x="2304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54" name="Text Box 23"/>
            <p:cNvSpPr txBox="1">
              <a:spLocks noChangeArrowheads="1"/>
            </p:cNvSpPr>
            <p:nvPr/>
          </p:nvSpPr>
          <p:spPr bwMode="auto">
            <a:xfrm>
              <a:off x="2342" y="3696"/>
              <a:ext cx="43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55" name="Oval 24"/>
            <p:cNvSpPr>
              <a:spLocks noChangeArrowheads="1"/>
            </p:cNvSpPr>
            <p:nvPr/>
          </p:nvSpPr>
          <p:spPr bwMode="auto">
            <a:xfrm>
              <a:off x="2842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56" name="Text Box 25"/>
            <p:cNvSpPr txBox="1">
              <a:spLocks noChangeArrowheads="1"/>
            </p:cNvSpPr>
            <p:nvPr/>
          </p:nvSpPr>
          <p:spPr bwMode="auto">
            <a:xfrm>
              <a:off x="2880" y="3696"/>
              <a:ext cx="43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57" name="Line 26"/>
            <p:cNvSpPr>
              <a:spLocks noChangeShapeType="1"/>
            </p:cNvSpPr>
            <p:nvPr/>
          </p:nvSpPr>
          <p:spPr bwMode="auto">
            <a:xfrm flipV="1">
              <a:off x="2448" y="3360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8" name="Line 27"/>
            <p:cNvSpPr>
              <a:spLocks noChangeShapeType="1"/>
            </p:cNvSpPr>
            <p:nvPr/>
          </p:nvSpPr>
          <p:spPr bwMode="auto">
            <a:xfrm>
              <a:off x="2688" y="3360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59" name="Oval 28"/>
            <p:cNvSpPr>
              <a:spLocks noChangeArrowheads="1"/>
            </p:cNvSpPr>
            <p:nvPr/>
          </p:nvSpPr>
          <p:spPr bwMode="auto">
            <a:xfrm>
              <a:off x="2554" y="30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60" name="Text Box 29"/>
            <p:cNvSpPr txBox="1">
              <a:spLocks noChangeArrowheads="1"/>
            </p:cNvSpPr>
            <p:nvPr/>
          </p:nvSpPr>
          <p:spPr bwMode="auto">
            <a:xfrm>
              <a:off x="2592" y="3072"/>
              <a:ext cx="43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61" name="Oval 30"/>
            <p:cNvSpPr>
              <a:spLocks noChangeArrowheads="1"/>
            </p:cNvSpPr>
            <p:nvPr/>
          </p:nvSpPr>
          <p:spPr bwMode="auto">
            <a:xfrm>
              <a:off x="3360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62" name="Text Box 31"/>
            <p:cNvSpPr txBox="1">
              <a:spLocks noChangeArrowheads="1"/>
            </p:cNvSpPr>
            <p:nvPr/>
          </p:nvSpPr>
          <p:spPr bwMode="auto">
            <a:xfrm>
              <a:off x="3398" y="3696"/>
              <a:ext cx="43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63" name="Oval 32"/>
            <p:cNvSpPr>
              <a:spLocks noChangeArrowheads="1"/>
            </p:cNvSpPr>
            <p:nvPr/>
          </p:nvSpPr>
          <p:spPr bwMode="auto">
            <a:xfrm>
              <a:off x="3898" y="36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64" name="Text Box 33"/>
            <p:cNvSpPr txBox="1">
              <a:spLocks noChangeArrowheads="1"/>
            </p:cNvSpPr>
            <p:nvPr/>
          </p:nvSpPr>
          <p:spPr bwMode="auto">
            <a:xfrm>
              <a:off x="3936" y="3696"/>
              <a:ext cx="43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65" name="Line 34"/>
            <p:cNvSpPr>
              <a:spLocks noChangeShapeType="1"/>
            </p:cNvSpPr>
            <p:nvPr/>
          </p:nvSpPr>
          <p:spPr bwMode="auto">
            <a:xfrm flipV="1">
              <a:off x="3504" y="3360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6" name="Line 35"/>
            <p:cNvSpPr>
              <a:spLocks noChangeShapeType="1"/>
            </p:cNvSpPr>
            <p:nvPr/>
          </p:nvSpPr>
          <p:spPr bwMode="auto">
            <a:xfrm>
              <a:off x="3744" y="3360"/>
              <a:ext cx="24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Oval 36"/>
            <p:cNvSpPr>
              <a:spLocks noChangeArrowheads="1"/>
            </p:cNvSpPr>
            <p:nvPr/>
          </p:nvSpPr>
          <p:spPr bwMode="auto">
            <a:xfrm>
              <a:off x="3610" y="307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68" name="Text Box 37"/>
            <p:cNvSpPr txBox="1">
              <a:spLocks noChangeArrowheads="1"/>
            </p:cNvSpPr>
            <p:nvPr/>
          </p:nvSpPr>
          <p:spPr bwMode="auto">
            <a:xfrm>
              <a:off x="3648" y="3072"/>
              <a:ext cx="43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69" name="Oval 38"/>
            <p:cNvSpPr>
              <a:spLocks noChangeArrowheads="1"/>
            </p:cNvSpPr>
            <p:nvPr/>
          </p:nvSpPr>
          <p:spPr bwMode="auto">
            <a:xfrm>
              <a:off x="1008" y="2544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70" name="Text Box 39"/>
            <p:cNvSpPr txBox="1">
              <a:spLocks noChangeArrowheads="1"/>
            </p:cNvSpPr>
            <p:nvPr/>
          </p:nvSpPr>
          <p:spPr bwMode="auto">
            <a:xfrm>
              <a:off x="1046" y="2544"/>
              <a:ext cx="43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71" name="Line 40"/>
            <p:cNvSpPr>
              <a:spLocks noChangeShapeType="1"/>
            </p:cNvSpPr>
            <p:nvPr/>
          </p:nvSpPr>
          <p:spPr bwMode="auto">
            <a:xfrm flipV="1">
              <a:off x="1152" y="2160"/>
              <a:ext cx="96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2" name="Line 41"/>
            <p:cNvSpPr>
              <a:spLocks noChangeShapeType="1"/>
            </p:cNvSpPr>
            <p:nvPr/>
          </p:nvSpPr>
          <p:spPr bwMode="auto">
            <a:xfrm>
              <a:off x="2304" y="2160"/>
              <a:ext cx="864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3" name="Oval 42"/>
            <p:cNvSpPr>
              <a:spLocks noChangeArrowheads="1"/>
            </p:cNvSpPr>
            <p:nvPr/>
          </p:nvSpPr>
          <p:spPr bwMode="auto">
            <a:xfrm>
              <a:off x="2074" y="192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74" name="Text Box 43"/>
            <p:cNvSpPr txBox="1">
              <a:spLocks noChangeArrowheads="1"/>
            </p:cNvSpPr>
            <p:nvPr/>
          </p:nvSpPr>
          <p:spPr bwMode="auto">
            <a:xfrm>
              <a:off x="2112" y="1920"/>
              <a:ext cx="43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75" name="Line 44"/>
            <p:cNvSpPr>
              <a:spLocks noChangeShapeType="1"/>
            </p:cNvSpPr>
            <p:nvPr/>
          </p:nvSpPr>
          <p:spPr bwMode="auto">
            <a:xfrm flipH="1">
              <a:off x="672" y="2736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Line 45"/>
            <p:cNvSpPr>
              <a:spLocks noChangeShapeType="1"/>
            </p:cNvSpPr>
            <p:nvPr/>
          </p:nvSpPr>
          <p:spPr bwMode="auto">
            <a:xfrm>
              <a:off x="1248" y="2784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7" name="Oval 46"/>
            <p:cNvSpPr>
              <a:spLocks noChangeArrowheads="1"/>
            </p:cNvSpPr>
            <p:nvPr/>
          </p:nvSpPr>
          <p:spPr bwMode="auto">
            <a:xfrm>
              <a:off x="3120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78" name="Text Box 47"/>
            <p:cNvSpPr txBox="1">
              <a:spLocks noChangeArrowheads="1"/>
            </p:cNvSpPr>
            <p:nvPr/>
          </p:nvSpPr>
          <p:spPr bwMode="auto">
            <a:xfrm>
              <a:off x="3158" y="2592"/>
              <a:ext cx="432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779" name="Line 48"/>
            <p:cNvSpPr>
              <a:spLocks noChangeShapeType="1"/>
            </p:cNvSpPr>
            <p:nvPr/>
          </p:nvSpPr>
          <p:spPr bwMode="auto">
            <a:xfrm flipH="1">
              <a:off x="2784" y="2784"/>
              <a:ext cx="384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80" name="Line 49"/>
            <p:cNvSpPr>
              <a:spLocks noChangeShapeType="1"/>
            </p:cNvSpPr>
            <p:nvPr/>
          </p:nvSpPr>
          <p:spPr bwMode="auto">
            <a:xfrm>
              <a:off x="3360" y="2832"/>
              <a:ext cx="288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13426" name="Oval 50"/>
          <p:cNvSpPr>
            <a:spLocks noChangeArrowheads="1"/>
          </p:cNvSpPr>
          <p:nvPr/>
        </p:nvSpPr>
        <p:spPr bwMode="auto">
          <a:xfrm>
            <a:off x="990600" y="5638800"/>
            <a:ext cx="762000" cy="762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3427" name="Oval 51"/>
          <p:cNvSpPr>
            <a:spLocks noChangeArrowheads="1"/>
          </p:cNvSpPr>
          <p:nvPr/>
        </p:nvSpPr>
        <p:spPr bwMode="auto">
          <a:xfrm>
            <a:off x="2133600" y="4724400"/>
            <a:ext cx="762000" cy="762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3428" name="Oval 52"/>
          <p:cNvSpPr>
            <a:spLocks noChangeArrowheads="1"/>
          </p:cNvSpPr>
          <p:nvPr/>
        </p:nvSpPr>
        <p:spPr bwMode="auto">
          <a:xfrm>
            <a:off x="4800600" y="3962400"/>
            <a:ext cx="762000" cy="762000"/>
          </a:xfrm>
          <a:prstGeom prst="ellipse">
            <a:avLst/>
          </a:prstGeom>
          <a:noFill/>
          <a:ln w="38100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3429" name="Text Box 53"/>
          <p:cNvSpPr txBox="1">
            <a:spLocks noChangeArrowheads="1"/>
          </p:cNvSpPr>
          <p:nvPr/>
        </p:nvSpPr>
        <p:spPr bwMode="auto">
          <a:xfrm>
            <a:off x="5105400" y="2743200"/>
            <a:ext cx="36576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个元素同最小元素比较过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3430" name="Object 54"/>
          <p:cNvGraphicFramePr>
            <a:graphicFrameLocks noChangeAspect="1"/>
          </p:cNvGraphicFramePr>
          <p:nvPr/>
        </p:nvGraphicFramePr>
        <p:xfrm>
          <a:off x="5105400" y="2667000"/>
          <a:ext cx="1239838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" imgW="444500" imgH="228600" progId="Equation.3">
                  <p:embed/>
                </p:oleObj>
              </mc:Choice>
              <mc:Fallback>
                <p:oleObj name="Equation" r:id="rId1" imgW="444500" imgH="2286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667000"/>
                        <a:ext cx="1239838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3431" name="Rectangle 55"/>
          <p:cNvSpPr>
            <a:spLocks noChangeArrowheads="1"/>
          </p:cNvSpPr>
          <p:nvPr/>
        </p:nvSpPr>
        <p:spPr bwMode="auto">
          <a:xfrm>
            <a:off x="6038850" y="3581400"/>
            <a:ext cx="2876550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找第</a:t>
            </a:r>
            <a:r>
              <a:rPr lang="en-US" altLang="zh-CN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小的元素共需比较次数</a:t>
            </a:r>
            <a:endParaRPr lang="zh-CN" altLang="en-US" sz="280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Group 56"/>
          <p:cNvGrpSpPr/>
          <p:nvPr/>
        </p:nvGrpSpPr>
        <p:grpSpPr bwMode="auto">
          <a:xfrm>
            <a:off x="6248400" y="4648200"/>
            <a:ext cx="3124200" cy="533400"/>
            <a:chOff x="3936" y="3216"/>
            <a:chExt cx="1968" cy="336"/>
          </a:xfrm>
        </p:grpSpPr>
        <p:sp>
          <p:nvSpPr>
            <p:cNvPr id="30735" name="Text Box 57"/>
            <p:cNvSpPr txBox="1">
              <a:spLocks noChangeArrowheads="1"/>
            </p:cNvSpPr>
            <p:nvPr/>
          </p:nvSpPr>
          <p:spPr bwMode="auto">
            <a:xfrm>
              <a:off x="3936" y="3216"/>
              <a:ext cx="1968" cy="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－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1+              </a:t>
              </a:r>
              <a:r>
                <a:rPr lang="zh-CN" alt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－</a:t>
              </a:r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30736" name="Object 58"/>
            <p:cNvGraphicFramePr>
              <a:graphicFrameLocks noChangeAspect="1"/>
            </p:cNvGraphicFramePr>
            <p:nvPr/>
          </p:nvGraphicFramePr>
          <p:xfrm>
            <a:off x="4505" y="3225"/>
            <a:ext cx="637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1" name="Equation" r:id="rId3" imgW="444500" imgH="228600" progId="Equation.3">
                    <p:embed/>
                  </p:oleObj>
                </mc:Choice>
                <mc:Fallback>
                  <p:oleObj name="Equation" r:id="rId3" imgW="444500" imgH="2286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5" y="3225"/>
                          <a:ext cx="637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3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1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1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1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1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1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6134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6134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9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79" grpId="0" autoUpdateAnimBg="0"/>
      <p:bldP spid="613380" grpId="0" autoUpdateAnimBg="0"/>
      <p:bldP spid="613426" grpId="0" animBg="1"/>
      <p:bldP spid="613427" grpId="0" animBg="1"/>
      <p:bldP spid="613428" grpId="0" animBg="1"/>
      <p:bldP spid="613429" grpId="0" autoUpdateAnimBg="0"/>
      <p:bldP spid="613431" grpId="0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1052513"/>
            <a:ext cx="849788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4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zh-CN" altLang="en-US" sz="3600" dirty="0">
                <a:solidFill>
                  <a:srgbClr val="000000"/>
                </a:solidFill>
                <a:latin typeface="+mn-lt"/>
                <a:ea typeface="+mn-ea"/>
              </a:rPr>
              <a:t>在中国的古代，</a:t>
            </a:r>
            <a:r>
              <a:rPr kumimoji="0" lang="en-US" altLang="zh-CN" sz="3600" dirty="0">
                <a:solidFill>
                  <a:srgbClr val="000000"/>
                </a:solidFill>
                <a:latin typeface="+mn-lt"/>
                <a:ea typeface="+mn-ea"/>
              </a:rPr>
              <a:t>25</a:t>
            </a:r>
            <a:r>
              <a:rPr kumimoji="0" lang="zh-CN" altLang="en-US" sz="3600" dirty="0">
                <a:solidFill>
                  <a:srgbClr val="000000"/>
                </a:solidFill>
                <a:latin typeface="+mn-lt"/>
                <a:ea typeface="+mn-ea"/>
              </a:rPr>
              <a:t>匹马通过赛跑来决出前</a:t>
            </a:r>
            <a:r>
              <a:rPr kumimoji="0" lang="en-US" altLang="zh-CN" sz="3600" dirty="0">
                <a:solidFill>
                  <a:srgbClr val="000000"/>
                </a:solidFill>
                <a:latin typeface="+mn-lt"/>
                <a:ea typeface="+mn-ea"/>
              </a:rPr>
              <a:t>3</a:t>
            </a:r>
            <a:r>
              <a:rPr kumimoji="0" lang="zh-CN" altLang="en-US" sz="3600" dirty="0">
                <a:solidFill>
                  <a:srgbClr val="000000"/>
                </a:solidFill>
                <a:latin typeface="+mn-lt"/>
                <a:ea typeface="+mn-ea"/>
              </a:rPr>
              <a:t>名，每</a:t>
            </a:r>
            <a:r>
              <a:rPr kumimoji="0" lang="en-US" altLang="zh-CN" sz="3600" dirty="0">
                <a:solidFill>
                  <a:srgbClr val="000000"/>
                </a:solidFill>
                <a:latin typeface="+mn-lt"/>
                <a:ea typeface="+mn-ea"/>
              </a:rPr>
              <a:t>5</a:t>
            </a:r>
            <a:r>
              <a:rPr kumimoji="0" lang="zh-CN" altLang="en-US" sz="3600" dirty="0">
                <a:solidFill>
                  <a:srgbClr val="000000"/>
                </a:solidFill>
                <a:latin typeface="+mn-lt"/>
                <a:ea typeface="+mn-ea"/>
              </a:rPr>
              <a:t>匹马一组，问最少需要几组？</a:t>
            </a:r>
            <a:endParaRPr kumimoji="0" lang="zh-CN" altLang="en-US" sz="360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87575" y="6081713"/>
            <a:ext cx="839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4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  <a:r>
              <a:rPr kumimoji="0" lang="zh-CN" altLang="en-US" sz="32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组</a:t>
            </a:r>
            <a:endParaRPr kumimoji="0" lang="zh-CN" altLang="en-US" sz="3200">
              <a:solidFill>
                <a:srgbClr val="0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pSp>
        <p:nvGrpSpPr>
          <p:cNvPr id="6" name="Group 5"/>
          <p:cNvGrpSpPr/>
          <p:nvPr/>
        </p:nvGrpSpPr>
        <p:grpSpPr bwMode="auto">
          <a:xfrm>
            <a:off x="149225" y="2684463"/>
            <a:ext cx="4135438" cy="3432175"/>
            <a:chOff x="94" y="1691"/>
            <a:chExt cx="2605" cy="2162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67" y="20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67" y="237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67" y="27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67" y="314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67" y="349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989" y="202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989" y="237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989" y="272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989" y="314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989" y="349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412" y="20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412" y="237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412" y="27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412" y="314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412" y="349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905" y="20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905" y="237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905" y="27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905" y="314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905" y="349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397" y="202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397" y="237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397" y="272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397" y="314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2397" y="349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94" y="2351"/>
              <a:ext cx="427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dirty="0">
                  <a:solidFill>
                    <a:srgbClr val="FF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从快到慢</a:t>
              </a:r>
              <a:endParaRPr lang="zh-CN" altLang="en-US" sz="3200" dirty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endParaRP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76" y="1933"/>
              <a:ext cx="1" cy="192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539" y="1933"/>
              <a:ext cx="272" cy="186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957" y="1933"/>
              <a:ext cx="272" cy="186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383" y="1933"/>
              <a:ext cx="272" cy="186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873" y="1933"/>
              <a:ext cx="272" cy="186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363" y="1933"/>
              <a:ext cx="272" cy="186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566" y="1691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endParaRPr kumimoji="0" lang="en-US" altLang="zh-CN" sz="2400" b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974" y="1691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endParaRPr kumimoji="0" lang="en-US" altLang="zh-CN" sz="2400" b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1383" y="1706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C</a:t>
              </a:r>
              <a:endParaRPr kumimoji="0" lang="en-US" altLang="zh-CN" sz="2400" b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1882" y="1706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D</a:t>
              </a:r>
              <a:endParaRPr kumimoji="0" lang="en-US" altLang="zh-CN" sz="2400" b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2381" y="1706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E</a:t>
              </a:r>
              <a:endParaRPr kumimoji="0" lang="en-US" altLang="zh-CN" sz="2400" b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4" name="Group 43"/>
          <p:cNvGrpSpPr/>
          <p:nvPr/>
        </p:nvGrpSpPr>
        <p:grpSpPr bwMode="auto">
          <a:xfrm>
            <a:off x="4716463" y="2060575"/>
            <a:ext cx="3887787" cy="3816350"/>
            <a:chOff x="2971" y="1298"/>
            <a:chExt cx="2449" cy="2404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3151" y="20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151" y="237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151" y="27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151" y="314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3151" y="349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3573" y="202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573" y="237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573" y="272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3573" y="314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573" y="349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996" y="20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3996" y="237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3996" y="27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996" y="314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996" y="349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4489" y="20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4489" y="237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4489" y="27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4489" y="314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489" y="349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4981" y="202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4981" y="237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4981" y="272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4981" y="314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981" y="349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2971" y="1933"/>
              <a:ext cx="2449" cy="363"/>
            </a:xfrm>
            <a:prstGeom prst="rect">
              <a:avLst/>
            </a:prstGeom>
            <a:noFill/>
            <a:ln w="38100" algn="ctr">
              <a:solidFill>
                <a:schemeClr val="hlink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3151" y="1691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D</a:t>
              </a:r>
              <a:endParaRPr kumimoji="0" lang="en-US" altLang="zh-CN" sz="2400" b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3559" y="1691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C</a:t>
              </a:r>
              <a:endParaRPr kumimoji="0" lang="en-US" altLang="zh-CN" sz="2400" b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3968" y="1706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  <a:endParaRPr kumimoji="0" lang="en-US" altLang="zh-CN" sz="2400" b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4467" y="1706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E</a:t>
              </a:r>
              <a:endParaRPr kumimoji="0" lang="en-US" altLang="zh-CN" sz="2400" b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5" name="Text Box 74"/>
            <p:cNvSpPr txBox="1">
              <a:spLocks noChangeArrowheads="1"/>
            </p:cNvSpPr>
            <p:nvPr/>
          </p:nvSpPr>
          <p:spPr bwMode="auto">
            <a:xfrm>
              <a:off x="4966" y="1706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  <a:endParaRPr kumimoji="0" lang="en-US" altLang="zh-CN" sz="2400" b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3243" y="1661"/>
              <a:ext cx="190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Text Box 76"/>
            <p:cNvSpPr txBox="1">
              <a:spLocks noChangeArrowheads="1"/>
            </p:cNvSpPr>
            <p:nvPr/>
          </p:nvSpPr>
          <p:spPr bwMode="auto">
            <a:xfrm>
              <a:off x="3560" y="1298"/>
              <a:ext cx="16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3200" b="0" dirty="0">
                  <a:solidFill>
                    <a:srgbClr val="FF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由快到慢</a:t>
              </a:r>
              <a:endParaRPr kumimoji="0" lang="zh-CN" altLang="en-US" sz="3200" b="0" dirty="0">
                <a:solidFill>
                  <a:srgbClr val="FF0000"/>
                </a:solidFill>
                <a:latin typeface="Tahoma" panose="020B0604030504040204" pitchFamily="34" charset="0"/>
                <a:ea typeface="隶书" panose="02010509060101010101" pitchFamily="49" charset="-122"/>
              </a:endParaRPr>
            </a:p>
          </p:txBody>
        </p:sp>
      </p:grpSp>
      <p:sp>
        <p:nvSpPr>
          <p:cNvPr id="30724" name="Rectangle 2"/>
          <p:cNvSpPr>
            <a:spLocks noGrp="1" noChangeArrowheads="1"/>
          </p:cNvSpPr>
          <p:nvPr/>
        </p:nvSpPr>
        <p:spPr>
          <a:xfrm>
            <a:off x="0" y="0"/>
            <a:ext cx="9144000" cy="9544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引例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2253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85B39B8-DCAA-4004-B27E-15A7E88EE48A}" type="slidenum">
              <a:rPr kumimoji="0" lang="en-US" altLang="zh-CN" sz="1400" b="0"/>
            </a:fld>
            <a:r>
              <a:rPr kumimoji="0" lang="en-US" altLang="zh-CN" sz="1400" b="0"/>
              <a:t> of 15</a:t>
            </a:r>
            <a:endParaRPr kumimoji="0" lang="en-US" altLang="zh-CN" sz="1400" b="0"/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472123" y="3608388"/>
            <a:ext cx="812355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/>
            <a:r>
              <a:rPr lang="ko-KR" altLang="en-US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“</a:t>
            </a:r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 can’t find an efficient algorithm, because no such </a:t>
            </a:r>
            <a:endParaRPr lang="en-US" altLang="ko-KR" sz="280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latinLnBrk="1" hangingPunct="1"/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algorithm is possible!”</a:t>
            </a:r>
            <a:endParaRPr lang="en-US" altLang="ko-KR" sz="280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975360" y="4462463"/>
            <a:ext cx="757237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/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Unfortunately, proving intractability can be just </a:t>
            </a:r>
            <a:endParaRPr lang="en-US" altLang="ko-KR" sz="280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latinLnBrk="1" hangingPunct="1"/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as hard as  finding efficient algorithms !!!</a:t>
            </a:r>
            <a:endParaRPr lang="en-US" altLang="ko-KR" sz="280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2535" name="Text Box 5"/>
          <p:cNvSpPr txBox="1">
            <a:spLocks noChangeArrowheads="1"/>
          </p:cNvSpPr>
          <p:nvPr/>
        </p:nvSpPr>
        <p:spPr bwMode="auto">
          <a:xfrm>
            <a:off x="3444875" y="5522595"/>
            <a:ext cx="227647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/>
            <a:r>
              <a:rPr lang="ko-KR" altLang="en-US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</a:t>
            </a:r>
            <a:r>
              <a:rPr lang="ko-KR" altLang="en-US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</a:t>
            </a:r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No hope !!!</a:t>
            </a:r>
            <a:endParaRPr lang="en-US" altLang="ko-KR" sz="280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sp>
        <p:nvSpPr>
          <p:cNvPr id="22536" name="Text Box 6"/>
          <p:cNvSpPr txBox="1">
            <a:spLocks noChangeArrowheads="1"/>
          </p:cNvSpPr>
          <p:nvPr/>
        </p:nvSpPr>
        <p:spPr bwMode="auto">
          <a:xfrm>
            <a:off x="3891598" y="6002020"/>
            <a:ext cx="122745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/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P </a:t>
            </a:r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  <a:sym typeface="Symbol" panose="05050102010706020507" pitchFamily="18" charset="2"/>
              </a:rPr>
              <a:t></a:t>
            </a:r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NP</a:t>
            </a:r>
            <a:endParaRPr lang="en-US" altLang="ko-KR" sz="280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2537" name="Picture 7" descr="np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125538"/>
            <a:ext cx="4038600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引言：学习算法的意义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 autoUpdateAnimBg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sym typeface="+mn-ea"/>
              </a:rPr>
              <a:t>线性时间</a:t>
            </a:r>
            <a:r>
              <a:rPr lang="zh-CN" altLang="en-US" b="1"/>
              <a:t>选择算法</a:t>
            </a:r>
            <a:endParaRPr lang="zh-CN" altLang="en-US" b="1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35496" y="1268413"/>
            <a:ext cx="9001000" cy="49352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zh-CN" altLang="en-US" sz="2800" dirty="0">
                <a:sym typeface="+mn-ea"/>
              </a:rPr>
              <a:t>线性时间</a:t>
            </a:r>
            <a:r>
              <a:rPr lang="zh-CN" altLang="en-US" sz="2800" dirty="0"/>
              <a:t>选择算法</a:t>
            </a:r>
            <a:r>
              <a:rPr lang="en-US" altLang="zh-CN" sz="2800" dirty="0"/>
              <a:t>Select:</a:t>
            </a:r>
            <a:endParaRPr lang="en-US" altLang="zh-CN" sz="2800" dirty="0"/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将</a:t>
            </a:r>
            <a:r>
              <a:rPr lang="en-US" altLang="zh-CN" sz="2800" dirty="0"/>
              <a:t>n</a:t>
            </a:r>
            <a:r>
              <a:rPr lang="zh-CN" altLang="en-US" sz="2800" dirty="0"/>
              <a:t>个数划分成</a:t>
            </a:r>
            <a:r>
              <a:rPr lang="zh-CN" altLang="en-US" sz="2800" dirty="0">
                <a:sym typeface="Symbol" panose="05050102010706020507" pitchFamily="18" charset="2"/>
              </a:rPr>
              <a:t></a:t>
            </a:r>
            <a:r>
              <a:rPr lang="en-US" altLang="zh-CN" sz="2800" dirty="0">
                <a:sym typeface="Symbol" panose="05050102010706020507" pitchFamily="18" charset="2"/>
              </a:rPr>
              <a:t>n/5</a:t>
            </a:r>
            <a:r>
              <a:rPr lang="zh-CN" altLang="en-US" sz="2800" dirty="0">
                <a:sym typeface="Symbol" panose="05050102010706020507" pitchFamily="18" charset="2"/>
              </a:rPr>
              <a:t>组</a:t>
            </a:r>
            <a:r>
              <a:rPr lang="en-US" altLang="zh-CN" sz="2800" dirty="0">
                <a:sym typeface="Symbol" panose="05050102010706020507" pitchFamily="18" charset="2"/>
              </a:rPr>
              <a:t>, </a:t>
            </a:r>
            <a:r>
              <a:rPr lang="zh-CN" altLang="en-US" sz="2800" dirty="0">
                <a:sym typeface="Symbol" panose="05050102010706020507" pitchFamily="18" charset="2"/>
              </a:rPr>
              <a:t>取出每组中位数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共</a:t>
            </a:r>
            <a:r>
              <a:rPr lang="en-US" altLang="zh-CN" sz="2800" dirty="0">
                <a:sym typeface="Symbol" panose="05050102010706020507" pitchFamily="18" charset="2"/>
              </a:rPr>
              <a:t>n/5</a:t>
            </a:r>
            <a:r>
              <a:rPr lang="zh-CN" altLang="en-US" sz="2800" dirty="0">
                <a:sym typeface="Symbol" panose="05050102010706020507" pitchFamily="18" charset="2"/>
              </a:rPr>
              <a:t>个</a:t>
            </a:r>
            <a:r>
              <a:rPr lang="en-US" altLang="zh-CN" sz="2800" dirty="0">
                <a:sym typeface="Symbol" panose="05050102010706020507" pitchFamily="18" charset="2"/>
              </a:rPr>
              <a:t>),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2. </a:t>
            </a:r>
            <a:r>
              <a:rPr lang="zh-CN" altLang="en-US" sz="2800" dirty="0">
                <a:sym typeface="Symbol" panose="05050102010706020507" pitchFamily="18" charset="2"/>
              </a:rPr>
              <a:t>使用</a:t>
            </a:r>
            <a:r>
              <a:rPr lang="en-US" altLang="zh-CN" sz="2800" dirty="0">
                <a:sym typeface="Symbol" panose="05050102010706020507" pitchFamily="18" charset="2"/>
              </a:rPr>
              <a:t>Select</a:t>
            </a:r>
            <a:r>
              <a:rPr lang="zh-CN" altLang="en-US" sz="2800" dirty="0">
                <a:sym typeface="Symbol" panose="05050102010706020507" pitchFamily="18" charset="2"/>
              </a:rPr>
              <a:t>找这</a:t>
            </a:r>
            <a:r>
              <a:rPr lang="en-US" altLang="zh-CN" sz="2800" dirty="0">
                <a:sym typeface="Symbol" panose="05050102010706020507" pitchFamily="18" charset="2"/>
              </a:rPr>
              <a:t>n/5</a:t>
            </a:r>
            <a:r>
              <a:rPr lang="zh-CN" altLang="en-US" sz="2800" dirty="0">
                <a:sym typeface="Symbol" panose="05050102010706020507" pitchFamily="18" charset="2"/>
              </a:rPr>
              <a:t>个数的中位数 </a:t>
            </a:r>
            <a:endParaRPr lang="zh-CN" altLang="en-US" sz="2800" dirty="0">
              <a:sym typeface="Symbol" panose="05050102010706020507" pitchFamily="18" charset="2"/>
            </a:endParaRP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3. </a:t>
            </a:r>
            <a:r>
              <a:rPr lang="zh-CN" altLang="en-US" sz="2800" dirty="0">
                <a:sym typeface="Symbol" panose="05050102010706020507" pitchFamily="18" charset="2"/>
              </a:rPr>
              <a:t>以这个数为基准划分</a:t>
            </a:r>
            <a:endParaRPr lang="zh-CN" altLang="en-US" sz="2800" dirty="0">
              <a:sym typeface="Symbol" panose="05050102010706020507" pitchFamily="18" charset="2"/>
            </a:endParaRP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4. </a:t>
            </a:r>
            <a:r>
              <a:rPr lang="zh-CN" altLang="en-US" sz="2800" dirty="0">
                <a:sym typeface="Symbol" panose="05050102010706020507" pitchFamily="18" charset="2"/>
              </a:rPr>
              <a:t>选一个部分继续执行</a:t>
            </a:r>
            <a:r>
              <a:rPr lang="en-US" altLang="zh-CN" sz="2800" dirty="0">
                <a:sym typeface="Symbol" panose="05050102010706020507" pitchFamily="18" charset="2"/>
              </a:rPr>
              <a:t>Select</a:t>
            </a:r>
            <a:endParaRPr lang="zh-CN" altLang="en-US" sz="2800" dirty="0">
              <a:sym typeface="Symbol" panose="05050102010706020507" pitchFamily="18" charset="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比如</a:t>
            </a:r>
            <a:r>
              <a:rPr lang="zh-CN" altLang="en-US" sz="2800" dirty="0"/>
              <a:t> </a:t>
            </a:r>
            <a:r>
              <a:rPr lang="en-US" altLang="zh-CN" sz="2800" dirty="0"/>
              <a:t>if</a:t>
            </a:r>
            <a:r>
              <a:rPr lang="en-US" altLang="zh-CN" sz="2800" dirty="0">
                <a:sym typeface="+mn-ea"/>
              </a:rPr>
              <a:t> (|S</a:t>
            </a:r>
            <a:r>
              <a:rPr lang="en-US" altLang="zh-CN" sz="2800" baseline="-25000" dirty="0">
                <a:sym typeface="+mn-ea"/>
              </a:rPr>
              <a:t>1</a:t>
            </a:r>
            <a:r>
              <a:rPr lang="en-US" altLang="zh-CN" sz="2800" dirty="0">
                <a:sym typeface="+mn-ea"/>
              </a:rPr>
              <a:t>| ≥ k)   return(Select(k,S</a:t>
            </a:r>
            <a:r>
              <a:rPr lang="en-US" altLang="zh-CN" sz="2800" baseline="-25000" dirty="0">
                <a:sym typeface="+mn-ea"/>
              </a:rPr>
              <a:t>1</a:t>
            </a:r>
            <a:r>
              <a:rPr lang="en-US" altLang="zh-CN" sz="2800" dirty="0">
                <a:sym typeface="+mn-ea"/>
              </a:rPr>
              <a:t>));</a:t>
            </a:r>
            <a:endParaRPr lang="en-US" altLang="zh-CN" sz="28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ym typeface="+mn-ea"/>
              </a:rPr>
              <a:t>         else if (|S</a:t>
            </a:r>
            <a:r>
              <a:rPr lang="en-US" altLang="zh-CN" sz="2800" baseline="-25000" dirty="0">
                <a:sym typeface="+mn-ea"/>
              </a:rPr>
              <a:t>1</a:t>
            </a:r>
            <a:r>
              <a:rPr lang="en-US" altLang="zh-CN" sz="2800" dirty="0">
                <a:sym typeface="+mn-ea"/>
              </a:rPr>
              <a:t>| +|S</a:t>
            </a:r>
            <a:r>
              <a:rPr lang="en-US" altLang="zh-CN" sz="2800" baseline="-25000" dirty="0">
                <a:sym typeface="+mn-ea"/>
              </a:rPr>
              <a:t>2</a:t>
            </a:r>
            <a:r>
              <a:rPr lang="en-US" altLang="zh-CN" sz="2800" dirty="0">
                <a:sym typeface="+mn-ea"/>
              </a:rPr>
              <a:t>|≥k) return(x);</a:t>
            </a:r>
            <a:endParaRPr lang="en-US" altLang="zh-CN" sz="2800" dirty="0">
              <a:solidFill>
                <a:schemeClr val="tx2"/>
              </a:solidFill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>
                <a:sym typeface="+mn-ea"/>
              </a:rPr>
              <a:t>         else  return(Select(k- |S</a:t>
            </a:r>
            <a:r>
              <a:rPr lang="en-US" altLang="zh-CN" sz="2800" baseline="-25000" dirty="0">
                <a:sym typeface="+mn-ea"/>
              </a:rPr>
              <a:t>1</a:t>
            </a:r>
            <a:r>
              <a:rPr lang="en-US" altLang="zh-CN" sz="2800" dirty="0">
                <a:sym typeface="+mn-ea"/>
              </a:rPr>
              <a:t>| -|S</a:t>
            </a:r>
            <a:r>
              <a:rPr lang="en-US" altLang="zh-CN" sz="2800" baseline="-25000" dirty="0">
                <a:sym typeface="+mn-ea"/>
              </a:rPr>
              <a:t>2</a:t>
            </a:r>
            <a:r>
              <a:rPr lang="en-US" altLang="zh-CN" sz="2800" dirty="0">
                <a:sym typeface="+mn-ea"/>
              </a:rPr>
              <a:t>|, S</a:t>
            </a:r>
            <a:r>
              <a:rPr lang="en-US" altLang="zh-CN" sz="2800" baseline="-25000" dirty="0">
                <a:sym typeface="+mn-ea"/>
              </a:rPr>
              <a:t>3</a:t>
            </a:r>
            <a:r>
              <a:rPr lang="en-US" altLang="zh-CN" sz="2800" dirty="0">
                <a:sym typeface="+mn-ea"/>
              </a:rPr>
              <a:t>))</a:t>
            </a:r>
            <a:endParaRPr lang="zh-CN" altLang="en-US" sz="2800" dirty="0"/>
          </a:p>
        </p:txBody>
      </p:sp>
      <p:pic>
        <p:nvPicPr>
          <p:cNvPr id="208903" name="Picture 7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900" y="2832418"/>
            <a:ext cx="3240088" cy="180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线性时间选择</a:t>
            </a:r>
            <a:endParaRPr lang="zh-CN" alt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386662"/>
            <a:ext cx="9144000" cy="3476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4000" dirty="0">
                <a:solidFill>
                  <a:schemeClr val="tx1"/>
                </a:solidFill>
              </a:rPr>
              <a:t>按递增顺序，找出下面</a:t>
            </a:r>
            <a:r>
              <a:rPr lang="en-US" altLang="zh-CN" sz="4000" dirty="0">
                <a:solidFill>
                  <a:schemeClr val="tx1"/>
                </a:solidFill>
              </a:rPr>
              <a:t>29</a:t>
            </a:r>
            <a:r>
              <a:rPr lang="zh-CN" altLang="en-US" sz="4000" dirty="0">
                <a:solidFill>
                  <a:schemeClr val="tx1"/>
                </a:solidFill>
              </a:rPr>
              <a:t>个元素的第</a:t>
            </a:r>
            <a:r>
              <a:rPr lang="en-US" altLang="zh-CN" sz="4000" dirty="0">
                <a:solidFill>
                  <a:schemeClr val="tx1"/>
                </a:solidFill>
              </a:rPr>
              <a:t>18</a:t>
            </a:r>
            <a:r>
              <a:rPr lang="zh-CN" altLang="en-US" sz="4000" dirty="0">
                <a:solidFill>
                  <a:schemeClr val="tx1"/>
                </a:solidFill>
              </a:rPr>
              <a:t>小元素：</a:t>
            </a:r>
            <a:r>
              <a:rPr lang="en-US" altLang="zh-CN" sz="4000" dirty="0">
                <a:solidFill>
                  <a:schemeClr val="tx1"/>
                </a:solidFill>
              </a:rPr>
              <a:t>8,31,60,33,17,4,51,57,49,35,11,43,37,3,13,52,6,19,25,32,54,16,5,41,7,23, 22,46,29</a:t>
            </a:r>
            <a:r>
              <a:rPr lang="zh-CN" altLang="en-US" sz="4000" dirty="0">
                <a:solidFill>
                  <a:schemeClr val="tx1"/>
                </a:solidFill>
              </a:rPr>
              <a:t>。</a:t>
            </a:r>
            <a:endParaRPr lang="en-US" altLang="zh-CN" sz="400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线性时间选择的一种实现方式</a:t>
            </a:r>
            <a:endParaRPr lang="zh-CN" alt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031732"/>
            <a:ext cx="9144000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29</a:t>
            </a:r>
            <a:r>
              <a:rPr lang="zh-CN" altLang="en-US" sz="3200" dirty="0">
                <a:solidFill>
                  <a:schemeClr val="tx1"/>
                </a:solidFill>
              </a:rPr>
              <a:t>个元素第</a:t>
            </a:r>
            <a:r>
              <a:rPr lang="en-US" altLang="zh-CN" sz="3200" dirty="0">
                <a:solidFill>
                  <a:schemeClr val="tx1"/>
                </a:solidFill>
              </a:rPr>
              <a:t>18</a:t>
            </a:r>
            <a:r>
              <a:rPr lang="zh-CN" altLang="en-US" sz="3200" dirty="0">
                <a:solidFill>
                  <a:schemeClr val="tx1"/>
                </a:solidFill>
              </a:rPr>
              <a:t>小：</a:t>
            </a:r>
            <a:r>
              <a:rPr lang="en-US" altLang="zh-CN" sz="3200" dirty="0">
                <a:solidFill>
                  <a:schemeClr val="tx1"/>
                </a:solidFill>
              </a:rPr>
              <a:t>8,31,60,33,17,4,51,57,49,35,11,43, 37,3,13,52,6,19,25,32,54,16,5,41,7,23, 22,46,29</a:t>
            </a:r>
            <a:r>
              <a:rPr lang="zh-CN" altLang="en-US" sz="3200" dirty="0">
                <a:solidFill>
                  <a:schemeClr val="tx1"/>
                </a:solidFill>
              </a:rPr>
              <a:t>。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406" y="2023111"/>
            <a:ext cx="8920162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zh-CN" altLang="en-US" sz="3200" dirty="0">
                <a:solidFill>
                  <a:srgbClr val="7030A0"/>
                </a:solidFill>
              </a:rPr>
              <a:t>前面</a:t>
            </a:r>
            <a:r>
              <a:rPr lang="en-US" altLang="zh-CN" sz="3200" dirty="0">
                <a:solidFill>
                  <a:srgbClr val="7030A0"/>
                </a:solidFill>
              </a:rPr>
              <a:t>25</a:t>
            </a:r>
            <a:r>
              <a:rPr lang="zh-CN" altLang="en-US" sz="3200" dirty="0">
                <a:solidFill>
                  <a:srgbClr val="7030A0"/>
                </a:solidFill>
              </a:rPr>
              <a:t>个元素划分为</a:t>
            </a:r>
            <a:r>
              <a:rPr lang="en-US" altLang="zh-CN" sz="3200" dirty="0">
                <a:solidFill>
                  <a:srgbClr val="7030A0"/>
                </a:solidFill>
              </a:rPr>
              <a:t>5</a:t>
            </a:r>
            <a:r>
              <a:rPr lang="zh-CN" altLang="en-US" sz="3200" dirty="0">
                <a:solidFill>
                  <a:srgbClr val="7030A0"/>
                </a:solidFill>
              </a:rPr>
              <a:t>组：</a:t>
            </a:r>
            <a:r>
              <a:rPr lang="en-US" altLang="zh-CN" sz="3200" dirty="0">
                <a:solidFill>
                  <a:srgbClr val="7030A0"/>
                </a:solidFill>
              </a:rPr>
              <a:t>(8,31,60,33,17), (4,51,57,49,35), (11,43,37,3,13), (52,6,19,25,32), (54,16,5,41,7)</a:t>
            </a:r>
            <a:r>
              <a:rPr lang="zh-CN" altLang="en-US" sz="3200" dirty="0">
                <a:solidFill>
                  <a:srgbClr val="7030A0"/>
                </a:solidFill>
              </a:rPr>
              <a:t>，其余</a:t>
            </a:r>
            <a:r>
              <a:rPr lang="en-US" altLang="zh-CN" sz="3200" dirty="0">
                <a:solidFill>
                  <a:srgbClr val="7030A0"/>
                </a:solidFill>
              </a:rPr>
              <a:t>4</a:t>
            </a:r>
            <a:r>
              <a:rPr lang="zh-CN" altLang="en-US" sz="3200" dirty="0">
                <a:solidFill>
                  <a:srgbClr val="7030A0"/>
                </a:solidFill>
              </a:rPr>
              <a:t>个元素暂不处理； </a:t>
            </a:r>
            <a:endParaRPr lang="zh-CN" altLang="en-US" sz="3200" dirty="0">
              <a:solidFill>
                <a:srgbClr val="7030A0"/>
              </a:solidFill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71406" y="3693831"/>
            <a:ext cx="8929047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</a:rPr>
              <a:t>提取每一组的中值构成集合：（</a:t>
            </a:r>
            <a:r>
              <a:rPr lang="en-US" altLang="zh-CN" sz="3200" dirty="0">
                <a:solidFill>
                  <a:schemeClr val="tx1"/>
                </a:solidFill>
              </a:rPr>
              <a:t>31,49,13,25,16</a:t>
            </a:r>
            <a:r>
              <a:rPr lang="zh-CN" altLang="en-US" sz="3200" dirty="0">
                <a:solidFill>
                  <a:schemeClr val="tx1"/>
                </a:solidFill>
              </a:rPr>
              <a:t>） 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50825" y="4206614"/>
            <a:ext cx="3374642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zh-CN" altLang="en-US" sz="3200" dirty="0">
                <a:solidFill>
                  <a:schemeClr val="tx1"/>
                </a:solidFill>
              </a:rPr>
              <a:t>递归求得</a:t>
            </a:r>
            <a:r>
              <a:rPr lang="en-US" altLang="zh-CN" sz="3200" dirty="0">
                <a:solidFill>
                  <a:schemeClr val="tx1"/>
                </a:solidFill>
              </a:rPr>
              <a:t>x</a:t>
            </a:r>
            <a:r>
              <a:rPr lang="zh-CN" altLang="en-US" sz="3200" dirty="0">
                <a:solidFill>
                  <a:schemeClr val="tx1"/>
                </a:solidFill>
              </a:rPr>
              <a:t>＝</a:t>
            </a:r>
            <a:r>
              <a:rPr lang="en-US" altLang="zh-CN" sz="3200" dirty="0">
                <a:solidFill>
                  <a:schemeClr val="tx1"/>
                </a:solidFill>
              </a:rPr>
              <a:t>25</a:t>
            </a:r>
            <a:r>
              <a:rPr lang="zh-CN" altLang="en-US" sz="3200" dirty="0">
                <a:solidFill>
                  <a:schemeClr val="tx1"/>
                </a:solidFill>
              </a:rPr>
              <a:t>； 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34925" y="4755889"/>
            <a:ext cx="8606651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3200" dirty="0">
                <a:solidFill>
                  <a:schemeClr val="tx1"/>
                </a:solidFill>
              </a:rPr>
              <a:t>8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17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4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11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3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13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6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19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16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5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7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23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22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</a:rPr>
              <a:t>13 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34925" y="5217693"/>
            <a:ext cx="2313454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indent="269875" eaLnBrk="1" hangingPunct="1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3200" dirty="0">
                <a:solidFill>
                  <a:schemeClr val="tx1"/>
                </a:solidFill>
              </a:rPr>
              <a:t>25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</a:rPr>
              <a:t>1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indent="269875"/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34925" y="5780806"/>
            <a:ext cx="9109075" cy="107721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eaLnBrk="1" hangingPunct="1"/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{</a:t>
            </a:r>
            <a:r>
              <a:rPr lang="en-US" altLang="zh-CN" sz="3200" dirty="0">
                <a:solidFill>
                  <a:schemeClr val="tx1"/>
                </a:solidFill>
              </a:rPr>
              <a:t>31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60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33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51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57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49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35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43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37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52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32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54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41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46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,</a:t>
            </a:r>
            <a:r>
              <a:rPr lang="en-US" altLang="zh-CN" sz="3200" dirty="0">
                <a:solidFill>
                  <a:schemeClr val="tx1"/>
                </a:solidFill>
              </a:rPr>
              <a:t>29</a:t>
            </a:r>
            <a:r>
              <a:rPr lang="en-US" altLang="zh-CN" sz="3200" dirty="0">
                <a:solidFill>
                  <a:schemeClr val="tx1"/>
                </a:solidFill>
                <a:latin typeface="宋体" panose="02010600030101010101" pitchFamily="2" charset="-122"/>
              </a:rPr>
              <a:t>}</a:t>
            </a:r>
            <a:r>
              <a:rPr lang="zh-CN" altLang="en-US" sz="3200" dirty="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r>
              <a:rPr lang="zh-CN" altLang="en-US" sz="3200" dirty="0">
                <a:solidFill>
                  <a:schemeClr val="tx1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15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线性时间选择程序</a:t>
            </a:r>
            <a:endParaRPr lang="zh-CN" altLang="en-US" b="1" dirty="0"/>
          </a:p>
        </p:txBody>
      </p:sp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79388" y="1196752"/>
            <a:ext cx="8713787" cy="4292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kumimoji="0" lang="en-US" altLang="zh-CN" sz="2000" dirty="0">
                <a:solidFill>
                  <a:srgbClr val="000000"/>
                </a:solidFill>
              </a:rPr>
              <a:t>1 template &lt;class Type&gt;</a:t>
            </a:r>
            <a:endParaRPr kumimoji="0" lang="en-US" altLang="zh-CN" sz="2000" dirty="0">
              <a:solidFill>
                <a:srgbClr val="000000"/>
              </a:solidFill>
            </a:endParaRP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2 Type Select(Type a[], </a:t>
            </a:r>
            <a:r>
              <a:rPr lang="en-US" altLang="zh-CN" sz="2000" dirty="0" err="1">
                <a:sym typeface="Symbol" panose="05050102010706020507" pitchFamily="18" charset="2"/>
              </a:rPr>
              <a:t>int</a:t>
            </a:r>
            <a:r>
              <a:rPr lang="en-US" altLang="zh-CN" sz="2000" dirty="0">
                <a:sym typeface="Symbol" panose="05050102010706020507" pitchFamily="18" charset="2"/>
              </a:rPr>
              <a:t> p, </a:t>
            </a:r>
            <a:r>
              <a:rPr lang="en-US" altLang="zh-CN" sz="2000" dirty="0" err="1">
                <a:sym typeface="Symbol" panose="05050102010706020507" pitchFamily="18" charset="2"/>
              </a:rPr>
              <a:t>int</a:t>
            </a:r>
            <a:r>
              <a:rPr lang="en-US" altLang="zh-CN" sz="2000" dirty="0">
                <a:sym typeface="Symbol" panose="05050102010706020507" pitchFamily="18" charset="2"/>
              </a:rPr>
              <a:t> r, </a:t>
            </a:r>
            <a:r>
              <a:rPr lang="en-US" altLang="zh-CN" sz="2000" dirty="0" err="1">
                <a:sym typeface="Symbol" panose="05050102010706020507" pitchFamily="18" charset="2"/>
              </a:rPr>
              <a:t>int</a:t>
            </a:r>
            <a:r>
              <a:rPr lang="en-US" altLang="zh-CN" sz="2000" dirty="0">
                <a:sym typeface="Symbol" panose="05050102010706020507" pitchFamily="18" charset="2"/>
              </a:rPr>
              <a:t> k)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3 {	if( r - p &lt; 75 ) { </a:t>
            </a:r>
            <a:r>
              <a:rPr lang="zh-CN" altLang="en-US" sz="2000" dirty="0">
                <a:sym typeface="Symbol" panose="05050102010706020507" pitchFamily="18" charset="2"/>
              </a:rPr>
              <a:t>直接对数组</a:t>
            </a:r>
            <a:r>
              <a:rPr lang="en-US" altLang="zh-CN" sz="2000" dirty="0">
                <a:sym typeface="Symbol" panose="05050102010706020507" pitchFamily="18" charset="2"/>
              </a:rPr>
              <a:t>a[</a:t>
            </a:r>
            <a:r>
              <a:rPr lang="en-US" altLang="zh-CN" sz="2000" dirty="0" err="1">
                <a:sym typeface="Symbol" panose="05050102010706020507" pitchFamily="18" charset="2"/>
              </a:rPr>
              <a:t>p:r</a:t>
            </a:r>
            <a:r>
              <a:rPr lang="en-US" altLang="zh-CN" sz="2000" dirty="0">
                <a:sym typeface="Symbol" panose="05050102010706020507" pitchFamily="18" charset="2"/>
              </a:rPr>
              <a:t>]</a:t>
            </a:r>
            <a:r>
              <a:rPr lang="zh-CN" altLang="en-US" sz="2000" dirty="0">
                <a:sym typeface="Symbol" panose="05050102010706020507" pitchFamily="18" charset="2"/>
              </a:rPr>
              <a:t>排序</a:t>
            </a:r>
            <a:r>
              <a:rPr lang="en-US" altLang="zh-CN" sz="2000" dirty="0">
                <a:sym typeface="Symbol" panose="05050102010706020507" pitchFamily="18" charset="2"/>
              </a:rPr>
              <a:t>;  return a[p+k-1];}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4 	for( </a:t>
            </a:r>
            <a:r>
              <a:rPr lang="en-US" altLang="zh-CN" sz="2000" dirty="0" err="1">
                <a:sym typeface="Symbol" panose="05050102010706020507" pitchFamily="18" charset="2"/>
              </a:rPr>
              <a:t>int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err="1"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ym typeface="Symbol" panose="05050102010706020507" pitchFamily="18" charset="2"/>
              </a:rPr>
              <a:t> = 0; </a:t>
            </a:r>
            <a:r>
              <a:rPr lang="en-US" altLang="zh-CN" sz="2000" dirty="0" err="1"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ym typeface="Symbol" panose="05050102010706020507" pitchFamily="18" charset="2"/>
              </a:rPr>
              <a:t> &lt;= (r - p - 4) / 5 ; </a:t>
            </a:r>
            <a:r>
              <a:rPr lang="en-US" altLang="zh-CN" sz="2000" dirty="0" err="1"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ym typeface="Symbol" panose="05050102010706020507" pitchFamily="18" charset="2"/>
              </a:rPr>
              <a:t>++ ) 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分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n/5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组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取各组中位数</a:t>
            </a:r>
            <a:endParaRPr lang="en-US" altLang="zh-CN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5		</a:t>
            </a:r>
            <a:r>
              <a:rPr lang="zh-CN" altLang="en-US" sz="2000" dirty="0">
                <a:sym typeface="Symbol" panose="05050102010706020507" pitchFamily="18" charset="2"/>
              </a:rPr>
              <a:t>将</a:t>
            </a:r>
            <a:r>
              <a:rPr lang="en-US" altLang="zh-CN" sz="2000" dirty="0">
                <a:sym typeface="Symbol" panose="05050102010706020507" pitchFamily="18" charset="2"/>
              </a:rPr>
              <a:t>a[p+5*</a:t>
            </a:r>
            <a:r>
              <a:rPr lang="en-US" altLang="zh-CN" sz="2000" dirty="0" err="1"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ym typeface="Symbol" panose="05050102010706020507" pitchFamily="18" charset="2"/>
              </a:rPr>
              <a:t>]</a:t>
            </a:r>
            <a:r>
              <a:rPr lang="zh-CN" altLang="en-US" sz="2000" dirty="0">
                <a:sym typeface="Symbol" panose="05050102010706020507" pitchFamily="18" charset="2"/>
              </a:rPr>
              <a:t>至</a:t>
            </a:r>
            <a:r>
              <a:rPr lang="en-US" altLang="zh-CN" sz="2000" dirty="0">
                <a:sym typeface="Symbol" panose="05050102010706020507" pitchFamily="18" charset="2"/>
              </a:rPr>
              <a:t>a[p+5*i+4]</a:t>
            </a:r>
            <a:r>
              <a:rPr lang="zh-CN" altLang="en-US" sz="2000" dirty="0">
                <a:sym typeface="Symbol" panose="05050102010706020507" pitchFamily="18" charset="2"/>
              </a:rPr>
              <a:t>的第</a:t>
            </a:r>
            <a:r>
              <a:rPr lang="en-US" altLang="zh-CN" sz="2000" dirty="0">
                <a:sym typeface="Symbol" panose="05050102010706020507" pitchFamily="18" charset="2"/>
              </a:rPr>
              <a:t>3</a:t>
            </a:r>
            <a:r>
              <a:rPr lang="zh-CN" altLang="en-US" sz="2000" dirty="0">
                <a:sym typeface="Symbol" panose="05050102010706020507" pitchFamily="18" charset="2"/>
              </a:rPr>
              <a:t>小元素与</a:t>
            </a:r>
            <a:r>
              <a:rPr lang="en-US" altLang="zh-CN" sz="2000" dirty="0">
                <a:sym typeface="Symbol" panose="05050102010706020507" pitchFamily="18" charset="2"/>
              </a:rPr>
              <a:t>a[</a:t>
            </a:r>
            <a:r>
              <a:rPr lang="en-US" altLang="zh-CN" sz="2000" dirty="0" err="1">
                <a:sym typeface="Symbol" panose="05050102010706020507" pitchFamily="18" charset="2"/>
              </a:rPr>
              <a:t>p+i</a:t>
            </a:r>
            <a:r>
              <a:rPr lang="en-US" altLang="zh-CN" sz="2000" dirty="0">
                <a:sym typeface="Symbol" panose="05050102010706020507" pitchFamily="18" charset="2"/>
              </a:rPr>
              <a:t>]</a:t>
            </a:r>
            <a:r>
              <a:rPr lang="zh-CN" altLang="en-US" sz="2000" dirty="0">
                <a:sym typeface="Symbol" panose="05050102010706020507" pitchFamily="18" charset="2"/>
              </a:rPr>
              <a:t>交换位置</a:t>
            </a:r>
            <a:r>
              <a:rPr lang="en-US" altLang="zh-CN" sz="2000" dirty="0">
                <a:sym typeface="Symbol" panose="05050102010706020507" pitchFamily="18" charset="2"/>
              </a:rPr>
              <a:t>;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6</a:t>
            </a:r>
            <a:r>
              <a:rPr lang="en-US" altLang="zh-CN" sz="2000" dirty="0">
                <a:sym typeface="Symbol" panose="05050102010706020507" pitchFamily="18" charset="2"/>
              </a:rPr>
              <a:t>	Type x = Select(</a:t>
            </a:r>
            <a:r>
              <a:rPr lang="en-US" altLang="zh-CN" sz="2000" dirty="0" err="1">
                <a:sym typeface="Symbol" panose="05050102010706020507" pitchFamily="18" charset="2"/>
              </a:rPr>
              <a:t>a,p,p</a:t>
            </a:r>
            <a:r>
              <a:rPr lang="en-US" altLang="zh-CN" sz="2000" dirty="0">
                <a:sym typeface="Symbol" panose="05050102010706020507" pitchFamily="18" charset="2"/>
              </a:rPr>
              <a:t>+(r-p-4)/5, (r-p-4)/10); 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取中位数的中位数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, T(n/5)</a:t>
            </a:r>
            <a:endParaRPr lang="en-US" altLang="zh-CN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7</a:t>
            </a:r>
            <a:r>
              <a:rPr lang="en-US" altLang="zh-CN" sz="2000" dirty="0">
                <a:sym typeface="Symbol" panose="05050102010706020507" pitchFamily="18" charset="2"/>
              </a:rPr>
              <a:t>	</a:t>
            </a:r>
            <a:r>
              <a:rPr lang="en-US" altLang="zh-CN" sz="2000" dirty="0" err="1">
                <a:sym typeface="Symbol" panose="05050102010706020507" pitchFamily="18" charset="2"/>
              </a:rPr>
              <a:t>int</a:t>
            </a:r>
            <a:r>
              <a:rPr lang="en-US" altLang="zh-CN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 err="1"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ym typeface="Symbol" panose="05050102010706020507" pitchFamily="18" charset="2"/>
              </a:rPr>
              <a:t> = Partition(</a:t>
            </a:r>
            <a:r>
              <a:rPr lang="en-US" altLang="zh-CN" sz="2000" dirty="0" err="1">
                <a:sym typeface="Symbol" panose="05050102010706020507" pitchFamily="18" charset="2"/>
              </a:rPr>
              <a:t>a,p,r,x</a:t>
            </a:r>
            <a:r>
              <a:rPr lang="en-US" altLang="zh-CN" sz="2000" dirty="0">
                <a:sym typeface="Symbol" panose="05050102010706020507" pitchFamily="18" charset="2"/>
              </a:rPr>
              <a:t>), j = </a:t>
            </a:r>
            <a:r>
              <a:rPr lang="en-US" altLang="zh-CN" sz="2000" dirty="0" err="1"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ym typeface="Symbol" panose="05050102010706020507" pitchFamily="18" charset="2"/>
              </a:rPr>
              <a:t> - p +1; 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8	if ( k == j ) return a[</a:t>
            </a:r>
            <a:r>
              <a:rPr lang="en-US" altLang="zh-CN" sz="2000" dirty="0" err="1">
                <a:sym typeface="Symbol" panose="05050102010706020507" pitchFamily="18" charset="2"/>
              </a:rPr>
              <a:t>i</a:t>
            </a:r>
            <a:r>
              <a:rPr lang="en-US" altLang="zh-CN" sz="2000" dirty="0">
                <a:sym typeface="Symbol" panose="05050102010706020507" pitchFamily="18" charset="2"/>
              </a:rPr>
              <a:t>];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9	</a:t>
            </a:r>
            <a:r>
              <a:rPr lang="en-US" altLang="zh-CN" sz="2000" dirty="0" err="1">
                <a:sym typeface="Symbol" panose="05050102010706020507" pitchFamily="18" charset="2"/>
              </a:rPr>
              <a:t>else if</a:t>
            </a:r>
            <a:r>
              <a:rPr lang="en-US" altLang="zh-CN" sz="2000" dirty="0">
                <a:sym typeface="Symbol" panose="05050102010706020507" pitchFamily="18" charset="2"/>
              </a:rPr>
              <a:t> ( k &lt; j ) return Select(a,p,i-1,k);      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选择左片递归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最多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T(3n/4)</a:t>
            </a:r>
            <a:endParaRPr lang="en-US" altLang="zh-CN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10</a:t>
            </a:r>
            <a:r>
              <a:rPr lang="en-US" altLang="zh-CN" sz="2000" dirty="0">
                <a:sym typeface="Symbol" panose="05050102010706020507" pitchFamily="18" charset="2"/>
              </a:rPr>
              <a:t>	else return Select(a,i+1,r,k-j);                   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选择右片递归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最多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T(3n/4)</a:t>
            </a:r>
            <a:endParaRPr lang="en-US" altLang="zh-CN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sym typeface="Symbol" panose="05050102010706020507" pitchFamily="18" charset="2"/>
              </a:rPr>
              <a:t>11 }</a:t>
            </a:r>
            <a:endParaRPr lang="zh-CN" altLang="en-US" sz="2000" dirty="0">
              <a:sym typeface="Symbol" panose="05050102010706020507" pitchFamily="18" charset="2"/>
            </a:endParaRPr>
          </a:p>
        </p:txBody>
      </p:sp>
      <p:graphicFrame>
        <p:nvGraphicFramePr>
          <p:cNvPr id="208904" name="Object 8"/>
          <p:cNvGraphicFramePr>
            <a:graphicFrameLocks noChangeAspect="1"/>
          </p:cNvGraphicFramePr>
          <p:nvPr/>
        </p:nvGraphicFramePr>
        <p:xfrm>
          <a:off x="1043608" y="5661248"/>
          <a:ext cx="7344816" cy="1090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公式" r:id="rId1" imgW="3162300" imgH="469900" progId="Equation.3">
                  <p:embed/>
                </p:oleObj>
              </mc:Choice>
              <mc:Fallback>
                <p:oleObj name="公式" r:id="rId1" imgW="3162300" imgH="469900" progId="Equation.3">
                  <p:embed/>
                  <p:pic>
                    <p:nvPicPr>
                      <p:cNvPr id="0" name="Picture 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5661248"/>
                        <a:ext cx="7344816" cy="10906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016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0165">
                                            <p:txEl>
                                              <p:p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0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0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0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0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0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0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0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0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0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0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0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0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0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20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0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线性选择实现方式</a:t>
            </a:r>
            <a:endParaRPr lang="zh-CN" alt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031732"/>
            <a:ext cx="9144000" cy="181588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29</a:t>
            </a:r>
            <a:r>
              <a:rPr lang="zh-CN" altLang="en-US" sz="3200" dirty="0">
                <a:solidFill>
                  <a:schemeClr val="tx1"/>
                </a:solidFill>
              </a:rPr>
              <a:t>个元素第</a:t>
            </a:r>
            <a:r>
              <a:rPr lang="en-US" altLang="zh-CN" sz="3200" dirty="0">
                <a:solidFill>
                  <a:schemeClr val="tx1"/>
                </a:solidFill>
              </a:rPr>
              <a:t>18</a:t>
            </a:r>
            <a:r>
              <a:rPr lang="zh-CN" altLang="en-US" sz="3200" dirty="0">
                <a:solidFill>
                  <a:schemeClr val="tx1"/>
                </a:solidFill>
              </a:rPr>
              <a:t>小：</a:t>
            </a:r>
            <a:r>
              <a:rPr lang="en-US" altLang="zh-CN" sz="3200" dirty="0">
                <a:solidFill>
                  <a:schemeClr val="tx1"/>
                </a:solidFill>
              </a:rPr>
              <a:t>8,31,60,33,17,4,51,57,49,35,11,43, 37,3,13,52,6,19,25,32,54,16,5,41,7,23, 22,46,29</a:t>
            </a:r>
            <a:r>
              <a:rPr lang="zh-CN" altLang="en-US" sz="3200" dirty="0">
                <a:solidFill>
                  <a:schemeClr val="tx1"/>
                </a:solidFill>
              </a:rPr>
              <a:t>。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406" y="2114314"/>
            <a:ext cx="8920162" cy="1600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for( int i = 0; i &lt;= (r - p - 4) / 5 ; i++ )  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分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n/5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组</a:t>
            </a:r>
            <a:r>
              <a:rPr lang="en-US" altLang="zh-CN" sz="2000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000" dirty="0">
                <a:solidFill>
                  <a:srgbClr val="FF0000"/>
                </a:solidFill>
                <a:sym typeface="Symbol" panose="05050102010706020507" pitchFamily="18" charset="2"/>
              </a:rPr>
              <a:t>取各组中位数</a:t>
            </a:r>
            <a:endParaRPr lang="en-US" altLang="zh-CN" sz="20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zh-CN" altLang="en-US" sz="20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{           </a:t>
            </a:r>
            <a:r>
              <a:rPr lang="zh-CN" altLang="en-US" sz="2000" dirty="0">
                <a:solidFill>
                  <a:srgbClr val="000000"/>
                </a:solidFill>
                <a:sym typeface="Symbol" panose="05050102010706020507" pitchFamily="18" charset="2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a[p+5*i]</a:t>
            </a:r>
            <a:r>
              <a:rPr lang="zh-CN" altLang="en-US" sz="2000" dirty="0">
                <a:solidFill>
                  <a:srgbClr val="000000"/>
                </a:solidFill>
                <a:sym typeface="Symbol" panose="05050102010706020507" pitchFamily="18" charset="2"/>
              </a:rPr>
              <a:t>至</a:t>
            </a:r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a[p+5*i+4]</a:t>
            </a:r>
            <a:r>
              <a:rPr lang="zh-CN" altLang="en-US" sz="2000" dirty="0">
                <a:solidFill>
                  <a:srgbClr val="000000"/>
                </a:solidFill>
                <a:sym typeface="Symbol" panose="05050102010706020507" pitchFamily="18" charset="2"/>
              </a:rPr>
              <a:t>的各组分别排序；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              </a:t>
            </a:r>
            <a:r>
              <a:rPr lang="zh-CN" altLang="en-US" sz="2000" dirty="0">
                <a:solidFill>
                  <a:srgbClr val="000000"/>
                </a:solidFill>
                <a:sym typeface="Symbol" panose="05050102010706020507" pitchFamily="18" charset="2"/>
              </a:rPr>
              <a:t>将</a:t>
            </a:r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a[p+5*i]</a:t>
            </a:r>
            <a:r>
              <a:rPr lang="zh-CN" altLang="en-US" sz="2000" dirty="0">
                <a:solidFill>
                  <a:srgbClr val="000000"/>
                </a:solidFill>
                <a:sym typeface="Symbol" panose="05050102010706020507" pitchFamily="18" charset="2"/>
              </a:rPr>
              <a:t>至</a:t>
            </a:r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a[p+5*i+4]</a:t>
            </a:r>
            <a:r>
              <a:rPr lang="zh-CN" altLang="en-US" sz="2000" dirty="0">
                <a:solidFill>
                  <a:srgbClr val="000000"/>
                </a:solidFill>
                <a:sym typeface="Symbol" panose="05050102010706020507" pitchFamily="18" charset="2"/>
              </a:rPr>
              <a:t>的第</a:t>
            </a:r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sym typeface="Symbol" panose="05050102010706020507" pitchFamily="18" charset="2"/>
              </a:rPr>
              <a:t>小元素与</a:t>
            </a:r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a[p+i]</a:t>
            </a:r>
            <a:r>
              <a:rPr lang="zh-CN" altLang="en-US" sz="2000" dirty="0">
                <a:solidFill>
                  <a:srgbClr val="000000"/>
                </a:solidFill>
                <a:sym typeface="Symbol" panose="05050102010706020507" pitchFamily="18" charset="2"/>
              </a:rPr>
              <a:t>交换位置</a:t>
            </a:r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;}          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2000" dirty="0">
                <a:solidFill>
                  <a:srgbClr val="000000"/>
                </a:solidFill>
                <a:sym typeface="Symbol" panose="05050102010706020507" pitchFamily="18" charset="2"/>
              </a:rPr>
              <a:t>             </a:t>
            </a:r>
            <a:endParaRPr lang="en-US" altLang="zh-CN" sz="2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285720" y="3500439"/>
          <a:ext cx="2714645" cy="285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2929"/>
                <a:gridCol w="542929"/>
                <a:gridCol w="542929"/>
                <a:gridCol w="542929"/>
                <a:gridCol w="542929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/>
        </p:nvGraphicFramePr>
        <p:xfrm>
          <a:off x="1214414" y="3500438"/>
          <a:ext cx="2714645" cy="285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2929"/>
                <a:gridCol w="542929"/>
                <a:gridCol w="542929"/>
                <a:gridCol w="542929"/>
                <a:gridCol w="542929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214546" y="3500438"/>
          <a:ext cx="2714645" cy="285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2929"/>
                <a:gridCol w="542929"/>
                <a:gridCol w="542929"/>
                <a:gridCol w="542929"/>
                <a:gridCol w="542929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31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3357553" y="3500438"/>
          <a:ext cx="2714645" cy="285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2929"/>
                <a:gridCol w="542929"/>
                <a:gridCol w="542929"/>
                <a:gridCol w="542929"/>
                <a:gridCol w="542929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B0F0"/>
                          </a:solidFill>
                          <a:latin typeface="+mn-lt"/>
                        </a:rPr>
                        <a:t>4</a:t>
                      </a:r>
                      <a:endParaRPr lang="zh-CN" altLang="en-US" sz="2400" b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B0F0"/>
                          </a:solidFill>
                          <a:latin typeface="+mn-lt"/>
                        </a:rPr>
                        <a:t>51</a:t>
                      </a:r>
                      <a:endParaRPr lang="zh-CN" altLang="en-US" sz="2400" b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B0F0"/>
                          </a:solidFill>
                          <a:latin typeface="+mn-lt"/>
                        </a:rPr>
                        <a:t>57</a:t>
                      </a:r>
                      <a:endParaRPr lang="zh-CN" altLang="en-US" sz="2400" b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B0F0"/>
                          </a:solidFill>
                          <a:latin typeface="+mn-lt"/>
                        </a:rPr>
                        <a:t>49</a:t>
                      </a:r>
                      <a:endParaRPr lang="zh-CN" altLang="en-US" sz="2400" b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B0F0"/>
                          </a:solidFill>
                          <a:latin typeface="+mn-lt"/>
                        </a:rPr>
                        <a:t>35</a:t>
                      </a:r>
                      <a:endParaRPr lang="zh-CN" altLang="en-US" sz="2400" b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4857751" y="3500438"/>
          <a:ext cx="2714645" cy="285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2929"/>
                <a:gridCol w="542929"/>
                <a:gridCol w="542929"/>
                <a:gridCol w="542929"/>
                <a:gridCol w="542929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B0F0"/>
                          </a:solidFill>
                          <a:latin typeface="+mn-lt"/>
                        </a:rPr>
                        <a:t>4</a:t>
                      </a:r>
                      <a:endParaRPr lang="zh-CN" altLang="en-US" sz="2400" b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B0F0"/>
                          </a:solidFill>
                          <a:latin typeface="+mn-lt"/>
                        </a:rPr>
                        <a:t>35</a:t>
                      </a:r>
                      <a:endParaRPr lang="zh-CN" altLang="en-US" sz="2400" b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B0F0"/>
                          </a:solidFill>
                          <a:latin typeface="+mn-lt"/>
                        </a:rPr>
                        <a:t>49</a:t>
                      </a:r>
                      <a:endParaRPr lang="zh-CN" altLang="en-US" sz="2400" b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B0F0"/>
                          </a:solidFill>
                          <a:latin typeface="+mn-lt"/>
                        </a:rPr>
                        <a:t>51</a:t>
                      </a:r>
                      <a:endParaRPr lang="zh-CN" altLang="en-US" sz="2400" b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B0F0"/>
                          </a:solidFill>
                          <a:latin typeface="+mn-lt"/>
                        </a:rPr>
                        <a:t>57</a:t>
                      </a:r>
                      <a:endParaRPr lang="zh-CN" altLang="en-US" sz="2400" b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表格 21"/>
          <p:cNvGraphicFramePr>
            <a:graphicFrameLocks noGrp="1"/>
          </p:cNvGraphicFramePr>
          <p:nvPr/>
        </p:nvGraphicFramePr>
        <p:xfrm>
          <a:off x="6286511" y="3571876"/>
          <a:ext cx="2714645" cy="285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2929"/>
                <a:gridCol w="542929"/>
                <a:gridCol w="542929"/>
                <a:gridCol w="542929"/>
                <a:gridCol w="542929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B0F0"/>
                          </a:solidFill>
                          <a:latin typeface="+mn-lt"/>
                        </a:rPr>
                        <a:t>4</a:t>
                      </a:r>
                      <a:endParaRPr lang="zh-CN" altLang="en-US" sz="2400" b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</a:rPr>
                        <a:t>49</a:t>
                      </a:r>
                      <a:endParaRPr lang="zh-CN" alt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B0F0"/>
                          </a:solidFill>
                          <a:latin typeface="+mn-lt"/>
                        </a:rPr>
                        <a:t>35</a:t>
                      </a:r>
                      <a:endParaRPr lang="zh-CN" altLang="en-US" sz="2400" b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FF0000"/>
                          </a:solidFill>
                          <a:latin typeface="+mn-lt"/>
                        </a:rPr>
                        <a:t>17</a:t>
                      </a:r>
                      <a:endParaRPr lang="zh-CN" altLang="en-US" sz="2400" b="1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B0F0"/>
                          </a:solidFill>
                          <a:latin typeface="+mn-lt"/>
                        </a:rPr>
                        <a:t>51</a:t>
                      </a:r>
                      <a:endParaRPr lang="zh-CN" altLang="en-US" sz="2400" b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rgbClr val="00B0F0"/>
                          </a:solidFill>
                          <a:latin typeface="+mn-lt"/>
                        </a:rPr>
                        <a:t>57</a:t>
                      </a:r>
                      <a:endParaRPr lang="zh-CN" altLang="en-US" sz="2400" b="1" dirty="0">
                        <a:solidFill>
                          <a:srgbClr val="00B0F0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线性选择实现方式</a:t>
            </a:r>
            <a:endParaRPr lang="zh-CN" alt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031732"/>
            <a:ext cx="9144000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29</a:t>
            </a:r>
            <a:r>
              <a:rPr lang="zh-CN" altLang="en-US" sz="3200" dirty="0">
                <a:solidFill>
                  <a:schemeClr val="tx1"/>
                </a:solidFill>
              </a:rPr>
              <a:t>个元素第</a:t>
            </a:r>
            <a:r>
              <a:rPr lang="en-US" altLang="zh-CN" sz="3200" dirty="0">
                <a:solidFill>
                  <a:schemeClr val="tx1"/>
                </a:solidFill>
              </a:rPr>
              <a:t>18</a:t>
            </a:r>
            <a:r>
              <a:rPr lang="zh-CN" altLang="en-US" sz="3200" dirty="0">
                <a:solidFill>
                  <a:schemeClr val="tx1"/>
                </a:solidFill>
              </a:rPr>
              <a:t>小：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406" y="1643050"/>
            <a:ext cx="8920162" cy="18680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for( int i = 0; i &lt;= (r - p - 4) / 5 ; i++ )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分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n/5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组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olidFill>
                  <a:srgbClr val="FF0000"/>
                </a:solidFill>
                <a:sym typeface="Symbol" panose="05050102010706020507" pitchFamily="18" charset="2"/>
              </a:rPr>
              <a:t>取各组中位数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{           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a[p+5*i]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至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a[p+5*i+4]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的各组分别排序；</a:t>
            </a:r>
            <a:endParaRPr lang="en-US" altLang="zh-CN" sz="24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              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a[p+5*i]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至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a[p+5*i+4]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的第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3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小元素与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a[p+i]</a:t>
            </a:r>
            <a:r>
              <a:rPr lang="zh-CN" altLang="en-US" sz="2400" dirty="0">
                <a:solidFill>
                  <a:srgbClr val="000000"/>
                </a:solidFill>
                <a:sym typeface="Symbol" panose="05050102010706020507" pitchFamily="18" charset="2"/>
              </a:rPr>
              <a:t>交换位置</a:t>
            </a: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;}          </a:t>
            </a:r>
            <a:endParaRPr lang="en-US" altLang="zh-CN" sz="24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2400" dirty="0">
                <a:solidFill>
                  <a:srgbClr val="000000"/>
                </a:solidFill>
                <a:sym typeface="Symbol" panose="05050102010706020507" pitchFamily="18" charset="2"/>
              </a:rPr>
              <a:t>             </a:t>
            </a:r>
            <a:endParaRPr lang="en-US" altLang="zh-CN" sz="24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2428860" y="3357562"/>
          <a:ext cx="2714645" cy="285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2929"/>
                <a:gridCol w="542929"/>
                <a:gridCol w="542929"/>
                <a:gridCol w="542929"/>
                <a:gridCol w="542929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19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33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60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51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37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32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41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57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43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52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54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线性选择实现方式</a:t>
            </a:r>
            <a:endParaRPr lang="zh-CN" alt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031732"/>
            <a:ext cx="9144000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29</a:t>
            </a:r>
            <a:r>
              <a:rPr lang="zh-CN" altLang="en-US" sz="3200" dirty="0">
                <a:solidFill>
                  <a:schemeClr val="tx1"/>
                </a:solidFill>
              </a:rPr>
              <a:t>个元素第</a:t>
            </a:r>
            <a:r>
              <a:rPr lang="en-US" altLang="zh-CN" sz="3200" dirty="0">
                <a:solidFill>
                  <a:schemeClr val="tx1"/>
                </a:solidFill>
              </a:rPr>
              <a:t>18</a:t>
            </a:r>
            <a:r>
              <a:rPr lang="zh-CN" altLang="en-US" sz="3200" dirty="0">
                <a:solidFill>
                  <a:schemeClr val="tx1"/>
                </a:solidFill>
              </a:rPr>
              <a:t>小：</a:t>
            </a:r>
            <a:r>
              <a:rPr lang="en-US" altLang="zh-CN" sz="3200" dirty="0">
                <a:solidFill>
                  <a:schemeClr val="tx1"/>
                </a:solidFill>
              </a:rPr>
              <a:t> 8,31,…, ,41,7, </a:t>
            </a:r>
            <a:r>
              <a:rPr lang="en-US" altLang="zh-CN" sz="3200" dirty="0">
                <a:solidFill>
                  <a:srgbClr val="FF0000"/>
                </a:solidFill>
              </a:rPr>
              <a:t>23, 22,46,29</a:t>
            </a:r>
            <a:r>
              <a:rPr lang="zh-CN" altLang="en-US" sz="3200" dirty="0">
                <a:solidFill>
                  <a:schemeClr val="tx1"/>
                </a:solidFill>
              </a:rPr>
              <a:t>。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1406" y="4945544"/>
            <a:ext cx="8920162" cy="13665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3600" dirty="0">
                <a:solidFill>
                  <a:srgbClr val="00B0F0"/>
                </a:solidFill>
                <a:sym typeface="Symbol" panose="05050102010706020507" pitchFamily="18" charset="2"/>
              </a:rPr>
              <a:t>a[29]={31,49,13,25,16,4,35,17,51,57,3,11,8,37,43,6,19,33,32,52,5,7,60,41,54,</a:t>
            </a:r>
            <a:r>
              <a:rPr lang="en-US" altLang="zh-CN" sz="3600" dirty="0">
                <a:solidFill>
                  <a:srgbClr val="FF0000"/>
                </a:solidFill>
                <a:sym typeface="Symbol" panose="05050102010706020507" pitchFamily="18" charset="2"/>
              </a:rPr>
              <a:t>23,22,46,29</a:t>
            </a:r>
            <a:r>
              <a:rPr lang="en-US" altLang="zh-CN" sz="3600" dirty="0">
                <a:solidFill>
                  <a:srgbClr val="00B0F0"/>
                </a:solidFill>
                <a:sym typeface="Symbol" panose="05050102010706020507" pitchFamily="18" charset="2"/>
              </a:rPr>
              <a:t>}</a:t>
            </a:r>
            <a:endParaRPr lang="en-US" altLang="zh-CN" sz="3600" dirty="0">
              <a:solidFill>
                <a:srgbClr val="00B0F0"/>
              </a:solidFill>
              <a:sym typeface="Symbol" panose="05050102010706020507" pitchFamily="18" charset="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643173" y="2214554"/>
          <a:ext cx="2714645" cy="2857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42929"/>
                <a:gridCol w="542929"/>
                <a:gridCol w="542929"/>
                <a:gridCol w="542929"/>
                <a:gridCol w="542929"/>
              </a:tblGrid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6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35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11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19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17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8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33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60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51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37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32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41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57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43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52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+mn-lt"/>
                        </a:rPr>
                        <a:t>54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223838" y="4143380"/>
            <a:ext cx="8920162" cy="74347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4000" dirty="0">
                <a:sym typeface="Symbol" panose="05050102010706020507" pitchFamily="18" charset="2"/>
              </a:rPr>
              <a:t>x = 25</a:t>
            </a:r>
            <a:endParaRPr lang="en-US" altLang="zh-CN" sz="40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1406" y="1517335"/>
            <a:ext cx="8920162" cy="58785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x=Select(a,p,p+(r-p-4)/5, (r-p-4)/10);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取中位数的中位数</a:t>
            </a:r>
            <a:endParaRPr lang="en-US" altLang="zh-CN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3" grpId="0" build="allAtOnce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85720" y="1428736"/>
            <a:ext cx="7429552" cy="6586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3200" dirty="0">
                <a:solidFill>
                  <a:srgbClr val="FF0000"/>
                </a:solidFill>
                <a:sym typeface="Symbol" panose="05050102010706020507" pitchFamily="18" charset="2"/>
              </a:rPr>
              <a:t>int i = Partition(a,p,r,x), j = i - p +1;</a:t>
            </a:r>
            <a:endParaRPr lang="en-US" altLang="zh-CN" sz="32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42844" y="2772217"/>
            <a:ext cx="8920162" cy="13154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3600" dirty="0">
                <a:solidFill>
                  <a:srgbClr val="00B0F0"/>
                </a:solidFill>
                <a:sym typeface="Symbol" panose="05050102010706020507" pitchFamily="18" charset="2"/>
              </a:rPr>
              <a:t>a[29]={31,49,13,25,16,4,35,17,51,57,3,11,8,37,43,6,19,33,32,52,5,7,60,41,54,23,22,46,29}</a:t>
            </a:r>
            <a:endParaRPr lang="en-US" altLang="zh-CN" sz="3600" dirty="0">
              <a:solidFill>
                <a:srgbClr val="00B0F0"/>
              </a:solidFill>
              <a:sym typeface="Symbol" panose="05050102010706020507" pitchFamily="18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1406" y="4444832"/>
            <a:ext cx="9072594" cy="2003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3600" dirty="0">
                <a:solidFill>
                  <a:schemeClr val="tx1"/>
                </a:solidFill>
                <a:sym typeface="Symbol" panose="05050102010706020507" pitchFamily="18" charset="2"/>
              </a:rPr>
              <a:t>a[29]={22,23,13,7,16,4,5,17,19,6,3,11,8,</a:t>
            </a:r>
            <a:br>
              <a:rPr lang="en-US" altLang="zh-CN" sz="3600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sym typeface="Symbol" panose="05050102010706020507" pitchFamily="18" charset="2"/>
              </a:rPr>
              <a:t>            25</a:t>
            </a:r>
            <a:r>
              <a:rPr lang="en-US" altLang="zh-CN" sz="3600" dirty="0">
                <a:solidFill>
                  <a:srgbClr val="FF0000"/>
                </a:solidFill>
                <a:sym typeface="Symbol" panose="05050102010706020507" pitchFamily="18" charset="2"/>
              </a:rPr>
              <a:t>a[13]</a:t>
            </a:r>
            <a:r>
              <a:rPr lang="en-US" altLang="zh-CN" sz="3600" dirty="0">
                <a:solidFill>
                  <a:schemeClr val="tx1"/>
                </a:solidFill>
                <a:sym typeface="Symbol" panose="05050102010706020507" pitchFamily="18" charset="2"/>
              </a:rPr>
              <a:t>,43,37,57,33,32,52,51,35,</a:t>
            </a:r>
            <a:br>
              <a:rPr lang="en-US" altLang="zh-CN" sz="3600" dirty="0">
                <a:solidFill>
                  <a:schemeClr val="tx1"/>
                </a:solidFill>
                <a:sym typeface="Symbol" panose="05050102010706020507" pitchFamily="18" charset="2"/>
              </a:rPr>
            </a:br>
            <a:r>
              <a:rPr lang="en-US" altLang="zh-CN" sz="3600" dirty="0">
                <a:solidFill>
                  <a:schemeClr val="tx1"/>
                </a:solidFill>
                <a:sym typeface="Symbol" panose="05050102010706020507" pitchFamily="18" charset="2"/>
              </a:rPr>
              <a:t>            60,41,54,49,31,46,29}</a:t>
            </a:r>
            <a:endParaRPr lang="en-US" altLang="zh-CN" sz="36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357950" y="5857892"/>
            <a:ext cx="2071702" cy="729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3600" dirty="0">
                <a:solidFill>
                  <a:srgbClr val="FF0000"/>
                </a:solidFill>
                <a:sym typeface="Symbol" panose="05050102010706020507" pitchFamily="18" charset="2"/>
              </a:rPr>
              <a:t>i = 13</a:t>
            </a:r>
            <a:endParaRPr lang="en-US" altLang="zh-CN" sz="36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858016" y="1869675"/>
            <a:ext cx="14863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solidFill>
                  <a:srgbClr val="000000"/>
                </a:solidFill>
                <a:sym typeface="Symbol" panose="05050102010706020507" pitchFamily="18" charset="2"/>
              </a:rPr>
              <a:t>x = 25 </a:t>
            </a:r>
            <a:endParaRPr lang="zh-CN" altLang="en-US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线性选择实现方式</a:t>
            </a:r>
            <a:endParaRPr kumimoji="1" lang="zh-CN" alt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线性选择实现方式</a:t>
            </a:r>
            <a:endParaRPr lang="zh-CN" altLang="en-US" b="1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1031732"/>
            <a:ext cx="9144000" cy="132343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zh-CN" sz="3200" dirty="0">
                <a:solidFill>
                  <a:schemeClr val="tx1"/>
                </a:solidFill>
              </a:rPr>
              <a:t>29</a:t>
            </a:r>
            <a:r>
              <a:rPr lang="zh-CN" altLang="en-US" sz="3200" dirty="0">
                <a:solidFill>
                  <a:schemeClr val="tx1"/>
                </a:solidFill>
              </a:rPr>
              <a:t>个元素第</a:t>
            </a:r>
            <a:r>
              <a:rPr lang="en-US" altLang="zh-CN" sz="3200" dirty="0">
                <a:solidFill>
                  <a:schemeClr val="tx1"/>
                </a:solidFill>
              </a:rPr>
              <a:t>18</a:t>
            </a:r>
            <a:r>
              <a:rPr lang="zh-CN" altLang="en-US" sz="3200" dirty="0">
                <a:solidFill>
                  <a:schemeClr val="tx1"/>
                </a:solidFill>
              </a:rPr>
              <a:t>小：</a:t>
            </a:r>
            <a:endParaRPr lang="en-US" altLang="zh-CN" sz="3200" dirty="0">
              <a:solidFill>
                <a:schemeClr val="tx1"/>
              </a:solidFill>
            </a:endParaRPr>
          </a:p>
          <a:p>
            <a:pPr eaLnBrk="1" hangingPunct="1">
              <a:spcBef>
                <a:spcPct val="50000"/>
              </a:spcBef>
            </a:pP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80994" y="3566905"/>
            <a:ext cx="8920162" cy="250530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         j = i - p +1; </a:t>
            </a:r>
            <a:endParaRPr lang="en-US" altLang="zh-CN" sz="32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	if ( k == j ) return a[i];</a:t>
            </a:r>
            <a:endParaRPr lang="en-US" altLang="zh-CN" sz="3200" dirty="0">
              <a:solidFill>
                <a:srgbClr val="000000"/>
              </a:solidFill>
              <a:sym typeface="Symbol" panose="05050102010706020507" pitchFamily="18" charset="2"/>
            </a:endParaRPr>
          </a:p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	else if ( k &lt; j ) return Select(a,p,i-1,k);       </a:t>
            </a:r>
            <a:endParaRPr lang="en-US" altLang="zh-CN" sz="32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	else return Select(a,i+1,r,k-j);</a:t>
            </a:r>
            <a:endParaRPr lang="en-US" altLang="zh-CN" sz="3200" dirty="0">
              <a:solidFill>
                <a:srgbClr val="000000"/>
              </a:solidFill>
              <a:sym typeface="Symbol" panose="05050102010706020507" pitchFamily="18" charset="2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71406" y="1643050"/>
            <a:ext cx="8920162" cy="20036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lvl="0"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3600" dirty="0">
                <a:solidFill>
                  <a:schemeClr val="tx1"/>
                </a:solidFill>
                <a:sym typeface="Symbol" panose="05050102010706020507" pitchFamily="18" charset="2"/>
              </a:rPr>
              <a:t>a[29]={22,23,13,7,16,4,5,17,19,6,3,11,8, 25</a:t>
            </a:r>
            <a:r>
              <a:rPr lang="en-US" altLang="zh-CN" sz="3600" dirty="0">
                <a:solidFill>
                  <a:srgbClr val="FF0000"/>
                </a:solidFill>
                <a:sym typeface="Symbol" panose="05050102010706020507" pitchFamily="18" charset="2"/>
              </a:rPr>
              <a:t>a[13]</a:t>
            </a:r>
            <a:r>
              <a:rPr lang="en-US" altLang="zh-CN" sz="3600" dirty="0">
                <a:solidFill>
                  <a:schemeClr val="tx1"/>
                </a:solidFill>
                <a:sym typeface="Symbol" panose="05050102010706020507" pitchFamily="18" charset="2"/>
              </a:rPr>
              <a:t>,43,37,57,33,32,52,51,35,60,41,54,49,31,46,29}</a:t>
            </a:r>
            <a:endParaRPr lang="en-US" altLang="zh-CN" sz="3600" dirty="0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2376534" y="2928934"/>
            <a:ext cx="2838408" cy="72943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115000"/>
              </a:lnSpc>
              <a:spcBef>
                <a:spcPct val="10000"/>
              </a:spcBef>
              <a:buSzPct val="75000"/>
            </a:pPr>
            <a:r>
              <a:rPr lang="en-US" altLang="zh-CN" sz="3600" dirty="0">
                <a:sym typeface="Symbol" panose="05050102010706020507" pitchFamily="18" charset="2"/>
              </a:rPr>
              <a:t>x = 25   </a:t>
            </a:r>
            <a:r>
              <a:rPr lang="en-US" altLang="zh-CN" sz="3600" dirty="0">
                <a:solidFill>
                  <a:srgbClr val="FF0000"/>
                </a:solidFill>
                <a:sym typeface="Symbol" panose="05050102010706020507" pitchFamily="18" charset="2"/>
              </a:rPr>
              <a:t>i = 13</a:t>
            </a:r>
            <a:endParaRPr lang="en-US" altLang="zh-CN" sz="3600" dirty="0">
              <a:solidFill>
                <a:srgbClr val="FF0000"/>
              </a:solidFill>
              <a:sym typeface="Symbol" panose="05050102010706020507" pitchFamily="18" charset="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7158" y="5987497"/>
            <a:ext cx="8358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rgbClr val="000000"/>
                </a:solidFill>
                <a:sym typeface="Symbol" panose="05050102010706020507" pitchFamily="18" charset="2"/>
              </a:rPr>
              <a:t>{43,37,57,33,32,52,51,35,60,41,54,49,31,46,29}</a:t>
            </a:r>
            <a:endParaRPr lang="zh-CN" alt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/>
      <p:bldP spid="7" grpId="0" build="allAtOnce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-24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线性时间选择程序</a:t>
            </a:r>
            <a:endParaRPr lang="zh-CN" altLang="en-US" b="1" dirty="0"/>
          </a:p>
        </p:txBody>
      </p:sp>
      <p:graphicFrame>
        <p:nvGraphicFramePr>
          <p:cNvPr id="208904" name="Object 8"/>
          <p:cNvGraphicFramePr>
            <a:graphicFrameLocks noChangeAspect="1"/>
          </p:cNvGraphicFramePr>
          <p:nvPr/>
        </p:nvGraphicFramePr>
        <p:xfrm>
          <a:off x="1043608" y="5661248"/>
          <a:ext cx="7344816" cy="1090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公式" r:id="rId1" imgW="3162300" imgH="469900" progId="Equation.3">
                  <p:embed/>
                </p:oleObj>
              </mc:Choice>
              <mc:Fallback>
                <p:oleObj name="公式" r:id="rId1" imgW="3162300" imgH="469900" progId="Equation.3">
                  <p:embed/>
                  <p:pic>
                    <p:nvPicPr>
                      <p:cNvPr id="0" name="图片 2048"/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608" y="5661248"/>
                        <a:ext cx="7344816" cy="1090698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" name="Group 3"/>
          <p:cNvGrpSpPr/>
          <p:nvPr/>
        </p:nvGrpSpPr>
        <p:grpSpPr bwMode="auto">
          <a:xfrm>
            <a:off x="1371600" y="2590800"/>
            <a:ext cx="5029200" cy="2667000"/>
            <a:chOff x="864" y="1152"/>
            <a:chExt cx="2160" cy="1152"/>
          </a:xfrm>
        </p:grpSpPr>
        <p:sp>
          <p:nvSpPr>
            <p:cNvPr id="100" name="Oval 4"/>
            <p:cNvSpPr>
              <a:spLocks noChangeArrowheads="1"/>
            </p:cNvSpPr>
            <p:nvPr/>
          </p:nvSpPr>
          <p:spPr bwMode="auto">
            <a:xfrm>
              <a:off x="864" y="115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val 5"/>
            <p:cNvSpPr>
              <a:spLocks noChangeArrowheads="1"/>
            </p:cNvSpPr>
            <p:nvPr/>
          </p:nvSpPr>
          <p:spPr bwMode="auto">
            <a:xfrm>
              <a:off x="864" y="139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val 6"/>
            <p:cNvSpPr>
              <a:spLocks noChangeArrowheads="1"/>
            </p:cNvSpPr>
            <p:nvPr/>
          </p:nvSpPr>
          <p:spPr bwMode="auto">
            <a:xfrm>
              <a:off x="864" y="163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val 7"/>
            <p:cNvSpPr>
              <a:spLocks noChangeArrowheads="1"/>
            </p:cNvSpPr>
            <p:nvPr/>
          </p:nvSpPr>
          <p:spPr bwMode="auto">
            <a:xfrm>
              <a:off x="864" y="1920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val 8"/>
            <p:cNvSpPr>
              <a:spLocks noChangeArrowheads="1"/>
            </p:cNvSpPr>
            <p:nvPr/>
          </p:nvSpPr>
          <p:spPr bwMode="auto">
            <a:xfrm>
              <a:off x="864" y="2160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val 9"/>
            <p:cNvSpPr>
              <a:spLocks noChangeArrowheads="1"/>
            </p:cNvSpPr>
            <p:nvPr/>
          </p:nvSpPr>
          <p:spPr bwMode="auto">
            <a:xfrm>
              <a:off x="1152" y="115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val 10"/>
            <p:cNvSpPr>
              <a:spLocks noChangeArrowheads="1"/>
            </p:cNvSpPr>
            <p:nvPr/>
          </p:nvSpPr>
          <p:spPr bwMode="auto">
            <a:xfrm>
              <a:off x="1152" y="139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val 11"/>
            <p:cNvSpPr>
              <a:spLocks noChangeArrowheads="1"/>
            </p:cNvSpPr>
            <p:nvPr/>
          </p:nvSpPr>
          <p:spPr bwMode="auto">
            <a:xfrm>
              <a:off x="1152" y="163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val 12"/>
            <p:cNvSpPr>
              <a:spLocks noChangeArrowheads="1"/>
            </p:cNvSpPr>
            <p:nvPr/>
          </p:nvSpPr>
          <p:spPr bwMode="auto">
            <a:xfrm>
              <a:off x="1152" y="1920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val 13"/>
            <p:cNvSpPr>
              <a:spLocks noChangeArrowheads="1"/>
            </p:cNvSpPr>
            <p:nvPr/>
          </p:nvSpPr>
          <p:spPr bwMode="auto">
            <a:xfrm>
              <a:off x="1152" y="2160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0" name="Oval 14"/>
            <p:cNvSpPr>
              <a:spLocks noChangeArrowheads="1"/>
            </p:cNvSpPr>
            <p:nvPr/>
          </p:nvSpPr>
          <p:spPr bwMode="auto">
            <a:xfrm>
              <a:off x="1440" y="115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1" name="Oval 15"/>
            <p:cNvSpPr>
              <a:spLocks noChangeArrowheads="1"/>
            </p:cNvSpPr>
            <p:nvPr/>
          </p:nvSpPr>
          <p:spPr bwMode="auto">
            <a:xfrm>
              <a:off x="1440" y="139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2" name="Oval 16"/>
            <p:cNvSpPr>
              <a:spLocks noChangeArrowheads="1"/>
            </p:cNvSpPr>
            <p:nvPr/>
          </p:nvSpPr>
          <p:spPr bwMode="auto">
            <a:xfrm>
              <a:off x="1440" y="163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3" name="Oval 17"/>
            <p:cNvSpPr>
              <a:spLocks noChangeArrowheads="1"/>
            </p:cNvSpPr>
            <p:nvPr/>
          </p:nvSpPr>
          <p:spPr bwMode="auto">
            <a:xfrm>
              <a:off x="1440" y="1920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4" name="Oval 18"/>
            <p:cNvSpPr>
              <a:spLocks noChangeArrowheads="1"/>
            </p:cNvSpPr>
            <p:nvPr/>
          </p:nvSpPr>
          <p:spPr bwMode="auto">
            <a:xfrm>
              <a:off x="1440" y="2160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5" name="Oval 19"/>
            <p:cNvSpPr>
              <a:spLocks noChangeArrowheads="1"/>
            </p:cNvSpPr>
            <p:nvPr/>
          </p:nvSpPr>
          <p:spPr bwMode="auto">
            <a:xfrm>
              <a:off x="1776" y="115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6" name="Oval 20"/>
            <p:cNvSpPr>
              <a:spLocks noChangeArrowheads="1"/>
            </p:cNvSpPr>
            <p:nvPr/>
          </p:nvSpPr>
          <p:spPr bwMode="auto">
            <a:xfrm>
              <a:off x="1776" y="139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7" name="Oval 21"/>
            <p:cNvSpPr>
              <a:spLocks noChangeArrowheads="1"/>
            </p:cNvSpPr>
            <p:nvPr/>
          </p:nvSpPr>
          <p:spPr bwMode="auto">
            <a:xfrm>
              <a:off x="1776" y="163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8" name="Oval 22"/>
            <p:cNvSpPr>
              <a:spLocks noChangeArrowheads="1"/>
            </p:cNvSpPr>
            <p:nvPr/>
          </p:nvSpPr>
          <p:spPr bwMode="auto">
            <a:xfrm>
              <a:off x="1776" y="1920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9" name="Oval 23"/>
            <p:cNvSpPr>
              <a:spLocks noChangeArrowheads="1"/>
            </p:cNvSpPr>
            <p:nvPr/>
          </p:nvSpPr>
          <p:spPr bwMode="auto">
            <a:xfrm>
              <a:off x="1776" y="2160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0" name="Oval 24"/>
            <p:cNvSpPr>
              <a:spLocks noChangeArrowheads="1"/>
            </p:cNvSpPr>
            <p:nvPr/>
          </p:nvSpPr>
          <p:spPr bwMode="auto">
            <a:xfrm>
              <a:off x="2112" y="115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1" name="Oval 25"/>
            <p:cNvSpPr>
              <a:spLocks noChangeArrowheads="1"/>
            </p:cNvSpPr>
            <p:nvPr/>
          </p:nvSpPr>
          <p:spPr bwMode="auto">
            <a:xfrm>
              <a:off x="2112" y="139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2" name="Oval 26"/>
            <p:cNvSpPr>
              <a:spLocks noChangeArrowheads="1"/>
            </p:cNvSpPr>
            <p:nvPr/>
          </p:nvSpPr>
          <p:spPr bwMode="auto">
            <a:xfrm>
              <a:off x="2112" y="163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3" name="Oval 27"/>
            <p:cNvSpPr>
              <a:spLocks noChangeArrowheads="1"/>
            </p:cNvSpPr>
            <p:nvPr/>
          </p:nvSpPr>
          <p:spPr bwMode="auto">
            <a:xfrm>
              <a:off x="2112" y="1920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4" name="Oval 28"/>
            <p:cNvSpPr>
              <a:spLocks noChangeArrowheads="1"/>
            </p:cNvSpPr>
            <p:nvPr/>
          </p:nvSpPr>
          <p:spPr bwMode="auto">
            <a:xfrm>
              <a:off x="2112" y="2160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5" name="Oval 29"/>
            <p:cNvSpPr>
              <a:spLocks noChangeArrowheads="1"/>
            </p:cNvSpPr>
            <p:nvPr/>
          </p:nvSpPr>
          <p:spPr bwMode="auto">
            <a:xfrm>
              <a:off x="2496" y="115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6" name="Oval 30"/>
            <p:cNvSpPr>
              <a:spLocks noChangeArrowheads="1"/>
            </p:cNvSpPr>
            <p:nvPr/>
          </p:nvSpPr>
          <p:spPr bwMode="auto">
            <a:xfrm>
              <a:off x="2496" y="139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7" name="Oval 31"/>
            <p:cNvSpPr>
              <a:spLocks noChangeArrowheads="1"/>
            </p:cNvSpPr>
            <p:nvPr/>
          </p:nvSpPr>
          <p:spPr bwMode="auto">
            <a:xfrm>
              <a:off x="2496" y="163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8" name="Oval 32"/>
            <p:cNvSpPr>
              <a:spLocks noChangeArrowheads="1"/>
            </p:cNvSpPr>
            <p:nvPr/>
          </p:nvSpPr>
          <p:spPr bwMode="auto">
            <a:xfrm>
              <a:off x="2496" y="1920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9" name="Oval 33"/>
            <p:cNvSpPr>
              <a:spLocks noChangeArrowheads="1"/>
            </p:cNvSpPr>
            <p:nvPr/>
          </p:nvSpPr>
          <p:spPr bwMode="auto">
            <a:xfrm>
              <a:off x="2496" y="2160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0" name="Oval 34"/>
            <p:cNvSpPr>
              <a:spLocks noChangeArrowheads="1"/>
            </p:cNvSpPr>
            <p:nvPr/>
          </p:nvSpPr>
          <p:spPr bwMode="auto">
            <a:xfrm>
              <a:off x="2880" y="115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1" name="Oval 35"/>
            <p:cNvSpPr>
              <a:spLocks noChangeArrowheads="1"/>
            </p:cNvSpPr>
            <p:nvPr/>
          </p:nvSpPr>
          <p:spPr bwMode="auto">
            <a:xfrm>
              <a:off x="2880" y="139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2" name="Oval 36"/>
            <p:cNvSpPr>
              <a:spLocks noChangeArrowheads="1"/>
            </p:cNvSpPr>
            <p:nvPr/>
          </p:nvSpPr>
          <p:spPr bwMode="auto">
            <a:xfrm>
              <a:off x="2880" y="1632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3" name="Oval 37"/>
            <p:cNvSpPr>
              <a:spLocks noChangeArrowheads="1"/>
            </p:cNvSpPr>
            <p:nvPr/>
          </p:nvSpPr>
          <p:spPr bwMode="auto">
            <a:xfrm>
              <a:off x="2880" y="1920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4" name="Oval 38"/>
            <p:cNvSpPr>
              <a:spLocks noChangeArrowheads="1"/>
            </p:cNvSpPr>
            <p:nvPr/>
          </p:nvSpPr>
          <p:spPr bwMode="auto">
            <a:xfrm>
              <a:off x="2880" y="2160"/>
              <a:ext cx="144" cy="144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35" name="Text Box 39"/>
          <p:cNvSpPr txBox="1">
            <a:spLocks noChangeArrowheads="1"/>
          </p:cNvSpPr>
          <p:nvPr/>
        </p:nvSpPr>
        <p:spPr bwMode="auto">
          <a:xfrm>
            <a:off x="3487624" y="3527073"/>
            <a:ext cx="457200" cy="5847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x</a:t>
            </a:r>
            <a:endParaRPr kumimoji="0" lang="en-US" altLang="zh-CN" sz="320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  <p:sp>
        <p:nvSpPr>
          <p:cNvPr id="136" name="Rectangle 40"/>
          <p:cNvSpPr>
            <a:spLocks noChangeArrowheads="1"/>
          </p:cNvSpPr>
          <p:nvPr/>
        </p:nvSpPr>
        <p:spPr bwMode="auto">
          <a:xfrm>
            <a:off x="1219200" y="3581400"/>
            <a:ext cx="5486400" cy="609600"/>
          </a:xfrm>
          <a:prstGeom prst="rect">
            <a:avLst/>
          </a:prstGeom>
          <a:noFill/>
          <a:ln w="9525">
            <a:solidFill>
              <a:srgbClr val="00E4A8"/>
            </a:solidFill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7" name="AutoShape 41"/>
          <p:cNvSpPr>
            <a:spLocks noChangeArrowheads="1"/>
          </p:cNvSpPr>
          <p:nvPr/>
        </p:nvSpPr>
        <p:spPr bwMode="auto">
          <a:xfrm>
            <a:off x="6858000" y="1714489"/>
            <a:ext cx="2143125" cy="1500197"/>
          </a:xfrm>
          <a:prstGeom prst="wedgeRectCallout">
            <a:avLst>
              <a:gd name="adj1" fmla="val -56629"/>
              <a:gd name="adj2" fmla="val 93476"/>
            </a:avLst>
          </a:prstGeom>
          <a:noFill/>
          <a:ln w="9525">
            <a:solidFill>
              <a:srgbClr val="00E4A8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中值序列</a:t>
            </a:r>
            <a:b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</a:br>
            <a:r>
              <a:rPr kumimoji="0" lang="zh-CN" altLang="en-US" sz="2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左侧</a:t>
            </a:r>
            <a:r>
              <a:rPr kumimoji="0" lang="en-US" altLang="zh-CN" sz="2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&lt;=x</a:t>
            </a:r>
            <a:endParaRPr kumimoji="0" lang="en-US" altLang="zh-CN" sz="2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kern="0" noProof="0" dirty="0">
                <a:solidFill>
                  <a:sysClr val="windowText" lastClr="000000"/>
                </a:solidFill>
              </a:rPr>
              <a:t>右侧</a:t>
            </a:r>
            <a:r>
              <a:rPr kumimoji="0" lang="en-US" altLang="zh-CN" kern="0" dirty="0">
                <a:solidFill>
                  <a:sysClr val="windowText" lastClr="000000"/>
                </a:solidFill>
              </a:rPr>
              <a:t>&gt;=x</a:t>
            </a:r>
            <a:endParaRPr kumimoji="0" lang="zh-CN" altLang="en-US" sz="2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8" name="Rectangle 42"/>
          <p:cNvSpPr>
            <a:spLocks noChangeArrowheads="1"/>
          </p:cNvSpPr>
          <p:nvPr/>
        </p:nvSpPr>
        <p:spPr bwMode="auto">
          <a:xfrm>
            <a:off x="1143000" y="2428868"/>
            <a:ext cx="2819400" cy="1689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9" name="AutoShape 43"/>
          <p:cNvSpPr>
            <a:spLocks noChangeArrowheads="1"/>
          </p:cNvSpPr>
          <p:nvPr/>
        </p:nvSpPr>
        <p:spPr bwMode="auto">
          <a:xfrm>
            <a:off x="1752600" y="1157278"/>
            <a:ext cx="2514600" cy="914400"/>
          </a:xfrm>
          <a:prstGeom prst="wedgeRectCallout">
            <a:avLst>
              <a:gd name="adj1" fmla="val -36240"/>
              <a:gd name="adj2" fmla="val 137508"/>
            </a:avLst>
          </a:prstGeom>
          <a:noFill/>
          <a:ln w="9525">
            <a:solidFill>
              <a:srgbClr val="FF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已知小于或者等于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的元素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0" name="Rectangle 44"/>
          <p:cNvSpPr>
            <a:spLocks noChangeArrowheads="1"/>
          </p:cNvSpPr>
          <p:nvPr/>
        </p:nvSpPr>
        <p:spPr bwMode="auto">
          <a:xfrm>
            <a:off x="3352800" y="3643314"/>
            <a:ext cx="3200400" cy="178595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  <a:miter lim="800000"/>
          </a:ln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1" name="AutoShape 45"/>
          <p:cNvSpPr>
            <a:spLocks noChangeArrowheads="1"/>
          </p:cNvSpPr>
          <p:nvPr/>
        </p:nvSpPr>
        <p:spPr bwMode="auto">
          <a:xfrm>
            <a:off x="6786578" y="4286256"/>
            <a:ext cx="2133600" cy="914400"/>
          </a:xfrm>
          <a:prstGeom prst="wedgeRectCallout">
            <a:avLst>
              <a:gd name="adj1" fmla="val -100128"/>
              <a:gd name="adj2" fmla="val 9746"/>
            </a:avLst>
          </a:prstGeom>
          <a:noFill/>
          <a:ln w="9525">
            <a:solidFill>
              <a:srgbClr val="FF0000"/>
            </a:solidFill>
            <a:miter lim="800000"/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已知大于或者等于</a:t>
            </a:r>
            <a:r>
              <a:rPr kumimoji="0" lang="en-US" altLang="zh-CN" sz="2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x</a:t>
            </a:r>
            <a:r>
              <a:rPr kumimoji="0" lang="zh-CN" altLang="en-US" sz="24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的元素</a:t>
            </a:r>
            <a:endParaRPr kumimoji="0" lang="zh-CN" altLang="en-US" sz="24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4" name="Text Box 48"/>
          <p:cNvSpPr txBox="1">
            <a:spLocks noChangeArrowheads="1"/>
          </p:cNvSpPr>
          <p:nvPr/>
        </p:nvSpPr>
        <p:spPr bwMode="auto">
          <a:xfrm>
            <a:off x="428596" y="2714620"/>
            <a:ext cx="615951" cy="167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eaVert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从小到大</a:t>
            </a:r>
            <a:endParaRPr kumimoji="0" lang="zh-CN" altLang="en-US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147" name="直接箭头连接符 146"/>
          <p:cNvCxnSpPr/>
          <p:nvPr/>
        </p:nvCxnSpPr>
        <p:spPr bwMode="auto">
          <a:xfrm rot="5400000">
            <a:off x="-321503" y="3893347"/>
            <a:ext cx="2357454" cy="142876"/>
          </a:xfrm>
          <a:prstGeom prst="straightConnector1">
            <a:avLst/>
          </a:prstGeom>
          <a:noFill/>
          <a:ln>
            <a:noFill/>
            <a:tailEnd type="arrow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9" name="直接箭头连接符 148"/>
          <p:cNvCxnSpPr/>
          <p:nvPr/>
        </p:nvCxnSpPr>
        <p:spPr bwMode="auto">
          <a:xfrm rot="5400000">
            <a:off x="-679487" y="3821909"/>
            <a:ext cx="3357586" cy="1588"/>
          </a:xfrm>
          <a:prstGeom prst="straightConnector1">
            <a:avLst/>
          </a:prstGeom>
          <a:ln>
            <a:tailEnd type="arrow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utoUpdateAnimBg="0"/>
      <p:bldP spid="136" grpId="0" bldLvl="0" animBg="1"/>
      <p:bldP spid="137" grpId="0" bldLvl="0" animBg="1" autoUpdateAnimBg="0"/>
      <p:bldP spid="138" grpId="0" bldLvl="0" animBg="1"/>
      <p:bldP spid="139" grpId="0" bldLvl="0" animBg="1" autoUpdateAnimBg="0"/>
      <p:bldP spid="140" grpId="0" bldLvl="0" animBg="1"/>
      <p:bldP spid="141" grpId="0" bldLvl="0" animBg="1" autoUpdateAnimBg="0"/>
      <p:bldP spid="1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0" lang="en-US" altLang="zh-CN" sz="1400" b="0"/>
          </a:p>
        </p:txBody>
      </p:sp>
      <p:sp>
        <p:nvSpPr>
          <p:cNvPr id="2355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76BB724-2A09-4000-8EAC-79B0966FD489}" type="slidenum">
              <a:rPr kumimoji="0" lang="en-US" altLang="zh-CN" sz="1400" b="0"/>
            </a:fld>
            <a:r>
              <a:rPr kumimoji="0" lang="en-US" altLang="zh-CN" sz="1400" b="0"/>
              <a:t> of 15</a:t>
            </a:r>
            <a:endParaRPr kumimoji="0" lang="en-US" altLang="zh-CN" sz="1400" b="0"/>
          </a:p>
        </p:txBody>
      </p:sp>
      <p:sp>
        <p:nvSpPr>
          <p:cNvPr id="23557" name="Text Box 3"/>
          <p:cNvSpPr txBox="1">
            <a:spLocks noChangeArrowheads="1"/>
          </p:cNvSpPr>
          <p:nvPr/>
        </p:nvSpPr>
        <p:spPr bwMode="auto">
          <a:xfrm>
            <a:off x="958850" y="5410200"/>
            <a:ext cx="729297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latinLnBrk="1" hangingPunct="1"/>
            <a:r>
              <a:rPr lang="ko-KR" altLang="en-US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“</a:t>
            </a:r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I can’t find an efficient algorithm, but neither</a:t>
            </a:r>
            <a:endParaRPr lang="en-US" altLang="ko-KR" sz="280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  <a:p>
            <a:pPr eaLnBrk="1" latinLnBrk="1" hangingPunct="1"/>
            <a:r>
              <a:rPr lang="en-US" altLang="ko-KR" sz="280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can all these famous people”</a:t>
            </a:r>
            <a:endParaRPr lang="en-US" altLang="ko-KR" sz="2800"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pic>
        <p:nvPicPr>
          <p:cNvPr id="23558" name="Picture 4" descr="np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066800"/>
            <a:ext cx="6858000" cy="436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pPr eaLnBrk="1" hangingPunct="1"/>
            <a:r>
              <a:rPr lang="zh-CN" altLang="en-US" b="1" dirty="0"/>
              <a:t>引言：学习算法的意义 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 autoUpdateAnimBg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A35D22DE-F698-4EC9-82D5-DACACDBC503E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819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8D916967-DB4F-4E06-AAD8-E13A7DDF9742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9688"/>
            <a:ext cx="8143875" cy="396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0063" y="3571875"/>
            <a:ext cx="8088312" cy="1071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 = 3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/4) +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cn</a:t>
            </a:r>
            <a:r>
              <a:rPr lang="en-US" altLang="zh-CN" sz="40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40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4000" kern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4000" kern="0" dirty="0">
              <a:solidFill>
                <a:srgbClr val="FF0000"/>
              </a:solidFill>
              <a:latin typeface="+mn-lt"/>
              <a:ea typeface="+mj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4000" kern="0" dirty="0">
                <a:latin typeface="+mn-lt"/>
                <a:ea typeface="+mn-ea"/>
              </a:rPr>
              <a:t> </a:t>
            </a:r>
            <a:endParaRPr lang="en-US" altLang="zh-CN" sz="4000" kern="0" dirty="0">
              <a:latin typeface="+mn-lt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8625" y="4286250"/>
            <a:ext cx="8088313" cy="1071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) = 3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/4/4) +</a:t>
            </a:r>
            <a:r>
              <a:rPr lang="en-US" altLang="zh-CN" sz="4000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/4)</a:t>
            </a:r>
            <a:r>
              <a:rPr lang="en-US" altLang="zh-CN" sz="40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+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cn</a:t>
            </a:r>
            <a:r>
              <a:rPr lang="en-US" altLang="zh-CN" sz="4000" baseline="30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4000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4000" kern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4000" kern="0" dirty="0">
              <a:solidFill>
                <a:srgbClr val="FF0000"/>
              </a:solidFill>
              <a:latin typeface="+mn-lt"/>
              <a:ea typeface="+mj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4000" kern="0" dirty="0">
                <a:latin typeface="+mn-lt"/>
                <a:ea typeface="+mn-ea"/>
              </a:rPr>
              <a:t> </a:t>
            </a:r>
            <a:endParaRPr lang="en-US" altLang="zh-CN" sz="4000" kern="0" dirty="0">
              <a:latin typeface="+mn-lt"/>
              <a:ea typeface="+mj-e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285750" y="5000625"/>
            <a:ext cx="8088313" cy="10715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en-US" altLang="zh-CN" sz="40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0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) = 3</a:t>
            </a:r>
            <a:r>
              <a:rPr lang="en-US" altLang="zh-CN" sz="40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40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0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/4</a:t>
            </a:r>
            <a:r>
              <a:rPr lang="en-US" altLang="zh-CN" sz="40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) + 3</a:t>
            </a:r>
            <a:r>
              <a:rPr lang="en-US" altLang="zh-CN" sz="40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0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/4)</a:t>
            </a:r>
            <a:r>
              <a:rPr lang="en-US" altLang="zh-CN" sz="40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+</a:t>
            </a:r>
            <a:r>
              <a:rPr lang="en-US" altLang="zh-CN" sz="40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cn</a:t>
            </a:r>
            <a:r>
              <a:rPr lang="en-US" altLang="zh-CN" sz="400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40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4000" dirty="0">
              <a:solidFill>
                <a:srgbClr val="C0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4000" kern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4000" kern="0" dirty="0">
              <a:solidFill>
                <a:srgbClr val="FF0000"/>
              </a:solidFill>
              <a:latin typeface="+mn-lt"/>
              <a:ea typeface="+mj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4000" kern="0" dirty="0">
                <a:latin typeface="+mn-lt"/>
                <a:ea typeface="+mn-ea"/>
              </a:rPr>
              <a:t> </a:t>
            </a:r>
            <a:endParaRPr lang="en-US" altLang="zh-CN" sz="4000" kern="0" dirty="0">
              <a:latin typeface="+mn-lt"/>
              <a:ea typeface="+mj-ea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142875" y="5786438"/>
            <a:ext cx="8858250" cy="1071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en-US" altLang="zh-CN" sz="3600" i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36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600" i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6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) = 3</a:t>
            </a:r>
            <a:r>
              <a:rPr lang="en-US" altLang="zh-CN" sz="36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3600" i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36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600" i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6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/4</a:t>
            </a:r>
            <a:r>
              <a:rPr lang="en-US" altLang="zh-CN" sz="36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36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) + 3</a:t>
            </a:r>
            <a:r>
              <a:rPr lang="en-US" altLang="zh-CN" sz="36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600" i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36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600" i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6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/16)</a:t>
            </a:r>
            <a:r>
              <a:rPr lang="en-US" altLang="zh-CN" sz="36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6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 + 3</a:t>
            </a:r>
            <a:r>
              <a:rPr lang="en-US" altLang="zh-CN" sz="3600" i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36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600" i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6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/4)</a:t>
            </a:r>
            <a:r>
              <a:rPr lang="en-US" altLang="zh-CN" sz="36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6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 +</a:t>
            </a:r>
            <a:r>
              <a:rPr lang="en-US" altLang="zh-CN" sz="3600" i="1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cn</a:t>
            </a:r>
            <a:r>
              <a:rPr lang="en-US" altLang="zh-CN" sz="3600" baseline="300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3600" dirty="0">
                <a:solidFill>
                  <a:srgbClr val="00206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3600" dirty="0">
              <a:solidFill>
                <a:srgbClr val="00206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4000" kern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4000" kern="0" dirty="0">
              <a:solidFill>
                <a:srgbClr val="FF0000"/>
              </a:solidFill>
              <a:latin typeface="+mn-lt"/>
              <a:ea typeface="+mj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4000" kern="0" dirty="0">
                <a:latin typeface="+mn-lt"/>
                <a:ea typeface="+mn-ea"/>
              </a:rPr>
              <a:t> </a:t>
            </a:r>
            <a:endParaRPr lang="en-US" altLang="zh-CN" sz="4000" kern="0" dirty="0">
              <a:latin typeface="+mn-lt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A35D22DE-F698-4EC9-82D5-DACACDBC503E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9219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8D916967-DB4F-4E06-AAD8-E13A7DDF9742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500063" y="258763"/>
            <a:ext cx="8088312" cy="1071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/3) + 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(2</a:t>
            </a:r>
            <a:r>
              <a:rPr lang="en-US" altLang="zh-CN" sz="4000" i="1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/3) + </a:t>
            </a:r>
            <a:r>
              <a:rPr lang="en-US" altLang="zh-CN" sz="4000" i="1" dirty="0" err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cn</a:t>
            </a:r>
            <a:r>
              <a:rPr lang="en-US" altLang="zh-CN" sz="4000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4000" dirty="0">
              <a:solidFill>
                <a:schemeClr val="hlink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4000" kern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4000" kern="0" dirty="0">
              <a:solidFill>
                <a:srgbClr val="FF0000"/>
              </a:solidFill>
              <a:latin typeface="+mn-lt"/>
              <a:ea typeface="+mj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4000" kern="0" dirty="0">
                <a:latin typeface="+mn-lt"/>
                <a:ea typeface="+mn-ea"/>
              </a:rPr>
              <a:t> </a:t>
            </a:r>
            <a:endParaRPr lang="en-US" altLang="zh-CN" sz="4000" kern="0" dirty="0">
              <a:latin typeface="+mn-lt"/>
              <a:ea typeface="+mj-ea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428625" y="973138"/>
            <a:ext cx="8501063" cy="1071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/3/3) +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(2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/3/3)</a:t>
            </a:r>
            <a:r>
              <a:rPr lang="en-US" altLang="zh-CN" sz="4000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/3)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+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[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(2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/3/3) +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T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(4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/3/3)</a:t>
            </a:r>
            <a:r>
              <a:rPr lang="en-US" altLang="zh-CN" sz="4000" i="1" dirty="0">
                <a:solidFill>
                  <a:schemeClr val="hlink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+ 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(2</a:t>
            </a:r>
            <a:r>
              <a:rPr lang="en-US" altLang="zh-CN" sz="4000" i="1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/3)</a:t>
            </a:r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lang="en-US" altLang="zh-CN" sz="4000" i="1" dirty="0" err="1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cn</a:t>
            </a:r>
            <a:r>
              <a:rPr lang="en-US" altLang="zh-CN" sz="4000" dirty="0">
                <a:solidFill>
                  <a:srgbClr val="0070C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4000" dirty="0">
              <a:solidFill>
                <a:srgbClr val="0070C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4000" kern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4000" kern="0" dirty="0">
              <a:solidFill>
                <a:srgbClr val="FF0000"/>
              </a:solidFill>
              <a:latin typeface="+mn-lt"/>
              <a:ea typeface="+mj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4000" kern="0" dirty="0">
                <a:latin typeface="+mn-lt"/>
                <a:ea typeface="+mn-ea"/>
              </a:rPr>
              <a:t> </a:t>
            </a:r>
            <a:endParaRPr lang="en-US" altLang="zh-CN" sz="4000" kern="0" dirty="0">
              <a:latin typeface="+mn-lt"/>
              <a:ea typeface="+mj-ea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1313" y="2116138"/>
            <a:ext cx="8088312" cy="10715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>
              <a:defRPr/>
            </a:pP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lang="en-US" altLang="zh-CN" sz="3200" dirty="0">
                <a:solidFill>
                  <a:srgbClr val="3399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/9)+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(2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/9)+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(2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/9)+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(4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/9)</a:t>
            </a:r>
            <a:r>
              <a:rPr lang="en-US" altLang="zh-CN" sz="3200" dirty="0">
                <a:solidFill>
                  <a:srgbClr val="3399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b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</a:b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+ </a:t>
            </a:r>
            <a:r>
              <a:rPr lang="en-US" altLang="zh-CN" sz="3200" dirty="0">
                <a:solidFill>
                  <a:srgbClr val="3399FF"/>
                </a:solidFill>
                <a:latin typeface="Times New Roman" panose="02020603050405020304" pitchFamily="18" charset="0"/>
                <a:ea typeface="楷体_GB2312" pitchFamily="49" charset="-122"/>
              </a:rPr>
              <a:t>[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/3) + 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(2</a:t>
            </a:r>
            <a:r>
              <a:rPr lang="en-US" altLang="zh-CN" sz="3200" i="1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/3)</a:t>
            </a:r>
            <a:r>
              <a:rPr lang="en-US" altLang="zh-CN" sz="3200" dirty="0">
                <a:solidFill>
                  <a:srgbClr val="3399FF"/>
                </a:solidFill>
                <a:latin typeface="Times New Roman" panose="02020603050405020304" pitchFamily="18" charset="0"/>
                <a:ea typeface="楷体_GB2312" pitchFamily="49" charset="-122"/>
              </a:rPr>
              <a:t>]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 + </a:t>
            </a:r>
            <a:r>
              <a:rPr lang="en-US" altLang="zh-CN" sz="3200" i="1" dirty="0" err="1">
                <a:solidFill>
                  <a:srgbClr val="C00000"/>
                </a:solidFill>
                <a:latin typeface="Times New Roman" panose="02020603050405020304" pitchFamily="18" charset="0"/>
                <a:ea typeface="楷体_GB2312" pitchFamily="49" charset="-122"/>
              </a:rPr>
              <a:t>cn</a:t>
            </a:r>
            <a:endParaRPr lang="en-US" altLang="zh-CN" sz="3200" dirty="0">
              <a:solidFill>
                <a:srgbClr val="3399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4000" kern="0" dirty="0">
                <a:latin typeface="+mn-lt"/>
                <a:ea typeface="+mn-ea"/>
                <a:cs typeface="Times New Roman" panose="02020603050405020304" pitchFamily="18" charset="0"/>
              </a:rPr>
              <a:t> </a:t>
            </a:r>
            <a:endParaRPr lang="en-US" altLang="zh-CN" sz="4000" kern="0" dirty="0">
              <a:solidFill>
                <a:srgbClr val="FF0000"/>
              </a:solidFill>
              <a:latin typeface="+mn-lt"/>
              <a:ea typeface="+mj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lang="en-US" altLang="zh-CN" sz="4000" kern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lang="en-US" altLang="zh-CN" sz="4000" kern="0" dirty="0">
                <a:latin typeface="+mn-lt"/>
                <a:ea typeface="+mn-ea"/>
              </a:rPr>
              <a:t> </a:t>
            </a:r>
            <a:endParaRPr lang="en-US" altLang="zh-CN" sz="4000" kern="0" dirty="0">
              <a:latin typeface="+mn-lt"/>
              <a:ea typeface="+mj-ea"/>
            </a:endParaRP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513" y="3114675"/>
            <a:ext cx="6122987" cy="364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 bwMode="auto">
          <a:xfrm>
            <a:off x="1939181" y="2174939"/>
            <a:ext cx="4599336" cy="3367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tlCol="0">
            <a:spAutoFit/>
          </a:bodyPr>
          <a:lstStyle/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1.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排序算法</a:t>
            </a:r>
            <a:endParaRPr lang="zh-CN" altLang="en-US" dirty="0">
              <a:solidFill>
                <a:schemeClr val="tx1"/>
              </a:solidFill>
              <a:sym typeface="+mn-ea"/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2.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递归函数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3.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分治原理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主定理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二分法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4.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大整数乘法 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5.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线性时间选择</a:t>
            </a:r>
            <a:endParaRPr lang="en-US" altLang="zh-CN" dirty="0">
              <a:solidFill>
                <a:schemeClr val="tx1"/>
              </a:solidFill>
              <a:sym typeface="+mn-ea"/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rgbClr val="FF0000"/>
                </a:solidFill>
              </a:rPr>
              <a:t>6. </a:t>
            </a:r>
            <a:r>
              <a:rPr lang="zh-CN" altLang="en-US" dirty="0">
                <a:solidFill>
                  <a:srgbClr val="FF0000"/>
                </a:solidFill>
              </a:rPr>
              <a:t>最大子段和</a:t>
            </a:r>
            <a:endParaRPr lang="en-US" altLang="zh-CN" dirty="0">
              <a:solidFill>
                <a:srgbClr val="FF0000"/>
              </a:solidFill>
            </a:endParaRPr>
          </a:p>
          <a:p>
            <a:pPr algn="l" eaLnBrk="0" hangingPunct="0">
              <a:spcBef>
                <a:spcPct val="10000"/>
              </a:spcBef>
              <a:buSzPct val="75000"/>
            </a:pPr>
            <a:r>
              <a:rPr lang="en-US" altLang="zh-CN" dirty="0">
                <a:solidFill>
                  <a:schemeClr val="tx1"/>
                </a:solidFill>
                <a:sym typeface="+mn-ea"/>
              </a:rPr>
              <a:t>7.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最接近点对问题 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6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84288"/>
            <a:ext cx="8809038" cy="2576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734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38" y="4005263"/>
            <a:ext cx="8893175" cy="136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Rectangle 2"/>
          <p:cNvSpPr>
            <a:spLocks noGrp="1" noChangeArrowheads="1"/>
          </p:cNvSpPr>
          <p:nvPr/>
        </p:nvSpPr>
        <p:spPr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dirty="0"/>
              <a:t>引例</a:t>
            </a:r>
            <a:endParaRPr lang="en-US" altLang="zh-CN" b="1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40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0" y="404813"/>
            <a:ext cx="4267200" cy="2362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837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692150"/>
            <a:ext cx="3505200" cy="1162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8375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8" y="2924175"/>
            <a:ext cx="8893175" cy="13684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8376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50" y="4652963"/>
            <a:ext cx="7362825" cy="1238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9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98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11621B9D-3A37-4C1A-BC37-76FB379F44B3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89091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1E6CDE51-FE06-4421-904A-572B64A66ED6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最大子段和</a:t>
            </a:r>
            <a:endParaRPr lang="zh-CN" altLang="en-US" dirty="0"/>
          </a:p>
        </p:txBody>
      </p:sp>
      <p:graphicFrame>
        <p:nvGraphicFramePr>
          <p:cNvPr id="673795" name="Object 3"/>
          <p:cNvGraphicFramePr>
            <a:graphicFrameLocks noChangeAspect="1"/>
          </p:cNvGraphicFramePr>
          <p:nvPr/>
        </p:nvGraphicFramePr>
        <p:xfrm>
          <a:off x="2109788" y="2590800"/>
          <a:ext cx="3986212" cy="140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公式" r:id="rId1" imgW="1371600" imgH="482600" progId="Equation.3">
                  <p:embed/>
                </p:oleObj>
              </mc:Choice>
              <mc:Fallback>
                <p:oleObj name="公式" r:id="rId1" imgW="1371600" imgH="48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9788" y="2590800"/>
                        <a:ext cx="3986212" cy="1406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609600" y="4022725"/>
            <a:ext cx="75438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例如，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,a</a:t>
            </a:r>
            <a:r>
              <a:rPr kumimoji="0"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)=(-2,11,-4,13,-5,-2)</a:t>
            </a:r>
            <a:endParaRPr kumimoji="0" lang="en-US" altLang="zh-CN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最大子段和为</a:t>
            </a:r>
            <a:endParaRPr kumimoji="0" lang="zh-CN" alt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3797" name="Object 5"/>
          <p:cNvGraphicFramePr>
            <a:graphicFrameLocks noChangeAspect="1"/>
          </p:cNvGraphicFramePr>
          <p:nvPr/>
        </p:nvGraphicFramePr>
        <p:xfrm>
          <a:off x="4094163" y="4889500"/>
          <a:ext cx="1697037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公式" r:id="rId3" imgW="596900" imgH="431800" progId="Equation.3">
                  <p:embed/>
                </p:oleObj>
              </mc:Choice>
              <mc:Fallback>
                <p:oleObj name="公式" r:id="rId3" imgW="5969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4163" y="4889500"/>
                        <a:ext cx="1697037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"/>
          <p:cNvGrpSpPr/>
          <p:nvPr/>
        </p:nvGrpSpPr>
        <p:grpSpPr bwMode="auto">
          <a:xfrm>
            <a:off x="762000" y="990600"/>
            <a:ext cx="7467600" cy="1644651"/>
            <a:chOff x="480" y="624"/>
            <a:chExt cx="4704" cy="1036"/>
          </a:xfrm>
        </p:grpSpPr>
        <p:sp>
          <p:nvSpPr>
            <p:cNvPr id="89097" name="Rectangle 7"/>
            <p:cNvSpPr>
              <a:spLocks noChangeArrowheads="1"/>
            </p:cNvSpPr>
            <p:nvPr/>
          </p:nvSpPr>
          <p:spPr bwMode="auto">
            <a:xfrm>
              <a:off x="480" y="672"/>
              <a:ext cx="4704" cy="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>
                  <a:srgbClr val="003399"/>
                </a:buClr>
                <a:buSzPct val="80000"/>
                <a:buFont typeface="Wingdings" panose="05000000000000000000" pitchFamily="2" charset="2"/>
                <a:buChar char="l"/>
              </a:pPr>
              <a:r>
                <a:rPr kumimoji="0" lang="zh-CN" altLang="en-US" sz="3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给定整数序列</a:t>
              </a: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kumimoji="0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,a</a:t>
              </a:r>
              <a:r>
                <a:rPr kumimoji="0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,…,a</a:t>
              </a:r>
              <a:r>
                <a:rPr kumimoji="0"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0" lang="zh-CN" altLang="en-US" sz="3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，求形如     的子段和的最大值。规定子段和为负整数时，定义其最大子段和为</a:t>
              </a:r>
              <a:r>
                <a:rPr kumimoji="0"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0" lang="zh-CN" altLang="en-US" sz="32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，即</a:t>
              </a:r>
              <a:endPara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89098" name="Object 8"/>
            <p:cNvGraphicFramePr>
              <a:graphicFrameLocks noChangeAspect="1"/>
            </p:cNvGraphicFramePr>
            <p:nvPr/>
          </p:nvGraphicFramePr>
          <p:xfrm>
            <a:off x="4176" y="624"/>
            <a:ext cx="37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4" name="公式" r:id="rId5" imgW="368300" imgH="444500" progId="Equation.3">
                    <p:embed/>
                  </p:oleObj>
                </mc:Choice>
                <mc:Fallback>
                  <p:oleObj name="公式" r:id="rId5" imgW="368300" imgH="444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624"/>
                          <a:ext cx="377" cy="4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6" grpId="0" autoUpdateAnimBg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11621B9D-3A37-4C1A-BC37-76FB379F44B3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90115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1E6CDE51-FE06-4421-904A-572B64A66ED6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74819" name="Rectangle 3"/>
          <p:cNvSpPr>
            <a:spLocks noChangeArrowheads="1"/>
          </p:cNvSpPr>
          <p:nvPr/>
        </p:nvSpPr>
        <p:spPr bwMode="auto">
          <a:xfrm>
            <a:off x="762000" y="1066800"/>
            <a:ext cx="708660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可以把所有的子段和计算出来，找到最小的</a:t>
            </a:r>
            <a:endParaRPr kumimoji="0" lang="zh-CN" altLang="en-US" sz="36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4820" name="Rectangle 4"/>
          <p:cNvSpPr>
            <a:spLocks noChangeArrowheads="1"/>
          </p:cNvSpPr>
          <p:nvPr/>
        </p:nvSpPr>
        <p:spPr bwMode="auto">
          <a:xfrm>
            <a:off x="685800" y="2346325"/>
            <a:ext cx="7315200" cy="304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找到所有子段算法：</a:t>
            </a:r>
            <a:endParaRPr kumimoji="0" lang="zh-CN" alt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每个子段有一个起点</a:t>
            </a:r>
            <a:r>
              <a:rPr kumimoji="0"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和一个终点</a:t>
            </a:r>
            <a:r>
              <a:rPr kumimoji="0"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kumimoji="0" lang="en-US" altLang="zh-C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把起点位置</a:t>
            </a:r>
            <a:r>
              <a:rPr kumimoji="0"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从左到右进行扫描</a:t>
            </a:r>
            <a:endParaRPr kumimoji="0" lang="zh-CN" alt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确定起点后，把终点位置</a:t>
            </a:r>
            <a:r>
              <a:rPr kumimoji="0"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，左到右进行扫描，确定起点终点后，把这个子段中所元素相加（</a:t>
            </a:r>
            <a:r>
              <a:rPr kumimoji="0" lang="en-US" altLang="zh-CN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i,i+1,…,j), </a:t>
            </a:r>
            <a:endParaRPr kumimoji="0" lang="en-US" altLang="zh-CN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67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9" grpId="0" autoUpdateAnimBg="0"/>
      <p:bldP spid="674820" grpId="0" autoUpdateAnimBg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11621B9D-3A37-4C1A-BC37-76FB379F44B3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91139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1E6CDE51-FE06-4421-904A-572B64A66ED6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75843" name="Rectangle 3"/>
          <p:cNvSpPr>
            <a:spLocks noChangeArrowheads="1"/>
          </p:cNvSpPr>
          <p:nvPr/>
        </p:nvSpPr>
        <p:spPr bwMode="auto">
          <a:xfrm>
            <a:off x="762000" y="1138555"/>
            <a:ext cx="6477000" cy="53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int MaxSubSum1(int n, int a[], int &amp;besti, int &amp;bestj)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{ //</a:t>
            </a: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数组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a[]</a:t>
            </a: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存储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ai</a:t>
            </a: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，返回最大子段和，保存起止位置到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Besti,Bbestj</a:t>
            </a: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</a:t>
            </a:r>
            <a:endParaRPr kumimoji="0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int sum=0;                 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for(int i=1; i&lt;=n; i++)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for(int j=i; j&lt;=n; j++)  { 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int thissum=0;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for(int k=i; k&lt;=j; k++) 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 thissum += a[k];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if(thissum&gt;sum)  {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sum=thissum;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besti=i; bestj=j;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}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}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return sum;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} 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5844" name="Rectangle 4"/>
          <p:cNvSpPr>
            <a:spLocks noChangeArrowheads="1"/>
          </p:cNvSpPr>
          <p:nvPr/>
        </p:nvSpPr>
        <p:spPr bwMode="auto">
          <a:xfrm>
            <a:off x="3249613" y="5218113"/>
            <a:ext cx="4141787" cy="478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 b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算法：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T(n)=O(n</a:t>
            </a:r>
            <a:r>
              <a:rPr kumimoji="0" lang="en-US" altLang="zh-CN" sz="2800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3</a:t>
            </a:r>
            <a:r>
              <a:rPr kumimoji="0"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endParaRPr kumimoji="0" lang="en-US" altLang="zh-CN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3" grpId="0" autoUpdateAnimBg="0"/>
      <p:bldP spid="675844" grpId="0" autoUpdateAnimBg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11621B9D-3A37-4C1A-BC37-76FB379F44B3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92163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1E6CDE51-FE06-4421-904A-572B64A66ED6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676867" name="Rectangle 3"/>
          <p:cNvSpPr>
            <a:spLocks noChangeArrowheads="1"/>
          </p:cNvSpPr>
          <p:nvPr/>
        </p:nvSpPr>
        <p:spPr bwMode="auto">
          <a:xfrm>
            <a:off x="762000" y="1210310"/>
            <a:ext cx="6477000" cy="504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int MaxSubSum2(int n, int a[], int &amp;besti, int &amp;bestj)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{ //</a:t>
            </a: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数组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a[]</a:t>
            </a: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存储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ai</a:t>
            </a: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，返回最大子段和，保存起止位置到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Besti,Bbestj</a:t>
            </a: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中</a:t>
            </a:r>
            <a:endParaRPr kumimoji="0" lang="zh-CN" altLang="en-US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int sum=0;                 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for(int i=1; i&lt;=n; i++){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	   int thissum=0;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for(int j=i; j&lt;=n; j++)  { 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		 thissum += a[j];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if(thissum&gt;sum)  {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sum=thissum;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    besti=i; bestj=j;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   }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     }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 return sum;</a:t>
            </a:r>
            <a:endParaRPr kumimoji="0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 } </a:t>
            </a:r>
            <a:endParaRPr kumimoji="0" lang="en-US" altLang="zh-CN" sz="3600">
              <a:solidFill>
                <a:srgbClr val="000000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6868" name="Rectangle 4"/>
          <p:cNvSpPr>
            <a:spLocks noChangeArrowheads="1"/>
          </p:cNvSpPr>
          <p:nvPr/>
        </p:nvSpPr>
        <p:spPr bwMode="auto">
          <a:xfrm>
            <a:off x="4421188" y="4227513"/>
            <a:ext cx="3011805" cy="423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b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改进算法：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T(n)=O(n</a:t>
            </a:r>
            <a:r>
              <a:rPr kumimoji="0" lang="en-US" altLang="zh-CN" sz="2000" baseline="30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b="0">
                <a:solidFill>
                  <a:srgbClr val="000000"/>
                </a:solidFill>
                <a:latin typeface="Comic Sans MS" panose="030F0702030302020204" pitchFamily="66" charset="0"/>
                <a:ea typeface="华文新魏" panose="02010800040101010101" pitchFamily="2" charset="-122"/>
              </a:rPr>
              <a:t> </a:t>
            </a:r>
            <a:endParaRPr kumimoji="0" lang="en-US" altLang="zh-CN" b="0">
              <a:solidFill>
                <a:srgbClr val="000000"/>
              </a:solidFill>
              <a:latin typeface="Comic Sans MS" panose="030F0702030302020204" pitchFamily="66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 autoUpdateAnimBg="0"/>
      <p:bldP spid="676868" grpId="0" autoUpdateAnimBg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日期占位符 3"/>
          <p:cNvSpPr>
            <a:spLocks noGrp="1"/>
          </p:cNvSpPr>
          <p:nvPr>
            <p:ph type="dt" sz="quarter" idx="10"/>
          </p:nvPr>
        </p:nvSpPr>
        <p:spPr bwMode="auto">
          <a:xfrm>
            <a:off x="152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11621B9D-3A37-4C1A-BC37-76FB379F44B3}" type="datetime1">
              <a:rPr lang="zh-CN" altLang="en-US" smtClean="0"/>
            </a:fld>
            <a:endParaRPr kumimoji="0" lang="en-US" altLang="zh-CN" sz="1400" b="0"/>
          </a:p>
        </p:txBody>
      </p:sp>
      <p:sp>
        <p:nvSpPr>
          <p:cNvPr id="93187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7086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defPPr>
              <a:defRPr lang="zh-CN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1400" b="0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eaLnBrk="1" hangingPunct="1"/>
            <a:fld id="{1E6CDE51-FE06-4421-904A-572B64A66ED6}" type="slidenum">
              <a:rPr lang="en-US" altLang="zh-CN" smtClean="0"/>
            </a:fld>
            <a:r>
              <a:rPr lang="en-US" altLang="zh-CN"/>
              <a:t> of 158</a:t>
            </a:r>
            <a:endParaRPr kumimoji="0" lang="en-US" altLang="zh-CN" sz="1400" b="0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最大子段和</a:t>
            </a:r>
            <a:r>
              <a:rPr lang="en-US" altLang="zh-CN"/>
              <a:t>: </a:t>
            </a:r>
            <a:r>
              <a:rPr lang="zh-CN" altLang="en-US"/>
              <a:t>分治算法</a:t>
            </a:r>
            <a:endParaRPr lang="zh-CN" altLang="en-US"/>
          </a:p>
        </p:txBody>
      </p:sp>
      <p:sp>
        <p:nvSpPr>
          <p:cNvPr id="677891" name="Rectangle 3"/>
          <p:cNvSpPr>
            <a:spLocks noChangeArrowheads="1"/>
          </p:cNvSpPr>
          <p:nvPr/>
        </p:nvSpPr>
        <p:spPr bwMode="auto">
          <a:xfrm>
            <a:off x="762000" y="1066800"/>
            <a:ext cx="7620000" cy="1531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zh-CN" altLang="en-US" sz="3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基本思想</a:t>
            </a:r>
            <a:endParaRPr kumimoji="0" lang="zh-CN" altLang="en-US" sz="32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将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A[1..n]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分为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a[1..n/2]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a[n/2+1..n]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，分别对两区段求最大子段和，这时有三种情形：</a:t>
            </a:r>
            <a:endParaRPr kumimoji="0" lang="zh-CN" alt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7892" name="Rectangle 4"/>
          <p:cNvSpPr>
            <a:spLocks noChangeArrowheads="1"/>
          </p:cNvSpPr>
          <p:nvPr/>
        </p:nvSpPr>
        <p:spPr bwMode="auto">
          <a:xfrm>
            <a:off x="685800" y="2757488"/>
            <a:ext cx="747966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1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a[1..n]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的最大子段和的子段落在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a[1..n/2]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0"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7893" name="Rectangle 5"/>
          <p:cNvSpPr>
            <a:spLocks noChangeArrowheads="1"/>
          </p:cNvSpPr>
          <p:nvPr/>
        </p:nvSpPr>
        <p:spPr bwMode="auto">
          <a:xfrm>
            <a:off x="685800" y="3443288"/>
            <a:ext cx="7496810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2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a[1..n]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的最大子段和的子段落在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a[n/2..n]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kumimoji="0" lang="zh-CN" altLang="en-US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7894" name="Rectangle 6"/>
          <p:cNvSpPr>
            <a:spLocks noChangeArrowheads="1"/>
          </p:cNvSpPr>
          <p:nvPr/>
        </p:nvSpPr>
        <p:spPr bwMode="auto">
          <a:xfrm>
            <a:off x="685800" y="4311650"/>
            <a:ext cx="788987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5000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None/>
            </a:pP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3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a[1..n]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的最大子段和的子段跨在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a[1..n/2]</a:t>
            </a:r>
            <a:r>
              <a:rPr kumimoji="0" lang="zh-CN" altLang="en-US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kumimoji="0" lang="en-US" altLang="zh-CN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a[n/2..n]</a:t>
            </a:r>
            <a:r>
              <a:rPr kumimoji="0" lang="zh-CN" altLang="en-US" sz="28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之间；</a:t>
            </a:r>
            <a:endParaRPr kumimoji="0" lang="zh-CN" alt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7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7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1" grpId="0" autoUpdateAnimBg="0"/>
      <p:bldP spid="677892" grpId="0" autoUpdateAnimBg="0"/>
      <p:bldP spid="677893" grpId="0" autoUpdateAnimBg="0"/>
      <p:bldP spid="677894" grpId="0" autoUpdateAnimBg="0"/>
    </p:bldLst>
  </p:timing>
</p:sld>
</file>

<file path=ppt/tags/tag1.xml><?xml version="1.0" encoding="utf-8"?>
<p:tagLst xmlns:p="http://schemas.openxmlformats.org/presentationml/2006/main">
  <p:tag name="KSO_WM_UNIT_TABLE_BEAUTIFY" val="smartTable{6c5cce29-0338-471d-a906-8d5d3128f7f3}"/>
</p:tagLst>
</file>

<file path=ppt/tags/tag2.xml><?xml version="1.0" encoding="utf-8"?>
<p:tagLst xmlns:p="http://schemas.openxmlformats.org/presentationml/2006/main">
  <p:tag name="KSO_WM_UNIT_TABLE_BEAUTIFY" val="smartTable{a7206873-b130-45ea-873d-ca3006723112}"/>
</p:tagLst>
</file>

<file path=ppt/tags/tag3.xml><?xml version="1.0" encoding="utf-8"?>
<p:tagLst xmlns:p="http://schemas.openxmlformats.org/presentationml/2006/main">
  <p:tag name="KSO_WM_UNIT_TABLE_BEAUTIFY" val="smartTable{d07fa9e8-0423-46a8-8a87-9f32be035be3}"/>
</p:tagLst>
</file>

<file path=ppt/tags/tag4.xml><?xml version="1.0" encoding="utf-8"?>
<p:tagLst xmlns:p="http://schemas.openxmlformats.org/presentationml/2006/main">
  <p:tag name="KSO_WM_UNIT_TABLE_BEAUTIFY" val="smartTable{bcad26e1-e1cf-456d-a6dd-96d05724558c}"/>
</p:tagLst>
</file>

<file path=ppt/tags/tag5.xml><?xml version="1.0" encoding="utf-8"?>
<p:tagLst xmlns:p="http://schemas.openxmlformats.org/presentationml/2006/main">
  <p:tag name="KSO_WM_UNIT_TABLE_BEAUTIFY" val="smartTable{ba476d78-e2d7-4638-a2ea-e5dba6ada719}"/>
</p:tagLst>
</file>

<file path=ppt/tags/tag6.xml><?xml version="1.0" encoding="utf-8"?>
<p:tagLst xmlns:p="http://schemas.openxmlformats.org/presentationml/2006/main">
  <p:tag name="KSO_WM_UNIT_TABLE_BEAUTIFY" val="smartTable{6bb1df6a-c484-40a7-a408-39992c82cd79}"/>
</p:tagLst>
</file>

<file path=ppt/tags/tag7.xml><?xml version="1.0" encoding="utf-8"?>
<p:tagLst xmlns:p="http://schemas.openxmlformats.org/presentationml/2006/main">
  <p:tag name="KSO_WPP_MARK_KEY" val="371a3a0e-e947-4640-bd75-03eb65bffdac"/>
  <p:tag name="COMMONDATA" val="eyJoZGlkIjoiODViY2JkMjU3NGYzZTEwMzZmMGFkZWViYmNkYWU3NDIifQ=="/>
</p:tagLst>
</file>

<file path=ppt/theme/theme1.xml><?xml version="1.0" encoding="utf-8"?>
<a:theme xmlns:a="http://schemas.openxmlformats.org/drawingml/2006/main" name="空白版">
  <a:themeElements>
    <a:clrScheme name="空白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non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  <a:txDef>
      <a:spPr bwMode="auto">
        <a:noFill/>
        <a:ln>
          <a:noFill/>
        </a:ln>
      </a:spPr>
      <a:bodyPr wrap="none" rtlCol="0">
        <a:spAutoFit/>
      </a:bodyPr>
      <a:lstStyle>
        <a:defPPr eaLnBrk="0" hangingPunct="0">
          <a:spcBef>
            <a:spcPct val="10000"/>
          </a:spcBef>
          <a:buSzPct val="75000"/>
          <a:defRPr sz="2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空白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Data\Microsoft\Templates\空白版.pot</Template>
  <TotalTime>0</TotalTime>
  <Words>29310</Words>
  <Application>WPS 演示</Application>
  <PresentationFormat>全屏显示(4:3)</PresentationFormat>
  <Paragraphs>3077</Paragraphs>
  <Slides>148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44</vt:i4>
      </vt:variant>
      <vt:variant>
        <vt:lpstr>幻灯片标题</vt:lpstr>
      </vt:variant>
      <vt:variant>
        <vt:i4>148</vt:i4>
      </vt:variant>
    </vt:vector>
  </HeadingPairs>
  <TitlesOfParts>
    <vt:vector size="215" baseType="lpstr">
      <vt:lpstr>Arial</vt:lpstr>
      <vt:lpstr>宋体</vt:lpstr>
      <vt:lpstr>Wingdings</vt:lpstr>
      <vt:lpstr>Times New Roman</vt:lpstr>
      <vt:lpstr>Tahoma</vt:lpstr>
      <vt:lpstr>Comic Sans MS</vt:lpstr>
      <vt:lpstr>Symbol</vt:lpstr>
      <vt:lpstr>Gulim</vt:lpstr>
      <vt:lpstr>Malgun Gothic</vt:lpstr>
      <vt:lpstr>微软雅黑</vt:lpstr>
      <vt:lpstr>Arial Unicode MS</vt:lpstr>
      <vt:lpstr>楷体_GB2312</vt:lpstr>
      <vt:lpstr>新宋体</vt:lpstr>
      <vt:lpstr>隶书</vt:lpstr>
      <vt:lpstr>GulimChe</vt:lpstr>
      <vt:lpstr>华文新魏</vt:lpstr>
      <vt:lpstr>仿宋_GB2312</vt:lpstr>
      <vt:lpstr>仿宋</vt:lpstr>
      <vt:lpstr>楷体</vt:lpstr>
      <vt:lpstr>黑体</vt:lpstr>
      <vt:lpstr>Symbol</vt:lpstr>
      <vt:lpstr>华文行楷</vt:lpstr>
      <vt:lpstr>空白版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数据结构与算法设计</vt:lpstr>
      <vt:lpstr>引言</vt:lpstr>
      <vt:lpstr>引言</vt:lpstr>
      <vt:lpstr>3n+1问题目前不知道有没有算法</vt:lpstr>
      <vt:lpstr>不可判定问题(没有算法)举例</vt:lpstr>
      <vt:lpstr>引言</vt:lpstr>
      <vt:lpstr>引言：学习算法的意义 </vt:lpstr>
      <vt:lpstr>引言：学习算法的意义 </vt:lpstr>
      <vt:lpstr>引言：学习算法的意义 </vt:lpstr>
      <vt:lpstr>引言：学习算法的意义 </vt:lpstr>
      <vt:lpstr>一些有趣的问题</vt:lpstr>
      <vt:lpstr>The Drunk Jailer</vt:lpstr>
      <vt:lpstr>The Drunk Jailer</vt:lpstr>
      <vt:lpstr>一些有趣的问题：蚂蚁问题</vt:lpstr>
      <vt:lpstr>一些有趣的问题：蚂蚁问题</vt:lpstr>
      <vt:lpstr>课程相关</vt:lpstr>
      <vt:lpstr>时间复杂性</vt:lpstr>
      <vt:lpstr>符号</vt:lpstr>
      <vt:lpstr>符号</vt:lpstr>
      <vt:lpstr>符号</vt:lpstr>
      <vt:lpstr>符号</vt:lpstr>
      <vt:lpstr>Halloween treats </vt:lpstr>
      <vt:lpstr>Halloween treats </vt:lpstr>
      <vt:lpstr>符号</vt:lpstr>
      <vt:lpstr>符号</vt:lpstr>
      <vt:lpstr>符号</vt:lpstr>
      <vt:lpstr>符号</vt:lpstr>
      <vt:lpstr>符号</vt:lpstr>
      <vt:lpstr>排序与分治算法</vt:lpstr>
      <vt:lpstr>PowerPoint 演示文稿</vt:lpstr>
      <vt:lpstr>排序</vt:lpstr>
      <vt:lpstr>排序</vt:lpstr>
      <vt:lpstr>排序</vt:lpstr>
      <vt:lpstr>快速排序</vt:lpstr>
      <vt:lpstr>快速排序</vt:lpstr>
      <vt:lpstr>PowerPoint 演示文稿</vt:lpstr>
      <vt:lpstr>快速排序</vt:lpstr>
      <vt:lpstr>快速排序</vt:lpstr>
      <vt:lpstr>PowerPoint 演示文稿</vt:lpstr>
      <vt:lpstr>PowerPoint 演示文稿</vt:lpstr>
      <vt:lpstr>快速排序特点</vt:lpstr>
      <vt:lpstr>时间复杂度分析</vt:lpstr>
      <vt:lpstr>快速排序</vt:lpstr>
      <vt:lpstr>快速排序</vt:lpstr>
      <vt:lpstr>归并排序</vt:lpstr>
      <vt:lpstr>归并排序</vt:lpstr>
      <vt:lpstr>归并排序</vt:lpstr>
      <vt:lpstr>归并排序</vt:lpstr>
      <vt:lpstr>归并排序</vt:lpstr>
      <vt:lpstr>归并排序</vt:lpstr>
      <vt:lpstr>PowerPoint 演示文稿</vt:lpstr>
      <vt:lpstr>递归函数</vt:lpstr>
      <vt:lpstr>PowerPoint 演示文稿</vt:lpstr>
      <vt:lpstr>分治基本过程</vt:lpstr>
      <vt:lpstr>分治过程图示</vt:lpstr>
      <vt:lpstr>分治的原则</vt:lpstr>
      <vt:lpstr>分治中经常出现的递推关系</vt:lpstr>
      <vt:lpstr>分治主定理([M]Page37)</vt:lpstr>
      <vt:lpstr>分治主定理([C]第4章)</vt:lpstr>
      <vt:lpstr>推广</vt:lpstr>
      <vt:lpstr>二分法</vt:lpstr>
      <vt:lpstr>二分法</vt:lpstr>
      <vt:lpstr>分治法求n元集最大最小元素</vt:lpstr>
      <vt:lpstr>分治法求n元集最大最小元素</vt:lpstr>
      <vt:lpstr>迭代法</vt:lpstr>
      <vt:lpstr>课堂练习</vt:lpstr>
      <vt:lpstr>答案</vt:lpstr>
      <vt:lpstr>课堂练习</vt:lpstr>
      <vt:lpstr>求n元集最大最小元素</vt:lpstr>
      <vt:lpstr>PowerPoint 演示文稿</vt:lpstr>
      <vt:lpstr>大整数乘法</vt:lpstr>
      <vt:lpstr>大整数乘法: 分治</vt:lpstr>
      <vt:lpstr>时间复杂度T(n)分析</vt:lpstr>
      <vt:lpstr>大整数乘法: 改进的分治</vt:lpstr>
      <vt:lpstr>PowerPoint 演示文稿</vt:lpstr>
      <vt:lpstr>求最小元素</vt:lpstr>
      <vt:lpstr>求最小元素</vt:lpstr>
      <vt:lpstr>求第2小的元素</vt:lpstr>
      <vt:lpstr>PowerPoint 演示文稿</vt:lpstr>
      <vt:lpstr>线性时间选择算法</vt:lpstr>
      <vt:lpstr>线性时间选择</vt:lpstr>
      <vt:lpstr>线性时间选择的一种实现方式</vt:lpstr>
      <vt:lpstr>线性时间选择程序</vt:lpstr>
      <vt:lpstr>线性选择实现方式</vt:lpstr>
      <vt:lpstr>线性选择实现方式</vt:lpstr>
      <vt:lpstr>线性选择实现方式</vt:lpstr>
      <vt:lpstr>PowerPoint 演示文稿</vt:lpstr>
      <vt:lpstr>线性选择实现方式</vt:lpstr>
      <vt:lpstr>线性时间选择程序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最大子段和</vt:lpstr>
      <vt:lpstr>PowerPoint 演示文稿</vt:lpstr>
      <vt:lpstr>PowerPoint 演示文稿</vt:lpstr>
      <vt:lpstr>PowerPoint 演示文稿</vt:lpstr>
      <vt:lpstr>最大子段和: 分治算法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最接近点对问题</vt:lpstr>
      <vt:lpstr>最近点对-逐对求距离</vt:lpstr>
      <vt:lpstr>最近点对--一维方法一</vt:lpstr>
      <vt:lpstr>最近点对--一维分治</vt:lpstr>
      <vt:lpstr>最近点对—二维分治尝试</vt:lpstr>
      <vt:lpstr>鸽巢(抽屉)原理的简单应用</vt:lpstr>
      <vt:lpstr>方案一: Q左右分开</vt:lpstr>
      <vt:lpstr>方案二: 检查p下方的点</vt:lpstr>
      <vt:lpstr>最近点对--合并时间改进一</vt:lpstr>
      <vt:lpstr>最近点对--合并时间改进二</vt:lpstr>
      <vt:lpstr>算法图示--初始</vt:lpstr>
      <vt:lpstr>算法图示--预处理</vt:lpstr>
      <vt:lpstr>算法图示--分</vt:lpstr>
      <vt:lpstr>算法图示--治</vt:lpstr>
      <vt:lpstr>算法图示--合3</vt:lpstr>
      <vt:lpstr>算法图示--合4</vt:lpstr>
      <vt:lpstr>算法图示--合67:p3</vt:lpstr>
      <vt:lpstr>算法图示--合67:p4</vt:lpstr>
      <vt:lpstr>算法图示--合67:p6</vt:lpstr>
      <vt:lpstr>算法图示--合6:p11</vt:lpstr>
      <vt:lpstr>算法图示--合7:p11</vt:lpstr>
      <vt:lpstr>算法图示--合67:p12</vt:lpstr>
      <vt:lpstr>最近点对程序-定义</vt:lpstr>
      <vt:lpstr>最近点对程序-预排序</vt:lpstr>
      <vt:lpstr>最近点对程序-输入</vt:lpstr>
      <vt:lpstr>最近点对程序</vt:lpstr>
      <vt:lpstr>分治附录</vt:lpstr>
      <vt:lpstr>附录: 中位数原理</vt:lpstr>
      <vt:lpstr>附录: 中位数原理</vt:lpstr>
      <vt:lpstr>附录: 棋盘覆盖</vt:lpstr>
      <vt:lpstr>PowerPoint 演示文稿</vt:lpstr>
      <vt:lpstr>分治: 递归构造</vt:lpstr>
      <vt:lpstr>分治: 递归构造</vt:lpstr>
      <vt:lpstr>附录: 循环赛日程表</vt:lpstr>
      <vt:lpstr>循环赛日程表</vt:lpstr>
      <vt:lpstr>循环赛日程表的推广</vt:lpstr>
      <vt:lpstr>循环赛日程表的推广</vt:lpstr>
      <vt:lpstr>PowerPoint 演示文稿</vt:lpstr>
      <vt:lpstr>循环赛日程表的推广</vt:lpstr>
      <vt:lpstr>PowerPoint 演示文稿</vt:lpstr>
      <vt:lpstr>课堂练习-猜牌问题</vt:lpstr>
      <vt:lpstr>作业</vt:lpstr>
      <vt:lpstr>作业</vt:lpstr>
      <vt:lpstr>作业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Linyg</dc:creator>
  <cp:lastModifiedBy>WPS_1624781271</cp:lastModifiedBy>
  <cp:revision>1514</cp:revision>
  <dcterms:created xsi:type="dcterms:W3CDTF">2002-01-21T12:59:00Z</dcterms:created>
  <dcterms:modified xsi:type="dcterms:W3CDTF">2022-12-09T02:29:18Z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5EE8756053874DC095EF0DA9B7172677</vt:lpwstr>
  </property>
</Properties>
</file>