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50"/>
  </p:handoutMasterIdLst>
  <p:sldIdLst>
    <p:sldId id="717" r:id="rId3"/>
    <p:sldId id="718" r:id="rId4"/>
    <p:sldId id="755" r:id="rId5"/>
    <p:sldId id="754" r:id="rId6"/>
    <p:sldId id="799" r:id="rId7"/>
    <p:sldId id="757" r:id="rId8"/>
    <p:sldId id="758" r:id="rId9"/>
    <p:sldId id="759" r:id="rId11"/>
    <p:sldId id="760" r:id="rId12"/>
    <p:sldId id="761" r:id="rId13"/>
    <p:sldId id="762" r:id="rId14"/>
    <p:sldId id="763" r:id="rId15"/>
    <p:sldId id="801" r:id="rId16"/>
    <p:sldId id="719" r:id="rId17"/>
    <p:sldId id="704" r:id="rId18"/>
    <p:sldId id="715" r:id="rId19"/>
    <p:sldId id="714" r:id="rId20"/>
    <p:sldId id="669" r:id="rId21"/>
    <p:sldId id="672" r:id="rId22"/>
    <p:sldId id="706" r:id="rId23"/>
    <p:sldId id="670" r:id="rId24"/>
    <p:sldId id="720" r:id="rId25"/>
    <p:sldId id="721" r:id="rId26"/>
    <p:sldId id="722" r:id="rId27"/>
    <p:sldId id="698" r:id="rId28"/>
    <p:sldId id="682" r:id="rId29"/>
    <p:sldId id="683" r:id="rId30"/>
    <p:sldId id="709" r:id="rId31"/>
    <p:sldId id="710" r:id="rId32"/>
    <p:sldId id="699" r:id="rId33"/>
    <p:sldId id="684" r:id="rId34"/>
    <p:sldId id="685" r:id="rId35"/>
    <p:sldId id="700" r:id="rId36"/>
    <p:sldId id="686" r:id="rId37"/>
    <p:sldId id="711" r:id="rId38"/>
    <p:sldId id="701" r:id="rId39"/>
    <p:sldId id="687" r:id="rId40"/>
    <p:sldId id="702" r:id="rId41"/>
    <p:sldId id="688" r:id="rId42"/>
    <p:sldId id="713" r:id="rId43"/>
    <p:sldId id="689" r:id="rId44"/>
    <p:sldId id="723" r:id="rId45"/>
    <p:sldId id="703" r:id="rId46"/>
    <p:sldId id="690" r:id="rId47"/>
    <p:sldId id="724" r:id="rId48"/>
    <p:sldId id="725" r:id="rId49"/>
  </p:sldIdLst>
  <p:sldSz cx="9144000" cy="6858000" type="screen4x3"/>
  <p:notesSz cx="6858000" cy="9144000"/>
  <p:custDataLst>
    <p:tags r:id="rId5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00"/>
    <a:srgbClr val="008000"/>
    <a:srgbClr val="FF99FF"/>
    <a:srgbClr val="CCECFF"/>
    <a:srgbClr val="00CC00"/>
    <a:srgbClr val="66FF3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737" autoAdjust="0"/>
  </p:normalViewPr>
  <p:slideViewPr>
    <p:cSldViewPr>
      <p:cViewPr varScale="1">
        <p:scale>
          <a:sx n="73" d="100"/>
          <a:sy n="73" d="100"/>
        </p:scale>
        <p:origin x="-516" y="-102"/>
      </p:cViewPr>
      <p:guideLst>
        <p:guide orient="horz" pos="2070"/>
        <p:guide pos="2821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2E8A53-9C1C-4EBE-A102-4E163060544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2E10DA-1313-4BF7-85E1-A8EF3ABFC5D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88CB5-453B-410A-A006-C18A9311C8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哪些分支被剪掉</a:t>
            </a:r>
            <a:r>
              <a:rPr lang="en-US" altLang="zh-CN" dirty="0" smtClean="0">
                <a:ea typeface="宋体" panose="02010600030101010101" pitchFamily="2" charset="-122"/>
              </a:rPr>
              <a:t>? </a:t>
            </a:r>
            <a:r>
              <a:rPr lang="en-US" altLang="zh-CN" dirty="0" err="1" smtClean="0">
                <a:ea typeface="宋体" panose="02010600030101010101" pitchFamily="2" charset="-122"/>
              </a:rPr>
              <a:t>cw</a:t>
            </a:r>
            <a:r>
              <a:rPr lang="zh-CN" altLang="en-US" dirty="0" smtClean="0">
                <a:ea typeface="宋体" panose="02010600030101010101" pitchFamily="2" charset="-122"/>
              </a:rPr>
              <a:t>会大于</a:t>
            </a:r>
            <a:r>
              <a:rPr lang="en-US" altLang="zh-CN" dirty="0" smtClean="0">
                <a:ea typeface="宋体" panose="02010600030101010101" pitchFamily="2" charset="-122"/>
              </a:rPr>
              <a:t>30</a:t>
            </a:r>
            <a:r>
              <a:rPr lang="zh-CN" altLang="en-US" dirty="0" smtClean="0">
                <a:ea typeface="宋体" panose="02010600030101010101" pitchFamily="2" charset="-122"/>
              </a:rPr>
              <a:t>吗？是否能进一步剪枝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为什么第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行不用第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行的判断，第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行不用第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行的判断？为什么第</a:t>
            </a:r>
            <a:r>
              <a:rPr lang="en-US" altLang="zh-CN" dirty="0" smtClean="0"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ea typeface="宋体" panose="02010600030101010101" pitchFamily="2" charset="-122"/>
              </a:rPr>
              <a:t>行不用在前后维护</a:t>
            </a:r>
            <a:r>
              <a:rPr lang="en-US" altLang="zh-CN" dirty="0" err="1" smtClean="0">
                <a:ea typeface="宋体" panose="02010600030101010101" pitchFamily="2" charset="-122"/>
              </a:rPr>
              <a:t>cw</a:t>
            </a:r>
            <a:r>
              <a:rPr lang="en-US" altLang="zh-CN" dirty="0" smtClean="0">
                <a:ea typeface="宋体" panose="02010600030101010101" pitchFamily="2" charset="-122"/>
              </a:rPr>
              <a:t>? r</a:t>
            </a:r>
            <a:r>
              <a:rPr lang="zh-CN" altLang="en-US" dirty="0" smtClean="0">
                <a:ea typeface="宋体" panose="02010600030101010101" pitchFamily="2" charset="-122"/>
              </a:rPr>
              <a:t>是如何维护的？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有些问题可以提前更新最优值，有些问题不行。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比较动态规划和回溯算法时间空间复杂度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88CB5-453B-410A-A006-C18A9311C8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Travelling salesman problem</a:t>
            </a:r>
            <a:r>
              <a:rPr lang="zh-CN" altLang="en-US" dirty="0" smtClean="0">
                <a:ea typeface="宋体" panose="02010600030101010101" pitchFamily="2" charset="-122"/>
              </a:rPr>
              <a:t>。为什么两次交换</a:t>
            </a:r>
            <a:r>
              <a:rPr lang="en-US" altLang="zh-CN" dirty="0" smtClean="0">
                <a:ea typeface="宋体" panose="02010600030101010101" pitchFamily="2" charset="-122"/>
              </a:rPr>
              <a:t>x[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],x[j].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分支数</a:t>
            </a:r>
            <a:r>
              <a:rPr lang="en-US" altLang="zh-CN" dirty="0" smtClean="0">
                <a:ea typeface="宋体" panose="02010600030101010101" pitchFamily="2" charset="-122"/>
              </a:rPr>
              <a:t>O((n-1)!), </a:t>
            </a:r>
            <a:r>
              <a:rPr lang="zh-CN" altLang="en-US" dirty="0" smtClean="0">
                <a:ea typeface="宋体" panose="02010600030101010101" pitchFamily="2" charset="-122"/>
              </a:rPr>
              <a:t>节点数</a:t>
            </a:r>
            <a:r>
              <a:rPr lang="en-US" altLang="zh-CN" dirty="0" smtClean="0">
                <a:ea typeface="宋体" panose="02010600030101010101" pitchFamily="2" charset="-122"/>
              </a:rPr>
              <a:t>O((n-1)!), </a:t>
            </a:r>
            <a:r>
              <a:rPr lang="zh-CN" altLang="en-US" dirty="0" smtClean="0">
                <a:ea typeface="宋体" panose="02010600030101010101" pitchFamily="2" charset="-122"/>
              </a:rPr>
              <a:t>每次更新</a:t>
            </a:r>
            <a:r>
              <a:rPr lang="en-US" altLang="zh-CN" dirty="0" err="1" smtClean="0">
                <a:ea typeface="宋体" panose="02010600030101010101" pitchFamily="2" charset="-122"/>
              </a:rPr>
              <a:t>bestx</a:t>
            </a:r>
            <a:r>
              <a:rPr lang="zh-CN" altLang="en-US" dirty="0" smtClean="0">
                <a:ea typeface="宋体" panose="02010600030101010101" pitchFamily="2" charset="-122"/>
              </a:rPr>
              <a:t>需要</a:t>
            </a:r>
            <a:r>
              <a:rPr lang="en-US" altLang="zh-CN" dirty="0" smtClean="0">
                <a:ea typeface="宋体" panose="02010600030101010101" pitchFamily="2" charset="-122"/>
              </a:rPr>
              <a:t>O(n)</a:t>
            </a:r>
            <a:r>
              <a:rPr lang="zh-CN" altLang="en-US" dirty="0" smtClean="0">
                <a:ea typeface="宋体" panose="02010600030101010101" pitchFamily="2" charset="-122"/>
              </a:rPr>
              <a:t>时间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时间复杂度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时间复杂度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88CB5-453B-410A-A006-C18A9311C8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88CB5-453B-410A-A006-C18A9311C8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88CB5-453B-410A-A006-C18A9311C8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E88CB5-453B-410A-A006-C18A9311C83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backtracking</a:t>
            </a:r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wiki</a:t>
            </a:r>
            <a:r>
              <a:rPr lang="zh-CN" altLang="en-US" dirty="0" smtClean="0">
                <a:solidFill>
                  <a:schemeClr val="tx2"/>
                </a:solidFill>
                <a:ea typeface="宋体" panose="02010600030101010101" pitchFamily="2" charset="-122"/>
              </a:rPr>
              <a:t>英文中专指回溯算法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107950" y="2276475"/>
            <a:ext cx="88931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教材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zh-CN" altLang="en-US" sz="2400" dirty="0" smtClean="0">
                <a:solidFill>
                  <a:srgbClr val="000000"/>
                </a:solidFill>
              </a:rPr>
              <a:t>王</a:t>
            </a:r>
            <a:r>
              <a:rPr lang="en-US" altLang="zh-CN" sz="2400" dirty="0">
                <a:solidFill>
                  <a:srgbClr val="000000"/>
                </a:solidFill>
              </a:rPr>
              <a:t>] </a:t>
            </a:r>
            <a:r>
              <a:rPr lang="zh-CN" altLang="en-US" sz="2400" dirty="0">
                <a:solidFill>
                  <a:srgbClr val="000000"/>
                </a:solidFill>
              </a:rPr>
              <a:t>王晓东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计算机算法设计与分析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zh-CN" altLang="en-US" sz="2400" dirty="0">
                <a:solidFill>
                  <a:srgbClr val="000000"/>
                </a:solidFill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</a:rPr>
              <a:t>4</a:t>
            </a:r>
            <a:r>
              <a:rPr lang="zh-CN" altLang="en-US" sz="2400" dirty="0">
                <a:solidFill>
                  <a:srgbClr val="000000"/>
                </a:solidFill>
              </a:rPr>
              <a:t>版</a:t>
            </a:r>
            <a:r>
              <a:rPr lang="en-US" altLang="zh-CN" sz="2400" dirty="0">
                <a:solidFill>
                  <a:srgbClr val="000000"/>
                </a:solidFill>
              </a:rPr>
              <a:t>),</a:t>
            </a:r>
            <a:r>
              <a:rPr lang="zh-CN" altLang="en-US" sz="2400" dirty="0">
                <a:solidFill>
                  <a:srgbClr val="000000"/>
                </a:solidFill>
              </a:rPr>
              <a:t>电子工业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参考资料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C] </a:t>
            </a:r>
            <a:r>
              <a:rPr lang="zh-CN" altLang="en-US" sz="2400" dirty="0">
                <a:solidFill>
                  <a:srgbClr val="000000"/>
                </a:solidFill>
              </a:rPr>
              <a:t>潘金贵等译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Cormen</a:t>
            </a:r>
            <a:r>
              <a:rPr lang="zh-CN" altLang="en-US" sz="2400" dirty="0">
                <a:solidFill>
                  <a:srgbClr val="000000"/>
                </a:solidFill>
              </a:rPr>
              <a:t>等著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算法导论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机械工业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M] </a:t>
            </a:r>
            <a:r>
              <a:rPr lang="zh-CN" altLang="en-US" sz="2400" dirty="0">
                <a:solidFill>
                  <a:srgbClr val="000000"/>
                </a:solidFill>
              </a:rPr>
              <a:t>黄林鹏等译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Manber</a:t>
            </a:r>
            <a:r>
              <a:rPr lang="zh-CN" altLang="en-US" sz="2400" dirty="0">
                <a:solidFill>
                  <a:srgbClr val="000000"/>
                </a:solidFill>
              </a:rPr>
              <a:t>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算法引论</a:t>
            </a:r>
            <a:r>
              <a:rPr lang="en-US" altLang="zh-CN" sz="2400" dirty="0">
                <a:solidFill>
                  <a:srgbClr val="000000"/>
                </a:solidFill>
              </a:rPr>
              <a:t>-</a:t>
            </a:r>
            <a:r>
              <a:rPr lang="zh-CN" altLang="en-US" sz="2400" dirty="0">
                <a:solidFill>
                  <a:srgbClr val="000000"/>
                </a:solidFill>
              </a:rPr>
              <a:t>一种创造性方法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电子</a:t>
            </a:r>
            <a:r>
              <a:rPr lang="en-US" altLang="zh-CN" sz="2400" dirty="0">
                <a:solidFill>
                  <a:srgbClr val="000000"/>
                </a:solidFill>
              </a:rPr>
              <a:t>. 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zh-CN" altLang="en-US" sz="2400" dirty="0">
                <a:solidFill>
                  <a:srgbClr val="000000"/>
                </a:solidFill>
              </a:rPr>
              <a:t>刘</a:t>
            </a:r>
            <a:r>
              <a:rPr lang="en-US" altLang="zh-CN" sz="2400" dirty="0">
                <a:solidFill>
                  <a:srgbClr val="000000"/>
                </a:solidFill>
              </a:rPr>
              <a:t>] </a:t>
            </a:r>
            <a:r>
              <a:rPr lang="zh-CN" altLang="en-US" sz="2400" dirty="0">
                <a:solidFill>
                  <a:srgbClr val="000000"/>
                </a:solidFill>
              </a:rPr>
              <a:t>刘汝佳等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算法艺术与信息学竞赛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清华大学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844675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计算理论与算法分析设计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529013" y="1773238"/>
            <a:ext cx="1523174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林永钢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分支限界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smtClean="0">
                <a:solidFill>
                  <a:schemeClr val="tx1"/>
                </a:solidFill>
              </a:rPr>
              <a:t>任务分配</a:t>
            </a:r>
            <a:r>
              <a:rPr lang="en-US" altLang="zh-CN" b="1" smtClean="0">
                <a:solidFill>
                  <a:schemeClr val="tx1"/>
                </a:solidFill>
              </a:rPr>
              <a:t>: </a:t>
            </a:r>
            <a:r>
              <a:rPr lang="zh-CN" altLang="en-US" b="1" smtClean="0">
                <a:solidFill>
                  <a:schemeClr val="tx1"/>
                </a:solidFill>
              </a:rPr>
              <a:t>时间下界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>
            <p:ph idx="1"/>
          </p:nvPr>
        </p:nvGraphicFramePr>
        <p:xfrm>
          <a:off x="1980059" y="1772816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51"/>
          <p:cNvSpPr>
            <a:spLocks noChangeAspect="1"/>
          </p:cNvSpPr>
          <p:nvPr/>
        </p:nvSpPr>
        <p:spPr bwMode="auto">
          <a:xfrm>
            <a:off x="4822130" y="40920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22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cxnSp>
        <p:nvCxnSpPr>
          <p:cNvPr id="411692" name="AutoShape 17"/>
          <p:cNvCxnSpPr>
            <a:cxnSpLocks noChangeShapeType="1"/>
            <a:stCxn id="6" idx="2"/>
          </p:cNvCxnSpPr>
          <p:nvPr/>
        </p:nvCxnSpPr>
        <p:spPr bwMode="auto">
          <a:xfrm flipH="1">
            <a:off x="2690118" y="4322192"/>
            <a:ext cx="2132012" cy="379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3" name="AutoShape 18"/>
          <p:cNvCxnSpPr>
            <a:cxnSpLocks noChangeShapeType="1"/>
            <a:stCxn id="6" idx="6"/>
          </p:cNvCxnSpPr>
          <p:nvPr/>
        </p:nvCxnSpPr>
        <p:spPr bwMode="auto">
          <a:xfrm>
            <a:off x="5282505" y="4322192"/>
            <a:ext cx="2716213" cy="377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4" name="AutoShape 17"/>
          <p:cNvCxnSpPr>
            <a:cxnSpLocks noChangeShapeType="1"/>
            <a:stCxn id="6" idx="3"/>
          </p:cNvCxnSpPr>
          <p:nvPr/>
        </p:nvCxnSpPr>
        <p:spPr bwMode="auto">
          <a:xfrm flipH="1">
            <a:off x="4306193" y="4484117"/>
            <a:ext cx="582612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5" name="AutoShape 17"/>
          <p:cNvCxnSpPr>
            <a:cxnSpLocks noChangeShapeType="1"/>
            <a:stCxn id="6" idx="5"/>
          </p:cNvCxnSpPr>
          <p:nvPr/>
        </p:nvCxnSpPr>
        <p:spPr bwMode="auto">
          <a:xfrm>
            <a:off x="5215830" y="4484117"/>
            <a:ext cx="595313" cy="215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51"/>
          <p:cNvSpPr>
            <a:spLocks noChangeAspect="1"/>
          </p:cNvSpPr>
          <p:nvPr/>
        </p:nvSpPr>
        <p:spPr bwMode="auto">
          <a:xfrm>
            <a:off x="2459930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27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3" name="Oval 51"/>
          <p:cNvSpPr>
            <a:spLocks noChangeAspect="1"/>
          </p:cNvSpPr>
          <p:nvPr/>
        </p:nvSpPr>
        <p:spPr bwMode="auto">
          <a:xfrm>
            <a:off x="4076005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41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Oval 51"/>
          <p:cNvSpPr>
            <a:spLocks noChangeAspect="1"/>
          </p:cNvSpPr>
          <p:nvPr/>
        </p:nvSpPr>
        <p:spPr bwMode="auto">
          <a:xfrm>
            <a:off x="5580955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33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" name="Oval 51"/>
          <p:cNvSpPr>
            <a:spLocks noChangeAspect="1"/>
          </p:cNvSpPr>
          <p:nvPr/>
        </p:nvSpPr>
        <p:spPr bwMode="auto">
          <a:xfrm>
            <a:off x="7768530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24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11703" name="Line 55"/>
          <p:cNvSpPr>
            <a:spLocks noChangeShapeType="1"/>
          </p:cNvSpPr>
          <p:nvPr/>
        </p:nvSpPr>
        <p:spPr bwMode="auto">
          <a:xfrm>
            <a:off x="1167705" y="664420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04" name="Text Box 56"/>
          <p:cNvSpPr txBox="1">
            <a:spLocks noChangeArrowheads="1"/>
          </p:cNvSpPr>
          <p:nvPr/>
        </p:nvSpPr>
        <p:spPr bwMode="auto">
          <a:xfrm>
            <a:off x="208855" y="6356176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4 </a:t>
            </a:r>
            <a:endParaRPr lang="en-US" altLang="zh-CN" sz="2400" dirty="0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3880743" y="4098354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A2 </a:t>
            </a:r>
            <a:endParaRPr lang="en-US" altLang="zh-CN" sz="2000" dirty="0"/>
          </a:p>
        </p:txBody>
      </p:sp>
      <p:sp>
        <p:nvSpPr>
          <p:cNvPr id="411706" name="Text Box 58"/>
          <p:cNvSpPr txBox="1">
            <a:spLocks noChangeArrowheads="1"/>
          </p:cNvSpPr>
          <p:nvPr/>
        </p:nvSpPr>
        <p:spPr bwMode="auto">
          <a:xfrm>
            <a:off x="4364045" y="4435028"/>
            <a:ext cx="676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B15 </a:t>
            </a:r>
            <a:endParaRPr lang="en-US" altLang="zh-CN" sz="2000" dirty="0"/>
          </a:p>
        </p:txBody>
      </p:sp>
      <p:sp>
        <p:nvSpPr>
          <p:cNvPr id="411707" name="Text Box 59"/>
          <p:cNvSpPr txBox="1">
            <a:spLocks noChangeArrowheads="1"/>
          </p:cNvSpPr>
          <p:nvPr/>
        </p:nvSpPr>
        <p:spPr bwMode="auto">
          <a:xfrm>
            <a:off x="5357730" y="4363020"/>
            <a:ext cx="6912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C13 </a:t>
            </a:r>
            <a:endParaRPr lang="en-US" altLang="zh-CN" sz="2000" dirty="0"/>
          </a:p>
        </p:txBody>
      </p:sp>
      <p:sp>
        <p:nvSpPr>
          <p:cNvPr id="411708" name="Text Box 60"/>
          <p:cNvSpPr txBox="1">
            <a:spLocks noChangeArrowheads="1"/>
          </p:cNvSpPr>
          <p:nvPr/>
        </p:nvSpPr>
        <p:spPr bwMode="auto">
          <a:xfrm>
            <a:off x="5825430" y="4109467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D4 </a:t>
            </a:r>
            <a:endParaRPr lang="en-US" altLang="zh-CN" sz="2000" dirty="0"/>
          </a:p>
        </p:txBody>
      </p:sp>
      <p:sp>
        <p:nvSpPr>
          <p:cNvPr id="411777" name="Line 129"/>
          <p:cNvSpPr>
            <a:spLocks noChangeShapeType="1"/>
          </p:cNvSpPr>
          <p:nvPr/>
        </p:nvSpPr>
        <p:spPr bwMode="auto">
          <a:xfrm>
            <a:off x="1167705" y="592412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78" name="Text Box 130"/>
          <p:cNvSpPr txBox="1">
            <a:spLocks noChangeArrowheads="1"/>
          </p:cNvSpPr>
          <p:nvPr/>
        </p:nvSpPr>
        <p:spPr bwMode="auto">
          <a:xfrm>
            <a:off x="208855" y="5682952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3 </a:t>
            </a:r>
            <a:endParaRPr lang="en-US" altLang="zh-CN" sz="2400" dirty="0"/>
          </a:p>
        </p:txBody>
      </p:sp>
      <p:sp>
        <p:nvSpPr>
          <p:cNvPr id="411779" name="Line 131"/>
          <p:cNvSpPr>
            <a:spLocks noChangeShapeType="1"/>
          </p:cNvSpPr>
          <p:nvPr/>
        </p:nvSpPr>
        <p:spPr bwMode="auto">
          <a:xfrm>
            <a:off x="1167705" y="52508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0" name="Text Box 132"/>
          <p:cNvSpPr txBox="1">
            <a:spLocks noChangeArrowheads="1"/>
          </p:cNvSpPr>
          <p:nvPr/>
        </p:nvSpPr>
        <p:spPr bwMode="auto">
          <a:xfrm>
            <a:off x="208855" y="50111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2 </a:t>
            </a:r>
            <a:endParaRPr lang="en-US" altLang="zh-CN" sz="2400"/>
          </a:p>
        </p:txBody>
      </p:sp>
      <p:sp>
        <p:nvSpPr>
          <p:cNvPr id="411781" name="Line 133"/>
          <p:cNvSpPr>
            <a:spLocks noChangeShapeType="1"/>
          </p:cNvSpPr>
          <p:nvPr/>
        </p:nvSpPr>
        <p:spPr bwMode="auto">
          <a:xfrm>
            <a:off x="1167705" y="46031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2" name="Text Box 134"/>
          <p:cNvSpPr txBox="1">
            <a:spLocks noChangeArrowheads="1"/>
          </p:cNvSpPr>
          <p:nvPr/>
        </p:nvSpPr>
        <p:spPr bwMode="auto">
          <a:xfrm>
            <a:off x="208855" y="43634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1 </a:t>
            </a:r>
            <a:endParaRPr lang="en-US" altLang="zh-CN" sz="2400"/>
          </a:p>
        </p:txBody>
      </p:sp>
      <p:sp>
        <p:nvSpPr>
          <p:cNvPr id="411783" name="Text Box 135"/>
          <p:cNvSpPr txBox="1">
            <a:spLocks noChangeArrowheads="1"/>
          </p:cNvSpPr>
          <p:nvPr/>
        </p:nvSpPr>
        <p:spPr bwMode="auto">
          <a:xfrm>
            <a:off x="107504" y="1173228"/>
            <a:ext cx="820449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以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当前时间</a:t>
            </a:r>
            <a:r>
              <a:rPr lang="en-US" altLang="zh-CN" dirty="0" smtClean="0">
                <a:sym typeface="Symbol" panose="05050102010706020507" pitchFamily="18" charset="2"/>
              </a:rPr>
              <a:t>+</a:t>
            </a:r>
            <a:r>
              <a:rPr lang="zh-CN" altLang="en-US" dirty="0" smtClean="0">
                <a:sym typeface="Symbol" panose="05050102010706020507" pitchFamily="18" charset="2"/>
              </a:rPr>
              <a:t>剩余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最少时间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ym typeface="Symbol" panose="05050102010706020507" pitchFamily="18" charset="2"/>
              </a:rPr>
              <a:t>为</a:t>
            </a:r>
            <a:r>
              <a:rPr lang="zh-CN" altLang="en-US" dirty="0">
                <a:sym typeface="Symbol" panose="05050102010706020507" pitchFamily="18" charset="2"/>
              </a:rPr>
              <a:t>关键</a:t>
            </a:r>
            <a:r>
              <a:rPr lang="zh-CN" altLang="en-US" dirty="0" smtClean="0">
                <a:sym typeface="Symbol" panose="05050102010706020507" pitchFamily="18" charset="2"/>
              </a:rPr>
              <a:t>值扩展</a:t>
            </a:r>
            <a:r>
              <a:rPr lang="zh-CN" altLang="en-US" dirty="0">
                <a:sym typeface="Symbol" panose="05050102010706020507" pitchFamily="18" charset="2"/>
              </a:rPr>
              <a:t>新的节点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57" name="Group 3"/>
          <p:cNvGraphicFramePr/>
          <p:nvPr/>
        </p:nvGraphicFramePr>
        <p:xfrm>
          <a:off x="5220072" y="1786754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" name="Group 91"/>
          <p:cNvGrpSpPr/>
          <p:nvPr/>
        </p:nvGrpSpPr>
        <p:grpSpPr bwMode="auto">
          <a:xfrm>
            <a:off x="6730305" y="4866704"/>
            <a:ext cx="2162175" cy="981075"/>
            <a:chOff x="4176" y="2568"/>
            <a:chExt cx="1362" cy="618"/>
          </a:xfrm>
        </p:grpSpPr>
        <p:cxnSp>
          <p:nvCxnSpPr>
            <p:cNvPr id="29" name="AutoShape 17"/>
            <p:cNvCxnSpPr>
              <a:cxnSpLocks noChangeShapeType="1"/>
            </p:cNvCxnSpPr>
            <p:nvPr/>
          </p:nvCxnSpPr>
          <p:spPr bwMode="auto">
            <a:xfrm flipH="1">
              <a:off x="4321" y="2710"/>
              <a:ext cx="551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51"/>
            <p:cNvSpPr>
              <a:spLocks noChangeAspect="1"/>
            </p:cNvSpPr>
            <p:nvPr/>
          </p:nvSpPr>
          <p:spPr bwMode="auto">
            <a:xfrm>
              <a:off x="417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36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>
              <a:off x="4975" y="2752"/>
              <a:ext cx="16" cy="1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51"/>
            <p:cNvSpPr>
              <a:spLocks noChangeAspect="1"/>
            </p:cNvSpPr>
            <p:nvPr/>
          </p:nvSpPr>
          <p:spPr bwMode="auto">
            <a:xfrm>
              <a:off x="484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24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AutoShape 17"/>
            <p:cNvCxnSpPr>
              <a:cxnSpLocks noChangeShapeType="1"/>
            </p:cNvCxnSpPr>
            <p:nvPr/>
          </p:nvCxnSpPr>
          <p:spPr bwMode="auto">
            <a:xfrm>
              <a:off x="5078" y="2710"/>
              <a:ext cx="297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51"/>
            <p:cNvSpPr>
              <a:spLocks noChangeAspect="1"/>
            </p:cNvSpPr>
            <p:nvPr/>
          </p:nvSpPr>
          <p:spPr bwMode="auto">
            <a:xfrm>
              <a:off x="5230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34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 Box 98"/>
            <p:cNvSpPr txBox="1">
              <a:spLocks noChangeArrowheads="1"/>
            </p:cNvSpPr>
            <p:nvPr/>
          </p:nvSpPr>
          <p:spPr bwMode="auto">
            <a:xfrm>
              <a:off x="4422" y="256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A10 </a:t>
              </a:r>
              <a:endParaRPr lang="en-US" altLang="zh-CN" sz="2000" dirty="0"/>
            </a:p>
          </p:txBody>
        </p:sp>
        <p:sp>
          <p:nvSpPr>
            <p:cNvPr id="36" name="Text Box 99"/>
            <p:cNvSpPr txBox="1">
              <a:spLocks noChangeArrowheads="1"/>
            </p:cNvSpPr>
            <p:nvPr/>
          </p:nvSpPr>
          <p:spPr bwMode="auto">
            <a:xfrm>
              <a:off x="4785" y="2704"/>
              <a:ext cx="3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B4 </a:t>
              </a:r>
              <a:endParaRPr lang="en-US" altLang="zh-CN" sz="2000" dirty="0"/>
            </a:p>
          </p:txBody>
        </p:sp>
        <p:sp>
          <p:nvSpPr>
            <p:cNvPr id="37" name="Text Box 100"/>
            <p:cNvSpPr txBox="1">
              <a:spLocks noChangeArrowheads="1"/>
            </p:cNvSpPr>
            <p:nvPr/>
          </p:nvSpPr>
          <p:spPr bwMode="auto">
            <a:xfrm>
              <a:off x="5103" y="258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C14 </a:t>
              </a:r>
              <a:endParaRPr lang="en-US" altLang="zh-CN" sz="2000" dirty="0"/>
            </a:p>
          </p:txBody>
        </p:sp>
      </p:grpSp>
      <p:grpSp>
        <p:nvGrpSpPr>
          <p:cNvPr id="38" name="Group 122"/>
          <p:cNvGrpSpPr/>
          <p:nvPr/>
        </p:nvGrpSpPr>
        <p:grpSpPr bwMode="auto">
          <a:xfrm>
            <a:off x="7554221" y="5708104"/>
            <a:ext cx="1122363" cy="914400"/>
            <a:chOff x="4695" y="3144"/>
            <a:chExt cx="707" cy="576"/>
          </a:xfrm>
        </p:grpSpPr>
        <p:cxnSp>
          <p:nvCxnSpPr>
            <p:cNvPr id="39" name="AutoShape 17"/>
            <p:cNvCxnSpPr>
              <a:cxnSpLocks noChangeShapeType="1"/>
            </p:cNvCxnSpPr>
            <p:nvPr/>
          </p:nvCxnSpPr>
          <p:spPr bwMode="auto">
            <a:xfrm flipH="1">
              <a:off x="4845" y="3144"/>
              <a:ext cx="43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51"/>
            <p:cNvSpPr>
              <a:spLocks noChangeAspect="1"/>
            </p:cNvSpPr>
            <p:nvPr/>
          </p:nvSpPr>
          <p:spPr bwMode="auto">
            <a:xfrm>
              <a:off x="4700" y="3431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FF0000"/>
                  </a:solidFill>
                </a:rPr>
                <a:t>28</a:t>
              </a:r>
              <a:endParaRPr kumimoji="0" lang="en-US" altLang="zh-CN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AutoShape 17"/>
            <p:cNvCxnSpPr>
              <a:cxnSpLocks noChangeShapeType="1"/>
            </p:cNvCxnSpPr>
            <p:nvPr/>
          </p:nvCxnSpPr>
          <p:spPr bwMode="auto">
            <a:xfrm>
              <a:off x="5094" y="3144"/>
              <a:ext cx="89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51"/>
            <p:cNvSpPr>
              <a:spLocks noChangeAspect="1"/>
            </p:cNvSpPr>
            <p:nvPr/>
          </p:nvSpPr>
          <p:spPr bwMode="auto">
            <a:xfrm>
              <a:off x="5038" y="3431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accent2"/>
                  </a:solidFill>
                </a:rPr>
                <a:t>31</a:t>
              </a:r>
              <a:endParaRPr kumimoji="0"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43" name="Text Box 127"/>
            <p:cNvSpPr txBox="1">
              <a:spLocks noChangeArrowheads="1"/>
            </p:cNvSpPr>
            <p:nvPr/>
          </p:nvSpPr>
          <p:spPr bwMode="auto">
            <a:xfrm>
              <a:off x="4695" y="3158"/>
              <a:ext cx="3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A9 </a:t>
              </a:r>
              <a:endParaRPr lang="en-US" altLang="zh-CN" dirty="0"/>
            </a:p>
          </p:txBody>
        </p:sp>
        <p:sp>
          <p:nvSpPr>
            <p:cNvPr id="44" name="Text Box 128"/>
            <p:cNvSpPr txBox="1">
              <a:spLocks noChangeArrowheads="1"/>
            </p:cNvSpPr>
            <p:nvPr/>
          </p:nvSpPr>
          <p:spPr bwMode="auto">
            <a:xfrm>
              <a:off x="4967" y="315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C16 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分支限界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smtClean="0">
                <a:solidFill>
                  <a:schemeClr val="tx1"/>
                </a:solidFill>
              </a:rPr>
              <a:t>任务分配</a:t>
            </a:r>
            <a:r>
              <a:rPr lang="en-US" altLang="zh-CN" b="1" smtClean="0">
                <a:solidFill>
                  <a:schemeClr val="tx1"/>
                </a:solidFill>
              </a:rPr>
              <a:t>: </a:t>
            </a:r>
            <a:r>
              <a:rPr lang="zh-CN" altLang="en-US" b="1" smtClean="0">
                <a:solidFill>
                  <a:schemeClr val="tx1"/>
                </a:solidFill>
              </a:rPr>
              <a:t>时间下界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6" name="Oval 51"/>
          <p:cNvSpPr>
            <a:spLocks noChangeAspect="1"/>
          </p:cNvSpPr>
          <p:nvPr/>
        </p:nvSpPr>
        <p:spPr bwMode="auto">
          <a:xfrm>
            <a:off x="4822130" y="40920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22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cxnSp>
        <p:nvCxnSpPr>
          <p:cNvPr id="411692" name="AutoShape 17"/>
          <p:cNvCxnSpPr>
            <a:cxnSpLocks noChangeShapeType="1"/>
            <a:stCxn id="6" idx="2"/>
          </p:cNvCxnSpPr>
          <p:nvPr/>
        </p:nvCxnSpPr>
        <p:spPr bwMode="auto">
          <a:xfrm flipH="1">
            <a:off x="2690118" y="4322192"/>
            <a:ext cx="2132012" cy="379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3" name="AutoShape 18"/>
          <p:cNvCxnSpPr>
            <a:cxnSpLocks noChangeShapeType="1"/>
            <a:stCxn id="6" idx="6"/>
          </p:cNvCxnSpPr>
          <p:nvPr/>
        </p:nvCxnSpPr>
        <p:spPr bwMode="auto">
          <a:xfrm>
            <a:off x="5282505" y="4322192"/>
            <a:ext cx="2716213" cy="377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4" name="AutoShape 17"/>
          <p:cNvCxnSpPr>
            <a:cxnSpLocks noChangeShapeType="1"/>
            <a:stCxn id="6" idx="3"/>
          </p:cNvCxnSpPr>
          <p:nvPr/>
        </p:nvCxnSpPr>
        <p:spPr bwMode="auto">
          <a:xfrm flipH="1">
            <a:off x="4306193" y="4484117"/>
            <a:ext cx="582612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5" name="AutoShape 17"/>
          <p:cNvCxnSpPr>
            <a:cxnSpLocks noChangeShapeType="1"/>
            <a:stCxn id="6" idx="5"/>
          </p:cNvCxnSpPr>
          <p:nvPr/>
        </p:nvCxnSpPr>
        <p:spPr bwMode="auto">
          <a:xfrm>
            <a:off x="5215830" y="4484117"/>
            <a:ext cx="595313" cy="215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51"/>
          <p:cNvSpPr>
            <a:spLocks noChangeAspect="1"/>
          </p:cNvSpPr>
          <p:nvPr/>
        </p:nvSpPr>
        <p:spPr bwMode="auto">
          <a:xfrm>
            <a:off x="2459930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27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3" name="Oval 51"/>
          <p:cNvSpPr>
            <a:spLocks noChangeAspect="1"/>
          </p:cNvSpPr>
          <p:nvPr/>
        </p:nvSpPr>
        <p:spPr bwMode="auto">
          <a:xfrm>
            <a:off x="4076005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41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Oval 51"/>
          <p:cNvSpPr>
            <a:spLocks noChangeAspect="1"/>
          </p:cNvSpPr>
          <p:nvPr/>
        </p:nvSpPr>
        <p:spPr bwMode="auto">
          <a:xfrm>
            <a:off x="5580955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33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" name="Oval 51"/>
          <p:cNvSpPr>
            <a:spLocks noChangeAspect="1"/>
          </p:cNvSpPr>
          <p:nvPr/>
        </p:nvSpPr>
        <p:spPr bwMode="auto">
          <a:xfrm>
            <a:off x="7768530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24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11703" name="Line 55"/>
          <p:cNvSpPr>
            <a:spLocks noChangeShapeType="1"/>
          </p:cNvSpPr>
          <p:nvPr/>
        </p:nvSpPr>
        <p:spPr bwMode="auto">
          <a:xfrm>
            <a:off x="1167705" y="664420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04" name="Text Box 56"/>
          <p:cNvSpPr txBox="1">
            <a:spLocks noChangeArrowheads="1"/>
          </p:cNvSpPr>
          <p:nvPr/>
        </p:nvSpPr>
        <p:spPr bwMode="auto">
          <a:xfrm>
            <a:off x="208855" y="6356176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4 </a:t>
            </a:r>
            <a:endParaRPr lang="en-US" altLang="zh-CN" sz="2400" dirty="0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3880743" y="4098354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A2 </a:t>
            </a:r>
            <a:endParaRPr lang="en-US" altLang="zh-CN" sz="2000" dirty="0"/>
          </a:p>
        </p:txBody>
      </p:sp>
      <p:sp>
        <p:nvSpPr>
          <p:cNvPr id="411706" name="Text Box 58"/>
          <p:cNvSpPr txBox="1">
            <a:spLocks noChangeArrowheads="1"/>
          </p:cNvSpPr>
          <p:nvPr/>
        </p:nvSpPr>
        <p:spPr bwMode="auto">
          <a:xfrm>
            <a:off x="4364045" y="4435028"/>
            <a:ext cx="676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B15 </a:t>
            </a:r>
            <a:endParaRPr lang="en-US" altLang="zh-CN" sz="2000" dirty="0"/>
          </a:p>
        </p:txBody>
      </p:sp>
      <p:sp>
        <p:nvSpPr>
          <p:cNvPr id="411707" name="Text Box 59"/>
          <p:cNvSpPr txBox="1">
            <a:spLocks noChangeArrowheads="1"/>
          </p:cNvSpPr>
          <p:nvPr/>
        </p:nvSpPr>
        <p:spPr bwMode="auto">
          <a:xfrm>
            <a:off x="5357730" y="4363020"/>
            <a:ext cx="6912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C13 </a:t>
            </a:r>
            <a:endParaRPr lang="en-US" altLang="zh-CN" sz="2000" dirty="0"/>
          </a:p>
        </p:txBody>
      </p:sp>
      <p:sp>
        <p:nvSpPr>
          <p:cNvPr id="411708" name="Text Box 60"/>
          <p:cNvSpPr txBox="1">
            <a:spLocks noChangeArrowheads="1"/>
          </p:cNvSpPr>
          <p:nvPr/>
        </p:nvSpPr>
        <p:spPr bwMode="auto">
          <a:xfrm>
            <a:off x="5825430" y="4109467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D4 </a:t>
            </a:r>
            <a:endParaRPr lang="en-US" altLang="zh-CN" sz="2000" dirty="0"/>
          </a:p>
        </p:txBody>
      </p:sp>
      <p:sp>
        <p:nvSpPr>
          <p:cNvPr id="411777" name="Line 129"/>
          <p:cNvSpPr>
            <a:spLocks noChangeShapeType="1"/>
          </p:cNvSpPr>
          <p:nvPr/>
        </p:nvSpPr>
        <p:spPr bwMode="auto">
          <a:xfrm>
            <a:off x="1167705" y="592412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78" name="Text Box 130"/>
          <p:cNvSpPr txBox="1">
            <a:spLocks noChangeArrowheads="1"/>
          </p:cNvSpPr>
          <p:nvPr/>
        </p:nvSpPr>
        <p:spPr bwMode="auto">
          <a:xfrm>
            <a:off x="208855" y="5682952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3 </a:t>
            </a:r>
            <a:endParaRPr lang="en-US" altLang="zh-CN" sz="2400" dirty="0"/>
          </a:p>
        </p:txBody>
      </p:sp>
      <p:sp>
        <p:nvSpPr>
          <p:cNvPr id="411779" name="Line 131"/>
          <p:cNvSpPr>
            <a:spLocks noChangeShapeType="1"/>
          </p:cNvSpPr>
          <p:nvPr/>
        </p:nvSpPr>
        <p:spPr bwMode="auto">
          <a:xfrm>
            <a:off x="1167705" y="52508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0" name="Text Box 132"/>
          <p:cNvSpPr txBox="1">
            <a:spLocks noChangeArrowheads="1"/>
          </p:cNvSpPr>
          <p:nvPr/>
        </p:nvSpPr>
        <p:spPr bwMode="auto">
          <a:xfrm>
            <a:off x="208855" y="50111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2 </a:t>
            </a:r>
            <a:endParaRPr lang="en-US" altLang="zh-CN" sz="2400"/>
          </a:p>
        </p:txBody>
      </p:sp>
      <p:sp>
        <p:nvSpPr>
          <p:cNvPr id="411781" name="Line 133"/>
          <p:cNvSpPr>
            <a:spLocks noChangeShapeType="1"/>
          </p:cNvSpPr>
          <p:nvPr/>
        </p:nvSpPr>
        <p:spPr bwMode="auto">
          <a:xfrm>
            <a:off x="1167705" y="46031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2" name="Text Box 134"/>
          <p:cNvSpPr txBox="1">
            <a:spLocks noChangeArrowheads="1"/>
          </p:cNvSpPr>
          <p:nvPr/>
        </p:nvSpPr>
        <p:spPr bwMode="auto">
          <a:xfrm>
            <a:off x="208855" y="43634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1 </a:t>
            </a:r>
            <a:endParaRPr lang="en-US" altLang="zh-CN" sz="2400"/>
          </a:p>
        </p:txBody>
      </p:sp>
      <p:sp>
        <p:nvSpPr>
          <p:cNvPr id="411783" name="Text Box 135"/>
          <p:cNvSpPr txBox="1">
            <a:spLocks noChangeArrowheads="1"/>
          </p:cNvSpPr>
          <p:nvPr/>
        </p:nvSpPr>
        <p:spPr bwMode="auto">
          <a:xfrm>
            <a:off x="107504" y="1173228"/>
            <a:ext cx="820449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以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当前时间</a:t>
            </a:r>
            <a:r>
              <a:rPr lang="en-US" altLang="zh-CN" dirty="0" smtClean="0">
                <a:sym typeface="Symbol" panose="05050102010706020507" pitchFamily="18" charset="2"/>
              </a:rPr>
              <a:t>+</a:t>
            </a:r>
            <a:r>
              <a:rPr lang="zh-CN" altLang="en-US" dirty="0" smtClean="0">
                <a:sym typeface="Symbol" panose="05050102010706020507" pitchFamily="18" charset="2"/>
              </a:rPr>
              <a:t>剩余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最少时间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ym typeface="Symbol" panose="05050102010706020507" pitchFamily="18" charset="2"/>
              </a:rPr>
              <a:t>为</a:t>
            </a:r>
            <a:r>
              <a:rPr lang="zh-CN" altLang="en-US" dirty="0">
                <a:sym typeface="Symbol" panose="05050102010706020507" pitchFamily="18" charset="2"/>
              </a:rPr>
              <a:t>关键</a:t>
            </a:r>
            <a:r>
              <a:rPr lang="zh-CN" altLang="en-US" dirty="0" smtClean="0">
                <a:sym typeface="Symbol" panose="05050102010706020507" pitchFamily="18" charset="2"/>
              </a:rPr>
              <a:t>值扩展</a:t>
            </a:r>
            <a:r>
              <a:rPr lang="zh-CN" altLang="en-US" dirty="0">
                <a:sym typeface="Symbol" panose="05050102010706020507" pitchFamily="18" charset="2"/>
              </a:rPr>
              <a:t>新的节点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pSp>
        <p:nvGrpSpPr>
          <p:cNvPr id="28" name="Group 91"/>
          <p:cNvGrpSpPr/>
          <p:nvPr/>
        </p:nvGrpSpPr>
        <p:grpSpPr bwMode="auto">
          <a:xfrm>
            <a:off x="6730305" y="4866704"/>
            <a:ext cx="2162175" cy="981075"/>
            <a:chOff x="4176" y="2568"/>
            <a:chExt cx="1362" cy="618"/>
          </a:xfrm>
        </p:grpSpPr>
        <p:cxnSp>
          <p:nvCxnSpPr>
            <p:cNvPr id="29" name="AutoShape 17"/>
            <p:cNvCxnSpPr>
              <a:cxnSpLocks noChangeShapeType="1"/>
            </p:cNvCxnSpPr>
            <p:nvPr/>
          </p:nvCxnSpPr>
          <p:spPr bwMode="auto">
            <a:xfrm flipH="1">
              <a:off x="4321" y="2710"/>
              <a:ext cx="551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51"/>
            <p:cNvSpPr>
              <a:spLocks noChangeAspect="1"/>
            </p:cNvSpPr>
            <p:nvPr/>
          </p:nvSpPr>
          <p:spPr bwMode="auto">
            <a:xfrm>
              <a:off x="417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36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>
              <a:off x="4975" y="2752"/>
              <a:ext cx="16" cy="1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51"/>
            <p:cNvSpPr>
              <a:spLocks noChangeAspect="1"/>
            </p:cNvSpPr>
            <p:nvPr/>
          </p:nvSpPr>
          <p:spPr bwMode="auto">
            <a:xfrm>
              <a:off x="484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24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AutoShape 17"/>
            <p:cNvCxnSpPr>
              <a:cxnSpLocks noChangeShapeType="1"/>
            </p:cNvCxnSpPr>
            <p:nvPr/>
          </p:nvCxnSpPr>
          <p:spPr bwMode="auto">
            <a:xfrm>
              <a:off x="5078" y="2710"/>
              <a:ext cx="297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51"/>
            <p:cNvSpPr>
              <a:spLocks noChangeAspect="1"/>
            </p:cNvSpPr>
            <p:nvPr/>
          </p:nvSpPr>
          <p:spPr bwMode="auto">
            <a:xfrm>
              <a:off x="5230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34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 Box 98"/>
            <p:cNvSpPr txBox="1">
              <a:spLocks noChangeArrowheads="1"/>
            </p:cNvSpPr>
            <p:nvPr/>
          </p:nvSpPr>
          <p:spPr bwMode="auto">
            <a:xfrm>
              <a:off x="4422" y="256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A10 </a:t>
              </a:r>
              <a:endParaRPr lang="en-US" altLang="zh-CN" sz="2000" dirty="0"/>
            </a:p>
          </p:txBody>
        </p:sp>
        <p:sp>
          <p:nvSpPr>
            <p:cNvPr id="36" name="Text Box 99"/>
            <p:cNvSpPr txBox="1">
              <a:spLocks noChangeArrowheads="1"/>
            </p:cNvSpPr>
            <p:nvPr/>
          </p:nvSpPr>
          <p:spPr bwMode="auto">
            <a:xfrm>
              <a:off x="4785" y="2704"/>
              <a:ext cx="3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B4 </a:t>
              </a:r>
              <a:endParaRPr lang="en-US" altLang="zh-CN" sz="2000" dirty="0"/>
            </a:p>
          </p:txBody>
        </p:sp>
        <p:sp>
          <p:nvSpPr>
            <p:cNvPr id="37" name="Text Box 100"/>
            <p:cNvSpPr txBox="1">
              <a:spLocks noChangeArrowheads="1"/>
            </p:cNvSpPr>
            <p:nvPr/>
          </p:nvSpPr>
          <p:spPr bwMode="auto">
            <a:xfrm>
              <a:off x="5103" y="258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C14 </a:t>
              </a:r>
              <a:endParaRPr lang="en-US" altLang="zh-CN" sz="2000" dirty="0"/>
            </a:p>
          </p:txBody>
        </p:sp>
      </p:grpSp>
      <p:grpSp>
        <p:nvGrpSpPr>
          <p:cNvPr id="38" name="Group 122"/>
          <p:cNvGrpSpPr/>
          <p:nvPr/>
        </p:nvGrpSpPr>
        <p:grpSpPr bwMode="auto">
          <a:xfrm>
            <a:off x="7554221" y="5708104"/>
            <a:ext cx="1122363" cy="914400"/>
            <a:chOff x="4695" y="3144"/>
            <a:chExt cx="707" cy="576"/>
          </a:xfrm>
        </p:grpSpPr>
        <p:cxnSp>
          <p:nvCxnSpPr>
            <p:cNvPr id="39" name="AutoShape 17"/>
            <p:cNvCxnSpPr>
              <a:cxnSpLocks noChangeShapeType="1"/>
            </p:cNvCxnSpPr>
            <p:nvPr/>
          </p:nvCxnSpPr>
          <p:spPr bwMode="auto">
            <a:xfrm flipH="1">
              <a:off x="4845" y="3144"/>
              <a:ext cx="43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51"/>
            <p:cNvSpPr>
              <a:spLocks noChangeAspect="1"/>
            </p:cNvSpPr>
            <p:nvPr/>
          </p:nvSpPr>
          <p:spPr bwMode="auto">
            <a:xfrm>
              <a:off x="4700" y="3431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28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AutoShape 17"/>
            <p:cNvCxnSpPr>
              <a:cxnSpLocks noChangeShapeType="1"/>
            </p:cNvCxnSpPr>
            <p:nvPr/>
          </p:nvCxnSpPr>
          <p:spPr bwMode="auto">
            <a:xfrm>
              <a:off x="5094" y="3144"/>
              <a:ext cx="89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51"/>
            <p:cNvSpPr>
              <a:spLocks noChangeAspect="1"/>
            </p:cNvSpPr>
            <p:nvPr/>
          </p:nvSpPr>
          <p:spPr bwMode="auto">
            <a:xfrm>
              <a:off x="5038" y="3431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tx1"/>
                  </a:solidFill>
                </a:rPr>
                <a:t>31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127"/>
            <p:cNvSpPr txBox="1">
              <a:spLocks noChangeArrowheads="1"/>
            </p:cNvSpPr>
            <p:nvPr/>
          </p:nvSpPr>
          <p:spPr bwMode="auto">
            <a:xfrm>
              <a:off x="4695" y="3158"/>
              <a:ext cx="3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A9 </a:t>
              </a:r>
              <a:endParaRPr lang="en-US" altLang="zh-CN" dirty="0"/>
            </a:p>
          </p:txBody>
        </p:sp>
        <p:sp>
          <p:nvSpPr>
            <p:cNvPr id="44" name="Text Box 128"/>
            <p:cNvSpPr txBox="1">
              <a:spLocks noChangeArrowheads="1"/>
            </p:cNvSpPr>
            <p:nvPr/>
          </p:nvSpPr>
          <p:spPr bwMode="auto">
            <a:xfrm>
              <a:off x="4967" y="315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C16 </a:t>
              </a:r>
              <a:endParaRPr lang="en-US" altLang="zh-CN" dirty="0"/>
            </a:p>
          </p:txBody>
        </p:sp>
      </p:grpSp>
      <p:grpSp>
        <p:nvGrpSpPr>
          <p:cNvPr id="45" name="Group 61"/>
          <p:cNvGrpSpPr/>
          <p:nvPr/>
        </p:nvGrpSpPr>
        <p:grpSpPr bwMode="auto">
          <a:xfrm>
            <a:off x="1432818" y="4939729"/>
            <a:ext cx="2201862" cy="908050"/>
            <a:chOff x="839" y="2614"/>
            <a:chExt cx="1387" cy="572"/>
          </a:xfrm>
        </p:grpSpPr>
        <p:cxnSp>
          <p:nvCxnSpPr>
            <p:cNvPr id="46" name="AutoShape 17"/>
            <p:cNvCxnSpPr>
              <a:cxnSpLocks noChangeShapeType="1"/>
            </p:cNvCxnSpPr>
            <p:nvPr/>
          </p:nvCxnSpPr>
          <p:spPr bwMode="auto">
            <a:xfrm flipH="1">
              <a:off x="984" y="2711"/>
              <a:ext cx="544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51"/>
            <p:cNvSpPr>
              <a:spLocks noChangeAspect="1"/>
            </p:cNvSpPr>
            <p:nvPr/>
          </p:nvSpPr>
          <p:spPr bwMode="auto">
            <a:xfrm>
              <a:off x="839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FF0000"/>
                  </a:solidFill>
                </a:rPr>
                <a:t>28</a:t>
              </a:r>
              <a:endParaRPr kumimoji="0" lang="en-US" altLang="zh-CN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AutoShape 17"/>
            <p:cNvCxnSpPr>
              <a:cxnSpLocks noChangeShapeType="1"/>
            </p:cNvCxnSpPr>
            <p:nvPr/>
          </p:nvCxnSpPr>
          <p:spPr bwMode="auto">
            <a:xfrm>
              <a:off x="1631" y="2753"/>
              <a:ext cx="0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51"/>
            <p:cNvSpPr>
              <a:spLocks noChangeAspect="1"/>
            </p:cNvSpPr>
            <p:nvPr/>
          </p:nvSpPr>
          <p:spPr bwMode="auto">
            <a:xfrm>
              <a:off x="148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accent2"/>
                  </a:solidFill>
                </a:rPr>
                <a:t>37</a:t>
              </a:r>
              <a:endParaRPr kumimoji="0" lang="en-US" altLang="zh-CN" sz="2400" dirty="0">
                <a:solidFill>
                  <a:schemeClr val="accent2"/>
                </a:solidFill>
              </a:endParaRPr>
            </a:p>
          </p:txBody>
        </p:sp>
        <p:cxnSp>
          <p:nvCxnSpPr>
            <p:cNvPr id="50" name="AutoShape 17"/>
            <p:cNvCxnSpPr>
              <a:cxnSpLocks noChangeShapeType="1"/>
            </p:cNvCxnSpPr>
            <p:nvPr/>
          </p:nvCxnSpPr>
          <p:spPr bwMode="auto">
            <a:xfrm>
              <a:off x="1734" y="2711"/>
              <a:ext cx="233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51"/>
            <p:cNvSpPr>
              <a:spLocks noChangeAspect="1"/>
            </p:cNvSpPr>
            <p:nvPr/>
          </p:nvSpPr>
          <p:spPr bwMode="auto">
            <a:xfrm>
              <a:off x="1822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B050"/>
                  </a:solidFill>
                </a:rPr>
                <a:t>39</a:t>
              </a:r>
              <a:endParaRPr kumimoji="0" lang="en-US" altLang="zh-CN" sz="2400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 Box 68"/>
            <p:cNvSpPr txBox="1">
              <a:spLocks noChangeArrowheads="1"/>
            </p:cNvSpPr>
            <p:nvPr/>
          </p:nvSpPr>
          <p:spPr bwMode="auto">
            <a:xfrm>
              <a:off x="1020" y="2614"/>
              <a:ext cx="3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B4 </a:t>
              </a:r>
              <a:endParaRPr lang="en-US" altLang="zh-CN" sz="2000" dirty="0"/>
            </a:p>
          </p:txBody>
        </p:sp>
        <p:sp>
          <p:nvSpPr>
            <p:cNvPr id="53" name="Text Box 69"/>
            <p:cNvSpPr txBox="1">
              <a:spLocks noChangeArrowheads="1"/>
            </p:cNvSpPr>
            <p:nvPr/>
          </p:nvSpPr>
          <p:spPr bwMode="auto">
            <a:xfrm>
              <a:off x="1383" y="2681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C14 </a:t>
              </a:r>
              <a:endParaRPr lang="en-US" altLang="zh-CN" sz="2000" dirty="0"/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1791" y="2614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D15 </a:t>
              </a:r>
              <a:endParaRPr lang="en-US" altLang="zh-CN" sz="2000" dirty="0"/>
            </a:p>
          </p:txBody>
        </p:sp>
      </p:grpSp>
      <p:graphicFrame>
        <p:nvGraphicFramePr>
          <p:cNvPr id="55" name="Group 3"/>
          <p:cNvGraphicFramePr/>
          <p:nvPr/>
        </p:nvGraphicFramePr>
        <p:xfrm>
          <a:off x="251520" y="1772816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Group 3"/>
          <p:cNvGraphicFramePr/>
          <p:nvPr/>
        </p:nvGraphicFramePr>
        <p:xfrm>
          <a:off x="6372547" y="1786754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3"/>
          <p:cNvGraphicFramePr/>
          <p:nvPr/>
        </p:nvGraphicFramePr>
        <p:xfrm>
          <a:off x="3419872" y="1772816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Group 139"/>
          <p:cNvGrpSpPr/>
          <p:nvPr/>
        </p:nvGrpSpPr>
        <p:grpSpPr bwMode="auto">
          <a:xfrm>
            <a:off x="7553671" y="6428184"/>
            <a:ext cx="512763" cy="320675"/>
            <a:chOff x="4552" y="3110"/>
            <a:chExt cx="323" cy="202"/>
          </a:xfrm>
        </p:grpSpPr>
        <p:sp>
          <p:nvSpPr>
            <p:cNvPr id="60" name="Line 140"/>
            <p:cNvSpPr>
              <a:spLocks noChangeShapeType="1"/>
            </p:cNvSpPr>
            <p:nvPr/>
          </p:nvSpPr>
          <p:spPr bwMode="auto">
            <a:xfrm>
              <a:off x="4552" y="3168"/>
              <a:ext cx="96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141"/>
            <p:cNvSpPr>
              <a:spLocks noChangeShapeType="1"/>
            </p:cNvSpPr>
            <p:nvPr/>
          </p:nvSpPr>
          <p:spPr bwMode="auto">
            <a:xfrm flipV="1">
              <a:off x="4635" y="3110"/>
              <a:ext cx="240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分支限界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dirty="0" smtClean="0">
                <a:solidFill>
                  <a:schemeClr val="tx1"/>
                </a:solidFill>
              </a:rPr>
              <a:t>任务分配</a:t>
            </a:r>
            <a:r>
              <a:rPr lang="en-US" altLang="zh-CN" b="1" dirty="0" smtClean="0">
                <a:solidFill>
                  <a:schemeClr val="tx1"/>
                </a:solidFill>
              </a:rPr>
              <a:t>: </a:t>
            </a:r>
            <a:r>
              <a:rPr lang="zh-CN" altLang="en-US" b="1" smtClean="0">
                <a:solidFill>
                  <a:schemeClr val="tx1"/>
                </a:solidFill>
                <a:sym typeface="+mn-ea"/>
              </a:rPr>
              <a:t>时间下界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51"/>
          <p:cNvSpPr>
            <a:spLocks noChangeAspect="1"/>
          </p:cNvSpPr>
          <p:nvPr/>
        </p:nvSpPr>
        <p:spPr bwMode="auto">
          <a:xfrm>
            <a:off x="4822130" y="40920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22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cxnSp>
        <p:nvCxnSpPr>
          <p:cNvPr id="411692" name="AutoShape 17"/>
          <p:cNvCxnSpPr>
            <a:cxnSpLocks noChangeShapeType="1"/>
            <a:stCxn id="6" idx="2"/>
          </p:cNvCxnSpPr>
          <p:nvPr/>
        </p:nvCxnSpPr>
        <p:spPr bwMode="auto">
          <a:xfrm flipH="1">
            <a:off x="2690118" y="4322192"/>
            <a:ext cx="2132012" cy="379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3" name="AutoShape 18"/>
          <p:cNvCxnSpPr>
            <a:cxnSpLocks noChangeShapeType="1"/>
            <a:stCxn id="6" idx="6"/>
          </p:cNvCxnSpPr>
          <p:nvPr/>
        </p:nvCxnSpPr>
        <p:spPr bwMode="auto">
          <a:xfrm>
            <a:off x="5282505" y="4322192"/>
            <a:ext cx="2716213" cy="377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4" name="AutoShape 17"/>
          <p:cNvCxnSpPr>
            <a:cxnSpLocks noChangeShapeType="1"/>
            <a:stCxn id="6" idx="3"/>
          </p:cNvCxnSpPr>
          <p:nvPr/>
        </p:nvCxnSpPr>
        <p:spPr bwMode="auto">
          <a:xfrm flipH="1">
            <a:off x="4306193" y="4484117"/>
            <a:ext cx="582612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5" name="AutoShape 17"/>
          <p:cNvCxnSpPr>
            <a:cxnSpLocks noChangeShapeType="1"/>
            <a:stCxn id="6" idx="5"/>
          </p:cNvCxnSpPr>
          <p:nvPr/>
        </p:nvCxnSpPr>
        <p:spPr bwMode="auto">
          <a:xfrm>
            <a:off x="5215830" y="4484117"/>
            <a:ext cx="595313" cy="215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51"/>
          <p:cNvSpPr>
            <a:spLocks noChangeAspect="1"/>
          </p:cNvSpPr>
          <p:nvPr/>
        </p:nvSpPr>
        <p:spPr bwMode="auto">
          <a:xfrm>
            <a:off x="2459930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27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3" name="Oval 51"/>
          <p:cNvSpPr>
            <a:spLocks noChangeAspect="1"/>
          </p:cNvSpPr>
          <p:nvPr/>
        </p:nvSpPr>
        <p:spPr bwMode="auto">
          <a:xfrm>
            <a:off x="4076005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41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4" name="Oval 51"/>
          <p:cNvSpPr>
            <a:spLocks noChangeAspect="1"/>
          </p:cNvSpPr>
          <p:nvPr/>
        </p:nvSpPr>
        <p:spPr bwMode="auto">
          <a:xfrm>
            <a:off x="5580955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33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5" name="Oval 51"/>
          <p:cNvSpPr>
            <a:spLocks noChangeAspect="1"/>
          </p:cNvSpPr>
          <p:nvPr/>
        </p:nvSpPr>
        <p:spPr bwMode="auto">
          <a:xfrm>
            <a:off x="7768530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24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411703" name="Line 55"/>
          <p:cNvSpPr>
            <a:spLocks noChangeShapeType="1"/>
          </p:cNvSpPr>
          <p:nvPr/>
        </p:nvSpPr>
        <p:spPr bwMode="auto">
          <a:xfrm>
            <a:off x="1167705" y="664420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04" name="Text Box 56"/>
          <p:cNvSpPr txBox="1">
            <a:spLocks noChangeArrowheads="1"/>
          </p:cNvSpPr>
          <p:nvPr/>
        </p:nvSpPr>
        <p:spPr bwMode="auto">
          <a:xfrm>
            <a:off x="208855" y="6356176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4 </a:t>
            </a:r>
            <a:endParaRPr lang="en-US" altLang="zh-CN" sz="2400" dirty="0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3880743" y="4098354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A2 </a:t>
            </a:r>
            <a:endParaRPr lang="en-US" altLang="zh-CN" sz="2000" dirty="0"/>
          </a:p>
        </p:txBody>
      </p:sp>
      <p:sp>
        <p:nvSpPr>
          <p:cNvPr id="411706" name="Text Box 58"/>
          <p:cNvSpPr txBox="1">
            <a:spLocks noChangeArrowheads="1"/>
          </p:cNvSpPr>
          <p:nvPr/>
        </p:nvSpPr>
        <p:spPr bwMode="auto">
          <a:xfrm>
            <a:off x="4364045" y="4435028"/>
            <a:ext cx="676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B15 </a:t>
            </a:r>
            <a:endParaRPr lang="en-US" altLang="zh-CN" sz="2000" dirty="0"/>
          </a:p>
        </p:txBody>
      </p:sp>
      <p:sp>
        <p:nvSpPr>
          <p:cNvPr id="411707" name="Text Box 59"/>
          <p:cNvSpPr txBox="1">
            <a:spLocks noChangeArrowheads="1"/>
          </p:cNvSpPr>
          <p:nvPr/>
        </p:nvSpPr>
        <p:spPr bwMode="auto">
          <a:xfrm>
            <a:off x="5357730" y="4363020"/>
            <a:ext cx="6912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C13 </a:t>
            </a:r>
            <a:endParaRPr lang="en-US" altLang="zh-CN" sz="2000" dirty="0"/>
          </a:p>
        </p:txBody>
      </p:sp>
      <p:sp>
        <p:nvSpPr>
          <p:cNvPr id="411708" name="Text Box 60"/>
          <p:cNvSpPr txBox="1">
            <a:spLocks noChangeArrowheads="1"/>
          </p:cNvSpPr>
          <p:nvPr/>
        </p:nvSpPr>
        <p:spPr bwMode="auto">
          <a:xfrm>
            <a:off x="5825430" y="4109467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D4 </a:t>
            </a:r>
            <a:endParaRPr lang="en-US" altLang="zh-CN" sz="2000" dirty="0"/>
          </a:p>
        </p:txBody>
      </p:sp>
      <p:grpSp>
        <p:nvGrpSpPr>
          <p:cNvPr id="411709" name="Group 61"/>
          <p:cNvGrpSpPr/>
          <p:nvPr/>
        </p:nvGrpSpPr>
        <p:grpSpPr bwMode="auto">
          <a:xfrm>
            <a:off x="1432818" y="4939729"/>
            <a:ext cx="2201862" cy="908050"/>
            <a:chOff x="839" y="2614"/>
            <a:chExt cx="1387" cy="572"/>
          </a:xfrm>
        </p:grpSpPr>
        <p:cxnSp>
          <p:nvCxnSpPr>
            <p:cNvPr id="411710" name="AutoShape 17"/>
            <p:cNvCxnSpPr>
              <a:cxnSpLocks noChangeShapeType="1"/>
            </p:cNvCxnSpPr>
            <p:nvPr/>
          </p:nvCxnSpPr>
          <p:spPr bwMode="auto">
            <a:xfrm flipH="1">
              <a:off x="984" y="2711"/>
              <a:ext cx="544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839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28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411712" name="AutoShape 17"/>
            <p:cNvCxnSpPr>
              <a:cxnSpLocks noChangeShapeType="1"/>
            </p:cNvCxnSpPr>
            <p:nvPr/>
          </p:nvCxnSpPr>
          <p:spPr bwMode="auto">
            <a:xfrm>
              <a:off x="1631" y="2753"/>
              <a:ext cx="0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148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37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411714" name="AutoShape 17"/>
            <p:cNvCxnSpPr>
              <a:cxnSpLocks noChangeShapeType="1"/>
            </p:cNvCxnSpPr>
            <p:nvPr/>
          </p:nvCxnSpPr>
          <p:spPr bwMode="auto">
            <a:xfrm>
              <a:off x="1734" y="2711"/>
              <a:ext cx="233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822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39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411716" name="Text Box 68"/>
            <p:cNvSpPr txBox="1">
              <a:spLocks noChangeArrowheads="1"/>
            </p:cNvSpPr>
            <p:nvPr/>
          </p:nvSpPr>
          <p:spPr bwMode="auto">
            <a:xfrm>
              <a:off x="1020" y="2614"/>
              <a:ext cx="3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B4 </a:t>
              </a:r>
              <a:endParaRPr lang="en-US" altLang="zh-CN" sz="2000" dirty="0"/>
            </a:p>
          </p:txBody>
        </p:sp>
        <p:sp>
          <p:nvSpPr>
            <p:cNvPr id="411717" name="Text Box 69"/>
            <p:cNvSpPr txBox="1">
              <a:spLocks noChangeArrowheads="1"/>
            </p:cNvSpPr>
            <p:nvPr/>
          </p:nvSpPr>
          <p:spPr bwMode="auto">
            <a:xfrm>
              <a:off x="1383" y="2681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C14 </a:t>
              </a:r>
              <a:endParaRPr lang="en-US" altLang="zh-CN" sz="2000" dirty="0"/>
            </a:p>
          </p:txBody>
        </p:sp>
        <p:sp>
          <p:nvSpPr>
            <p:cNvPr id="411718" name="Text Box 70"/>
            <p:cNvSpPr txBox="1">
              <a:spLocks noChangeArrowheads="1"/>
            </p:cNvSpPr>
            <p:nvPr/>
          </p:nvSpPr>
          <p:spPr bwMode="auto">
            <a:xfrm>
              <a:off x="1791" y="2614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D15 </a:t>
              </a:r>
              <a:endParaRPr lang="en-US" altLang="zh-CN" sz="2000" dirty="0"/>
            </a:p>
          </p:txBody>
        </p:sp>
      </p:grpSp>
      <p:grpSp>
        <p:nvGrpSpPr>
          <p:cNvPr id="411739" name="Group 91"/>
          <p:cNvGrpSpPr/>
          <p:nvPr/>
        </p:nvGrpSpPr>
        <p:grpSpPr bwMode="auto">
          <a:xfrm>
            <a:off x="6730305" y="4866704"/>
            <a:ext cx="2162175" cy="981075"/>
            <a:chOff x="4176" y="2568"/>
            <a:chExt cx="1362" cy="618"/>
          </a:xfrm>
        </p:grpSpPr>
        <p:cxnSp>
          <p:nvCxnSpPr>
            <p:cNvPr id="411740" name="AutoShape 17"/>
            <p:cNvCxnSpPr>
              <a:cxnSpLocks noChangeShapeType="1"/>
            </p:cNvCxnSpPr>
            <p:nvPr/>
          </p:nvCxnSpPr>
          <p:spPr bwMode="auto">
            <a:xfrm flipH="1">
              <a:off x="4321" y="2710"/>
              <a:ext cx="551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17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36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411742" name="AutoShape 17"/>
            <p:cNvCxnSpPr>
              <a:cxnSpLocks noChangeShapeType="1"/>
            </p:cNvCxnSpPr>
            <p:nvPr/>
          </p:nvCxnSpPr>
          <p:spPr bwMode="auto">
            <a:xfrm>
              <a:off x="4975" y="2752"/>
              <a:ext cx="16" cy="1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84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24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411744" name="AutoShape 17"/>
            <p:cNvCxnSpPr>
              <a:cxnSpLocks noChangeShapeType="1"/>
            </p:cNvCxnSpPr>
            <p:nvPr/>
          </p:nvCxnSpPr>
          <p:spPr bwMode="auto">
            <a:xfrm>
              <a:off x="5078" y="2710"/>
              <a:ext cx="297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5230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34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411746" name="Text Box 98"/>
            <p:cNvSpPr txBox="1">
              <a:spLocks noChangeArrowheads="1"/>
            </p:cNvSpPr>
            <p:nvPr/>
          </p:nvSpPr>
          <p:spPr bwMode="auto">
            <a:xfrm>
              <a:off x="4422" y="256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A10 </a:t>
              </a:r>
              <a:endParaRPr lang="en-US" altLang="zh-CN" sz="2000" dirty="0"/>
            </a:p>
          </p:txBody>
        </p:sp>
        <p:sp>
          <p:nvSpPr>
            <p:cNvPr id="411747" name="Text Box 99"/>
            <p:cNvSpPr txBox="1">
              <a:spLocks noChangeArrowheads="1"/>
            </p:cNvSpPr>
            <p:nvPr/>
          </p:nvSpPr>
          <p:spPr bwMode="auto">
            <a:xfrm>
              <a:off x="4785" y="2704"/>
              <a:ext cx="3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B4 </a:t>
              </a:r>
              <a:endParaRPr lang="en-US" altLang="zh-CN" sz="2000" dirty="0"/>
            </a:p>
          </p:txBody>
        </p:sp>
        <p:sp>
          <p:nvSpPr>
            <p:cNvPr id="411748" name="Text Box 100"/>
            <p:cNvSpPr txBox="1">
              <a:spLocks noChangeArrowheads="1"/>
            </p:cNvSpPr>
            <p:nvPr/>
          </p:nvSpPr>
          <p:spPr bwMode="auto">
            <a:xfrm>
              <a:off x="5103" y="258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C14 </a:t>
              </a:r>
              <a:endParaRPr lang="en-US" altLang="zh-CN" sz="2000" dirty="0"/>
            </a:p>
          </p:txBody>
        </p:sp>
      </p:grpSp>
      <p:grpSp>
        <p:nvGrpSpPr>
          <p:cNvPr id="411770" name="Group 122"/>
          <p:cNvGrpSpPr/>
          <p:nvPr/>
        </p:nvGrpSpPr>
        <p:grpSpPr bwMode="auto">
          <a:xfrm>
            <a:off x="7554221" y="5708104"/>
            <a:ext cx="1122363" cy="914400"/>
            <a:chOff x="4695" y="3144"/>
            <a:chExt cx="707" cy="576"/>
          </a:xfrm>
        </p:grpSpPr>
        <p:cxnSp>
          <p:nvCxnSpPr>
            <p:cNvPr id="411771" name="AutoShape 17"/>
            <p:cNvCxnSpPr>
              <a:cxnSpLocks noChangeShapeType="1"/>
            </p:cNvCxnSpPr>
            <p:nvPr/>
          </p:nvCxnSpPr>
          <p:spPr bwMode="auto">
            <a:xfrm flipH="1">
              <a:off x="4845" y="3144"/>
              <a:ext cx="43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4700" y="3431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28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411773" name="AutoShape 17"/>
            <p:cNvCxnSpPr>
              <a:cxnSpLocks noChangeShapeType="1"/>
            </p:cNvCxnSpPr>
            <p:nvPr/>
          </p:nvCxnSpPr>
          <p:spPr bwMode="auto">
            <a:xfrm>
              <a:off x="5094" y="3144"/>
              <a:ext cx="89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5038" y="3431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31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411775" name="Text Box 127"/>
            <p:cNvSpPr txBox="1">
              <a:spLocks noChangeArrowheads="1"/>
            </p:cNvSpPr>
            <p:nvPr/>
          </p:nvSpPr>
          <p:spPr bwMode="auto">
            <a:xfrm>
              <a:off x="4695" y="3158"/>
              <a:ext cx="3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A9 </a:t>
              </a:r>
              <a:endParaRPr lang="en-US" altLang="zh-CN" dirty="0"/>
            </a:p>
          </p:txBody>
        </p:sp>
        <p:sp>
          <p:nvSpPr>
            <p:cNvPr id="411776" name="Text Box 128"/>
            <p:cNvSpPr txBox="1">
              <a:spLocks noChangeArrowheads="1"/>
            </p:cNvSpPr>
            <p:nvPr/>
          </p:nvSpPr>
          <p:spPr bwMode="auto">
            <a:xfrm>
              <a:off x="4967" y="315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C16 </a:t>
              </a:r>
              <a:endParaRPr lang="en-US" altLang="zh-CN" dirty="0"/>
            </a:p>
          </p:txBody>
        </p:sp>
      </p:grpSp>
      <p:sp>
        <p:nvSpPr>
          <p:cNvPr id="411777" name="Line 129"/>
          <p:cNvSpPr>
            <a:spLocks noChangeShapeType="1"/>
          </p:cNvSpPr>
          <p:nvPr/>
        </p:nvSpPr>
        <p:spPr bwMode="auto">
          <a:xfrm>
            <a:off x="1167705" y="592412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78" name="Text Box 130"/>
          <p:cNvSpPr txBox="1">
            <a:spLocks noChangeArrowheads="1"/>
          </p:cNvSpPr>
          <p:nvPr/>
        </p:nvSpPr>
        <p:spPr bwMode="auto">
          <a:xfrm>
            <a:off x="208855" y="5682952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3 </a:t>
            </a:r>
            <a:endParaRPr lang="en-US" altLang="zh-CN" sz="2400" dirty="0"/>
          </a:p>
        </p:txBody>
      </p:sp>
      <p:sp>
        <p:nvSpPr>
          <p:cNvPr id="411779" name="Line 131"/>
          <p:cNvSpPr>
            <a:spLocks noChangeShapeType="1"/>
          </p:cNvSpPr>
          <p:nvPr/>
        </p:nvSpPr>
        <p:spPr bwMode="auto">
          <a:xfrm>
            <a:off x="1167705" y="52508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0" name="Text Box 132"/>
          <p:cNvSpPr txBox="1">
            <a:spLocks noChangeArrowheads="1"/>
          </p:cNvSpPr>
          <p:nvPr/>
        </p:nvSpPr>
        <p:spPr bwMode="auto">
          <a:xfrm>
            <a:off x="208855" y="50111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2 </a:t>
            </a:r>
            <a:endParaRPr lang="en-US" altLang="zh-CN" sz="2400"/>
          </a:p>
        </p:txBody>
      </p:sp>
      <p:sp>
        <p:nvSpPr>
          <p:cNvPr id="411781" name="Line 133"/>
          <p:cNvSpPr>
            <a:spLocks noChangeShapeType="1"/>
          </p:cNvSpPr>
          <p:nvPr/>
        </p:nvSpPr>
        <p:spPr bwMode="auto">
          <a:xfrm>
            <a:off x="1167705" y="46031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2" name="Text Box 134"/>
          <p:cNvSpPr txBox="1">
            <a:spLocks noChangeArrowheads="1"/>
          </p:cNvSpPr>
          <p:nvPr/>
        </p:nvSpPr>
        <p:spPr bwMode="auto">
          <a:xfrm>
            <a:off x="208855" y="43634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1 </a:t>
            </a:r>
            <a:endParaRPr lang="en-US" altLang="zh-CN" sz="2400"/>
          </a:p>
        </p:txBody>
      </p:sp>
      <p:sp>
        <p:nvSpPr>
          <p:cNvPr id="411783" name="Text Box 135"/>
          <p:cNvSpPr txBox="1">
            <a:spLocks noChangeArrowheads="1"/>
          </p:cNvSpPr>
          <p:nvPr/>
        </p:nvSpPr>
        <p:spPr bwMode="auto">
          <a:xfrm>
            <a:off x="3185205" y="1510450"/>
            <a:ext cx="4971415" cy="112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下界</a:t>
            </a:r>
            <a:r>
              <a:rPr lang="en-US" altLang="zh-CN" dirty="0" smtClean="0">
                <a:sym typeface="Symbol" panose="05050102010706020507" pitchFamily="18" charset="2"/>
              </a:rPr>
              <a:t>: </a:t>
            </a:r>
            <a:r>
              <a:rPr lang="zh-CN" altLang="en-US" dirty="0" smtClean="0">
                <a:sym typeface="Symbol" panose="05050102010706020507" pitchFamily="18" charset="2"/>
              </a:rPr>
              <a:t>当前</a:t>
            </a:r>
            <a:r>
              <a:rPr lang="zh-CN" altLang="en-US" dirty="0" smtClean="0">
                <a:sym typeface="Symbol" panose="05050102010706020507" pitchFamily="18" charset="2"/>
              </a:rPr>
              <a:t>时间</a:t>
            </a:r>
            <a:r>
              <a:rPr lang="en-US" altLang="zh-CN" dirty="0" smtClean="0">
                <a:sym typeface="Symbol" panose="05050102010706020507" pitchFamily="18" charset="2"/>
              </a:rPr>
              <a:t>+</a:t>
            </a:r>
            <a:r>
              <a:rPr lang="zh-CN" altLang="en-US" dirty="0" smtClean="0">
                <a:sym typeface="Symbol" panose="05050102010706020507" pitchFamily="18" charset="2"/>
              </a:rPr>
              <a:t>剩余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最少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时间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dirty="0" smtClean="0">
              <a:sym typeface="Symbol" panose="05050102010706020507" pitchFamily="18" charset="2"/>
            </a:endParaRPr>
          </a:p>
        </p:txBody>
      </p:sp>
      <p:grpSp>
        <p:nvGrpSpPr>
          <p:cNvPr id="411787" name="Group 139"/>
          <p:cNvGrpSpPr/>
          <p:nvPr/>
        </p:nvGrpSpPr>
        <p:grpSpPr bwMode="auto">
          <a:xfrm>
            <a:off x="7553671" y="6428184"/>
            <a:ext cx="512763" cy="320675"/>
            <a:chOff x="4552" y="3110"/>
            <a:chExt cx="323" cy="202"/>
          </a:xfrm>
        </p:grpSpPr>
        <p:sp>
          <p:nvSpPr>
            <p:cNvPr id="411788" name="Line 140"/>
            <p:cNvSpPr>
              <a:spLocks noChangeShapeType="1"/>
            </p:cNvSpPr>
            <p:nvPr/>
          </p:nvSpPr>
          <p:spPr bwMode="auto">
            <a:xfrm>
              <a:off x="4552" y="3168"/>
              <a:ext cx="96" cy="144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789" name="Line 141"/>
            <p:cNvSpPr>
              <a:spLocks noChangeShapeType="1"/>
            </p:cNvSpPr>
            <p:nvPr/>
          </p:nvSpPr>
          <p:spPr bwMode="auto">
            <a:xfrm flipV="1">
              <a:off x="4635" y="3110"/>
              <a:ext cx="240" cy="19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 bwMode="auto">
          <a:xfrm>
            <a:off x="4258087" y="4929410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5796136" y="4941168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6647928" y="5570076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8532440" y="5642084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3203848" y="5570076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327448" y="5570076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omic Sans MS" panose="030F0702030302020204" pitchFamily="66" charset="0"/>
                <a:sym typeface="+mn-ea"/>
              </a:rPr>
              <a:t>搜索空间的三种表示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167640" y="768033"/>
            <a:ext cx="8721725" cy="409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endParaRPr lang="zh-CN" altLang="en-US" dirty="0"/>
          </a:p>
          <a:p>
            <a:pPr algn="l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/>
              <a:t> </a:t>
            </a:r>
            <a:r>
              <a:rPr lang="zh-CN" altLang="zh-CN" dirty="0"/>
              <a:t>穷举搜索(</a:t>
            </a:r>
            <a:r>
              <a:rPr lang="zh-CN" altLang="en-US" dirty="0"/>
              <a:t>b</a:t>
            </a:r>
            <a:r>
              <a:rPr lang="en-US" altLang="zh-CN" dirty="0" err="1"/>
              <a:t>rute</a:t>
            </a:r>
            <a:r>
              <a:rPr lang="en-US" altLang="zh-CN" dirty="0"/>
              <a:t>-force</a:t>
            </a:r>
            <a:r>
              <a:rPr lang="zh-CN" altLang="zh-CN" dirty="0"/>
              <a:t> Search)</a:t>
            </a:r>
            <a:endParaRPr lang="zh-CN" altLang="zh-CN" dirty="0"/>
          </a:p>
          <a:p>
            <a:pPr algn="l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>
                <a:latin typeface="Comic Sans MS" panose="030F0702030302020204" pitchFamily="66" charset="0"/>
                <a:sym typeface="+mn-ea"/>
              </a:rPr>
              <a:t>表序表示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: 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搜索对象用线性表数据结构表示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;</a:t>
            </a:r>
            <a:endParaRPr lang="en-US" altLang="zh-CN" dirty="0">
              <a:latin typeface="Comic Sans MS" panose="030F0702030302020204" pitchFamily="66" charset="0"/>
              <a:sym typeface="+mn-ea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>
                <a:latin typeface="Comic Sans MS" panose="030F0702030302020204" pitchFamily="66" charset="0"/>
                <a:sym typeface="+mn-ea"/>
              </a:rPr>
              <a:t>显式图表示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: 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搜索对象在搜索前就用图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(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树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)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的</a:t>
            </a:r>
            <a:br>
              <a:rPr lang="zh-CN" altLang="en-US" dirty="0">
                <a:latin typeface="Comic Sans MS" panose="030F0702030302020204" pitchFamily="66" charset="0"/>
                <a:sym typeface="+mn-ea"/>
              </a:rPr>
            </a:br>
            <a:r>
              <a:rPr lang="zh-CN" altLang="en-US" dirty="0">
                <a:latin typeface="Comic Sans MS" panose="030F0702030302020204" pitchFamily="66" charset="0"/>
                <a:sym typeface="+mn-ea"/>
              </a:rPr>
              <a:t> 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              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数据结构表示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;</a:t>
            </a:r>
            <a:endParaRPr lang="en-US" altLang="zh-CN" dirty="0">
              <a:latin typeface="Comic Sans MS" panose="030F0702030302020204" pitchFamily="66" charset="0"/>
              <a:sym typeface="+mn-ea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>
                <a:latin typeface="Comic Sans MS" panose="030F0702030302020204" pitchFamily="66" charset="0"/>
                <a:sym typeface="+mn-ea"/>
              </a:rPr>
              <a:t>隐式图表示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: 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除了初始结点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, 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其他结点在搜索</a:t>
            </a:r>
            <a:br>
              <a:rPr lang="zh-CN" altLang="en-US" dirty="0">
                <a:latin typeface="Comic Sans MS" panose="030F0702030302020204" pitchFamily="66" charset="0"/>
                <a:sym typeface="+mn-ea"/>
              </a:rPr>
            </a:br>
            <a:r>
              <a:rPr lang="en-US" altLang="zh-CN" dirty="0">
                <a:latin typeface="Comic Sans MS" panose="030F0702030302020204" pitchFamily="66" charset="0"/>
                <a:sym typeface="+mn-ea"/>
              </a:rPr>
              <a:t>    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过程中动态生成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. 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缘于搜索空间大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, 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难以全部存储</a:t>
            </a:r>
            <a:r>
              <a:rPr lang="en-US" altLang="zh-CN" dirty="0">
                <a:latin typeface="Comic Sans MS" panose="030F0702030302020204" pitchFamily="66" charset="0"/>
                <a:sym typeface="+mn-ea"/>
              </a:rPr>
              <a:t>.</a:t>
            </a:r>
            <a:endParaRPr lang="en-US" altLang="zh-CN" dirty="0">
              <a:latin typeface="Comic Sans MS" panose="030F0702030302020204" pitchFamily="66" charset="0"/>
              <a:sym typeface="+mn-ea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en-US" altLang="zh-CN" dirty="0">
                <a:latin typeface="Comic Sans MS" panose="030F0702030302020204" pitchFamily="66" charset="0"/>
                <a:sym typeface="+mn-ea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sym typeface="+mn-ea"/>
              </a:rPr>
              <a:t>灌水问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题：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升和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升，量出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升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.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装载问题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536" y="1196752"/>
            <a:ext cx="7714933" cy="272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-28829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ym typeface="Symbol" panose="05050102010706020507" pitchFamily="18" charset="2"/>
              </a:rPr>
              <a:t>件货物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重</a:t>
            </a:r>
            <a:r>
              <a:rPr lang="en-US" altLang="zh-CN" dirty="0" smtClean="0">
                <a:sym typeface="Symbol" panose="05050102010706020507" pitchFamily="18" charset="2"/>
              </a:rPr>
              <a:t>w[1:n])</a:t>
            </a:r>
            <a:r>
              <a:rPr lang="zh-CN" altLang="en-US" dirty="0" smtClean="0">
                <a:sym typeface="Symbol" panose="05050102010706020507" pitchFamily="18" charset="2"/>
              </a:rPr>
              <a:t>装两艘船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载重量</a:t>
            </a:r>
            <a:r>
              <a:rPr lang="en-US" altLang="zh-CN" dirty="0" smtClean="0">
                <a:sym typeface="Symbol" panose="05050102010706020507" pitchFamily="18" charset="2"/>
              </a:rPr>
              <a:t>c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,c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), </a:t>
            </a:r>
            <a:br>
              <a:rPr lang="en-US" altLang="zh-CN" dirty="0" smtClean="0">
                <a:sym typeface="Symbol" panose="05050102010706020507" pitchFamily="18" charset="2"/>
              </a:rPr>
            </a:br>
            <a:r>
              <a:rPr lang="en-US" altLang="zh-CN" dirty="0" smtClean="0">
                <a:sym typeface="Symbol" panose="05050102010706020507" pitchFamily="18" charset="2"/>
              </a:rPr>
              <a:t>   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=1</a:t>
            </a:r>
            <a:r>
              <a:rPr lang="en-US" altLang="zh-CN" baseline="30000" dirty="0" smtClean="0">
                <a:sym typeface="Symbol" panose="05050102010706020507" pitchFamily="18" charset="2"/>
              </a:rPr>
              <a:t>n </a:t>
            </a:r>
            <a:r>
              <a:rPr lang="en-US" altLang="zh-CN" dirty="0" smtClean="0">
                <a:sym typeface="Symbol" panose="05050102010706020507" pitchFamily="18" charset="2"/>
              </a:rPr>
              <a:t>w[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]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 c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sym typeface="Symbol" panose="05050102010706020507" pitchFamily="18" charset="2"/>
              </a:rPr>
              <a:t>+c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是否有</a:t>
            </a:r>
            <a:r>
              <a:rPr lang="zh-CN" altLang="en-US" dirty="0">
                <a:sym typeface="Symbol" panose="05050102010706020507" pitchFamily="18" charset="2"/>
              </a:rPr>
              <a:t>装载</a:t>
            </a:r>
            <a:r>
              <a:rPr lang="zh-CN" altLang="en-US" dirty="0" smtClean="0">
                <a:sym typeface="Symbol" panose="05050102010706020507" pitchFamily="18" charset="2"/>
              </a:rPr>
              <a:t>方案</a:t>
            </a:r>
            <a:r>
              <a:rPr lang="en-US" altLang="zh-CN" dirty="0" smtClean="0">
                <a:sym typeface="Symbol" panose="05050102010706020507" pitchFamily="18" charset="2"/>
              </a:rPr>
              <a:t>.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indent="-28829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Symbol" panose="05050102010706020507" pitchFamily="18" charset="2"/>
              </a:rPr>
              <a:t>讨论过类似问题</a:t>
            </a:r>
            <a:r>
              <a:rPr lang="en-US" altLang="zh-CN" dirty="0" smtClean="0">
                <a:sym typeface="Symbol" panose="05050102010706020507" pitchFamily="18" charset="2"/>
              </a:rPr>
              <a:t>: 0-1</a:t>
            </a:r>
            <a:r>
              <a:rPr lang="zh-CN" altLang="en-US" dirty="0" smtClean="0">
                <a:sym typeface="Symbol" panose="05050102010706020507" pitchFamily="18" charset="2"/>
              </a:rPr>
              <a:t>背包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分数背包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最优装载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indent="-28829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Symbol" panose="05050102010706020507" pitchFamily="18" charset="2"/>
              </a:rPr>
              <a:t>装载方案</a:t>
            </a:r>
            <a:r>
              <a:rPr lang="en-US" altLang="zh-CN" dirty="0" smtClean="0">
                <a:sym typeface="Symbol" panose="05050102010706020507" pitchFamily="18" charset="2"/>
              </a:rPr>
              <a:t>: </a:t>
            </a:r>
            <a:r>
              <a:rPr lang="zh-CN" altLang="en-US" dirty="0" smtClean="0">
                <a:sym typeface="Symbol" panose="05050102010706020507" pitchFamily="18" charset="2"/>
              </a:rPr>
              <a:t>尽可能装满第</a:t>
            </a:r>
            <a:r>
              <a:rPr lang="en-US" altLang="zh-CN" dirty="0" smtClean="0"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sym typeface="Symbol" panose="05050102010706020507" pitchFamily="18" charset="2"/>
              </a:rPr>
              <a:t>艘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剩余的装第</a:t>
            </a:r>
            <a:r>
              <a:rPr lang="en-US" altLang="zh-CN" dirty="0" smtClean="0"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sym typeface="Symbol" panose="05050102010706020507" pitchFamily="18" charset="2"/>
              </a:rPr>
              <a:t>艘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indent="-28829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Symbol" panose="05050102010706020507" pitchFamily="18" charset="2"/>
              </a:rPr>
              <a:t>尽可能装满第</a:t>
            </a:r>
            <a:r>
              <a:rPr lang="en-US" altLang="zh-CN" dirty="0" smtClean="0"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sym typeface="Symbol" panose="05050102010706020507" pitchFamily="18" charset="2"/>
              </a:rPr>
              <a:t>艘等价于下面变形的</a:t>
            </a:r>
            <a:r>
              <a:rPr lang="en-US" altLang="zh-CN" dirty="0" smtClean="0">
                <a:sym typeface="Symbol" panose="05050102010706020507" pitchFamily="18" charset="2"/>
              </a:rPr>
              <a:t>0-1</a:t>
            </a:r>
            <a:r>
              <a:rPr lang="zh-CN" altLang="en-US" dirty="0" smtClean="0">
                <a:sym typeface="Symbol" panose="05050102010706020507" pitchFamily="18" charset="2"/>
              </a:rPr>
              <a:t>背包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3780" y="4005064"/>
            <a:ext cx="3266663" cy="2474780"/>
          </a:xfrm>
          <a:prstGeom prst="rect">
            <a:avLst/>
          </a:prstGeom>
          <a:blipFill>
            <a:blip r:embed="rId1"/>
            <a:stretch>
              <a:fillRect b="-270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7" name="TextBox 1"/>
          <p:cNvSpPr txBox="1"/>
          <p:nvPr/>
        </p:nvSpPr>
        <p:spPr bwMode="auto">
          <a:xfrm>
            <a:off x="4253002" y="4437112"/>
            <a:ext cx="3589444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400" dirty="0" smtClean="0">
                <a:sym typeface="Symbol" panose="05050102010706020507" pitchFamily="18" charset="2"/>
              </a:rPr>
              <a:t>本章以此为装载问题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400" dirty="0" smtClean="0">
                <a:sym typeface="Symbol" panose="05050102010706020507" pitchFamily="18" charset="2"/>
              </a:rPr>
              <a:t>讨论回溯算法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400" dirty="0" smtClean="0">
                <a:sym typeface="Symbol" panose="05050102010706020507" pitchFamily="18" charset="2"/>
              </a:rPr>
              <a:t>样例</a:t>
            </a:r>
            <a:r>
              <a:rPr lang="en-US" altLang="zh-CN" sz="2400" dirty="0" smtClean="0">
                <a:sym typeface="Symbol" panose="05050102010706020507" pitchFamily="18" charset="2"/>
              </a:rPr>
              <a:t>: w</a:t>
            </a:r>
            <a:r>
              <a:rPr lang="en-US" altLang="zh-CN" sz="2400" dirty="0">
                <a:sym typeface="Symbol" panose="05050102010706020507" pitchFamily="18" charset="2"/>
              </a:rPr>
              <a:t>=[16,15,15</a:t>
            </a:r>
            <a:r>
              <a:rPr lang="en-US" altLang="zh-CN" sz="2400" dirty="0" smtClean="0">
                <a:sym typeface="Symbol" panose="05050102010706020507" pitchFamily="18" charset="2"/>
              </a:rPr>
              <a:t>],  c=30 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83049"/>
            <a:ext cx="3672408" cy="173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简单回溯</a:t>
            </a:r>
            <a:r>
              <a:rPr lang="en-US" altLang="zh-CN" b="1" dirty="0" smtClean="0">
                <a:solidFill>
                  <a:schemeClr val="tx1"/>
                </a:solidFill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</a:rPr>
              <a:t>装载问题</a:t>
            </a:r>
            <a:r>
              <a:rPr lang="en-US" altLang="zh-CN" b="1" dirty="0" smtClean="0">
                <a:solidFill>
                  <a:schemeClr val="tx1"/>
                </a:solidFill>
              </a:rPr>
              <a:t>w[1:n],c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67246" y="1189776"/>
            <a:ext cx="9041258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在树上进行深度优先搜索</a:t>
            </a:r>
            <a:r>
              <a:rPr lang="en-US" altLang="zh-CN" dirty="0"/>
              <a:t>, </a:t>
            </a:r>
            <a:r>
              <a:rPr lang="zh-CN" altLang="en-US" dirty="0"/>
              <a:t>通常</a:t>
            </a:r>
            <a:r>
              <a:rPr lang="zh-CN" altLang="en-US" dirty="0">
                <a:solidFill>
                  <a:srgbClr val="FF0000"/>
                </a:solidFill>
              </a:rPr>
              <a:t>同层结构</a:t>
            </a:r>
            <a:r>
              <a:rPr lang="zh-CN" altLang="en-US" dirty="0" smtClean="0">
                <a:solidFill>
                  <a:srgbClr val="FF0000"/>
                </a:solidFill>
              </a:rPr>
              <a:t>相同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/>
              <a:t>backtrack(t</a:t>
            </a:r>
            <a:r>
              <a:rPr lang="en-US" altLang="zh-CN" dirty="0"/>
              <a:t>)  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/>
              <a:t>// </a:t>
            </a:r>
            <a:r>
              <a:rPr lang="en-US" altLang="zh-CN" dirty="0"/>
              <a:t>t:</a:t>
            </a:r>
            <a:r>
              <a:rPr lang="zh-CN" altLang="en-US" dirty="0"/>
              <a:t>层号</a:t>
            </a:r>
            <a:r>
              <a:rPr lang="en-US" altLang="zh-CN" dirty="0"/>
              <a:t>, </a:t>
            </a:r>
            <a:r>
              <a:rPr lang="en-US" altLang="zh-CN" dirty="0" err="1"/>
              <a:t>cw</a:t>
            </a:r>
            <a:r>
              <a:rPr lang="en-US" altLang="zh-CN" dirty="0"/>
              <a:t>:</a:t>
            </a:r>
            <a:r>
              <a:rPr lang="zh-CN" altLang="en-US" dirty="0"/>
              <a:t>当前</a:t>
            </a:r>
            <a:r>
              <a:rPr lang="zh-CN" altLang="en-US" dirty="0" smtClean="0"/>
              <a:t>重量</a:t>
            </a:r>
            <a:r>
              <a:rPr lang="en-US" altLang="zh-CN" dirty="0" smtClean="0"/>
              <a:t>,  </a:t>
            </a:r>
            <a:r>
              <a:rPr lang="en-US" altLang="zh-CN" dirty="0" err="1"/>
              <a:t>bestw</a:t>
            </a:r>
            <a:r>
              <a:rPr lang="en-US" altLang="zh-CN" dirty="0"/>
              <a:t>:</a:t>
            </a:r>
            <a:r>
              <a:rPr lang="zh-CN" altLang="en-US" dirty="0"/>
              <a:t>最优重量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若</a:t>
            </a:r>
            <a:r>
              <a:rPr lang="en-US" altLang="zh-CN" dirty="0"/>
              <a:t>t&gt;n, (</a:t>
            </a:r>
            <a:r>
              <a:rPr lang="zh-CN" altLang="en-US" dirty="0" smtClean="0"/>
              <a:t>若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cw</a:t>
            </a:r>
            <a:r>
              <a:rPr lang="en-US" altLang="zh-CN" sz="2000" dirty="0" err="1" smtClean="0">
                <a:solidFill>
                  <a:srgbClr val="FF0000"/>
                </a:solidFill>
                <a:sym typeface="Symbol" panose="05050102010706020507"/>
              </a:rPr>
              <a:t>c</a:t>
            </a:r>
            <a:r>
              <a:rPr lang="zh-CN" altLang="en-US" sz="2000" dirty="0" smtClean="0">
                <a:solidFill>
                  <a:srgbClr val="FF0000"/>
                </a:solidFill>
                <a:sym typeface="Symbol" panose="05050102010706020507"/>
              </a:rPr>
              <a:t>且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cw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bestw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chemeClr val="accent2"/>
                </a:solidFill>
              </a:rPr>
              <a:t>bestw</a:t>
            </a:r>
            <a:r>
              <a:rPr lang="en-US" altLang="zh-CN" dirty="0" smtClean="0">
                <a:solidFill>
                  <a:schemeClr val="accent2"/>
                </a:solidFill>
              </a:rPr>
              <a:t>=cw</a:t>
            </a:r>
            <a:r>
              <a:rPr lang="en-US" altLang="zh-CN" dirty="0"/>
              <a:t>.) </a:t>
            </a:r>
            <a:r>
              <a:rPr lang="zh-CN" altLang="en-US" dirty="0"/>
              <a:t>返回</a:t>
            </a:r>
            <a:r>
              <a:rPr lang="en-US" altLang="zh-CN" dirty="0"/>
              <a:t> </a:t>
            </a:r>
            <a:r>
              <a:rPr lang="en-US" altLang="zh-CN" dirty="0" smtClean="0"/>
              <a:t>---//</a:t>
            </a:r>
            <a:r>
              <a:rPr lang="zh-CN" altLang="en-US" dirty="0" smtClean="0"/>
              <a:t>记录更新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 panose="05050102010706020507" pitchFamily="18" charset="2"/>
              </a:rPr>
              <a:t>2. </a:t>
            </a: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cw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+=w[t]</a:t>
            </a:r>
            <a:r>
              <a:rPr lang="en-US" altLang="zh-CN" dirty="0">
                <a:sym typeface="Symbol" panose="05050102010706020507" pitchFamily="18" charset="2"/>
              </a:rPr>
              <a:t>, backtrack(t+1), </a:t>
            </a:r>
            <a:r>
              <a:rPr lang="en-US" altLang="zh-CN" dirty="0" err="1">
                <a:solidFill>
                  <a:srgbClr val="C00000"/>
                </a:solidFill>
                <a:sym typeface="Symbol" panose="05050102010706020507" pitchFamily="18" charset="2"/>
              </a:rPr>
              <a:t>cw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-=w[t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]</a:t>
            </a:r>
            <a:r>
              <a:rPr lang="en-US" altLang="zh-CN" dirty="0" smtClean="0">
                <a:sym typeface="Symbol" panose="05050102010706020507" pitchFamily="18" charset="2"/>
              </a:rPr>
              <a:t>,-----------//</a:t>
            </a:r>
            <a:r>
              <a:rPr lang="zh-CN" altLang="en-US" dirty="0" smtClean="0">
                <a:sym typeface="Symbol" panose="05050102010706020507" pitchFamily="18" charset="2"/>
              </a:rPr>
              <a:t>左分支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 panose="05050102010706020507" pitchFamily="18" charset="2"/>
              </a:rPr>
              <a:t>3. </a:t>
            </a:r>
            <a:r>
              <a:rPr lang="en-US" altLang="zh-CN" dirty="0">
                <a:sym typeface="Symbol" panose="05050102010706020507" pitchFamily="18" charset="2"/>
              </a:rPr>
              <a:t>backtrack(t+1</a:t>
            </a:r>
            <a:r>
              <a:rPr lang="en-US" altLang="zh-CN" dirty="0" smtClean="0">
                <a:sym typeface="Symbol" panose="05050102010706020507" pitchFamily="18" charset="2"/>
              </a:rPr>
              <a:t>)--------------------------------------//</a:t>
            </a:r>
            <a:r>
              <a:rPr lang="zh-CN" altLang="en-US" dirty="0" smtClean="0">
                <a:sym typeface="Symbol" panose="05050102010706020507" pitchFamily="18" charset="2"/>
              </a:rPr>
              <a:t>右分支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 初始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 err="1" smtClean="0">
                <a:sym typeface="Symbol" panose="05050102010706020507" pitchFamily="18" charset="2"/>
              </a:rPr>
              <a:t>bestw</a:t>
            </a:r>
            <a:r>
              <a:rPr lang="en-US" altLang="zh-CN" dirty="0" smtClean="0">
                <a:sym typeface="Symbol" panose="05050102010706020507" pitchFamily="18" charset="2"/>
              </a:rPr>
              <a:t>=</a:t>
            </a:r>
            <a:r>
              <a:rPr lang="en-US" altLang="zh-CN" dirty="0" err="1" smtClean="0">
                <a:sym typeface="Symbol" panose="05050102010706020507" pitchFamily="18" charset="2"/>
              </a:rPr>
              <a:t>cw</a:t>
            </a:r>
            <a:r>
              <a:rPr lang="en-US" altLang="zh-CN" dirty="0" smtClean="0">
                <a:sym typeface="Symbol" panose="05050102010706020507" pitchFamily="18" charset="2"/>
              </a:rPr>
              <a:t>=0,  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执行</a:t>
            </a:r>
            <a:r>
              <a:rPr lang="en-US" altLang="zh-CN" dirty="0" smtClean="0">
                <a:sym typeface="Symbol" panose="05050102010706020507" pitchFamily="18" charset="2"/>
              </a:rPr>
              <a:t> backtrack(1), </a:t>
            </a:r>
            <a:r>
              <a:rPr lang="zh-CN" altLang="en-US" dirty="0" smtClean="0">
                <a:sym typeface="Symbol" panose="05050102010706020507" pitchFamily="18" charset="2"/>
              </a:rPr>
              <a:t>简单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优美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108309"/>
            <a:ext cx="3529371" cy="170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3926587" y="5035125"/>
            <a:ext cx="194155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ym typeface="Symbol" panose="05050102010706020507" pitchFamily="18" charset="2"/>
              </a:rPr>
              <a:t>w=[16,15,15</a:t>
            </a:r>
            <a:r>
              <a:rPr lang="en-US" altLang="zh-CN" sz="2400" dirty="0" smtClean="0">
                <a:sym typeface="Symbol" panose="05050102010706020507" pitchFamily="18" charset="2"/>
              </a:rPr>
              <a:t>]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c=30 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6876256" y="5415607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cw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2667577" cy="128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10516"/>
            <a:ext cx="2808312" cy="13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665"/>
            <a:ext cx="9144000" cy="1143000"/>
          </a:xfrm>
        </p:spPr>
        <p:txBody>
          <a:bodyPr/>
          <a:lstStyle/>
          <a:p>
            <a:r>
              <a:rPr lang="en-US" altLang="zh-CN" b="1" dirty="0">
                <a:sym typeface="Symbol" panose="05050102010706020507" pitchFamily="18" charset="2"/>
              </a:rPr>
              <a:t>w=[16,15,15], c=30, backtrack(1)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4342090" y="3064657"/>
            <a:ext cx="1886094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/>
              <a:t>1-</a:t>
            </a:r>
            <a:r>
              <a:rPr lang="en-US" altLang="zh-CN" sz="2400" dirty="0" smtClean="0">
                <a:sym typeface="Symbol" panose="05050102010706020507" pitchFamily="18" charset="2"/>
              </a:rPr>
              <a:t></a:t>
            </a:r>
            <a:r>
              <a:rPr lang="en-US" altLang="zh-CN" sz="2400" dirty="0" smtClean="0"/>
              <a:t>-(1,0,0)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5--(1,0,0)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6--(</a:t>
            </a:r>
            <a:r>
              <a:rPr lang="en-US" altLang="zh-CN" sz="2400" dirty="0">
                <a:sym typeface="Symbol" panose="05050102010706020507" pitchFamily="18" charset="2"/>
              </a:rPr>
              <a:t>1,0,16</a:t>
            </a:r>
            <a:r>
              <a:rPr lang="en-US" altLang="zh-CN" sz="2400" dirty="0" smtClean="0">
                <a:sym typeface="Symbol" panose="05050102010706020507" pitchFamily="18" charset="2"/>
              </a:rPr>
              <a:t>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1-1-(2,0,16) 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5-1-(2,0,16)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6-1-(2,0,31)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1-11-(3,0,31)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5-11-(3,0,31)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6-11-(3,0,46) 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868144" y="1340768"/>
            <a:ext cx="3180679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 smtClean="0"/>
              <a:t>k-b-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t,bestw,cw</a:t>
            </a:r>
            <a:r>
              <a:rPr lang="en-US" altLang="zh-CN" sz="2400" dirty="0" smtClean="0"/>
              <a:t>) </a:t>
            </a:r>
            <a:endParaRPr lang="en-US" altLang="zh-CN" sz="2400" dirty="0" smtClean="0"/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 smtClean="0"/>
              <a:t>//</a:t>
            </a:r>
            <a:r>
              <a:rPr lang="zh-CN" altLang="en-US" sz="2400" dirty="0" smtClean="0"/>
              <a:t>进入第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行前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数据</a:t>
            </a:r>
            <a:r>
              <a:rPr lang="en-US" altLang="zh-CN" sz="2400" dirty="0" smtClean="0"/>
              <a:t>. </a:t>
            </a:r>
            <a:endParaRPr lang="en-US" altLang="zh-CN" sz="2400" dirty="0" smtClean="0"/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 smtClean="0">
                <a:sym typeface="Symbol" panose="05050102010706020507" pitchFamily="18" charset="2"/>
              </a:rPr>
              <a:t>//b: </a:t>
            </a:r>
            <a:r>
              <a:rPr lang="zh-CN" altLang="en-US" sz="2400" dirty="0" smtClean="0">
                <a:sym typeface="Symbol" panose="05050102010706020507" pitchFamily="18" charset="2"/>
              </a:rPr>
              <a:t>实际对应节点标号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7544" y="3169999"/>
            <a:ext cx="3318537" cy="34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backtrack(t)</a:t>
            </a:r>
            <a:endParaRPr lang="en-US" altLang="zh-CN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若</a:t>
            </a:r>
            <a:r>
              <a:rPr lang="en-US" altLang="zh-CN" sz="2000" dirty="0" smtClean="0"/>
              <a:t>t&gt;n, </a:t>
            </a:r>
            <a:endParaRPr lang="en-US" altLang="zh-CN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2.  |   </a:t>
            </a:r>
            <a:r>
              <a:rPr lang="zh-CN" altLang="en-US" sz="2000" dirty="0" smtClean="0"/>
              <a:t>若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cw</a:t>
            </a:r>
            <a:r>
              <a:rPr lang="en-US" altLang="zh-CN" sz="2000" dirty="0" err="1" smtClean="0">
                <a:solidFill>
                  <a:srgbClr val="FF0000"/>
                </a:solidFill>
                <a:sym typeface="Symbol" panose="05050102010706020507"/>
              </a:rPr>
              <a:t>c</a:t>
            </a:r>
            <a:r>
              <a:rPr lang="zh-CN" altLang="en-US" sz="2000" dirty="0" smtClean="0">
                <a:solidFill>
                  <a:srgbClr val="FF0000"/>
                </a:solidFill>
                <a:sym typeface="Symbol" panose="05050102010706020507"/>
              </a:rPr>
              <a:t>且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cw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bestw</a:t>
            </a:r>
            <a:r>
              <a:rPr lang="en-US" altLang="zh-CN" sz="2000" dirty="0" smtClean="0"/>
              <a:t>, </a:t>
            </a:r>
            <a:endParaRPr lang="en-US" altLang="zh-CN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/>
                </a:solidFill>
              </a:rPr>
              <a:t>3.  |    |    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bestw</a:t>
            </a:r>
            <a:r>
              <a:rPr lang="en-US" altLang="zh-CN" sz="2000" dirty="0" smtClean="0">
                <a:solidFill>
                  <a:schemeClr val="accent2"/>
                </a:solidFill>
              </a:rPr>
              <a:t>=</a:t>
            </a:r>
            <a:r>
              <a:rPr lang="en-US" altLang="zh-CN" sz="2000" dirty="0" err="1" smtClean="0">
                <a:solidFill>
                  <a:schemeClr val="accent2"/>
                </a:solidFill>
              </a:rPr>
              <a:t>cw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4.  |   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5. </a:t>
            </a:r>
            <a:r>
              <a:rPr lang="en-US" altLang="zh-CN" sz="2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cw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+=w[t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]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6. backtrack(t+1)//</a:t>
            </a:r>
            <a:r>
              <a:rPr lang="zh-CN" altLang="en-US" sz="2000" dirty="0" smtClean="0">
                <a:sym typeface="Symbol" panose="05050102010706020507" pitchFamily="18" charset="2"/>
              </a:rPr>
              <a:t>进左分支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7. </a:t>
            </a:r>
            <a:r>
              <a:rPr lang="en-US" altLang="zh-CN" sz="20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cw</a:t>
            </a:r>
            <a:r>
              <a:rPr lang="en-US" altLang="zh-CN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-</a:t>
            </a:r>
            <a:r>
              <a:rPr lang="en-US" altLang="zh-CN" sz="2000" dirty="0">
                <a:solidFill>
                  <a:srgbClr val="C00000"/>
                </a:solidFill>
                <a:sym typeface="Symbol" panose="05050102010706020507" pitchFamily="18" charset="2"/>
              </a:rPr>
              <a:t>=w[t</a:t>
            </a:r>
            <a:r>
              <a:rPr lang="en-US" altLang="zh-CN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]</a:t>
            </a:r>
            <a:r>
              <a:rPr lang="zh-CN" altLang="en-US" sz="2000" dirty="0" smtClean="0">
                <a:sym typeface="Symbol" panose="05050102010706020507" pitchFamily="18" charset="2"/>
              </a:rPr>
              <a:t> 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8. </a:t>
            </a:r>
            <a:r>
              <a:rPr lang="en-US" altLang="zh-CN" sz="2000" dirty="0">
                <a:sym typeface="Symbol" panose="05050102010706020507" pitchFamily="18" charset="2"/>
              </a:rPr>
              <a:t>backtrack(t+1</a:t>
            </a:r>
            <a:r>
              <a:rPr lang="en-US" altLang="zh-CN" sz="2000" dirty="0" smtClean="0">
                <a:sym typeface="Symbol" panose="05050102010706020507" pitchFamily="18" charset="2"/>
              </a:rPr>
              <a:t>)//</a:t>
            </a:r>
            <a:r>
              <a:rPr lang="zh-CN" altLang="en-US" sz="2000" dirty="0" smtClean="0">
                <a:sym typeface="Symbol" panose="05050102010706020507" pitchFamily="18" charset="2"/>
              </a:rPr>
              <a:t>进右分支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9. </a:t>
            </a:r>
            <a:r>
              <a:rPr lang="zh-CN" altLang="en-US" sz="2000" dirty="0" smtClean="0">
                <a:sym typeface="Symbol" panose="05050102010706020507" pitchFamily="18" charset="2"/>
              </a:rPr>
              <a:t>返回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6492458" y="3064657"/>
            <a:ext cx="2039982" cy="374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1-111-(4,0,46)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2-111-(4,0,46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4-111-(4,0,46)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7-11-(3,0,46)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8-11-(3,0,31)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1-110-(4,0,31)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2-110-(4,0,31)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4-110-(4,0,31)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9-11-(3,0,31) </a:t>
            </a:r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16" name="TextBox 1"/>
          <p:cNvSpPr txBox="1"/>
          <p:nvPr/>
        </p:nvSpPr>
        <p:spPr bwMode="auto">
          <a:xfrm>
            <a:off x="107504" y="2668850"/>
            <a:ext cx="27655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 smtClean="0"/>
              <a:t>程序隐含的解空间结构</a:t>
            </a:r>
            <a:endParaRPr lang="en-US" altLang="zh-CN" sz="2000" dirty="0" smtClean="0">
              <a:sym typeface="Symbol" panose="05050102010706020507" pitchFamily="18" charset="2"/>
            </a:endParaRPr>
          </a:p>
        </p:txBody>
      </p:sp>
      <p:sp>
        <p:nvSpPr>
          <p:cNvPr id="17" name="TextBox 1"/>
          <p:cNvSpPr txBox="1"/>
          <p:nvPr/>
        </p:nvSpPr>
        <p:spPr bwMode="auto">
          <a:xfrm>
            <a:off x="3635896" y="2668850"/>
            <a:ext cx="1774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 smtClean="0"/>
              <a:t>各节点的</a:t>
            </a:r>
            <a:r>
              <a:rPr lang="en-US" altLang="zh-CN" sz="2000" dirty="0" err="1" smtClean="0"/>
              <a:t>cw</a:t>
            </a:r>
            <a:r>
              <a:rPr lang="zh-CN" altLang="en-US" sz="2000" dirty="0" smtClean="0"/>
              <a:t>值</a:t>
            </a:r>
            <a:endParaRPr lang="en-US" altLang="zh-CN" sz="2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524648"/>
            <a:ext cx="2667577" cy="128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194041"/>
            <a:ext cx="2808312" cy="132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665"/>
            <a:ext cx="9144000" cy="1143000"/>
          </a:xfrm>
        </p:spPr>
        <p:txBody>
          <a:bodyPr/>
          <a:lstStyle/>
          <a:p>
            <a:r>
              <a:rPr lang="en-US" altLang="zh-CN" b="1" dirty="0">
                <a:sym typeface="Symbol" panose="05050102010706020507" pitchFamily="18" charset="2"/>
              </a:rPr>
              <a:t>w=[16,15,15], c=30, backtrack(1)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2771800" y="1556792"/>
            <a:ext cx="1633845" cy="527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/>
              <a:t>1-</a:t>
            </a:r>
            <a:r>
              <a:rPr lang="en-US" altLang="zh-CN" sz="1800" dirty="0" smtClean="0">
                <a:sym typeface="Symbol" panose="05050102010706020507" pitchFamily="18" charset="2"/>
              </a:rPr>
              <a:t></a:t>
            </a:r>
            <a:r>
              <a:rPr lang="en-US" altLang="zh-CN" sz="1800" dirty="0" smtClean="0"/>
              <a:t>-(1,0,0)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5--(1,0,0)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6--(</a:t>
            </a:r>
            <a:r>
              <a:rPr lang="en-US" altLang="zh-CN" sz="1800" dirty="0">
                <a:sym typeface="Symbol" panose="05050102010706020507" pitchFamily="18" charset="2"/>
              </a:rPr>
              <a:t>1,0,16</a:t>
            </a:r>
            <a:r>
              <a:rPr lang="en-US" altLang="zh-CN" sz="1800" dirty="0" smtClean="0">
                <a:sym typeface="Symbol" panose="05050102010706020507" pitchFamily="18" charset="2"/>
              </a:rPr>
              <a:t>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1-1-(2,0,16) 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5-1-(2,0,16)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6-1-(2,0,31)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1-11-(3,0,31)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5-11-(3,0,31)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6-11-(3,0,46)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1-111-(4,0,46)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2-111-(4,0,46</a:t>
            </a:r>
            <a:r>
              <a:rPr lang="en-US" altLang="zh-CN" sz="1800" dirty="0">
                <a:sym typeface="Symbol" panose="05050102010706020507" pitchFamily="18" charset="2"/>
              </a:rPr>
              <a:t>)</a:t>
            </a:r>
            <a:r>
              <a:rPr lang="en-US" altLang="zh-CN" sz="1800" dirty="0" smtClean="0">
                <a:sym typeface="Symbol" panose="05050102010706020507" pitchFamily="18" charset="2"/>
              </a:rPr>
              <a:t>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4-111-(4,0,46)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7-11-(3,0,46)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8-11-(3,0,31)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1-110-(4,0,31)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2-110-(4,0,31)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4-110-(4,0,31) </a:t>
            </a:r>
            <a:r>
              <a:rPr lang="en-US" altLang="zh-CN" sz="1800" dirty="0" smtClean="0">
                <a:sym typeface="Symbol" panose="05050102010706020507" pitchFamily="18" charset="2"/>
              </a:rPr>
              <a:t> </a:t>
            </a:r>
            <a:endParaRPr lang="en-US" altLang="zh-CN" sz="1800" dirty="0"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843808" y="1124744"/>
            <a:ext cx="6186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 smtClean="0"/>
              <a:t>k-b-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t,bestw,cw</a:t>
            </a:r>
            <a:r>
              <a:rPr lang="en-US" altLang="zh-CN" sz="2400" dirty="0" smtClean="0"/>
              <a:t>) //</a:t>
            </a:r>
            <a:r>
              <a:rPr lang="zh-CN" altLang="en-US" sz="2400" dirty="0" smtClean="0"/>
              <a:t>进入第</a:t>
            </a:r>
            <a:r>
              <a:rPr lang="en-US" altLang="zh-CN" sz="2400" dirty="0"/>
              <a:t>k</a:t>
            </a:r>
            <a:r>
              <a:rPr lang="zh-CN" altLang="en-US" sz="2400" dirty="0"/>
              <a:t>步前的</a:t>
            </a:r>
            <a:r>
              <a:rPr lang="zh-CN" altLang="en-US" sz="2400" dirty="0" smtClean="0"/>
              <a:t>数据</a:t>
            </a:r>
            <a:r>
              <a:rPr lang="en-US" altLang="zh-CN" sz="2400" dirty="0" smtClean="0"/>
              <a:t>. </a:t>
            </a:r>
            <a:r>
              <a:rPr lang="zh-CN" altLang="en-US" sz="2400" dirty="0" smtClean="0">
                <a:solidFill>
                  <a:srgbClr val="FF0000"/>
                </a:solidFill>
              </a:rPr>
              <a:t>剪枝</a:t>
            </a:r>
            <a:r>
              <a:rPr lang="en-US" altLang="zh-CN" sz="2400" dirty="0" smtClean="0">
                <a:solidFill>
                  <a:srgbClr val="FF0000"/>
                </a:solidFill>
              </a:rPr>
              <a:t>?</a:t>
            </a:r>
            <a:r>
              <a:rPr lang="en-US" altLang="zh-CN" sz="2400" dirty="0" smtClean="0"/>
              <a:t> 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147941" y="5775647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 err="1" smtClean="0">
                <a:solidFill>
                  <a:schemeClr val="tx1"/>
                </a:solidFill>
              </a:rPr>
              <a:t>cw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496" y="1153775"/>
            <a:ext cx="2728696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/>
              <a:t>backtrack(t)</a:t>
            </a:r>
            <a:endParaRPr lang="en-US" altLang="zh-CN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/>
              <a:t>1. </a:t>
            </a:r>
            <a:r>
              <a:rPr lang="zh-CN" altLang="en-US" sz="1800" dirty="0" smtClean="0"/>
              <a:t>若</a:t>
            </a:r>
            <a:r>
              <a:rPr lang="en-US" altLang="zh-CN" sz="1800" dirty="0"/>
              <a:t>t&gt;n, </a:t>
            </a:r>
            <a:endParaRPr lang="en-US" altLang="zh-CN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/>
              <a:t>2.  |   </a:t>
            </a:r>
            <a:r>
              <a:rPr lang="zh-CN" altLang="en-US" sz="1800" dirty="0" smtClean="0"/>
              <a:t>若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cw</a:t>
            </a:r>
            <a:r>
              <a:rPr lang="en-US" altLang="zh-CN" sz="1800" dirty="0" err="1" smtClean="0">
                <a:solidFill>
                  <a:srgbClr val="FF0000"/>
                </a:solidFill>
                <a:sym typeface="Symbol" panose="05050102010706020507"/>
              </a:rPr>
              <a:t>c</a:t>
            </a:r>
            <a:r>
              <a:rPr lang="zh-CN" altLang="en-US" sz="1800" dirty="0" smtClean="0">
                <a:solidFill>
                  <a:srgbClr val="FF0000"/>
                </a:solidFill>
                <a:sym typeface="Symbol" panose="05050102010706020507"/>
              </a:rPr>
              <a:t>且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cw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bestw</a:t>
            </a:r>
            <a:r>
              <a:rPr lang="en-US" altLang="zh-CN" sz="1800" dirty="0" smtClean="0"/>
              <a:t>, </a:t>
            </a:r>
            <a:endParaRPr lang="en-US" altLang="zh-CN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chemeClr val="tx1"/>
                </a:solidFill>
              </a:rPr>
              <a:t>3.  |    |    </a:t>
            </a:r>
            <a:r>
              <a:rPr lang="en-US" altLang="zh-CN" sz="1800" dirty="0" err="1" smtClean="0">
                <a:solidFill>
                  <a:schemeClr val="accent2"/>
                </a:solidFill>
              </a:rPr>
              <a:t>bestw</a:t>
            </a:r>
            <a:r>
              <a:rPr lang="en-US" altLang="zh-CN" sz="1800" dirty="0" smtClean="0">
                <a:solidFill>
                  <a:schemeClr val="accent2"/>
                </a:solidFill>
              </a:rPr>
              <a:t>=</a:t>
            </a:r>
            <a:r>
              <a:rPr lang="en-US" altLang="zh-CN" sz="1800" dirty="0" err="1" smtClean="0">
                <a:solidFill>
                  <a:schemeClr val="accent2"/>
                </a:solidFill>
              </a:rPr>
              <a:t>cw</a:t>
            </a:r>
            <a:r>
              <a:rPr lang="en-US" altLang="zh-CN" sz="1800" dirty="0" smtClean="0"/>
              <a:t> </a:t>
            </a:r>
            <a:endParaRPr lang="en-US" altLang="zh-CN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/>
              <a:t>4.  |   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 </a:t>
            </a:r>
            <a:endParaRPr lang="en-US" altLang="zh-CN" sz="18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5. </a:t>
            </a:r>
            <a:r>
              <a:rPr lang="en-US" altLang="zh-CN" sz="1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cw</a:t>
            </a:r>
            <a:r>
              <a:rPr lang="en-US" altLang="zh-CN" sz="1800" dirty="0">
                <a:solidFill>
                  <a:srgbClr val="FF0000"/>
                </a:solidFill>
                <a:sym typeface="Symbol" panose="05050102010706020507" pitchFamily="18" charset="2"/>
              </a:rPr>
              <a:t>+=w[t</a:t>
            </a:r>
            <a:r>
              <a:rPr lang="en-US" altLang="zh-CN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]</a:t>
            </a:r>
            <a:r>
              <a:rPr lang="en-US" altLang="zh-CN" sz="1800" dirty="0" smtClean="0">
                <a:sym typeface="Symbol" panose="05050102010706020507" pitchFamily="18" charset="2"/>
              </a:rPr>
              <a:t>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6. backtrack(t+1)//</a:t>
            </a:r>
            <a:r>
              <a:rPr lang="zh-CN" altLang="en-US" sz="1800" dirty="0" smtClean="0">
                <a:sym typeface="Symbol" panose="05050102010706020507" pitchFamily="18" charset="2"/>
              </a:rPr>
              <a:t>左</a:t>
            </a:r>
            <a:r>
              <a:rPr lang="zh-CN" altLang="en-US" sz="1800" dirty="0">
                <a:sym typeface="Symbol" panose="05050102010706020507" pitchFamily="18" charset="2"/>
              </a:rPr>
              <a:t>分支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schemeClr val="tx1"/>
                </a:solidFill>
                <a:sym typeface="Symbol" panose="05050102010706020507" pitchFamily="18" charset="2"/>
              </a:rPr>
              <a:t>7. </a:t>
            </a:r>
            <a:r>
              <a:rPr lang="en-US" altLang="zh-CN" sz="18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cw</a:t>
            </a:r>
            <a:r>
              <a:rPr lang="en-US" altLang="zh-CN" sz="1800" dirty="0" smtClean="0">
                <a:solidFill>
                  <a:srgbClr val="C00000"/>
                </a:solidFill>
                <a:sym typeface="Symbol" panose="05050102010706020507" pitchFamily="18" charset="2"/>
              </a:rPr>
              <a:t>-</a:t>
            </a:r>
            <a:r>
              <a:rPr lang="en-US" altLang="zh-CN" sz="1800" dirty="0">
                <a:solidFill>
                  <a:srgbClr val="C00000"/>
                </a:solidFill>
                <a:sym typeface="Symbol" panose="05050102010706020507" pitchFamily="18" charset="2"/>
              </a:rPr>
              <a:t>=w[t</a:t>
            </a:r>
            <a:r>
              <a:rPr lang="en-US" altLang="zh-CN" sz="1800" dirty="0" smtClean="0">
                <a:solidFill>
                  <a:srgbClr val="C00000"/>
                </a:solidFill>
                <a:sym typeface="Symbol" panose="05050102010706020507" pitchFamily="18" charset="2"/>
              </a:rPr>
              <a:t>]</a:t>
            </a:r>
            <a:r>
              <a:rPr lang="zh-CN" altLang="en-US" sz="1800" dirty="0" smtClean="0">
                <a:sym typeface="Symbol" panose="05050102010706020507" pitchFamily="18" charset="2"/>
              </a:rPr>
              <a:t>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8. </a:t>
            </a:r>
            <a:r>
              <a:rPr lang="en-US" altLang="zh-CN" sz="1800" dirty="0">
                <a:sym typeface="Symbol" panose="05050102010706020507" pitchFamily="18" charset="2"/>
              </a:rPr>
              <a:t>backtrack(t+1</a:t>
            </a:r>
            <a:r>
              <a:rPr lang="en-US" altLang="zh-CN" sz="1800" dirty="0" smtClean="0">
                <a:sym typeface="Symbol" panose="05050102010706020507" pitchFamily="18" charset="2"/>
              </a:rPr>
              <a:t>)//</a:t>
            </a:r>
            <a:r>
              <a:rPr lang="zh-CN" altLang="en-US" sz="1800" dirty="0" smtClean="0">
                <a:sym typeface="Symbol" panose="05050102010706020507" pitchFamily="18" charset="2"/>
              </a:rPr>
              <a:t>右分支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9. </a:t>
            </a:r>
            <a:r>
              <a:rPr lang="zh-CN" altLang="en-US" sz="1800" dirty="0" smtClean="0">
                <a:sym typeface="Symbol" panose="05050102010706020507" pitchFamily="18" charset="2"/>
              </a:rPr>
              <a:t>返回</a:t>
            </a:r>
            <a:endParaRPr lang="en-US" altLang="zh-CN" sz="1800" dirty="0">
              <a:sym typeface="Symbol" panose="05050102010706020507" pitchFamily="18" charset="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235839" y="1555383"/>
            <a:ext cx="1704313" cy="527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9-11-(3,0,31)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7-1-(2,0,31)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8-1-(2,0,16)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1-10-(3,0,16)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5-10-(3,0,16)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6-10-(3,0,31)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1-101-(4,0,31)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2-101-(4,0,31)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4-101-(4,0,31)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7-10-(3,0,31)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/>
              <a:t>8-10-(3,0,16) </a:t>
            </a:r>
            <a:endParaRPr lang="en-US" altLang="zh-CN" sz="18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1-100-(4,0,16)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2-100-(4,0,16)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3-100-(4,0,16) 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4-100-(4,16,16)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9-10-(3,16,16)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9-1-(2,16,16) </a:t>
            </a:r>
            <a:endParaRPr lang="en-US" altLang="zh-CN" sz="1800" dirty="0">
              <a:sym typeface="Symbol" panose="05050102010706020507" pitchFamily="18" charset="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820015" y="1556792"/>
            <a:ext cx="1704313" cy="527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7--(1,16,0)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8--(1,16,0)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1-0-(2,16,0)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5-0-(2,16,0)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6-0-(2,16,15)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1-01-(3,16,15)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5-01-(3,16,15)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6-01-(3,16,30)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1-011-(4,16,30)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2-011-(4,16,30)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3-011-(4,16,30)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4-011-(4,30,30)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7-01-(3,30,30)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8-01-(3,30,15)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1-010-(4,30,15)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2-010-(4,30,15</a:t>
            </a:r>
            <a:r>
              <a:rPr lang="en-US" altLang="zh-CN" sz="1800" dirty="0" smtClean="0">
                <a:sym typeface="Symbol" panose="05050102010706020507" pitchFamily="18" charset="2"/>
              </a:rPr>
              <a:t>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4-010-(4,30,15) </a:t>
            </a:r>
            <a:endParaRPr lang="en-US" altLang="zh-CN" sz="1800" dirty="0">
              <a:sym typeface="Symbol" panose="05050102010706020507" pitchFamily="18" charset="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404191" y="1541163"/>
            <a:ext cx="1704313" cy="527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9-01-(3,30,15)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7-0-(2,30,15)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8-0-(2,30,0)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1-00-(3,30,0)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5-00-(3,30,0)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6-00-(3,30,15)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1-001-(4,30,15)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2-001-(4,30,15)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4-001-(4,30,15)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7-00-(3,30,15)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8-00-(3,30,0)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1-000-(4,30,0)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2-000-(4,30,0)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4-000-(4,30,0)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9-00-(3,30,0)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9-0-(2,30,0)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9--(1,30,0) </a:t>
            </a:r>
            <a:endParaRPr lang="en-US" altLang="zh-CN" sz="18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95" y="4788456"/>
            <a:ext cx="4042393" cy="19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17945"/>
            <a:ext cx="3657754" cy="172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约束条件</a:t>
            </a:r>
            <a:r>
              <a:rPr lang="en-US" altLang="zh-CN" b="1" dirty="0" smtClean="0">
                <a:solidFill>
                  <a:schemeClr val="tx1"/>
                </a:solidFill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</a:rPr>
              <a:t>装载问题</a:t>
            </a:r>
            <a:r>
              <a:rPr lang="en-US" altLang="zh-CN" b="1" dirty="0" smtClean="0">
                <a:solidFill>
                  <a:schemeClr val="tx1"/>
                </a:solidFill>
              </a:rPr>
              <a:t>w[1:n],c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251520" y="1124744"/>
            <a:ext cx="8648521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/>
              <a:t>backtrack(t</a:t>
            </a:r>
            <a:r>
              <a:rPr lang="en-US" altLang="zh-CN" dirty="0"/>
              <a:t>)  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/>
              <a:t>// </a:t>
            </a:r>
            <a:r>
              <a:rPr lang="en-US" altLang="zh-CN" dirty="0"/>
              <a:t>t:</a:t>
            </a:r>
            <a:r>
              <a:rPr lang="zh-CN" altLang="en-US" dirty="0"/>
              <a:t>层号</a:t>
            </a:r>
            <a:r>
              <a:rPr lang="en-US" altLang="zh-CN" dirty="0"/>
              <a:t>, </a:t>
            </a:r>
            <a:r>
              <a:rPr lang="en-US" altLang="zh-CN" dirty="0" err="1"/>
              <a:t>cw</a:t>
            </a:r>
            <a:r>
              <a:rPr lang="en-US" altLang="zh-CN" dirty="0"/>
              <a:t>:</a:t>
            </a:r>
            <a:r>
              <a:rPr lang="zh-CN" altLang="en-US" dirty="0"/>
              <a:t>当前</a:t>
            </a:r>
            <a:r>
              <a:rPr lang="zh-CN" altLang="en-US" dirty="0" smtClean="0"/>
              <a:t>重量</a:t>
            </a:r>
            <a:r>
              <a:rPr lang="en-US" altLang="zh-CN" dirty="0" smtClean="0"/>
              <a:t>,  </a:t>
            </a:r>
            <a:r>
              <a:rPr lang="en-US" altLang="zh-CN" dirty="0" err="1"/>
              <a:t>bestw</a:t>
            </a:r>
            <a:r>
              <a:rPr lang="en-US" altLang="zh-CN" dirty="0"/>
              <a:t>:</a:t>
            </a:r>
            <a:r>
              <a:rPr lang="zh-CN" altLang="en-US" dirty="0"/>
              <a:t>最优重量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若</a:t>
            </a:r>
            <a:r>
              <a:rPr lang="en-US" altLang="zh-CN" dirty="0"/>
              <a:t>t&gt;n, (</a:t>
            </a:r>
            <a:r>
              <a:rPr lang="zh-CN" altLang="en-US" dirty="0"/>
              <a:t>若</a:t>
            </a:r>
            <a:r>
              <a:rPr lang="en-US" altLang="zh-CN" dirty="0" err="1"/>
              <a:t>cw</a:t>
            </a:r>
            <a:r>
              <a:rPr lang="en-US" altLang="zh-CN" dirty="0"/>
              <a:t>&gt;</a:t>
            </a:r>
            <a:r>
              <a:rPr lang="en-US" altLang="zh-CN" dirty="0" err="1"/>
              <a:t>bestw,bestw</a:t>
            </a:r>
            <a:r>
              <a:rPr lang="en-US" altLang="zh-CN" dirty="0"/>
              <a:t>=cw.) </a:t>
            </a:r>
            <a:r>
              <a:rPr lang="zh-CN" altLang="en-US" dirty="0"/>
              <a:t>返回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若 </a:t>
            </a:r>
            <a:r>
              <a:rPr lang="en-US" altLang="zh-CN" dirty="0" err="1">
                <a:solidFill>
                  <a:srgbClr val="FF0000"/>
                </a:solidFill>
              </a:rPr>
              <a:t>cw</a:t>
            </a:r>
            <a:r>
              <a:rPr lang="en-US" altLang="zh-CN" dirty="0">
                <a:solidFill>
                  <a:srgbClr val="FF0000"/>
                </a:solidFill>
              </a:rPr>
              <a:t> + w[t]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 c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则 </a:t>
            </a:r>
            <a:r>
              <a:rPr lang="en-US" altLang="zh-CN" dirty="0" smtClean="0">
                <a:sym typeface="Symbol" panose="05050102010706020507" pitchFamily="18" charset="2"/>
              </a:rPr>
              <a:t>-------------------//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约束条件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剪枝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3.  </a:t>
            </a:r>
            <a:r>
              <a:rPr lang="en-US" altLang="zh-CN" dirty="0" smtClean="0">
                <a:sym typeface="Symbol" panose="05050102010706020507" pitchFamily="18" charset="2"/>
              </a:rPr>
              <a:t>|    </a:t>
            </a:r>
            <a:r>
              <a:rPr lang="en-US" altLang="zh-CN" dirty="0" err="1">
                <a:sym typeface="Symbol" panose="05050102010706020507" pitchFamily="18" charset="2"/>
              </a:rPr>
              <a:t>cw</a:t>
            </a:r>
            <a:r>
              <a:rPr lang="en-US" altLang="zh-CN" dirty="0">
                <a:sym typeface="Symbol" panose="05050102010706020507" pitchFamily="18" charset="2"/>
              </a:rPr>
              <a:t>+=w[t], backtrack(t+1), 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cw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-=w[t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]</a:t>
            </a:r>
            <a:r>
              <a:rPr lang="en-US" altLang="zh-CN" dirty="0" smtClean="0">
                <a:sym typeface="Symbol" panose="05050102010706020507" pitchFamily="18" charset="2"/>
              </a:rPr>
              <a:t>,------//</a:t>
            </a:r>
            <a:r>
              <a:rPr lang="zh-CN" altLang="en-US" dirty="0" smtClean="0">
                <a:sym typeface="Symbol" panose="05050102010706020507" pitchFamily="18" charset="2"/>
              </a:rPr>
              <a:t>左分支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4. backtrack(t+1</a:t>
            </a:r>
            <a:r>
              <a:rPr lang="en-US" altLang="zh-CN" dirty="0" smtClean="0">
                <a:sym typeface="Symbol" panose="05050102010706020507" pitchFamily="18" charset="2"/>
              </a:rPr>
              <a:t>)-------------------------------------//</a:t>
            </a:r>
            <a:r>
              <a:rPr lang="zh-CN" altLang="en-US" dirty="0" smtClean="0">
                <a:sym typeface="Symbol" panose="05050102010706020507" pitchFamily="18" charset="2"/>
              </a:rPr>
              <a:t>右分支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约束条件</a:t>
            </a:r>
            <a:r>
              <a:rPr lang="en-US" altLang="zh-CN" dirty="0" smtClean="0">
                <a:sym typeface="Symbol" panose="05050102010706020507" pitchFamily="18" charset="2"/>
              </a:rPr>
              <a:t>: </a:t>
            </a:r>
            <a:r>
              <a:rPr lang="zh-CN" altLang="en-US" dirty="0" smtClean="0">
                <a:sym typeface="Symbol" panose="05050102010706020507" pitchFamily="18" charset="2"/>
              </a:rPr>
              <a:t>剪去不满足约束条件的子树</a:t>
            </a:r>
            <a:r>
              <a:rPr lang="en-US" altLang="zh-CN" dirty="0" smtClean="0">
                <a:sym typeface="Symbol" panose="05050102010706020507" pitchFamily="18" charset="2"/>
              </a:rPr>
              <a:t>. 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剪枝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??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707904" y="5153358"/>
            <a:ext cx="194155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ym typeface="Symbol" panose="05050102010706020507" pitchFamily="18" charset="2"/>
              </a:rPr>
              <a:t>w=[16,15,15</a:t>
            </a:r>
            <a:r>
              <a:rPr lang="en-US" altLang="zh-CN" sz="2400" dirty="0" smtClean="0">
                <a:sym typeface="Symbol" panose="05050102010706020507" pitchFamily="18" charset="2"/>
              </a:rPr>
              <a:t>]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c=30 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20" y="4433037"/>
            <a:ext cx="3384375" cy="1660259"/>
          </a:xfrm>
          <a:prstGeom prst="rect">
            <a:avLst/>
          </a:prstGeom>
        </p:spPr>
      </p:pic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限界条件</a:t>
            </a:r>
            <a:r>
              <a:rPr lang="en-US" altLang="zh-CN" b="1" dirty="0" smtClean="0">
                <a:solidFill>
                  <a:schemeClr val="tx1"/>
                </a:solidFill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</a:rPr>
              <a:t>装载问题</a:t>
            </a:r>
            <a:r>
              <a:rPr lang="en-US" altLang="zh-CN" b="1" dirty="0" smtClean="0">
                <a:solidFill>
                  <a:schemeClr val="tx1"/>
                </a:solidFill>
              </a:rPr>
              <a:t>w[1:n],c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201613" y="1196975"/>
            <a:ext cx="8435323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初始</a:t>
            </a:r>
            <a:r>
              <a:rPr lang="en-US" altLang="zh-CN" dirty="0"/>
              <a:t>: </a:t>
            </a:r>
            <a:r>
              <a:rPr lang="en-US" altLang="zh-CN" dirty="0" err="1"/>
              <a:t>bestw</a:t>
            </a:r>
            <a:r>
              <a:rPr lang="en-US" altLang="zh-CN" dirty="0"/>
              <a:t>=</a:t>
            </a:r>
            <a:r>
              <a:rPr lang="en-US" altLang="zh-CN" dirty="0" err="1"/>
              <a:t>cw</a:t>
            </a:r>
            <a:r>
              <a:rPr lang="en-US" altLang="zh-CN" dirty="0"/>
              <a:t>=0. </a:t>
            </a:r>
            <a:r>
              <a:rPr lang="en-US" altLang="zh-CN" dirty="0">
                <a:solidFill>
                  <a:schemeClr val="accent2"/>
                </a:solidFill>
              </a:rPr>
              <a:t>r</a:t>
            </a:r>
            <a:r>
              <a:rPr lang="en-US" altLang="zh-CN" dirty="0"/>
              <a:t>=</a:t>
            </a:r>
            <a:r>
              <a:rPr lang="en-US" altLang="zh-CN" dirty="0" err="1"/>
              <a:t>sum</a:t>
            </a:r>
            <a:r>
              <a:rPr lang="en-US" altLang="zh-CN" baseline="-25000" dirty="0" err="1"/>
              <a:t>t</a:t>
            </a:r>
            <a:r>
              <a:rPr lang="en-US" altLang="zh-CN" baseline="-25000" dirty="0"/>
              <a:t>=1</a:t>
            </a:r>
            <a:r>
              <a:rPr lang="en-US" altLang="zh-CN" baseline="30000" dirty="0"/>
              <a:t>n</a:t>
            </a:r>
            <a:r>
              <a:rPr lang="en-US" altLang="zh-CN" dirty="0"/>
              <a:t> w[t]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当前剩余重量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backtrack(t)                        //</a:t>
            </a:r>
            <a:r>
              <a:rPr lang="en-US" altLang="zh-CN" dirty="0" smtClean="0"/>
              <a:t>t</a:t>
            </a:r>
            <a:r>
              <a:rPr lang="zh-CN" altLang="en-US" dirty="0" smtClean="0"/>
              <a:t>层号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bestw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若</a:t>
            </a:r>
            <a:r>
              <a:rPr lang="en-US" altLang="zh-CN" sz="2400" dirty="0"/>
              <a:t>t&gt;n, (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cw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bestw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bestw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cw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bestx</a:t>
            </a:r>
            <a:r>
              <a:rPr lang="en-US" altLang="zh-CN" sz="2400" dirty="0" smtClean="0">
                <a:solidFill>
                  <a:schemeClr val="accent2"/>
                </a:solidFill>
              </a:rPr>
              <a:t>=x</a:t>
            </a:r>
            <a:r>
              <a:rPr lang="en-US" altLang="zh-CN" sz="2400" dirty="0"/>
              <a:t>.) </a:t>
            </a:r>
            <a:r>
              <a:rPr lang="zh-CN" altLang="en-US" sz="2400" dirty="0"/>
              <a:t>返回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/>
              <a:t>2. 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r-</a:t>
            </a:r>
            <a:r>
              <a:rPr lang="en-US" altLang="zh-CN" sz="2400" dirty="0">
                <a:solidFill>
                  <a:srgbClr val="FF0000"/>
                </a:solidFill>
              </a:rPr>
              <a:t>=w[t]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若 </a:t>
            </a:r>
            <a:r>
              <a:rPr lang="en-US" altLang="zh-CN" sz="2400" dirty="0" err="1"/>
              <a:t>cw</a:t>
            </a:r>
            <a:r>
              <a:rPr lang="en-US" altLang="zh-CN" sz="2400" dirty="0"/>
              <a:t> + w[t] </a:t>
            </a:r>
            <a:r>
              <a:rPr lang="en-US" altLang="zh-CN" sz="2400" dirty="0">
                <a:sym typeface="Symbol" panose="05050102010706020507" pitchFamily="18" charset="2"/>
              </a:rPr>
              <a:t> c, </a:t>
            </a:r>
            <a:r>
              <a:rPr lang="zh-CN" altLang="en-US" sz="2400" dirty="0" smtClean="0">
                <a:sym typeface="Symbol" panose="05050102010706020507" pitchFamily="18" charset="2"/>
              </a:rPr>
              <a:t>则</a:t>
            </a:r>
            <a:r>
              <a:rPr lang="en-US" altLang="zh-CN" sz="2400" dirty="0" smtClean="0">
                <a:sym typeface="Symbol" panose="05050102010706020507" pitchFamily="18" charset="2"/>
              </a:rPr>
              <a:t>----------------//</a:t>
            </a:r>
            <a:r>
              <a:rPr lang="zh-CN" altLang="en-US" sz="2400" dirty="0">
                <a:sym typeface="Symbol" panose="05050102010706020507" pitchFamily="18" charset="2"/>
              </a:rPr>
              <a:t>约束条件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剪枝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 </a:t>
            </a:r>
            <a:r>
              <a:rPr lang="en-US" altLang="zh-CN" sz="2400" dirty="0" smtClean="0">
                <a:sym typeface="Symbol" panose="05050102010706020507" pitchFamily="18" charset="2"/>
              </a:rPr>
              <a:t>|   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ym typeface="Symbol" panose="05050102010706020507" pitchFamily="18" charset="2"/>
              </a:rPr>
              <a:t>cw</a:t>
            </a:r>
            <a:r>
              <a:rPr lang="en-US" altLang="zh-CN" sz="2400" dirty="0">
                <a:sym typeface="Symbol" panose="05050102010706020507" pitchFamily="18" charset="2"/>
              </a:rPr>
              <a:t>+=w[t],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x[t]=1</a:t>
            </a:r>
            <a:r>
              <a:rPr lang="en-US" altLang="zh-CN" sz="2400" dirty="0">
                <a:sym typeface="Symbol" panose="05050102010706020507" pitchFamily="18" charset="2"/>
              </a:rPr>
              <a:t>, backtrack(t+1), </a:t>
            </a:r>
            <a:r>
              <a:rPr lang="en-US" altLang="zh-CN" sz="2400" dirty="0" err="1">
                <a:sym typeface="Symbol" panose="05050102010706020507" pitchFamily="18" charset="2"/>
              </a:rPr>
              <a:t>cw</a:t>
            </a:r>
            <a:r>
              <a:rPr lang="en-US" altLang="zh-CN" sz="2400" dirty="0">
                <a:sym typeface="Symbol" panose="05050102010706020507" pitchFamily="18" charset="2"/>
              </a:rPr>
              <a:t>-=w[t], </a:t>
            </a:r>
            <a:r>
              <a:rPr lang="en-US" altLang="zh-CN" sz="2400" dirty="0" smtClean="0">
                <a:sym typeface="Symbol" panose="05050102010706020507" pitchFamily="18" charset="2"/>
              </a:rPr>
              <a:t>//</a:t>
            </a:r>
            <a:r>
              <a:rPr lang="zh-CN" altLang="en-US" sz="2400" dirty="0" smtClean="0">
                <a:sym typeface="Symbol" panose="05050102010706020507" pitchFamily="18" charset="2"/>
              </a:rPr>
              <a:t>左分支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5. </a:t>
            </a:r>
            <a:r>
              <a:rPr lang="zh-CN" altLang="en-US" sz="2400" dirty="0">
                <a:sym typeface="Symbol" panose="05050102010706020507" pitchFamily="18" charset="2"/>
              </a:rPr>
              <a:t>若 </a:t>
            </a:r>
            <a:r>
              <a:rPr lang="en-US" altLang="zh-CN" sz="2400" dirty="0" err="1">
                <a:solidFill>
                  <a:srgbClr val="FF3300"/>
                </a:solidFill>
                <a:sym typeface="Symbol" panose="05050102010706020507" pitchFamily="18" charset="2"/>
              </a:rPr>
              <a:t>cw</a:t>
            </a:r>
            <a:r>
              <a:rPr lang="en-US" altLang="zh-CN" sz="2400" dirty="0">
                <a:solidFill>
                  <a:srgbClr val="FF3300"/>
                </a:solidFill>
                <a:sym typeface="Symbol" panose="05050102010706020507" pitchFamily="18" charset="2"/>
              </a:rPr>
              <a:t> + r &gt; </a:t>
            </a:r>
            <a:r>
              <a:rPr lang="en-US" altLang="zh-CN" sz="2400" dirty="0" err="1">
                <a:solidFill>
                  <a:srgbClr val="FF3300"/>
                </a:solidFill>
                <a:sym typeface="Symbol" panose="05050102010706020507" pitchFamily="18" charset="2"/>
              </a:rPr>
              <a:t>bestw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sym typeface="Symbol" panose="05050102010706020507" pitchFamily="18" charset="2"/>
              </a:rPr>
              <a:t>则</a:t>
            </a:r>
            <a:r>
              <a:rPr lang="en-US" altLang="zh-CN" sz="2400" dirty="0" smtClean="0">
                <a:sym typeface="Symbol" panose="05050102010706020507" pitchFamily="18" charset="2"/>
              </a:rPr>
              <a:t>--------------//</a:t>
            </a:r>
            <a:r>
              <a:rPr lang="zh-CN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限界条件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剪枝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6.  </a:t>
            </a:r>
            <a:r>
              <a:rPr lang="en-US" altLang="zh-CN" sz="2400" dirty="0" smtClean="0">
                <a:sym typeface="Symbol" panose="05050102010706020507" pitchFamily="18" charset="2"/>
              </a:rPr>
              <a:t>|   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x[t]=0</a:t>
            </a:r>
            <a:r>
              <a:rPr lang="en-US" altLang="zh-CN" sz="2400" dirty="0">
                <a:sym typeface="Symbol" panose="05050102010706020507" pitchFamily="18" charset="2"/>
              </a:rPr>
              <a:t>, backtrack(t+1) </a:t>
            </a:r>
            <a:r>
              <a:rPr lang="en-US" altLang="zh-CN" sz="2400" dirty="0" smtClean="0">
                <a:sym typeface="Symbol" panose="05050102010706020507" pitchFamily="18" charset="2"/>
              </a:rPr>
              <a:t> //</a:t>
            </a:r>
            <a:r>
              <a:rPr lang="zh-CN" altLang="en-US" sz="2400" dirty="0" smtClean="0">
                <a:sym typeface="Symbol" panose="05050102010706020507" pitchFamily="18" charset="2"/>
              </a:rPr>
              <a:t>右分支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7.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r+=w[t]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//</a:t>
            </a:r>
            <a:r>
              <a:rPr lang="zh-CN" altLang="en-US" sz="2400" dirty="0" smtClean="0">
                <a:sym typeface="Symbol" panose="05050102010706020507" pitchFamily="18" charset="2"/>
              </a:rPr>
              <a:t>还原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限界条件</a:t>
            </a:r>
            <a:r>
              <a:rPr lang="en-US" altLang="zh-CN" dirty="0" smtClean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剪</a:t>
            </a:r>
            <a:r>
              <a:rPr lang="zh-CN" altLang="en-US" dirty="0" smtClean="0">
                <a:sym typeface="Symbol" panose="05050102010706020507" pitchFamily="18" charset="2"/>
              </a:rPr>
              <a:t>去得不到最优解子树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约束条件与限界条件统称为剪枝函数</a:t>
            </a:r>
            <a:r>
              <a:rPr lang="en-US" altLang="zh-CN" dirty="0" smtClean="0">
                <a:sym typeface="Symbol" panose="05050102010706020507" pitchFamily="18" charset="2"/>
              </a:rPr>
              <a:t>.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执行哪些节点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4624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  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5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回溯法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530703" y="2996952"/>
            <a:ext cx="4057521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rgbClr val="FF0000"/>
                </a:solidFill>
              </a:rPr>
              <a:t>装载</a:t>
            </a:r>
            <a:r>
              <a:rPr lang="zh-CN" altLang="en-US" dirty="0" smtClean="0">
                <a:solidFill>
                  <a:srgbClr val="FF0000"/>
                </a:solidFill>
              </a:rPr>
              <a:t>问题与</a:t>
            </a:r>
            <a:r>
              <a:rPr lang="en-US" altLang="zh-CN" dirty="0" smtClean="0">
                <a:solidFill>
                  <a:srgbClr val="FF0000"/>
                </a:solidFill>
              </a:rPr>
              <a:t>01</a:t>
            </a:r>
            <a:r>
              <a:rPr lang="zh-CN" altLang="en-US" dirty="0" smtClean="0">
                <a:solidFill>
                  <a:srgbClr val="FF0000"/>
                </a:solidFill>
              </a:rPr>
              <a:t>背包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回溯</a:t>
            </a:r>
            <a:r>
              <a:rPr lang="zh-CN" altLang="en-US" dirty="0">
                <a:solidFill>
                  <a:schemeClr val="tx1"/>
                </a:solidFill>
              </a:rPr>
              <a:t>算法设计</a:t>
            </a:r>
            <a:r>
              <a:rPr lang="zh-CN" altLang="en-US" dirty="0" smtClean="0">
                <a:solidFill>
                  <a:schemeClr val="tx1"/>
                </a:solidFill>
              </a:rPr>
              <a:t>步骤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旅行</a:t>
            </a:r>
            <a:r>
              <a:rPr lang="zh-CN" altLang="en-US" dirty="0">
                <a:solidFill>
                  <a:schemeClr val="tx1"/>
                </a:solidFill>
              </a:rPr>
              <a:t>售货员问题</a:t>
            </a:r>
            <a:r>
              <a:rPr lang="en-US" altLang="zh-CN" dirty="0">
                <a:solidFill>
                  <a:schemeClr val="tx1"/>
                </a:solidFill>
              </a:rPr>
              <a:t>(TSP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4. n</a:t>
            </a:r>
            <a:r>
              <a:rPr lang="zh-CN" altLang="en-US" dirty="0">
                <a:solidFill>
                  <a:schemeClr val="tx1"/>
                </a:solidFill>
              </a:rPr>
              <a:t>皇后</a:t>
            </a:r>
            <a:r>
              <a:rPr lang="zh-CN" altLang="en-US" dirty="0" smtClean="0">
                <a:solidFill>
                  <a:schemeClr val="tx1"/>
                </a:solidFill>
              </a:rPr>
              <a:t>问题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</a:rPr>
              <a:t>最大团问题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6. </a:t>
            </a:r>
            <a:r>
              <a:rPr lang="zh-CN" altLang="en-US" dirty="0" smtClean="0">
                <a:solidFill>
                  <a:schemeClr val="tx1"/>
                </a:solidFill>
              </a:rPr>
              <a:t>符号三角形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7. </a:t>
            </a:r>
            <a:r>
              <a:rPr lang="zh-CN" altLang="en-US" sz="2800" dirty="0" smtClean="0">
                <a:solidFill>
                  <a:schemeClr val="tx1"/>
                </a:solidFill>
              </a:rPr>
              <a:t>回溯算法的效率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8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994815"/>
            <a:ext cx="3672408" cy="17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提前更新最优值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250825" y="1124744"/>
            <a:ext cx="7265130" cy="431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backtrack(t)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</a:rPr>
              <a:t>t&gt;n, </a:t>
            </a:r>
            <a:r>
              <a:rPr lang="zh-CN" altLang="en-US" sz="2400" dirty="0">
                <a:solidFill>
                  <a:schemeClr val="tx1"/>
                </a:solidFill>
              </a:rPr>
              <a:t>则返回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2. r-=w[t</a:t>
            </a:r>
            <a:r>
              <a:rPr lang="en-US" altLang="zh-CN" sz="2400" dirty="0" smtClean="0">
                <a:solidFill>
                  <a:schemeClr val="tx1"/>
                </a:solidFill>
              </a:rPr>
              <a:t>]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3. </a:t>
            </a:r>
            <a:r>
              <a:rPr lang="zh-CN" altLang="en-US" sz="2400" dirty="0">
                <a:solidFill>
                  <a:schemeClr val="tx1"/>
                </a:solidFill>
              </a:rPr>
              <a:t>若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cw+w</a:t>
            </a:r>
            <a:r>
              <a:rPr lang="en-US" altLang="zh-CN" sz="2400" dirty="0" smtClean="0">
                <a:solidFill>
                  <a:schemeClr val="tx1"/>
                </a:solidFill>
              </a:rPr>
              <a:t>[t]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 c,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则 </a:t>
            </a:r>
            <a:endParaRPr lang="en-US" altLang="zh-CN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4.  |    </a:t>
            </a:r>
            <a:r>
              <a:rPr lang="zh-CN" altLang="en-US" sz="2400" dirty="0" smtClean="0">
                <a:solidFill>
                  <a:srgbClr val="FF3300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2400" dirty="0" err="1" smtClean="0">
                <a:solidFill>
                  <a:srgbClr val="FF3300"/>
                </a:solidFill>
                <a:sym typeface="Symbol" panose="05050102010706020507" pitchFamily="18" charset="2"/>
              </a:rPr>
              <a:t>cw+w</a:t>
            </a:r>
            <a:r>
              <a:rPr lang="en-US" altLang="zh-CN" sz="2400" dirty="0" smtClean="0">
                <a:solidFill>
                  <a:srgbClr val="FF3300"/>
                </a:solidFill>
                <a:sym typeface="Symbol" panose="05050102010706020507" pitchFamily="18" charset="2"/>
              </a:rPr>
              <a:t>[t]&gt;</a:t>
            </a:r>
            <a:r>
              <a:rPr lang="en-US" altLang="zh-CN" sz="2400" dirty="0" err="1" smtClean="0">
                <a:solidFill>
                  <a:srgbClr val="FF3300"/>
                </a:solidFill>
                <a:sym typeface="Symbol" panose="05050102010706020507" pitchFamily="18" charset="2"/>
              </a:rPr>
              <a:t>bestw</a:t>
            </a:r>
            <a:r>
              <a:rPr lang="en-US" altLang="zh-CN" sz="2400" dirty="0">
                <a:solidFill>
                  <a:srgbClr val="FF33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rgbClr val="FF3300"/>
                </a:solidFill>
                <a:sym typeface="Symbol" panose="05050102010706020507" pitchFamily="18" charset="2"/>
              </a:rPr>
              <a:t>则</a:t>
            </a:r>
            <a:r>
              <a:rPr lang="en-US" altLang="zh-CN" sz="2400" dirty="0" err="1" smtClean="0">
                <a:solidFill>
                  <a:srgbClr val="FF3300"/>
                </a:solidFill>
                <a:sym typeface="Symbol" panose="05050102010706020507" pitchFamily="18" charset="2"/>
              </a:rPr>
              <a:t>bestw</a:t>
            </a:r>
            <a:r>
              <a:rPr lang="en-US" altLang="zh-CN" sz="2400" dirty="0" smtClean="0">
                <a:solidFill>
                  <a:srgbClr val="FF33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dirty="0" err="1" smtClean="0">
                <a:solidFill>
                  <a:srgbClr val="FF3300"/>
                </a:solidFill>
                <a:sym typeface="Symbol" panose="05050102010706020507" pitchFamily="18" charset="2"/>
              </a:rPr>
              <a:t>cw+w</a:t>
            </a:r>
            <a:r>
              <a:rPr lang="en-US" altLang="zh-CN" sz="2400" dirty="0" smtClean="0">
                <a:solidFill>
                  <a:srgbClr val="FF3300"/>
                </a:solidFill>
                <a:sym typeface="Symbol" panose="05050102010706020507" pitchFamily="18" charset="2"/>
              </a:rPr>
              <a:t>[t]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5.  |   </a:t>
            </a:r>
            <a:r>
              <a:rPr lang="zh-CN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cw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+=w[t], backtrack(t+1),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cw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-=w[t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]  -----//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x[t]=1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6.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若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cw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+ r &gt;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bestw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则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7.  |   </a:t>
            </a:r>
            <a:r>
              <a:rPr lang="zh-CN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backtrack(t+1)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--------------------------------//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x[t]=0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8.  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+=w[t]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13176"/>
            <a:ext cx="3586531" cy="175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递归回溯</a:t>
            </a:r>
            <a:r>
              <a:rPr lang="en-US" altLang="zh-CN" b="1" dirty="0" smtClean="0">
                <a:solidFill>
                  <a:schemeClr val="tx1"/>
                </a:solidFill>
              </a:rPr>
              <a:t>(backtracking)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14088" y="1249590"/>
            <a:ext cx="8114722" cy="500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backtrack(t)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若 </a:t>
            </a:r>
            <a:r>
              <a:rPr lang="en-US" altLang="zh-CN" dirty="0"/>
              <a:t>t&gt;n, </a:t>
            </a:r>
            <a:r>
              <a:rPr lang="zh-CN" altLang="en-US" dirty="0"/>
              <a:t>则判断 记录 返回</a:t>
            </a:r>
            <a:r>
              <a:rPr lang="en-US" altLang="zh-CN" dirty="0"/>
              <a:t> </a:t>
            </a:r>
            <a:r>
              <a:rPr lang="en-US" altLang="zh-CN" dirty="0" smtClean="0"/>
              <a:t> //</a:t>
            </a:r>
            <a:r>
              <a:rPr lang="zh-CN" altLang="en-US" dirty="0" smtClean="0">
                <a:solidFill>
                  <a:schemeClr val="accent2"/>
                </a:solidFill>
              </a:rPr>
              <a:t>记录更新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对 </a:t>
            </a:r>
            <a:r>
              <a:rPr lang="en-US" altLang="zh-CN" dirty="0" err="1"/>
              <a:t>i</a:t>
            </a:r>
            <a:r>
              <a:rPr lang="en-US" altLang="zh-CN" dirty="0"/>
              <a:t> = f(</a:t>
            </a:r>
            <a:r>
              <a:rPr lang="en-US" altLang="zh-CN" dirty="0" err="1"/>
              <a:t>n,t</a:t>
            </a:r>
            <a:r>
              <a:rPr lang="en-US" altLang="zh-CN" dirty="0"/>
              <a:t>) : g(</a:t>
            </a:r>
            <a:r>
              <a:rPr lang="en-US" altLang="zh-CN" dirty="0" err="1"/>
              <a:t>n,t</a:t>
            </a:r>
            <a:r>
              <a:rPr lang="en-US" altLang="zh-CN" dirty="0"/>
              <a:t>) 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层</a:t>
            </a:r>
            <a:r>
              <a:rPr lang="zh-CN" altLang="en-US" dirty="0"/>
              <a:t>扩展节点的</a:t>
            </a:r>
            <a:r>
              <a:rPr lang="zh-CN" altLang="en-US" dirty="0" smtClean="0"/>
              <a:t>起止</a:t>
            </a:r>
            <a:r>
              <a:rPr lang="zh-CN" altLang="en-US" dirty="0"/>
              <a:t>编号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3.  </a:t>
            </a:r>
            <a:r>
              <a:rPr lang="en-US" altLang="zh-CN" dirty="0" smtClean="0"/>
              <a:t>|   </a:t>
            </a:r>
            <a:r>
              <a:rPr lang="en-US" altLang="zh-CN" dirty="0"/>
              <a:t>x[t]=h(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                //</a:t>
            </a:r>
            <a:r>
              <a:rPr lang="zh-CN" altLang="en-US" dirty="0" smtClean="0">
                <a:sym typeface="Symbol" panose="05050102010706020507" pitchFamily="18" charset="2"/>
              </a:rPr>
              <a:t>第</a:t>
            </a:r>
            <a:r>
              <a:rPr lang="en-US" altLang="zh-CN" dirty="0" smtClean="0">
                <a:sym typeface="Symbol" panose="05050102010706020507" pitchFamily="18" charset="2"/>
              </a:rPr>
              <a:t>t</a:t>
            </a:r>
            <a:r>
              <a:rPr lang="zh-CN" altLang="en-US" dirty="0" smtClean="0">
                <a:sym typeface="Symbol" panose="05050102010706020507" pitchFamily="18" charset="2"/>
              </a:rPr>
              <a:t>层的</a:t>
            </a: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第</a:t>
            </a:r>
            <a:r>
              <a:rPr lang="en-US" altLang="zh-CN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个可选值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4.  </a:t>
            </a:r>
            <a:r>
              <a:rPr lang="en-US" altLang="zh-CN" dirty="0" smtClean="0">
                <a:sym typeface="Symbol" panose="05050102010706020507" pitchFamily="18" charset="2"/>
              </a:rPr>
              <a:t>|  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>
                <a:sym typeface="Symbol" panose="05050102010706020507" pitchFamily="18" charset="2"/>
              </a:rPr>
              <a:t>C(t)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B(t),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 smtClean="0">
                <a:sym typeface="Symbol" panose="05050102010706020507" pitchFamily="18" charset="2"/>
              </a:rPr>
              <a:t>backtrack(t+1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  //</a:t>
            </a:r>
            <a:r>
              <a:rPr lang="zh-CN" altLang="en-US" dirty="0" smtClean="0">
                <a:solidFill>
                  <a:schemeClr val="accent2"/>
                </a:solidFill>
              </a:rPr>
              <a:t>剪枝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C(t): </a:t>
            </a:r>
            <a:r>
              <a:rPr lang="zh-CN" altLang="en-US" dirty="0"/>
              <a:t>约束函数   </a:t>
            </a:r>
            <a:r>
              <a:rPr lang="en-US" altLang="zh-CN" dirty="0"/>
              <a:t>B(t): </a:t>
            </a:r>
            <a:r>
              <a:rPr lang="zh-CN" altLang="en-US" dirty="0"/>
              <a:t>限界函数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执行</a:t>
            </a:r>
            <a:r>
              <a:rPr lang="en-US" altLang="zh-CN" dirty="0" smtClean="0"/>
              <a:t>backtrack(1)</a:t>
            </a:r>
            <a:r>
              <a:rPr lang="zh-CN" altLang="en-US" dirty="0" smtClean="0"/>
              <a:t>完成搜索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判断记录也</a:t>
            </a:r>
            <a:r>
              <a:rPr lang="zh-CN" altLang="en-US" dirty="0" smtClean="0"/>
              <a:t>可能提前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可以</a:t>
            </a:r>
            <a:r>
              <a:rPr lang="zh-CN" altLang="en-US" dirty="0"/>
              <a:t>迭代回溯</a:t>
            </a:r>
            <a:r>
              <a:rPr lang="en-US" altLang="zh-CN" dirty="0"/>
              <a:t>. </a:t>
            </a:r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788024" y="4653136"/>
            <a:ext cx="4227439" cy="2099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backtrack(t)</a:t>
            </a:r>
            <a:endParaRPr lang="en-US" altLang="zh-CN" sz="20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1. </a:t>
            </a:r>
            <a:r>
              <a:rPr lang="zh-CN" altLang="en-US" sz="2000" dirty="0"/>
              <a:t>若 </a:t>
            </a:r>
            <a:r>
              <a:rPr lang="en-US" altLang="zh-CN" sz="2000" dirty="0"/>
              <a:t>t&gt;n, </a:t>
            </a:r>
            <a:r>
              <a:rPr lang="zh-CN" altLang="en-US" sz="2000" dirty="0"/>
              <a:t>则判断 记录 返回</a:t>
            </a:r>
            <a:r>
              <a:rPr lang="en-US" altLang="zh-CN" sz="2000" dirty="0"/>
              <a:t> 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对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1 : 0     </a:t>
            </a:r>
            <a:endParaRPr lang="en-US" altLang="zh-CN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/>
              <a:t>3</a:t>
            </a:r>
            <a:r>
              <a:rPr lang="en-US" altLang="zh-CN" sz="2000" dirty="0"/>
              <a:t>.  </a:t>
            </a:r>
            <a:r>
              <a:rPr lang="en-US" altLang="zh-CN" sz="2000" dirty="0" smtClean="0"/>
              <a:t>|   </a:t>
            </a:r>
            <a:r>
              <a:rPr lang="en-US" altLang="zh-CN" sz="2000" dirty="0"/>
              <a:t>x[t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cw</a:t>
            </a:r>
            <a:r>
              <a:rPr lang="en-US" altLang="zh-CN" sz="2000" dirty="0" smtClean="0">
                <a:sym typeface="Symbol" panose="05050102010706020507" pitchFamily="18" charset="2"/>
              </a:rPr>
              <a:t>+=x[t]*w[t]                </a:t>
            </a:r>
            <a:endParaRPr lang="en-US" altLang="zh-CN" sz="2000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4.  |   </a:t>
            </a:r>
            <a:r>
              <a:rPr lang="zh-CN" altLang="en-US" sz="2000" dirty="0" smtClean="0">
                <a:sym typeface="Symbol" panose="05050102010706020507" pitchFamily="18" charset="2"/>
              </a:rPr>
              <a:t>若</a:t>
            </a:r>
            <a:r>
              <a:rPr lang="en-US" altLang="zh-CN" sz="2000" dirty="0" smtClean="0">
                <a:sym typeface="Symbol" panose="05050102010706020507" pitchFamily="18" charset="2"/>
              </a:rPr>
              <a:t>C(t)</a:t>
            </a:r>
            <a:r>
              <a:rPr lang="zh-CN" altLang="en-US" sz="2000" dirty="0" smtClean="0">
                <a:sym typeface="Symbol" panose="05050102010706020507" pitchFamily="18" charset="2"/>
              </a:rPr>
              <a:t>且</a:t>
            </a:r>
            <a:r>
              <a:rPr lang="en-US" altLang="zh-CN" sz="2000" dirty="0" smtClean="0">
                <a:sym typeface="Symbol" panose="05050102010706020507" pitchFamily="18" charset="2"/>
              </a:rPr>
              <a:t>B(t), </a:t>
            </a:r>
            <a:r>
              <a:rPr lang="zh-CN" altLang="en-US" sz="2000" dirty="0" smtClean="0">
                <a:sym typeface="Symbol" panose="05050102010706020507" pitchFamily="18" charset="2"/>
              </a:rPr>
              <a:t>则</a:t>
            </a:r>
            <a:r>
              <a:rPr lang="en-US" altLang="zh-CN" sz="2000" dirty="0" smtClean="0">
                <a:sym typeface="Symbol" panose="05050102010706020507" pitchFamily="18" charset="2"/>
              </a:rPr>
              <a:t>backtrack(t+1)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/>
                </a:solidFill>
              </a:rPr>
              <a:t>5.  |  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cw</a:t>
            </a:r>
            <a:r>
              <a:rPr lang="en-US" altLang="zh-CN" sz="2000" dirty="0" smtClean="0">
                <a:solidFill>
                  <a:schemeClr val="tx1"/>
                </a:solidFill>
              </a:rPr>
              <a:t>-=x[t]*w[t]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0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0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0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0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0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0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0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0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0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0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0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0-1</a:t>
            </a:r>
            <a:r>
              <a:rPr lang="zh-CN" altLang="en-US" b="1" dirty="0" smtClean="0"/>
              <a:t>背包回溯 </a:t>
            </a:r>
            <a:r>
              <a:rPr lang="en-US" altLang="zh-CN" b="1" dirty="0" smtClean="0"/>
              <a:t>O(2</a:t>
            </a:r>
            <a:r>
              <a:rPr lang="en-US" altLang="zh-CN" b="1" baseline="30000" dirty="0" smtClean="0"/>
              <a:t>n</a:t>
            </a:r>
            <a:r>
              <a:rPr lang="en-US" altLang="zh-CN" b="1" dirty="0" smtClean="0"/>
              <a:t>)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7950" y="1124744"/>
            <a:ext cx="8792022" cy="568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输入</a:t>
            </a:r>
            <a:r>
              <a:rPr lang="en-US" altLang="zh-CN" sz="2400" dirty="0">
                <a:solidFill>
                  <a:schemeClr val="tx1"/>
                </a:solidFill>
              </a:rPr>
              <a:t>: n</a:t>
            </a:r>
            <a:r>
              <a:rPr lang="zh-CN" altLang="en-US" sz="2400" dirty="0">
                <a:solidFill>
                  <a:schemeClr val="tx1"/>
                </a:solidFill>
              </a:rPr>
              <a:t>物品</a:t>
            </a:r>
            <a:r>
              <a:rPr lang="zh-CN" altLang="en-US" sz="2400" dirty="0" smtClean="0">
                <a:solidFill>
                  <a:schemeClr val="tx1"/>
                </a:solidFill>
              </a:rPr>
              <a:t>重</a:t>
            </a:r>
            <a:r>
              <a:rPr lang="en-US" altLang="zh-CN" sz="2400" dirty="0" smtClean="0">
                <a:solidFill>
                  <a:schemeClr val="tx1"/>
                </a:solidFill>
              </a:rPr>
              <a:t>w[1:n</a:t>
            </a:r>
            <a:r>
              <a:rPr lang="en-US" altLang="zh-CN" sz="2400" dirty="0">
                <a:solidFill>
                  <a:schemeClr val="tx1"/>
                </a:solidFill>
              </a:rPr>
              <a:t>], </a:t>
            </a:r>
            <a:r>
              <a:rPr lang="zh-CN" altLang="en-US" sz="2400" dirty="0" smtClean="0">
                <a:solidFill>
                  <a:schemeClr val="tx1"/>
                </a:solidFill>
              </a:rPr>
              <a:t>价值</a:t>
            </a:r>
            <a:r>
              <a:rPr lang="en-US" altLang="zh-CN" sz="2400" dirty="0" smtClean="0">
                <a:solidFill>
                  <a:schemeClr val="tx1"/>
                </a:solidFill>
              </a:rPr>
              <a:t>v[1:n</a:t>
            </a:r>
            <a:r>
              <a:rPr lang="en-US" altLang="zh-CN" sz="2400" dirty="0">
                <a:solidFill>
                  <a:schemeClr val="tx1"/>
                </a:solidFill>
              </a:rPr>
              <a:t>],  </a:t>
            </a:r>
            <a:r>
              <a:rPr lang="zh-CN" altLang="en-US" sz="2400" dirty="0">
                <a:solidFill>
                  <a:schemeClr val="tx1"/>
                </a:solidFill>
              </a:rPr>
              <a:t>背包容量</a:t>
            </a:r>
            <a:r>
              <a:rPr lang="en-US" altLang="zh-CN" sz="2400" dirty="0">
                <a:solidFill>
                  <a:schemeClr val="tx1"/>
                </a:solidFill>
              </a:rPr>
              <a:t>C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 输出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装包使得价值</a:t>
            </a:r>
            <a:r>
              <a:rPr lang="zh-CN" altLang="en-US" sz="2400" dirty="0" smtClean="0">
                <a:solidFill>
                  <a:schemeClr val="tx1"/>
                </a:solidFill>
              </a:rPr>
              <a:t>最大</a:t>
            </a:r>
            <a:r>
              <a:rPr lang="en-US" altLang="zh-CN" sz="2400" dirty="0" smtClean="0">
                <a:solidFill>
                  <a:schemeClr val="tx1"/>
                </a:solidFill>
              </a:rPr>
              <a:t>.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 DP: </a:t>
            </a:r>
            <a:r>
              <a:rPr lang="zh-CN" altLang="en-US" sz="2400" dirty="0" smtClean="0">
                <a:solidFill>
                  <a:schemeClr val="tx1"/>
                </a:solidFill>
              </a:rPr>
              <a:t>物品</a:t>
            </a:r>
            <a:r>
              <a:rPr lang="zh-CN" altLang="en-US" sz="2400" dirty="0">
                <a:solidFill>
                  <a:schemeClr val="tx1"/>
                </a:solidFill>
              </a:rPr>
              <a:t>重量为</a:t>
            </a:r>
            <a:r>
              <a:rPr lang="zh-CN" altLang="en-US" sz="2400" dirty="0" smtClean="0">
                <a:solidFill>
                  <a:schemeClr val="tx1"/>
                </a:solidFill>
              </a:rPr>
              <a:t>整数</a:t>
            </a:r>
            <a:r>
              <a:rPr lang="en-US" altLang="zh-CN" sz="2400" dirty="0" smtClean="0">
                <a:solidFill>
                  <a:schemeClr val="tx1"/>
                </a:solidFill>
              </a:rPr>
              <a:t>, O(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nC</a:t>
            </a:r>
            <a:r>
              <a:rPr lang="en-US" altLang="zh-CN" sz="2400" dirty="0" smtClean="0">
                <a:solidFill>
                  <a:schemeClr val="tx1"/>
                </a:solidFill>
              </a:rPr>
              <a:t>) // </a:t>
            </a:r>
            <a:r>
              <a:rPr lang="zh-CN" altLang="en-US" sz="2400" dirty="0" smtClean="0">
                <a:solidFill>
                  <a:schemeClr val="tx1"/>
                </a:solidFill>
              </a:rPr>
              <a:t>输入规模</a:t>
            </a:r>
            <a:r>
              <a:rPr lang="en-US" altLang="zh-CN" sz="2400" dirty="0" smtClean="0">
                <a:solidFill>
                  <a:schemeClr val="tx1"/>
                </a:solidFill>
              </a:rPr>
              <a:t>max{n, log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C} </a:t>
            </a: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初始</a:t>
            </a:r>
            <a:r>
              <a:rPr lang="en-US" altLang="zh-CN" sz="2400" dirty="0">
                <a:sym typeface="Symbol" panose="05050102010706020507" pitchFamily="18" charset="2"/>
              </a:rPr>
              <a:t>: 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bestv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cv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 err="1">
                <a:sym typeface="Symbol" panose="05050102010706020507" pitchFamily="18" charset="2"/>
              </a:rPr>
              <a:t>cw</a:t>
            </a:r>
            <a:r>
              <a:rPr lang="en-US" altLang="zh-CN" sz="2400" dirty="0">
                <a:sym typeface="Symbol" panose="05050102010706020507" pitchFamily="18" charset="2"/>
              </a:rPr>
              <a:t>=0,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dirty="0" err="1"/>
              <a:t>sum</a:t>
            </a:r>
            <a:r>
              <a:rPr lang="en-US" altLang="zh-CN" sz="2400" baseline="-25000" dirty="0" err="1"/>
              <a:t>t</a:t>
            </a:r>
            <a:r>
              <a:rPr lang="en-US" altLang="zh-CN" sz="2400" baseline="-25000" dirty="0"/>
              <a:t>=1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v[t</a:t>
            </a:r>
            <a:r>
              <a:rPr lang="en-US" altLang="zh-CN" sz="2400" dirty="0" smtClean="0">
                <a:solidFill>
                  <a:srgbClr val="FF0000"/>
                </a:solidFill>
              </a:rPr>
              <a:t>]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执行</a:t>
            </a:r>
            <a:r>
              <a:rPr lang="en-US" altLang="zh-CN" sz="2400" dirty="0" smtClean="0">
                <a:solidFill>
                  <a:schemeClr val="tx1"/>
                </a:solidFill>
              </a:rPr>
              <a:t>backtrack(1),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</a:rPr>
              <a:t>backtrack(t)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</a:rPr>
              <a:t>t&gt;n, 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cv&gt;</a:t>
            </a:r>
            <a:r>
              <a:rPr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bestv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bestv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=cv</a:t>
            </a:r>
            <a:r>
              <a:rPr lang="en-US" altLang="zh-CN" sz="2400" dirty="0" smtClean="0">
                <a:solidFill>
                  <a:schemeClr val="tx1"/>
                </a:solidFill>
              </a:rPr>
              <a:t>), </a:t>
            </a:r>
            <a:r>
              <a:rPr lang="zh-CN" altLang="en-US" sz="2400" dirty="0" smtClean="0">
                <a:solidFill>
                  <a:schemeClr val="tx1"/>
                </a:solidFill>
              </a:rPr>
              <a:t>返回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2. </a:t>
            </a:r>
            <a:r>
              <a:rPr lang="en-US" altLang="zh-CN" sz="2400" dirty="0" smtClean="0">
                <a:solidFill>
                  <a:schemeClr val="tx1"/>
                </a:solidFill>
              </a:rPr>
              <a:t>r -= v[t</a:t>
            </a:r>
            <a:r>
              <a:rPr lang="en-US" altLang="zh-CN" sz="2400" dirty="0">
                <a:solidFill>
                  <a:schemeClr val="tx1"/>
                </a:solidFill>
              </a:rPr>
              <a:t>]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3. </a:t>
            </a:r>
            <a:r>
              <a:rPr lang="zh-CN" altLang="en-US" sz="2400" dirty="0">
                <a:solidFill>
                  <a:schemeClr val="tx1"/>
                </a:solidFill>
              </a:rPr>
              <a:t>若 </a:t>
            </a:r>
            <a:r>
              <a:rPr lang="en-US" altLang="zh-CN" sz="2400" dirty="0" err="1">
                <a:solidFill>
                  <a:schemeClr val="tx1"/>
                </a:solidFill>
              </a:rPr>
              <a:t>cw+w</a:t>
            </a:r>
            <a:r>
              <a:rPr lang="en-US" altLang="zh-CN" sz="2400" dirty="0">
                <a:solidFill>
                  <a:schemeClr val="tx1"/>
                </a:solidFill>
              </a:rPr>
              <a:t>[t]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 c,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则    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------------------------------//x[t]=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4. 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  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cw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+=w[t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],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cv+=v[t]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backtrack(t+1),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cv-=v[t]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cw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-=w[t] 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5.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若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cv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+ r &gt; </a:t>
            </a:r>
            <a:r>
              <a:rPr lang="en-US" altLang="zh-CN" sz="24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bestv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则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6. 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  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backtrack(t+1) --------------------------------//x[t]=0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7.  r += v[t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]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    //</a:t>
            </a:r>
            <a:r>
              <a:rPr lang="zh-CN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可添加提前更新最优值和找最优解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优于备忘录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0-1</a:t>
            </a:r>
            <a:r>
              <a:rPr lang="zh-CN" altLang="en-US" b="1" dirty="0" smtClean="0"/>
              <a:t>背包回溯 </a:t>
            </a:r>
            <a:r>
              <a:rPr lang="en-US" altLang="zh-CN" b="1" dirty="0" smtClean="0"/>
              <a:t>O(2</a:t>
            </a:r>
            <a:r>
              <a:rPr lang="en-US" altLang="zh-CN" b="1" baseline="30000" dirty="0" smtClean="0"/>
              <a:t>n</a:t>
            </a:r>
            <a:r>
              <a:rPr lang="en-US" altLang="zh-CN" b="1" dirty="0" smtClean="0"/>
              <a:t>)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1859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zh-CN" sz="2400" b="0">
              <a:latin typeface="Tahoma" panose="020B060403050404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1406" y="1360488"/>
          <a:ext cx="3835400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31394400" imgH="10363200" progId="Equation.3">
                  <p:embed/>
                </p:oleObj>
              </mc:Choice>
              <mc:Fallback>
                <p:oleObj name="公式" r:id="rId1" imgW="31394400" imgH="103632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06" y="1360488"/>
                        <a:ext cx="3835400" cy="1277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000496" y="1346200"/>
          <a:ext cx="508476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41452800" imgH="10363200" progId="Equation.3">
                  <p:embed/>
                </p:oleObj>
              </mc:Choice>
              <mc:Fallback>
                <p:oleObj name="公式" r:id="rId3" imgW="41452800" imgH="103632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0496" y="1346200"/>
                        <a:ext cx="5084763" cy="1277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zh-CN" sz="2400" b="0">
              <a:latin typeface="Tahoma" panose="020B060403050404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86050" y="1628775"/>
            <a:ext cx="20129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1000" dirty="0">
                <a:cs typeface="Times New Roman" panose="02020603050405020304" pitchFamily="18" charset="0"/>
              </a:rPr>
              <a:t>	</a:t>
            </a:r>
            <a:r>
              <a:rPr lang="zh-CN" altLang="en-US" dirty="0">
                <a:cs typeface="Times New Roman" panose="02020603050405020304" pitchFamily="18" charset="0"/>
              </a:rPr>
              <a:t>且</a:t>
            </a:r>
            <a:r>
              <a:rPr lang="zh-CN" altLang="en-US" sz="1000" dirty="0">
                <a:cs typeface="Times New Roman" panose="02020603050405020304" pitchFamily="18" charset="0"/>
              </a:rPr>
              <a:t>	</a:t>
            </a:r>
            <a:endParaRPr lang="zh-CN" alt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42988" y="2703513"/>
            <a:ext cx="219075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1100" b="0"/>
              <a:t> </a:t>
            </a:r>
            <a:endParaRPr lang="en-US" altLang="zh-CN" sz="2400" b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zh-CN" sz="2400" b="0">
              <a:latin typeface="Tahoma" panose="020B0604030504040204" pitchFamily="34" charset="0"/>
            </a:endParaRP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623888" y="3605213"/>
          <a:ext cx="78247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79248000" imgH="10363200" progId="Equation.3">
                  <p:embed/>
                </p:oleObj>
              </mc:Choice>
              <mc:Fallback>
                <p:oleObj name="公式" r:id="rId5" imgW="79248000" imgH="103632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888" y="3605213"/>
                        <a:ext cx="7824787" cy="1031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/>
          <a:lstStyle/>
          <a:p>
            <a:r>
              <a:rPr lang="en-US" altLang="zh-CN" sz="3200" b="1" dirty="0" smtClean="0"/>
              <a:t>C=50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5, 15, 25, 27, 30</a:t>
            </a:r>
            <a:r>
              <a:rPr lang="zh-CN" altLang="en-US" sz="3200" b="1" dirty="0" smtClean="0"/>
              <a:t>，价值</a:t>
            </a:r>
            <a:r>
              <a:rPr lang="en-US" altLang="zh-CN" sz="3200" b="1" dirty="0" smtClean="0"/>
              <a:t>12, 30, 44, 46, 50</a:t>
            </a:r>
            <a:endParaRPr lang="zh-CN" altLang="en-US" sz="32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12677" name="Object 5"/>
          <p:cNvGraphicFramePr>
            <a:graphicFrameLocks noChangeAspect="1"/>
          </p:cNvGraphicFramePr>
          <p:nvPr/>
        </p:nvGraphicFramePr>
        <p:xfrm>
          <a:off x="-211138" y="714375"/>
          <a:ext cx="9207501" cy="602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Picture" r:id="rId1" imgW="3800475" imgH="2486025" progId="Word.Picture.8">
                  <p:embed/>
                </p:oleObj>
              </mc:Choice>
              <mc:Fallback>
                <p:oleObj name="Picture" r:id="rId1" imgW="3800475" imgH="2486025" progId="Word.Picture.8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11138" y="714375"/>
                        <a:ext cx="9207501" cy="6027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4624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  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5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回溯法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530703" y="2996952"/>
            <a:ext cx="4057521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装载问题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背包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2. </a:t>
            </a:r>
            <a:r>
              <a:rPr lang="zh-CN" altLang="en-US" dirty="0" smtClean="0">
                <a:solidFill>
                  <a:srgbClr val="FF0000"/>
                </a:solidFill>
              </a:rPr>
              <a:t>回溯</a:t>
            </a:r>
            <a:r>
              <a:rPr lang="zh-CN" altLang="en-US" dirty="0">
                <a:solidFill>
                  <a:srgbClr val="FF0000"/>
                </a:solidFill>
              </a:rPr>
              <a:t>算法设计</a:t>
            </a:r>
            <a:r>
              <a:rPr lang="zh-CN" altLang="en-US" dirty="0" smtClean="0">
                <a:solidFill>
                  <a:srgbClr val="FF0000"/>
                </a:solidFill>
              </a:rPr>
              <a:t>步骤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旅行</a:t>
            </a:r>
            <a:r>
              <a:rPr lang="zh-CN" altLang="en-US" dirty="0">
                <a:solidFill>
                  <a:schemeClr val="tx1"/>
                </a:solidFill>
              </a:rPr>
              <a:t>售货员问题</a:t>
            </a:r>
            <a:r>
              <a:rPr lang="en-US" altLang="zh-CN" dirty="0">
                <a:solidFill>
                  <a:schemeClr val="tx1"/>
                </a:solidFill>
              </a:rPr>
              <a:t>(TSP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4. n</a:t>
            </a:r>
            <a:r>
              <a:rPr lang="zh-CN" altLang="en-US" dirty="0">
                <a:solidFill>
                  <a:schemeClr val="tx1"/>
                </a:solidFill>
              </a:rPr>
              <a:t>皇后</a:t>
            </a:r>
            <a:r>
              <a:rPr lang="zh-CN" altLang="en-US" dirty="0" smtClean="0">
                <a:solidFill>
                  <a:schemeClr val="tx1"/>
                </a:solidFill>
              </a:rPr>
              <a:t>问题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</a:rPr>
              <a:t>最大团问题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6. </a:t>
            </a:r>
            <a:r>
              <a:rPr lang="zh-CN" altLang="en-US" dirty="0" smtClean="0">
                <a:solidFill>
                  <a:schemeClr val="tx1"/>
                </a:solidFill>
              </a:rPr>
              <a:t>符号三角形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7. </a:t>
            </a:r>
            <a:r>
              <a:rPr lang="zh-CN" altLang="en-US" sz="2800" dirty="0" smtClean="0">
                <a:solidFill>
                  <a:schemeClr val="tx1"/>
                </a:solidFill>
              </a:rPr>
              <a:t>回溯算法的效率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回溯算法设计步骤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1979613" y="1704975"/>
            <a:ext cx="51251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定义问题的解空间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确定易于搜索的解空间结构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3. </a:t>
            </a:r>
            <a:r>
              <a:rPr lang="zh-CN" altLang="en-US" dirty="0"/>
              <a:t>设计约束</a:t>
            </a:r>
            <a:r>
              <a:rPr lang="zh-CN" altLang="en-US" dirty="0" smtClean="0"/>
              <a:t>和限界函数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4. </a:t>
            </a:r>
            <a:r>
              <a:rPr lang="zh-CN" altLang="en-US" dirty="0"/>
              <a:t>以深度优先方式搜索解空间 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4077072"/>
            <a:ext cx="8114722" cy="2423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backtrack(t)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1. </a:t>
            </a:r>
            <a:r>
              <a:rPr lang="zh-CN" altLang="en-US" dirty="0"/>
              <a:t>若 </a:t>
            </a:r>
            <a:r>
              <a:rPr lang="en-US" altLang="zh-CN" dirty="0"/>
              <a:t>t&gt;n, </a:t>
            </a:r>
            <a:r>
              <a:rPr lang="zh-CN" altLang="en-US" dirty="0"/>
              <a:t>则判断 记录 返回</a:t>
            </a:r>
            <a:r>
              <a:rPr lang="en-US" altLang="zh-CN" dirty="0"/>
              <a:t> </a:t>
            </a:r>
            <a:r>
              <a:rPr lang="en-US" altLang="zh-CN" dirty="0" smtClean="0"/>
              <a:t> //</a:t>
            </a:r>
            <a:r>
              <a:rPr lang="zh-CN" altLang="en-US" dirty="0" smtClean="0">
                <a:solidFill>
                  <a:schemeClr val="accent2"/>
                </a:solidFill>
              </a:rPr>
              <a:t>记录更新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2. </a:t>
            </a:r>
            <a:r>
              <a:rPr lang="zh-CN" altLang="en-US" dirty="0"/>
              <a:t>对 </a:t>
            </a:r>
            <a:r>
              <a:rPr lang="en-US" altLang="zh-CN" dirty="0" err="1"/>
              <a:t>i</a:t>
            </a:r>
            <a:r>
              <a:rPr lang="en-US" altLang="zh-CN" dirty="0"/>
              <a:t> = f(</a:t>
            </a:r>
            <a:r>
              <a:rPr lang="en-US" altLang="zh-CN" dirty="0" err="1"/>
              <a:t>n,t</a:t>
            </a:r>
            <a:r>
              <a:rPr lang="en-US" altLang="zh-CN" dirty="0"/>
              <a:t>) : g(</a:t>
            </a:r>
            <a:r>
              <a:rPr lang="en-US" altLang="zh-CN" dirty="0" err="1"/>
              <a:t>n,t</a:t>
            </a:r>
            <a:r>
              <a:rPr lang="en-US" altLang="zh-CN" dirty="0"/>
              <a:t>) 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层</a:t>
            </a:r>
            <a:r>
              <a:rPr lang="zh-CN" altLang="en-US" dirty="0"/>
              <a:t>扩展节点的</a:t>
            </a:r>
            <a:r>
              <a:rPr lang="zh-CN" altLang="en-US" dirty="0" smtClean="0"/>
              <a:t>起止</a:t>
            </a:r>
            <a:r>
              <a:rPr lang="zh-CN" altLang="en-US" dirty="0"/>
              <a:t>编号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3.  </a:t>
            </a:r>
            <a:r>
              <a:rPr lang="en-US" altLang="zh-CN" dirty="0" smtClean="0"/>
              <a:t>|   </a:t>
            </a:r>
            <a:r>
              <a:rPr lang="en-US" altLang="zh-CN" dirty="0"/>
              <a:t>x[t]=h(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                //</a:t>
            </a:r>
            <a:r>
              <a:rPr lang="zh-CN" altLang="en-US" dirty="0" smtClean="0">
                <a:sym typeface="Symbol" panose="05050102010706020507" pitchFamily="18" charset="2"/>
              </a:rPr>
              <a:t>第</a:t>
            </a:r>
            <a:r>
              <a:rPr lang="en-US" altLang="zh-CN" dirty="0" smtClean="0">
                <a:sym typeface="Symbol" panose="05050102010706020507" pitchFamily="18" charset="2"/>
              </a:rPr>
              <a:t>t</a:t>
            </a:r>
            <a:r>
              <a:rPr lang="zh-CN" altLang="en-US" dirty="0" smtClean="0">
                <a:sym typeface="Symbol" panose="05050102010706020507" pitchFamily="18" charset="2"/>
              </a:rPr>
              <a:t>层的</a:t>
            </a: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第</a:t>
            </a:r>
            <a:r>
              <a:rPr lang="en-US" altLang="zh-CN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个可选值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ym typeface="Symbol" panose="05050102010706020507" pitchFamily="18" charset="2"/>
              </a:rPr>
              <a:t>4.  </a:t>
            </a:r>
            <a:r>
              <a:rPr lang="en-US" altLang="zh-CN" dirty="0" smtClean="0">
                <a:sym typeface="Symbol" panose="05050102010706020507" pitchFamily="18" charset="2"/>
              </a:rPr>
              <a:t>|  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>
                <a:sym typeface="Symbol" panose="05050102010706020507" pitchFamily="18" charset="2"/>
              </a:rPr>
              <a:t>C(t)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B(t),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 smtClean="0">
                <a:sym typeface="Symbol" panose="05050102010706020507" pitchFamily="18" charset="2"/>
              </a:rPr>
              <a:t>backtrack(t+1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  //</a:t>
            </a:r>
            <a:r>
              <a:rPr lang="zh-CN" altLang="en-US" dirty="0" smtClean="0">
                <a:solidFill>
                  <a:schemeClr val="accent2"/>
                </a:solidFill>
              </a:rPr>
              <a:t>剪枝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装载问题</a:t>
            </a:r>
            <a:r>
              <a:rPr lang="en-US" altLang="zh-CN" b="1" dirty="0" smtClean="0">
                <a:solidFill>
                  <a:schemeClr val="tx1"/>
                </a:solidFill>
              </a:rPr>
              <a:t>w[1:n],c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5865708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解空间</a:t>
            </a:r>
            <a:r>
              <a:rPr lang="en-US" altLang="zh-CN" dirty="0"/>
              <a:t>: { 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dirty="0">
                <a:sym typeface="Symbol" panose="05050102010706020507" pitchFamily="18" charset="2"/>
              </a:rPr>
              <a:t>{0,1}, 1 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 n </a:t>
            </a:r>
            <a:r>
              <a:rPr lang="en-US" altLang="zh-CN" dirty="0" smtClean="0"/>
              <a:t>}//01</a:t>
            </a:r>
            <a:r>
              <a:rPr lang="zh-CN" altLang="en-US" dirty="0" smtClean="0"/>
              <a:t>串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解空间结构</a:t>
            </a:r>
            <a:r>
              <a:rPr lang="en-US" altLang="zh-CN" dirty="0"/>
              <a:t>: </a:t>
            </a:r>
            <a:r>
              <a:rPr lang="zh-CN" altLang="en-US" dirty="0"/>
              <a:t>子集树</a:t>
            </a:r>
            <a:r>
              <a:rPr lang="en-US" altLang="zh-CN" dirty="0"/>
              <a:t>, 1</a:t>
            </a:r>
            <a:r>
              <a:rPr lang="zh-CN" altLang="en-US" dirty="0"/>
              <a:t>左</a:t>
            </a:r>
            <a:r>
              <a:rPr lang="en-US" altLang="zh-CN" dirty="0"/>
              <a:t>0</a:t>
            </a:r>
            <a:r>
              <a:rPr lang="zh-CN" altLang="en-US" dirty="0"/>
              <a:t>右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err="1"/>
              <a:t>bestw</a:t>
            </a:r>
            <a:r>
              <a:rPr lang="en-US" altLang="zh-CN" dirty="0"/>
              <a:t>, </a:t>
            </a:r>
            <a:r>
              <a:rPr lang="en-US" altLang="zh-CN" dirty="0" err="1"/>
              <a:t>cw</a:t>
            </a:r>
            <a:r>
              <a:rPr lang="en-US" altLang="zh-CN" dirty="0"/>
              <a:t>: </a:t>
            </a:r>
            <a:r>
              <a:rPr lang="zh-CN" altLang="en-US" dirty="0" smtClean="0"/>
              <a:t>最佳质量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当前</a:t>
            </a:r>
            <a:r>
              <a:rPr lang="zh-CN" altLang="en-US" dirty="0"/>
              <a:t>质量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r: </a:t>
            </a:r>
            <a:r>
              <a:rPr lang="zh-CN" altLang="en-US" dirty="0"/>
              <a:t>当前剩余质量 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cw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  c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//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约束条件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cw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+ r &gt; 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bestw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//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限界条件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 </a:t>
            </a:r>
            <a:r>
              <a:rPr lang="en-US" altLang="zh-CN" dirty="0" err="1"/>
              <a:t>cw</a:t>
            </a:r>
            <a:r>
              <a:rPr lang="en-US" altLang="zh-CN" dirty="0"/>
              <a:t> + w[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 c         //</a:t>
            </a:r>
            <a:r>
              <a:rPr lang="zh-CN" altLang="en-US" dirty="0">
                <a:sym typeface="Symbol" panose="05050102010706020507" pitchFamily="18" charset="2"/>
              </a:rPr>
              <a:t>用于左分支 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cw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+   r    &gt; 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bestw</a:t>
            </a:r>
            <a:r>
              <a:rPr lang="en-US" altLang="zh-CN" dirty="0">
                <a:sym typeface="Symbol" panose="05050102010706020507" pitchFamily="18" charset="2"/>
              </a:rPr>
              <a:t> //</a:t>
            </a:r>
            <a:r>
              <a:rPr lang="zh-CN" altLang="en-US" dirty="0">
                <a:sym typeface="Symbol" panose="05050102010706020507" pitchFamily="18" charset="2"/>
              </a:rPr>
              <a:t>用于右分支 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5580063" y="1268413"/>
          <a:ext cx="2414587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公式" r:id="rId1" imgW="28956000" imgH="26822400" progId="Equation.3">
                  <p:embed/>
                </p:oleObj>
              </mc:Choice>
              <mc:Fallback>
                <p:oleObj name="公式" r:id="rId1" imgW="28956000" imgH="26822400" progId="Equation.3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80063" y="1268413"/>
                        <a:ext cx="2414587" cy="2235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1751" name="Group 39"/>
          <p:cNvGrpSpPr/>
          <p:nvPr/>
        </p:nvGrpSpPr>
        <p:grpSpPr bwMode="auto">
          <a:xfrm>
            <a:off x="4716016" y="4652838"/>
            <a:ext cx="4248472" cy="2088530"/>
            <a:chOff x="1927" y="2387"/>
            <a:chExt cx="3493" cy="1678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371725" name="AutoShape 15"/>
            <p:cNvCxnSpPr>
              <a:cxnSpLocks noChangeShapeType="1"/>
              <a:stCxn id="4" idx="3"/>
              <a:endCxn id="6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26" name="AutoShape 16"/>
            <p:cNvCxnSpPr>
              <a:cxnSpLocks noChangeShapeType="1"/>
              <a:stCxn id="4" idx="5"/>
              <a:endCxn id="7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27" name="AutoShape 17"/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28" name="AutoShape 18"/>
            <p:cNvCxnSpPr>
              <a:cxnSpLocks noChangeShapeType="1"/>
              <a:stCxn id="6" idx="5"/>
              <a:endCxn id="9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111 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110 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371731" name="AutoShape 17"/>
            <p:cNvCxnSpPr>
              <a:cxnSpLocks noChangeShapeType="1"/>
              <a:stCxn id="8" idx="3"/>
              <a:endCxn id="4294967295" idx="0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32" name="AutoShape 18"/>
            <p:cNvCxnSpPr>
              <a:cxnSpLocks noChangeShapeType="1"/>
              <a:stCxn id="8" idx="5"/>
              <a:endCxn id="4294967295" idx="0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371735" name="AutoShape 17"/>
            <p:cNvCxnSpPr>
              <a:cxnSpLocks noChangeShapeType="1"/>
              <a:stCxn id="9" idx="3"/>
              <a:endCxn id="4294967295" idx="0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36" name="AutoShape 18"/>
            <p:cNvCxnSpPr>
              <a:cxnSpLocks noChangeShapeType="1"/>
              <a:stCxn id="9" idx="5"/>
              <a:endCxn id="4294967295" idx="0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371739" name="AutoShape 17"/>
            <p:cNvCxnSpPr>
              <a:cxnSpLocks noChangeShapeType="1"/>
              <a:stCxn id="7" idx="3"/>
              <a:endCxn id="4294967295" idx="0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40" name="AutoShape 18"/>
            <p:cNvCxnSpPr>
              <a:cxnSpLocks noChangeShapeType="1"/>
              <a:stCxn id="7" idx="5"/>
              <a:endCxn id="4294967295" idx="0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3738" y="368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011 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010 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371743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44" name="AutoShape 18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371747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748" name="AutoShape 18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子集树回溯模型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709407" y="1254239"/>
            <a:ext cx="61815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backtrack(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t)   //</a:t>
            </a:r>
            <a:r>
              <a:rPr lang="zh-CN" altLang="en-US" dirty="0"/>
              <a:t>搜索到树的第</a:t>
            </a:r>
            <a:r>
              <a:rPr lang="en-US" altLang="zh-CN" dirty="0"/>
              <a:t>t</a:t>
            </a:r>
            <a:r>
              <a:rPr lang="zh-CN" altLang="en-US" dirty="0"/>
              <a:t>层</a:t>
            </a:r>
            <a:endParaRPr lang="zh-CN" altLang="en-US" dirty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 t&gt;n, </a:t>
            </a:r>
            <a:r>
              <a:rPr lang="zh-CN" altLang="en-US" dirty="0" smtClean="0"/>
              <a:t>判断 记录 返回</a:t>
            </a:r>
            <a:endParaRPr lang="zh-CN" altLang="en-US" dirty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对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 : 1                     </a:t>
            </a:r>
            <a:endParaRPr lang="en-US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 |   </a:t>
            </a:r>
            <a:r>
              <a:rPr lang="zh-CN" altLang="en-US" dirty="0" smtClean="0"/>
              <a:t>若 满足</a:t>
            </a:r>
            <a:r>
              <a:rPr lang="en-US" altLang="zh-CN" dirty="0" smtClean="0"/>
              <a:t> </a:t>
            </a:r>
            <a:r>
              <a:rPr lang="en-US" altLang="zh-CN" dirty="0"/>
              <a:t>Constraint(t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Bound(t</a:t>
            </a:r>
            <a:r>
              <a:rPr lang="en-US" altLang="zh-CN" dirty="0"/>
              <a:t>) </a:t>
            </a:r>
            <a:endParaRPr lang="en-US" altLang="zh-CN" dirty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4. |  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 backtrack(t+1);</a:t>
            </a:r>
            <a:endParaRPr lang="en-US" altLang="zh-CN" dirty="0"/>
          </a:p>
        </p:txBody>
      </p:sp>
      <p:sp>
        <p:nvSpPr>
          <p:cNvPr id="391202" name="Text Box 34"/>
          <p:cNvSpPr txBox="1">
            <a:spLocks noChangeArrowheads="1"/>
          </p:cNvSpPr>
          <p:nvPr/>
        </p:nvSpPr>
        <p:spPr bwMode="auto">
          <a:xfrm>
            <a:off x="179512" y="3861296"/>
            <a:ext cx="382508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Constraint(t) </a:t>
            </a:r>
            <a:r>
              <a:rPr lang="zh-CN" altLang="en-US" dirty="0" smtClean="0"/>
              <a:t>约束条件 </a:t>
            </a:r>
            <a:endParaRPr lang="en-US" altLang="zh-CN" dirty="0" smtClean="0"/>
          </a:p>
          <a:p>
            <a:r>
              <a:rPr lang="en-US" altLang="zh-CN" dirty="0" smtClean="0"/>
              <a:t>Bound(t) </a:t>
            </a:r>
            <a:r>
              <a:rPr lang="zh-CN" altLang="en-US" dirty="0" smtClean="0"/>
              <a:t>限界条件</a:t>
            </a:r>
            <a:endParaRPr lang="en-US" altLang="zh-CN" dirty="0" smtClean="0"/>
          </a:p>
          <a:p>
            <a:r>
              <a:rPr lang="zh-CN" altLang="en-US" dirty="0" smtClean="0"/>
              <a:t>有必要时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注意还原</a:t>
            </a:r>
            <a:endParaRPr lang="zh-CN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067944" y="3647092"/>
            <a:ext cx="478207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/>
              <a:t>backtrack(t) 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/>
              <a:t>1. </a:t>
            </a:r>
            <a:r>
              <a:rPr lang="zh-CN" altLang="en-US" sz="2000" dirty="0"/>
              <a:t>若</a:t>
            </a:r>
            <a:r>
              <a:rPr lang="en-US" altLang="zh-CN" sz="2000" dirty="0"/>
              <a:t>t&gt;n, </a:t>
            </a:r>
            <a:r>
              <a:rPr lang="zh-CN" altLang="en-US" sz="2000" dirty="0"/>
              <a:t>判断 记录</a:t>
            </a:r>
            <a:r>
              <a:rPr lang="en-US" altLang="zh-CN" sz="2000" dirty="0"/>
              <a:t> </a:t>
            </a:r>
            <a:r>
              <a:rPr lang="zh-CN" altLang="en-US" sz="2000" dirty="0"/>
              <a:t>返回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/>
              <a:t>2. </a:t>
            </a:r>
            <a:r>
              <a:rPr lang="en-US" altLang="zh-CN" sz="2000" dirty="0">
                <a:solidFill>
                  <a:srgbClr val="FF0000"/>
                </a:solidFill>
              </a:rPr>
              <a:t>r-=w[t]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/>
              <a:t>3. </a:t>
            </a:r>
            <a:r>
              <a:rPr lang="zh-CN" altLang="en-US" sz="2000" dirty="0"/>
              <a:t>若 </a:t>
            </a:r>
            <a:r>
              <a:rPr lang="en-US" altLang="zh-CN" sz="2000" dirty="0" err="1">
                <a:solidFill>
                  <a:schemeClr val="tx1"/>
                </a:solidFill>
              </a:rPr>
              <a:t>cw</a:t>
            </a:r>
            <a:r>
              <a:rPr lang="en-US" altLang="zh-CN" sz="2000" dirty="0">
                <a:solidFill>
                  <a:schemeClr val="tx1"/>
                </a:solidFill>
              </a:rPr>
              <a:t> + w[t] 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 c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则 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4.  </a:t>
            </a:r>
            <a:r>
              <a:rPr lang="en-US" altLang="zh-CN" sz="2000" dirty="0" smtClean="0">
                <a:sym typeface="Symbol" panose="05050102010706020507" pitchFamily="18" charset="2"/>
              </a:rPr>
              <a:t>|  </a:t>
            </a:r>
            <a:r>
              <a:rPr lang="en-US" altLang="zh-CN" sz="2000" dirty="0" err="1">
                <a:sym typeface="Symbol" panose="05050102010706020507" pitchFamily="18" charset="2"/>
              </a:rPr>
              <a:t>cw</a:t>
            </a:r>
            <a:r>
              <a:rPr lang="en-US" altLang="zh-CN" sz="2000" dirty="0">
                <a:sym typeface="Symbol" panose="05050102010706020507" pitchFamily="18" charset="2"/>
              </a:rPr>
              <a:t>+=w[t], backtrack(t+1), </a:t>
            </a:r>
            <a:r>
              <a:rPr lang="en-US" altLang="zh-CN" sz="2000" dirty="0" err="1">
                <a:sym typeface="Symbol" panose="05050102010706020507" pitchFamily="18" charset="2"/>
              </a:rPr>
              <a:t>cw</a:t>
            </a:r>
            <a:r>
              <a:rPr lang="en-US" altLang="zh-CN" sz="2000" dirty="0">
                <a:sym typeface="Symbol" panose="05050102010706020507" pitchFamily="18" charset="2"/>
              </a:rPr>
              <a:t>-=w[t], 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5. </a:t>
            </a:r>
            <a:r>
              <a:rPr lang="zh-CN" altLang="en-US" sz="2000" dirty="0">
                <a:sym typeface="Symbol" panose="05050102010706020507" pitchFamily="18" charset="2"/>
              </a:rPr>
              <a:t>若 </a:t>
            </a:r>
            <a:r>
              <a:rPr lang="en-US" altLang="zh-CN" sz="2000" dirty="0" err="1">
                <a:solidFill>
                  <a:srgbClr val="FF3300"/>
                </a:solidFill>
                <a:sym typeface="Symbol" panose="05050102010706020507" pitchFamily="18" charset="2"/>
              </a:rPr>
              <a:t>cw</a:t>
            </a:r>
            <a:r>
              <a:rPr lang="en-US" altLang="zh-CN" sz="2000" dirty="0">
                <a:solidFill>
                  <a:srgbClr val="FF3300"/>
                </a:solidFill>
                <a:sym typeface="Symbol" panose="05050102010706020507" pitchFamily="18" charset="2"/>
              </a:rPr>
              <a:t> + r &gt; </a:t>
            </a:r>
            <a:r>
              <a:rPr lang="en-US" altLang="zh-CN" sz="2000" dirty="0" err="1">
                <a:solidFill>
                  <a:srgbClr val="FF3300"/>
                </a:solidFill>
                <a:sym typeface="Symbol" panose="05050102010706020507" pitchFamily="18" charset="2"/>
              </a:rPr>
              <a:t>bestw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则 </a:t>
            </a:r>
            <a:r>
              <a:rPr lang="en-US" altLang="zh-CN" sz="2000" dirty="0">
                <a:sym typeface="Symbol" panose="05050102010706020507" pitchFamily="18" charset="2"/>
              </a:rPr>
              <a:t>backtrack(t+1) 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6.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r+=w[t]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排列树回溯模型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20273" y="1184553"/>
            <a:ext cx="89947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backtrack(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t)   //</a:t>
            </a:r>
            <a:r>
              <a:rPr lang="zh-CN" altLang="en-US" dirty="0" smtClean="0"/>
              <a:t>搜索树</a:t>
            </a:r>
            <a:r>
              <a:rPr lang="zh-CN" altLang="en-US" dirty="0"/>
              <a:t>的第</a:t>
            </a:r>
            <a:r>
              <a:rPr lang="en-US" altLang="zh-CN" dirty="0"/>
              <a:t>t</a:t>
            </a:r>
            <a:r>
              <a:rPr lang="zh-CN" altLang="en-US" dirty="0"/>
              <a:t>层</a:t>
            </a:r>
            <a:endParaRPr lang="zh-CN" altLang="en-US" dirty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若</a:t>
            </a:r>
            <a:r>
              <a:rPr lang="en-US" altLang="zh-CN" dirty="0" smtClean="0"/>
              <a:t> t&gt;n, </a:t>
            </a:r>
            <a:r>
              <a:rPr lang="zh-CN" altLang="en-US" dirty="0" smtClean="0"/>
              <a:t>判断 记录 返回</a:t>
            </a:r>
            <a:endParaRPr lang="zh-CN" altLang="en-US" dirty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对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t : n                     </a:t>
            </a:r>
            <a:endParaRPr lang="en-US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3. |   </a:t>
            </a:r>
            <a:r>
              <a:rPr lang="zh-CN" altLang="en-US" dirty="0" smtClean="0"/>
              <a:t>交换 </a:t>
            </a:r>
            <a:r>
              <a:rPr lang="en-US" altLang="zh-CN" dirty="0" smtClean="0"/>
              <a:t>x[t]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4. |   </a:t>
            </a:r>
            <a:r>
              <a:rPr lang="zh-CN" altLang="en-US" dirty="0" smtClean="0"/>
              <a:t>若 满足</a:t>
            </a:r>
            <a:r>
              <a:rPr lang="en-US" altLang="zh-CN" dirty="0" smtClean="0"/>
              <a:t> </a:t>
            </a:r>
            <a:r>
              <a:rPr lang="en-US" altLang="zh-CN" dirty="0"/>
              <a:t>Constraint(t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且 </a:t>
            </a:r>
            <a:r>
              <a:rPr lang="en-US" altLang="zh-CN" dirty="0" smtClean="0"/>
              <a:t>Bound(t) //</a:t>
            </a:r>
            <a:r>
              <a:rPr lang="zh-CN" altLang="en-US" dirty="0" smtClean="0"/>
              <a:t>约束和限界条件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5. |  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 backtrack(t+1); </a:t>
            </a:r>
            <a:endParaRPr lang="en-US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6. |   </a:t>
            </a:r>
            <a:r>
              <a:rPr lang="zh-CN" altLang="en-US" dirty="0" smtClean="0"/>
              <a:t>交换 </a:t>
            </a:r>
            <a:r>
              <a:rPr lang="en-US" altLang="zh-CN" dirty="0" smtClean="0"/>
              <a:t>x[t]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backtrack(1) </a:t>
            </a:r>
            <a:endParaRPr lang="en-US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初始</a:t>
            </a:r>
            <a:r>
              <a:rPr lang="en-US" altLang="zh-CN" dirty="0" smtClean="0"/>
              <a:t>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i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112268" y="4381772"/>
            <a:ext cx="6780212" cy="2287588"/>
            <a:chOff x="1752600" y="2057400"/>
            <a:chExt cx="6780212" cy="2287588"/>
          </a:xfrm>
        </p:grpSpPr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4492625" y="2057400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根</a:t>
              </a: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(123)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AutoShape 17"/>
            <p:cNvCxnSpPr>
              <a:cxnSpLocks noChangeShapeType="1"/>
              <a:stCxn id="7" idx="3"/>
              <a:endCxn id="17" idx="0"/>
            </p:cNvCxnSpPr>
            <p:nvPr/>
          </p:nvCxnSpPr>
          <p:spPr bwMode="auto">
            <a:xfrm flipH="1">
              <a:off x="3068830" y="2579082"/>
              <a:ext cx="1580489" cy="3149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8"/>
            <p:cNvCxnSpPr>
              <a:cxnSpLocks noChangeShapeType="1"/>
              <a:stCxn id="7" idx="5"/>
              <a:endCxn id="19" idx="0"/>
            </p:cNvCxnSpPr>
            <p:nvPr/>
          </p:nvCxnSpPr>
          <p:spPr bwMode="auto">
            <a:xfrm>
              <a:off x="5405906" y="2579082"/>
              <a:ext cx="1601319" cy="3149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7"/>
            <p:cNvCxnSpPr>
              <a:cxnSpLocks noChangeShapeType="1"/>
              <a:stCxn id="7" idx="4"/>
              <a:endCxn id="18" idx="0"/>
            </p:cNvCxnSpPr>
            <p:nvPr/>
          </p:nvCxnSpPr>
          <p:spPr bwMode="auto">
            <a:xfrm>
              <a:off x="5027613" y="2668588"/>
              <a:ext cx="0" cy="2254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7"/>
            <p:cNvCxnSpPr>
              <a:cxnSpLocks noChangeShapeType="1"/>
              <a:stCxn id="17" idx="4"/>
              <a:endCxn id="20" idx="0"/>
            </p:cNvCxnSpPr>
            <p:nvPr/>
          </p:nvCxnSpPr>
          <p:spPr bwMode="auto">
            <a:xfrm flipH="1">
              <a:off x="2287588" y="3505200"/>
              <a:ext cx="781242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8"/>
            <p:cNvCxnSpPr>
              <a:cxnSpLocks noChangeShapeType="1"/>
              <a:stCxn id="17" idx="4"/>
              <a:endCxn id="21" idx="0"/>
            </p:cNvCxnSpPr>
            <p:nvPr/>
          </p:nvCxnSpPr>
          <p:spPr bwMode="auto">
            <a:xfrm>
              <a:off x="3068830" y="3505200"/>
              <a:ext cx="358583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7"/>
            <p:cNvCxnSpPr>
              <a:cxnSpLocks noChangeShapeType="1"/>
              <a:stCxn id="18" idx="4"/>
              <a:endCxn id="22" idx="0"/>
            </p:cNvCxnSpPr>
            <p:nvPr/>
          </p:nvCxnSpPr>
          <p:spPr bwMode="auto">
            <a:xfrm flipH="1">
              <a:off x="4570413" y="3505200"/>
              <a:ext cx="457200" cy="2270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8"/>
            <p:cNvCxnSpPr>
              <a:cxnSpLocks noChangeShapeType="1"/>
              <a:stCxn id="18" idx="4"/>
              <a:endCxn id="23" idx="0"/>
            </p:cNvCxnSpPr>
            <p:nvPr/>
          </p:nvCxnSpPr>
          <p:spPr bwMode="auto">
            <a:xfrm>
              <a:off x="5027613" y="3505200"/>
              <a:ext cx="667134" cy="215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7"/>
            <p:cNvCxnSpPr>
              <a:cxnSpLocks noChangeShapeType="1"/>
              <a:stCxn id="19" idx="4"/>
              <a:endCxn id="24" idx="0"/>
            </p:cNvCxnSpPr>
            <p:nvPr/>
          </p:nvCxnSpPr>
          <p:spPr bwMode="auto">
            <a:xfrm flipH="1">
              <a:off x="6859588" y="3505200"/>
              <a:ext cx="147637" cy="2270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8"/>
            <p:cNvCxnSpPr>
              <a:cxnSpLocks noChangeShapeType="1"/>
              <a:stCxn id="19" idx="4"/>
              <a:endCxn id="25" idx="0"/>
            </p:cNvCxnSpPr>
            <p:nvPr/>
          </p:nvCxnSpPr>
          <p:spPr bwMode="auto">
            <a:xfrm>
              <a:off x="7007225" y="3505200"/>
              <a:ext cx="990600" cy="215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2533842" y="2894012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1(</a:t>
              </a:r>
              <a:r>
                <a:rPr lang="en-US" altLang="zh-CN" sz="24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123</a:t>
              </a: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4492625" y="2894012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2(</a:t>
              </a:r>
              <a:r>
                <a:rPr lang="en-US" altLang="zh-CN" sz="24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213</a:t>
              </a: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19" name="Oval 51"/>
            <p:cNvSpPr>
              <a:spLocks noChangeAspect="1"/>
            </p:cNvSpPr>
            <p:nvPr/>
          </p:nvSpPr>
          <p:spPr bwMode="auto">
            <a:xfrm>
              <a:off x="6472237" y="2894012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3(321)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Oval 51"/>
            <p:cNvSpPr>
              <a:spLocks noChangeAspect="1"/>
            </p:cNvSpPr>
            <p:nvPr/>
          </p:nvSpPr>
          <p:spPr bwMode="auto">
            <a:xfrm>
              <a:off x="1752600" y="3733800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2(123)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21" name="Oval 51"/>
            <p:cNvSpPr>
              <a:spLocks noChangeAspect="1"/>
            </p:cNvSpPr>
            <p:nvPr/>
          </p:nvSpPr>
          <p:spPr bwMode="auto">
            <a:xfrm>
              <a:off x="2892425" y="3733800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3(132)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22" name="Oval 51"/>
            <p:cNvSpPr>
              <a:spLocks noChangeAspect="1"/>
            </p:cNvSpPr>
            <p:nvPr/>
          </p:nvSpPr>
          <p:spPr bwMode="auto">
            <a:xfrm>
              <a:off x="4035425" y="3732212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2(213)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Oval 51"/>
            <p:cNvSpPr>
              <a:spLocks noChangeAspect="1"/>
            </p:cNvSpPr>
            <p:nvPr/>
          </p:nvSpPr>
          <p:spPr bwMode="auto">
            <a:xfrm>
              <a:off x="5159759" y="3721100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3(</a:t>
              </a:r>
              <a:r>
                <a:rPr lang="en-US" altLang="zh-CN" sz="24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231</a:t>
              </a: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24" name="Oval 51"/>
            <p:cNvSpPr>
              <a:spLocks noChangeAspect="1"/>
            </p:cNvSpPr>
            <p:nvPr/>
          </p:nvSpPr>
          <p:spPr bwMode="auto">
            <a:xfrm>
              <a:off x="6324600" y="3732212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2(321)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25" name="Oval 51"/>
            <p:cNvSpPr>
              <a:spLocks noChangeAspect="1"/>
            </p:cNvSpPr>
            <p:nvPr/>
          </p:nvSpPr>
          <p:spPr bwMode="auto">
            <a:xfrm>
              <a:off x="7462837" y="3721100"/>
              <a:ext cx="10699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3(312)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1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1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1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1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1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1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1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1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搜索算法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1746250" y="1557338"/>
            <a:ext cx="577056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/>
              <a:t> </a:t>
            </a:r>
            <a:r>
              <a:rPr lang="zh-CN" altLang="zh-CN" dirty="0"/>
              <a:t>穷举搜索(</a:t>
            </a:r>
            <a:r>
              <a:rPr lang="zh-CN" altLang="en-US" dirty="0"/>
              <a:t>b</a:t>
            </a:r>
            <a:r>
              <a:rPr lang="en-US" altLang="zh-CN" dirty="0" err="1"/>
              <a:t>rute</a:t>
            </a:r>
            <a:r>
              <a:rPr lang="en-US" altLang="zh-CN" dirty="0"/>
              <a:t>-force</a:t>
            </a:r>
            <a:r>
              <a:rPr lang="zh-CN" altLang="zh-CN" dirty="0"/>
              <a:t> Search)</a:t>
            </a:r>
            <a:endParaRPr lang="zh-CN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/>
              <a:t> 图遍历</a:t>
            </a:r>
            <a:r>
              <a:rPr lang="zh-CN" altLang="zh-CN" dirty="0"/>
              <a:t>(</a:t>
            </a:r>
            <a:r>
              <a:rPr lang="zh-CN" altLang="en-US" dirty="0"/>
              <a:t>Graph </a:t>
            </a:r>
            <a:r>
              <a:rPr lang="en-US" altLang="zh-CN" dirty="0"/>
              <a:t>traversal</a:t>
            </a:r>
            <a:r>
              <a:rPr lang="zh-CN" altLang="zh-CN" dirty="0"/>
              <a:t>)</a:t>
            </a:r>
            <a:endParaRPr lang="zh-CN" altLang="zh-CN" dirty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zh-CN" dirty="0"/>
              <a:t>   - </a:t>
            </a:r>
            <a:r>
              <a:rPr lang="zh-CN" altLang="zh-CN" dirty="0">
                <a:solidFill>
                  <a:srgbClr val="FF3300"/>
                </a:solidFill>
              </a:rPr>
              <a:t>深度优先</a:t>
            </a:r>
            <a:r>
              <a:rPr lang="zh-CN" altLang="en-US" dirty="0">
                <a:solidFill>
                  <a:srgbClr val="FF3300"/>
                </a:solidFill>
              </a:rPr>
              <a:t>搜索</a:t>
            </a:r>
            <a:r>
              <a:rPr lang="zh-CN" altLang="zh-CN" dirty="0">
                <a:solidFill>
                  <a:srgbClr val="FF3300"/>
                </a:solidFill>
              </a:rPr>
              <a:t>(DFS)</a:t>
            </a:r>
            <a:r>
              <a:rPr lang="zh-CN" altLang="zh-CN" dirty="0"/>
              <a:t>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/>
              <a:t>   </a:t>
            </a:r>
            <a:r>
              <a:rPr lang="zh-CN" altLang="zh-CN" dirty="0"/>
              <a:t>- </a:t>
            </a:r>
            <a:r>
              <a:rPr lang="zh-CN" altLang="zh-CN" dirty="0">
                <a:solidFill>
                  <a:srgbClr val="FF3300"/>
                </a:solidFill>
              </a:rPr>
              <a:t>广度优先搜索(BFS)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en-US" dirty="0"/>
              <a:t> 树遍历</a:t>
            </a:r>
            <a:r>
              <a:rPr lang="en-US" altLang="zh-CN" dirty="0"/>
              <a:t>(Tree traversal)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/>
              <a:t>   </a:t>
            </a:r>
            <a:r>
              <a:rPr lang="en-US" altLang="zh-CN" dirty="0"/>
              <a:t>- </a:t>
            </a:r>
            <a:r>
              <a:rPr lang="zh-CN" altLang="en-US" dirty="0">
                <a:solidFill>
                  <a:srgbClr val="FF3300"/>
                </a:solidFill>
              </a:rPr>
              <a:t>回溯</a:t>
            </a:r>
            <a:r>
              <a:rPr lang="en-US" altLang="zh-CN" dirty="0">
                <a:solidFill>
                  <a:srgbClr val="FF3300"/>
                </a:solidFill>
              </a:rPr>
              <a:t>(Backtracking)</a:t>
            </a:r>
            <a:endParaRPr lang="zh-CN" altLang="zh-CN" dirty="0">
              <a:solidFill>
                <a:srgbClr val="FF33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zh-CN" dirty="0"/>
              <a:t>   - </a:t>
            </a:r>
            <a:r>
              <a:rPr lang="zh-CN" altLang="zh-CN" dirty="0">
                <a:solidFill>
                  <a:srgbClr val="FF3300"/>
                </a:solidFill>
              </a:rPr>
              <a:t>分枝限界法(Branch </a:t>
            </a:r>
            <a:r>
              <a:rPr lang="zh-CN" altLang="en-US" dirty="0">
                <a:solidFill>
                  <a:srgbClr val="FF3300"/>
                </a:solidFill>
              </a:rPr>
              <a:t>a</a:t>
            </a:r>
            <a:r>
              <a:rPr lang="en-US" altLang="zh-CN" dirty="0" err="1">
                <a:solidFill>
                  <a:srgbClr val="FF3300"/>
                </a:solidFill>
              </a:rPr>
              <a:t>nd</a:t>
            </a:r>
            <a:r>
              <a:rPr lang="zh-CN" altLang="zh-CN" dirty="0">
                <a:solidFill>
                  <a:srgbClr val="FF3300"/>
                </a:solidFill>
              </a:rPr>
              <a:t> Bound)</a:t>
            </a:r>
            <a:r>
              <a:rPr lang="zh-CN" altLang="zh-CN" dirty="0"/>
              <a:t>;</a:t>
            </a:r>
            <a:r>
              <a:rPr lang="zh-CN" altLang="en-US" dirty="0"/>
              <a:t> </a:t>
            </a:r>
            <a:endParaRPr lang="zh-CN" altLang="zh-CN" dirty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zh-CN" dirty="0"/>
              <a:t>   - 博弈树搜索(</a:t>
            </a:r>
            <a:r>
              <a:rPr lang="zh-CN" altLang="en-US" dirty="0"/>
              <a:t> </a:t>
            </a:r>
            <a:r>
              <a:rPr lang="zh-CN" altLang="zh-CN" dirty="0">
                <a:sym typeface="Symbol" panose="05050102010706020507" pitchFamily="18" charset="2"/>
              </a:rPr>
              <a:t></a:t>
            </a:r>
            <a:r>
              <a:rPr lang="zh-CN" altLang="en-US" dirty="0">
                <a:sym typeface="Symbol" panose="05050102010706020507" pitchFamily="18" charset="2"/>
              </a:rPr>
              <a:t> - </a:t>
            </a:r>
            <a:r>
              <a:rPr lang="zh-CN" altLang="zh-CN" dirty="0">
                <a:sym typeface="Symbol" panose="05050102010706020507" pitchFamily="18" charset="2"/>
              </a:rPr>
              <a:t>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zh-CN" altLang="zh-CN" dirty="0"/>
              <a:t>Search)</a:t>
            </a:r>
            <a:r>
              <a:rPr lang="zh-CN" altLang="en-US" dirty="0"/>
              <a:t>等</a:t>
            </a:r>
            <a:endParaRPr lang="zh-CN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Char char="•"/>
            </a:pPr>
            <a:r>
              <a:rPr lang="zh-CN" altLang="zh-CN" dirty="0"/>
              <a:t> 启发式搜索(Heuristic Search)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4624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  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5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回溯法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530703" y="2996952"/>
            <a:ext cx="4057521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装载问题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背包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回溯</a:t>
            </a:r>
            <a:r>
              <a:rPr lang="zh-CN" altLang="en-US" dirty="0">
                <a:solidFill>
                  <a:schemeClr val="tx1"/>
                </a:solidFill>
              </a:rPr>
              <a:t>算法设计</a:t>
            </a:r>
            <a:r>
              <a:rPr lang="zh-CN" altLang="en-US" dirty="0" smtClean="0">
                <a:solidFill>
                  <a:schemeClr val="tx1"/>
                </a:solidFill>
              </a:rPr>
              <a:t>步骤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3. </a:t>
            </a:r>
            <a:r>
              <a:rPr lang="zh-CN" altLang="en-US" dirty="0" smtClean="0">
                <a:solidFill>
                  <a:srgbClr val="FF0000"/>
                </a:solidFill>
              </a:rPr>
              <a:t>旅行</a:t>
            </a:r>
            <a:r>
              <a:rPr lang="zh-CN" altLang="en-US" dirty="0">
                <a:solidFill>
                  <a:srgbClr val="FF0000"/>
                </a:solidFill>
              </a:rPr>
              <a:t>售货员问题</a:t>
            </a:r>
            <a:r>
              <a:rPr lang="en-US" altLang="zh-CN" dirty="0">
                <a:solidFill>
                  <a:srgbClr val="FF0000"/>
                </a:solidFill>
              </a:rPr>
              <a:t>(TSP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4. n</a:t>
            </a:r>
            <a:r>
              <a:rPr lang="zh-CN" altLang="en-US" dirty="0">
                <a:solidFill>
                  <a:schemeClr val="tx1"/>
                </a:solidFill>
              </a:rPr>
              <a:t>皇后</a:t>
            </a:r>
            <a:r>
              <a:rPr lang="zh-CN" altLang="en-US" dirty="0" smtClean="0">
                <a:solidFill>
                  <a:schemeClr val="tx1"/>
                </a:solidFill>
              </a:rPr>
              <a:t>问题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</a:rPr>
              <a:t>最大团问题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6. </a:t>
            </a:r>
            <a:r>
              <a:rPr lang="zh-CN" altLang="en-US" dirty="0" smtClean="0">
                <a:solidFill>
                  <a:schemeClr val="tx1"/>
                </a:solidFill>
              </a:rPr>
              <a:t>符号三角形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7. </a:t>
            </a:r>
            <a:r>
              <a:rPr lang="zh-CN" altLang="en-US" sz="2800" dirty="0" smtClean="0">
                <a:solidFill>
                  <a:schemeClr val="tx1"/>
                </a:solidFill>
              </a:rPr>
              <a:t>回溯算法的效率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旅行售货员问题</a:t>
            </a:r>
            <a:r>
              <a:rPr lang="en-US" altLang="zh-CN" b="1" dirty="0" smtClean="0">
                <a:solidFill>
                  <a:schemeClr val="tx1"/>
                </a:solidFill>
              </a:rPr>
              <a:t>(TSP)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5953874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某售货员要到若干城市推销商品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已知各城市间的旅费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选择一条从驻地出发</a:t>
            </a:r>
            <a:r>
              <a:rPr lang="en-US" altLang="zh-CN" dirty="0"/>
              <a:t>, </a:t>
            </a:r>
            <a:r>
              <a:rPr lang="zh-CN" altLang="en-US" dirty="0"/>
              <a:t>经过每个城市</a:t>
            </a:r>
            <a:r>
              <a:rPr lang="en-US" altLang="zh-CN" dirty="0"/>
              <a:t>,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最后回到驻地的路线</a:t>
            </a:r>
            <a:r>
              <a:rPr lang="en-US" altLang="zh-CN" dirty="0"/>
              <a:t>, </a:t>
            </a:r>
            <a:r>
              <a:rPr lang="zh-CN" altLang="en-US" dirty="0"/>
              <a:t>使总旅费最小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解</a:t>
            </a:r>
            <a:r>
              <a:rPr lang="zh-CN" altLang="en-US" dirty="0" smtClean="0"/>
              <a:t>空间</a:t>
            </a:r>
            <a:r>
              <a:rPr lang="en-US" altLang="zh-CN" dirty="0" smtClean="0"/>
              <a:t>: </a:t>
            </a:r>
            <a:r>
              <a:rPr lang="zh-CN" altLang="en-US" dirty="0" smtClean="0"/>
              <a:t>全体排列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解空间结构</a:t>
            </a:r>
            <a:r>
              <a:rPr lang="en-US" altLang="zh-CN" dirty="0" smtClean="0"/>
              <a:t>: </a:t>
            </a:r>
            <a:r>
              <a:rPr lang="zh-CN" altLang="en-US" dirty="0" smtClean="0"/>
              <a:t>排列树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grpSp>
        <p:nvGrpSpPr>
          <p:cNvPr id="374838" name="Group 54"/>
          <p:cNvGrpSpPr/>
          <p:nvPr/>
        </p:nvGrpSpPr>
        <p:grpSpPr bwMode="auto">
          <a:xfrm>
            <a:off x="655638" y="4623072"/>
            <a:ext cx="3124200" cy="2046288"/>
            <a:chOff x="3744" y="2695"/>
            <a:chExt cx="1968" cy="1289"/>
          </a:xfrm>
        </p:grpSpPr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3840" y="2783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 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374823" name="AutoShape 17"/>
            <p:cNvCxnSpPr>
              <a:cxnSpLocks noChangeShapeType="1"/>
              <a:stCxn id="4294967295" idx="2"/>
              <a:endCxn id="8" idx="6"/>
            </p:cNvCxnSpPr>
            <p:nvPr/>
          </p:nvCxnSpPr>
          <p:spPr bwMode="auto">
            <a:xfrm flipH="1" flipV="1">
              <a:off x="4226" y="2976"/>
              <a:ext cx="95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51"/>
            <p:cNvSpPr>
              <a:spLocks noChangeAspect="1"/>
            </p:cNvSpPr>
            <p:nvPr/>
          </p:nvSpPr>
          <p:spPr bwMode="auto">
            <a:xfrm>
              <a:off x="3840" y="355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3 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374825" name="AutoShape 17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4226" y="3744"/>
              <a:ext cx="95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51"/>
            <p:cNvSpPr>
              <a:spLocks noChangeAspect="1"/>
            </p:cNvSpPr>
            <p:nvPr/>
          </p:nvSpPr>
          <p:spPr bwMode="auto">
            <a:xfrm>
              <a:off x="5182" y="278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 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2" name="Oval 51"/>
            <p:cNvSpPr>
              <a:spLocks noChangeAspect="1"/>
            </p:cNvSpPr>
            <p:nvPr/>
          </p:nvSpPr>
          <p:spPr bwMode="auto">
            <a:xfrm>
              <a:off x="5184" y="355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4 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374828" name="AutoShape 17"/>
            <p:cNvCxnSpPr>
              <a:cxnSpLocks noChangeShapeType="1"/>
              <a:stCxn id="4294967295" idx="1"/>
              <a:endCxn id="8" idx="5"/>
            </p:cNvCxnSpPr>
            <p:nvPr/>
          </p:nvCxnSpPr>
          <p:spPr bwMode="auto">
            <a:xfrm flipH="1" flipV="1">
              <a:off x="4169" y="3112"/>
              <a:ext cx="1072" cy="4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29" name="AutoShape 17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5375" y="3169"/>
              <a:ext cx="2" cy="3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30" name="AutoShape 17"/>
            <p:cNvCxnSpPr>
              <a:cxnSpLocks noChangeShapeType="1"/>
              <a:stCxn id="4294967295" idx="3"/>
              <a:endCxn id="4294967295" idx="7"/>
            </p:cNvCxnSpPr>
            <p:nvPr/>
          </p:nvCxnSpPr>
          <p:spPr bwMode="auto">
            <a:xfrm flipH="1">
              <a:off x="4169" y="3113"/>
              <a:ext cx="1070" cy="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831" name="AutoShape 17"/>
            <p:cNvCxnSpPr>
              <a:cxnSpLocks noChangeShapeType="1"/>
              <a:stCxn id="4294967295" idx="0"/>
              <a:endCxn id="8" idx="4"/>
            </p:cNvCxnSpPr>
            <p:nvPr/>
          </p:nvCxnSpPr>
          <p:spPr bwMode="auto">
            <a:xfrm flipV="1">
              <a:off x="4033" y="3168"/>
              <a:ext cx="0" cy="3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4832" name="Text Box 48"/>
            <p:cNvSpPr txBox="1">
              <a:spLocks noChangeArrowheads="1"/>
            </p:cNvSpPr>
            <p:nvPr/>
          </p:nvSpPr>
          <p:spPr bwMode="auto">
            <a:xfrm>
              <a:off x="4524" y="2695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30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74833" name="Text Box 49"/>
            <p:cNvSpPr txBox="1">
              <a:spLocks noChangeArrowheads="1"/>
            </p:cNvSpPr>
            <p:nvPr/>
          </p:nvSpPr>
          <p:spPr bwMode="auto">
            <a:xfrm>
              <a:off x="3744" y="321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6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74834" name="Text Box 50"/>
            <p:cNvSpPr txBox="1">
              <a:spLocks noChangeArrowheads="1"/>
            </p:cNvSpPr>
            <p:nvPr/>
          </p:nvSpPr>
          <p:spPr bwMode="auto">
            <a:xfrm>
              <a:off x="5356" y="3216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74835" name="Text Box 51"/>
            <p:cNvSpPr txBox="1">
              <a:spLocks noChangeArrowheads="1"/>
            </p:cNvSpPr>
            <p:nvPr/>
          </p:nvSpPr>
          <p:spPr bwMode="auto">
            <a:xfrm>
              <a:off x="4540" y="3696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20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74836" name="Text Box 52"/>
            <p:cNvSpPr txBox="1">
              <a:spLocks noChangeArrowheads="1"/>
            </p:cNvSpPr>
            <p:nvPr/>
          </p:nvSpPr>
          <p:spPr bwMode="auto">
            <a:xfrm>
              <a:off x="4752" y="302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5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74837" name="Text Box 53"/>
            <p:cNvSpPr txBox="1">
              <a:spLocks noChangeArrowheads="1"/>
            </p:cNvSpPr>
            <p:nvPr/>
          </p:nvSpPr>
          <p:spPr bwMode="auto">
            <a:xfrm>
              <a:off x="4732" y="336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4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626297" y="2615902"/>
            <a:ext cx="4194175" cy="3981450"/>
            <a:chOff x="1066800" y="1978025"/>
            <a:chExt cx="4194175" cy="3981450"/>
          </a:xfrm>
        </p:grpSpPr>
        <p:sp>
          <p:nvSpPr>
            <p:cNvPr id="56" name="Oval 51"/>
            <p:cNvSpPr>
              <a:spLocks noChangeAspect="1"/>
            </p:cNvSpPr>
            <p:nvPr/>
          </p:nvSpPr>
          <p:spPr bwMode="auto">
            <a:xfrm>
              <a:off x="2819400" y="19780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7" name="Oval 51"/>
            <p:cNvSpPr>
              <a:spLocks noChangeAspect="1"/>
            </p:cNvSpPr>
            <p:nvPr/>
          </p:nvSpPr>
          <p:spPr bwMode="auto">
            <a:xfrm>
              <a:off x="2819400" y="2817813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234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sp>
          <p:nvSpPr>
            <p:cNvPr id="58" name="Oval 51"/>
            <p:cNvSpPr>
              <a:spLocks noChangeAspect="1"/>
            </p:cNvSpPr>
            <p:nvPr/>
          </p:nvSpPr>
          <p:spPr bwMode="auto">
            <a:xfrm>
              <a:off x="1371600" y="3657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12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34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sp>
          <p:nvSpPr>
            <p:cNvPr id="59" name="Oval 51"/>
            <p:cNvSpPr>
              <a:spLocks noChangeAspect="1"/>
            </p:cNvSpPr>
            <p:nvPr/>
          </p:nvSpPr>
          <p:spPr bwMode="auto">
            <a:xfrm>
              <a:off x="4264025" y="3656013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32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cxnSp>
          <p:nvCxnSpPr>
            <p:cNvPr id="60" name="AutoShape 15"/>
            <p:cNvCxnSpPr>
              <a:cxnSpLocks noChangeShapeType="1"/>
              <a:stCxn id="56" idx="4"/>
              <a:endCxn id="57" idx="0"/>
            </p:cNvCxnSpPr>
            <p:nvPr/>
          </p:nvCxnSpPr>
          <p:spPr bwMode="auto">
            <a:xfrm>
              <a:off x="3125788" y="2589213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17"/>
            <p:cNvCxnSpPr>
              <a:cxnSpLocks noChangeShapeType="1"/>
              <a:stCxn id="57" idx="3"/>
              <a:endCxn id="58" idx="0"/>
            </p:cNvCxnSpPr>
            <p:nvPr/>
          </p:nvCxnSpPr>
          <p:spPr bwMode="auto">
            <a:xfrm flipH="1">
              <a:off x="1677988" y="3340100"/>
              <a:ext cx="1231900" cy="317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8"/>
            <p:cNvCxnSpPr>
              <a:cxnSpLocks noChangeShapeType="1"/>
              <a:stCxn id="57" idx="5"/>
              <a:endCxn id="59" idx="0"/>
            </p:cNvCxnSpPr>
            <p:nvPr/>
          </p:nvCxnSpPr>
          <p:spPr bwMode="auto">
            <a:xfrm>
              <a:off x="3341688" y="3340100"/>
              <a:ext cx="1228725" cy="315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51"/>
            <p:cNvSpPr>
              <a:spLocks noChangeAspect="1"/>
            </p:cNvSpPr>
            <p:nvPr/>
          </p:nvSpPr>
          <p:spPr bwMode="auto">
            <a:xfrm>
              <a:off x="1066800" y="44799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123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4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1752600" y="447833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124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3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65" name="AutoShape 17"/>
            <p:cNvCxnSpPr>
              <a:cxnSpLocks noChangeShapeType="1"/>
              <a:stCxn id="58" idx="3"/>
            </p:cNvCxnSpPr>
            <p:nvPr/>
          </p:nvCxnSpPr>
          <p:spPr bwMode="auto">
            <a:xfrm flipH="1">
              <a:off x="1373188" y="4179888"/>
              <a:ext cx="88900" cy="3000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18"/>
            <p:cNvCxnSpPr>
              <a:cxnSpLocks noChangeShapeType="1"/>
              <a:stCxn id="58" idx="5"/>
            </p:cNvCxnSpPr>
            <p:nvPr/>
          </p:nvCxnSpPr>
          <p:spPr bwMode="auto">
            <a:xfrm>
              <a:off x="1893888" y="4179888"/>
              <a:ext cx="165100" cy="298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51"/>
            <p:cNvSpPr>
              <a:spLocks noChangeAspect="1"/>
            </p:cNvSpPr>
            <p:nvPr/>
          </p:nvSpPr>
          <p:spPr bwMode="auto">
            <a:xfrm>
              <a:off x="3959225" y="44958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143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2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sp>
          <p:nvSpPr>
            <p:cNvPr id="68" name="Oval 51"/>
            <p:cNvSpPr>
              <a:spLocks noChangeAspect="1"/>
            </p:cNvSpPr>
            <p:nvPr/>
          </p:nvSpPr>
          <p:spPr bwMode="auto">
            <a:xfrm>
              <a:off x="4648200" y="4494213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142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3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cxnSp>
          <p:nvCxnSpPr>
            <p:cNvPr id="69" name="AutoShape 17"/>
            <p:cNvCxnSpPr>
              <a:cxnSpLocks noChangeShapeType="1"/>
              <a:stCxn id="59" idx="3"/>
            </p:cNvCxnSpPr>
            <p:nvPr/>
          </p:nvCxnSpPr>
          <p:spPr bwMode="auto">
            <a:xfrm flipH="1">
              <a:off x="4265613" y="4178300"/>
              <a:ext cx="88900" cy="317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8"/>
            <p:cNvCxnSpPr>
              <a:cxnSpLocks noChangeShapeType="1"/>
              <a:stCxn id="59" idx="5"/>
            </p:cNvCxnSpPr>
            <p:nvPr/>
          </p:nvCxnSpPr>
          <p:spPr bwMode="auto">
            <a:xfrm>
              <a:off x="4786313" y="4178300"/>
              <a:ext cx="168275" cy="315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Oval 51"/>
            <p:cNvSpPr>
              <a:spLocks noChangeAspect="1"/>
            </p:cNvSpPr>
            <p:nvPr/>
          </p:nvSpPr>
          <p:spPr bwMode="auto">
            <a:xfrm>
              <a:off x="2819400" y="3656013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13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24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cxnSp>
          <p:nvCxnSpPr>
            <p:cNvPr id="72" name="AutoShape 17"/>
            <p:cNvCxnSpPr>
              <a:cxnSpLocks noChangeShapeType="1"/>
              <a:stCxn id="57" idx="4"/>
            </p:cNvCxnSpPr>
            <p:nvPr/>
          </p:nvCxnSpPr>
          <p:spPr bwMode="auto">
            <a:xfrm>
              <a:off x="3125788" y="3429000"/>
              <a:ext cx="0" cy="227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Oval 51"/>
            <p:cNvSpPr>
              <a:spLocks noChangeAspect="1"/>
            </p:cNvSpPr>
            <p:nvPr/>
          </p:nvSpPr>
          <p:spPr bwMode="auto">
            <a:xfrm>
              <a:off x="2511425" y="449103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132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4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74" name="Oval 51"/>
            <p:cNvSpPr>
              <a:spLocks noChangeAspect="1"/>
            </p:cNvSpPr>
            <p:nvPr/>
          </p:nvSpPr>
          <p:spPr bwMode="auto">
            <a:xfrm>
              <a:off x="3197225" y="448945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134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2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75" name="AutoShape 17"/>
            <p:cNvCxnSpPr>
              <a:cxnSpLocks noChangeShapeType="1"/>
            </p:cNvCxnSpPr>
            <p:nvPr/>
          </p:nvCxnSpPr>
          <p:spPr bwMode="auto">
            <a:xfrm flipH="1">
              <a:off x="2817813" y="4191000"/>
              <a:ext cx="88900" cy="3000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AutoShape 18"/>
            <p:cNvCxnSpPr>
              <a:cxnSpLocks noChangeShapeType="1"/>
            </p:cNvCxnSpPr>
            <p:nvPr/>
          </p:nvCxnSpPr>
          <p:spPr bwMode="auto">
            <a:xfrm>
              <a:off x="3338513" y="4191000"/>
              <a:ext cx="165100" cy="298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Oval 51"/>
            <p:cNvSpPr>
              <a:spLocks noChangeAspect="1"/>
            </p:cNvSpPr>
            <p:nvPr/>
          </p:nvSpPr>
          <p:spPr bwMode="auto">
            <a:xfrm>
              <a:off x="1066800" y="5334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1234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78" name="AutoShape 17"/>
            <p:cNvCxnSpPr>
              <a:cxnSpLocks noChangeShapeType="1"/>
            </p:cNvCxnSpPr>
            <p:nvPr/>
          </p:nvCxnSpPr>
          <p:spPr bwMode="auto">
            <a:xfrm>
              <a:off x="1373188" y="5091113"/>
              <a:ext cx="0" cy="242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51"/>
            <p:cNvSpPr>
              <a:spLocks noChangeAspect="1"/>
            </p:cNvSpPr>
            <p:nvPr/>
          </p:nvSpPr>
          <p:spPr bwMode="auto">
            <a:xfrm>
              <a:off x="1749425" y="534828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1243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80" name="AutoShape 17"/>
            <p:cNvCxnSpPr>
              <a:cxnSpLocks noChangeShapeType="1"/>
            </p:cNvCxnSpPr>
            <p:nvPr/>
          </p:nvCxnSpPr>
          <p:spPr bwMode="auto">
            <a:xfrm flipH="1">
              <a:off x="2055813" y="5089525"/>
              <a:ext cx="3175" cy="2587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Oval 51"/>
            <p:cNvSpPr>
              <a:spLocks noChangeAspect="1"/>
            </p:cNvSpPr>
            <p:nvPr/>
          </p:nvSpPr>
          <p:spPr bwMode="auto">
            <a:xfrm>
              <a:off x="2511425" y="5334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1324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82" name="AutoShape 17"/>
            <p:cNvCxnSpPr>
              <a:cxnSpLocks noChangeShapeType="1"/>
            </p:cNvCxnSpPr>
            <p:nvPr/>
          </p:nvCxnSpPr>
          <p:spPr bwMode="auto">
            <a:xfrm>
              <a:off x="2817813" y="5102225"/>
              <a:ext cx="0" cy="231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Oval 51"/>
            <p:cNvSpPr>
              <a:spLocks noChangeAspect="1"/>
            </p:cNvSpPr>
            <p:nvPr/>
          </p:nvSpPr>
          <p:spPr bwMode="auto">
            <a:xfrm>
              <a:off x="3197225" y="534828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1342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84" name="AutoShape 17"/>
            <p:cNvCxnSpPr>
              <a:cxnSpLocks noChangeShapeType="1"/>
            </p:cNvCxnSpPr>
            <p:nvPr/>
          </p:nvCxnSpPr>
          <p:spPr bwMode="auto">
            <a:xfrm>
              <a:off x="3503613" y="5100638"/>
              <a:ext cx="0" cy="247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Oval 51"/>
            <p:cNvSpPr>
              <a:spLocks noChangeAspect="1"/>
            </p:cNvSpPr>
            <p:nvPr/>
          </p:nvSpPr>
          <p:spPr bwMode="auto">
            <a:xfrm>
              <a:off x="3962400" y="5334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1432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86" name="AutoShape 17"/>
            <p:cNvCxnSpPr>
              <a:cxnSpLocks noChangeShapeType="1"/>
            </p:cNvCxnSpPr>
            <p:nvPr/>
          </p:nvCxnSpPr>
          <p:spPr bwMode="auto">
            <a:xfrm>
              <a:off x="4265613" y="5106988"/>
              <a:ext cx="3175" cy="2270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51"/>
            <p:cNvSpPr>
              <a:spLocks noChangeAspect="1"/>
            </p:cNvSpPr>
            <p:nvPr/>
          </p:nvSpPr>
          <p:spPr bwMode="auto">
            <a:xfrm>
              <a:off x="4648200" y="534828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1423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88" name="AutoShape 17"/>
            <p:cNvCxnSpPr>
              <a:cxnSpLocks noChangeShapeType="1"/>
            </p:cNvCxnSpPr>
            <p:nvPr/>
          </p:nvCxnSpPr>
          <p:spPr bwMode="auto">
            <a:xfrm>
              <a:off x="4954588" y="5105400"/>
              <a:ext cx="0" cy="2428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TSP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76835" name="Text Box 3"/>
          <p:cNvSpPr txBox="1">
            <a:spLocks noChangeArrowheads="1"/>
          </p:cNvSpPr>
          <p:nvPr/>
        </p:nvSpPr>
        <p:spPr bwMode="auto">
          <a:xfrm>
            <a:off x="251520" y="1196975"/>
            <a:ext cx="6617517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/>
              <a:t>backtrack(t)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若 </a:t>
            </a:r>
            <a:r>
              <a:rPr lang="en-US" altLang="zh-CN" dirty="0" smtClean="0"/>
              <a:t>t </a:t>
            </a:r>
            <a:r>
              <a:rPr lang="en-US" altLang="zh-CN" dirty="0"/>
              <a:t>&gt; n, </a:t>
            </a:r>
            <a:r>
              <a:rPr lang="zh-CN" altLang="en-US" dirty="0"/>
              <a:t>则</a:t>
            </a:r>
            <a:r>
              <a:rPr lang="zh-CN" altLang="en-US" dirty="0" smtClean="0"/>
              <a:t>判断记录</a:t>
            </a:r>
            <a:r>
              <a:rPr lang="en-US" altLang="zh-CN" dirty="0" err="1"/>
              <a:t>bestc</a:t>
            </a:r>
            <a:r>
              <a:rPr lang="en-US" altLang="zh-CN" dirty="0"/>
              <a:t>, </a:t>
            </a:r>
            <a:r>
              <a:rPr lang="en-US" altLang="zh-CN" dirty="0" err="1" smtClean="0"/>
              <a:t>bestx</a:t>
            </a:r>
            <a:r>
              <a:rPr lang="en-US" altLang="zh-CN" dirty="0" smtClean="0"/>
              <a:t>, </a:t>
            </a:r>
            <a:r>
              <a:rPr lang="zh-CN" altLang="en-US" dirty="0" smtClean="0"/>
              <a:t>返回 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对 </a:t>
            </a:r>
            <a:r>
              <a:rPr lang="en-US" altLang="zh-CN" dirty="0"/>
              <a:t>j = </a:t>
            </a:r>
            <a:r>
              <a:rPr lang="en-US" altLang="zh-CN" dirty="0" smtClean="0"/>
              <a:t>t </a:t>
            </a:r>
            <a:r>
              <a:rPr lang="en-US" altLang="zh-CN" dirty="0"/>
              <a:t>: n 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3. </a:t>
            </a:r>
            <a:r>
              <a:rPr lang="en-US" altLang="zh-CN" dirty="0" smtClean="0"/>
              <a:t>|    </a:t>
            </a:r>
            <a:r>
              <a:rPr lang="zh-CN" altLang="en-US" dirty="0">
                <a:solidFill>
                  <a:schemeClr val="accent2"/>
                </a:solidFill>
              </a:rPr>
              <a:t>交换</a:t>
            </a:r>
            <a:r>
              <a:rPr lang="en-US" altLang="zh-CN" dirty="0" smtClean="0">
                <a:solidFill>
                  <a:schemeClr val="accent2"/>
                </a:solidFill>
              </a:rPr>
              <a:t>x[t],</a:t>
            </a:r>
            <a:r>
              <a:rPr lang="en-US" altLang="zh-CN" dirty="0">
                <a:solidFill>
                  <a:schemeClr val="accent2"/>
                </a:solidFill>
              </a:rPr>
              <a:t>x[j]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4. </a:t>
            </a:r>
            <a:r>
              <a:rPr lang="en-US" altLang="zh-CN" dirty="0" smtClean="0">
                <a:sym typeface="Symbol" panose="05050102010706020507" pitchFamily="18" charset="2"/>
              </a:rPr>
              <a:t>|    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x[1:t]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费用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&lt;</a:t>
            </a:r>
            <a:r>
              <a:rPr lang="en-US" altLang="zh-CN" dirty="0" err="1">
                <a:solidFill>
                  <a:srgbClr val="FF3300"/>
                </a:solidFill>
                <a:sym typeface="Symbol" panose="05050102010706020507" pitchFamily="18" charset="2"/>
              </a:rPr>
              <a:t>bestc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5. </a:t>
            </a:r>
            <a:r>
              <a:rPr lang="en-US" altLang="zh-CN" dirty="0" smtClean="0">
                <a:sym typeface="Symbol" panose="05050102010706020507" pitchFamily="18" charset="2"/>
              </a:rPr>
              <a:t>|     |           </a:t>
            </a:r>
            <a:r>
              <a:rPr lang="en-US" altLang="zh-CN" dirty="0" err="1">
                <a:sym typeface="Symbol" panose="05050102010706020507" pitchFamily="18" charset="2"/>
              </a:rPr>
              <a:t>backtrace</a:t>
            </a:r>
            <a:r>
              <a:rPr lang="en-US" altLang="zh-CN" dirty="0">
                <a:sym typeface="Symbol" panose="05050102010706020507" pitchFamily="18" charset="2"/>
              </a:rPr>
              <a:t>(i+1)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6. </a:t>
            </a:r>
            <a:r>
              <a:rPr lang="en-US" altLang="zh-CN" dirty="0" smtClean="0"/>
              <a:t>|     </a:t>
            </a:r>
            <a:r>
              <a:rPr lang="zh-CN" altLang="en-US" dirty="0" smtClean="0">
                <a:solidFill>
                  <a:schemeClr val="accent2"/>
                </a:solidFill>
              </a:rPr>
              <a:t>交换</a:t>
            </a:r>
            <a:r>
              <a:rPr lang="en-US" altLang="zh-CN" dirty="0">
                <a:solidFill>
                  <a:schemeClr val="accent2"/>
                </a:solidFill>
              </a:rPr>
              <a:t>x[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],x[j]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初始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bestc</a:t>
            </a:r>
            <a:r>
              <a:rPr lang="en-US" altLang="zh-CN" dirty="0"/>
              <a:t>=INF,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 backtrack(2)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分支数</a:t>
            </a:r>
            <a:r>
              <a:rPr lang="en-US" altLang="zh-CN" dirty="0" smtClean="0"/>
              <a:t>O</a:t>
            </a:r>
            <a:r>
              <a:rPr lang="en-US" altLang="zh-CN" dirty="0"/>
              <a:t>((n-1)!), 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O(n</a:t>
            </a:r>
            <a:r>
              <a:rPr lang="en-US" altLang="zh-CN" dirty="0"/>
              <a:t>!) </a:t>
            </a:r>
            <a:endParaRPr lang="en-US" altLang="zh-CN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4842321" y="2615902"/>
            <a:ext cx="4194175" cy="3981450"/>
            <a:chOff x="1066800" y="1978025"/>
            <a:chExt cx="4194175" cy="3981450"/>
          </a:xfrm>
        </p:grpSpPr>
        <p:sp>
          <p:nvSpPr>
            <p:cNvPr id="107" name="Oval 51"/>
            <p:cNvSpPr>
              <a:spLocks noChangeAspect="1"/>
            </p:cNvSpPr>
            <p:nvPr/>
          </p:nvSpPr>
          <p:spPr bwMode="auto">
            <a:xfrm>
              <a:off x="2819400" y="19780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08" name="Oval 51"/>
            <p:cNvSpPr>
              <a:spLocks noChangeAspect="1"/>
            </p:cNvSpPr>
            <p:nvPr/>
          </p:nvSpPr>
          <p:spPr bwMode="auto">
            <a:xfrm>
              <a:off x="2819400" y="2817813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234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sp>
          <p:nvSpPr>
            <p:cNvPr id="109" name="Oval 51"/>
            <p:cNvSpPr>
              <a:spLocks noChangeAspect="1"/>
            </p:cNvSpPr>
            <p:nvPr/>
          </p:nvSpPr>
          <p:spPr bwMode="auto">
            <a:xfrm>
              <a:off x="1371600" y="3657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12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34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sp>
          <p:nvSpPr>
            <p:cNvPr id="110" name="Oval 51"/>
            <p:cNvSpPr>
              <a:spLocks noChangeAspect="1"/>
            </p:cNvSpPr>
            <p:nvPr/>
          </p:nvSpPr>
          <p:spPr bwMode="auto">
            <a:xfrm>
              <a:off x="4264025" y="3656013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32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cxnSp>
          <p:nvCxnSpPr>
            <p:cNvPr id="111" name="AutoShape 15"/>
            <p:cNvCxnSpPr>
              <a:cxnSpLocks noChangeShapeType="1"/>
              <a:stCxn id="107" idx="4"/>
              <a:endCxn id="108" idx="0"/>
            </p:cNvCxnSpPr>
            <p:nvPr/>
          </p:nvCxnSpPr>
          <p:spPr bwMode="auto">
            <a:xfrm>
              <a:off x="3125788" y="2589213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AutoShape 17"/>
            <p:cNvCxnSpPr>
              <a:cxnSpLocks noChangeShapeType="1"/>
              <a:stCxn id="108" idx="3"/>
              <a:endCxn id="109" idx="0"/>
            </p:cNvCxnSpPr>
            <p:nvPr/>
          </p:nvCxnSpPr>
          <p:spPr bwMode="auto">
            <a:xfrm flipH="1">
              <a:off x="1677988" y="3340100"/>
              <a:ext cx="1231900" cy="317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18"/>
            <p:cNvCxnSpPr>
              <a:cxnSpLocks noChangeShapeType="1"/>
              <a:stCxn id="108" idx="5"/>
              <a:endCxn id="110" idx="0"/>
            </p:cNvCxnSpPr>
            <p:nvPr/>
          </p:nvCxnSpPr>
          <p:spPr bwMode="auto">
            <a:xfrm>
              <a:off x="3341688" y="3340100"/>
              <a:ext cx="1228725" cy="315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Oval 51"/>
            <p:cNvSpPr>
              <a:spLocks noChangeAspect="1"/>
            </p:cNvSpPr>
            <p:nvPr/>
          </p:nvSpPr>
          <p:spPr bwMode="auto">
            <a:xfrm>
              <a:off x="1066800" y="44799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123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4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115" name="Oval 51"/>
            <p:cNvSpPr>
              <a:spLocks noChangeAspect="1"/>
            </p:cNvSpPr>
            <p:nvPr/>
          </p:nvSpPr>
          <p:spPr bwMode="auto">
            <a:xfrm>
              <a:off x="1752600" y="447833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124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3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16" name="AutoShape 17"/>
            <p:cNvCxnSpPr>
              <a:cxnSpLocks noChangeShapeType="1"/>
              <a:stCxn id="109" idx="3"/>
            </p:cNvCxnSpPr>
            <p:nvPr/>
          </p:nvCxnSpPr>
          <p:spPr bwMode="auto">
            <a:xfrm flipH="1">
              <a:off x="1373188" y="4179888"/>
              <a:ext cx="88900" cy="3000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18"/>
            <p:cNvCxnSpPr>
              <a:cxnSpLocks noChangeShapeType="1"/>
              <a:stCxn id="109" idx="5"/>
            </p:cNvCxnSpPr>
            <p:nvPr/>
          </p:nvCxnSpPr>
          <p:spPr bwMode="auto">
            <a:xfrm>
              <a:off x="1893888" y="4179888"/>
              <a:ext cx="165100" cy="298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51"/>
            <p:cNvSpPr>
              <a:spLocks noChangeAspect="1"/>
            </p:cNvSpPr>
            <p:nvPr/>
          </p:nvSpPr>
          <p:spPr bwMode="auto">
            <a:xfrm>
              <a:off x="3959225" y="44958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143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2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sp>
          <p:nvSpPr>
            <p:cNvPr id="119" name="Oval 51"/>
            <p:cNvSpPr>
              <a:spLocks noChangeAspect="1"/>
            </p:cNvSpPr>
            <p:nvPr/>
          </p:nvSpPr>
          <p:spPr bwMode="auto">
            <a:xfrm>
              <a:off x="4648200" y="4494213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142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3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cxnSp>
          <p:nvCxnSpPr>
            <p:cNvPr id="120" name="AutoShape 17"/>
            <p:cNvCxnSpPr>
              <a:cxnSpLocks noChangeShapeType="1"/>
              <a:stCxn id="110" idx="3"/>
            </p:cNvCxnSpPr>
            <p:nvPr/>
          </p:nvCxnSpPr>
          <p:spPr bwMode="auto">
            <a:xfrm flipH="1">
              <a:off x="4265613" y="4178300"/>
              <a:ext cx="88900" cy="317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AutoShape 18"/>
            <p:cNvCxnSpPr>
              <a:cxnSpLocks noChangeShapeType="1"/>
              <a:stCxn id="110" idx="5"/>
            </p:cNvCxnSpPr>
            <p:nvPr/>
          </p:nvCxnSpPr>
          <p:spPr bwMode="auto">
            <a:xfrm>
              <a:off x="4786313" y="4178300"/>
              <a:ext cx="168275" cy="315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Oval 51"/>
            <p:cNvSpPr>
              <a:spLocks noChangeAspect="1"/>
            </p:cNvSpPr>
            <p:nvPr/>
          </p:nvSpPr>
          <p:spPr bwMode="auto">
            <a:xfrm>
              <a:off x="2819400" y="3656013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13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24</a:t>
              </a:r>
              <a:endParaRPr lang="en-US" altLang="zh-CN" sz="2400" dirty="0">
                <a:solidFill>
                  <a:srgbClr val="FFC000"/>
                </a:solidFill>
              </a:endParaRPr>
            </a:p>
          </p:txBody>
        </p:sp>
        <p:cxnSp>
          <p:nvCxnSpPr>
            <p:cNvPr id="123" name="AutoShape 17"/>
            <p:cNvCxnSpPr>
              <a:cxnSpLocks noChangeShapeType="1"/>
              <a:stCxn id="108" idx="4"/>
            </p:cNvCxnSpPr>
            <p:nvPr/>
          </p:nvCxnSpPr>
          <p:spPr bwMode="auto">
            <a:xfrm>
              <a:off x="3125788" y="3429000"/>
              <a:ext cx="0" cy="227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Oval 51"/>
            <p:cNvSpPr>
              <a:spLocks noChangeAspect="1"/>
            </p:cNvSpPr>
            <p:nvPr/>
          </p:nvSpPr>
          <p:spPr bwMode="auto">
            <a:xfrm>
              <a:off x="2511425" y="449103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132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4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sp>
          <p:nvSpPr>
            <p:cNvPr id="125" name="Oval 51"/>
            <p:cNvSpPr>
              <a:spLocks noChangeAspect="1"/>
            </p:cNvSpPr>
            <p:nvPr/>
          </p:nvSpPr>
          <p:spPr bwMode="auto">
            <a:xfrm>
              <a:off x="3197225" y="448945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134</a:t>
              </a:r>
              <a:r>
                <a:rPr lang="en-US" altLang="zh-CN" sz="2400" dirty="0" smtClean="0">
                  <a:solidFill>
                    <a:srgbClr val="FFC000"/>
                  </a:solidFill>
                </a:rPr>
                <a:t>2</a:t>
              </a:r>
              <a:r>
                <a:rPr lang="en-US" altLang="zh-CN" sz="2400" dirty="0" smtClean="0">
                  <a:solidFill>
                    <a:srgbClr val="000000"/>
                  </a:solidFill>
                </a:rPr>
                <a:t>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26" name="AutoShape 17"/>
            <p:cNvCxnSpPr>
              <a:cxnSpLocks noChangeShapeType="1"/>
            </p:cNvCxnSpPr>
            <p:nvPr/>
          </p:nvCxnSpPr>
          <p:spPr bwMode="auto">
            <a:xfrm flipH="1">
              <a:off x="2817813" y="4191000"/>
              <a:ext cx="88900" cy="3000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AutoShape 18"/>
            <p:cNvCxnSpPr>
              <a:cxnSpLocks noChangeShapeType="1"/>
            </p:cNvCxnSpPr>
            <p:nvPr/>
          </p:nvCxnSpPr>
          <p:spPr bwMode="auto">
            <a:xfrm>
              <a:off x="3338513" y="4191000"/>
              <a:ext cx="165100" cy="298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Oval 51"/>
            <p:cNvSpPr>
              <a:spLocks noChangeAspect="1"/>
            </p:cNvSpPr>
            <p:nvPr/>
          </p:nvSpPr>
          <p:spPr bwMode="auto">
            <a:xfrm>
              <a:off x="1066800" y="5334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1234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129" name="AutoShape 17"/>
            <p:cNvCxnSpPr>
              <a:cxnSpLocks noChangeShapeType="1"/>
            </p:cNvCxnSpPr>
            <p:nvPr/>
          </p:nvCxnSpPr>
          <p:spPr bwMode="auto">
            <a:xfrm>
              <a:off x="1373188" y="5091113"/>
              <a:ext cx="0" cy="242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Oval 51"/>
            <p:cNvSpPr>
              <a:spLocks noChangeAspect="1"/>
            </p:cNvSpPr>
            <p:nvPr/>
          </p:nvSpPr>
          <p:spPr bwMode="auto">
            <a:xfrm>
              <a:off x="1749425" y="534828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1243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131" name="AutoShape 17"/>
            <p:cNvCxnSpPr>
              <a:cxnSpLocks noChangeShapeType="1"/>
            </p:cNvCxnSpPr>
            <p:nvPr/>
          </p:nvCxnSpPr>
          <p:spPr bwMode="auto">
            <a:xfrm flipH="1">
              <a:off x="2055813" y="5089525"/>
              <a:ext cx="3175" cy="2587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" name="Oval 51"/>
            <p:cNvSpPr>
              <a:spLocks noChangeAspect="1"/>
            </p:cNvSpPr>
            <p:nvPr/>
          </p:nvSpPr>
          <p:spPr bwMode="auto">
            <a:xfrm>
              <a:off x="2511425" y="5334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1324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133" name="AutoShape 17"/>
            <p:cNvCxnSpPr>
              <a:cxnSpLocks noChangeShapeType="1"/>
            </p:cNvCxnSpPr>
            <p:nvPr/>
          </p:nvCxnSpPr>
          <p:spPr bwMode="auto">
            <a:xfrm>
              <a:off x="2817813" y="5102225"/>
              <a:ext cx="0" cy="231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Oval 51"/>
            <p:cNvSpPr>
              <a:spLocks noChangeAspect="1"/>
            </p:cNvSpPr>
            <p:nvPr/>
          </p:nvSpPr>
          <p:spPr bwMode="auto">
            <a:xfrm>
              <a:off x="3197225" y="534828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1342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135" name="AutoShape 17"/>
            <p:cNvCxnSpPr>
              <a:cxnSpLocks noChangeShapeType="1"/>
            </p:cNvCxnSpPr>
            <p:nvPr/>
          </p:nvCxnSpPr>
          <p:spPr bwMode="auto">
            <a:xfrm>
              <a:off x="3503613" y="5100638"/>
              <a:ext cx="0" cy="247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Oval 51"/>
            <p:cNvSpPr>
              <a:spLocks noChangeAspect="1"/>
            </p:cNvSpPr>
            <p:nvPr/>
          </p:nvSpPr>
          <p:spPr bwMode="auto">
            <a:xfrm>
              <a:off x="3962400" y="5334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1432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37" name="AutoShape 17"/>
            <p:cNvCxnSpPr>
              <a:cxnSpLocks noChangeShapeType="1"/>
            </p:cNvCxnSpPr>
            <p:nvPr/>
          </p:nvCxnSpPr>
          <p:spPr bwMode="auto">
            <a:xfrm>
              <a:off x="4265613" y="5106988"/>
              <a:ext cx="3175" cy="2270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" name="Oval 51"/>
            <p:cNvSpPr>
              <a:spLocks noChangeAspect="1"/>
            </p:cNvSpPr>
            <p:nvPr/>
          </p:nvSpPr>
          <p:spPr bwMode="auto">
            <a:xfrm>
              <a:off x="4648200" y="5348288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>
                  <a:solidFill>
                    <a:srgbClr val="000000"/>
                  </a:solidFill>
                </a:rPr>
                <a:t>1423 </a:t>
              </a:r>
              <a:endParaRPr lang="en-US" altLang="zh-CN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39" name="AutoShape 17"/>
            <p:cNvCxnSpPr>
              <a:cxnSpLocks noChangeShapeType="1"/>
            </p:cNvCxnSpPr>
            <p:nvPr/>
          </p:nvCxnSpPr>
          <p:spPr bwMode="auto">
            <a:xfrm>
              <a:off x="4954588" y="5105400"/>
              <a:ext cx="0" cy="2428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4624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  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5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回溯法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530703" y="2996952"/>
            <a:ext cx="4057521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装载问题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背包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回溯</a:t>
            </a:r>
            <a:r>
              <a:rPr lang="zh-CN" altLang="en-US" dirty="0">
                <a:solidFill>
                  <a:schemeClr val="tx1"/>
                </a:solidFill>
              </a:rPr>
              <a:t>算法设计</a:t>
            </a:r>
            <a:r>
              <a:rPr lang="zh-CN" altLang="en-US" dirty="0" smtClean="0">
                <a:solidFill>
                  <a:schemeClr val="tx1"/>
                </a:solidFill>
              </a:rPr>
              <a:t>步骤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旅行</a:t>
            </a:r>
            <a:r>
              <a:rPr lang="zh-CN" altLang="en-US" dirty="0">
                <a:solidFill>
                  <a:schemeClr val="tx1"/>
                </a:solidFill>
              </a:rPr>
              <a:t>售货员问题</a:t>
            </a:r>
            <a:r>
              <a:rPr lang="en-US" altLang="zh-CN" dirty="0">
                <a:solidFill>
                  <a:schemeClr val="tx1"/>
                </a:solidFill>
              </a:rPr>
              <a:t>(TSP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rgbClr val="FF0000"/>
                </a:solidFill>
              </a:rPr>
              <a:t>4. n</a:t>
            </a:r>
            <a:r>
              <a:rPr lang="zh-CN" altLang="en-US" dirty="0">
                <a:solidFill>
                  <a:srgbClr val="FF0000"/>
                </a:solidFill>
              </a:rPr>
              <a:t>皇后</a:t>
            </a:r>
            <a:r>
              <a:rPr lang="zh-CN" altLang="en-US" dirty="0" smtClean="0">
                <a:solidFill>
                  <a:srgbClr val="FF0000"/>
                </a:solidFill>
              </a:rPr>
              <a:t>问题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</a:rPr>
              <a:t>最大团问题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6. </a:t>
            </a:r>
            <a:r>
              <a:rPr lang="zh-CN" altLang="en-US" dirty="0" smtClean="0">
                <a:solidFill>
                  <a:schemeClr val="tx1"/>
                </a:solidFill>
              </a:rPr>
              <a:t>符号三角形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7. </a:t>
            </a:r>
            <a:r>
              <a:rPr lang="zh-CN" altLang="en-US" sz="2800" dirty="0" smtClean="0">
                <a:solidFill>
                  <a:schemeClr val="tx1"/>
                </a:solidFill>
              </a:rPr>
              <a:t>回溯算法的效率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</a:t>
            </a:r>
            <a:r>
              <a:rPr lang="zh-CN" altLang="en-US" b="1" dirty="0" smtClean="0">
                <a:solidFill>
                  <a:schemeClr val="tx1"/>
                </a:solidFill>
              </a:rPr>
              <a:t>皇后问题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56711" y="1196752"/>
            <a:ext cx="7755649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n</a:t>
            </a:r>
            <a:r>
              <a:rPr lang="en-US" altLang="zh-CN" dirty="0" err="1">
                <a:sym typeface="Symbol" panose="05050102010706020507" pitchFamily="18" charset="2"/>
              </a:rPr>
              <a:t></a:t>
            </a:r>
            <a:r>
              <a:rPr lang="en-US" altLang="zh-CN" dirty="0" err="1"/>
              <a:t>n</a:t>
            </a:r>
            <a:r>
              <a:rPr lang="zh-CN" altLang="en-US" dirty="0"/>
              <a:t>棋盘放</a:t>
            </a:r>
            <a:r>
              <a:rPr lang="en-US" altLang="zh-CN" dirty="0"/>
              <a:t>n</a:t>
            </a:r>
            <a:r>
              <a:rPr lang="zh-CN" altLang="en-US" dirty="0"/>
              <a:t>个皇后</a:t>
            </a:r>
            <a:r>
              <a:rPr lang="en-US" altLang="zh-CN" dirty="0"/>
              <a:t>, </a:t>
            </a:r>
            <a:r>
              <a:rPr lang="zh-CN" altLang="en-US" dirty="0"/>
              <a:t>要求彼此不能攻击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同行</a:t>
            </a:r>
            <a:r>
              <a:rPr lang="en-US" altLang="zh-CN" dirty="0"/>
              <a:t>,</a:t>
            </a:r>
            <a:r>
              <a:rPr lang="zh-CN" altLang="en-US" dirty="0"/>
              <a:t>同列或同一斜线上不能放两个皇后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’,j’)</a:t>
            </a:r>
            <a:r>
              <a:rPr lang="zh-CN" altLang="en-US" dirty="0"/>
              <a:t>有冲突 </a:t>
            </a:r>
            <a:r>
              <a:rPr lang="zh-CN" altLang="en-US" dirty="0">
                <a:sym typeface="Symbol" panose="05050102010706020507" pitchFamily="18" charset="2"/>
              </a:rPr>
              <a:t> 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=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’ </a:t>
            </a:r>
            <a:r>
              <a:rPr lang="zh-CN" altLang="en-US" dirty="0">
                <a:sym typeface="Symbol" panose="05050102010706020507" pitchFamily="18" charset="2"/>
              </a:rPr>
              <a:t>或 </a:t>
            </a:r>
            <a:r>
              <a:rPr lang="en-US" altLang="zh-CN" dirty="0" smtClean="0">
                <a:sym typeface="Symbol" panose="05050102010706020507" pitchFamily="18" charset="2"/>
              </a:rPr>
              <a:t>j=j’ </a:t>
            </a:r>
            <a:r>
              <a:rPr lang="zh-CN" altLang="en-US" dirty="0">
                <a:sym typeface="Symbol" panose="05050102010706020507" pitchFamily="18" charset="2"/>
              </a:rPr>
              <a:t>或 </a:t>
            </a:r>
            <a:r>
              <a:rPr lang="en-US" altLang="zh-CN" dirty="0">
                <a:sym typeface="Symbol" panose="05050102010706020507" pitchFamily="18" charset="2"/>
              </a:rPr>
              <a:t>|</a:t>
            </a:r>
            <a:r>
              <a:rPr lang="en-US" altLang="zh-CN" dirty="0" err="1" smtClean="0">
                <a:sym typeface="Symbol" panose="05050102010706020507" pitchFamily="18" charset="2"/>
              </a:rPr>
              <a:t>i-i</a:t>
            </a:r>
            <a:r>
              <a:rPr lang="en-US" altLang="zh-CN" dirty="0" smtClean="0">
                <a:sym typeface="Symbol" panose="05050102010706020507" pitchFamily="18" charset="2"/>
              </a:rPr>
              <a:t>’|=|j-j’|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backtrack(t)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1. </a:t>
            </a:r>
            <a:r>
              <a:rPr lang="zh-CN" altLang="en-US" dirty="0">
                <a:sym typeface="Symbol" panose="05050102010706020507" pitchFamily="18" charset="2"/>
              </a:rPr>
              <a:t>若 </a:t>
            </a:r>
            <a:r>
              <a:rPr lang="en-US" altLang="zh-CN" dirty="0">
                <a:sym typeface="Symbol" panose="05050102010706020507" pitchFamily="18" charset="2"/>
              </a:rPr>
              <a:t>t &gt; n, </a:t>
            </a:r>
            <a:r>
              <a:rPr lang="zh-CN" altLang="en-US" dirty="0">
                <a:sym typeface="Symbol" panose="05050102010706020507" pitchFamily="18" charset="2"/>
              </a:rPr>
              <a:t>则记录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返回 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2. </a:t>
            </a:r>
            <a:r>
              <a:rPr lang="zh-CN" altLang="en-US" dirty="0">
                <a:sym typeface="Symbol" panose="05050102010706020507" pitchFamily="18" charset="2"/>
              </a:rPr>
              <a:t>对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= 1 : n 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3. </a:t>
            </a:r>
            <a:r>
              <a:rPr lang="en-US" altLang="zh-CN" dirty="0" smtClean="0">
                <a:sym typeface="Symbol" panose="05050102010706020507" pitchFamily="18" charset="2"/>
              </a:rPr>
              <a:t>|    </a:t>
            </a:r>
            <a:r>
              <a:rPr lang="en-US" altLang="zh-CN" dirty="0">
                <a:sym typeface="Symbol" panose="05050102010706020507" pitchFamily="18" charset="2"/>
              </a:rPr>
              <a:t>x[t]=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,       //</a:t>
            </a:r>
            <a:r>
              <a:rPr lang="zh-CN" altLang="en-US" dirty="0">
                <a:sym typeface="Symbol" panose="05050102010706020507" pitchFamily="18" charset="2"/>
              </a:rPr>
              <a:t>在第</a:t>
            </a:r>
            <a:r>
              <a:rPr lang="en-US" altLang="zh-CN" dirty="0">
                <a:sym typeface="Symbol" panose="05050102010706020507" pitchFamily="18" charset="2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行第</a:t>
            </a:r>
            <a:r>
              <a:rPr lang="en-US" altLang="zh-CN" dirty="0">
                <a:sym typeface="Symbol" panose="05050102010706020507" pitchFamily="18" charset="2"/>
              </a:rPr>
              <a:t>x[t]</a:t>
            </a:r>
            <a:r>
              <a:rPr lang="zh-CN" altLang="en-US" dirty="0">
                <a:sym typeface="Symbol" panose="05050102010706020507" pitchFamily="18" charset="2"/>
              </a:rPr>
              <a:t>列放一个皇后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4. </a:t>
            </a:r>
            <a:r>
              <a:rPr lang="en-US" altLang="zh-CN" dirty="0" smtClean="0">
                <a:sym typeface="Symbol" panose="05050102010706020507" pitchFamily="18" charset="2"/>
              </a:rPr>
              <a:t>|   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>
                <a:sym typeface="Symbol" panose="05050102010706020507" pitchFamily="18" charset="2"/>
              </a:rPr>
              <a:t>place(t),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 err="1">
                <a:sym typeface="Symbol" panose="05050102010706020507" pitchFamily="18" charset="2"/>
              </a:rPr>
              <a:t>backtrace</a:t>
            </a:r>
            <a:r>
              <a:rPr lang="en-US" altLang="zh-CN" dirty="0">
                <a:sym typeface="Symbol" panose="05050102010706020507" pitchFamily="18" charset="2"/>
              </a:rPr>
              <a:t>(t+1)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place(t): </a:t>
            </a:r>
            <a:r>
              <a:rPr lang="zh-CN" altLang="en-US" dirty="0">
                <a:sym typeface="Symbol" panose="05050102010706020507" pitchFamily="18" charset="2"/>
              </a:rPr>
              <a:t>确定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t,x</a:t>
            </a:r>
            <a:r>
              <a:rPr lang="en-US" altLang="zh-CN" dirty="0">
                <a:sym typeface="Symbol" panose="05050102010706020507" pitchFamily="18" charset="2"/>
              </a:rPr>
              <a:t>[t])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i,x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])</a:t>
            </a:r>
            <a:r>
              <a:rPr lang="zh-CN" altLang="en-US" dirty="0">
                <a:sym typeface="Symbol" panose="05050102010706020507" pitchFamily="18" charset="2"/>
              </a:rPr>
              <a:t>无冲突</a:t>
            </a:r>
            <a:r>
              <a:rPr lang="en-US" altLang="zh-CN" dirty="0">
                <a:sym typeface="Symbol" panose="05050102010706020507" pitchFamily="18" charset="2"/>
              </a:rPr>
              <a:t>(1it-1), 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>
                <a:sym typeface="Symbol" panose="05050102010706020507" pitchFamily="18" charset="2"/>
              </a:rPr>
              <a:t> backtrack(1)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pic>
        <p:nvPicPr>
          <p:cNvPr id="378988" name="Picture 10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0" y="2924175"/>
            <a:ext cx="3967163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</a:t>
            </a:r>
            <a:r>
              <a:rPr lang="zh-CN" altLang="en-US" b="1" dirty="0" smtClean="0">
                <a:solidFill>
                  <a:schemeClr val="tx1"/>
                </a:solidFill>
              </a:rPr>
              <a:t>皇后问题</a:t>
            </a:r>
            <a:r>
              <a:rPr lang="en-US" altLang="zh-CN" b="1" dirty="0" smtClean="0">
                <a:solidFill>
                  <a:schemeClr val="tx1"/>
                </a:solidFill>
              </a:rPr>
              <a:t>-</a:t>
            </a:r>
            <a:r>
              <a:rPr lang="zh-CN" altLang="en-US" b="1" dirty="0" smtClean="0">
                <a:solidFill>
                  <a:schemeClr val="tx1"/>
                </a:solidFill>
              </a:rPr>
              <a:t>排列树版本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56711" y="1196752"/>
            <a:ext cx="7473521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n</a:t>
            </a:r>
            <a:r>
              <a:rPr lang="en-US" altLang="zh-CN" dirty="0" err="1">
                <a:sym typeface="Symbol" panose="05050102010706020507" pitchFamily="18" charset="2"/>
              </a:rPr>
              <a:t></a:t>
            </a:r>
            <a:r>
              <a:rPr lang="en-US" altLang="zh-CN" dirty="0" err="1"/>
              <a:t>n</a:t>
            </a:r>
            <a:r>
              <a:rPr lang="zh-CN" altLang="en-US" dirty="0"/>
              <a:t>棋盘放</a:t>
            </a:r>
            <a:r>
              <a:rPr lang="en-US" altLang="zh-CN" dirty="0"/>
              <a:t>n</a:t>
            </a:r>
            <a:r>
              <a:rPr lang="zh-CN" altLang="en-US" dirty="0"/>
              <a:t>个皇后</a:t>
            </a:r>
            <a:r>
              <a:rPr lang="en-US" altLang="zh-CN" dirty="0"/>
              <a:t>, </a:t>
            </a:r>
            <a:r>
              <a:rPr lang="en-US" altLang="zh-CN" dirty="0" smtClean="0"/>
              <a:t>x[1:n]</a:t>
            </a:r>
            <a:r>
              <a:rPr lang="zh-CN" altLang="en-US" dirty="0" smtClean="0"/>
              <a:t>排列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i,x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</a:t>
            </a:r>
            <a:r>
              <a:rPr lang="zh-CN" altLang="en-US" dirty="0"/>
              <a:t>与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’,x[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’])</a:t>
            </a:r>
            <a:r>
              <a:rPr lang="zh-CN" altLang="en-US" dirty="0"/>
              <a:t>有冲突 </a:t>
            </a:r>
            <a:r>
              <a:rPr lang="zh-CN" altLang="en-US" dirty="0">
                <a:sym typeface="Symbol" panose="05050102010706020507" pitchFamily="18" charset="2"/>
              </a:rPr>
              <a:t> 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|</a:t>
            </a:r>
            <a:r>
              <a:rPr lang="en-US" altLang="zh-CN" dirty="0" err="1" smtClean="0">
                <a:sym typeface="Symbol" panose="05050102010706020507" pitchFamily="18" charset="2"/>
              </a:rPr>
              <a:t>i-i</a:t>
            </a:r>
            <a:r>
              <a:rPr lang="en-US" altLang="zh-CN" dirty="0" smtClean="0">
                <a:sym typeface="Symbol" panose="05050102010706020507" pitchFamily="18" charset="2"/>
              </a:rPr>
              <a:t>’|=|x[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]-x[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’]|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backtrack(t)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1. </a:t>
            </a:r>
            <a:r>
              <a:rPr lang="zh-CN" altLang="en-US" dirty="0">
                <a:sym typeface="Symbol" panose="05050102010706020507" pitchFamily="18" charset="2"/>
              </a:rPr>
              <a:t>若 </a:t>
            </a:r>
            <a:r>
              <a:rPr lang="en-US" altLang="zh-CN" dirty="0">
                <a:sym typeface="Symbol" panose="05050102010706020507" pitchFamily="18" charset="2"/>
              </a:rPr>
              <a:t>t &gt; n, </a:t>
            </a:r>
            <a:r>
              <a:rPr lang="zh-CN" altLang="en-US" dirty="0">
                <a:sym typeface="Symbol" panose="05050102010706020507" pitchFamily="18" charset="2"/>
              </a:rPr>
              <a:t>则记录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返回 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2. </a:t>
            </a:r>
            <a:r>
              <a:rPr lang="zh-CN" altLang="en-US" dirty="0">
                <a:sym typeface="Symbol" panose="05050102010706020507" pitchFamily="18" charset="2"/>
              </a:rPr>
              <a:t>对 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 smtClean="0">
                <a:sym typeface="Symbol" panose="05050102010706020507" pitchFamily="18" charset="2"/>
              </a:rPr>
              <a:t>t 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 smtClean="0">
                <a:sym typeface="Symbol" panose="05050102010706020507" pitchFamily="18" charset="2"/>
              </a:rPr>
              <a:t>n 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 panose="05050102010706020507" pitchFamily="18" charset="2"/>
              </a:rPr>
              <a:t>3. |    </a:t>
            </a:r>
            <a:r>
              <a:rPr lang="zh-CN" altLang="en-US" dirty="0" smtClean="0">
                <a:sym typeface="Symbol" panose="05050102010706020507" pitchFamily="18" charset="2"/>
              </a:rPr>
              <a:t>交换</a:t>
            </a:r>
            <a:r>
              <a:rPr lang="en-US" altLang="zh-CN" dirty="0" smtClean="0">
                <a:sym typeface="Symbol" panose="05050102010706020507" pitchFamily="18" charset="2"/>
              </a:rPr>
              <a:t>x[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]</a:t>
            </a:r>
            <a:r>
              <a:rPr lang="zh-CN" altLang="en-US" dirty="0" smtClean="0">
                <a:sym typeface="Symbol" panose="05050102010706020507" pitchFamily="18" charset="2"/>
              </a:rPr>
              <a:t>和</a:t>
            </a:r>
            <a:r>
              <a:rPr lang="en-US" altLang="zh-CN" dirty="0" smtClean="0">
                <a:sym typeface="Symbol" panose="05050102010706020507" pitchFamily="18" charset="2"/>
              </a:rPr>
              <a:t>x[t]      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 panose="05050102010706020507" pitchFamily="18" charset="2"/>
              </a:rPr>
              <a:t>4. |    </a:t>
            </a:r>
            <a:r>
              <a:rPr lang="zh-CN" altLang="en-US" dirty="0" smtClean="0">
                <a:sym typeface="Symbol" panose="05050102010706020507" pitchFamily="18" charset="2"/>
              </a:rPr>
              <a:t>若</a:t>
            </a:r>
            <a:r>
              <a:rPr lang="en-US" altLang="zh-CN" dirty="0">
                <a:sym typeface="Symbol" panose="05050102010706020507" pitchFamily="18" charset="2"/>
              </a:rPr>
              <a:t>place(t),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 err="1">
                <a:sym typeface="Symbol" panose="05050102010706020507" pitchFamily="18" charset="2"/>
              </a:rPr>
              <a:t>backtrace</a:t>
            </a:r>
            <a:r>
              <a:rPr lang="en-US" altLang="zh-CN" dirty="0">
                <a:sym typeface="Symbol" panose="05050102010706020507" pitchFamily="18" charset="2"/>
              </a:rPr>
              <a:t>(t+1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 panose="05050102010706020507" pitchFamily="18" charset="2"/>
              </a:rPr>
              <a:t>5. |    </a:t>
            </a:r>
            <a:r>
              <a:rPr lang="zh-CN" altLang="en-US" dirty="0" smtClean="0">
                <a:sym typeface="Symbol" panose="05050102010706020507" pitchFamily="18" charset="2"/>
              </a:rPr>
              <a:t>交换</a:t>
            </a:r>
            <a:r>
              <a:rPr lang="en-US" altLang="zh-CN" dirty="0" smtClean="0">
                <a:sym typeface="Symbol" panose="05050102010706020507" pitchFamily="18" charset="2"/>
              </a:rPr>
              <a:t>x[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]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x[t]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place(t): </a:t>
            </a:r>
            <a:r>
              <a:rPr lang="zh-CN" altLang="en-US" dirty="0">
                <a:sym typeface="Symbol" panose="05050102010706020507" pitchFamily="18" charset="2"/>
              </a:rPr>
              <a:t>确定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t,x</a:t>
            </a:r>
            <a:r>
              <a:rPr lang="en-US" altLang="zh-CN" dirty="0">
                <a:sym typeface="Symbol" panose="05050102010706020507" pitchFamily="18" charset="2"/>
              </a:rPr>
              <a:t>[t])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i,x</a:t>
            </a:r>
            <a:r>
              <a:rPr lang="en-US" altLang="zh-CN" dirty="0">
                <a:sym typeface="Symbol" panose="05050102010706020507" pitchFamily="18" charset="2"/>
              </a:rPr>
              <a:t>[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])</a:t>
            </a:r>
            <a:r>
              <a:rPr lang="zh-CN" altLang="en-US" dirty="0">
                <a:sym typeface="Symbol" panose="05050102010706020507" pitchFamily="18" charset="2"/>
              </a:rPr>
              <a:t>无冲突</a:t>
            </a:r>
            <a:r>
              <a:rPr lang="en-US" altLang="zh-CN" dirty="0">
                <a:sym typeface="Symbol" panose="05050102010706020507" pitchFamily="18" charset="2"/>
              </a:rPr>
              <a:t>(1it-1), 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ym typeface="Symbol" panose="05050102010706020507" pitchFamily="18" charset="2"/>
              </a:rPr>
              <a:t>初始</a:t>
            </a:r>
            <a:r>
              <a:rPr lang="en-US" altLang="zh-CN" dirty="0" smtClean="0">
                <a:sym typeface="Symbol" panose="05050102010706020507" pitchFamily="18" charset="2"/>
              </a:rPr>
              <a:t>x[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]=</a:t>
            </a:r>
            <a:r>
              <a:rPr lang="en-US" altLang="zh-CN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,  backtrack(1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4624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  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5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回溯法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530703" y="2996952"/>
            <a:ext cx="4057521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装载问题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背包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回溯</a:t>
            </a:r>
            <a:r>
              <a:rPr lang="zh-CN" altLang="en-US" dirty="0">
                <a:solidFill>
                  <a:schemeClr val="tx1"/>
                </a:solidFill>
              </a:rPr>
              <a:t>算法设计</a:t>
            </a:r>
            <a:r>
              <a:rPr lang="zh-CN" altLang="en-US" dirty="0" smtClean="0">
                <a:solidFill>
                  <a:schemeClr val="tx1"/>
                </a:solidFill>
              </a:rPr>
              <a:t>步骤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旅行</a:t>
            </a:r>
            <a:r>
              <a:rPr lang="zh-CN" altLang="en-US" dirty="0">
                <a:solidFill>
                  <a:schemeClr val="tx1"/>
                </a:solidFill>
              </a:rPr>
              <a:t>售货员问题</a:t>
            </a:r>
            <a:r>
              <a:rPr lang="en-US" altLang="zh-CN" dirty="0">
                <a:solidFill>
                  <a:schemeClr val="tx1"/>
                </a:solidFill>
              </a:rPr>
              <a:t>(TSP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4. n</a:t>
            </a:r>
            <a:r>
              <a:rPr lang="zh-CN" altLang="en-US" dirty="0">
                <a:solidFill>
                  <a:schemeClr val="tx1"/>
                </a:solidFill>
              </a:rPr>
              <a:t>皇后</a:t>
            </a:r>
            <a:r>
              <a:rPr lang="zh-CN" altLang="en-US" dirty="0" smtClean="0">
                <a:solidFill>
                  <a:schemeClr val="tx1"/>
                </a:solidFill>
              </a:rPr>
              <a:t>问题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5. </a:t>
            </a:r>
            <a:r>
              <a:rPr lang="zh-CN" altLang="en-US" sz="2800" dirty="0" smtClean="0">
                <a:solidFill>
                  <a:srgbClr val="FF0000"/>
                </a:solidFill>
              </a:rPr>
              <a:t>最大团问题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6. </a:t>
            </a:r>
            <a:r>
              <a:rPr lang="zh-CN" altLang="en-US" dirty="0" smtClean="0">
                <a:solidFill>
                  <a:schemeClr val="tx1"/>
                </a:solidFill>
              </a:rPr>
              <a:t>符号三角形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7. </a:t>
            </a:r>
            <a:r>
              <a:rPr lang="zh-CN" altLang="en-US" sz="2800" dirty="0" smtClean="0">
                <a:solidFill>
                  <a:schemeClr val="tx1"/>
                </a:solidFill>
              </a:rPr>
              <a:t>回溯算法的效率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最大团问题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11125" y="1250950"/>
            <a:ext cx="7462299" cy="530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无向图</a:t>
            </a:r>
            <a:r>
              <a:rPr lang="en-US" altLang="zh-CN" dirty="0"/>
              <a:t>G=(V,E). G</a:t>
            </a:r>
            <a:r>
              <a:rPr lang="zh-CN" altLang="en-US" dirty="0"/>
              <a:t>的完全子图称为团</a:t>
            </a:r>
            <a:r>
              <a:rPr lang="en-US" altLang="zh-CN" dirty="0"/>
              <a:t>: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</a:t>
            </a:r>
            <a:r>
              <a:rPr lang="zh-CN" altLang="en-US" dirty="0"/>
              <a:t>即</a:t>
            </a:r>
            <a:r>
              <a:rPr lang="en-US" altLang="zh-CN" dirty="0"/>
              <a:t>U</a:t>
            </a:r>
            <a:r>
              <a:rPr lang="en-US" altLang="zh-CN" dirty="0">
                <a:sym typeface="Symbol" panose="05050102010706020507" pitchFamily="18" charset="2"/>
              </a:rPr>
              <a:t>V</a:t>
            </a:r>
            <a:r>
              <a:rPr lang="zh-CN" altLang="en-US" dirty="0">
                <a:sym typeface="Symbol" panose="05050102010706020507" pitchFamily="18" charset="2"/>
              </a:rPr>
              <a:t>满足</a:t>
            </a:r>
            <a:r>
              <a:rPr lang="en-US" altLang="zh-CN" dirty="0" err="1">
                <a:sym typeface="Symbol" panose="05050102010706020507" pitchFamily="18" charset="2"/>
              </a:rPr>
              <a:t>u,vU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都有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u,v</a:t>
            </a:r>
            <a:r>
              <a:rPr lang="en-US" altLang="zh-CN" dirty="0">
                <a:sym typeface="Symbol" panose="05050102010706020507" pitchFamily="18" charset="2"/>
              </a:rPr>
              <a:t>)E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最大团</a:t>
            </a:r>
            <a:r>
              <a:rPr lang="en-US" altLang="zh-CN" dirty="0"/>
              <a:t>: </a:t>
            </a:r>
            <a:r>
              <a:rPr lang="zh-CN" altLang="en-US" dirty="0"/>
              <a:t>顶点数最多的</a:t>
            </a:r>
            <a:r>
              <a:rPr lang="zh-CN" altLang="en-US" dirty="0" smtClean="0"/>
              <a:t>团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子集</a:t>
            </a:r>
            <a:r>
              <a:rPr lang="en-US" altLang="zh-CN" dirty="0" smtClean="0"/>
              <a:t>).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解空间结构</a:t>
            </a:r>
            <a:r>
              <a:rPr lang="en-US" altLang="zh-CN" dirty="0"/>
              <a:t>: </a:t>
            </a:r>
            <a:r>
              <a:rPr lang="zh-CN" altLang="en-US" dirty="0"/>
              <a:t>子集树 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x[t]=1</a:t>
            </a:r>
            <a:r>
              <a:rPr lang="zh-CN" altLang="en-US" dirty="0" smtClean="0"/>
              <a:t>或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表示取或不取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t</a:t>
            </a:r>
            <a:r>
              <a:rPr lang="en-US" altLang="zh-CN" dirty="0" err="1" smtClean="0"/>
              <a:t>.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ym typeface="Symbol" panose="05050102010706020507" pitchFamily="18" charset="2"/>
              </a:rPr>
              <a:t>backtrack(t)  // </a:t>
            </a:r>
            <a:r>
              <a:rPr lang="en-US" altLang="zh-CN" dirty="0" err="1" smtClean="0">
                <a:sym typeface="Symbol" panose="05050102010706020507" pitchFamily="18" charset="2"/>
              </a:rPr>
              <a:t>bestx</a:t>
            </a:r>
            <a:r>
              <a:rPr lang="zh-CN" altLang="en-US" dirty="0" smtClean="0">
                <a:sym typeface="Symbol" panose="05050102010706020507" pitchFamily="18" charset="2"/>
              </a:rPr>
              <a:t>当前最优解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ym typeface="Symbol" panose="05050102010706020507" pitchFamily="18" charset="2"/>
              </a:rPr>
              <a:t>1. </a:t>
            </a:r>
            <a:r>
              <a:rPr lang="zh-CN" altLang="en-US" dirty="0" smtClean="0">
                <a:sym typeface="Symbol" panose="05050102010706020507" pitchFamily="18" charset="2"/>
              </a:rPr>
              <a:t>若 </a:t>
            </a:r>
            <a:r>
              <a:rPr lang="en-US" altLang="zh-CN" dirty="0" smtClean="0">
                <a:sym typeface="Symbol" panose="05050102010706020507" pitchFamily="18" charset="2"/>
              </a:rPr>
              <a:t>t &gt; n, (</a:t>
            </a:r>
            <a:r>
              <a:rPr lang="zh-CN" altLang="en-US" dirty="0" smtClean="0">
                <a:sym typeface="Symbol" panose="05050102010706020507" pitchFamily="18" charset="2"/>
              </a:rPr>
              <a:t>若</a:t>
            </a:r>
            <a:r>
              <a:rPr lang="en-US" altLang="zh-CN" dirty="0" err="1" smtClean="0">
                <a:sym typeface="Symbol" panose="05050102010706020507" pitchFamily="18" charset="2"/>
              </a:rPr>
              <a:t>cn</a:t>
            </a:r>
            <a:r>
              <a:rPr lang="en-US" altLang="zh-CN" dirty="0" smtClean="0">
                <a:sym typeface="Symbol" panose="05050102010706020507" pitchFamily="18" charset="2"/>
              </a:rPr>
              <a:t>&gt;</a:t>
            </a:r>
            <a:r>
              <a:rPr lang="en-US" altLang="zh-CN" dirty="0" err="1" smtClean="0">
                <a:sym typeface="Symbol" panose="05050102010706020507" pitchFamily="18" charset="2"/>
              </a:rPr>
              <a:t>bestn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更新</a:t>
            </a:r>
            <a:r>
              <a:rPr lang="en-US" altLang="zh-CN" dirty="0" err="1" smtClean="0">
                <a:sym typeface="Symbol" panose="05050102010706020507" pitchFamily="18" charset="2"/>
              </a:rPr>
              <a:t>bestn,bestx</a:t>
            </a:r>
            <a:r>
              <a:rPr lang="en-US" altLang="zh-CN" dirty="0" smtClean="0">
                <a:sym typeface="Symbol" panose="05050102010706020507" pitchFamily="18" charset="2"/>
              </a:rPr>
              <a:t>), </a:t>
            </a:r>
            <a:r>
              <a:rPr lang="zh-CN" altLang="en-US" dirty="0" smtClean="0">
                <a:sym typeface="Symbol" panose="05050102010706020507" pitchFamily="18" charset="2"/>
              </a:rPr>
              <a:t>返回 </a:t>
            </a:r>
            <a:endParaRPr lang="zh-CN" altLang="en-US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 err="1">
                <a:solidFill>
                  <a:srgbClr val="FF3300"/>
                </a:solidFill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olidFill>
                  <a:srgbClr val="FF3300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与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x[1:t-1]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中已有的</a:t>
            </a:r>
            <a:r>
              <a:rPr lang="en-US" altLang="zh-CN" dirty="0" err="1">
                <a:solidFill>
                  <a:srgbClr val="FF3300"/>
                </a:solidFill>
                <a:sym typeface="Symbol" panose="05050102010706020507" pitchFamily="18" charset="2"/>
              </a:rPr>
              <a:t>cn</a:t>
            </a:r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个点都相连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则 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ym typeface="Symbol" panose="05050102010706020507" pitchFamily="18" charset="2"/>
              </a:rPr>
              <a:t>3.  </a:t>
            </a:r>
            <a:r>
              <a:rPr lang="en-US" altLang="zh-CN" dirty="0" smtClean="0">
                <a:sym typeface="Symbol" panose="05050102010706020507" pitchFamily="18" charset="2"/>
              </a:rPr>
              <a:t>|  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x[t]=1, </a:t>
            </a:r>
            <a:r>
              <a:rPr lang="en-US" altLang="zh-CN" dirty="0" err="1">
                <a:sym typeface="Symbol" panose="05050102010706020507" pitchFamily="18" charset="2"/>
              </a:rPr>
              <a:t>cn</a:t>
            </a:r>
            <a:r>
              <a:rPr lang="en-US" altLang="zh-CN" dirty="0">
                <a:sym typeface="Symbol" panose="05050102010706020507" pitchFamily="18" charset="2"/>
              </a:rPr>
              <a:t>++, backtrack(t+1), </a:t>
            </a:r>
            <a:r>
              <a:rPr lang="en-US" altLang="zh-CN" dirty="0" err="1">
                <a:sym typeface="Symbol" panose="05050102010706020507" pitchFamily="18" charset="2"/>
              </a:rPr>
              <a:t>cn</a:t>
            </a:r>
            <a:r>
              <a:rPr lang="en-US" altLang="zh-CN" dirty="0">
                <a:sym typeface="Symbol" panose="05050102010706020507" pitchFamily="18" charset="2"/>
              </a:rPr>
              <a:t>--, x[t]=0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ym typeface="Symbol" panose="05050102010706020507" pitchFamily="18" charset="2"/>
              </a:rPr>
              <a:t>4.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 err="1">
                <a:solidFill>
                  <a:srgbClr val="FF3300"/>
                </a:solidFill>
                <a:sym typeface="Symbol" panose="05050102010706020507" pitchFamily="18" charset="2"/>
              </a:rPr>
              <a:t>cn+n-t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&gt;</a:t>
            </a:r>
            <a:r>
              <a:rPr lang="en-US" altLang="zh-CN" dirty="0" err="1">
                <a:solidFill>
                  <a:srgbClr val="FF3300"/>
                </a:solidFill>
                <a:sym typeface="Symbol" panose="05050102010706020507" pitchFamily="18" charset="2"/>
              </a:rPr>
              <a:t>bestn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ym typeface="Symbol" panose="05050102010706020507" pitchFamily="18" charset="2"/>
              </a:rPr>
              <a:t>5.  </a:t>
            </a:r>
            <a:r>
              <a:rPr lang="en-US" altLang="zh-CN" dirty="0" smtClean="0">
                <a:sym typeface="Symbol" panose="05050102010706020507" pitchFamily="18" charset="2"/>
              </a:rPr>
              <a:t>|   </a:t>
            </a:r>
            <a:r>
              <a:rPr lang="en-US" altLang="zh-CN" dirty="0">
                <a:sym typeface="Symbol" panose="05050102010706020507" pitchFamily="18" charset="2"/>
              </a:rPr>
              <a:t>x[t]=0, </a:t>
            </a:r>
            <a:r>
              <a:rPr lang="en-US" altLang="zh-CN" dirty="0" err="1">
                <a:sym typeface="Symbol" panose="05050102010706020507" pitchFamily="18" charset="2"/>
              </a:rPr>
              <a:t>backtrace</a:t>
            </a:r>
            <a:r>
              <a:rPr lang="en-US" altLang="zh-CN" dirty="0">
                <a:sym typeface="Symbol" panose="05050102010706020507" pitchFamily="18" charset="2"/>
              </a:rPr>
              <a:t>(t+1) 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pic>
        <p:nvPicPr>
          <p:cNvPr id="380947" name="Picture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341438"/>
            <a:ext cx="2160587" cy="129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5572132" y="2781300"/>
            <a:ext cx="3071834" cy="70788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bestn</a:t>
            </a:r>
            <a:r>
              <a:rPr lang="en-US" altLang="zh-CN" sz="2000" dirty="0"/>
              <a:t>: </a:t>
            </a:r>
            <a:r>
              <a:rPr lang="zh-CN" altLang="en-US" sz="2000" dirty="0" smtClean="0"/>
              <a:t>目前</a:t>
            </a:r>
            <a:r>
              <a:rPr lang="zh-CN" altLang="en-US" sz="2000" dirty="0"/>
              <a:t>最大团顶点数 </a:t>
            </a:r>
            <a:endParaRPr lang="zh-CN" altLang="en-US" sz="2000" dirty="0"/>
          </a:p>
          <a:p>
            <a:r>
              <a:rPr lang="en-US" altLang="zh-CN" sz="2000" dirty="0" err="1"/>
              <a:t>cn</a:t>
            </a:r>
            <a:r>
              <a:rPr lang="en-US" altLang="zh-CN" sz="2000" dirty="0"/>
              <a:t>: </a:t>
            </a:r>
            <a:r>
              <a:rPr lang="zh-CN" altLang="en-US" sz="2000" dirty="0" smtClean="0"/>
              <a:t>当前</a:t>
            </a:r>
            <a:r>
              <a:rPr lang="zh-CN" altLang="en-US" sz="2000" dirty="0"/>
              <a:t>团顶点数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4624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  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5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回溯法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530703" y="2996952"/>
            <a:ext cx="4057521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装载问题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背包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回溯</a:t>
            </a:r>
            <a:r>
              <a:rPr lang="zh-CN" altLang="en-US" dirty="0">
                <a:solidFill>
                  <a:schemeClr val="tx1"/>
                </a:solidFill>
              </a:rPr>
              <a:t>算法设计</a:t>
            </a:r>
            <a:r>
              <a:rPr lang="zh-CN" altLang="en-US" dirty="0" smtClean="0">
                <a:solidFill>
                  <a:schemeClr val="tx1"/>
                </a:solidFill>
              </a:rPr>
              <a:t>步骤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旅行</a:t>
            </a:r>
            <a:r>
              <a:rPr lang="zh-CN" altLang="en-US" dirty="0">
                <a:solidFill>
                  <a:schemeClr val="tx1"/>
                </a:solidFill>
              </a:rPr>
              <a:t>售货员问题</a:t>
            </a:r>
            <a:r>
              <a:rPr lang="en-US" altLang="zh-CN" dirty="0">
                <a:solidFill>
                  <a:schemeClr val="tx1"/>
                </a:solidFill>
              </a:rPr>
              <a:t>(TSP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4. n</a:t>
            </a:r>
            <a:r>
              <a:rPr lang="zh-CN" altLang="en-US" dirty="0">
                <a:solidFill>
                  <a:schemeClr val="tx1"/>
                </a:solidFill>
              </a:rPr>
              <a:t>皇后</a:t>
            </a:r>
            <a:r>
              <a:rPr lang="zh-CN" altLang="en-US" dirty="0" smtClean="0">
                <a:solidFill>
                  <a:schemeClr val="tx1"/>
                </a:solidFill>
              </a:rPr>
              <a:t>问题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</a:rPr>
              <a:t>最大团问题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rgbClr val="FF0000"/>
                </a:solidFill>
              </a:rPr>
              <a:t>6. </a:t>
            </a:r>
            <a:r>
              <a:rPr lang="zh-CN" altLang="en-US" dirty="0" smtClean="0">
                <a:solidFill>
                  <a:srgbClr val="FF0000"/>
                </a:solidFill>
              </a:rPr>
              <a:t>符号三角形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7. </a:t>
            </a:r>
            <a:r>
              <a:rPr lang="zh-CN" altLang="en-US" sz="2800" dirty="0" smtClean="0">
                <a:solidFill>
                  <a:schemeClr val="tx1"/>
                </a:solidFill>
              </a:rPr>
              <a:t>回溯算法的效率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86036"/>
            <a:ext cx="3672408" cy="173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符号三角形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107504" y="1384300"/>
            <a:ext cx="8254183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由符号“</a:t>
            </a:r>
            <a:r>
              <a:rPr lang="en-US" altLang="zh-CN" dirty="0"/>
              <a:t>+”, “-”</a:t>
            </a:r>
            <a:r>
              <a:rPr lang="zh-CN" altLang="en-US" dirty="0"/>
              <a:t>组成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</a:t>
            </a:r>
            <a:r>
              <a:rPr lang="zh-CN" altLang="zh-CN" dirty="0"/>
              <a:t>第一行有n个符号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chemeClr val="tx1"/>
                </a:solidFill>
              </a:rPr>
              <a:t> </a:t>
            </a:r>
            <a:r>
              <a:rPr kumimoji="0" lang="zh-CN" altLang="en-US" dirty="0" smtClean="0">
                <a:solidFill>
                  <a:schemeClr val="tx1"/>
                </a:solidFill>
              </a:rPr>
              <a:t>两个</a:t>
            </a:r>
            <a:r>
              <a:rPr kumimoji="0" lang="zh-CN" altLang="en-US" dirty="0">
                <a:solidFill>
                  <a:schemeClr val="tx1"/>
                </a:solidFill>
              </a:rPr>
              <a:t>同号下面是“</a:t>
            </a:r>
            <a:r>
              <a:rPr kumimoji="0" lang="en-US" altLang="zh-CN" dirty="0">
                <a:solidFill>
                  <a:schemeClr val="tx1"/>
                </a:solidFill>
              </a:rPr>
              <a:t>+”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chemeClr val="tx1"/>
                </a:solidFill>
              </a:rPr>
              <a:t> </a:t>
            </a:r>
            <a:r>
              <a:rPr kumimoji="0" lang="zh-CN" altLang="en-US" dirty="0" smtClean="0">
                <a:solidFill>
                  <a:schemeClr val="tx1"/>
                </a:solidFill>
              </a:rPr>
              <a:t>两个</a:t>
            </a:r>
            <a:r>
              <a:rPr kumimoji="0" lang="zh-CN" altLang="en-US" dirty="0">
                <a:solidFill>
                  <a:schemeClr val="tx1"/>
                </a:solidFill>
              </a:rPr>
              <a:t>异号下面是“</a:t>
            </a:r>
            <a:r>
              <a:rPr kumimoji="0" lang="en-US" altLang="zh-CN" dirty="0">
                <a:solidFill>
                  <a:schemeClr val="tx1"/>
                </a:solidFill>
              </a:rPr>
              <a:t>-”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chemeClr val="tx1"/>
                </a:solidFill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</a:rPr>
              <a:t>右图有</a:t>
            </a:r>
            <a:r>
              <a:rPr kumimoji="0" lang="en-US" altLang="zh-CN" dirty="0">
                <a:solidFill>
                  <a:schemeClr val="tx1"/>
                </a:solidFill>
              </a:rPr>
              <a:t>14“+”, 14“-” 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>
                <a:solidFill>
                  <a:schemeClr val="tx1"/>
                </a:solidFill>
              </a:rPr>
              <a:t> </a:t>
            </a:r>
            <a:r>
              <a:rPr kumimoji="0" lang="zh-CN" altLang="en-US" dirty="0" smtClean="0">
                <a:solidFill>
                  <a:schemeClr val="tx1"/>
                </a:solidFill>
              </a:rPr>
              <a:t>问题</a:t>
            </a:r>
            <a:r>
              <a:rPr kumimoji="0" lang="en-US" altLang="zh-CN" dirty="0" smtClean="0">
                <a:solidFill>
                  <a:schemeClr val="tx1"/>
                </a:solidFill>
              </a:rPr>
              <a:t>: </a:t>
            </a:r>
            <a:r>
              <a:rPr kumimoji="0" lang="zh-CN" altLang="en-US" dirty="0" smtClean="0">
                <a:solidFill>
                  <a:schemeClr val="tx1"/>
                </a:solidFill>
              </a:rPr>
              <a:t>给定</a:t>
            </a:r>
            <a:r>
              <a:rPr kumimoji="0" lang="en-US" altLang="zh-CN" dirty="0">
                <a:solidFill>
                  <a:schemeClr val="tx1"/>
                </a:solidFill>
              </a:rPr>
              <a:t>n, </a:t>
            </a:r>
            <a:r>
              <a:rPr kumimoji="0" lang="zh-CN" altLang="en-US" dirty="0" smtClean="0">
                <a:solidFill>
                  <a:schemeClr val="tx1"/>
                </a:solidFill>
              </a:rPr>
              <a:t>求</a:t>
            </a:r>
            <a:r>
              <a:rPr kumimoji="0" lang="en-US" altLang="zh-CN" dirty="0" smtClean="0">
                <a:solidFill>
                  <a:schemeClr val="tx1"/>
                </a:solidFill>
              </a:rPr>
              <a:t>“+”“-”</a:t>
            </a:r>
            <a:r>
              <a:rPr kumimoji="0" lang="zh-CN" altLang="en-US" dirty="0">
                <a:solidFill>
                  <a:schemeClr val="tx1"/>
                </a:solidFill>
              </a:rPr>
              <a:t>个数相同的符号三角形</a:t>
            </a:r>
            <a:r>
              <a:rPr kumimoji="0" lang="zh-CN" altLang="en-US" dirty="0" smtClean="0">
                <a:solidFill>
                  <a:schemeClr val="tx1"/>
                </a:solidFill>
              </a:rPr>
              <a:t>个数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chemeClr val="tx1"/>
                </a:solidFill>
              </a:rPr>
              <a:t> </a:t>
            </a:r>
            <a:r>
              <a:rPr kumimoji="0" lang="zh-CN" altLang="en-US" dirty="0" smtClean="0">
                <a:solidFill>
                  <a:schemeClr val="tx1"/>
                </a:solidFill>
              </a:rPr>
              <a:t>如何遍历所有符号三角形</a:t>
            </a:r>
            <a:r>
              <a:rPr kumimoji="0" lang="en-US" altLang="zh-CN" dirty="0" smtClean="0">
                <a:solidFill>
                  <a:schemeClr val="tx1"/>
                </a:solidFill>
              </a:rPr>
              <a:t>? </a:t>
            </a:r>
            <a:r>
              <a:rPr kumimoji="0" lang="zh-CN" altLang="en-US" dirty="0" smtClean="0">
                <a:solidFill>
                  <a:schemeClr val="tx1"/>
                </a:solidFill>
              </a:rPr>
              <a:t>约束条件</a:t>
            </a:r>
            <a:r>
              <a:rPr kumimoji="0" lang="en-US" altLang="zh-CN" dirty="0" smtClean="0">
                <a:solidFill>
                  <a:schemeClr val="tx1"/>
                </a:solidFill>
              </a:rPr>
              <a:t>? </a:t>
            </a:r>
            <a:r>
              <a:rPr kumimoji="0" lang="zh-CN" altLang="en-US" dirty="0" smtClean="0">
                <a:solidFill>
                  <a:schemeClr val="tx1"/>
                </a:solidFill>
              </a:rPr>
              <a:t>限界条件</a:t>
            </a:r>
            <a:r>
              <a:rPr kumimoji="0" lang="en-US" altLang="zh-CN" dirty="0" smtClean="0">
                <a:solidFill>
                  <a:schemeClr val="tx1"/>
                </a:solidFill>
              </a:rPr>
              <a:t>?</a:t>
            </a:r>
            <a:r>
              <a:rPr kumimoji="0" lang="zh-CN" altLang="en-US" dirty="0" smtClean="0">
                <a:solidFill>
                  <a:schemeClr val="tx1"/>
                </a:solidFill>
              </a:rPr>
              <a:t>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chemeClr val="tx1"/>
                </a:solidFill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</a:rPr>
              <a:t>第</a:t>
            </a:r>
            <a:r>
              <a:rPr kumimoji="0" lang="zh-CN" altLang="en-US" dirty="0" smtClean="0">
                <a:solidFill>
                  <a:schemeClr val="tx1"/>
                </a:solidFill>
              </a:rPr>
              <a:t>一行取遍所有长为</a:t>
            </a:r>
            <a:r>
              <a:rPr kumimoji="0" lang="en-US" altLang="zh-CN" dirty="0" smtClean="0">
                <a:solidFill>
                  <a:schemeClr val="tx1"/>
                </a:solidFill>
              </a:rPr>
              <a:t>n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</a:t>
            </a:r>
            <a:r>
              <a:rPr kumimoji="0" lang="en-US" altLang="zh-CN" dirty="0" smtClean="0">
                <a:solidFill>
                  <a:schemeClr val="tx1"/>
                </a:solidFill>
              </a:rPr>
              <a:t>+-</a:t>
            </a:r>
            <a:r>
              <a:rPr kumimoji="0" lang="zh-CN" altLang="en-US" dirty="0" smtClean="0">
                <a:solidFill>
                  <a:schemeClr val="tx1"/>
                </a:solidFill>
              </a:rPr>
              <a:t>符号串</a:t>
            </a:r>
            <a:r>
              <a:rPr kumimoji="0" lang="en-US" altLang="zh-CN" dirty="0" smtClean="0">
                <a:solidFill>
                  <a:schemeClr val="tx1"/>
                </a:solidFill>
              </a:rPr>
              <a:t>:</a:t>
            </a:r>
            <a:r>
              <a:rPr kumimoji="0" lang="zh-CN" altLang="en-US" dirty="0">
                <a:solidFill>
                  <a:schemeClr val="tx1"/>
                </a:solidFill>
              </a:rPr>
              <a:t>子集</a:t>
            </a:r>
            <a:r>
              <a:rPr kumimoji="0" lang="zh-CN" altLang="en-US" dirty="0" smtClean="0">
                <a:solidFill>
                  <a:schemeClr val="tx1"/>
                </a:solidFill>
              </a:rPr>
              <a:t>树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chemeClr val="tx1"/>
                </a:solidFill>
              </a:rPr>
              <a:t> </a:t>
            </a:r>
            <a:r>
              <a:rPr kumimoji="0" lang="zh-CN" altLang="en-US" dirty="0" smtClean="0">
                <a:solidFill>
                  <a:schemeClr val="tx1"/>
                </a:solidFill>
              </a:rPr>
              <a:t>限界条件</a:t>
            </a:r>
            <a:r>
              <a:rPr kumimoji="0" lang="en-US" altLang="zh-CN" dirty="0">
                <a:solidFill>
                  <a:schemeClr val="tx1"/>
                </a:solidFill>
              </a:rPr>
              <a:t>: 0,1</a:t>
            </a:r>
            <a:r>
              <a:rPr kumimoji="0" lang="zh-CN" altLang="en-US" dirty="0">
                <a:solidFill>
                  <a:schemeClr val="tx1"/>
                </a:solidFill>
              </a:rPr>
              <a:t>的个数都不能超过</a:t>
            </a:r>
            <a:r>
              <a:rPr kumimoji="0" lang="en-US" altLang="zh-CN" dirty="0">
                <a:solidFill>
                  <a:schemeClr val="tx1"/>
                </a:solidFill>
              </a:rPr>
              <a:t>n(n+1)/4 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3604047" y="1268413"/>
            <a:ext cx="262413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+   +   -   +   -   +   +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+   -   -   -   -   +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-   +   +   +   -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-   +   +   -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-   +   -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-   -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+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zh-CN" b="1" dirty="0">
                <a:sym typeface="+mn-ea"/>
              </a:rPr>
              <a:t>博弈树搜索(</a:t>
            </a:r>
            <a:r>
              <a:rPr lang="zh-CN" altLang="en-US" b="1" dirty="0">
                <a:sym typeface="+mn-ea"/>
              </a:rPr>
              <a:t> </a:t>
            </a:r>
            <a:r>
              <a:rPr lang="zh-CN" altLang="zh-CN" b="1" dirty="0">
                <a:sym typeface="Symbol" panose="05050102010706020507" pitchFamily="18" charset="2"/>
              </a:rPr>
              <a:t></a:t>
            </a:r>
            <a:r>
              <a:rPr lang="zh-CN" altLang="en-US" b="1" dirty="0">
                <a:sym typeface="Symbol" panose="05050102010706020507" pitchFamily="18" charset="2"/>
              </a:rPr>
              <a:t> - </a:t>
            </a:r>
            <a:r>
              <a:rPr lang="zh-CN" altLang="zh-CN" b="1" dirty="0">
                <a:sym typeface="Symbol" panose="05050102010706020507" pitchFamily="18" charset="2"/>
              </a:rPr>
              <a:t>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zh-CN" altLang="zh-CN" b="1" dirty="0">
                <a:sym typeface="+mn-ea"/>
              </a:rPr>
              <a:t>Search)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grpSp>
        <p:nvGrpSpPr>
          <p:cNvPr id="866308" name="Group 4"/>
          <p:cNvGrpSpPr/>
          <p:nvPr/>
        </p:nvGrpSpPr>
        <p:grpSpPr>
          <a:xfrm>
            <a:off x="2819400" y="4648200"/>
            <a:ext cx="2057400" cy="1905000"/>
            <a:chOff x="1680" y="2928"/>
            <a:chExt cx="1296" cy="1200"/>
          </a:xfrm>
        </p:grpSpPr>
        <p:sp>
          <p:nvSpPr>
            <p:cNvPr id="21518" name="Rectangle 5"/>
            <p:cNvSpPr/>
            <p:nvPr/>
          </p:nvSpPr>
          <p:spPr>
            <a:xfrm>
              <a:off x="2064" y="2976"/>
              <a:ext cx="576" cy="336"/>
            </a:xfrm>
            <a:prstGeom prst="rect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200" dirty="0">
                <a:ea typeface="宋体" panose="02010600030101010101" pitchFamily="2" charset="-122"/>
              </a:endParaRPr>
            </a:p>
          </p:txBody>
        </p:sp>
        <p:sp>
          <p:nvSpPr>
            <p:cNvPr id="21519" name="Oval 6"/>
            <p:cNvSpPr/>
            <p:nvPr/>
          </p:nvSpPr>
          <p:spPr>
            <a:xfrm>
              <a:off x="1680" y="3696"/>
              <a:ext cx="432" cy="432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200" dirty="0">
                <a:ea typeface="宋体" panose="02010600030101010101" pitchFamily="2" charset="-122"/>
              </a:endParaRPr>
            </a:p>
          </p:txBody>
        </p:sp>
        <p:sp>
          <p:nvSpPr>
            <p:cNvPr id="21520" name="Oval 7"/>
            <p:cNvSpPr/>
            <p:nvPr/>
          </p:nvSpPr>
          <p:spPr>
            <a:xfrm>
              <a:off x="2496" y="3696"/>
              <a:ext cx="432" cy="432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3200" dirty="0">
                <a:ea typeface="宋体" panose="02010600030101010101" pitchFamily="2" charset="-122"/>
              </a:endParaRPr>
            </a:p>
          </p:txBody>
        </p:sp>
        <p:sp>
          <p:nvSpPr>
            <p:cNvPr id="21521" name="Line 8"/>
            <p:cNvSpPr/>
            <p:nvPr/>
          </p:nvSpPr>
          <p:spPr>
            <a:xfrm flipH="1">
              <a:off x="1920" y="3312"/>
              <a:ext cx="336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2" name="Line 9"/>
            <p:cNvSpPr/>
            <p:nvPr/>
          </p:nvSpPr>
          <p:spPr>
            <a:xfrm>
              <a:off x="2448" y="3312"/>
              <a:ext cx="240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3" name="Text Box 10"/>
            <p:cNvSpPr txBox="1"/>
            <p:nvPr/>
          </p:nvSpPr>
          <p:spPr>
            <a:xfrm>
              <a:off x="2256" y="2976"/>
              <a:ext cx="43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7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1524" name="Text Box 11"/>
            <p:cNvSpPr txBox="1"/>
            <p:nvPr/>
          </p:nvSpPr>
          <p:spPr>
            <a:xfrm>
              <a:off x="1776" y="3792"/>
              <a:ext cx="67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6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1525" name="Text Box 12"/>
            <p:cNvSpPr txBox="1"/>
            <p:nvPr/>
          </p:nvSpPr>
          <p:spPr>
            <a:xfrm>
              <a:off x="2592" y="3744"/>
              <a:ext cx="38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5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1526" name="Text Box 13"/>
            <p:cNvSpPr txBox="1"/>
            <p:nvPr/>
          </p:nvSpPr>
          <p:spPr>
            <a:xfrm>
              <a:off x="1824" y="2928"/>
              <a:ext cx="1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866318" name="Group 14"/>
          <p:cNvGrpSpPr/>
          <p:nvPr/>
        </p:nvGrpSpPr>
        <p:grpSpPr>
          <a:xfrm>
            <a:off x="685800" y="1314768"/>
            <a:ext cx="7620000" cy="3538537"/>
            <a:chOff x="432" y="1009"/>
            <a:chExt cx="4800" cy="2229"/>
          </a:xfrm>
        </p:grpSpPr>
        <p:sp>
          <p:nvSpPr>
            <p:cNvPr id="21512" name="Rectangle 15"/>
            <p:cNvSpPr/>
            <p:nvPr/>
          </p:nvSpPr>
          <p:spPr>
            <a:xfrm>
              <a:off x="432" y="1009"/>
              <a:ext cx="4800" cy="22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根火柴，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A,B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两人依次从中取出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根或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根，不能不取也不能取多于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根，最后一个将火柴取尽的就是胜利者。用符号       表示轮到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时有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根火柴的状态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用     表示轮到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时有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3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根火柴的状态，双方对弈假定从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开始。用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取胜，用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</a:t>
              </a:r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取胜。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513" name="Group 16"/>
            <p:cNvGrpSpPr/>
            <p:nvPr/>
          </p:nvGrpSpPr>
          <p:grpSpPr>
            <a:xfrm>
              <a:off x="4416" y="1584"/>
              <a:ext cx="672" cy="720"/>
              <a:chOff x="4416" y="1584"/>
              <a:chExt cx="672" cy="720"/>
            </a:xfrm>
          </p:grpSpPr>
          <p:sp>
            <p:nvSpPr>
              <p:cNvPr id="21514" name="Rectangle 17"/>
              <p:cNvSpPr/>
              <p:nvPr/>
            </p:nvSpPr>
            <p:spPr>
              <a:xfrm>
                <a:off x="4608" y="1632"/>
                <a:ext cx="384" cy="288"/>
              </a:xfrm>
              <a:prstGeom prst="rect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4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2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1515" name="Text Box 18"/>
              <p:cNvSpPr txBox="1"/>
              <p:nvPr/>
            </p:nvSpPr>
            <p:spPr>
              <a:xfrm>
                <a:off x="4656" y="1584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4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1</a:t>
                </a:r>
                <a:endParaRPr lang="en-US" altLang="zh-CN" sz="2400" baseline="-250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1516" name="Oval 19"/>
              <p:cNvSpPr/>
              <p:nvPr/>
            </p:nvSpPr>
            <p:spPr>
              <a:xfrm>
                <a:off x="4416" y="1968"/>
                <a:ext cx="336" cy="336"/>
              </a:xfrm>
              <a:prstGeom prst="ellipse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4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3200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1517" name="Text Box 20"/>
              <p:cNvSpPr txBox="1"/>
              <p:nvPr/>
            </p:nvSpPr>
            <p:spPr>
              <a:xfrm>
                <a:off x="4416" y="1968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4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2</a:t>
                </a:r>
                <a:endParaRPr lang="en-US" altLang="zh-CN" sz="2400" baseline="-25000" dirty="0"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符号三角形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169975" y="1423106"/>
            <a:ext cx="3401893" cy="41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sum</a:t>
            </a:r>
            <a:r>
              <a:rPr lang="zh-CN" altLang="en-US" sz="2400" dirty="0" smtClean="0"/>
              <a:t>累计</a:t>
            </a:r>
            <a:r>
              <a:rPr lang="en-US" altLang="zh-CN" sz="2400" dirty="0" smtClean="0"/>
              <a:t>+-</a:t>
            </a:r>
            <a:r>
              <a:rPr lang="zh-CN" altLang="en-US" sz="2400" dirty="0"/>
              <a:t>个数相同 </a:t>
            </a:r>
            <a:br>
              <a:rPr lang="zh-CN" altLang="en-US" sz="2400" dirty="0"/>
            </a:br>
            <a:r>
              <a:rPr lang="zh-CN" altLang="en-US" sz="2400" dirty="0"/>
              <a:t> 的符号三角形个数 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sz="2400" dirty="0"/>
              <a:t> 若</a:t>
            </a:r>
            <a:r>
              <a:rPr lang="en-US" altLang="zh-CN" sz="2400" dirty="0"/>
              <a:t>n(n+1)/2</a:t>
            </a:r>
            <a:r>
              <a:rPr lang="zh-CN" altLang="en-US" sz="2400" dirty="0"/>
              <a:t>是奇数 </a:t>
            </a:r>
            <a:br>
              <a:rPr lang="zh-CN" altLang="en-US" sz="2400" dirty="0"/>
            </a:br>
            <a:r>
              <a:rPr lang="zh-CN" altLang="en-US" sz="2400" dirty="0"/>
              <a:t>  则</a:t>
            </a:r>
            <a:r>
              <a:rPr lang="en-US" altLang="zh-CN" sz="2400" dirty="0" smtClean="0"/>
              <a:t>sum=0, </a:t>
            </a:r>
            <a:r>
              <a:rPr lang="zh-CN" altLang="en-US" sz="2400" dirty="0" smtClean="0"/>
              <a:t>返回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sz="2400" dirty="0"/>
              <a:t> half = n(n+1)/4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维护当前符号</a:t>
            </a:r>
            <a:r>
              <a:rPr lang="zh-CN" altLang="en-US" sz="2400" dirty="0"/>
              <a:t>三角形 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sz="2400" dirty="0"/>
              <a:t> </a:t>
            </a:r>
            <a:r>
              <a:rPr lang="en-US" altLang="zh-CN" sz="2400" dirty="0"/>
              <a:t>p[1][t] = x[t]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对</a:t>
            </a:r>
            <a:r>
              <a:rPr lang="en-US" altLang="zh-CN" sz="2400" dirty="0"/>
              <a:t>j=2:t, </a:t>
            </a:r>
            <a:r>
              <a:rPr lang="zh-CN" altLang="en-US" sz="2400" dirty="0"/>
              <a:t>依次计算</a:t>
            </a:r>
            <a:br>
              <a:rPr lang="zh-CN" altLang="en-US" sz="2400" dirty="0"/>
            </a:br>
            <a:r>
              <a:rPr lang="zh-CN" altLang="en-US" sz="2400" dirty="0"/>
              <a:t>   </a:t>
            </a:r>
            <a:r>
              <a:rPr lang="en-US" altLang="zh-CN" sz="2400" dirty="0"/>
              <a:t>p[j][t-j+1] 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286248" y="1268413"/>
            <a:ext cx="262413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+   +   -   +   -   +   +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+   -   -   -   -   +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-   +   +   +   -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-   +   +   -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-   +   -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-   -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 +</a:t>
            </a:r>
            <a:endParaRPr kumimoji="0"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5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5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5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5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符号三角形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202048" y="1223573"/>
            <a:ext cx="6098144" cy="537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//sum</a:t>
            </a:r>
            <a:r>
              <a:rPr lang="zh-CN" altLang="en-US" sz="2400" dirty="0"/>
              <a:t>记</a:t>
            </a:r>
            <a:r>
              <a:rPr lang="en-US" altLang="zh-CN" sz="2400" dirty="0"/>
              <a:t>+-</a:t>
            </a:r>
            <a:r>
              <a:rPr lang="zh-CN" altLang="en-US" sz="2400" dirty="0"/>
              <a:t>个数</a:t>
            </a:r>
            <a:r>
              <a:rPr lang="zh-CN" altLang="en-US" sz="2400" dirty="0" smtClean="0"/>
              <a:t>相同的</a:t>
            </a:r>
            <a:r>
              <a:rPr lang="zh-CN" altLang="en-US" sz="2400" dirty="0"/>
              <a:t>符号三角形个数</a:t>
            </a: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//half=n(n+1)/4, p</a:t>
            </a:r>
            <a:r>
              <a:rPr kumimoji="0" lang="zh-CN" altLang="en-US" sz="2400" dirty="0" smtClean="0">
                <a:solidFill>
                  <a:schemeClr val="tx1"/>
                </a:solidFill>
              </a:rPr>
              <a:t>维护当前符号三角形</a:t>
            </a: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backtrack </a:t>
            </a:r>
            <a:r>
              <a:rPr kumimoji="0" lang="en-US" altLang="zh-CN" sz="2400" dirty="0">
                <a:solidFill>
                  <a:schemeClr val="tx1"/>
                </a:solidFill>
              </a:rPr>
              <a:t>(t)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chemeClr val="tx1"/>
                </a:solidFill>
              </a:rPr>
              <a:t>1. </a:t>
            </a:r>
            <a:r>
              <a:rPr kumimoji="0" lang="zh-CN" altLang="en-US" sz="2400" dirty="0">
                <a:solidFill>
                  <a:schemeClr val="tx1"/>
                </a:solidFill>
              </a:rPr>
              <a:t>若</a:t>
            </a:r>
            <a:r>
              <a:rPr kumimoji="0" lang="en-US" altLang="zh-CN" sz="2400" dirty="0">
                <a:solidFill>
                  <a:schemeClr val="tx1"/>
                </a:solidFill>
              </a:rPr>
              <a:t>count&gt;half </a:t>
            </a:r>
            <a:r>
              <a:rPr kumimoji="0" lang="zh-CN" altLang="en-US" sz="2400" dirty="0">
                <a:solidFill>
                  <a:schemeClr val="tx1"/>
                </a:solidFill>
              </a:rPr>
              <a:t>或 </a:t>
            </a:r>
            <a:r>
              <a:rPr kumimoji="0" lang="en-US" altLang="zh-CN" sz="2400" dirty="0">
                <a:solidFill>
                  <a:schemeClr val="tx1"/>
                </a:solidFill>
              </a:rPr>
              <a:t>t(t-1)/2-count&gt;half, </a:t>
            </a:r>
            <a:r>
              <a:rPr kumimoji="0" lang="zh-CN" altLang="en-US" sz="2400" dirty="0">
                <a:solidFill>
                  <a:schemeClr val="tx1"/>
                </a:solidFill>
              </a:rPr>
              <a:t>返回 </a:t>
            </a:r>
            <a:endParaRPr kumimoji="0"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chemeClr val="tx1"/>
                </a:solidFill>
              </a:rPr>
              <a:t>2. </a:t>
            </a:r>
            <a:r>
              <a:rPr kumimoji="0" lang="zh-CN" altLang="en-US" sz="2400" dirty="0">
                <a:solidFill>
                  <a:schemeClr val="tx1"/>
                </a:solidFill>
              </a:rPr>
              <a:t>若</a:t>
            </a:r>
            <a:r>
              <a:rPr kumimoji="0" lang="en-US" altLang="zh-CN" sz="2400" dirty="0">
                <a:solidFill>
                  <a:schemeClr val="tx1"/>
                </a:solidFill>
              </a:rPr>
              <a:t>t&gt;n</a:t>
            </a:r>
            <a:r>
              <a:rPr kumimoji="0" lang="en-US" altLang="zh-CN" sz="2400">
                <a:solidFill>
                  <a:schemeClr val="tx1"/>
                </a:solidFill>
              </a:rPr>
              <a:t>, </a:t>
            </a:r>
            <a:r>
              <a:rPr kumimoji="0" lang="en-US" altLang="zh-CN" sz="2400" smtClean="0">
                <a:solidFill>
                  <a:schemeClr val="tx1"/>
                </a:solidFill>
              </a:rPr>
              <a:t>sum++,</a:t>
            </a:r>
            <a:r>
              <a:rPr kumimoji="0" lang="zh-CN" altLang="en-US" sz="2400" smtClean="0">
                <a:solidFill>
                  <a:schemeClr val="tx1"/>
                </a:solidFill>
              </a:rPr>
              <a:t>返回 </a:t>
            </a:r>
            <a:endParaRPr kumimoji="0"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chemeClr val="tx1"/>
                </a:solidFill>
              </a:rPr>
              <a:t>3. </a:t>
            </a:r>
            <a:r>
              <a:rPr kumimoji="0" lang="zh-CN" altLang="en-US" sz="2400" dirty="0">
                <a:solidFill>
                  <a:schemeClr val="tx1"/>
                </a:solidFill>
              </a:rPr>
              <a:t>对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 =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0 </a:t>
            </a:r>
            <a:r>
              <a:rPr kumimoji="0" lang="en-US" altLang="zh-CN" sz="2400" dirty="0">
                <a:solidFill>
                  <a:schemeClr val="tx1"/>
                </a:solidFill>
              </a:rPr>
              <a:t>: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1,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rgbClr val="C00000"/>
                </a:solidFill>
              </a:rPr>
              <a:t>4</a:t>
            </a:r>
            <a:r>
              <a:rPr kumimoji="0" lang="en-US" altLang="zh-CN" sz="2400" dirty="0">
                <a:solidFill>
                  <a:schemeClr val="tx1"/>
                </a:solidFill>
              </a:rPr>
              <a:t>.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|   </a:t>
            </a:r>
            <a:r>
              <a:rPr kumimoji="0" lang="en-US" altLang="zh-CN" sz="2400" dirty="0">
                <a:solidFill>
                  <a:schemeClr val="tx1"/>
                </a:solidFill>
              </a:rPr>
              <a:t>p[1][t]=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; count+=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rgbClr val="C00000"/>
                </a:solidFill>
              </a:rPr>
              <a:t>5</a:t>
            </a:r>
            <a:r>
              <a:rPr kumimoji="0" lang="en-US" altLang="zh-CN" sz="2400" dirty="0">
                <a:solidFill>
                  <a:schemeClr val="tx1"/>
                </a:solidFill>
              </a:rPr>
              <a:t>.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|   </a:t>
            </a:r>
            <a:r>
              <a:rPr kumimoji="0" lang="zh-CN" altLang="en-US" sz="2400" dirty="0">
                <a:solidFill>
                  <a:schemeClr val="tx1"/>
                </a:solidFill>
              </a:rPr>
              <a:t>对 </a:t>
            </a:r>
            <a:r>
              <a:rPr kumimoji="0" lang="en-US" altLang="zh-CN" sz="2400" dirty="0">
                <a:solidFill>
                  <a:schemeClr val="tx1"/>
                </a:solidFill>
              </a:rPr>
              <a:t>j = 2 : t,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chemeClr val="tx1"/>
                </a:solidFill>
              </a:rPr>
              <a:t>6.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|    |   </a:t>
            </a:r>
            <a:r>
              <a:rPr kumimoji="0" lang="en-US" altLang="zh-CN" sz="2400" dirty="0">
                <a:solidFill>
                  <a:schemeClr val="tx1"/>
                </a:solidFill>
              </a:rPr>
              <a:t>p[j][t-j+1]=p[j-1][t-j+1]^p[j-1][t-j+2];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chemeClr val="tx1"/>
                </a:solidFill>
              </a:rPr>
              <a:t>7.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|    |   </a:t>
            </a:r>
            <a:r>
              <a:rPr kumimoji="0" lang="en-US" altLang="zh-CN" sz="2400" dirty="0">
                <a:solidFill>
                  <a:schemeClr val="tx1"/>
                </a:solidFill>
              </a:rPr>
              <a:t>count+=p[j][t-j+1];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chemeClr val="tx1"/>
                </a:solidFill>
              </a:rPr>
              <a:t>8.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|   </a:t>
            </a:r>
            <a:r>
              <a:rPr kumimoji="0" lang="en-US" altLang="zh-CN" sz="2400" dirty="0">
                <a:solidFill>
                  <a:schemeClr val="tx1"/>
                </a:solidFill>
              </a:rPr>
              <a:t>backtrack(t+1);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rgbClr val="C00000"/>
                </a:solidFill>
              </a:rPr>
              <a:t>9</a:t>
            </a:r>
            <a:r>
              <a:rPr kumimoji="0" lang="en-US" altLang="zh-CN" sz="2400" dirty="0">
                <a:solidFill>
                  <a:schemeClr val="tx1"/>
                </a:solidFill>
              </a:rPr>
              <a:t>.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|   </a:t>
            </a:r>
            <a:r>
              <a:rPr kumimoji="0" lang="zh-CN" altLang="en-US" sz="2400" dirty="0">
                <a:solidFill>
                  <a:schemeClr val="tx1"/>
                </a:solidFill>
              </a:rPr>
              <a:t>对 </a:t>
            </a:r>
            <a:r>
              <a:rPr kumimoji="0" lang="en-US" altLang="zh-CN" sz="2400" dirty="0">
                <a:solidFill>
                  <a:schemeClr val="tx1"/>
                </a:solidFill>
              </a:rPr>
              <a:t>j = 2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400" dirty="0">
                <a:solidFill>
                  <a:schemeClr val="tx1"/>
                </a:solidFill>
              </a:rPr>
              <a:t>: t,  count-=p[j][t-j+1];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olidFill>
                  <a:srgbClr val="C00000"/>
                </a:solidFill>
              </a:rPr>
              <a:t>10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.|  </a:t>
            </a:r>
            <a:r>
              <a:rPr kumimoji="0" lang="en-US" altLang="zh-CN" sz="2400" dirty="0">
                <a:solidFill>
                  <a:schemeClr val="tx1"/>
                </a:solidFill>
              </a:rPr>
              <a:t>count-=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;  //</a:t>
            </a:r>
            <a:r>
              <a:rPr kumimoji="0" lang="zh-CN" altLang="en-US" sz="2400" dirty="0" smtClean="0">
                <a:solidFill>
                  <a:schemeClr val="tx1"/>
                </a:solidFill>
              </a:rPr>
              <a:t>可与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9</a:t>
            </a:r>
            <a:r>
              <a:rPr kumimoji="0" lang="zh-CN" altLang="en-US" sz="2400" dirty="0" smtClean="0">
                <a:solidFill>
                  <a:schemeClr val="tx1"/>
                </a:solidFill>
              </a:rPr>
              <a:t>合并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>
            <a:off x="6429388" y="1196975"/>
            <a:ext cx="0" cy="547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6929454" y="114298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7315783" y="114298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6929454" y="162787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7675823" y="114298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7315783" y="162787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6929454" y="2131932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6929454" y="257174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7315783" y="257174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6929454" y="305663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7675823" y="257174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7315783" y="305663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6929454" y="3560692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6929454" y="4020783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7315783" y="4020783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6929454" y="4496602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7675823" y="4020783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7315783" y="4496602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6929454" y="4996668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" name="文本框 11"/>
          <p:cNvSpPr txBox="1"/>
          <p:nvPr/>
        </p:nvSpPr>
        <p:spPr bwMode="auto">
          <a:xfrm>
            <a:off x="6929454" y="535782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1" name="文本框 12"/>
          <p:cNvSpPr txBox="1"/>
          <p:nvPr/>
        </p:nvSpPr>
        <p:spPr bwMode="auto">
          <a:xfrm>
            <a:off x="7315783" y="535782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2" name="文本框 13"/>
          <p:cNvSpPr txBox="1"/>
          <p:nvPr/>
        </p:nvSpPr>
        <p:spPr bwMode="auto">
          <a:xfrm>
            <a:off x="6929454" y="5842718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3" name="文本框 14"/>
          <p:cNvSpPr txBox="1"/>
          <p:nvPr/>
        </p:nvSpPr>
        <p:spPr bwMode="auto">
          <a:xfrm>
            <a:off x="7675823" y="535782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4" name="文本框 15"/>
          <p:cNvSpPr txBox="1"/>
          <p:nvPr/>
        </p:nvSpPr>
        <p:spPr bwMode="auto">
          <a:xfrm>
            <a:off x="7315783" y="5842718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5" name="文本框 16"/>
          <p:cNvSpPr txBox="1"/>
          <p:nvPr/>
        </p:nvSpPr>
        <p:spPr bwMode="auto">
          <a:xfrm>
            <a:off x="6929454" y="634677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6410008" y="2643182"/>
            <a:ext cx="2448272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6429388" y="4071942"/>
            <a:ext cx="2448272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6429388" y="5429264"/>
            <a:ext cx="2448272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5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5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5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50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符号三角形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202048" y="1223573"/>
            <a:ext cx="6252033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//sum</a:t>
            </a:r>
            <a:r>
              <a:rPr lang="zh-CN" altLang="en-US" sz="2400" dirty="0"/>
              <a:t>记</a:t>
            </a:r>
            <a:r>
              <a:rPr lang="en-US" altLang="zh-CN" sz="2400" dirty="0"/>
              <a:t>+-</a:t>
            </a:r>
            <a:r>
              <a:rPr lang="zh-CN" altLang="en-US" sz="2400" dirty="0"/>
              <a:t>个数</a:t>
            </a:r>
            <a:r>
              <a:rPr lang="zh-CN" altLang="en-US" sz="2400" dirty="0" smtClean="0"/>
              <a:t>相同的</a:t>
            </a:r>
            <a:r>
              <a:rPr lang="zh-CN" altLang="en-US" sz="2400" dirty="0"/>
              <a:t>符号三角形个数</a:t>
            </a: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//half=n(n+1)/4, p</a:t>
            </a:r>
            <a:r>
              <a:rPr kumimoji="0" lang="zh-CN" altLang="en-US" sz="2400" dirty="0" smtClean="0">
                <a:solidFill>
                  <a:schemeClr val="tx1"/>
                </a:solidFill>
              </a:rPr>
              <a:t>维护当前符号三角形</a:t>
            </a: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backtrack </a:t>
            </a:r>
            <a:r>
              <a:rPr kumimoji="0" lang="en-US" altLang="zh-CN" sz="2400" dirty="0">
                <a:solidFill>
                  <a:schemeClr val="tx1"/>
                </a:solidFill>
              </a:rPr>
              <a:t>(t)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1.   </a:t>
            </a:r>
            <a:r>
              <a:rPr kumimoji="0" lang="zh-CN" altLang="en-US" sz="2400" dirty="0" smtClean="0">
                <a:solidFill>
                  <a:schemeClr val="tx1"/>
                </a:solidFill>
              </a:rPr>
              <a:t>若</a:t>
            </a:r>
            <a:r>
              <a:rPr kumimoji="0" lang="en-US" altLang="zh-CN" sz="2400" dirty="0">
                <a:solidFill>
                  <a:schemeClr val="tx1"/>
                </a:solidFill>
              </a:rPr>
              <a:t>t&gt;n,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sum++,  </a:t>
            </a:r>
            <a:r>
              <a:rPr kumimoji="0" lang="zh-CN" altLang="en-US" sz="2400" dirty="0">
                <a:solidFill>
                  <a:schemeClr val="tx1"/>
                </a:solidFill>
              </a:rPr>
              <a:t>返回 </a:t>
            </a:r>
            <a:endParaRPr kumimoji="0"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2.   </a:t>
            </a:r>
            <a:r>
              <a:rPr kumimoji="0" lang="zh-CN" altLang="en-US" sz="2400" dirty="0" smtClean="0">
                <a:solidFill>
                  <a:schemeClr val="tx1"/>
                </a:solidFill>
              </a:rPr>
              <a:t>对 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 =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0 </a:t>
            </a:r>
            <a:r>
              <a:rPr kumimoji="0" lang="en-US" altLang="zh-CN" sz="2400" dirty="0">
                <a:solidFill>
                  <a:schemeClr val="tx1"/>
                </a:solidFill>
              </a:rPr>
              <a:t>: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1,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rgbClr val="C00000"/>
                </a:solidFill>
              </a:rPr>
              <a:t>3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.   |   </a:t>
            </a:r>
            <a:r>
              <a:rPr kumimoji="0" lang="en-US" altLang="zh-CN" sz="2400" dirty="0">
                <a:solidFill>
                  <a:schemeClr val="tx1"/>
                </a:solidFill>
              </a:rPr>
              <a:t>p[1][t]=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; count+=</a:t>
            </a:r>
            <a:r>
              <a:rPr kumimoji="0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0" lang="en-US" altLang="zh-CN" sz="2400" dirty="0">
                <a:solidFill>
                  <a:schemeClr val="tx1"/>
                </a:solidFill>
              </a:rPr>
              <a:t>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rgbClr val="C00000"/>
                </a:solidFill>
              </a:rPr>
              <a:t>4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.   |   </a:t>
            </a:r>
            <a:r>
              <a:rPr kumimoji="0" lang="zh-CN" altLang="en-US" sz="2400" dirty="0">
                <a:solidFill>
                  <a:schemeClr val="tx1"/>
                </a:solidFill>
              </a:rPr>
              <a:t>对 </a:t>
            </a:r>
            <a:r>
              <a:rPr kumimoji="0" lang="en-US" altLang="zh-CN" sz="2400" dirty="0">
                <a:solidFill>
                  <a:schemeClr val="tx1"/>
                </a:solidFill>
              </a:rPr>
              <a:t>j = 2 : t, 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5.   |    |   </a:t>
            </a:r>
            <a:r>
              <a:rPr kumimoji="0" lang="en-US" altLang="zh-CN" sz="2400" dirty="0">
                <a:solidFill>
                  <a:schemeClr val="tx1"/>
                </a:solidFill>
              </a:rPr>
              <a:t>p[j][t-j+1]=p[j-1][t-j+1]^p[j-1][t-j+2];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6.   |    |   </a:t>
            </a:r>
            <a:r>
              <a:rPr kumimoji="0" lang="en-US" altLang="zh-CN" sz="2400" dirty="0">
                <a:solidFill>
                  <a:schemeClr val="tx1"/>
                </a:solidFill>
              </a:rPr>
              <a:t>count+=p[j][t-j+1];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7.   |    </a:t>
            </a:r>
            <a:r>
              <a:rPr kumimoji="0" lang="zh-CN" altLang="en-US" sz="2400" dirty="0" smtClean="0">
                <a:solidFill>
                  <a:schemeClr val="tx1"/>
                </a:solidFill>
              </a:rPr>
              <a:t>若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400" dirty="0" err="1" smtClean="0">
                <a:solidFill>
                  <a:schemeClr val="tx1"/>
                </a:solidFill>
              </a:rPr>
              <a:t>count</a:t>
            </a:r>
            <a:r>
              <a:rPr kumimoji="0" lang="en-US" altLang="zh-CN" sz="24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zh-CN" sz="2400" dirty="0" err="1" smtClean="0">
                <a:solidFill>
                  <a:schemeClr val="tx1"/>
                </a:solidFill>
              </a:rPr>
              <a:t>half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 </a:t>
            </a:r>
            <a:r>
              <a:rPr kumimoji="0" lang="zh-CN" altLang="en-US" sz="2400" dirty="0" smtClean="0">
                <a:solidFill>
                  <a:schemeClr val="tx1"/>
                </a:solidFill>
              </a:rPr>
              <a:t>且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 (t+1)t/2-count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half </a:t>
            </a:r>
            <a:endParaRPr kumimoji="0"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chemeClr val="tx1"/>
                </a:solidFill>
              </a:rPr>
              <a:t>8.   |    |   backtrack(t+1</a:t>
            </a:r>
            <a:r>
              <a:rPr kumimoji="0" lang="en-US" altLang="zh-CN" sz="2400" dirty="0">
                <a:solidFill>
                  <a:schemeClr val="tx1"/>
                </a:solidFill>
              </a:rPr>
              <a:t>);</a:t>
            </a:r>
            <a:endParaRPr kumimoji="0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olidFill>
                  <a:srgbClr val="C00000"/>
                </a:solidFill>
              </a:rPr>
              <a:t>9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.   |   </a:t>
            </a:r>
            <a:r>
              <a:rPr kumimoji="0" lang="zh-CN" altLang="en-US" sz="2400" dirty="0">
                <a:solidFill>
                  <a:schemeClr val="tx1"/>
                </a:solidFill>
              </a:rPr>
              <a:t>对 </a:t>
            </a:r>
            <a:r>
              <a:rPr kumimoji="0" lang="en-US" altLang="zh-CN" sz="2400" dirty="0">
                <a:solidFill>
                  <a:schemeClr val="tx1"/>
                </a:solidFill>
              </a:rPr>
              <a:t>j = 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1 </a:t>
            </a:r>
            <a:r>
              <a:rPr kumimoji="0" lang="en-US" altLang="zh-CN" sz="2400" dirty="0">
                <a:solidFill>
                  <a:schemeClr val="tx1"/>
                </a:solidFill>
              </a:rPr>
              <a:t>: t,  count-=p[j][t-j+1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];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>
            <a:off x="6357950" y="1196975"/>
            <a:ext cx="0" cy="547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 bwMode="auto">
          <a:xfrm>
            <a:off x="6929454" y="114298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7315783" y="114298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6929454" y="162787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7675823" y="114298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 bwMode="auto">
          <a:xfrm>
            <a:off x="7315783" y="162787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6929454" y="2131932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6929454" y="257174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7315783" y="257174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6929454" y="305663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7675823" y="257174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 bwMode="auto">
          <a:xfrm>
            <a:off x="7315783" y="305663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 bwMode="auto">
          <a:xfrm>
            <a:off x="6929454" y="3560692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6929454" y="4013567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 bwMode="auto">
          <a:xfrm>
            <a:off x="7315783" y="4013567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6929454" y="4498459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7675823" y="4013567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7315783" y="4498459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 bwMode="auto">
          <a:xfrm>
            <a:off x="6929454" y="5002515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30" name="文本框 11"/>
          <p:cNvSpPr txBox="1"/>
          <p:nvPr/>
        </p:nvSpPr>
        <p:spPr bwMode="auto">
          <a:xfrm>
            <a:off x="6929454" y="535782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1" name="文本框 12"/>
          <p:cNvSpPr txBox="1"/>
          <p:nvPr/>
        </p:nvSpPr>
        <p:spPr bwMode="auto">
          <a:xfrm>
            <a:off x="7315783" y="535782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2" name="文本框 13"/>
          <p:cNvSpPr txBox="1"/>
          <p:nvPr/>
        </p:nvSpPr>
        <p:spPr bwMode="auto">
          <a:xfrm>
            <a:off x="6929454" y="5842718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3" name="文本框 14"/>
          <p:cNvSpPr txBox="1"/>
          <p:nvPr/>
        </p:nvSpPr>
        <p:spPr bwMode="auto">
          <a:xfrm>
            <a:off x="7675823" y="5357826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4" name="文本框 15"/>
          <p:cNvSpPr txBox="1"/>
          <p:nvPr/>
        </p:nvSpPr>
        <p:spPr bwMode="auto">
          <a:xfrm>
            <a:off x="7315783" y="5842718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0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sp>
        <p:nvSpPr>
          <p:cNvPr id="35" name="文本框 16"/>
          <p:cNvSpPr txBox="1"/>
          <p:nvPr/>
        </p:nvSpPr>
        <p:spPr bwMode="auto">
          <a:xfrm>
            <a:off x="6929454" y="6346774"/>
            <a:ext cx="4057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3300"/>
                </a:solidFill>
              </a:rPr>
              <a:t>1</a:t>
            </a:r>
            <a:endParaRPr lang="zh-CN" altLang="en-US" sz="2800" dirty="0" smtClean="0">
              <a:solidFill>
                <a:srgbClr val="FF33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6372200" y="2643182"/>
            <a:ext cx="2448272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6372200" y="4071942"/>
            <a:ext cx="2448272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6372200" y="5429264"/>
            <a:ext cx="2448272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4624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  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5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回溯法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530703" y="2996952"/>
            <a:ext cx="4057521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1. </a:t>
            </a:r>
            <a:r>
              <a:rPr lang="zh-CN" altLang="en-US" sz="2800" dirty="0" smtClean="0">
                <a:solidFill>
                  <a:schemeClr val="tx1"/>
                </a:solidFill>
              </a:rPr>
              <a:t>装载问题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01</a:t>
            </a:r>
            <a:r>
              <a:rPr lang="zh-CN" altLang="en-US" dirty="0" smtClean="0">
                <a:solidFill>
                  <a:schemeClr val="tx1"/>
                </a:solidFill>
              </a:rPr>
              <a:t>背包</a:t>
            </a:r>
            <a:r>
              <a:rPr lang="zh-CN" altLang="en-US" sz="2800" dirty="0" smtClean="0">
                <a:solidFill>
                  <a:schemeClr val="tx1"/>
                </a:solidFill>
              </a:rPr>
              <a:t>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</a:rPr>
              <a:t>回溯</a:t>
            </a:r>
            <a:r>
              <a:rPr lang="zh-CN" altLang="en-US" dirty="0">
                <a:solidFill>
                  <a:schemeClr val="tx1"/>
                </a:solidFill>
              </a:rPr>
              <a:t>算法设计</a:t>
            </a:r>
            <a:r>
              <a:rPr lang="zh-CN" altLang="en-US" dirty="0" smtClean="0">
                <a:solidFill>
                  <a:schemeClr val="tx1"/>
                </a:solidFill>
              </a:rPr>
              <a:t>步骤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旅行</a:t>
            </a:r>
            <a:r>
              <a:rPr lang="zh-CN" altLang="en-US" dirty="0">
                <a:solidFill>
                  <a:schemeClr val="tx1"/>
                </a:solidFill>
              </a:rPr>
              <a:t>售货员问题</a:t>
            </a:r>
            <a:r>
              <a:rPr lang="en-US" altLang="zh-CN" dirty="0">
                <a:solidFill>
                  <a:schemeClr val="tx1"/>
                </a:solidFill>
              </a:rPr>
              <a:t>(TSP</a:t>
            </a:r>
            <a:r>
              <a:rPr lang="en-US" altLang="zh-CN" dirty="0" smtClean="0">
                <a:solidFill>
                  <a:schemeClr val="tx1"/>
                </a:solidFill>
              </a:rPr>
              <a:t>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4. n</a:t>
            </a:r>
            <a:r>
              <a:rPr lang="zh-CN" altLang="en-US" dirty="0">
                <a:solidFill>
                  <a:schemeClr val="tx1"/>
                </a:solidFill>
              </a:rPr>
              <a:t>皇后</a:t>
            </a:r>
            <a:r>
              <a:rPr lang="zh-CN" altLang="en-US" dirty="0" smtClean="0">
                <a:solidFill>
                  <a:schemeClr val="tx1"/>
                </a:solidFill>
              </a:rPr>
              <a:t>问题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chemeClr val="tx1"/>
                </a:solidFill>
              </a:rPr>
              <a:t>5. </a:t>
            </a:r>
            <a:r>
              <a:rPr lang="zh-CN" altLang="en-US" sz="2800" dirty="0" smtClean="0">
                <a:solidFill>
                  <a:schemeClr val="tx1"/>
                </a:solidFill>
              </a:rPr>
              <a:t>最大团问题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6. </a:t>
            </a:r>
            <a:r>
              <a:rPr lang="zh-CN" altLang="en-US" dirty="0" smtClean="0">
                <a:solidFill>
                  <a:schemeClr val="tx1"/>
                </a:solidFill>
              </a:rPr>
              <a:t>符号三角形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smtClean="0">
                <a:solidFill>
                  <a:srgbClr val="FF0000"/>
                </a:solidFill>
              </a:rPr>
              <a:t>7. </a:t>
            </a:r>
            <a:r>
              <a:rPr lang="zh-CN" altLang="en-US" sz="2800" dirty="0" smtClean="0">
                <a:solidFill>
                  <a:srgbClr val="FF0000"/>
                </a:solidFill>
              </a:rPr>
              <a:t>回溯算法的效率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回溯法的效率分析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225425" y="2022051"/>
            <a:ext cx="8388835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影响回溯算法效率的因素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每个顶点的产生时间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计算剪枝函数的时间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</a:rPr>
              <a:t>3. </a:t>
            </a:r>
            <a:r>
              <a:rPr kumimoji="0" lang="zh-CN" altLang="en-US" dirty="0">
                <a:solidFill>
                  <a:schemeClr val="tx1"/>
                </a:solidFill>
              </a:rPr>
              <a:t>剪枝后剩余顶点个数 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 smtClean="0">
                <a:solidFill>
                  <a:schemeClr val="tx1"/>
                </a:solidFill>
              </a:rPr>
              <a:t>剪枝</a:t>
            </a:r>
            <a:r>
              <a:rPr kumimoji="0" lang="zh-CN" altLang="en-US" dirty="0">
                <a:solidFill>
                  <a:schemeClr val="tx1"/>
                </a:solidFill>
              </a:rPr>
              <a:t>函数的设计与平衡</a:t>
            </a:r>
            <a:r>
              <a:rPr kumimoji="0" lang="en-US" altLang="zh-CN" dirty="0">
                <a:solidFill>
                  <a:schemeClr val="tx1"/>
                </a:solidFill>
              </a:rPr>
              <a:t>? </a:t>
            </a:r>
            <a:r>
              <a:rPr kumimoji="0" lang="zh-CN" altLang="en-US" dirty="0" smtClean="0">
                <a:solidFill>
                  <a:schemeClr val="tx1"/>
                </a:solidFill>
              </a:rPr>
              <a:t>更好的剪枝会增加计算时间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pic>
        <p:nvPicPr>
          <p:cNvPr id="38707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412776"/>
            <a:ext cx="4535487" cy="12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2909789"/>
            <a:ext cx="4391025" cy="128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回溯法的效率举例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5425" y="1124744"/>
            <a:ext cx="8289449" cy="2246769"/>
          </a:xfrm>
          <a:prstGeom prst="rect">
            <a:avLst/>
          </a:prstGeom>
          <a:blipFill>
            <a:blip r:embed="rId1"/>
            <a:stretch>
              <a:fillRect l="-1544" t="-3533" b="-5435"/>
            </a:stretch>
          </a:blip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9512" y="3325048"/>
            <a:ext cx="50706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 smtClean="0">
                <a:solidFill>
                  <a:schemeClr val="tx1"/>
                </a:solidFill>
              </a:rPr>
              <a:t>搜索节点数估计</a:t>
            </a:r>
            <a:r>
              <a:rPr kumimoji="0" lang="en-US" altLang="zh-CN" dirty="0" smtClean="0">
                <a:solidFill>
                  <a:schemeClr val="tx1"/>
                </a:solidFill>
              </a:rPr>
              <a:t>: 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 smtClean="0">
                <a:solidFill>
                  <a:schemeClr val="tx1"/>
                </a:solidFill>
              </a:rPr>
              <a:t>记第</a:t>
            </a:r>
            <a:r>
              <a:rPr kumimoji="0" lang="en-US" altLang="zh-CN" dirty="0" err="1" smtClean="0">
                <a:solidFill>
                  <a:schemeClr val="tx1"/>
                </a:solidFill>
              </a:rPr>
              <a:t>i</a:t>
            </a:r>
            <a:r>
              <a:rPr kumimoji="0" lang="zh-CN" altLang="en-US" dirty="0" smtClean="0">
                <a:solidFill>
                  <a:schemeClr val="tx1"/>
                </a:solidFill>
              </a:rPr>
              <a:t>层</a:t>
            </a:r>
            <a:r>
              <a:rPr kumimoji="0" lang="en-US" altLang="zh-CN" dirty="0" smtClean="0">
                <a:solidFill>
                  <a:schemeClr val="tx1"/>
                </a:solidFill>
              </a:rPr>
              <a:t>x[</a:t>
            </a:r>
            <a:r>
              <a:rPr kumimoji="0" lang="en-US" altLang="zh-CN" dirty="0" err="1" smtClean="0">
                <a:solidFill>
                  <a:schemeClr val="tx1"/>
                </a:solidFill>
              </a:rPr>
              <a:t>i</a:t>
            </a:r>
            <a:r>
              <a:rPr kumimoji="0" lang="en-US" altLang="zh-CN" dirty="0" smtClean="0">
                <a:solidFill>
                  <a:schemeClr val="tx1"/>
                </a:solidFill>
              </a:rPr>
              <a:t>]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的可选列数为</a:t>
            </a:r>
            <a:r>
              <a:rPr kumimoji="0" lang="en-US" altLang="zh-CN" dirty="0" smtClean="0">
                <a:solidFill>
                  <a:schemeClr val="tx1"/>
                </a:solidFill>
              </a:rPr>
              <a:t>m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i</a:t>
            </a:r>
            <a:r>
              <a:rPr kumimoji="0" lang="en-US" altLang="zh-CN" dirty="0" smtClean="0">
                <a:solidFill>
                  <a:schemeClr val="tx1"/>
                </a:solidFill>
              </a:rPr>
              <a:t>,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 smtClean="0">
                <a:solidFill>
                  <a:schemeClr val="tx1"/>
                </a:solidFill>
              </a:rPr>
              <a:t>随机选一可选列进入下一层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 smtClean="0">
                <a:solidFill>
                  <a:schemeClr val="tx1"/>
                </a:solidFill>
              </a:rPr>
              <a:t>得</a:t>
            </a:r>
            <a:r>
              <a:rPr kumimoji="0" lang="zh-CN" altLang="en-US" dirty="0">
                <a:solidFill>
                  <a:schemeClr val="tx1"/>
                </a:solidFill>
              </a:rPr>
              <a:t>节点数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1+m</a:t>
            </a:r>
            <a:r>
              <a:rPr kumimoji="0"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+m</a:t>
            </a:r>
            <a:r>
              <a:rPr kumimoji="0"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m</a:t>
            </a:r>
            <a:r>
              <a:rPr kumimoji="0"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+m</a:t>
            </a:r>
            <a:r>
              <a:rPr kumimoji="0"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m</a:t>
            </a:r>
            <a:r>
              <a:rPr kumimoji="0" lang="en-US" altLang="zh-CN" sz="2400" baseline="-25000" dirty="0" smtClean="0">
                <a:solidFill>
                  <a:schemeClr val="tx1"/>
                </a:solidFill>
              </a:rPr>
              <a:t>2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m</a:t>
            </a:r>
            <a:r>
              <a:rPr kumimoji="0" lang="en-US" altLang="zh-CN" sz="2400" baseline="-25000" dirty="0" smtClean="0">
                <a:solidFill>
                  <a:schemeClr val="tx1"/>
                </a:solidFill>
              </a:rPr>
              <a:t>3</a:t>
            </a:r>
            <a:r>
              <a:rPr kumimoji="0" lang="en-US" altLang="zh-CN" sz="2400" dirty="0" smtClean="0">
                <a:solidFill>
                  <a:schemeClr val="tx1"/>
                </a:solidFill>
              </a:rPr>
              <a:t>+…</a:t>
            </a:r>
            <a:r>
              <a:rPr kumimoji="0" lang="en-US" altLang="zh-CN" dirty="0" smtClean="0">
                <a:solidFill>
                  <a:schemeClr val="tx1"/>
                </a:solidFill>
              </a:rPr>
              <a:t>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 smtClean="0">
                <a:solidFill>
                  <a:schemeClr val="tx1"/>
                </a:solidFill>
              </a:rPr>
              <a:t>多次取平均得</a:t>
            </a:r>
            <a:r>
              <a:rPr kumimoji="0" lang="en-US" altLang="zh-CN" dirty="0" smtClean="0">
                <a:solidFill>
                  <a:schemeClr val="tx1"/>
                </a:solidFill>
              </a:rPr>
              <a:t>1702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600" dirty="0" smtClean="0"/>
              <a:t>m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=8</a:t>
            </a:r>
            <a:r>
              <a:rPr lang="en-US" altLang="zh-CN" sz="1600" dirty="0"/>
              <a:t>; </a:t>
            </a:r>
            <a:r>
              <a:rPr lang="en-US" altLang="zh-CN" sz="1600" dirty="0" smtClean="0"/>
              <a:t>m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=5</a:t>
            </a:r>
            <a:r>
              <a:rPr lang="en-US" altLang="zh-CN" sz="1600" dirty="0"/>
              <a:t>: </a:t>
            </a:r>
            <a:r>
              <a:rPr lang="zh-CN" altLang="en-US" sz="1600" dirty="0"/>
              <a:t>因为</a:t>
            </a:r>
            <a:r>
              <a:rPr lang="en-US" altLang="zh-CN" sz="1600" dirty="0"/>
              <a:t>2</a:t>
            </a:r>
            <a:r>
              <a:rPr lang="zh-CN" altLang="en-US" sz="1600" dirty="0"/>
              <a:t>可选</a:t>
            </a:r>
            <a:r>
              <a:rPr lang="en-US" altLang="zh-CN" sz="1600" dirty="0"/>
              <a:t>4-8</a:t>
            </a:r>
            <a:r>
              <a:rPr lang="zh-CN" altLang="en-US" sz="1600" dirty="0"/>
              <a:t>列</a:t>
            </a:r>
            <a:r>
              <a:rPr lang="en-US" altLang="zh-CN" sz="1600" dirty="0"/>
              <a:t>; </a:t>
            </a:r>
            <a:r>
              <a:rPr lang="en-US" altLang="zh-CN" sz="1600" dirty="0" smtClean="0"/>
              <a:t>m</a:t>
            </a:r>
            <a:r>
              <a:rPr lang="en-US" altLang="zh-CN" sz="1600" baseline="-25000" dirty="0" smtClean="0"/>
              <a:t>3</a:t>
            </a:r>
            <a:r>
              <a:rPr lang="en-US" altLang="zh-CN" sz="1600" dirty="0" smtClean="0"/>
              <a:t>=4</a:t>
            </a:r>
            <a:r>
              <a:rPr lang="en-US" altLang="zh-CN" sz="1600" dirty="0"/>
              <a:t>: </a:t>
            </a:r>
            <a:r>
              <a:rPr lang="zh-CN" altLang="en-US" sz="1600" dirty="0"/>
              <a:t>因为</a:t>
            </a:r>
            <a:r>
              <a:rPr lang="en-US" altLang="zh-CN" sz="1600" dirty="0"/>
              <a:t>3</a:t>
            </a:r>
            <a:r>
              <a:rPr lang="zh-CN" altLang="en-US" sz="1600" dirty="0"/>
              <a:t>可选</a:t>
            </a:r>
            <a:r>
              <a:rPr lang="en-US" altLang="zh-CN" sz="1600" dirty="0"/>
              <a:t>1,6,7,8; </a:t>
            </a:r>
            <a:br>
              <a:rPr lang="en-US" altLang="zh-CN" sz="1600" dirty="0" smtClean="0"/>
            </a:br>
            <a:r>
              <a:rPr lang="en-US" altLang="zh-CN" sz="1600" dirty="0" smtClean="0"/>
              <a:t>m</a:t>
            </a:r>
            <a:r>
              <a:rPr lang="en-US" altLang="zh-CN" sz="1600" baseline="-25000" dirty="0" smtClean="0"/>
              <a:t>4</a:t>
            </a:r>
            <a:r>
              <a:rPr lang="en-US" altLang="zh-CN" sz="1600" dirty="0" smtClean="0"/>
              <a:t>=3</a:t>
            </a:r>
            <a:r>
              <a:rPr lang="en-US" altLang="zh-CN" sz="1600" dirty="0"/>
              <a:t>: </a:t>
            </a:r>
            <a:r>
              <a:rPr lang="zh-CN" altLang="en-US" sz="1600" dirty="0"/>
              <a:t>因为</a:t>
            </a:r>
            <a:r>
              <a:rPr lang="en-US" altLang="zh-CN" sz="1600" dirty="0"/>
              <a:t>4</a:t>
            </a:r>
            <a:r>
              <a:rPr lang="zh-CN" altLang="en-US" sz="1600" dirty="0"/>
              <a:t>可选</a:t>
            </a:r>
            <a:r>
              <a:rPr lang="en-US" altLang="zh-CN" sz="1600" dirty="0"/>
              <a:t>3,7,8; </a:t>
            </a:r>
            <a:r>
              <a:rPr lang="en-US" altLang="zh-CN" sz="1600" dirty="0" smtClean="0"/>
              <a:t>m</a:t>
            </a:r>
            <a:r>
              <a:rPr lang="en-US" altLang="zh-CN" sz="1600" baseline="-25000" dirty="0" smtClean="0"/>
              <a:t>5</a:t>
            </a:r>
            <a:r>
              <a:rPr lang="en-US" altLang="zh-CN" sz="1600" dirty="0" smtClean="0"/>
              <a:t>=2</a:t>
            </a:r>
            <a:r>
              <a:rPr lang="en-US" altLang="zh-CN" sz="1600" dirty="0"/>
              <a:t>: </a:t>
            </a:r>
            <a:r>
              <a:rPr lang="zh-CN" altLang="en-US" sz="1600" dirty="0"/>
              <a:t>因为</a:t>
            </a:r>
            <a:r>
              <a:rPr lang="en-US" altLang="zh-CN" sz="1600" dirty="0"/>
              <a:t>5</a:t>
            </a:r>
            <a:r>
              <a:rPr lang="zh-CN" altLang="en-US" sz="1600" dirty="0"/>
              <a:t>可选</a:t>
            </a:r>
            <a:r>
              <a:rPr lang="en-US" altLang="zh-CN" sz="1600" dirty="0"/>
              <a:t>5,8;</a:t>
            </a:r>
            <a:endParaRPr kumimoji="0" lang="en-US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181"/>
          <p:cNvGraphicFramePr>
            <a:graphicFrameLocks noGrp="1"/>
          </p:cNvGraphicFramePr>
          <p:nvPr/>
        </p:nvGraphicFramePr>
        <p:xfrm>
          <a:off x="6143637" y="3847523"/>
          <a:ext cx="1928825" cy="2234109"/>
        </p:xfrm>
        <a:graphic>
          <a:graphicData uri="http://schemas.openxmlformats.org/drawingml/2006/table">
            <a:tbl>
              <a:tblPr/>
              <a:tblGrid>
                <a:gridCol w="263022"/>
                <a:gridCol w="272763"/>
                <a:gridCol w="232579"/>
                <a:gridCol w="231362"/>
                <a:gridCol w="232579"/>
                <a:gridCol w="232579"/>
                <a:gridCol w="231362"/>
                <a:gridCol w="232579"/>
              </a:tblGrid>
              <a:tr h="26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1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5</a:t>
                      </a:r>
                      <a:endParaRPr kumimoji="1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  <a:cs typeface="Tahoma" panose="020B0604030504040204" pitchFamily="34" charset="0"/>
                        </a:rPr>
                        <a:t>6</a:t>
                      </a:r>
                      <a:endParaRPr kumimoji="1" lang="en-US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7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itchFamily="49" charset="-122"/>
                        </a:rPr>
                        <a:t>8</a:t>
                      </a: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776080" y="612049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2329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回溯法的效率举例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" name="Group 181"/>
          <p:cNvGraphicFramePr>
            <a:graphicFrameLocks noGrp="1"/>
          </p:cNvGraphicFramePr>
          <p:nvPr/>
        </p:nvGraphicFramePr>
        <p:xfrm>
          <a:off x="438152" y="1277464"/>
          <a:ext cx="4705352" cy="5213209"/>
        </p:xfrm>
        <a:graphic>
          <a:graphicData uri="http://schemas.openxmlformats.org/drawingml/2006/table">
            <a:tbl>
              <a:tblPr/>
              <a:tblGrid>
                <a:gridCol w="641639"/>
                <a:gridCol w="665403"/>
                <a:gridCol w="567375"/>
                <a:gridCol w="564405"/>
                <a:gridCol w="567375"/>
                <a:gridCol w="567375"/>
                <a:gridCol w="564405"/>
                <a:gridCol w="567375"/>
              </a:tblGrid>
              <a:tr h="631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1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2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3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4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5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6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3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7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2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8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 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  <a:cs typeface="Tahoma" panose="020B0604030504040204" pitchFamily="34" charset="0"/>
                        </a:rPr>
                        <a:t>Х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_GB2312" pitchFamily="49" charset="-122"/>
                        <a:cs typeface="Tahoma" panose="020B0604030504040204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80"/>
          <p:cNvSpPr>
            <a:spLocks noChangeArrowheads="1"/>
          </p:cNvSpPr>
          <p:nvPr/>
        </p:nvSpPr>
        <p:spPr bwMode="auto">
          <a:xfrm>
            <a:off x="3000364" y="1815007"/>
            <a:ext cx="5929354" cy="41857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                           1+8+8*</a:t>
            </a:r>
            <a:r>
              <a:rPr lang="en-US" altLang="zh-CN" sz="2800" dirty="0">
                <a:latin typeface="+mn-lt"/>
                <a:cs typeface="Tahoma" panose="020B0604030504040204" pitchFamily="34" charset="0"/>
              </a:rPr>
              <a:t>5+8*5*3</a:t>
            </a:r>
            <a:endParaRPr lang="en-US" altLang="zh-CN" sz="28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                           +8*5*3*2</a:t>
            </a:r>
            <a:endParaRPr lang="en-US" altLang="zh-CN" sz="28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                           +8*5*3*2*2 </a:t>
            </a:r>
            <a:endParaRPr lang="en-US" altLang="zh-CN" sz="28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                           +8*5*3*2*2*1</a:t>
            </a:r>
            <a:endParaRPr lang="en-US" altLang="zh-CN" sz="28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                           +8*5*3*2*2*1*1</a:t>
            </a:r>
            <a:endParaRPr lang="en-US" altLang="zh-CN" sz="2800" dirty="0"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                           +8*5*3*2*2*1*1*1 </a:t>
            </a:r>
            <a:br>
              <a:rPr lang="en-US" altLang="zh-CN" sz="2800" dirty="0">
                <a:latin typeface="+mn-lt"/>
              </a:rPr>
            </a:br>
            <a:r>
              <a:rPr lang="en-US" altLang="zh-CN" sz="2800" dirty="0">
                <a:latin typeface="+mn-lt"/>
              </a:rPr>
              <a:t>                           </a:t>
            </a:r>
            <a:r>
              <a:rPr lang="en-US" altLang="zh-CN" sz="2800" dirty="0" smtClean="0">
                <a:latin typeface="+mn-lt"/>
              </a:rPr>
              <a:t>=</a:t>
            </a:r>
            <a:r>
              <a:rPr lang="en-US" altLang="zh-CN" sz="2800" dirty="0">
                <a:latin typeface="+mn-lt"/>
              </a:rPr>
              <a:t>2329</a:t>
            </a:r>
            <a:endParaRPr lang="en-US" altLang="zh-CN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l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12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 of 158</a:t>
            </a:r>
            <a:endParaRPr lang="en-US" altLang="zh-CN" sz="1400" dirty="0"/>
          </a:p>
        </p:txBody>
      </p:sp>
      <p:sp>
        <p:nvSpPr>
          <p:cNvPr id="5124" name="Rectangle 5"/>
          <p:cNvSpPr/>
          <p:nvPr/>
        </p:nvSpPr>
        <p:spPr>
          <a:xfrm>
            <a:off x="6788150" y="171450"/>
            <a:ext cx="665163" cy="407988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125" name="Oval 6"/>
          <p:cNvSpPr/>
          <p:nvPr/>
        </p:nvSpPr>
        <p:spPr>
          <a:xfrm>
            <a:off x="6343650" y="1046163"/>
            <a:ext cx="500063" cy="525462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26" name="Oval 7"/>
          <p:cNvSpPr/>
          <p:nvPr/>
        </p:nvSpPr>
        <p:spPr>
          <a:xfrm>
            <a:off x="7286625" y="1046163"/>
            <a:ext cx="500063" cy="525462"/>
          </a:xfrm>
          <a:prstGeom prst="ellipse">
            <a:avLst/>
          </a:prstGeom>
          <a:noFill/>
          <a:ln w="38100" cap="flat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27" name="Line 8"/>
          <p:cNvSpPr/>
          <p:nvPr/>
        </p:nvSpPr>
        <p:spPr>
          <a:xfrm flipH="1">
            <a:off x="6621463" y="579438"/>
            <a:ext cx="387350" cy="46672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8" name="Line 9"/>
          <p:cNvSpPr/>
          <p:nvPr/>
        </p:nvSpPr>
        <p:spPr>
          <a:xfrm>
            <a:off x="7231063" y="579438"/>
            <a:ext cx="277812" cy="466725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9" name="Text Box 10"/>
          <p:cNvSpPr txBox="1"/>
          <p:nvPr/>
        </p:nvSpPr>
        <p:spPr>
          <a:xfrm>
            <a:off x="6859588" y="171450"/>
            <a:ext cx="500062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7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30" name="Text Box 11"/>
          <p:cNvSpPr txBox="1"/>
          <p:nvPr/>
        </p:nvSpPr>
        <p:spPr>
          <a:xfrm>
            <a:off x="6358573" y="1096963"/>
            <a:ext cx="777875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6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31" name="Text Box 12"/>
          <p:cNvSpPr txBox="1"/>
          <p:nvPr/>
        </p:nvSpPr>
        <p:spPr>
          <a:xfrm>
            <a:off x="7342188" y="1104900"/>
            <a:ext cx="444500" cy="521970"/>
          </a:xfrm>
          <a:prstGeom prst="rect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5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32" name="Text Box 13"/>
          <p:cNvSpPr txBox="1"/>
          <p:nvPr/>
        </p:nvSpPr>
        <p:spPr>
          <a:xfrm>
            <a:off x="6366828" y="128270"/>
            <a:ext cx="222250" cy="3508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1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grpSp>
        <p:nvGrpSpPr>
          <p:cNvPr id="5133" name="Group 14"/>
          <p:cNvGrpSpPr/>
          <p:nvPr/>
        </p:nvGrpSpPr>
        <p:grpSpPr>
          <a:xfrm>
            <a:off x="357188" y="142875"/>
            <a:ext cx="3500437" cy="6000828"/>
            <a:chOff x="432" y="379"/>
            <a:chExt cx="2010" cy="3975"/>
          </a:xfrm>
        </p:grpSpPr>
        <p:sp>
          <p:nvSpPr>
            <p:cNvPr id="5170" name="Rectangle 15"/>
            <p:cNvSpPr/>
            <p:nvPr/>
          </p:nvSpPr>
          <p:spPr>
            <a:xfrm>
              <a:off x="432" y="379"/>
              <a:ext cx="2010" cy="39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有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7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根火柴，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A,B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两人依次取出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根或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根，最后一个将火柴取尽是胜利者。用     表示轮到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时有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3200" baseline="-25000" dirty="0"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根火柴的状态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用     表示轮到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时有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3200" baseline="-25000" dirty="0"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根火柴的状态，双方对弈从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开始。 </a:t>
              </a:r>
              <a:endParaRPr lang="en-US" altLang="zh-CN" sz="3200" dirty="0"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  1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表示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取胜，</a:t>
              </a:r>
              <a:endParaRPr lang="en-US" altLang="zh-CN" sz="3200" dirty="0"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-1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表示</a:t>
              </a:r>
              <a:r>
                <a:rPr lang="en-US" altLang="zh-CN" sz="3200" dirty="0"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3200" dirty="0">
                  <a:ea typeface="楷体_GB2312" pitchFamily="49" charset="-122"/>
                  <a:cs typeface="Times New Roman" panose="02020603050405020304" pitchFamily="18" charset="0"/>
                </a:rPr>
                <a:t>取胜。</a:t>
              </a:r>
              <a:endParaRPr lang="zh-CN" altLang="en-US" sz="3200" dirty="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71" name="Group 16"/>
            <p:cNvGrpSpPr/>
            <p:nvPr/>
          </p:nvGrpSpPr>
          <p:grpSpPr>
            <a:xfrm>
              <a:off x="1172" y="1609"/>
              <a:ext cx="747" cy="1097"/>
              <a:chOff x="1172" y="1609"/>
              <a:chExt cx="747" cy="1097"/>
            </a:xfrm>
          </p:grpSpPr>
          <p:sp>
            <p:nvSpPr>
              <p:cNvPr id="5172" name="Rectangle 17"/>
              <p:cNvSpPr/>
              <p:nvPr/>
            </p:nvSpPr>
            <p:spPr>
              <a:xfrm>
                <a:off x="1181" y="1731"/>
                <a:ext cx="338" cy="260"/>
              </a:xfrm>
              <a:prstGeom prst="rect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32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73" name="Text Box 18"/>
              <p:cNvSpPr txBox="1"/>
              <p:nvPr/>
            </p:nvSpPr>
            <p:spPr>
              <a:xfrm>
                <a:off x="1172" y="1609"/>
                <a:ext cx="432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3200" dirty="0">
                    <a:cs typeface="Times New Roman" panose="02020603050405020304" pitchFamily="18" charset="0"/>
                  </a:rPr>
                  <a:t>m</a:t>
                </a:r>
                <a:r>
                  <a:rPr lang="en-US" altLang="zh-CN" sz="3200" baseline="-25000" dirty="0">
                    <a:cs typeface="Times New Roman" panose="02020603050405020304" pitchFamily="18" charset="0"/>
                  </a:rPr>
                  <a:t>1</a:t>
                </a:r>
                <a:endParaRPr lang="en-US" altLang="zh-CN" sz="3200" baseline="-25000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174" name="Oval 19"/>
              <p:cNvSpPr/>
              <p:nvPr/>
            </p:nvSpPr>
            <p:spPr>
              <a:xfrm>
                <a:off x="1468" y="2362"/>
                <a:ext cx="336" cy="336"/>
              </a:xfrm>
              <a:prstGeom prst="ellipse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zh-CN" sz="32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5175" name="Text Box 20"/>
              <p:cNvSpPr txBox="1"/>
              <p:nvPr/>
            </p:nvSpPr>
            <p:spPr>
              <a:xfrm>
                <a:off x="1439" y="2319"/>
                <a:ext cx="480" cy="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3200" dirty="0">
                    <a:cs typeface="Times New Roman" panose="02020603050405020304" pitchFamily="18" charset="0"/>
                  </a:rPr>
                  <a:t>m</a:t>
                </a:r>
                <a:r>
                  <a:rPr lang="en-US" altLang="zh-CN" sz="3200" baseline="-25000" dirty="0">
                    <a:cs typeface="Times New Roman" panose="02020603050405020304" pitchFamily="18" charset="0"/>
                  </a:rPr>
                  <a:t>2</a:t>
                </a:r>
                <a:endParaRPr lang="en-US" altLang="zh-CN" sz="3200" baseline="-25000" dirty="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134" name="Line 8"/>
          <p:cNvSpPr/>
          <p:nvPr/>
        </p:nvSpPr>
        <p:spPr>
          <a:xfrm flipH="1">
            <a:off x="6000750" y="1500188"/>
            <a:ext cx="593725" cy="500062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5" name="Line 9"/>
          <p:cNvSpPr/>
          <p:nvPr/>
        </p:nvSpPr>
        <p:spPr>
          <a:xfrm>
            <a:off x="6588125" y="1550988"/>
            <a:ext cx="912813" cy="449262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36" name="Rectangle 5"/>
          <p:cNvSpPr/>
          <p:nvPr/>
        </p:nvSpPr>
        <p:spPr>
          <a:xfrm>
            <a:off x="5619750" y="2020888"/>
            <a:ext cx="666750" cy="40798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37" name="Text Box 10"/>
          <p:cNvSpPr txBox="1"/>
          <p:nvPr/>
        </p:nvSpPr>
        <p:spPr>
          <a:xfrm>
            <a:off x="5692775" y="2020888"/>
            <a:ext cx="500063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5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38" name="Rectangle 5"/>
          <p:cNvSpPr/>
          <p:nvPr/>
        </p:nvSpPr>
        <p:spPr>
          <a:xfrm>
            <a:off x="7191375" y="2020888"/>
            <a:ext cx="666750" cy="40798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39" name="Text Box 10"/>
          <p:cNvSpPr txBox="1"/>
          <p:nvPr/>
        </p:nvSpPr>
        <p:spPr>
          <a:xfrm>
            <a:off x="7264400" y="2020888"/>
            <a:ext cx="500063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4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40" name="Oval 6"/>
          <p:cNvSpPr/>
          <p:nvPr/>
        </p:nvSpPr>
        <p:spPr>
          <a:xfrm>
            <a:off x="5129213" y="2974975"/>
            <a:ext cx="500062" cy="52546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41" name="Oval 7"/>
          <p:cNvSpPr/>
          <p:nvPr/>
        </p:nvSpPr>
        <p:spPr>
          <a:xfrm>
            <a:off x="6072188" y="2974975"/>
            <a:ext cx="500062" cy="52546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42" name="Line 8"/>
          <p:cNvSpPr/>
          <p:nvPr/>
        </p:nvSpPr>
        <p:spPr>
          <a:xfrm flipH="1">
            <a:off x="5407025" y="2508250"/>
            <a:ext cx="387350" cy="46672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3" name="Line 9"/>
          <p:cNvSpPr/>
          <p:nvPr/>
        </p:nvSpPr>
        <p:spPr>
          <a:xfrm>
            <a:off x="6016625" y="2508250"/>
            <a:ext cx="277813" cy="46672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4" name="Text Box 11"/>
          <p:cNvSpPr txBox="1"/>
          <p:nvPr/>
        </p:nvSpPr>
        <p:spPr>
          <a:xfrm>
            <a:off x="5144135" y="3025775"/>
            <a:ext cx="777875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4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45" name="Text Box 12"/>
          <p:cNvSpPr txBox="1"/>
          <p:nvPr/>
        </p:nvSpPr>
        <p:spPr>
          <a:xfrm>
            <a:off x="6164580" y="3033713"/>
            <a:ext cx="444500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3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46" name="Oval 6"/>
          <p:cNvSpPr/>
          <p:nvPr/>
        </p:nvSpPr>
        <p:spPr>
          <a:xfrm>
            <a:off x="6843713" y="2967038"/>
            <a:ext cx="500062" cy="525462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47" name="Oval 7"/>
          <p:cNvSpPr/>
          <p:nvPr/>
        </p:nvSpPr>
        <p:spPr>
          <a:xfrm>
            <a:off x="7786688" y="2967038"/>
            <a:ext cx="500062" cy="525462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48" name="Line 8"/>
          <p:cNvSpPr/>
          <p:nvPr/>
        </p:nvSpPr>
        <p:spPr>
          <a:xfrm flipH="1">
            <a:off x="7072313" y="2500313"/>
            <a:ext cx="388937" cy="46672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9" name="Line 9"/>
          <p:cNvSpPr/>
          <p:nvPr/>
        </p:nvSpPr>
        <p:spPr>
          <a:xfrm>
            <a:off x="7572375" y="2428875"/>
            <a:ext cx="428625" cy="500063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0" name="Text Box 11"/>
          <p:cNvSpPr txBox="1"/>
          <p:nvPr/>
        </p:nvSpPr>
        <p:spPr>
          <a:xfrm>
            <a:off x="6930390" y="3017838"/>
            <a:ext cx="777875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3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51" name="Text Box 12"/>
          <p:cNvSpPr txBox="1"/>
          <p:nvPr/>
        </p:nvSpPr>
        <p:spPr>
          <a:xfrm>
            <a:off x="7879080" y="3025775"/>
            <a:ext cx="444500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52" name="Line 8"/>
          <p:cNvSpPr/>
          <p:nvPr/>
        </p:nvSpPr>
        <p:spPr>
          <a:xfrm flipH="1">
            <a:off x="4857750" y="3500438"/>
            <a:ext cx="403225" cy="500062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3" name="Line 9"/>
          <p:cNvSpPr/>
          <p:nvPr/>
        </p:nvSpPr>
        <p:spPr>
          <a:xfrm>
            <a:off x="5500688" y="3500438"/>
            <a:ext cx="285750" cy="500062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4" name="Rectangle 5"/>
          <p:cNvSpPr/>
          <p:nvPr/>
        </p:nvSpPr>
        <p:spPr>
          <a:xfrm>
            <a:off x="4619625" y="4021138"/>
            <a:ext cx="666750" cy="40798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55" name="Text Box 10"/>
          <p:cNvSpPr txBox="1"/>
          <p:nvPr/>
        </p:nvSpPr>
        <p:spPr>
          <a:xfrm>
            <a:off x="4692650" y="4021138"/>
            <a:ext cx="500063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3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56" name="Rectangle 5"/>
          <p:cNvSpPr/>
          <p:nvPr/>
        </p:nvSpPr>
        <p:spPr>
          <a:xfrm>
            <a:off x="5476875" y="4021138"/>
            <a:ext cx="666750" cy="40798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57" name="Text Box 10"/>
          <p:cNvSpPr txBox="1"/>
          <p:nvPr/>
        </p:nvSpPr>
        <p:spPr>
          <a:xfrm>
            <a:off x="5549900" y="4021138"/>
            <a:ext cx="500063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58" name="Line 8"/>
          <p:cNvSpPr/>
          <p:nvPr/>
        </p:nvSpPr>
        <p:spPr>
          <a:xfrm flipH="1">
            <a:off x="6596063" y="3500438"/>
            <a:ext cx="403225" cy="500062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9" name="Line 9"/>
          <p:cNvSpPr/>
          <p:nvPr/>
        </p:nvSpPr>
        <p:spPr>
          <a:xfrm>
            <a:off x="7239000" y="3500438"/>
            <a:ext cx="285750" cy="500062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60" name="Rectangle 5"/>
          <p:cNvSpPr/>
          <p:nvPr/>
        </p:nvSpPr>
        <p:spPr>
          <a:xfrm>
            <a:off x="6357938" y="4021138"/>
            <a:ext cx="666750" cy="40798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61" name="Text Box 10"/>
          <p:cNvSpPr txBox="1"/>
          <p:nvPr/>
        </p:nvSpPr>
        <p:spPr>
          <a:xfrm>
            <a:off x="6430963" y="4021138"/>
            <a:ext cx="500062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62" name="Rectangle 5"/>
          <p:cNvSpPr/>
          <p:nvPr/>
        </p:nvSpPr>
        <p:spPr>
          <a:xfrm>
            <a:off x="7215188" y="4021138"/>
            <a:ext cx="666750" cy="40798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63" name="Text Box 10"/>
          <p:cNvSpPr txBox="1"/>
          <p:nvPr/>
        </p:nvSpPr>
        <p:spPr>
          <a:xfrm>
            <a:off x="7288213" y="4021138"/>
            <a:ext cx="500062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1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64" name="Oval 6"/>
          <p:cNvSpPr/>
          <p:nvPr/>
        </p:nvSpPr>
        <p:spPr>
          <a:xfrm>
            <a:off x="4200525" y="4895850"/>
            <a:ext cx="500063" cy="52546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65" name="Oval 7"/>
          <p:cNvSpPr/>
          <p:nvPr/>
        </p:nvSpPr>
        <p:spPr>
          <a:xfrm>
            <a:off x="5143500" y="4895850"/>
            <a:ext cx="500063" cy="525463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166" name="Line 8"/>
          <p:cNvSpPr/>
          <p:nvPr/>
        </p:nvSpPr>
        <p:spPr>
          <a:xfrm flipH="1">
            <a:off x="4478338" y="4429125"/>
            <a:ext cx="387350" cy="46672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67" name="Line 9"/>
          <p:cNvSpPr/>
          <p:nvPr/>
        </p:nvSpPr>
        <p:spPr>
          <a:xfrm>
            <a:off x="5087938" y="4429125"/>
            <a:ext cx="277812" cy="466725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68" name="Text Box 11"/>
          <p:cNvSpPr txBox="1"/>
          <p:nvPr/>
        </p:nvSpPr>
        <p:spPr>
          <a:xfrm>
            <a:off x="4287203" y="4946650"/>
            <a:ext cx="777875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2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169" name="Text Box 12"/>
          <p:cNvSpPr txBox="1"/>
          <p:nvPr/>
        </p:nvSpPr>
        <p:spPr>
          <a:xfrm>
            <a:off x="5164138" y="4954588"/>
            <a:ext cx="444500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dirty="0">
                <a:cs typeface="Times New Roman" panose="02020603050405020304" pitchFamily="18" charset="0"/>
              </a:rPr>
              <a:t>1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分支限界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smtClean="0">
                <a:solidFill>
                  <a:schemeClr val="tx1"/>
                </a:solidFill>
              </a:rPr>
              <a:t>观察</a:t>
            </a:r>
            <a:r>
              <a:rPr lang="en-US" altLang="zh-CN" b="1" smtClean="0">
                <a:solidFill>
                  <a:schemeClr val="tx1"/>
                </a:solidFill>
              </a:rPr>
              <a:t>: </a:t>
            </a:r>
            <a:r>
              <a:rPr lang="zh-CN" altLang="en-US" b="1" smtClean="0">
                <a:solidFill>
                  <a:schemeClr val="tx1"/>
                </a:solidFill>
              </a:rPr>
              <a:t>任务分配问题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aphicFrame>
        <p:nvGraphicFramePr>
          <p:cNvPr id="294000" name="Group 112"/>
          <p:cNvGraphicFramePr>
            <a:graphicFrameLocks noGrp="1"/>
          </p:cNvGraphicFramePr>
          <p:nvPr>
            <p:ph idx="1"/>
          </p:nvPr>
        </p:nvGraphicFramePr>
        <p:xfrm>
          <a:off x="6372225" y="1196975"/>
          <a:ext cx="2447925" cy="2361504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任务</a:t>
                      </a:r>
                      <a:endParaRPr kumimoji="1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人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3995" name="Text Box 107"/>
          <p:cNvSpPr txBox="1">
            <a:spLocks noChangeArrowheads="1"/>
          </p:cNvSpPr>
          <p:nvPr/>
        </p:nvSpPr>
        <p:spPr bwMode="auto">
          <a:xfrm>
            <a:off x="96838" y="1162050"/>
            <a:ext cx="59880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右表是不同人完成不同任务所需时间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找出总时间最少的分配方案 </a:t>
            </a:r>
            <a:endParaRPr lang="zh-CN" altLang="en-US" dirty="0"/>
          </a:p>
        </p:txBody>
      </p:sp>
      <p:sp>
        <p:nvSpPr>
          <p:cNvPr id="6" name="Oval 51"/>
          <p:cNvSpPr>
            <a:spLocks noChangeAspect="1"/>
          </p:cNvSpPr>
          <p:nvPr/>
        </p:nvSpPr>
        <p:spPr bwMode="auto">
          <a:xfrm>
            <a:off x="4721225" y="3302000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cxnSp>
        <p:nvCxnSpPr>
          <p:cNvPr id="294002" name="AutoShape 17"/>
          <p:cNvCxnSpPr>
            <a:cxnSpLocks noChangeShapeType="1"/>
            <a:stCxn id="6" idx="2"/>
            <a:endCxn id="4294967295" idx="0"/>
          </p:cNvCxnSpPr>
          <p:nvPr/>
        </p:nvCxnSpPr>
        <p:spPr bwMode="auto">
          <a:xfrm flipH="1">
            <a:off x="2589213" y="3532188"/>
            <a:ext cx="2132012" cy="379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003" name="AutoShape 18"/>
          <p:cNvCxnSpPr>
            <a:cxnSpLocks noChangeShapeType="1"/>
            <a:stCxn id="6" idx="6"/>
            <a:endCxn id="4294967295" idx="0"/>
          </p:cNvCxnSpPr>
          <p:nvPr/>
        </p:nvCxnSpPr>
        <p:spPr bwMode="auto">
          <a:xfrm>
            <a:off x="5181600" y="3532188"/>
            <a:ext cx="2716213" cy="377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004" name="AutoShape 17"/>
          <p:cNvCxnSpPr>
            <a:cxnSpLocks noChangeShapeType="1"/>
            <a:stCxn id="6" idx="3"/>
            <a:endCxn id="4294967295" idx="0"/>
          </p:cNvCxnSpPr>
          <p:nvPr/>
        </p:nvCxnSpPr>
        <p:spPr bwMode="auto">
          <a:xfrm flipH="1">
            <a:off x="4205288" y="3694113"/>
            <a:ext cx="582612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4005" name="AutoShape 17"/>
          <p:cNvCxnSpPr>
            <a:cxnSpLocks noChangeShapeType="1"/>
            <a:stCxn id="6" idx="5"/>
            <a:endCxn id="4294967295" idx="0"/>
          </p:cNvCxnSpPr>
          <p:nvPr/>
        </p:nvCxnSpPr>
        <p:spPr bwMode="auto">
          <a:xfrm>
            <a:off x="5114925" y="3694113"/>
            <a:ext cx="595313" cy="215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51"/>
          <p:cNvSpPr>
            <a:spLocks noChangeAspect="1"/>
          </p:cNvSpPr>
          <p:nvPr/>
        </p:nvSpPr>
        <p:spPr bwMode="auto">
          <a:xfrm>
            <a:off x="2359025" y="3911600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sz="2400" kern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kumimoji="0" lang="en-US" altLang="zh-CN" sz="2400" kern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Oval 51"/>
          <p:cNvSpPr>
            <a:spLocks noChangeAspect="1"/>
          </p:cNvSpPr>
          <p:nvPr/>
        </p:nvSpPr>
        <p:spPr bwMode="auto">
          <a:xfrm>
            <a:off x="3975100" y="3911600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15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4" name="Oval 51"/>
          <p:cNvSpPr>
            <a:spLocks noChangeAspect="1"/>
          </p:cNvSpPr>
          <p:nvPr/>
        </p:nvSpPr>
        <p:spPr bwMode="auto">
          <a:xfrm>
            <a:off x="5480050" y="3910013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13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5" name="Oval 51"/>
          <p:cNvSpPr>
            <a:spLocks noChangeAspect="1"/>
          </p:cNvSpPr>
          <p:nvPr/>
        </p:nvSpPr>
        <p:spPr bwMode="auto">
          <a:xfrm>
            <a:off x="7667625" y="3910013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4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grpSp>
        <p:nvGrpSpPr>
          <p:cNvPr id="294094" name="Group 206"/>
          <p:cNvGrpSpPr/>
          <p:nvPr/>
        </p:nvGrpSpPr>
        <p:grpSpPr bwMode="auto">
          <a:xfrm>
            <a:off x="7467600" y="5905500"/>
            <a:ext cx="460375" cy="763588"/>
            <a:chOff x="4704" y="3720"/>
            <a:chExt cx="290" cy="481"/>
          </a:xfrm>
        </p:grpSpPr>
        <p:cxnSp>
          <p:nvCxnSpPr>
            <p:cNvPr id="294050" name="AutoShape 17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4845" y="3720"/>
              <a:ext cx="4" cy="1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4704" y="3912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28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294055" name="Line 167"/>
          <p:cNvSpPr>
            <a:spLocks noChangeShapeType="1"/>
          </p:cNvSpPr>
          <p:nvPr/>
        </p:nvSpPr>
        <p:spPr bwMode="auto">
          <a:xfrm>
            <a:off x="1066800" y="6045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056" name="Text Box 168"/>
          <p:cNvSpPr txBox="1">
            <a:spLocks noChangeArrowheads="1"/>
          </p:cNvSpPr>
          <p:nvPr/>
        </p:nvSpPr>
        <p:spPr bwMode="auto">
          <a:xfrm>
            <a:off x="107950" y="5805488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4 </a:t>
            </a:r>
            <a:endParaRPr lang="en-US" altLang="zh-CN" sz="2400"/>
          </a:p>
        </p:txBody>
      </p:sp>
      <p:sp>
        <p:nvSpPr>
          <p:cNvPr id="294057" name="Text Box 169"/>
          <p:cNvSpPr txBox="1">
            <a:spLocks noChangeArrowheads="1"/>
          </p:cNvSpPr>
          <p:nvPr/>
        </p:nvSpPr>
        <p:spPr bwMode="auto">
          <a:xfrm>
            <a:off x="3779838" y="330835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A </a:t>
            </a:r>
            <a:endParaRPr lang="en-US" altLang="zh-CN" sz="2000"/>
          </a:p>
        </p:txBody>
      </p:sp>
      <p:sp>
        <p:nvSpPr>
          <p:cNvPr id="294058" name="Text Box 170"/>
          <p:cNvSpPr txBox="1">
            <a:spLocks noChangeArrowheads="1"/>
          </p:cNvSpPr>
          <p:nvPr/>
        </p:nvSpPr>
        <p:spPr bwMode="auto">
          <a:xfrm>
            <a:off x="4427538" y="3694113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B </a:t>
            </a:r>
            <a:endParaRPr lang="en-US" altLang="zh-CN" sz="2000"/>
          </a:p>
        </p:txBody>
      </p:sp>
      <p:sp>
        <p:nvSpPr>
          <p:cNvPr id="294059" name="Text Box 171"/>
          <p:cNvSpPr txBox="1">
            <a:spLocks noChangeArrowheads="1"/>
          </p:cNvSpPr>
          <p:nvPr/>
        </p:nvSpPr>
        <p:spPr bwMode="auto">
          <a:xfrm>
            <a:off x="5003800" y="369411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C </a:t>
            </a:r>
            <a:endParaRPr lang="en-US" altLang="zh-CN" sz="2000"/>
          </a:p>
        </p:txBody>
      </p:sp>
      <p:sp>
        <p:nvSpPr>
          <p:cNvPr id="294060" name="Text Box 172"/>
          <p:cNvSpPr txBox="1">
            <a:spLocks noChangeArrowheads="1"/>
          </p:cNvSpPr>
          <p:nvPr/>
        </p:nvSpPr>
        <p:spPr bwMode="auto">
          <a:xfrm>
            <a:off x="5724525" y="331946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D </a:t>
            </a:r>
            <a:endParaRPr lang="en-US" altLang="zh-CN" sz="2000"/>
          </a:p>
        </p:txBody>
      </p:sp>
      <p:grpSp>
        <p:nvGrpSpPr>
          <p:cNvPr id="294087" name="Group 199"/>
          <p:cNvGrpSpPr/>
          <p:nvPr/>
        </p:nvGrpSpPr>
        <p:grpSpPr bwMode="auto">
          <a:xfrm>
            <a:off x="1331913" y="4076700"/>
            <a:ext cx="2020887" cy="981075"/>
            <a:chOff x="839" y="2568"/>
            <a:chExt cx="1273" cy="618"/>
          </a:xfrm>
        </p:grpSpPr>
        <p:cxnSp>
          <p:nvCxnSpPr>
            <p:cNvPr id="294010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984" y="2711"/>
              <a:ext cx="544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839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6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12" name="AutoShape 17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1631" y="2753"/>
              <a:ext cx="0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48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16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14" name="AutoShape 1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1734" y="2711"/>
              <a:ext cx="233" cy="1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1822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17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94061" name="Text Box 173"/>
            <p:cNvSpPr txBox="1">
              <a:spLocks noChangeArrowheads="1"/>
            </p:cNvSpPr>
            <p:nvPr/>
          </p:nvSpPr>
          <p:spPr bwMode="auto">
            <a:xfrm>
              <a:off x="1202" y="2568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 </a:t>
              </a:r>
              <a:endParaRPr lang="en-US" altLang="zh-CN" sz="2000"/>
            </a:p>
          </p:txBody>
        </p:sp>
        <p:sp>
          <p:nvSpPr>
            <p:cNvPr id="294062" name="Text Box 174"/>
            <p:cNvSpPr txBox="1">
              <a:spLocks noChangeArrowheads="1"/>
            </p:cNvSpPr>
            <p:nvPr/>
          </p:nvSpPr>
          <p:spPr bwMode="auto">
            <a:xfrm>
              <a:off x="1429" y="2681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 </a:t>
              </a:r>
              <a:endParaRPr lang="en-US" altLang="zh-CN" sz="2000"/>
            </a:p>
          </p:txBody>
        </p:sp>
        <p:sp>
          <p:nvSpPr>
            <p:cNvPr id="294063" name="Text Box 175"/>
            <p:cNvSpPr txBox="1">
              <a:spLocks noChangeArrowheads="1"/>
            </p:cNvSpPr>
            <p:nvPr/>
          </p:nvSpPr>
          <p:spPr bwMode="auto">
            <a:xfrm>
              <a:off x="1791" y="2614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 </a:t>
              </a:r>
              <a:endParaRPr lang="en-US" altLang="zh-CN" sz="2000"/>
            </a:p>
          </p:txBody>
        </p:sp>
      </p:grpSp>
      <p:grpSp>
        <p:nvGrpSpPr>
          <p:cNvPr id="294092" name="Group 204"/>
          <p:cNvGrpSpPr/>
          <p:nvPr/>
        </p:nvGrpSpPr>
        <p:grpSpPr bwMode="auto">
          <a:xfrm>
            <a:off x="3425825" y="4111625"/>
            <a:ext cx="1527175" cy="944563"/>
            <a:chOff x="2158" y="2590"/>
            <a:chExt cx="962" cy="595"/>
          </a:xfrm>
        </p:grpSpPr>
        <p:cxnSp>
          <p:nvCxnSpPr>
            <p:cNvPr id="294016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2303" y="2711"/>
              <a:ext cx="24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2158" y="2896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22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18" name="AutoShape 17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 flipH="1">
              <a:off x="2641" y="2753"/>
              <a:ext cx="8" cy="1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2496" y="2896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26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20" name="AutoShape 1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2752" y="2711"/>
              <a:ext cx="223" cy="1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2830" y="2896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24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94064" name="Text Box 176"/>
            <p:cNvSpPr txBox="1">
              <a:spLocks noChangeArrowheads="1"/>
            </p:cNvSpPr>
            <p:nvPr/>
          </p:nvSpPr>
          <p:spPr bwMode="auto">
            <a:xfrm>
              <a:off x="2290" y="2590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 </a:t>
              </a:r>
              <a:endParaRPr lang="en-US" altLang="zh-CN" sz="2000"/>
            </a:p>
          </p:txBody>
        </p:sp>
        <p:sp>
          <p:nvSpPr>
            <p:cNvPr id="294065" name="Text Box 177"/>
            <p:cNvSpPr txBox="1">
              <a:spLocks noChangeArrowheads="1"/>
            </p:cNvSpPr>
            <p:nvPr/>
          </p:nvSpPr>
          <p:spPr bwMode="auto">
            <a:xfrm>
              <a:off x="2608" y="2704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 </a:t>
              </a:r>
              <a:endParaRPr lang="en-US" altLang="zh-CN" sz="2000"/>
            </a:p>
          </p:txBody>
        </p:sp>
        <p:sp>
          <p:nvSpPr>
            <p:cNvPr id="294066" name="Text Box 178"/>
            <p:cNvSpPr txBox="1">
              <a:spLocks noChangeArrowheads="1"/>
            </p:cNvSpPr>
            <p:nvPr/>
          </p:nvSpPr>
          <p:spPr bwMode="auto">
            <a:xfrm>
              <a:off x="2835" y="2614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 </a:t>
              </a:r>
              <a:endParaRPr lang="en-US" altLang="zh-CN" sz="2000"/>
            </a:p>
          </p:txBody>
        </p:sp>
      </p:grpSp>
      <p:grpSp>
        <p:nvGrpSpPr>
          <p:cNvPr id="294091" name="Group 203"/>
          <p:cNvGrpSpPr/>
          <p:nvPr/>
        </p:nvGrpSpPr>
        <p:grpSpPr bwMode="auto">
          <a:xfrm>
            <a:off x="5026025" y="4149725"/>
            <a:ext cx="1527175" cy="908050"/>
            <a:chOff x="3166" y="2614"/>
            <a:chExt cx="962" cy="572"/>
          </a:xfrm>
        </p:grpSpPr>
        <p:cxnSp>
          <p:nvCxnSpPr>
            <p:cNvPr id="294022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3311" y="2710"/>
              <a:ext cx="183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316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23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24" name="AutoShape 17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3597" y="2752"/>
              <a:ext cx="44" cy="1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51"/>
            <p:cNvSpPr>
              <a:spLocks noChangeAspect="1"/>
            </p:cNvSpPr>
            <p:nvPr/>
          </p:nvSpPr>
          <p:spPr bwMode="auto">
            <a:xfrm>
              <a:off x="349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17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26" name="AutoShape 1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3700" y="2710"/>
              <a:ext cx="283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3838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28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94067" name="Text Box 179"/>
            <p:cNvSpPr txBox="1">
              <a:spLocks noChangeArrowheads="1"/>
            </p:cNvSpPr>
            <p:nvPr/>
          </p:nvSpPr>
          <p:spPr bwMode="auto">
            <a:xfrm>
              <a:off x="3243" y="2614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 </a:t>
              </a:r>
              <a:endParaRPr lang="en-US" altLang="zh-CN" sz="2000"/>
            </a:p>
          </p:txBody>
        </p:sp>
        <p:sp>
          <p:nvSpPr>
            <p:cNvPr id="294068" name="Text Box 180"/>
            <p:cNvSpPr txBox="1">
              <a:spLocks noChangeArrowheads="1"/>
            </p:cNvSpPr>
            <p:nvPr/>
          </p:nvSpPr>
          <p:spPr bwMode="auto">
            <a:xfrm>
              <a:off x="3424" y="2704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 </a:t>
              </a:r>
              <a:endParaRPr lang="en-US" altLang="zh-CN" sz="2000"/>
            </a:p>
          </p:txBody>
        </p:sp>
        <p:sp>
          <p:nvSpPr>
            <p:cNvPr id="294069" name="Text Box 181"/>
            <p:cNvSpPr txBox="1">
              <a:spLocks noChangeArrowheads="1"/>
            </p:cNvSpPr>
            <p:nvPr/>
          </p:nvSpPr>
          <p:spPr bwMode="auto">
            <a:xfrm>
              <a:off x="3787" y="2614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 </a:t>
              </a:r>
              <a:endParaRPr lang="en-US" altLang="zh-CN" sz="2000"/>
            </a:p>
          </p:txBody>
        </p:sp>
      </p:grpSp>
      <p:grpSp>
        <p:nvGrpSpPr>
          <p:cNvPr id="294088" name="Group 200"/>
          <p:cNvGrpSpPr/>
          <p:nvPr/>
        </p:nvGrpSpPr>
        <p:grpSpPr bwMode="auto">
          <a:xfrm>
            <a:off x="6629400" y="4076700"/>
            <a:ext cx="2133600" cy="981075"/>
            <a:chOff x="4176" y="2568"/>
            <a:chExt cx="1344" cy="618"/>
          </a:xfrm>
        </p:grpSpPr>
        <p:cxnSp>
          <p:nvCxnSpPr>
            <p:cNvPr id="294028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4321" y="2710"/>
              <a:ext cx="551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417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14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30" name="AutoShape 17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4975" y="2752"/>
              <a:ext cx="16" cy="1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484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8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32" name="AutoShape 1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5078" y="2710"/>
              <a:ext cx="297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51"/>
            <p:cNvSpPr>
              <a:spLocks noChangeAspect="1"/>
            </p:cNvSpPr>
            <p:nvPr/>
          </p:nvSpPr>
          <p:spPr bwMode="auto">
            <a:xfrm>
              <a:off x="5230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18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94070" name="Text Box 182"/>
            <p:cNvSpPr txBox="1">
              <a:spLocks noChangeArrowheads="1"/>
            </p:cNvSpPr>
            <p:nvPr/>
          </p:nvSpPr>
          <p:spPr bwMode="auto">
            <a:xfrm>
              <a:off x="4513" y="256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 </a:t>
              </a:r>
              <a:endParaRPr lang="en-US" altLang="zh-CN" sz="2000"/>
            </a:p>
          </p:txBody>
        </p:sp>
        <p:sp>
          <p:nvSpPr>
            <p:cNvPr id="294071" name="Text Box 183"/>
            <p:cNvSpPr txBox="1">
              <a:spLocks noChangeArrowheads="1"/>
            </p:cNvSpPr>
            <p:nvPr/>
          </p:nvSpPr>
          <p:spPr bwMode="auto">
            <a:xfrm>
              <a:off x="4785" y="2704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 </a:t>
              </a:r>
              <a:endParaRPr lang="en-US" altLang="zh-CN" sz="2000"/>
            </a:p>
          </p:txBody>
        </p:sp>
        <p:sp>
          <p:nvSpPr>
            <p:cNvPr id="294072" name="Text Box 184"/>
            <p:cNvSpPr txBox="1">
              <a:spLocks noChangeArrowheads="1"/>
            </p:cNvSpPr>
            <p:nvPr/>
          </p:nvSpPr>
          <p:spPr bwMode="auto">
            <a:xfrm>
              <a:off x="5148" y="2614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 </a:t>
              </a:r>
              <a:endParaRPr lang="en-US" altLang="zh-CN" sz="2000"/>
            </a:p>
          </p:txBody>
        </p:sp>
      </p:grpSp>
      <p:grpSp>
        <p:nvGrpSpPr>
          <p:cNvPr id="294089" name="Group 201"/>
          <p:cNvGrpSpPr/>
          <p:nvPr/>
        </p:nvGrpSpPr>
        <p:grpSpPr bwMode="auto">
          <a:xfrm>
            <a:off x="1044575" y="4976813"/>
            <a:ext cx="1016000" cy="930275"/>
            <a:chOff x="658" y="3135"/>
            <a:chExt cx="640" cy="586"/>
          </a:xfrm>
        </p:grpSpPr>
        <p:cxnSp>
          <p:nvCxnSpPr>
            <p:cNvPr id="294034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817" y="3144"/>
              <a:ext cx="64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51"/>
            <p:cNvSpPr>
              <a:spLocks noChangeAspect="1"/>
            </p:cNvSpPr>
            <p:nvPr/>
          </p:nvSpPr>
          <p:spPr bwMode="auto">
            <a:xfrm>
              <a:off x="672" y="3432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22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36" name="AutoShape 1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1087" y="3144"/>
              <a:ext cx="66" cy="2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51"/>
            <p:cNvSpPr>
              <a:spLocks noChangeAspect="1"/>
            </p:cNvSpPr>
            <p:nvPr/>
          </p:nvSpPr>
          <p:spPr bwMode="auto">
            <a:xfrm>
              <a:off x="1008" y="3432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19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94073" name="Text Box 185"/>
            <p:cNvSpPr txBox="1">
              <a:spLocks noChangeArrowheads="1"/>
            </p:cNvSpPr>
            <p:nvPr/>
          </p:nvSpPr>
          <p:spPr bwMode="auto">
            <a:xfrm>
              <a:off x="658" y="3135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 </a:t>
              </a:r>
              <a:endParaRPr lang="en-US" altLang="zh-CN" sz="2000"/>
            </a:p>
          </p:txBody>
        </p:sp>
        <p:sp>
          <p:nvSpPr>
            <p:cNvPr id="294074" name="Text Box 186"/>
            <p:cNvSpPr txBox="1">
              <a:spLocks noChangeArrowheads="1"/>
            </p:cNvSpPr>
            <p:nvPr/>
          </p:nvSpPr>
          <p:spPr bwMode="auto">
            <a:xfrm>
              <a:off x="930" y="315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 </a:t>
              </a:r>
              <a:endParaRPr lang="en-US" altLang="zh-CN" sz="2000"/>
            </a:p>
          </p:txBody>
        </p:sp>
      </p:grpSp>
      <p:grpSp>
        <p:nvGrpSpPr>
          <p:cNvPr id="294093" name="Group 205"/>
          <p:cNvGrpSpPr/>
          <p:nvPr/>
        </p:nvGrpSpPr>
        <p:grpSpPr bwMode="auto">
          <a:xfrm>
            <a:off x="2066925" y="4976813"/>
            <a:ext cx="1136650" cy="919162"/>
            <a:chOff x="1302" y="3135"/>
            <a:chExt cx="716" cy="579"/>
          </a:xfrm>
        </p:grpSpPr>
        <p:cxnSp>
          <p:nvCxnSpPr>
            <p:cNvPr id="294038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1489" y="3144"/>
              <a:ext cx="39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51"/>
            <p:cNvSpPr>
              <a:spLocks noChangeAspect="1"/>
            </p:cNvSpPr>
            <p:nvPr/>
          </p:nvSpPr>
          <p:spPr bwMode="auto">
            <a:xfrm>
              <a:off x="1344" y="3425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30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40" name="AutoShape 1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1734" y="3144"/>
              <a:ext cx="89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51"/>
            <p:cNvSpPr>
              <a:spLocks noChangeAspect="1"/>
            </p:cNvSpPr>
            <p:nvPr/>
          </p:nvSpPr>
          <p:spPr bwMode="auto">
            <a:xfrm>
              <a:off x="1678" y="3425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29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94075" name="Text Box 187"/>
            <p:cNvSpPr txBox="1">
              <a:spLocks noChangeArrowheads="1"/>
            </p:cNvSpPr>
            <p:nvPr/>
          </p:nvSpPr>
          <p:spPr bwMode="auto">
            <a:xfrm>
              <a:off x="1302" y="3135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 </a:t>
              </a:r>
              <a:endParaRPr lang="en-US" altLang="zh-CN" sz="2000"/>
            </a:p>
          </p:txBody>
        </p:sp>
        <p:sp>
          <p:nvSpPr>
            <p:cNvPr id="294076" name="Text Box 188"/>
            <p:cNvSpPr txBox="1">
              <a:spLocks noChangeArrowheads="1"/>
            </p:cNvSpPr>
            <p:nvPr/>
          </p:nvSpPr>
          <p:spPr bwMode="auto">
            <a:xfrm>
              <a:off x="1746" y="3135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D </a:t>
              </a:r>
              <a:endParaRPr lang="en-US" altLang="zh-CN"/>
            </a:p>
          </p:txBody>
        </p:sp>
      </p:grpSp>
      <p:grpSp>
        <p:nvGrpSpPr>
          <p:cNvPr id="294097" name="Group 209"/>
          <p:cNvGrpSpPr/>
          <p:nvPr/>
        </p:nvGrpSpPr>
        <p:grpSpPr bwMode="auto">
          <a:xfrm>
            <a:off x="6372225" y="4976813"/>
            <a:ext cx="1079500" cy="941387"/>
            <a:chOff x="4014" y="3135"/>
            <a:chExt cx="680" cy="593"/>
          </a:xfrm>
        </p:grpSpPr>
        <p:cxnSp>
          <p:nvCxnSpPr>
            <p:cNvPr id="294046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4177" y="3144"/>
              <a:ext cx="41" cy="2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51"/>
            <p:cNvSpPr>
              <a:spLocks noChangeAspect="1"/>
            </p:cNvSpPr>
            <p:nvPr/>
          </p:nvSpPr>
          <p:spPr bwMode="auto">
            <a:xfrm>
              <a:off x="4032" y="3439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28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48" name="AutoShape 1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4424" y="3144"/>
              <a:ext cx="89" cy="2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51"/>
            <p:cNvSpPr>
              <a:spLocks noChangeAspect="1"/>
            </p:cNvSpPr>
            <p:nvPr/>
          </p:nvSpPr>
          <p:spPr bwMode="auto">
            <a:xfrm>
              <a:off x="4368" y="3439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30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94077" name="Text Box 189"/>
            <p:cNvSpPr txBox="1">
              <a:spLocks noChangeArrowheads="1"/>
            </p:cNvSpPr>
            <p:nvPr/>
          </p:nvSpPr>
          <p:spPr bwMode="auto">
            <a:xfrm>
              <a:off x="4014" y="3172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B </a:t>
              </a:r>
              <a:endParaRPr lang="en-US" altLang="zh-CN"/>
            </a:p>
          </p:txBody>
        </p:sp>
        <p:sp>
          <p:nvSpPr>
            <p:cNvPr id="294078" name="Text Box 190"/>
            <p:cNvSpPr txBox="1">
              <a:spLocks noChangeArrowheads="1"/>
            </p:cNvSpPr>
            <p:nvPr/>
          </p:nvSpPr>
          <p:spPr bwMode="auto">
            <a:xfrm>
              <a:off x="4422" y="3135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 </a:t>
              </a:r>
              <a:endParaRPr lang="en-US" altLang="zh-CN"/>
            </a:p>
          </p:txBody>
        </p:sp>
      </p:grpSp>
      <p:grpSp>
        <p:nvGrpSpPr>
          <p:cNvPr id="294090" name="Group 202"/>
          <p:cNvGrpSpPr/>
          <p:nvPr/>
        </p:nvGrpSpPr>
        <p:grpSpPr bwMode="auto">
          <a:xfrm>
            <a:off x="7453313" y="4991100"/>
            <a:ext cx="1079500" cy="914400"/>
            <a:chOff x="4695" y="3144"/>
            <a:chExt cx="680" cy="576"/>
          </a:xfrm>
        </p:grpSpPr>
        <p:cxnSp>
          <p:nvCxnSpPr>
            <p:cNvPr id="294042" name="AutoShape 17"/>
            <p:cNvCxnSpPr>
              <a:cxnSpLocks noChangeShapeType="1"/>
              <a:stCxn id="4294967295" idx="3"/>
              <a:endCxn id="4294967295" idx="0"/>
            </p:cNvCxnSpPr>
            <p:nvPr/>
          </p:nvCxnSpPr>
          <p:spPr bwMode="auto">
            <a:xfrm flipH="1">
              <a:off x="4845" y="3144"/>
              <a:ext cx="43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Oval 51"/>
            <p:cNvSpPr>
              <a:spLocks noChangeAspect="1"/>
            </p:cNvSpPr>
            <p:nvPr/>
          </p:nvSpPr>
          <p:spPr bwMode="auto">
            <a:xfrm>
              <a:off x="4700" y="3431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17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cxnSp>
          <p:nvCxnSpPr>
            <p:cNvPr id="294044" name="AutoShape 1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5094" y="3144"/>
              <a:ext cx="89" cy="2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51"/>
            <p:cNvSpPr>
              <a:spLocks noChangeAspect="1"/>
            </p:cNvSpPr>
            <p:nvPr/>
          </p:nvSpPr>
          <p:spPr bwMode="auto">
            <a:xfrm>
              <a:off x="5038" y="3431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24</a:t>
              </a:r>
              <a:endParaRPr kumimoji="0" lang="en-US" altLang="zh-CN" sz="2400">
                <a:solidFill>
                  <a:srgbClr val="000000"/>
                </a:solidFill>
              </a:endParaRPr>
            </a:p>
          </p:txBody>
        </p:sp>
        <p:sp>
          <p:nvSpPr>
            <p:cNvPr id="294079" name="Text Box 191"/>
            <p:cNvSpPr txBox="1">
              <a:spLocks noChangeArrowheads="1"/>
            </p:cNvSpPr>
            <p:nvPr/>
          </p:nvSpPr>
          <p:spPr bwMode="auto">
            <a:xfrm>
              <a:off x="4695" y="315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A </a:t>
              </a:r>
              <a:endParaRPr lang="en-US" altLang="zh-CN"/>
            </a:p>
          </p:txBody>
        </p:sp>
        <p:sp>
          <p:nvSpPr>
            <p:cNvPr id="294080" name="Text Box 192"/>
            <p:cNvSpPr txBox="1">
              <a:spLocks noChangeArrowheads="1"/>
            </p:cNvSpPr>
            <p:nvPr/>
          </p:nvSpPr>
          <p:spPr bwMode="auto">
            <a:xfrm>
              <a:off x="5103" y="3158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C </a:t>
              </a:r>
              <a:endParaRPr lang="en-US" altLang="zh-CN"/>
            </a:p>
          </p:txBody>
        </p:sp>
      </p:grpSp>
      <p:sp>
        <p:nvSpPr>
          <p:cNvPr id="294081" name="Line 193"/>
          <p:cNvSpPr>
            <a:spLocks noChangeShapeType="1"/>
          </p:cNvSpPr>
          <p:nvPr/>
        </p:nvSpPr>
        <p:spPr bwMode="auto">
          <a:xfrm>
            <a:off x="1066800" y="5299075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082" name="Text Box 194"/>
          <p:cNvSpPr txBox="1">
            <a:spLocks noChangeArrowheads="1"/>
          </p:cNvSpPr>
          <p:nvPr/>
        </p:nvSpPr>
        <p:spPr bwMode="auto">
          <a:xfrm>
            <a:off x="107950" y="5059363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3 </a:t>
            </a:r>
            <a:endParaRPr lang="en-US" altLang="zh-CN" sz="2400"/>
          </a:p>
        </p:txBody>
      </p:sp>
      <p:sp>
        <p:nvSpPr>
          <p:cNvPr id="294083" name="Line 195"/>
          <p:cNvSpPr>
            <a:spLocks noChangeShapeType="1"/>
          </p:cNvSpPr>
          <p:nvPr/>
        </p:nvSpPr>
        <p:spPr bwMode="auto">
          <a:xfrm>
            <a:off x="1066800" y="4460875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084" name="Text Box 196"/>
          <p:cNvSpPr txBox="1">
            <a:spLocks noChangeArrowheads="1"/>
          </p:cNvSpPr>
          <p:nvPr/>
        </p:nvSpPr>
        <p:spPr bwMode="auto">
          <a:xfrm>
            <a:off x="107950" y="4221163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2 </a:t>
            </a:r>
            <a:endParaRPr lang="en-US" altLang="zh-CN" sz="2400"/>
          </a:p>
        </p:txBody>
      </p:sp>
      <p:sp>
        <p:nvSpPr>
          <p:cNvPr id="294085" name="Line 197"/>
          <p:cNvSpPr>
            <a:spLocks noChangeShapeType="1"/>
          </p:cNvSpPr>
          <p:nvPr/>
        </p:nvSpPr>
        <p:spPr bwMode="auto">
          <a:xfrm>
            <a:off x="1066800" y="3813175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086" name="Text Box 198"/>
          <p:cNvSpPr txBox="1">
            <a:spLocks noChangeArrowheads="1"/>
          </p:cNvSpPr>
          <p:nvPr/>
        </p:nvSpPr>
        <p:spPr bwMode="auto">
          <a:xfrm>
            <a:off x="107950" y="3573463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1 </a:t>
            </a:r>
            <a:endParaRPr lang="en-US" altLang="zh-CN" sz="2400"/>
          </a:p>
        </p:txBody>
      </p:sp>
      <p:sp>
        <p:nvSpPr>
          <p:cNvPr id="294096" name="Text Box 208"/>
          <p:cNvSpPr txBox="1">
            <a:spLocks noChangeArrowheads="1"/>
          </p:cNvSpPr>
          <p:nvPr/>
        </p:nvSpPr>
        <p:spPr bwMode="auto">
          <a:xfrm>
            <a:off x="107950" y="2435225"/>
            <a:ext cx="43434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任务</a:t>
            </a:r>
            <a:r>
              <a:rPr lang="en-US" altLang="zh-CN"/>
              <a:t>1:4</a:t>
            </a:r>
            <a:r>
              <a:rPr lang="zh-CN" altLang="en-US"/>
              <a:t>最少时间</a:t>
            </a:r>
            <a:r>
              <a:rPr lang="en-US" altLang="zh-CN"/>
              <a:t>: </a:t>
            </a:r>
            <a:r>
              <a:rPr lang="en-US" altLang="zh-CN">
                <a:sym typeface="Symbol" panose="05050102010706020507" pitchFamily="18" charset="2"/>
              </a:rPr>
              <a:t>2, 4, 9, 7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956376" y="6093296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?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096" grpId="0" bldLvl="0" animBg="1"/>
      <p:bldP spid="2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分支限界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smtClean="0">
                <a:solidFill>
                  <a:schemeClr val="tx1"/>
                </a:solidFill>
              </a:rPr>
              <a:t>任务分配</a:t>
            </a:r>
            <a:r>
              <a:rPr lang="en-US" altLang="zh-CN" b="1" smtClean="0">
                <a:solidFill>
                  <a:schemeClr val="tx1"/>
                </a:solidFill>
              </a:rPr>
              <a:t>: </a:t>
            </a:r>
            <a:r>
              <a:rPr lang="zh-CN" altLang="en-US" b="1" smtClean="0">
                <a:solidFill>
                  <a:schemeClr val="tx1"/>
                </a:solidFill>
              </a:rPr>
              <a:t>时间下界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>
            <p:ph idx="1"/>
          </p:nvPr>
        </p:nvGraphicFramePr>
        <p:xfrm>
          <a:off x="323528" y="1772816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51"/>
          <p:cNvSpPr>
            <a:spLocks noChangeAspect="1"/>
          </p:cNvSpPr>
          <p:nvPr/>
        </p:nvSpPr>
        <p:spPr bwMode="auto">
          <a:xfrm>
            <a:off x="4822130" y="40920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FF0000"/>
                </a:solidFill>
              </a:rPr>
              <a:t>22</a:t>
            </a:r>
            <a:endParaRPr kumimoji="0"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411692" name="AutoShape 17"/>
          <p:cNvCxnSpPr>
            <a:cxnSpLocks noChangeShapeType="1"/>
            <a:stCxn id="6" idx="2"/>
          </p:cNvCxnSpPr>
          <p:nvPr/>
        </p:nvCxnSpPr>
        <p:spPr bwMode="auto">
          <a:xfrm flipH="1">
            <a:off x="2690118" y="4322192"/>
            <a:ext cx="2132012" cy="379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3" name="AutoShape 18"/>
          <p:cNvCxnSpPr>
            <a:cxnSpLocks noChangeShapeType="1"/>
            <a:stCxn id="6" idx="6"/>
          </p:cNvCxnSpPr>
          <p:nvPr/>
        </p:nvCxnSpPr>
        <p:spPr bwMode="auto">
          <a:xfrm>
            <a:off x="5282505" y="4322192"/>
            <a:ext cx="2716213" cy="377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4" name="AutoShape 17"/>
          <p:cNvCxnSpPr>
            <a:cxnSpLocks noChangeShapeType="1"/>
            <a:stCxn id="6" idx="3"/>
          </p:cNvCxnSpPr>
          <p:nvPr/>
        </p:nvCxnSpPr>
        <p:spPr bwMode="auto">
          <a:xfrm flipH="1">
            <a:off x="4306193" y="4484117"/>
            <a:ext cx="582612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5" name="AutoShape 17"/>
          <p:cNvCxnSpPr>
            <a:cxnSpLocks noChangeShapeType="1"/>
            <a:stCxn id="6" idx="5"/>
          </p:cNvCxnSpPr>
          <p:nvPr/>
        </p:nvCxnSpPr>
        <p:spPr bwMode="auto">
          <a:xfrm>
            <a:off x="5215830" y="4484117"/>
            <a:ext cx="595313" cy="215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51"/>
          <p:cNvSpPr>
            <a:spLocks noChangeAspect="1"/>
          </p:cNvSpPr>
          <p:nvPr/>
        </p:nvSpPr>
        <p:spPr bwMode="auto">
          <a:xfrm>
            <a:off x="2459930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27</a:t>
            </a:r>
            <a:endParaRPr kumimoji="0"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3" name="Oval 51"/>
          <p:cNvSpPr>
            <a:spLocks noChangeAspect="1"/>
          </p:cNvSpPr>
          <p:nvPr/>
        </p:nvSpPr>
        <p:spPr bwMode="auto">
          <a:xfrm>
            <a:off x="4076005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41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4" name="Oval 51"/>
          <p:cNvSpPr>
            <a:spLocks noChangeAspect="1"/>
          </p:cNvSpPr>
          <p:nvPr/>
        </p:nvSpPr>
        <p:spPr bwMode="auto">
          <a:xfrm>
            <a:off x="5580955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33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5" name="Oval 51"/>
          <p:cNvSpPr>
            <a:spLocks noChangeAspect="1"/>
          </p:cNvSpPr>
          <p:nvPr/>
        </p:nvSpPr>
        <p:spPr bwMode="auto">
          <a:xfrm>
            <a:off x="7768530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24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411703" name="Line 55"/>
          <p:cNvSpPr>
            <a:spLocks noChangeShapeType="1"/>
          </p:cNvSpPr>
          <p:nvPr/>
        </p:nvSpPr>
        <p:spPr bwMode="auto">
          <a:xfrm>
            <a:off x="1167705" y="664420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04" name="Text Box 56"/>
          <p:cNvSpPr txBox="1">
            <a:spLocks noChangeArrowheads="1"/>
          </p:cNvSpPr>
          <p:nvPr/>
        </p:nvSpPr>
        <p:spPr bwMode="auto">
          <a:xfrm>
            <a:off x="208855" y="6356176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4 </a:t>
            </a:r>
            <a:endParaRPr lang="en-US" altLang="zh-CN" sz="2400" dirty="0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3880743" y="4098354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A2 </a:t>
            </a:r>
            <a:endParaRPr lang="en-US" altLang="zh-CN" sz="2000" dirty="0"/>
          </a:p>
        </p:txBody>
      </p:sp>
      <p:sp>
        <p:nvSpPr>
          <p:cNvPr id="411706" name="Text Box 58"/>
          <p:cNvSpPr txBox="1">
            <a:spLocks noChangeArrowheads="1"/>
          </p:cNvSpPr>
          <p:nvPr/>
        </p:nvSpPr>
        <p:spPr bwMode="auto">
          <a:xfrm>
            <a:off x="4364045" y="4435028"/>
            <a:ext cx="676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B15 </a:t>
            </a:r>
            <a:endParaRPr lang="en-US" altLang="zh-CN" sz="2000" dirty="0"/>
          </a:p>
        </p:txBody>
      </p:sp>
      <p:sp>
        <p:nvSpPr>
          <p:cNvPr id="411707" name="Text Box 59"/>
          <p:cNvSpPr txBox="1">
            <a:spLocks noChangeArrowheads="1"/>
          </p:cNvSpPr>
          <p:nvPr/>
        </p:nvSpPr>
        <p:spPr bwMode="auto">
          <a:xfrm>
            <a:off x="5357730" y="4363020"/>
            <a:ext cx="6912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C13 </a:t>
            </a:r>
            <a:endParaRPr lang="en-US" altLang="zh-CN" sz="2000" dirty="0"/>
          </a:p>
        </p:txBody>
      </p:sp>
      <p:sp>
        <p:nvSpPr>
          <p:cNvPr id="411708" name="Text Box 60"/>
          <p:cNvSpPr txBox="1">
            <a:spLocks noChangeArrowheads="1"/>
          </p:cNvSpPr>
          <p:nvPr/>
        </p:nvSpPr>
        <p:spPr bwMode="auto">
          <a:xfrm>
            <a:off x="5825430" y="4109467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D4 </a:t>
            </a:r>
            <a:endParaRPr lang="en-US" altLang="zh-CN" sz="2000" dirty="0"/>
          </a:p>
        </p:txBody>
      </p:sp>
      <p:sp>
        <p:nvSpPr>
          <p:cNvPr id="411777" name="Line 129"/>
          <p:cNvSpPr>
            <a:spLocks noChangeShapeType="1"/>
          </p:cNvSpPr>
          <p:nvPr/>
        </p:nvSpPr>
        <p:spPr bwMode="auto">
          <a:xfrm>
            <a:off x="1167705" y="592412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78" name="Text Box 130"/>
          <p:cNvSpPr txBox="1">
            <a:spLocks noChangeArrowheads="1"/>
          </p:cNvSpPr>
          <p:nvPr/>
        </p:nvSpPr>
        <p:spPr bwMode="auto">
          <a:xfrm>
            <a:off x="208855" y="5682952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3 </a:t>
            </a:r>
            <a:endParaRPr lang="en-US" altLang="zh-CN" sz="2400" dirty="0"/>
          </a:p>
        </p:txBody>
      </p:sp>
      <p:sp>
        <p:nvSpPr>
          <p:cNvPr id="411779" name="Line 131"/>
          <p:cNvSpPr>
            <a:spLocks noChangeShapeType="1"/>
          </p:cNvSpPr>
          <p:nvPr/>
        </p:nvSpPr>
        <p:spPr bwMode="auto">
          <a:xfrm>
            <a:off x="1167705" y="52508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0" name="Text Box 132"/>
          <p:cNvSpPr txBox="1">
            <a:spLocks noChangeArrowheads="1"/>
          </p:cNvSpPr>
          <p:nvPr/>
        </p:nvSpPr>
        <p:spPr bwMode="auto">
          <a:xfrm>
            <a:off x="208855" y="50111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2 </a:t>
            </a:r>
            <a:endParaRPr lang="en-US" altLang="zh-CN" sz="2400"/>
          </a:p>
        </p:txBody>
      </p:sp>
      <p:sp>
        <p:nvSpPr>
          <p:cNvPr id="411781" name="Line 133"/>
          <p:cNvSpPr>
            <a:spLocks noChangeShapeType="1"/>
          </p:cNvSpPr>
          <p:nvPr/>
        </p:nvSpPr>
        <p:spPr bwMode="auto">
          <a:xfrm>
            <a:off x="1167705" y="46031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2" name="Text Box 134"/>
          <p:cNvSpPr txBox="1">
            <a:spLocks noChangeArrowheads="1"/>
          </p:cNvSpPr>
          <p:nvPr/>
        </p:nvSpPr>
        <p:spPr bwMode="auto">
          <a:xfrm>
            <a:off x="208855" y="43634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1 </a:t>
            </a:r>
            <a:endParaRPr lang="en-US" altLang="zh-CN" sz="2400"/>
          </a:p>
        </p:txBody>
      </p:sp>
      <p:sp>
        <p:nvSpPr>
          <p:cNvPr id="411783" name="Text Box 135"/>
          <p:cNvSpPr txBox="1">
            <a:spLocks noChangeArrowheads="1"/>
          </p:cNvSpPr>
          <p:nvPr/>
        </p:nvSpPr>
        <p:spPr bwMode="auto">
          <a:xfrm>
            <a:off x="107504" y="1173228"/>
            <a:ext cx="820449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以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当前时间</a:t>
            </a:r>
            <a:r>
              <a:rPr lang="en-US" altLang="zh-CN" dirty="0" smtClean="0">
                <a:sym typeface="Symbol" panose="05050102010706020507" pitchFamily="18" charset="2"/>
              </a:rPr>
              <a:t>+</a:t>
            </a:r>
            <a:r>
              <a:rPr lang="zh-CN" altLang="en-US" dirty="0" smtClean="0">
                <a:sym typeface="Symbol" panose="05050102010706020507" pitchFamily="18" charset="2"/>
              </a:rPr>
              <a:t>剩余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最少时间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ym typeface="Symbol" panose="05050102010706020507" pitchFamily="18" charset="2"/>
              </a:rPr>
              <a:t>为</a:t>
            </a:r>
            <a:r>
              <a:rPr lang="zh-CN" altLang="en-US" dirty="0">
                <a:sym typeface="Symbol" panose="05050102010706020507" pitchFamily="18" charset="2"/>
              </a:rPr>
              <a:t>关键</a:t>
            </a:r>
            <a:r>
              <a:rPr lang="zh-CN" altLang="en-US" dirty="0" smtClean="0">
                <a:sym typeface="Symbol" panose="05050102010706020507" pitchFamily="18" charset="2"/>
              </a:rPr>
              <a:t>值扩展</a:t>
            </a:r>
            <a:r>
              <a:rPr lang="zh-CN" altLang="en-US" dirty="0">
                <a:sym typeface="Symbol" panose="05050102010706020507" pitchFamily="18" charset="2"/>
              </a:rPr>
              <a:t>新的节点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57" name="Group 3"/>
          <p:cNvGraphicFramePr/>
          <p:nvPr/>
        </p:nvGraphicFramePr>
        <p:xfrm>
          <a:off x="3060179" y="1786754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Group 3"/>
          <p:cNvGraphicFramePr/>
          <p:nvPr/>
        </p:nvGraphicFramePr>
        <p:xfrm>
          <a:off x="5940499" y="1786754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分支限界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smtClean="0">
                <a:solidFill>
                  <a:schemeClr val="tx1"/>
                </a:solidFill>
              </a:rPr>
              <a:t>任务分配</a:t>
            </a:r>
            <a:r>
              <a:rPr lang="en-US" altLang="zh-CN" b="1" smtClean="0">
                <a:solidFill>
                  <a:schemeClr val="tx1"/>
                </a:solidFill>
              </a:rPr>
              <a:t>: </a:t>
            </a:r>
            <a:r>
              <a:rPr lang="zh-CN" altLang="en-US" b="1" smtClean="0">
                <a:solidFill>
                  <a:schemeClr val="tx1"/>
                </a:solidFill>
              </a:rPr>
              <a:t>时间下界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>
            <p:ph idx="1"/>
          </p:nvPr>
        </p:nvGraphicFramePr>
        <p:xfrm>
          <a:off x="251520" y="1772816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51"/>
          <p:cNvSpPr>
            <a:spLocks noChangeAspect="1"/>
          </p:cNvSpPr>
          <p:nvPr/>
        </p:nvSpPr>
        <p:spPr bwMode="auto">
          <a:xfrm>
            <a:off x="4822130" y="40920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22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cxnSp>
        <p:nvCxnSpPr>
          <p:cNvPr id="411692" name="AutoShape 17"/>
          <p:cNvCxnSpPr>
            <a:cxnSpLocks noChangeShapeType="1"/>
            <a:stCxn id="6" idx="2"/>
          </p:cNvCxnSpPr>
          <p:nvPr/>
        </p:nvCxnSpPr>
        <p:spPr bwMode="auto">
          <a:xfrm flipH="1">
            <a:off x="2690118" y="4322192"/>
            <a:ext cx="2132012" cy="379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3" name="AutoShape 18"/>
          <p:cNvCxnSpPr>
            <a:cxnSpLocks noChangeShapeType="1"/>
            <a:stCxn id="6" idx="6"/>
          </p:cNvCxnSpPr>
          <p:nvPr/>
        </p:nvCxnSpPr>
        <p:spPr bwMode="auto">
          <a:xfrm>
            <a:off x="5282505" y="4322192"/>
            <a:ext cx="2716213" cy="377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4" name="AutoShape 17"/>
          <p:cNvCxnSpPr>
            <a:cxnSpLocks noChangeShapeType="1"/>
            <a:stCxn id="6" idx="3"/>
          </p:cNvCxnSpPr>
          <p:nvPr/>
        </p:nvCxnSpPr>
        <p:spPr bwMode="auto">
          <a:xfrm flipH="1">
            <a:off x="4306193" y="4484117"/>
            <a:ext cx="582612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5" name="AutoShape 17"/>
          <p:cNvCxnSpPr>
            <a:cxnSpLocks noChangeShapeType="1"/>
            <a:stCxn id="6" idx="5"/>
          </p:cNvCxnSpPr>
          <p:nvPr/>
        </p:nvCxnSpPr>
        <p:spPr bwMode="auto">
          <a:xfrm>
            <a:off x="5215830" y="4484117"/>
            <a:ext cx="595313" cy="215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51"/>
          <p:cNvSpPr>
            <a:spLocks noChangeAspect="1"/>
          </p:cNvSpPr>
          <p:nvPr/>
        </p:nvSpPr>
        <p:spPr bwMode="auto">
          <a:xfrm>
            <a:off x="2459930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27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3" name="Oval 51"/>
          <p:cNvSpPr>
            <a:spLocks noChangeAspect="1"/>
          </p:cNvSpPr>
          <p:nvPr/>
        </p:nvSpPr>
        <p:spPr bwMode="auto">
          <a:xfrm>
            <a:off x="4076005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FF0000"/>
                </a:solidFill>
              </a:rPr>
              <a:t>41</a:t>
            </a:r>
            <a:endParaRPr kumimoji="0"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Oval 51"/>
          <p:cNvSpPr>
            <a:spLocks noChangeAspect="1"/>
          </p:cNvSpPr>
          <p:nvPr/>
        </p:nvSpPr>
        <p:spPr bwMode="auto">
          <a:xfrm>
            <a:off x="5580955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accent2"/>
                </a:solidFill>
              </a:rPr>
              <a:t>33</a:t>
            </a:r>
            <a:endParaRPr kumimoji="0"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5" name="Oval 51"/>
          <p:cNvSpPr>
            <a:spLocks noChangeAspect="1"/>
          </p:cNvSpPr>
          <p:nvPr/>
        </p:nvSpPr>
        <p:spPr bwMode="auto">
          <a:xfrm>
            <a:off x="7768530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B050"/>
                </a:solidFill>
              </a:rPr>
              <a:t>24</a:t>
            </a:r>
            <a:endParaRPr kumimoji="0" lang="en-US" altLang="zh-CN" sz="2400" dirty="0">
              <a:solidFill>
                <a:srgbClr val="00B050"/>
              </a:solidFill>
            </a:endParaRPr>
          </a:p>
        </p:txBody>
      </p:sp>
      <p:sp>
        <p:nvSpPr>
          <p:cNvPr id="411703" name="Line 55"/>
          <p:cNvSpPr>
            <a:spLocks noChangeShapeType="1"/>
          </p:cNvSpPr>
          <p:nvPr/>
        </p:nvSpPr>
        <p:spPr bwMode="auto">
          <a:xfrm>
            <a:off x="1167705" y="664420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04" name="Text Box 56"/>
          <p:cNvSpPr txBox="1">
            <a:spLocks noChangeArrowheads="1"/>
          </p:cNvSpPr>
          <p:nvPr/>
        </p:nvSpPr>
        <p:spPr bwMode="auto">
          <a:xfrm>
            <a:off x="208855" y="6356176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4 </a:t>
            </a:r>
            <a:endParaRPr lang="en-US" altLang="zh-CN" sz="2400" dirty="0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3880743" y="4098354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A2 </a:t>
            </a:r>
            <a:endParaRPr lang="en-US" altLang="zh-CN" sz="2000" dirty="0"/>
          </a:p>
        </p:txBody>
      </p:sp>
      <p:sp>
        <p:nvSpPr>
          <p:cNvPr id="411706" name="Text Box 58"/>
          <p:cNvSpPr txBox="1">
            <a:spLocks noChangeArrowheads="1"/>
          </p:cNvSpPr>
          <p:nvPr/>
        </p:nvSpPr>
        <p:spPr bwMode="auto">
          <a:xfrm>
            <a:off x="4364045" y="4435028"/>
            <a:ext cx="676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B15 </a:t>
            </a:r>
            <a:endParaRPr lang="en-US" altLang="zh-CN" sz="2000" dirty="0"/>
          </a:p>
        </p:txBody>
      </p:sp>
      <p:sp>
        <p:nvSpPr>
          <p:cNvPr id="411707" name="Text Box 59"/>
          <p:cNvSpPr txBox="1">
            <a:spLocks noChangeArrowheads="1"/>
          </p:cNvSpPr>
          <p:nvPr/>
        </p:nvSpPr>
        <p:spPr bwMode="auto">
          <a:xfrm>
            <a:off x="5357730" y="4363020"/>
            <a:ext cx="6912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C13 </a:t>
            </a:r>
            <a:endParaRPr lang="en-US" altLang="zh-CN" sz="2000" dirty="0"/>
          </a:p>
        </p:txBody>
      </p:sp>
      <p:sp>
        <p:nvSpPr>
          <p:cNvPr id="411708" name="Text Box 60"/>
          <p:cNvSpPr txBox="1">
            <a:spLocks noChangeArrowheads="1"/>
          </p:cNvSpPr>
          <p:nvPr/>
        </p:nvSpPr>
        <p:spPr bwMode="auto">
          <a:xfrm>
            <a:off x="5825430" y="4109467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D4 </a:t>
            </a:r>
            <a:endParaRPr lang="en-US" altLang="zh-CN" sz="2000" dirty="0"/>
          </a:p>
        </p:txBody>
      </p:sp>
      <p:sp>
        <p:nvSpPr>
          <p:cNvPr id="411777" name="Line 129"/>
          <p:cNvSpPr>
            <a:spLocks noChangeShapeType="1"/>
          </p:cNvSpPr>
          <p:nvPr/>
        </p:nvSpPr>
        <p:spPr bwMode="auto">
          <a:xfrm>
            <a:off x="1167705" y="592412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78" name="Text Box 130"/>
          <p:cNvSpPr txBox="1">
            <a:spLocks noChangeArrowheads="1"/>
          </p:cNvSpPr>
          <p:nvPr/>
        </p:nvSpPr>
        <p:spPr bwMode="auto">
          <a:xfrm>
            <a:off x="208855" y="5682952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3 </a:t>
            </a:r>
            <a:endParaRPr lang="en-US" altLang="zh-CN" sz="2400" dirty="0"/>
          </a:p>
        </p:txBody>
      </p:sp>
      <p:sp>
        <p:nvSpPr>
          <p:cNvPr id="411779" name="Line 131"/>
          <p:cNvSpPr>
            <a:spLocks noChangeShapeType="1"/>
          </p:cNvSpPr>
          <p:nvPr/>
        </p:nvSpPr>
        <p:spPr bwMode="auto">
          <a:xfrm>
            <a:off x="1167705" y="52508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0" name="Text Box 132"/>
          <p:cNvSpPr txBox="1">
            <a:spLocks noChangeArrowheads="1"/>
          </p:cNvSpPr>
          <p:nvPr/>
        </p:nvSpPr>
        <p:spPr bwMode="auto">
          <a:xfrm>
            <a:off x="208855" y="50111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2 </a:t>
            </a:r>
            <a:endParaRPr lang="en-US" altLang="zh-CN" sz="2400"/>
          </a:p>
        </p:txBody>
      </p:sp>
      <p:sp>
        <p:nvSpPr>
          <p:cNvPr id="411781" name="Line 133"/>
          <p:cNvSpPr>
            <a:spLocks noChangeShapeType="1"/>
          </p:cNvSpPr>
          <p:nvPr/>
        </p:nvSpPr>
        <p:spPr bwMode="auto">
          <a:xfrm>
            <a:off x="1167705" y="46031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2" name="Text Box 134"/>
          <p:cNvSpPr txBox="1">
            <a:spLocks noChangeArrowheads="1"/>
          </p:cNvSpPr>
          <p:nvPr/>
        </p:nvSpPr>
        <p:spPr bwMode="auto">
          <a:xfrm>
            <a:off x="208855" y="43634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1 </a:t>
            </a:r>
            <a:endParaRPr lang="en-US" altLang="zh-CN" sz="2400"/>
          </a:p>
        </p:txBody>
      </p:sp>
      <p:sp>
        <p:nvSpPr>
          <p:cNvPr id="411783" name="Text Box 135"/>
          <p:cNvSpPr txBox="1">
            <a:spLocks noChangeArrowheads="1"/>
          </p:cNvSpPr>
          <p:nvPr/>
        </p:nvSpPr>
        <p:spPr bwMode="auto">
          <a:xfrm>
            <a:off x="107504" y="1173228"/>
            <a:ext cx="820449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以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当前时间</a:t>
            </a:r>
            <a:r>
              <a:rPr lang="en-US" altLang="zh-CN" dirty="0" smtClean="0">
                <a:sym typeface="Symbol" panose="05050102010706020507" pitchFamily="18" charset="2"/>
              </a:rPr>
              <a:t>+</a:t>
            </a:r>
            <a:r>
              <a:rPr lang="zh-CN" altLang="en-US" dirty="0" smtClean="0">
                <a:sym typeface="Symbol" panose="05050102010706020507" pitchFamily="18" charset="2"/>
              </a:rPr>
              <a:t>剩余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最少时间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ym typeface="Symbol" panose="05050102010706020507" pitchFamily="18" charset="2"/>
              </a:rPr>
              <a:t>为</a:t>
            </a:r>
            <a:r>
              <a:rPr lang="zh-CN" altLang="en-US" dirty="0">
                <a:sym typeface="Symbol" panose="05050102010706020507" pitchFamily="18" charset="2"/>
              </a:rPr>
              <a:t>关键</a:t>
            </a:r>
            <a:r>
              <a:rPr lang="zh-CN" altLang="en-US" dirty="0" smtClean="0">
                <a:sym typeface="Symbol" panose="05050102010706020507" pitchFamily="18" charset="2"/>
              </a:rPr>
              <a:t>值扩展</a:t>
            </a:r>
            <a:r>
              <a:rPr lang="zh-CN" altLang="en-US" dirty="0">
                <a:sym typeface="Symbol" panose="05050102010706020507" pitchFamily="18" charset="2"/>
              </a:rPr>
              <a:t>新的节点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57" name="Group 3"/>
          <p:cNvGraphicFramePr/>
          <p:nvPr/>
        </p:nvGraphicFramePr>
        <p:xfrm>
          <a:off x="3132187" y="1786754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3"/>
          <p:cNvGraphicFramePr/>
          <p:nvPr/>
        </p:nvGraphicFramePr>
        <p:xfrm>
          <a:off x="6084515" y="1772816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sym typeface="+mn-ea"/>
              </a:rPr>
              <a:t>分支限界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b="1" smtClean="0">
                <a:solidFill>
                  <a:schemeClr val="tx1"/>
                </a:solidFill>
              </a:rPr>
              <a:t>任务分配</a:t>
            </a:r>
            <a:r>
              <a:rPr lang="en-US" altLang="zh-CN" b="1" smtClean="0">
                <a:solidFill>
                  <a:schemeClr val="tx1"/>
                </a:solidFill>
              </a:rPr>
              <a:t>: </a:t>
            </a:r>
            <a:r>
              <a:rPr lang="zh-CN" altLang="en-US" b="1" smtClean="0">
                <a:solidFill>
                  <a:schemeClr val="tx1"/>
                </a:solidFill>
              </a:rPr>
              <a:t>时间下界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aphicFrame>
        <p:nvGraphicFramePr>
          <p:cNvPr id="411651" name="Group 3"/>
          <p:cNvGraphicFramePr>
            <a:graphicFrameLocks noGrp="1"/>
          </p:cNvGraphicFramePr>
          <p:nvPr>
            <p:ph idx="1"/>
          </p:nvPr>
        </p:nvGraphicFramePr>
        <p:xfrm>
          <a:off x="251520" y="1772816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Oval 51"/>
          <p:cNvSpPr>
            <a:spLocks noChangeAspect="1"/>
          </p:cNvSpPr>
          <p:nvPr/>
        </p:nvSpPr>
        <p:spPr bwMode="auto">
          <a:xfrm>
            <a:off x="4822130" y="40920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22</a:t>
            </a:r>
            <a:endParaRPr kumimoji="0" lang="en-US" altLang="zh-CN" sz="2400" dirty="0">
              <a:solidFill>
                <a:srgbClr val="000000"/>
              </a:solidFill>
            </a:endParaRPr>
          </a:p>
        </p:txBody>
      </p:sp>
      <p:cxnSp>
        <p:nvCxnSpPr>
          <p:cNvPr id="411692" name="AutoShape 17"/>
          <p:cNvCxnSpPr>
            <a:cxnSpLocks noChangeShapeType="1"/>
            <a:stCxn id="6" idx="2"/>
          </p:cNvCxnSpPr>
          <p:nvPr/>
        </p:nvCxnSpPr>
        <p:spPr bwMode="auto">
          <a:xfrm flipH="1">
            <a:off x="2690118" y="4322192"/>
            <a:ext cx="2132012" cy="379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3" name="AutoShape 18"/>
          <p:cNvCxnSpPr>
            <a:cxnSpLocks noChangeShapeType="1"/>
            <a:stCxn id="6" idx="6"/>
          </p:cNvCxnSpPr>
          <p:nvPr/>
        </p:nvCxnSpPr>
        <p:spPr bwMode="auto">
          <a:xfrm>
            <a:off x="5282505" y="4322192"/>
            <a:ext cx="2716213" cy="377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4" name="AutoShape 17"/>
          <p:cNvCxnSpPr>
            <a:cxnSpLocks noChangeShapeType="1"/>
            <a:stCxn id="6" idx="3"/>
          </p:cNvCxnSpPr>
          <p:nvPr/>
        </p:nvCxnSpPr>
        <p:spPr bwMode="auto">
          <a:xfrm flipH="1">
            <a:off x="4306193" y="4484117"/>
            <a:ext cx="582612" cy="217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95" name="AutoShape 17"/>
          <p:cNvCxnSpPr>
            <a:cxnSpLocks noChangeShapeType="1"/>
            <a:stCxn id="6" idx="5"/>
          </p:cNvCxnSpPr>
          <p:nvPr/>
        </p:nvCxnSpPr>
        <p:spPr bwMode="auto">
          <a:xfrm>
            <a:off x="5215830" y="4484117"/>
            <a:ext cx="595313" cy="215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51"/>
          <p:cNvSpPr>
            <a:spLocks noChangeAspect="1"/>
          </p:cNvSpPr>
          <p:nvPr/>
        </p:nvSpPr>
        <p:spPr bwMode="auto">
          <a:xfrm>
            <a:off x="2459930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27</a:t>
            </a:r>
            <a:endParaRPr kumimoji="0" lang="en-US" altLang="zh-CN" sz="2400">
              <a:solidFill>
                <a:srgbClr val="000000"/>
              </a:solidFill>
            </a:endParaRPr>
          </a:p>
        </p:txBody>
      </p:sp>
      <p:sp>
        <p:nvSpPr>
          <p:cNvPr id="3" name="Oval 51"/>
          <p:cNvSpPr>
            <a:spLocks noChangeAspect="1"/>
          </p:cNvSpPr>
          <p:nvPr/>
        </p:nvSpPr>
        <p:spPr bwMode="auto">
          <a:xfrm>
            <a:off x="4076005" y="4701604"/>
            <a:ext cx="460375" cy="4587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41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Oval 51"/>
          <p:cNvSpPr>
            <a:spLocks noChangeAspect="1"/>
          </p:cNvSpPr>
          <p:nvPr/>
        </p:nvSpPr>
        <p:spPr bwMode="auto">
          <a:xfrm>
            <a:off x="5580955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33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" name="Oval 51"/>
          <p:cNvSpPr>
            <a:spLocks noChangeAspect="1"/>
          </p:cNvSpPr>
          <p:nvPr/>
        </p:nvSpPr>
        <p:spPr bwMode="auto">
          <a:xfrm>
            <a:off x="7768530" y="4700017"/>
            <a:ext cx="460375" cy="4587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chemeClr val="tx1"/>
                </a:solidFill>
              </a:rPr>
              <a:t>24</a:t>
            </a:r>
            <a:endParaRPr kumimoji="0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11703" name="Line 55"/>
          <p:cNvSpPr>
            <a:spLocks noChangeShapeType="1"/>
          </p:cNvSpPr>
          <p:nvPr/>
        </p:nvSpPr>
        <p:spPr bwMode="auto">
          <a:xfrm>
            <a:off x="1167705" y="664420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04" name="Text Box 56"/>
          <p:cNvSpPr txBox="1">
            <a:spLocks noChangeArrowheads="1"/>
          </p:cNvSpPr>
          <p:nvPr/>
        </p:nvSpPr>
        <p:spPr bwMode="auto">
          <a:xfrm>
            <a:off x="208855" y="6356176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4 </a:t>
            </a:r>
            <a:endParaRPr lang="en-US" altLang="zh-CN" sz="2400" dirty="0"/>
          </a:p>
        </p:txBody>
      </p:sp>
      <p:sp>
        <p:nvSpPr>
          <p:cNvPr id="411705" name="Text Box 57"/>
          <p:cNvSpPr txBox="1">
            <a:spLocks noChangeArrowheads="1"/>
          </p:cNvSpPr>
          <p:nvPr/>
        </p:nvSpPr>
        <p:spPr bwMode="auto">
          <a:xfrm>
            <a:off x="3880743" y="4098354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A2 </a:t>
            </a:r>
            <a:endParaRPr lang="en-US" altLang="zh-CN" sz="2000" dirty="0"/>
          </a:p>
        </p:txBody>
      </p:sp>
      <p:sp>
        <p:nvSpPr>
          <p:cNvPr id="411706" name="Text Box 58"/>
          <p:cNvSpPr txBox="1">
            <a:spLocks noChangeArrowheads="1"/>
          </p:cNvSpPr>
          <p:nvPr/>
        </p:nvSpPr>
        <p:spPr bwMode="auto">
          <a:xfrm>
            <a:off x="4364045" y="4435028"/>
            <a:ext cx="6767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B15 </a:t>
            </a:r>
            <a:endParaRPr lang="en-US" altLang="zh-CN" sz="2000" dirty="0"/>
          </a:p>
        </p:txBody>
      </p:sp>
      <p:sp>
        <p:nvSpPr>
          <p:cNvPr id="411707" name="Text Box 59"/>
          <p:cNvSpPr txBox="1">
            <a:spLocks noChangeArrowheads="1"/>
          </p:cNvSpPr>
          <p:nvPr/>
        </p:nvSpPr>
        <p:spPr bwMode="auto">
          <a:xfrm>
            <a:off x="5357730" y="4363020"/>
            <a:ext cx="6912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C13 </a:t>
            </a:r>
            <a:endParaRPr lang="en-US" altLang="zh-CN" sz="2000" dirty="0"/>
          </a:p>
        </p:txBody>
      </p:sp>
      <p:sp>
        <p:nvSpPr>
          <p:cNvPr id="411708" name="Text Box 60"/>
          <p:cNvSpPr txBox="1">
            <a:spLocks noChangeArrowheads="1"/>
          </p:cNvSpPr>
          <p:nvPr/>
        </p:nvSpPr>
        <p:spPr bwMode="auto">
          <a:xfrm>
            <a:off x="5825430" y="4109467"/>
            <a:ext cx="5629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D4 </a:t>
            </a:r>
            <a:endParaRPr lang="en-US" altLang="zh-CN" sz="2000" dirty="0"/>
          </a:p>
        </p:txBody>
      </p:sp>
      <p:sp>
        <p:nvSpPr>
          <p:cNvPr id="411777" name="Line 129"/>
          <p:cNvSpPr>
            <a:spLocks noChangeShapeType="1"/>
          </p:cNvSpPr>
          <p:nvPr/>
        </p:nvSpPr>
        <p:spPr bwMode="auto">
          <a:xfrm>
            <a:off x="1167705" y="5924128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78" name="Text Box 130"/>
          <p:cNvSpPr txBox="1">
            <a:spLocks noChangeArrowheads="1"/>
          </p:cNvSpPr>
          <p:nvPr/>
        </p:nvSpPr>
        <p:spPr bwMode="auto">
          <a:xfrm>
            <a:off x="208855" y="5682952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任务</a:t>
            </a:r>
            <a:r>
              <a:rPr lang="en-US" altLang="zh-CN" sz="2400" dirty="0"/>
              <a:t>3 </a:t>
            </a:r>
            <a:endParaRPr lang="en-US" altLang="zh-CN" sz="2400" dirty="0"/>
          </a:p>
        </p:txBody>
      </p:sp>
      <p:sp>
        <p:nvSpPr>
          <p:cNvPr id="411779" name="Line 131"/>
          <p:cNvSpPr>
            <a:spLocks noChangeShapeType="1"/>
          </p:cNvSpPr>
          <p:nvPr/>
        </p:nvSpPr>
        <p:spPr bwMode="auto">
          <a:xfrm>
            <a:off x="1167705" y="52508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0" name="Text Box 132"/>
          <p:cNvSpPr txBox="1">
            <a:spLocks noChangeArrowheads="1"/>
          </p:cNvSpPr>
          <p:nvPr/>
        </p:nvSpPr>
        <p:spPr bwMode="auto">
          <a:xfrm>
            <a:off x="208855" y="50111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2 </a:t>
            </a:r>
            <a:endParaRPr lang="en-US" altLang="zh-CN" sz="2400"/>
          </a:p>
        </p:txBody>
      </p:sp>
      <p:sp>
        <p:nvSpPr>
          <p:cNvPr id="411781" name="Line 133"/>
          <p:cNvSpPr>
            <a:spLocks noChangeShapeType="1"/>
          </p:cNvSpPr>
          <p:nvPr/>
        </p:nvSpPr>
        <p:spPr bwMode="auto">
          <a:xfrm>
            <a:off x="1167705" y="4603179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82" name="Text Box 134"/>
          <p:cNvSpPr txBox="1">
            <a:spLocks noChangeArrowheads="1"/>
          </p:cNvSpPr>
          <p:nvPr/>
        </p:nvSpPr>
        <p:spPr bwMode="auto">
          <a:xfrm>
            <a:off x="208855" y="4363467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任务</a:t>
            </a:r>
            <a:r>
              <a:rPr lang="en-US" altLang="zh-CN" sz="2400"/>
              <a:t>1 </a:t>
            </a:r>
            <a:endParaRPr lang="en-US" altLang="zh-CN" sz="2400"/>
          </a:p>
        </p:txBody>
      </p:sp>
      <p:sp>
        <p:nvSpPr>
          <p:cNvPr id="411783" name="Text Box 135"/>
          <p:cNvSpPr txBox="1">
            <a:spLocks noChangeArrowheads="1"/>
          </p:cNvSpPr>
          <p:nvPr/>
        </p:nvSpPr>
        <p:spPr bwMode="auto">
          <a:xfrm>
            <a:off x="107504" y="1173228"/>
            <a:ext cx="8204490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以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当前时间</a:t>
            </a:r>
            <a:r>
              <a:rPr lang="en-US" altLang="zh-CN" dirty="0" smtClean="0">
                <a:sym typeface="Symbol" panose="05050102010706020507" pitchFamily="18" charset="2"/>
              </a:rPr>
              <a:t>+</a:t>
            </a:r>
            <a:r>
              <a:rPr lang="zh-CN" altLang="en-US" dirty="0" smtClean="0">
                <a:sym typeface="Symbol" panose="05050102010706020507" pitchFamily="18" charset="2"/>
              </a:rPr>
              <a:t>剩余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最少时间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ym typeface="Symbol" panose="05050102010706020507" pitchFamily="18" charset="2"/>
              </a:rPr>
              <a:t>为</a:t>
            </a:r>
            <a:r>
              <a:rPr lang="zh-CN" altLang="en-US" dirty="0">
                <a:sym typeface="Symbol" panose="05050102010706020507" pitchFamily="18" charset="2"/>
              </a:rPr>
              <a:t>关键</a:t>
            </a:r>
            <a:r>
              <a:rPr lang="zh-CN" altLang="en-US" dirty="0" smtClean="0">
                <a:sym typeface="Symbol" panose="05050102010706020507" pitchFamily="18" charset="2"/>
              </a:rPr>
              <a:t>值扩展</a:t>
            </a:r>
            <a:r>
              <a:rPr lang="zh-CN" altLang="en-US" dirty="0">
                <a:sym typeface="Symbol" panose="05050102010706020507" pitchFamily="18" charset="2"/>
              </a:rPr>
              <a:t>新的节点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57" name="Group 3"/>
          <p:cNvGraphicFramePr/>
          <p:nvPr/>
        </p:nvGraphicFramePr>
        <p:xfrm>
          <a:off x="6372547" y="1786754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3"/>
          <p:cNvGraphicFramePr/>
          <p:nvPr/>
        </p:nvGraphicFramePr>
        <p:xfrm>
          <a:off x="3419872" y="1772816"/>
          <a:ext cx="2447925" cy="2146302"/>
        </p:xfrm>
        <a:graphic>
          <a:graphicData uri="http://schemas.openxmlformats.org/drawingml/2006/table">
            <a:tbl>
              <a:tblPr/>
              <a:tblGrid>
                <a:gridCol w="527050"/>
                <a:gridCol w="538163"/>
                <a:gridCol w="442912"/>
                <a:gridCol w="439738"/>
                <a:gridCol w="500062"/>
              </a:tblGrid>
              <a:tr h="427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" name="Group 91"/>
          <p:cNvGrpSpPr/>
          <p:nvPr/>
        </p:nvGrpSpPr>
        <p:grpSpPr bwMode="auto">
          <a:xfrm>
            <a:off x="6730305" y="4866704"/>
            <a:ext cx="2162175" cy="981075"/>
            <a:chOff x="4176" y="2568"/>
            <a:chExt cx="1362" cy="618"/>
          </a:xfrm>
        </p:grpSpPr>
        <p:cxnSp>
          <p:nvCxnSpPr>
            <p:cNvPr id="29" name="AutoShape 17"/>
            <p:cNvCxnSpPr>
              <a:cxnSpLocks noChangeShapeType="1"/>
            </p:cNvCxnSpPr>
            <p:nvPr/>
          </p:nvCxnSpPr>
          <p:spPr bwMode="auto">
            <a:xfrm flipH="1">
              <a:off x="4321" y="2710"/>
              <a:ext cx="551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51"/>
            <p:cNvSpPr>
              <a:spLocks noChangeAspect="1"/>
            </p:cNvSpPr>
            <p:nvPr/>
          </p:nvSpPr>
          <p:spPr bwMode="auto">
            <a:xfrm>
              <a:off x="417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FF0000"/>
                  </a:solidFill>
                </a:rPr>
                <a:t>36</a:t>
              </a:r>
              <a:endParaRPr kumimoji="0" lang="en-US" altLang="zh-CN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>
              <a:off x="4975" y="2752"/>
              <a:ext cx="16" cy="1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51"/>
            <p:cNvSpPr>
              <a:spLocks noChangeAspect="1"/>
            </p:cNvSpPr>
            <p:nvPr/>
          </p:nvSpPr>
          <p:spPr bwMode="auto">
            <a:xfrm>
              <a:off x="4846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B050"/>
                  </a:solidFill>
                </a:rPr>
                <a:t>24</a:t>
              </a:r>
              <a:endParaRPr kumimoji="0" lang="en-US" altLang="zh-CN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3" name="AutoShape 17"/>
            <p:cNvCxnSpPr>
              <a:cxnSpLocks noChangeShapeType="1"/>
            </p:cNvCxnSpPr>
            <p:nvPr/>
          </p:nvCxnSpPr>
          <p:spPr bwMode="auto">
            <a:xfrm>
              <a:off x="5078" y="2710"/>
              <a:ext cx="297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51"/>
            <p:cNvSpPr>
              <a:spLocks noChangeAspect="1"/>
            </p:cNvSpPr>
            <p:nvPr/>
          </p:nvSpPr>
          <p:spPr bwMode="auto">
            <a:xfrm>
              <a:off x="5230" y="2897"/>
              <a:ext cx="290" cy="289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chemeClr val="accent2"/>
                  </a:solidFill>
                </a:rPr>
                <a:t>34</a:t>
              </a:r>
              <a:endParaRPr kumimoji="0" lang="en-US" altLang="zh-CN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 Box 98"/>
            <p:cNvSpPr txBox="1">
              <a:spLocks noChangeArrowheads="1"/>
            </p:cNvSpPr>
            <p:nvPr/>
          </p:nvSpPr>
          <p:spPr bwMode="auto">
            <a:xfrm>
              <a:off x="4422" y="256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A10 </a:t>
              </a:r>
              <a:endParaRPr lang="en-US" altLang="zh-CN" sz="2000" dirty="0"/>
            </a:p>
          </p:txBody>
        </p:sp>
        <p:sp>
          <p:nvSpPr>
            <p:cNvPr id="36" name="Text Box 99"/>
            <p:cNvSpPr txBox="1">
              <a:spLocks noChangeArrowheads="1"/>
            </p:cNvSpPr>
            <p:nvPr/>
          </p:nvSpPr>
          <p:spPr bwMode="auto">
            <a:xfrm>
              <a:off x="4785" y="2704"/>
              <a:ext cx="3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B4 </a:t>
              </a:r>
              <a:endParaRPr lang="en-US" altLang="zh-CN" sz="2000" dirty="0"/>
            </a:p>
          </p:txBody>
        </p:sp>
        <p:sp>
          <p:nvSpPr>
            <p:cNvPr id="37" name="Text Box 100"/>
            <p:cNvSpPr txBox="1">
              <a:spLocks noChangeArrowheads="1"/>
            </p:cNvSpPr>
            <p:nvPr/>
          </p:nvSpPr>
          <p:spPr bwMode="auto">
            <a:xfrm>
              <a:off x="5103" y="2588"/>
              <a:ext cx="4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 smtClean="0"/>
                <a:t>C14 </a:t>
              </a:r>
              <a:endParaRPr lang="en-US" altLang="zh-CN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5cbfc35f-19e0-497c-ad98-2b761ac107f3"/>
  <p:tag name="COMMONDATA" val="eyJoZGlkIjoiYjFhOGUyN2ViMTZkODRkYTJkYzY1YWQ3YzRkOTc1YjgifQ==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0</TotalTime>
  <Words>11234</Words>
  <Application>WPS 演示</Application>
  <PresentationFormat>全屏显示(4:3)</PresentationFormat>
  <Paragraphs>2145</Paragraphs>
  <Slides>46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Arial</vt:lpstr>
      <vt:lpstr>宋体</vt:lpstr>
      <vt:lpstr>Wingdings</vt:lpstr>
      <vt:lpstr>Times New Roman</vt:lpstr>
      <vt:lpstr>Symbol</vt:lpstr>
      <vt:lpstr>Tahoma</vt:lpstr>
      <vt:lpstr>楷体_GB2312</vt:lpstr>
      <vt:lpstr>新宋体</vt:lpstr>
      <vt:lpstr>Comic Sans MS</vt:lpstr>
      <vt:lpstr>微软雅黑</vt:lpstr>
      <vt:lpstr>Arial Unicode MS</vt:lpstr>
      <vt:lpstr>Symbol</vt:lpstr>
      <vt:lpstr>空白版</vt:lpstr>
      <vt:lpstr>Equation.3</vt:lpstr>
      <vt:lpstr>Equation.3</vt:lpstr>
      <vt:lpstr>Equation.3</vt:lpstr>
      <vt:lpstr>Word.Picture.8</vt:lpstr>
      <vt:lpstr>Equation.3</vt:lpstr>
      <vt:lpstr>计算理论与算法分析设计</vt:lpstr>
      <vt:lpstr>  第5章 回溯法 </vt:lpstr>
      <vt:lpstr>搜索算法</vt:lpstr>
      <vt:lpstr>博弈树搜索(  -  Search)</vt:lpstr>
      <vt:lpstr>PowerPoint 演示文稿</vt:lpstr>
      <vt:lpstr>分支限界-观察: 任务分配问题</vt:lpstr>
      <vt:lpstr>分支限界-任务分配: 时间下界</vt:lpstr>
      <vt:lpstr>分支限界-任务分配: 时间下界</vt:lpstr>
      <vt:lpstr>分支限界-任务分配: 时间下界</vt:lpstr>
      <vt:lpstr>分支限界-任务分配: 时间下界</vt:lpstr>
      <vt:lpstr>分支限界-任务分配: 时间下界</vt:lpstr>
      <vt:lpstr>分支限界-任务分配: 时间下界</vt:lpstr>
      <vt:lpstr>搜索空间的三种表示</vt:lpstr>
      <vt:lpstr>装载问题</vt:lpstr>
      <vt:lpstr>简单回溯: 装载问题w[1:n],c</vt:lpstr>
      <vt:lpstr>w=[16,15,15], c=30, backtrack(1)</vt:lpstr>
      <vt:lpstr>w=[16,15,15], c=30, backtrack(1)</vt:lpstr>
      <vt:lpstr>约束条件: 装载问题w[1:n],c</vt:lpstr>
      <vt:lpstr>限界条件: 装载问题w[1:n],c</vt:lpstr>
      <vt:lpstr>提前更新最优值</vt:lpstr>
      <vt:lpstr>递归回溯(backtracking)</vt:lpstr>
      <vt:lpstr>0-1背包回溯 O(2n)</vt:lpstr>
      <vt:lpstr>0-1背包回溯 O(2n)</vt:lpstr>
      <vt:lpstr>C=50，5, 15, 25, 27, 30，价值12, 30, 44, 46, 50</vt:lpstr>
      <vt:lpstr>  第5章 回溯法 </vt:lpstr>
      <vt:lpstr>回溯算法设计步骤</vt:lpstr>
      <vt:lpstr>装载问题w[1:n],c</vt:lpstr>
      <vt:lpstr>子集树回溯模型</vt:lpstr>
      <vt:lpstr>排列树回溯模型</vt:lpstr>
      <vt:lpstr>  第5章 回溯法 </vt:lpstr>
      <vt:lpstr>旅行售货员问题(TSP)</vt:lpstr>
      <vt:lpstr>TSP</vt:lpstr>
      <vt:lpstr>  第5章 回溯法 </vt:lpstr>
      <vt:lpstr>n皇后问题</vt:lpstr>
      <vt:lpstr>n皇后问题-排列树版本</vt:lpstr>
      <vt:lpstr>  第5章 回溯法 </vt:lpstr>
      <vt:lpstr>最大团问题</vt:lpstr>
      <vt:lpstr>  第5章 回溯法 </vt:lpstr>
      <vt:lpstr>符号三角形</vt:lpstr>
      <vt:lpstr>符号三角形</vt:lpstr>
      <vt:lpstr>符号三角形</vt:lpstr>
      <vt:lpstr>符号三角形</vt:lpstr>
      <vt:lpstr>  第5章 回溯法 </vt:lpstr>
      <vt:lpstr>回溯法的效率分析</vt:lpstr>
      <vt:lpstr>回溯法的效率举例</vt:lpstr>
      <vt:lpstr>回溯法的效率举例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回溯</dc:title>
  <dc:creator/>
  <cp:lastModifiedBy>严琪</cp:lastModifiedBy>
  <cp:revision>1816</cp:revision>
  <dcterms:created xsi:type="dcterms:W3CDTF">2002-01-21T12:59:00Z</dcterms:created>
  <dcterms:modified xsi:type="dcterms:W3CDTF">2022-11-20T17:00:54Z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A3BE1894FF0A4B5682412066773D87EA</vt:lpwstr>
  </property>
  <property fmtid="{D5CDD505-2E9C-101B-9397-08002B2CF9AE}" pid="3" name="KSOProductBuildVer">
    <vt:lpwstr>2052-11.1.0.12763</vt:lpwstr>
  </property>
</Properties>
</file>