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56"/>
  </p:handoutMasterIdLst>
  <p:sldIdLst>
    <p:sldId id="676" r:id="rId3"/>
    <p:sldId id="683" r:id="rId4"/>
    <p:sldId id="682" r:id="rId5"/>
    <p:sldId id="684" r:id="rId6"/>
    <p:sldId id="756" r:id="rId7"/>
    <p:sldId id="757" r:id="rId8"/>
    <p:sldId id="762" r:id="rId9"/>
    <p:sldId id="674" r:id="rId10"/>
    <p:sldId id="582" r:id="rId11"/>
    <p:sldId id="636" r:id="rId12"/>
    <p:sldId id="685" r:id="rId13"/>
    <p:sldId id="686" r:id="rId14"/>
    <p:sldId id="722" r:id="rId16"/>
    <p:sldId id="723" r:id="rId17"/>
    <p:sldId id="677" r:id="rId18"/>
    <p:sldId id="637" r:id="rId19"/>
    <p:sldId id="687" r:id="rId20"/>
    <p:sldId id="688" r:id="rId21"/>
    <p:sldId id="689" r:id="rId22"/>
    <p:sldId id="690" r:id="rId23"/>
    <p:sldId id="691" r:id="rId24"/>
    <p:sldId id="694" r:id="rId25"/>
    <p:sldId id="695" r:id="rId26"/>
    <p:sldId id="696" r:id="rId27"/>
    <p:sldId id="697" r:id="rId28"/>
    <p:sldId id="698" r:id="rId29"/>
    <p:sldId id="678" r:id="rId30"/>
    <p:sldId id="692" r:id="rId31"/>
    <p:sldId id="693" r:id="rId32"/>
    <p:sldId id="679" r:id="rId33"/>
    <p:sldId id="699" r:id="rId34"/>
    <p:sldId id="639" r:id="rId35"/>
    <p:sldId id="700" r:id="rId36"/>
    <p:sldId id="680" r:id="rId37"/>
    <p:sldId id="645" r:id="rId38"/>
    <p:sldId id="646" r:id="rId39"/>
    <p:sldId id="648" r:id="rId40"/>
    <p:sldId id="649" r:id="rId41"/>
    <p:sldId id="652" r:id="rId42"/>
    <p:sldId id="657" r:id="rId43"/>
    <p:sldId id="653" r:id="rId44"/>
    <p:sldId id="701" r:id="rId45"/>
    <p:sldId id="702" r:id="rId46"/>
    <p:sldId id="703" r:id="rId47"/>
    <p:sldId id="758" r:id="rId48"/>
    <p:sldId id="759" r:id="rId49"/>
    <p:sldId id="760" r:id="rId50"/>
    <p:sldId id="761" r:id="rId51"/>
    <p:sldId id="763" r:id="rId52"/>
    <p:sldId id="764" r:id="rId53"/>
    <p:sldId id="765" r:id="rId54"/>
    <p:sldId id="581" r:id="rId55"/>
  </p:sldIdLst>
  <p:sldSz cx="9144000" cy="6858000" type="screen4x3"/>
  <p:notesSz cx="6858000" cy="9144000"/>
  <p:custDataLst>
    <p:tags r:id="rId6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00"/>
    <a:srgbClr val="FF99FF"/>
    <a:srgbClr val="CCECFF"/>
    <a:srgbClr val="00CC00"/>
    <a:srgbClr val="66FF33"/>
    <a:srgbClr val="FF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92119" autoAdjust="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gs" Target="tags/tag2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20CC56-A320-42DB-AB4F-11A8AB0F98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4B63483-07BF-40B5-9752-4066E5A1D7E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B63483-07BF-40B5-9752-4066E5A1D7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B63483-07BF-40B5-9752-4066E5A1D7E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路径压缩</a:t>
            </a:r>
            <a:r>
              <a:rPr lang="en-US" altLang="zh-CN" dirty="0" smtClean="0">
                <a:ea typeface="宋体" panose="02010600030101010101" pitchFamily="2" charset="-122"/>
              </a:rPr>
              <a:t>Path compression</a:t>
            </a:r>
            <a:r>
              <a:rPr lang="en-US" altLang="zh-CN" smtClean="0">
                <a:ea typeface="宋体" panose="02010600030101010101" pitchFamily="2" charset="-122"/>
              </a:rPr>
              <a:t>.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8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/>
          <p:cNvSpPr txBox="1">
            <a:spLocks noChangeArrowheads="1"/>
          </p:cNvSpPr>
          <p:nvPr/>
        </p:nvSpPr>
        <p:spPr bwMode="auto">
          <a:xfrm>
            <a:off x="107950" y="2276475"/>
            <a:ext cx="8893175" cy="267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/>
              <a:t>教材</a:t>
            </a:r>
            <a:r>
              <a:rPr lang="en-US" altLang="zh-CN" sz="2800" dirty="0"/>
              <a:t>: 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王</a:t>
            </a:r>
            <a:r>
              <a:rPr lang="en-US" altLang="zh-CN" sz="2400" dirty="0" smtClean="0"/>
              <a:t>] </a:t>
            </a:r>
            <a:r>
              <a:rPr lang="zh-CN" altLang="en-US" sz="2400" dirty="0"/>
              <a:t>王晓东</a:t>
            </a:r>
            <a:r>
              <a:rPr lang="en-US" altLang="zh-CN" sz="2400" dirty="0"/>
              <a:t>,</a:t>
            </a:r>
            <a:r>
              <a:rPr lang="zh-CN" altLang="en-US" sz="2400" dirty="0"/>
              <a:t>计算机算法设计与</a:t>
            </a:r>
            <a:r>
              <a:rPr lang="zh-CN" altLang="en-US" sz="2400" dirty="0" smtClean="0"/>
              <a:t>分析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第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版</a:t>
            </a:r>
            <a:r>
              <a:rPr lang="en-US" altLang="zh-CN" sz="2400" dirty="0" smtClean="0"/>
              <a:t>),</a:t>
            </a:r>
            <a:r>
              <a:rPr lang="zh-CN" altLang="en-US" sz="2400" dirty="0"/>
              <a:t>电子工业</a:t>
            </a:r>
            <a:r>
              <a:rPr lang="en-US" altLang="zh-CN" sz="2400" dirty="0" smtClean="0"/>
              <a:t>.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 smtClean="0"/>
              <a:t>参考资料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/>
              <a:t>[C] </a:t>
            </a:r>
            <a:r>
              <a:rPr lang="zh-CN" altLang="en-US" sz="2400" dirty="0"/>
              <a:t>潘金贵等译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Cormen</a:t>
            </a:r>
            <a:r>
              <a:rPr lang="zh-CN" altLang="en-US" sz="2400" dirty="0"/>
              <a:t>等著</a:t>
            </a:r>
            <a:r>
              <a:rPr lang="en-US" altLang="zh-CN" sz="2400" dirty="0"/>
              <a:t>, </a:t>
            </a:r>
            <a:r>
              <a:rPr lang="zh-CN" altLang="en-US" sz="2400" dirty="0"/>
              <a:t>算法导论</a:t>
            </a:r>
            <a:r>
              <a:rPr lang="en-US" altLang="zh-CN" sz="2400" dirty="0"/>
              <a:t>, </a:t>
            </a:r>
            <a:r>
              <a:rPr lang="zh-CN" altLang="en-US" sz="2400" dirty="0"/>
              <a:t>机械工业</a:t>
            </a:r>
            <a:r>
              <a:rPr lang="en-US" altLang="zh-CN" sz="2400" dirty="0" smtClean="0"/>
              <a:t>.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/>
              <a:t>[M] </a:t>
            </a:r>
            <a:r>
              <a:rPr lang="zh-CN" altLang="en-US" sz="2400" dirty="0"/>
              <a:t>黄林鹏等译</a:t>
            </a:r>
            <a:r>
              <a:rPr lang="en-US" altLang="zh-CN" sz="2400" dirty="0"/>
              <a:t>, Manber</a:t>
            </a:r>
            <a:r>
              <a:rPr lang="zh-CN" altLang="en-US" sz="2400" dirty="0"/>
              <a:t>著</a:t>
            </a:r>
            <a:r>
              <a:rPr lang="en-US" altLang="zh-CN" sz="2400" dirty="0"/>
              <a:t>, </a:t>
            </a:r>
            <a:r>
              <a:rPr lang="zh-CN" altLang="en-US" sz="2400" dirty="0"/>
              <a:t>算法引论</a:t>
            </a:r>
            <a:r>
              <a:rPr lang="en-US" altLang="zh-CN" sz="2400" dirty="0"/>
              <a:t>-</a:t>
            </a:r>
            <a:r>
              <a:rPr lang="zh-CN" altLang="en-US" sz="2400" dirty="0"/>
              <a:t>一种创造性方法</a:t>
            </a:r>
            <a:r>
              <a:rPr lang="en-US" altLang="zh-CN" sz="2400" dirty="0"/>
              <a:t>, </a:t>
            </a:r>
            <a:r>
              <a:rPr lang="zh-CN" altLang="en-US" sz="2400" dirty="0"/>
              <a:t>电子</a:t>
            </a:r>
            <a:r>
              <a:rPr lang="en-US" altLang="zh-CN" sz="2400" dirty="0"/>
              <a:t>.</a:t>
            </a:r>
            <a:r>
              <a:rPr lang="en-US" altLang="zh-CN" sz="2400" dirty="0" smtClean="0"/>
              <a:t>  </a:t>
            </a:r>
            <a:endParaRPr lang="en-US" altLang="zh-CN" sz="2400" dirty="0"/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844675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数据结构与算法设计 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507973" y="1773238"/>
            <a:ext cx="1856598" cy="76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4000" dirty="0" smtClean="0">
                <a:solidFill>
                  <a:schemeClr val="tx2"/>
                </a:solidFill>
              </a:rPr>
              <a:t>林永钢 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活动安排算法正确性证明</a:t>
            </a:r>
            <a:endParaRPr lang="en-US" altLang="zh-CN" b="1" smtClean="0">
              <a:solidFill>
                <a:schemeClr val="tx1"/>
              </a:solidFill>
            </a:endParaRP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107504" y="1552575"/>
            <a:ext cx="7957628" cy="465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n</a:t>
            </a:r>
            <a:r>
              <a:rPr lang="zh-CN" altLang="en-US" sz="2800" dirty="0">
                <a:solidFill>
                  <a:schemeClr val="tx2"/>
                </a:solidFill>
              </a:rPr>
              <a:t>个活动申请一个活动室</a:t>
            </a:r>
            <a:r>
              <a:rPr lang="en-US" altLang="zh-CN" sz="2800" dirty="0">
                <a:solidFill>
                  <a:schemeClr val="tx2"/>
                </a:solidFill>
              </a:rPr>
              <a:t>, </a:t>
            </a:r>
            <a:r>
              <a:rPr lang="zh-CN" altLang="en-US" sz="2800" dirty="0">
                <a:solidFill>
                  <a:schemeClr val="tx2"/>
                </a:solidFill>
              </a:rPr>
              <a:t>活动起始终止</a:t>
            </a:r>
            <a:r>
              <a:rPr lang="zh-CN" altLang="en-US" sz="2800" dirty="0" smtClean="0">
                <a:solidFill>
                  <a:schemeClr val="tx2"/>
                </a:solidFill>
              </a:rPr>
              <a:t>区间</a:t>
            </a:r>
            <a:r>
              <a:rPr lang="en-US" altLang="zh-CN" sz="2800" dirty="0" smtClean="0">
                <a:solidFill>
                  <a:schemeClr val="tx2"/>
                </a:solidFill>
              </a:rPr>
              <a:t>(</a:t>
            </a:r>
            <a:r>
              <a:rPr lang="en-US" altLang="zh-CN" sz="2800" i="1" dirty="0" err="1" smtClean="0">
                <a:solidFill>
                  <a:schemeClr val="tx2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2800" dirty="0">
                <a:solidFill>
                  <a:schemeClr val="tx2"/>
                </a:solidFill>
              </a:rPr>
              <a:t>, </a:t>
            </a:r>
            <a:r>
              <a:rPr lang="en-US" altLang="zh-CN" sz="2800" i="1" dirty="0">
                <a:solidFill>
                  <a:schemeClr val="tx2"/>
                </a:solidFill>
              </a:rPr>
              <a:t>f</a:t>
            </a:r>
            <a:r>
              <a:rPr lang="en-US" altLang="zh-CN" sz="2800" i="1" baseline="-25000" dirty="0">
                <a:solidFill>
                  <a:schemeClr val="tx2"/>
                </a:solidFill>
              </a:rPr>
              <a:t>i</a:t>
            </a:r>
            <a:r>
              <a:rPr lang="en-US" altLang="zh-CN" sz="2800" dirty="0">
                <a:solidFill>
                  <a:schemeClr val="tx2"/>
                </a:solidFill>
              </a:rPr>
              <a:t>) 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输入</a:t>
            </a:r>
            <a:r>
              <a:rPr lang="en-US" altLang="zh-CN" sz="2800" dirty="0">
                <a:solidFill>
                  <a:schemeClr val="tx2"/>
                </a:solidFill>
              </a:rPr>
              <a:t>: n, </a:t>
            </a:r>
            <a:r>
              <a:rPr lang="en-US" altLang="zh-CN" sz="2800" dirty="0" smtClean="0">
                <a:solidFill>
                  <a:schemeClr val="tx2"/>
                </a:solidFill>
              </a:rPr>
              <a:t>(</a:t>
            </a:r>
            <a:r>
              <a:rPr lang="en-US" altLang="zh-CN" sz="2800" i="1" dirty="0" err="1" smtClean="0">
                <a:solidFill>
                  <a:schemeClr val="tx2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2800" dirty="0">
                <a:solidFill>
                  <a:schemeClr val="tx2"/>
                </a:solidFill>
              </a:rPr>
              <a:t>, </a:t>
            </a:r>
            <a:r>
              <a:rPr lang="en-US" altLang="zh-CN" sz="2800" i="1" dirty="0">
                <a:solidFill>
                  <a:schemeClr val="tx2"/>
                </a:solidFill>
              </a:rPr>
              <a:t>f</a:t>
            </a:r>
            <a:r>
              <a:rPr lang="en-US" altLang="zh-CN" sz="2800" i="1" baseline="-25000" dirty="0">
                <a:solidFill>
                  <a:schemeClr val="tx2"/>
                </a:solidFill>
              </a:rPr>
              <a:t>i</a:t>
            </a:r>
            <a:r>
              <a:rPr lang="en-US" altLang="zh-CN" sz="2800" dirty="0">
                <a:solidFill>
                  <a:schemeClr val="tx2"/>
                </a:solidFill>
              </a:rPr>
              <a:t>), </a:t>
            </a:r>
            <a:r>
              <a:rPr lang="en-US" altLang="zh-CN" sz="2800" i="1" dirty="0" err="1">
                <a:solidFill>
                  <a:schemeClr val="tx2"/>
                </a:solidFill>
              </a:rPr>
              <a:t>i</a:t>
            </a:r>
            <a:r>
              <a:rPr lang="en-US" altLang="zh-CN" sz="2800" i="1" dirty="0">
                <a:solidFill>
                  <a:schemeClr val="tx2"/>
                </a:solidFill>
              </a:rPr>
              <a:t> </a:t>
            </a:r>
            <a:r>
              <a:rPr lang="en-US" altLang="zh-CN" sz="2800" dirty="0">
                <a:solidFill>
                  <a:schemeClr val="tx2"/>
                </a:solidFill>
              </a:rPr>
              <a:t>= 1:</a:t>
            </a:r>
            <a:r>
              <a:rPr lang="en-US" altLang="zh-CN" sz="2800" i="1" dirty="0">
                <a:solidFill>
                  <a:schemeClr val="tx2"/>
                </a:solidFill>
              </a:rPr>
              <a:t>n</a:t>
            </a:r>
            <a:r>
              <a:rPr lang="en-US" altLang="zh-CN" sz="2800" dirty="0">
                <a:solidFill>
                  <a:schemeClr val="tx2"/>
                </a:solidFill>
              </a:rPr>
              <a:t>, </a:t>
            </a:r>
            <a:r>
              <a:rPr lang="zh-CN" altLang="en-US" sz="2800" dirty="0"/>
              <a:t> 输出</a:t>
            </a:r>
            <a:r>
              <a:rPr lang="en-US" altLang="zh-CN" sz="2800" dirty="0"/>
              <a:t>: </a:t>
            </a:r>
            <a:r>
              <a:rPr lang="zh-CN" altLang="en-US" sz="2800" dirty="0"/>
              <a:t>最大相容活动子集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 第一步 证明贪心</a:t>
            </a:r>
            <a:r>
              <a:rPr lang="zh-CN" altLang="en-US" sz="2800" dirty="0"/>
              <a:t>选择</a:t>
            </a:r>
            <a:r>
              <a:rPr lang="zh-CN" altLang="en-US" sz="2800" dirty="0" smtClean="0"/>
              <a:t>性质</a:t>
            </a:r>
            <a:r>
              <a:rPr lang="en-US" altLang="zh-CN" sz="2800" dirty="0" smtClean="0"/>
              <a:t>: </a:t>
            </a:r>
            <a:endParaRPr lang="en-US" altLang="zh-CN" sz="2800" dirty="0" smtClean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存在</a:t>
            </a:r>
            <a:r>
              <a:rPr lang="zh-CN" altLang="en-US" sz="2800" dirty="0"/>
              <a:t>最优解包含相容最早</a:t>
            </a:r>
            <a:r>
              <a:rPr lang="zh-CN" altLang="en-US" sz="2800" dirty="0" smtClean="0"/>
              <a:t>结束的活动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 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第二步 证明最优子结构性质</a:t>
            </a:r>
            <a:r>
              <a:rPr lang="en-US" altLang="zh-CN" sz="2800" dirty="0" smtClean="0"/>
              <a:t>:</a:t>
            </a:r>
            <a:endParaRPr lang="en-US" altLang="zh-CN" sz="2800" dirty="0" smtClean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若</a:t>
            </a:r>
            <a:r>
              <a:rPr lang="en-US" altLang="zh-CN" sz="2800" dirty="0"/>
              <a:t>A</a:t>
            </a:r>
            <a:r>
              <a:rPr lang="zh-CN" altLang="en-US" sz="2800" dirty="0"/>
              <a:t>是包含活动</a:t>
            </a:r>
            <a:r>
              <a:rPr lang="en-US" altLang="zh-CN" sz="2800" dirty="0"/>
              <a:t>1</a:t>
            </a:r>
            <a:r>
              <a:rPr lang="zh-CN" altLang="en-US" sz="2800" dirty="0"/>
              <a:t>的最大相容活动集</a:t>
            </a:r>
            <a:r>
              <a:rPr lang="en-US" altLang="zh-CN" sz="2800" dirty="0"/>
              <a:t>(</a:t>
            </a:r>
            <a:r>
              <a:rPr lang="zh-CN" altLang="en-US" sz="2800" dirty="0"/>
              <a:t>最优策略</a:t>
            </a:r>
            <a:r>
              <a:rPr lang="en-US" altLang="zh-CN" sz="2800" dirty="0"/>
              <a:t>), 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/>
              <a:t>   </a:t>
            </a:r>
            <a:r>
              <a:rPr lang="zh-CN" altLang="en-US" sz="2800" dirty="0" smtClean="0"/>
              <a:t>则</a:t>
            </a:r>
            <a:r>
              <a:rPr lang="en-US" altLang="zh-CN" sz="2800" dirty="0"/>
              <a:t>A-{1</a:t>
            </a:r>
            <a:r>
              <a:rPr lang="en-US" altLang="zh-CN" sz="2800" dirty="0" smtClean="0"/>
              <a:t>}(</a:t>
            </a:r>
            <a:r>
              <a:rPr lang="zh-CN" altLang="en-US" sz="2800" dirty="0" smtClean="0"/>
              <a:t>子决策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是</a:t>
            </a:r>
            <a:r>
              <a:rPr lang="en-US" altLang="zh-CN" sz="2800" dirty="0" smtClean="0"/>
              <a:t>{</a:t>
            </a:r>
            <a:r>
              <a:rPr lang="en-US" altLang="zh-CN" sz="2800" i="1" dirty="0" err="1" smtClean="0"/>
              <a:t>i</a:t>
            </a:r>
            <a:r>
              <a:rPr lang="en-US" altLang="zh-CN" sz="2800" dirty="0" smtClean="0"/>
              <a:t> | </a:t>
            </a:r>
            <a:r>
              <a:rPr lang="en-US" altLang="zh-CN" sz="2800" i="1" dirty="0" err="1" smtClean="0"/>
              <a:t>s</a:t>
            </a:r>
            <a:r>
              <a:rPr lang="en-US" altLang="zh-CN" sz="2800" i="1" baseline="-25000" dirty="0" err="1" smtClean="0"/>
              <a:t>i</a:t>
            </a:r>
            <a:r>
              <a:rPr lang="en-US" altLang="zh-CN" sz="2800" i="1" baseline="-25000" dirty="0" smtClean="0"/>
              <a:t> </a:t>
            </a:r>
            <a:r>
              <a:rPr lang="en-US" altLang="zh-CN" sz="2800" dirty="0" smtClean="0"/>
              <a:t>&gt;= </a:t>
            </a:r>
            <a:r>
              <a:rPr lang="en-US" altLang="zh-CN" sz="2800" i="1" dirty="0" smtClean="0"/>
              <a:t>f</a:t>
            </a:r>
            <a:r>
              <a:rPr lang="en-US" altLang="zh-CN" sz="2800" baseline="-25000" dirty="0" smtClean="0"/>
              <a:t>1 </a:t>
            </a:r>
            <a:r>
              <a:rPr lang="en-US" altLang="zh-CN" sz="2800" dirty="0" smtClean="0"/>
              <a:t>} </a:t>
            </a:r>
            <a:r>
              <a:rPr lang="en-US" altLang="zh-CN" sz="2800" dirty="0"/>
              <a:t>(</a:t>
            </a:r>
            <a:r>
              <a:rPr lang="zh-CN" altLang="en-US" sz="2800" dirty="0" smtClean="0"/>
              <a:t>子问题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上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最大</a:t>
            </a:r>
            <a:br>
              <a:rPr lang="en-US" altLang="zh-CN" sz="2800" dirty="0" smtClean="0"/>
            </a:br>
            <a:r>
              <a:rPr lang="en-US" altLang="zh-CN" sz="2800" dirty="0" smtClean="0"/>
              <a:t>   </a:t>
            </a:r>
            <a:r>
              <a:rPr lang="zh-CN" altLang="en-US" sz="2800" dirty="0" smtClean="0"/>
              <a:t>相容</a:t>
            </a:r>
            <a:r>
              <a:rPr lang="zh-CN" altLang="en-US" sz="2800" dirty="0"/>
              <a:t>活动集 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/>
              <a:t> 由此用</a:t>
            </a:r>
            <a:r>
              <a:rPr lang="zh-CN" altLang="en-US" sz="2800" dirty="0">
                <a:solidFill>
                  <a:schemeClr val="accent2"/>
                </a:solidFill>
              </a:rPr>
              <a:t>数学归纳法</a:t>
            </a:r>
            <a:r>
              <a:rPr lang="en-US" altLang="zh-CN" sz="2800" dirty="0"/>
              <a:t>, </a:t>
            </a:r>
            <a:r>
              <a:rPr lang="zh-CN" altLang="en-US" sz="2800" dirty="0" smtClean="0"/>
              <a:t>就</a:t>
            </a:r>
            <a:r>
              <a:rPr lang="zh-CN" altLang="en-US" sz="2800" dirty="0" smtClean="0">
                <a:solidFill>
                  <a:srgbClr val="C00000"/>
                </a:solidFill>
              </a:rPr>
              <a:t>可以</a:t>
            </a:r>
            <a:r>
              <a:rPr lang="zh-CN" altLang="en-US" sz="2800" dirty="0" smtClean="0"/>
              <a:t>证明算法正确性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活动安排算法正确性证明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23528" y="1191344"/>
            <a:ext cx="835342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800" kern="0" dirty="0" smtClean="0"/>
              <a:t>11</a:t>
            </a:r>
            <a:r>
              <a:rPr lang="zh-CN" altLang="en-US" sz="2800" kern="0" dirty="0" smtClean="0"/>
              <a:t>个活动已按结束时间排序，用贪心算法求解：</a:t>
            </a:r>
            <a:endParaRPr lang="zh-CN" altLang="en-US" sz="2800" kern="0" dirty="0" smtClean="0"/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zh-CN" altLang="en-US" sz="2000" u="sng" kern="0" dirty="0" smtClean="0">
                <a:ea typeface="宋体" panose="02010600030101010101" pitchFamily="2" charset="-122"/>
              </a:rPr>
              <a:t>       </a:t>
            </a:r>
            <a:r>
              <a:rPr lang="en-US" altLang="zh-CN" sz="2000" u="sng" kern="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u="sng" kern="0" dirty="0" smtClean="0">
                <a:ea typeface="宋体" panose="02010600030101010101" pitchFamily="2" charset="-122"/>
              </a:rPr>
              <a:t>               1      2      3      4      5      6     7      8      9      10      11</a:t>
            </a:r>
            <a:endParaRPr lang="en-US" altLang="zh-CN" sz="2000" u="sng" kern="0" dirty="0" smtClean="0"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000" kern="0" dirty="0" err="1" smtClean="0">
                <a:ea typeface="宋体" panose="02010600030101010101" pitchFamily="2" charset="-122"/>
              </a:rPr>
              <a:t>start_time</a:t>
            </a:r>
            <a:r>
              <a:rPr lang="en-US" altLang="zh-CN" sz="2000" kern="0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kern="0" baseline="-25000" dirty="0" smtClean="0">
                <a:ea typeface="宋体" panose="02010600030101010101" pitchFamily="2" charset="-122"/>
              </a:rPr>
              <a:t>       </a:t>
            </a:r>
            <a:r>
              <a:rPr lang="en-US" altLang="zh-CN" sz="2000" kern="0" dirty="0" smtClean="0">
                <a:ea typeface="宋体" panose="02010600030101010101" pitchFamily="2" charset="-122"/>
              </a:rPr>
              <a:t>1      3      0      5      3      5      6     8      8       2       12</a:t>
            </a:r>
            <a:endParaRPr lang="en-US" altLang="zh-CN" sz="2000" kern="0" dirty="0" smtClean="0">
              <a:ea typeface="宋体" panose="02010600030101010101" pitchFamily="2" charset="-122"/>
            </a:endParaRP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zh-CN" sz="2000" kern="0" dirty="0" err="1" smtClean="0">
                <a:ea typeface="宋体" panose="02010600030101010101" pitchFamily="2" charset="-122"/>
              </a:rPr>
              <a:t>finish_time</a:t>
            </a:r>
            <a:r>
              <a:rPr lang="en-US" altLang="zh-CN" sz="2000" kern="0" baseline="-25000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kern="0" baseline="-25000" dirty="0" smtClean="0">
                <a:ea typeface="宋体" panose="02010600030101010101" pitchFamily="2" charset="-122"/>
              </a:rPr>
              <a:t>    </a:t>
            </a:r>
            <a:r>
              <a:rPr lang="en-US" altLang="zh-CN" sz="2000" kern="0" dirty="0" smtClean="0">
                <a:ea typeface="宋体" panose="02010600030101010101" pitchFamily="2" charset="-122"/>
              </a:rPr>
              <a:t>4      5      6      7      8      9     10   11    12     13      14</a:t>
            </a:r>
            <a:endParaRPr lang="en-US" altLang="zh-CN" sz="2000" kern="0" dirty="0" smtClean="0">
              <a:ea typeface="宋体" panose="02010600030101010101" pitchFamily="2" charset="-122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426715" y="2775669"/>
            <a:ext cx="3929063" cy="3749675"/>
            <a:chOff x="1104" y="1670"/>
            <a:chExt cx="2475" cy="2362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04" y="1872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0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104" y="2016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1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104" y="2160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2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04" y="2304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3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104" y="2448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4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104" y="2592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5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04" y="2736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6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1104" y="2880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7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104" y="3024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8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1104" y="3168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9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104" y="3312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10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104" y="3456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11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04" y="3600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12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04" y="3744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13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1104" y="3888"/>
              <a:ext cx="363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14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1104" y="1670"/>
              <a:ext cx="363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time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1467" y="18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467" y="201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1467" y="2160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1467" y="2304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467" y="24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467" y="25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1467" y="27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467" y="28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1467" y="30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467" y="31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467" y="33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467" y="34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1467" y="36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1467" y="37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467" y="38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467" y="1670"/>
              <a:ext cx="192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a</a:t>
              </a:r>
              <a:r>
                <a:rPr kumimoji="0" lang="en-US" altLang="zh-CN" sz="2000" baseline="-25000">
                  <a:latin typeface="+mn-lt"/>
                </a:rPr>
                <a:t>1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1659" y="18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1659" y="20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1659" y="216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1659" y="2304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1659" y="2448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1659" y="25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1659" y="27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1659" y="28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1659" y="30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1659" y="31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1659" y="33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1659" y="34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659" y="36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1659" y="37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1659" y="38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659" y="1670"/>
              <a:ext cx="192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a</a:t>
              </a:r>
              <a:r>
                <a:rPr kumimoji="0" lang="en-US" altLang="zh-CN" sz="2000" baseline="-25000">
                  <a:latin typeface="+mn-lt"/>
                </a:rPr>
                <a:t>2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51" y="1872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851" y="201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1851" y="2160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1851" y="2304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1851" y="2448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1851" y="2592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1851" y="27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1851" y="28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1851" y="30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1851" y="31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1851" y="33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1851" y="34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1851" y="36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1851" y="37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1851" y="38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1851" y="1670"/>
              <a:ext cx="192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a</a:t>
              </a:r>
              <a:r>
                <a:rPr kumimoji="0" lang="en-US" altLang="zh-CN" sz="2000" baseline="-25000">
                  <a:latin typeface="+mn-lt"/>
                </a:rPr>
                <a:t>3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2043" y="18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2043" y="20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2043" y="216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2043" y="23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2043" y="24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2043" y="2592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2043" y="273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2043" y="28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2043" y="30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2043" y="31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2043" y="33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2043" y="34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2043" y="36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2043" y="37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2043" y="38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2043" y="1670"/>
              <a:ext cx="192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a</a:t>
              </a:r>
              <a:r>
                <a:rPr kumimoji="0" lang="en-US" altLang="zh-CN" sz="2000" baseline="-25000">
                  <a:latin typeface="+mn-lt"/>
                </a:rPr>
                <a:t>4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2235" y="18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2235" y="20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2235" y="216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2235" y="2304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2235" y="2448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2235" y="2592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2235" y="273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2235" y="2880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2235" y="30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2235" y="31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2235" y="33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2235" y="34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2235" y="36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2235" y="37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2235" y="38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2235" y="1670"/>
              <a:ext cx="192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a</a:t>
              </a:r>
              <a:r>
                <a:rPr kumimoji="0" lang="en-US" altLang="zh-CN" sz="2000" baseline="-25000">
                  <a:latin typeface="+mn-lt"/>
                </a:rPr>
                <a:t>5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2427" y="18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03" name="Rectangle 103"/>
            <p:cNvSpPr>
              <a:spLocks noChangeArrowheads="1"/>
            </p:cNvSpPr>
            <p:nvPr/>
          </p:nvSpPr>
          <p:spPr bwMode="auto">
            <a:xfrm>
              <a:off x="2427" y="20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04" name="Rectangle 104"/>
            <p:cNvSpPr>
              <a:spLocks noChangeArrowheads="1"/>
            </p:cNvSpPr>
            <p:nvPr/>
          </p:nvSpPr>
          <p:spPr bwMode="auto">
            <a:xfrm>
              <a:off x="2427" y="216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05" name="Rectangle 105"/>
            <p:cNvSpPr>
              <a:spLocks noChangeArrowheads="1"/>
            </p:cNvSpPr>
            <p:nvPr/>
          </p:nvSpPr>
          <p:spPr bwMode="auto">
            <a:xfrm>
              <a:off x="2427" y="23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06" name="Rectangle 106"/>
            <p:cNvSpPr>
              <a:spLocks noChangeArrowheads="1"/>
            </p:cNvSpPr>
            <p:nvPr/>
          </p:nvSpPr>
          <p:spPr bwMode="auto">
            <a:xfrm>
              <a:off x="2427" y="24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07" name="Rectangle 107"/>
            <p:cNvSpPr>
              <a:spLocks noChangeArrowheads="1"/>
            </p:cNvSpPr>
            <p:nvPr/>
          </p:nvSpPr>
          <p:spPr bwMode="auto">
            <a:xfrm>
              <a:off x="2427" y="2592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08" name="Rectangle 108"/>
            <p:cNvSpPr>
              <a:spLocks noChangeArrowheads="1"/>
            </p:cNvSpPr>
            <p:nvPr/>
          </p:nvSpPr>
          <p:spPr bwMode="auto">
            <a:xfrm>
              <a:off x="2427" y="273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2427" y="2880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2427" y="3024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2427" y="31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12" name="Rectangle 112"/>
            <p:cNvSpPr>
              <a:spLocks noChangeArrowheads="1"/>
            </p:cNvSpPr>
            <p:nvPr/>
          </p:nvSpPr>
          <p:spPr bwMode="auto">
            <a:xfrm>
              <a:off x="2427" y="33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13" name="Rectangle 113"/>
            <p:cNvSpPr>
              <a:spLocks noChangeArrowheads="1"/>
            </p:cNvSpPr>
            <p:nvPr/>
          </p:nvSpPr>
          <p:spPr bwMode="auto">
            <a:xfrm>
              <a:off x="2427" y="34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14" name="Rectangle 114"/>
            <p:cNvSpPr>
              <a:spLocks noChangeArrowheads="1"/>
            </p:cNvSpPr>
            <p:nvPr/>
          </p:nvSpPr>
          <p:spPr bwMode="auto">
            <a:xfrm>
              <a:off x="2427" y="36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15" name="Rectangle 115"/>
            <p:cNvSpPr>
              <a:spLocks noChangeArrowheads="1"/>
            </p:cNvSpPr>
            <p:nvPr/>
          </p:nvSpPr>
          <p:spPr bwMode="auto">
            <a:xfrm>
              <a:off x="2427" y="37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16" name="Rectangle 116"/>
            <p:cNvSpPr>
              <a:spLocks noChangeArrowheads="1"/>
            </p:cNvSpPr>
            <p:nvPr/>
          </p:nvSpPr>
          <p:spPr bwMode="auto">
            <a:xfrm>
              <a:off x="2427" y="38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17" name="Rectangle 117"/>
            <p:cNvSpPr>
              <a:spLocks noChangeArrowheads="1"/>
            </p:cNvSpPr>
            <p:nvPr/>
          </p:nvSpPr>
          <p:spPr bwMode="auto">
            <a:xfrm>
              <a:off x="2427" y="1670"/>
              <a:ext cx="192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a</a:t>
              </a:r>
              <a:r>
                <a:rPr kumimoji="0" lang="en-US" altLang="zh-CN" sz="2000" baseline="-25000">
                  <a:latin typeface="+mn-lt"/>
                </a:rPr>
                <a:t>6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>
              <a:off x="2619" y="18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>
              <a:off x="2619" y="20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20" name="Rectangle 120"/>
            <p:cNvSpPr>
              <a:spLocks noChangeArrowheads="1"/>
            </p:cNvSpPr>
            <p:nvPr/>
          </p:nvSpPr>
          <p:spPr bwMode="auto">
            <a:xfrm>
              <a:off x="2619" y="216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21" name="Rectangle 121"/>
            <p:cNvSpPr>
              <a:spLocks noChangeArrowheads="1"/>
            </p:cNvSpPr>
            <p:nvPr/>
          </p:nvSpPr>
          <p:spPr bwMode="auto">
            <a:xfrm>
              <a:off x="2619" y="23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22" name="Rectangle 122"/>
            <p:cNvSpPr>
              <a:spLocks noChangeArrowheads="1"/>
            </p:cNvSpPr>
            <p:nvPr/>
          </p:nvSpPr>
          <p:spPr bwMode="auto">
            <a:xfrm>
              <a:off x="2619" y="24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23" name="Rectangle 123"/>
            <p:cNvSpPr>
              <a:spLocks noChangeArrowheads="1"/>
            </p:cNvSpPr>
            <p:nvPr/>
          </p:nvSpPr>
          <p:spPr bwMode="auto">
            <a:xfrm>
              <a:off x="2619" y="25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24" name="Rectangle 124"/>
            <p:cNvSpPr>
              <a:spLocks noChangeArrowheads="1"/>
            </p:cNvSpPr>
            <p:nvPr/>
          </p:nvSpPr>
          <p:spPr bwMode="auto">
            <a:xfrm>
              <a:off x="2619" y="273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25" name="Rectangle 125"/>
            <p:cNvSpPr>
              <a:spLocks noChangeArrowheads="1"/>
            </p:cNvSpPr>
            <p:nvPr/>
          </p:nvSpPr>
          <p:spPr bwMode="auto">
            <a:xfrm>
              <a:off x="2619" y="2880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26" name="Rectangle 126"/>
            <p:cNvSpPr>
              <a:spLocks noChangeArrowheads="1"/>
            </p:cNvSpPr>
            <p:nvPr/>
          </p:nvSpPr>
          <p:spPr bwMode="auto">
            <a:xfrm>
              <a:off x="2619" y="3024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27" name="Rectangle 127"/>
            <p:cNvSpPr>
              <a:spLocks noChangeArrowheads="1"/>
            </p:cNvSpPr>
            <p:nvPr/>
          </p:nvSpPr>
          <p:spPr bwMode="auto">
            <a:xfrm>
              <a:off x="2619" y="3168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28" name="Rectangle 128"/>
            <p:cNvSpPr>
              <a:spLocks noChangeArrowheads="1"/>
            </p:cNvSpPr>
            <p:nvPr/>
          </p:nvSpPr>
          <p:spPr bwMode="auto">
            <a:xfrm>
              <a:off x="2619" y="33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29" name="Rectangle 129"/>
            <p:cNvSpPr>
              <a:spLocks noChangeArrowheads="1"/>
            </p:cNvSpPr>
            <p:nvPr/>
          </p:nvSpPr>
          <p:spPr bwMode="auto">
            <a:xfrm>
              <a:off x="2619" y="34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30" name="Rectangle 130"/>
            <p:cNvSpPr>
              <a:spLocks noChangeArrowheads="1"/>
            </p:cNvSpPr>
            <p:nvPr/>
          </p:nvSpPr>
          <p:spPr bwMode="auto">
            <a:xfrm>
              <a:off x="2619" y="36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31" name="Rectangle 131"/>
            <p:cNvSpPr>
              <a:spLocks noChangeArrowheads="1"/>
            </p:cNvSpPr>
            <p:nvPr/>
          </p:nvSpPr>
          <p:spPr bwMode="auto">
            <a:xfrm>
              <a:off x="2619" y="37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32" name="Rectangle 132"/>
            <p:cNvSpPr>
              <a:spLocks noChangeArrowheads="1"/>
            </p:cNvSpPr>
            <p:nvPr/>
          </p:nvSpPr>
          <p:spPr bwMode="auto">
            <a:xfrm>
              <a:off x="2619" y="38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33" name="Rectangle 133"/>
            <p:cNvSpPr>
              <a:spLocks noChangeArrowheads="1"/>
            </p:cNvSpPr>
            <p:nvPr/>
          </p:nvSpPr>
          <p:spPr bwMode="auto">
            <a:xfrm>
              <a:off x="2619" y="1670"/>
              <a:ext cx="192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a</a:t>
              </a:r>
              <a:r>
                <a:rPr kumimoji="0" lang="en-US" altLang="zh-CN" sz="2000" baseline="-25000">
                  <a:latin typeface="+mn-lt"/>
                </a:rPr>
                <a:t>7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34" name="Rectangle 134"/>
            <p:cNvSpPr>
              <a:spLocks noChangeArrowheads="1"/>
            </p:cNvSpPr>
            <p:nvPr/>
          </p:nvSpPr>
          <p:spPr bwMode="auto">
            <a:xfrm>
              <a:off x="2811" y="18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35" name="Rectangle 135"/>
            <p:cNvSpPr>
              <a:spLocks noChangeArrowheads="1"/>
            </p:cNvSpPr>
            <p:nvPr/>
          </p:nvSpPr>
          <p:spPr bwMode="auto">
            <a:xfrm>
              <a:off x="2811" y="20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36" name="Rectangle 136"/>
            <p:cNvSpPr>
              <a:spLocks noChangeArrowheads="1"/>
            </p:cNvSpPr>
            <p:nvPr/>
          </p:nvSpPr>
          <p:spPr bwMode="auto">
            <a:xfrm>
              <a:off x="2811" y="216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37" name="Rectangle 137"/>
            <p:cNvSpPr>
              <a:spLocks noChangeArrowheads="1"/>
            </p:cNvSpPr>
            <p:nvPr/>
          </p:nvSpPr>
          <p:spPr bwMode="auto">
            <a:xfrm>
              <a:off x="2811" y="23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38" name="Rectangle 138"/>
            <p:cNvSpPr>
              <a:spLocks noChangeArrowheads="1"/>
            </p:cNvSpPr>
            <p:nvPr/>
          </p:nvSpPr>
          <p:spPr bwMode="auto">
            <a:xfrm>
              <a:off x="2811" y="24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39" name="Rectangle 139"/>
            <p:cNvSpPr>
              <a:spLocks noChangeArrowheads="1"/>
            </p:cNvSpPr>
            <p:nvPr/>
          </p:nvSpPr>
          <p:spPr bwMode="auto">
            <a:xfrm>
              <a:off x="2811" y="25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40" name="Rectangle 140"/>
            <p:cNvSpPr>
              <a:spLocks noChangeArrowheads="1"/>
            </p:cNvSpPr>
            <p:nvPr/>
          </p:nvSpPr>
          <p:spPr bwMode="auto">
            <a:xfrm>
              <a:off x="2811" y="27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41" name="Rectangle 141"/>
            <p:cNvSpPr>
              <a:spLocks noChangeArrowheads="1"/>
            </p:cNvSpPr>
            <p:nvPr/>
          </p:nvSpPr>
          <p:spPr bwMode="auto">
            <a:xfrm>
              <a:off x="2811" y="28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42" name="Rectangle 142"/>
            <p:cNvSpPr>
              <a:spLocks noChangeArrowheads="1"/>
            </p:cNvSpPr>
            <p:nvPr/>
          </p:nvSpPr>
          <p:spPr bwMode="auto">
            <a:xfrm>
              <a:off x="2811" y="3024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43" name="Rectangle 143"/>
            <p:cNvSpPr>
              <a:spLocks noChangeArrowheads="1"/>
            </p:cNvSpPr>
            <p:nvPr/>
          </p:nvSpPr>
          <p:spPr bwMode="auto">
            <a:xfrm>
              <a:off x="2811" y="3168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44" name="Rectangle 144"/>
            <p:cNvSpPr>
              <a:spLocks noChangeArrowheads="1"/>
            </p:cNvSpPr>
            <p:nvPr/>
          </p:nvSpPr>
          <p:spPr bwMode="auto">
            <a:xfrm>
              <a:off x="2811" y="3312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45" name="Rectangle 145"/>
            <p:cNvSpPr>
              <a:spLocks noChangeArrowheads="1"/>
            </p:cNvSpPr>
            <p:nvPr/>
          </p:nvSpPr>
          <p:spPr bwMode="auto">
            <a:xfrm>
              <a:off x="2811" y="34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46" name="Rectangle 146"/>
            <p:cNvSpPr>
              <a:spLocks noChangeArrowheads="1"/>
            </p:cNvSpPr>
            <p:nvPr/>
          </p:nvSpPr>
          <p:spPr bwMode="auto">
            <a:xfrm>
              <a:off x="2811" y="36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47" name="Rectangle 147"/>
            <p:cNvSpPr>
              <a:spLocks noChangeArrowheads="1"/>
            </p:cNvSpPr>
            <p:nvPr/>
          </p:nvSpPr>
          <p:spPr bwMode="auto">
            <a:xfrm>
              <a:off x="2811" y="37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48" name="Rectangle 148"/>
            <p:cNvSpPr>
              <a:spLocks noChangeArrowheads="1"/>
            </p:cNvSpPr>
            <p:nvPr/>
          </p:nvSpPr>
          <p:spPr bwMode="auto">
            <a:xfrm>
              <a:off x="2811" y="38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2811" y="1670"/>
              <a:ext cx="192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a</a:t>
              </a:r>
              <a:r>
                <a:rPr kumimoji="0" lang="en-US" altLang="zh-CN" sz="2000" baseline="-25000">
                  <a:latin typeface="+mn-lt"/>
                </a:rPr>
                <a:t>8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50" name="Rectangle 150"/>
            <p:cNvSpPr>
              <a:spLocks noChangeArrowheads="1"/>
            </p:cNvSpPr>
            <p:nvPr/>
          </p:nvSpPr>
          <p:spPr bwMode="auto">
            <a:xfrm>
              <a:off x="3003" y="18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51" name="Rectangle 151"/>
            <p:cNvSpPr>
              <a:spLocks noChangeArrowheads="1"/>
            </p:cNvSpPr>
            <p:nvPr/>
          </p:nvSpPr>
          <p:spPr bwMode="auto">
            <a:xfrm>
              <a:off x="3003" y="20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52" name="Rectangle 152"/>
            <p:cNvSpPr>
              <a:spLocks noChangeArrowheads="1"/>
            </p:cNvSpPr>
            <p:nvPr/>
          </p:nvSpPr>
          <p:spPr bwMode="auto">
            <a:xfrm>
              <a:off x="3003" y="216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53" name="Rectangle 153"/>
            <p:cNvSpPr>
              <a:spLocks noChangeArrowheads="1"/>
            </p:cNvSpPr>
            <p:nvPr/>
          </p:nvSpPr>
          <p:spPr bwMode="auto">
            <a:xfrm>
              <a:off x="3003" y="23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54" name="Rectangle 154"/>
            <p:cNvSpPr>
              <a:spLocks noChangeArrowheads="1"/>
            </p:cNvSpPr>
            <p:nvPr/>
          </p:nvSpPr>
          <p:spPr bwMode="auto">
            <a:xfrm>
              <a:off x="3003" y="24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55" name="Rectangle 155"/>
            <p:cNvSpPr>
              <a:spLocks noChangeArrowheads="1"/>
            </p:cNvSpPr>
            <p:nvPr/>
          </p:nvSpPr>
          <p:spPr bwMode="auto">
            <a:xfrm>
              <a:off x="3003" y="25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56" name="Rectangle 156"/>
            <p:cNvSpPr>
              <a:spLocks noChangeArrowheads="1"/>
            </p:cNvSpPr>
            <p:nvPr/>
          </p:nvSpPr>
          <p:spPr bwMode="auto">
            <a:xfrm>
              <a:off x="3003" y="27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57" name="Rectangle 157"/>
            <p:cNvSpPr>
              <a:spLocks noChangeArrowheads="1"/>
            </p:cNvSpPr>
            <p:nvPr/>
          </p:nvSpPr>
          <p:spPr bwMode="auto">
            <a:xfrm>
              <a:off x="3003" y="28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58" name="Rectangle 158"/>
            <p:cNvSpPr>
              <a:spLocks noChangeArrowheads="1"/>
            </p:cNvSpPr>
            <p:nvPr/>
          </p:nvSpPr>
          <p:spPr bwMode="auto">
            <a:xfrm>
              <a:off x="3003" y="3024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59" name="Rectangle 159"/>
            <p:cNvSpPr>
              <a:spLocks noChangeArrowheads="1"/>
            </p:cNvSpPr>
            <p:nvPr/>
          </p:nvSpPr>
          <p:spPr bwMode="auto">
            <a:xfrm>
              <a:off x="3003" y="3168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60" name="Rectangle 160"/>
            <p:cNvSpPr>
              <a:spLocks noChangeArrowheads="1"/>
            </p:cNvSpPr>
            <p:nvPr/>
          </p:nvSpPr>
          <p:spPr bwMode="auto">
            <a:xfrm>
              <a:off x="3003" y="3312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61" name="Rectangle 161"/>
            <p:cNvSpPr>
              <a:spLocks noChangeArrowheads="1"/>
            </p:cNvSpPr>
            <p:nvPr/>
          </p:nvSpPr>
          <p:spPr bwMode="auto">
            <a:xfrm>
              <a:off x="3003" y="345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62" name="Rectangle 162"/>
            <p:cNvSpPr>
              <a:spLocks noChangeArrowheads="1"/>
            </p:cNvSpPr>
            <p:nvPr/>
          </p:nvSpPr>
          <p:spPr bwMode="auto">
            <a:xfrm>
              <a:off x="3003" y="360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63" name="Rectangle 163"/>
            <p:cNvSpPr>
              <a:spLocks noChangeArrowheads="1"/>
            </p:cNvSpPr>
            <p:nvPr/>
          </p:nvSpPr>
          <p:spPr bwMode="auto">
            <a:xfrm>
              <a:off x="3003" y="37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64" name="Rectangle 164"/>
            <p:cNvSpPr>
              <a:spLocks noChangeArrowheads="1"/>
            </p:cNvSpPr>
            <p:nvPr/>
          </p:nvSpPr>
          <p:spPr bwMode="auto">
            <a:xfrm>
              <a:off x="3003" y="38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65" name="Rectangle 165"/>
            <p:cNvSpPr>
              <a:spLocks noChangeArrowheads="1"/>
            </p:cNvSpPr>
            <p:nvPr/>
          </p:nvSpPr>
          <p:spPr bwMode="auto">
            <a:xfrm>
              <a:off x="3003" y="1670"/>
              <a:ext cx="192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a</a:t>
              </a:r>
              <a:r>
                <a:rPr kumimoji="0" lang="en-US" altLang="zh-CN" sz="2000" baseline="-25000">
                  <a:latin typeface="+mn-lt"/>
                </a:rPr>
                <a:t>9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66" name="Rectangle 166"/>
            <p:cNvSpPr>
              <a:spLocks noChangeArrowheads="1"/>
            </p:cNvSpPr>
            <p:nvPr/>
          </p:nvSpPr>
          <p:spPr bwMode="auto">
            <a:xfrm>
              <a:off x="3195" y="18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67" name="Rectangle 167"/>
            <p:cNvSpPr>
              <a:spLocks noChangeArrowheads="1"/>
            </p:cNvSpPr>
            <p:nvPr/>
          </p:nvSpPr>
          <p:spPr bwMode="auto">
            <a:xfrm>
              <a:off x="3195" y="20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68" name="Rectangle 168"/>
            <p:cNvSpPr>
              <a:spLocks noChangeArrowheads="1"/>
            </p:cNvSpPr>
            <p:nvPr/>
          </p:nvSpPr>
          <p:spPr bwMode="auto">
            <a:xfrm>
              <a:off x="3195" y="2160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69" name="Rectangle 169"/>
            <p:cNvSpPr>
              <a:spLocks noChangeArrowheads="1"/>
            </p:cNvSpPr>
            <p:nvPr/>
          </p:nvSpPr>
          <p:spPr bwMode="auto">
            <a:xfrm>
              <a:off x="3195" y="2304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70" name="Rectangle 170"/>
            <p:cNvSpPr>
              <a:spLocks noChangeArrowheads="1"/>
            </p:cNvSpPr>
            <p:nvPr/>
          </p:nvSpPr>
          <p:spPr bwMode="auto">
            <a:xfrm>
              <a:off x="3195" y="2448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71" name="Rectangle 171"/>
            <p:cNvSpPr>
              <a:spLocks noChangeArrowheads="1"/>
            </p:cNvSpPr>
            <p:nvPr/>
          </p:nvSpPr>
          <p:spPr bwMode="auto">
            <a:xfrm>
              <a:off x="3195" y="2592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72" name="Rectangle 172"/>
            <p:cNvSpPr>
              <a:spLocks noChangeArrowheads="1"/>
            </p:cNvSpPr>
            <p:nvPr/>
          </p:nvSpPr>
          <p:spPr bwMode="auto">
            <a:xfrm>
              <a:off x="3195" y="273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73" name="Rectangle 173"/>
            <p:cNvSpPr>
              <a:spLocks noChangeArrowheads="1"/>
            </p:cNvSpPr>
            <p:nvPr/>
          </p:nvSpPr>
          <p:spPr bwMode="auto">
            <a:xfrm>
              <a:off x="3195" y="2880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74" name="Rectangle 174"/>
            <p:cNvSpPr>
              <a:spLocks noChangeArrowheads="1"/>
            </p:cNvSpPr>
            <p:nvPr/>
          </p:nvSpPr>
          <p:spPr bwMode="auto">
            <a:xfrm>
              <a:off x="3195" y="3024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75" name="Rectangle 175"/>
            <p:cNvSpPr>
              <a:spLocks noChangeArrowheads="1"/>
            </p:cNvSpPr>
            <p:nvPr/>
          </p:nvSpPr>
          <p:spPr bwMode="auto">
            <a:xfrm>
              <a:off x="3195" y="3168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76" name="Rectangle 176"/>
            <p:cNvSpPr>
              <a:spLocks noChangeArrowheads="1"/>
            </p:cNvSpPr>
            <p:nvPr/>
          </p:nvSpPr>
          <p:spPr bwMode="auto">
            <a:xfrm>
              <a:off x="3195" y="3312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77" name="Rectangle 177"/>
            <p:cNvSpPr>
              <a:spLocks noChangeArrowheads="1"/>
            </p:cNvSpPr>
            <p:nvPr/>
          </p:nvSpPr>
          <p:spPr bwMode="auto">
            <a:xfrm>
              <a:off x="3195" y="3456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78" name="Rectangle 178"/>
            <p:cNvSpPr>
              <a:spLocks noChangeArrowheads="1"/>
            </p:cNvSpPr>
            <p:nvPr/>
          </p:nvSpPr>
          <p:spPr bwMode="auto">
            <a:xfrm>
              <a:off x="3195" y="3600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79" name="Rectangle 179"/>
            <p:cNvSpPr>
              <a:spLocks noChangeArrowheads="1"/>
            </p:cNvSpPr>
            <p:nvPr/>
          </p:nvSpPr>
          <p:spPr bwMode="auto">
            <a:xfrm>
              <a:off x="3195" y="374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80" name="Rectangle 180"/>
            <p:cNvSpPr>
              <a:spLocks noChangeArrowheads="1"/>
            </p:cNvSpPr>
            <p:nvPr/>
          </p:nvSpPr>
          <p:spPr bwMode="auto">
            <a:xfrm>
              <a:off x="3195" y="38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81" name="Rectangle 181"/>
            <p:cNvSpPr>
              <a:spLocks noChangeArrowheads="1"/>
            </p:cNvSpPr>
            <p:nvPr/>
          </p:nvSpPr>
          <p:spPr bwMode="auto">
            <a:xfrm>
              <a:off x="3195" y="1670"/>
              <a:ext cx="192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a</a:t>
              </a:r>
              <a:r>
                <a:rPr kumimoji="0" lang="en-US" altLang="zh-CN" sz="2000" baseline="-25000">
                  <a:latin typeface="+mn-lt"/>
                </a:rPr>
                <a:t>10</a:t>
              </a:r>
              <a:endParaRPr kumimoji="0" lang="en-US" altLang="zh-CN" sz="2000">
                <a:latin typeface="+mn-lt"/>
              </a:endParaRPr>
            </a:p>
          </p:txBody>
        </p:sp>
        <p:sp>
          <p:nvSpPr>
            <p:cNvPr id="182" name="Rectangle 182"/>
            <p:cNvSpPr>
              <a:spLocks noChangeArrowheads="1"/>
            </p:cNvSpPr>
            <p:nvPr/>
          </p:nvSpPr>
          <p:spPr bwMode="auto">
            <a:xfrm>
              <a:off x="3387" y="187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83" name="Rectangle 183"/>
            <p:cNvSpPr>
              <a:spLocks noChangeArrowheads="1"/>
            </p:cNvSpPr>
            <p:nvPr/>
          </p:nvSpPr>
          <p:spPr bwMode="auto">
            <a:xfrm>
              <a:off x="3387" y="201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84" name="Rectangle 184"/>
            <p:cNvSpPr>
              <a:spLocks noChangeArrowheads="1"/>
            </p:cNvSpPr>
            <p:nvPr/>
          </p:nvSpPr>
          <p:spPr bwMode="auto">
            <a:xfrm>
              <a:off x="3387" y="216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85" name="Rectangle 185"/>
            <p:cNvSpPr>
              <a:spLocks noChangeArrowheads="1"/>
            </p:cNvSpPr>
            <p:nvPr/>
          </p:nvSpPr>
          <p:spPr bwMode="auto">
            <a:xfrm>
              <a:off x="3387" y="230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86" name="Rectangle 186"/>
            <p:cNvSpPr>
              <a:spLocks noChangeArrowheads="1"/>
            </p:cNvSpPr>
            <p:nvPr/>
          </p:nvSpPr>
          <p:spPr bwMode="auto">
            <a:xfrm>
              <a:off x="3387" y="244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87" name="Rectangle 187"/>
            <p:cNvSpPr>
              <a:spLocks noChangeArrowheads="1"/>
            </p:cNvSpPr>
            <p:nvPr/>
          </p:nvSpPr>
          <p:spPr bwMode="auto">
            <a:xfrm>
              <a:off x="3387" y="25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88" name="Rectangle 188"/>
            <p:cNvSpPr>
              <a:spLocks noChangeArrowheads="1"/>
            </p:cNvSpPr>
            <p:nvPr/>
          </p:nvSpPr>
          <p:spPr bwMode="auto">
            <a:xfrm>
              <a:off x="3387" y="273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89" name="Rectangle 189"/>
            <p:cNvSpPr>
              <a:spLocks noChangeArrowheads="1"/>
            </p:cNvSpPr>
            <p:nvPr/>
          </p:nvSpPr>
          <p:spPr bwMode="auto">
            <a:xfrm>
              <a:off x="3387" y="288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90" name="Rectangle 190"/>
            <p:cNvSpPr>
              <a:spLocks noChangeArrowheads="1"/>
            </p:cNvSpPr>
            <p:nvPr/>
          </p:nvSpPr>
          <p:spPr bwMode="auto">
            <a:xfrm>
              <a:off x="3387" y="3024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91" name="Rectangle 191"/>
            <p:cNvSpPr>
              <a:spLocks noChangeArrowheads="1"/>
            </p:cNvSpPr>
            <p:nvPr/>
          </p:nvSpPr>
          <p:spPr bwMode="auto">
            <a:xfrm>
              <a:off x="3387" y="316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92" name="Rectangle 192"/>
            <p:cNvSpPr>
              <a:spLocks noChangeArrowheads="1"/>
            </p:cNvSpPr>
            <p:nvPr/>
          </p:nvSpPr>
          <p:spPr bwMode="auto">
            <a:xfrm>
              <a:off x="3387" y="331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93" name="Rectangle 193"/>
            <p:cNvSpPr>
              <a:spLocks noChangeArrowheads="1"/>
            </p:cNvSpPr>
            <p:nvPr/>
          </p:nvSpPr>
          <p:spPr bwMode="auto">
            <a:xfrm>
              <a:off x="3387" y="3456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94" name="Rectangle 194"/>
            <p:cNvSpPr>
              <a:spLocks noChangeArrowheads="1"/>
            </p:cNvSpPr>
            <p:nvPr/>
          </p:nvSpPr>
          <p:spPr bwMode="auto">
            <a:xfrm>
              <a:off x="3387" y="3600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95" name="Rectangle 195"/>
            <p:cNvSpPr>
              <a:spLocks noChangeArrowheads="1"/>
            </p:cNvSpPr>
            <p:nvPr/>
          </p:nvSpPr>
          <p:spPr bwMode="auto">
            <a:xfrm>
              <a:off x="3387" y="3744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96" name="Rectangle 196"/>
            <p:cNvSpPr>
              <a:spLocks noChangeArrowheads="1"/>
            </p:cNvSpPr>
            <p:nvPr/>
          </p:nvSpPr>
          <p:spPr bwMode="auto">
            <a:xfrm>
              <a:off x="3387" y="3888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2000">
                <a:latin typeface="+mn-lt"/>
              </a:endParaRPr>
            </a:p>
          </p:txBody>
        </p:sp>
        <p:sp>
          <p:nvSpPr>
            <p:cNvPr id="197" name="Rectangle 197"/>
            <p:cNvSpPr>
              <a:spLocks noChangeArrowheads="1"/>
            </p:cNvSpPr>
            <p:nvPr/>
          </p:nvSpPr>
          <p:spPr bwMode="auto">
            <a:xfrm>
              <a:off x="3387" y="1670"/>
              <a:ext cx="192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2000">
                  <a:latin typeface="+mn-lt"/>
                </a:rPr>
                <a:t>a</a:t>
              </a:r>
              <a:r>
                <a:rPr kumimoji="0" lang="en-US" altLang="zh-CN" sz="2000" baseline="-25000">
                  <a:latin typeface="+mn-lt"/>
                </a:rPr>
                <a:t>11</a:t>
              </a:r>
              <a:endParaRPr kumimoji="0" lang="en-US" altLang="zh-CN" sz="2000">
                <a:latin typeface="+mn-lt"/>
              </a:endParaRPr>
            </a:p>
          </p:txBody>
        </p:sp>
      </p:grpSp>
      <p:sp>
        <p:nvSpPr>
          <p:cNvPr id="198" name="Rectangle 198"/>
          <p:cNvSpPr>
            <a:spLocks noChangeArrowheads="1"/>
          </p:cNvSpPr>
          <p:nvPr/>
        </p:nvSpPr>
        <p:spPr bwMode="auto">
          <a:xfrm>
            <a:off x="4787578" y="2775669"/>
            <a:ext cx="3960812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kumimoji="0" lang="zh-CN" altLang="en-US" sz="2800">
                <a:latin typeface="+mn-lt"/>
                <a:ea typeface="华文新魏" panose="02010800040101010101" pitchFamily="2" charset="-122"/>
              </a:rPr>
              <a:t>相容活动：</a:t>
            </a:r>
            <a:r>
              <a:rPr kumimoji="0" lang="en-US" altLang="zh-CN">
                <a:latin typeface="+mn-lt"/>
              </a:rPr>
              <a:t>{a</a:t>
            </a:r>
            <a:r>
              <a:rPr kumimoji="0" lang="en-US" altLang="zh-CN" baseline="-25000">
                <a:latin typeface="+mn-lt"/>
              </a:rPr>
              <a:t>3</a:t>
            </a:r>
            <a:r>
              <a:rPr kumimoji="0" lang="en-US" altLang="zh-CN">
                <a:latin typeface="+mn-lt"/>
              </a:rPr>
              <a:t>, a</a:t>
            </a:r>
            <a:r>
              <a:rPr kumimoji="0" lang="en-US" altLang="zh-CN" baseline="-25000">
                <a:latin typeface="+mn-lt"/>
              </a:rPr>
              <a:t>9</a:t>
            </a:r>
            <a:r>
              <a:rPr kumimoji="0" lang="en-US" altLang="zh-CN">
                <a:latin typeface="+mn-lt"/>
              </a:rPr>
              <a:t>, a</a:t>
            </a:r>
            <a:r>
              <a:rPr kumimoji="0" lang="en-US" altLang="zh-CN" baseline="-25000">
                <a:latin typeface="+mn-lt"/>
              </a:rPr>
              <a:t>11</a:t>
            </a:r>
            <a:r>
              <a:rPr kumimoji="0" lang="en-US" altLang="zh-CN">
                <a:latin typeface="+mn-lt"/>
              </a:rPr>
              <a:t>}, </a:t>
            </a:r>
            <a:endParaRPr kumimoji="0" lang="en-US" altLang="zh-CN">
              <a:latin typeface="+mn-lt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>
                <a:latin typeface="+mn-lt"/>
              </a:rPr>
              <a:t>{a</a:t>
            </a:r>
            <a:r>
              <a:rPr kumimoji="0" lang="en-US" altLang="zh-CN" baseline="-25000">
                <a:latin typeface="+mn-lt"/>
              </a:rPr>
              <a:t>1</a:t>
            </a:r>
            <a:r>
              <a:rPr kumimoji="0" lang="en-US" altLang="zh-CN">
                <a:latin typeface="+mn-lt"/>
              </a:rPr>
              <a:t>,a</a:t>
            </a:r>
            <a:r>
              <a:rPr kumimoji="0" lang="en-US" altLang="zh-CN" baseline="-25000">
                <a:latin typeface="+mn-lt"/>
              </a:rPr>
              <a:t>4</a:t>
            </a:r>
            <a:r>
              <a:rPr kumimoji="0" lang="en-US" altLang="zh-CN">
                <a:latin typeface="+mn-lt"/>
              </a:rPr>
              <a:t>,a</a:t>
            </a:r>
            <a:r>
              <a:rPr kumimoji="0" lang="en-US" altLang="zh-CN" baseline="-25000">
                <a:latin typeface="+mn-lt"/>
              </a:rPr>
              <a:t>8</a:t>
            </a:r>
            <a:r>
              <a:rPr kumimoji="0" lang="en-US" altLang="zh-CN">
                <a:latin typeface="+mn-lt"/>
              </a:rPr>
              <a:t>,a</a:t>
            </a:r>
            <a:r>
              <a:rPr kumimoji="0" lang="en-US" altLang="zh-CN" baseline="-25000">
                <a:latin typeface="+mn-lt"/>
              </a:rPr>
              <a:t>11</a:t>
            </a:r>
            <a:r>
              <a:rPr kumimoji="0" lang="en-US" altLang="zh-CN">
                <a:latin typeface="+mn-lt"/>
              </a:rPr>
              <a:t>}, {a</a:t>
            </a:r>
            <a:r>
              <a:rPr kumimoji="0" lang="en-US" altLang="zh-CN" baseline="-25000">
                <a:latin typeface="+mn-lt"/>
              </a:rPr>
              <a:t>2</a:t>
            </a:r>
            <a:r>
              <a:rPr kumimoji="0" lang="en-US" altLang="zh-CN">
                <a:latin typeface="+mn-lt"/>
              </a:rPr>
              <a:t>,a</a:t>
            </a:r>
            <a:r>
              <a:rPr kumimoji="0" lang="en-US" altLang="zh-CN" baseline="-25000">
                <a:latin typeface="+mn-lt"/>
              </a:rPr>
              <a:t>4</a:t>
            </a:r>
            <a:r>
              <a:rPr kumimoji="0" lang="en-US" altLang="zh-CN">
                <a:latin typeface="+mn-lt"/>
              </a:rPr>
              <a:t>,a</a:t>
            </a:r>
            <a:r>
              <a:rPr kumimoji="0" lang="en-US" altLang="zh-CN" baseline="-25000">
                <a:latin typeface="+mn-lt"/>
              </a:rPr>
              <a:t>9</a:t>
            </a:r>
            <a:r>
              <a:rPr kumimoji="0" lang="en-US" altLang="zh-CN">
                <a:latin typeface="+mn-lt"/>
              </a:rPr>
              <a:t>,a</a:t>
            </a:r>
            <a:r>
              <a:rPr kumimoji="0" lang="en-US" altLang="zh-CN" baseline="-25000">
                <a:latin typeface="+mn-lt"/>
              </a:rPr>
              <a:t>11</a:t>
            </a:r>
            <a:r>
              <a:rPr kumimoji="0" lang="en-US" altLang="zh-CN">
                <a:latin typeface="+mn-lt"/>
              </a:rPr>
              <a:t>}</a:t>
            </a:r>
            <a:endParaRPr kumimoji="0" lang="en-US" altLang="zh-CN">
              <a:latin typeface="+mn-lt"/>
            </a:endParaRPr>
          </a:p>
        </p:txBody>
      </p:sp>
      <p:grpSp>
        <p:nvGrpSpPr>
          <p:cNvPr id="199" name="Group 199"/>
          <p:cNvGrpSpPr/>
          <p:nvPr/>
        </p:nvGrpSpPr>
        <p:grpSpPr bwMode="auto">
          <a:xfrm>
            <a:off x="5213028" y="3712294"/>
            <a:ext cx="3319462" cy="2622550"/>
            <a:chOff x="912" y="1847"/>
            <a:chExt cx="2091" cy="1652"/>
          </a:xfrm>
        </p:grpSpPr>
        <p:sp>
          <p:nvSpPr>
            <p:cNvPr id="200" name="Rectangle 200"/>
            <p:cNvSpPr>
              <a:spLocks noChangeArrowheads="1"/>
            </p:cNvSpPr>
            <p:nvPr/>
          </p:nvSpPr>
          <p:spPr bwMode="auto">
            <a:xfrm>
              <a:off x="912" y="1988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0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01" name="Rectangle 201"/>
            <p:cNvSpPr>
              <a:spLocks noChangeArrowheads="1"/>
            </p:cNvSpPr>
            <p:nvPr/>
          </p:nvSpPr>
          <p:spPr bwMode="auto">
            <a:xfrm>
              <a:off x="912" y="2089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1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02" name="Rectangle 202"/>
            <p:cNvSpPr>
              <a:spLocks noChangeArrowheads="1"/>
            </p:cNvSpPr>
            <p:nvPr/>
          </p:nvSpPr>
          <p:spPr bwMode="auto">
            <a:xfrm>
              <a:off x="912" y="2190"/>
              <a:ext cx="307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2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03" name="Rectangle 203"/>
            <p:cNvSpPr>
              <a:spLocks noChangeArrowheads="1"/>
            </p:cNvSpPr>
            <p:nvPr/>
          </p:nvSpPr>
          <p:spPr bwMode="auto">
            <a:xfrm>
              <a:off x="912" y="2290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3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04" name="Rectangle 204"/>
            <p:cNvSpPr>
              <a:spLocks noChangeArrowheads="1"/>
            </p:cNvSpPr>
            <p:nvPr/>
          </p:nvSpPr>
          <p:spPr bwMode="auto">
            <a:xfrm>
              <a:off x="912" y="2391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4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05" name="Rectangle 205"/>
            <p:cNvSpPr>
              <a:spLocks noChangeArrowheads="1"/>
            </p:cNvSpPr>
            <p:nvPr/>
          </p:nvSpPr>
          <p:spPr bwMode="auto">
            <a:xfrm>
              <a:off x="912" y="2492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5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06" name="Rectangle 206"/>
            <p:cNvSpPr>
              <a:spLocks noChangeArrowheads="1"/>
            </p:cNvSpPr>
            <p:nvPr/>
          </p:nvSpPr>
          <p:spPr bwMode="auto">
            <a:xfrm>
              <a:off x="912" y="2593"/>
              <a:ext cx="307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6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07" name="Rectangle 207"/>
            <p:cNvSpPr>
              <a:spLocks noChangeArrowheads="1"/>
            </p:cNvSpPr>
            <p:nvPr/>
          </p:nvSpPr>
          <p:spPr bwMode="auto">
            <a:xfrm>
              <a:off x="912" y="2693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7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08" name="Rectangle 208"/>
            <p:cNvSpPr>
              <a:spLocks noChangeArrowheads="1"/>
            </p:cNvSpPr>
            <p:nvPr/>
          </p:nvSpPr>
          <p:spPr bwMode="auto">
            <a:xfrm>
              <a:off x="912" y="2794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8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09" name="Rectangle 209"/>
            <p:cNvSpPr>
              <a:spLocks noChangeArrowheads="1"/>
            </p:cNvSpPr>
            <p:nvPr/>
          </p:nvSpPr>
          <p:spPr bwMode="auto">
            <a:xfrm>
              <a:off x="912" y="2895"/>
              <a:ext cx="307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9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10" name="Rectangle 210"/>
            <p:cNvSpPr>
              <a:spLocks noChangeArrowheads="1"/>
            </p:cNvSpPr>
            <p:nvPr/>
          </p:nvSpPr>
          <p:spPr bwMode="auto">
            <a:xfrm>
              <a:off x="912" y="2995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10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11" name="Rectangle 211"/>
            <p:cNvSpPr>
              <a:spLocks noChangeArrowheads="1"/>
            </p:cNvSpPr>
            <p:nvPr/>
          </p:nvSpPr>
          <p:spPr bwMode="auto">
            <a:xfrm>
              <a:off x="912" y="3096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11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12" name="Rectangle 212"/>
            <p:cNvSpPr>
              <a:spLocks noChangeArrowheads="1"/>
            </p:cNvSpPr>
            <p:nvPr/>
          </p:nvSpPr>
          <p:spPr bwMode="auto">
            <a:xfrm>
              <a:off x="912" y="3197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12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13" name="Rectangle 213"/>
            <p:cNvSpPr>
              <a:spLocks noChangeArrowheads="1"/>
            </p:cNvSpPr>
            <p:nvPr/>
          </p:nvSpPr>
          <p:spPr bwMode="auto">
            <a:xfrm>
              <a:off x="912" y="3298"/>
              <a:ext cx="307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13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14" name="Rectangle 214"/>
            <p:cNvSpPr>
              <a:spLocks noChangeArrowheads="1"/>
            </p:cNvSpPr>
            <p:nvPr/>
          </p:nvSpPr>
          <p:spPr bwMode="auto">
            <a:xfrm>
              <a:off x="912" y="3398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14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15" name="Rectangle 215"/>
            <p:cNvSpPr>
              <a:spLocks noChangeArrowheads="1"/>
            </p:cNvSpPr>
            <p:nvPr/>
          </p:nvSpPr>
          <p:spPr bwMode="auto">
            <a:xfrm>
              <a:off x="912" y="1847"/>
              <a:ext cx="307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time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16" name="Rectangle 216"/>
            <p:cNvSpPr>
              <a:spLocks noChangeArrowheads="1"/>
            </p:cNvSpPr>
            <p:nvPr/>
          </p:nvSpPr>
          <p:spPr bwMode="auto">
            <a:xfrm>
              <a:off x="1219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17" name="Rectangle 217"/>
            <p:cNvSpPr>
              <a:spLocks noChangeArrowheads="1"/>
            </p:cNvSpPr>
            <p:nvPr/>
          </p:nvSpPr>
          <p:spPr bwMode="auto">
            <a:xfrm>
              <a:off x="1219" y="2089"/>
              <a:ext cx="162" cy="1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18" name="Rectangle 218"/>
            <p:cNvSpPr>
              <a:spLocks noChangeArrowheads="1"/>
            </p:cNvSpPr>
            <p:nvPr/>
          </p:nvSpPr>
          <p:spPr bwMode="auto">
            <a:xfrm>
              <a:off x="1219" y="2190"/>
              <a:ext cx="162" cy="1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19" name="Rectangle 219"/>
            <p:cNvSpPr>
              <a:spLocks noChangeArrowheads="1"/>
            </p:cNvSpPr>
            <p:nvPr/>
          </p:nvSpPr>
          <p:spPr bwMode="auto">
            <a:xfrm>
              <a:off x="1219" y="2290"/>
              <a:ext cx="162" cy="1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0" name="Rectangle 220"/>
            <p:cNvSpPr>
              <a:spLocks noChangeArrowheads="1"/>
            </p:cNvSpPr>
            <p:nvPr/>
          </p:nvSpPr>
          <p:spPr bwMode="auto">
            <a:xfrm>
              <a:off x="1219" y="2391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1" name="Rectangle 221"/>
            <p:cNvSpPr>
              <a:spLocks noChangeArrowheads="1"/>
            </p:cNvSpPr>
            <p:nvPr/>
          </p:nvSpPr>
          <p:spPr bwMode="auto">
            <a:xfrm>
              <a:off x="1219" y="2492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2" name="Rectangle 222"/>
            <p:cNvSpPr>
              <a:spLocks noChangeArrowheads="1"/>
            </p:cNvSpPr>
            <p:nvPr/>
          </p:nvSpPr>
          <p:spPr bwMode="auto">
            <a:xfrm>
              <a:off x="1219" y="2593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3" name="Rectangle 223"/>
            <p:cNvSpPr>
              <a:spLocks noChangeArrowheads="1"/>
            </p:cNvSpPr>
            <p:nvPr/>
          </p:nvSpPr>
          <p:spPr bwMode="auto">
            <a:xfrm>
              <a:off x="1219" y="2693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4" name="Rectangle 224"/>
            <p:cNvSpPr>
              <a:spLocks noChangeArrowheads="1"/>
            </p:cNvSpPr>
            <p:nvPr/>
          </p:nvSpPr>
          <p:spPr bwMode="auto">
            <a:xfrm>
              <a:off x="1219" y="2794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5" name="Rectangle 225"/>
            <p:cNvSpPr>
              <a:spLocks noChangeArrowheads="1"/>
            </p:cNvSpPr>
            <p:nvPr/>
          </p:nvSpPr>
          <p:spPr bwMode="auto">
            <a:xfrm>
              <a:off x="1219" y="2895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6" name="Rectangle 226"/>
            <p:cNvSpPr>
              <a:spLocks noChangeArrowheads="1"/>
            </p:cNvSpPr>
            <p:nvPr/>
          </p:nvSpPr>
          <p:spPr bwMode="auto">
            <a:xfrm>
              <a:off x="1219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7" name="Rectangle 227"/>
            <p:cNvSpPr>
              <a:spLocks noChangeArrowheads="1"/>
            </p:cNvSpPr>
            <p:nvPr/>
          </p:nvSpPr>
          <p:spPr bwMode="auto">
            <a:xfrm>
              <a:off x="1219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8" name="Rectangle 228"/>
            <p:cNvSpPr>
              <a:spLocks noChangeArrowheads="1"/>
            </p:cNvSpPr>
            <p:nvPr/>
          </p:nvSpPr>
          <p:spPr bwMode="auto">
            <a:xfrm>
              <a:off x="1219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9" name="Rectangle 229"/>
            <p:cNvSpPr>
              <a:spLocks noChangeArrowheads="1"/>
            </p:cNvSpPr>
            <p:nvPr/>
          </p:nvSpPr>
          <p:spPr bwMode="auto">
            <a:xfrm>
              <a:off x="1219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0" name="Rectangle 230"/>
            <p:cNvSpPr>
              <a:spLocks noChangeArrowheads="1"/>
            </p:cNvSpPr>
            <p:nvPr/>
          </p:nvSpPr>
          <p:spPr bwMode="auto">
            <a:xfrm>
              <a:off x="1219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1" name="Rectangle 231"/>
            <p:cNvSpPr>
              <a:spLocks noChangeArrowheads="1"/>
            </p:cNvSpPr>
            <p:nvPr/>
          </p:nvSpPr>
          <p:spPr bwMode="auto">
            <a:xfrm>
              <a:off x="1219" y="1847"/>
              <a:ext cx="162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solidFill>
                    <a:srgbClr val="FF0000"/>
                  </a:solidFill>
                  <a:latin typeface="+mn-lt"/>
                </a:rPr>
                <a:t>a</a:t>
              </a:r>
              <a:r>
                <a:rPr kumimoji="0" lang="en-US" altLang="zh-CN" sz="1200" baseline="-25000" dirty="0">
                  <a:solidFill>
                    <a:srgbClr val="FF0000"/>
                  </a:solidFill>
                  <a:latin typeface="+mn-lt"/>
                </a:rPr>
                <a:t>1</a:t>
              </a:r>
              <a:endParaRPr kumimoji="0" lang="en-US" altLang="zh-CN" sz="12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2" name="Rectangle 232"/>
            <p:cNvSpPr>
              <a:spLocks noChangeArrowheads="1"/>
            </p:cNvSpPr>
            <p:nvPr/>
          </p:nvSpPr>
          <p:spPr bwMode="auto">
            <a:xfrm>
              <a:off x="1381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3" name="Rectangle 233"/>
            <p:cNvSpPr>
              <a:spLocks noChangeArrowheads="1"/>
            </p:cNvSpPr>
            <p:nvPr/>
          </p:nvSpPr>
          <p:spPr bwMode="auto">
            <a:xfrm>
              <a:off x="1381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4" name="Rectangle 234"/>
            <p:cNvSpPr>
              <a:spLocks noChangeArrowheads="1"/>
            </p:cNvSpPr>
            <p:nvPr/>
          </p:nvSpPr>
          <p:spPr bwMode="auto">
            <a:xfrm>
              <a:off x="1381" y="2190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5" name="Rectangle 235"/>
            <p:cNvSpPr>
              <a:spLocks noChangeArrowheads="1"/>
            </p:cNvSpPr>
            <p:nvPr/>
          </p:nvSpPr>
          <p:spPr bwMode="auto">
            <a:xfrm>
              <a:off x="1381" y="2290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6" name="Rectangle 236"/>
            <p:cNvSpPr>
              <a:spLocks noChangeArrowheads="1"/>
            </p:cNvSpPr>
            <p:nvPr/>
          </p:nvSpPr>
          <p:spPr bwMode="auto">
            <a:xfrm>
              <a:off x="1381" y="2391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7" name="Rectangle 237"/>
            <p:cNvSpPr>
              <a:spLocks noChangeArrowheads="1"/>
            </p:cNvSpPr>
            <p:nvPr/>
          </p:nvSpPr>
          <p:spPr bwMode="auto">
            <a:xfrm>
              <a:off x="1381" y="2492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8" name="Rectangle 238"/>
            <p:cNvSpPr>
              <a:spLocks noChangeArrowheads="1"/>
            </p:cNvSpPr>
            <p:nvPr/>
          </p:nvSpPr>
          <p:spPr bwMode="auto">
            <a:xfrm>
              <a:off x="1381" y="2593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9" name="Rectangle 239"/>
            <p:cNvSpPr>
              <a:spLocks noChangeArrowheads="1"/>
            </p:cNvSpPr>
            <p:nvPr/>
          </p:nvSpPr>
          <p:spPr bwMode="auto">
            <a:xfrm>
              <a:off x="1381" y="2693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0" name="Rectangle 240"/>
            <p:cNvSpPr>
              <a:spLocks noChangeArrowheads="1"/>
            </p:cNvSpPr>
            <p:nvPr/>
          </p:nvSpPr>
          <p:spPr bwMode="auto">
            <a:xfrm>
              <a:off x="1381" y="2794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1" name="Rectangle 241"/>
            <p:cNvSpPr>
              <a:spLocks noChangeArrowheads="1"/>
            </p:cNvSpPr>
            <p:nvPr/>
          </p:nvSpPr>
          <p:spPr bwMode="auto">
            <a:xfrm>
              <a:off x="1381" y="2895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2" name="Rectangle 242"/>
            <p:cNvSpPr>
              <a:spLocks noChangeArrowheads="1"/>
            </p:cNvSpPr>
            <p:nvPr/>
          </p:nvSpPr>
          <p:spPr bwMode="auto">
            <a:xfrm>
              <a:off x="1381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3" name="Rectangle 243"/>
            <p:cNvSpPr>
              <a:spLocks noChangeArrowheads="1"/>
            </p:cNvSpPr>
            <p:nvPr/>
          </p:nvSpPr>
          <p:spPr bwMode="auto">
            <a:xfrm>
              <a:off x="1381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4" name="Rectangle 244"/>
            <p:cNvSpPr>
              <a:spLocks noChangeArrowheads="1"/>
            </p:cNvSpPr>
            <p:nvPr/>
          </p:nvSpPr>
          <p:spPr bwMode="auto">
            <a:xfrm>
              <a:off x="1381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5" name="Rectangle 245"/>
            <p:cNvSpPr>
              <a:spLocks noChangeArrowheads="1"/>
            </p:cNvSpPr>
            <p:nvPr/>
          </p:nvSpPr>
          <p:spPr bwMode="auto">
            <a:xfrm>
              <a:off x="1381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6" name="Rectangle 246"/>
            <p:cNvSpPr>
              <a:spLocks noChangeArrowheads="1"/>
            </p:cNvSpPr>
            <p:nvPr/>
          </p:nvSpPr>
          <p:spPr bwMode="auto">
            <a:xfrm>
              <a:off x="1381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7" name="Rectangle 247"/>
            <p:cNvSpPr>
              <a:spLocks noChangeArrowheads="1"/>
            </p:cNvSpPr>
            <p:nvPr/>
          </p:nvSpPr>
          <p:spPr bwMode="auto">
            <a:xfrm>
              <a:off x="1381" y="1847"/>
              <a:ext cx="162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solidFill>
                    <a:srgbClr val="000000"/>
                  </a:solidFill>
                  <a:latin typeface="+mn-lt"/>
                </a:rPr>
                <a:t>a</a:t>
              </a:r>
              <a:r>
                <a:rPr kumimoji="0" lang="en-US" altLang="zh-CN" sz="1200" baseline="-25000">
                  <a:solidFill>
                    <a:srgbClr val="000000"/>
                  </a:solidFill>
                  <a:latin typeface="+mn-lt"/>
                </a:rPr>
                <a:t>2</a:t>
              </a:r>
              <a:endParaRPr kumimoji="0" lang="en-US" altLang="zh-CN" sz="12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8" name="Rectangle 248"/>
            <p:cNvSpPr>
              <a:spLocks noChangeArrowheads="1"/>
            </p:cNvSpPr>
            <p:nvPr/>
          </p:nvSpPr>
          <p:spPr bwMode="auto">
            <a:xfrm>
              <a:off x="1543" y="1988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9" name="Rectangle 249"/>
            <p:cNvSpPr>
              <a:spLocks noChangeArrowheads="1"/>
            </p:cNvSpPr>
            <p:nvPr/>
          </p:nvSpPr>
          <p:spPr bwMode="auto">
            <a:xfrm>
              <a:off x="1543" y="2089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0" name="Rectangle 250"/>
            <p:cNvSpPr>
              <a:spLocks noChangeArrowheads="1"/>
            </p:cNvSpPr>
            <p:nvPr/>
          </p:nvSpPr>
          <p:spPr bwMode="auto">
            <a:xfrm>
              <a:off x="1543" y="2190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1" name="Rectangle 251"/>
            <p:cNvSpPr>
              <a:spLocks noChangeArrowheads="1"/>
            </p:cNvSpPr>
            <p:nvPr/>
          </p:nvSpPr>
          <p:spPr bwMode="auto">
            <a:xfrm>
              <a:off x="1543" y="2290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2" name="Rectangle 252"/>
            <p:cNvSpPr>
              <a:spLocks noChangeArrowheads="1"/>
            </p:cNvSpPr>
            <p:nvPr/>
          </p:nvSpPr>
          <p:spPr bwMode="auto">
            <a:xfrm>
              <a:off x="1543" y="2391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3" name="Rectangle 253"/>
            <p:cNvSpPr>
              <a:spLocks noChangeArrowheads="1"/>
            </p:cNvSpPr>
            <p:nvPr/>
          </p:nvSpPr>
          <p:spPr bwMode="auto">
            <a:xfrm>
              <a:off x="1543" y="2492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4" name="Rectangle 254"/>
            <p:cNvSpPr>
              <a:spLocks noChangeArrowheads="1"/>
            </p:cNvSpPr>
            <p:nvPr/>
          </p:nvSpPr>
          <p:spPr bwMode="auto">
            <a:xfrm>
              <a:off x="1543" y="2593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5" name="Rectangle 255"/>
            <p:cNvSpPr>
              <a:spLocks noChangeArrowheads="1"/>
            </p:cNvSpPr>
            <p:nvPr/>
          </p:nvSpPr>
          <p:spPr bwMode="auto">
            <a:xfrm>
              <a:off x="1543" y="2693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6" name="Rectangle 256"/>
            <p:cNvSpPr>
              <a:spLocks noChangeArrowheads="1"/>
            </p:cNvSpPr>
            <p:nvPr/>
          </p:nvSpPr>
          <p:spPr bwMode="auto">
            <a:xfrm>
              <a:off x="1543" y="2794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7" name="Rectangle 257"/>
            <p:cNvSpPr>
              <a:spLocks noChangeArrowheads="1"/>
            </p:cNvSpPr>
            <p:nvPr/>
          </p:nvSpPr>
          <p:spPr bwMode="auto">
            <a:xfrm>
              <a:off x="1543" y="2895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8" name="Rectangle 258"/>
            <p:cNvSpPr>
              <a:spLocks noChangeArrowheads="1"/>
            </p:cNvSpPr>
            <p:nvPr/>
          </p:nvSpPr>
          <p:spPr bwMode="auto">
            <a:xfrm>
              <a:off x="1543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9" name="Rectangle 259"/>
            <p:cNvSpPr>
              <a:spLocks noChangeArrowheads="1"/>
            </p:cNvSpPr>
            <p:nvPr/>
          </p:nvSpPr>
          <p:spPr bwMode="auto">
            <a:xfrm>
              <a:off x="1543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0" name="Rectangle 260"/>
            <p:cNvSpPr>
              <a:spLocks noChangeArrowheads="1"/>
            </p:cNvSpPr>
            <p:nvPr/>
          </p:nvSpPr>
          <p:spPr bwMode="auto">
            <a:xfrm>
              <a:off x="1543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1" name="Rectangle 261"/>
            <p:cNvSpPr>
              <a:spLocks noChangeArrowheads="1"/>
            </p:cNvSpPr>
            <p:nvPr/>
          </p:nvSpPr>
          <p:spPr bwMode="auto">
            <a:xfrm>
              <a:off x="1543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2" name="Rectangle 262"/>
            <p:cNvSpPr>
              <a:spLocks noChangeArrowheads="1"/>
            </p:cNvSpPr>
            <p:nvPr/>
          </p:nvSpPr>
          <p:spPr bwMode="auto">
            <a:xfrm>
              <a:off x="1543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3" name="Rectangle 263"/>
            <p:cNvSpPr>
              <a:spLocks noChangeArrowheads="1"/>
            </p:cNvSpPr>
            <p:nvPr/>
          </p:nvSpPr>
          <p:spPr bwMode="auto">
            <a:xfrm>
              <a:off x="1543" y="1847"/>
              <a:ext cx="162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a</a:t>
              </a:r>
              <a:r>
                <a:rPr kumimoji="0" lang="en-US" altLang="zh-CN" sz="1200" baseline="-25000">
                  <a:latin typeface="+mn-lt"/>
                </a:rPr>
                <a:t>3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64" name="Rectangle 264"/>
            <p:cNvSpPr>
              <a:spLocks noChangeArrowheads="1"/>
            </p:cNvSpPr>
            <p:nvPr/>
          </p:nvSpPr>
          <p:spPr bwMode="auto">
            <a:xfrm>
              <a:off x="1705" y="1988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5" name="Rectangle 265"/>
            <p:cNvSpPr>
              <a:spLocks noChangeArrowheads="1"/>
            </p:cNvSpPr>
            <p:nvPr/>
          </p:nvSpPr>
          <p:spPr bwMode="auto">
            <a:xfrm>
              <a:off x="1705" y="2089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6" name="Rectangle 266"/>
            <p:cNvSpPr>
              <a:spLocks noChangeArrowheads="1"/>
            </p:cNvSpPr>
            <p:nvPr/>
          </p:nvSpPr>
          <p:spPr bwMode="auto">
            <a:xfrm>
              <a:off x="1705" y="2190"/>
              <a:ext cx="163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7" name="Rectangle 267"/>
            <p:cNvSpPr>
              <a:spLocks noChangeArrowheads="1"/>
            </p:cNvSpPr>
            <p:nvPr/>
          </p:nvSpPr>
          <p:spPr bwMode="auto">
            <a:xfrm>
              <a:off x="1705" y="2290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8" name="Rectangle 268"/>
            <p:cNvSpPr>
              <a:spLocks noChangeArrowheads="1"/>
            </p:cNvSpPr>
            <p:nvPr/>
          </p:nvSpPr>
          <p:spPr bwMode="auto">
            <a:xfrm>
              <a:off x="1705" y="2391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9" name="Rectangle 269"/>
            <p:cNvSpPr>
              <a:spLocks noChangeArrowheads="1"/>
            </p:cNvSpPr>
            <p:nvPr/>
          </p:nvSpPr>
          <p:spPr bwMode="auto">
            <a:xfrm>
              <a:off x="1705" y="2492"/>
              <a:ext cx="163" cy="1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270" name="Rectangle 270"/>
            <p:cNvSpPr>
              <a:spLocks noChangeArrowheads="1"/>
            </p:cNvSpPr>
            <p:nvPr/>
          </p:nvSpPr>
          <p:spPr bwMode="auto">
            <a:xfrm>
              <a:off x="1705" y="2593"/>
              <a:ext cx="163" cy="1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271" name="Rectangle 271"/>
            <p:cNvSpPr>
              <a:spLocks noChangeArrowheads="1"/>
            </p:cNvSpPr>
            <p:nvPr/>
          </p:nvSpPr>
          <p:spPr bwMode="auto">
            <a:xfrm>
              <a:off x="1705" y="2693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2" name="Rectangle 272"/>
            <p:cNvSpPr>
              <a:spLocks noChangeArrowheads="1"/>
            </p:cNvSpPr>
            <p:nvPr/>
          </p:nvSpPr>
          <p:spPr bwMode="auto">
            <a:xfrm>
              <a:off x="1705" y="2794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3" name="Rectangle 273"/>
            <p:cNvSpPr>
              <a:spLocks noChangeArrowheads="1"/>
            </p:cNvSpPr>
            <p:nvPr/>
          </p:nvSpPr>
          <p:spPr bwMode="auto">
            <a:xfrm>
              <a:off x="1705" y="2895"/>
              <a:ext cx="163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4" name="Rectangle 274"/>
            <p:cNvSpPr>
              <a:spLocks noChangeArrowheads="1"/>
            </p:cNvSpPr>
            <p:nvPr/>
          </p:nvSpPr>
          <p:spPr bwMode="auto">
            <a:xfrm>
              <a:off x="1705" y="2995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5" name="Rectangle 275"/>
            <p:cNvSpPr>
              <a:spLocks noChangeArrowheads="1"/>
            </p:cNvSpPr>
            <p:nvPr/>
          </p:nvSpPr>
          <p:spPr bwMode="auto">
            <a:xfrm>
              <a:off x="1705" y="3096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6" name="Rectangle 276"/>
            <p:cNvSpPr>
              <a:spLocks noChangeArrowheads="1"/>
            </p:cNvSpPr>
            <p:nvPr/>
          </p:nvSpPr>
          <p:spPr bwMode="auto">
            <a:xfrm>
              <a:off x="1705" y="3197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7" name="Rectangle 277"/>
            <p:cNvSpPr>
              <a:spLocks noChangeArrowheads="1"/>
            </p:cNvSpPr>
            <p:nvPr/>
          </p:nvSpPr>
          <p:spPr bwMode="auto">
            <a:xfrm>
              <a:off x="1705" y="3298"/>
              <a:ext cx="163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8" name="Rectangle 278"/>
            <p:cNvSpPr>
              <a:spLocks noChangeArrowheads="1"/>
            </p:cNvSpPr>
            <p:nvPr/>
          </p:nvSpPr>
          <p:spPr bwMode="auto">
            <a:xfrm>
              <a:off x="1705" y="3398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9" name="Rectangle 279"/>
            <p:cNvSpPr>
              <a:spLocks noChangeArrowheads="1"/>
            </p:cNvSpPr>
            <p:nvPr/>
          </p:nvSpPr>
          <p:spPr bwMode="auto">
            <a:xfrm>
              <a:off x="1705" y="1847"/>
              <a:ext cx="163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solidFill>
                    <a:srgbClr val="FF0000"/>
                  </a:solidFill>
                  <a:latin typeface="+mn-lt"/>
                </a:rPr>
                <a:t>a</a:t>
              </a:r>
              <a:r>
                <a:rPr kumimoji="0" lang="en-US" altLang="zh-CN" sz="1200" baseline="-25000" dirty="0">
                  <a:solidFill>
                    <a:srgbClr val="FF0000"/>
                  </a:solidFill>
                  <a:latin typeface="+mn-lt"/>
                </a:rPr>
                <a:t>4</a:t>
              </a:r>
              <a:endParaRPr kumimoji="0" lang="en-US" altLang="zh-CN" sz="12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80" name="Rectangle 280"/>
            <p:cNvSpPr>
              <a:spLocks noChangeArrowheads="1"/>
            </p:cNvSpPr>
            <p:nvPr/>
          </p:nvSpPr>
          <p:spPr bwMode="auto">
            <a:xfrm>
              <a:off x="1868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1" name="Rectangle 281"/>
            <p:cNvSpPr>
              <a:spLocks noChangeArrowheads="1"/>
            </p:cNvSpPr>
            <p:nvPr/>
          </p:nvSpPr>
          <p:spPr bwMode="auto">
            <a:xfrm>
              <a:off x="1868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2" name="Rectangle 282"/>
            <p:cNvSpPr>
              <a:spLocks noChangeArrowheads="1"/>
            </p:cNvSpPr>
            <p:nvPr/>
          </p:nvSpPr>
          <p:spPr bwMode="auto">
            <a:xfrm>
              <a:off x="1868" y="2190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3" name="Rectangle 283"/>
            <p:cNvSpPr>
              <a:spLocks noChangeArrowheads="1"/>
            </p:cNvSpPr>
            <p:nvPr/>
          </p:nvSpPr>
          <p:spPr bwMode="auto">
            <a:xfrm>
              <a:off x="1868" y="2290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4" name="Rectangle 284"/>
            <p:cNvSpPr>
              <a:spLocks noChangeArrowheads="1"/>
            </p:cNvSpPr>
            <p:nvPr/>
          </p:nvSpPr>
          <p:spPr bwMode="auto">
            <a:xfrm>
              <a:off x="1868" y="2391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5" name="Rectangle 285"/>
            <p:cNvSpPr>
              <a:spLocks noChangeArrowheads="1"/>
            </p:cNvSpPr>
            <p:nvPr/>
          </p:nvSpPr>
          <p:spPr bwMode="auto">
            <a:xfrm>
              <a:off x="1868" y="2492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6" name="Rectangle 286"/>
            <p:cNvSpPr>
              <a:spLocks noChangeArrowheads="1"/>
            </p:cNvSpPr>
            <p:nvPr/>
          </p:nvSpPr>
          <p:spPr bwMode="auto">
            <a:xfrm>
              <a:off x="1868" y="2593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7" name="Rectangle 287"/>
            <p:cNvSpPr>
              <a:spLocks noChangeArrowheads="1"/>
            </p:cNvSpPr>
            <p:nvPr/>
          </p:nvSpPr>
          <p:spPr bwMode="auto">
            <a:xfrm>
              <a:off x="1868" y="2693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8" name="Rectangle 288"/>
            <p:cNvSpPr>
              <a:spLocks noChangeArrowheads="1"/>
            </p:cNvSpPr>
            <p:nvPr/>
          </p:nvSpPr>
          <p:spPr bwMode="auto">
            <a:xfrm>
              <a:off x="1868" y="2794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9" name="Rectangle 289"/>
            <p:cNvSpPr>
              <a:spLocks noChangeArrowheads="1"/>
            </p:cNvSpPr>
            <p:nvPr/>
          </p:nvSpPr>
          <p:spPr bwMode="auto">
            <a:xfrm>
              <a:off x="1868" y="2895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0" name="Rectangle 290"/>
            <p:cNvSpPr>
              <a:spLocks noChangeArrowheads="1"/>
            </p:cNvSpPr>
            <p:nvPr/>
          </p:nvSpPr>
          <p:spPr bwMode="auto">
            <a:xfrm>
              <a:off x="1868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1" name="Rectangle 291"/>
            <p:cNvSpPr>
              <a:spLocks noChangeArrowheads="1"/>
            </p:cNvSpPr>
            <p:nvPr/>
          </p:nvSpPr>
          <p:spPr bwMode="auto">
            <a:xfrm>
              <a:off x="1868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2" name="Rectangle 292"/>
            <p:cNvSpPr>
              <a:spLocks noChangeArrowheads="1"/>
            </p:cNvSpPr>
            <p:nvPr/>
          </p:nvSpPr>
          <p:spPr bwMode="auto">
            <a:xfrm>
              <a:off x="1868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3" name="Rectangle 293"/>
            <p:cNvSpPr>
              <a:spLocks noChangeArrowheads="1"/>
            </p:cNvSpPr>
            <p:nvPr/>
          </p:nvSpPr>
          <p:spPr bwMode="auto">
            <a:xfrm>
              <a:off x="1868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4" name="Rectangle 294"/>
            <p:cNvSpPr>
              <a:spLocks noChangeArrowheads="1"/>
            </p:cNvSpPr>
            <p:nvPr/>
          </p:nvSpPr>
          <p:spPr bwMode="auto">
            <a:xfrm>
              <a:off x="1868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5" name="Rectangle 295"/>
            <p:cNvSpPr>
              <a:spLocks noChangeArrowheads="1"/>
            </p:cNvSpPr>
            <p:nvPr/>
          </p:nvSpPr>
          <p:spPr bwMode="auto">
            <a:xfrm>
              <a:off x="1868" y="1847"/>
              <a:ext cx="162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a</a:t>
              </a:r>
              <a:r>
                <a:rPr kumimoji="0" lang="en-US" altLang="zh-CN" sz="1200" baseline="-25000">
                  <a:latin typeface="+mn-lt"/>
                </a:rPr>
                <a:t>5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96" name="Rectangle 296"/>
            <p:cNvSpPr>
              <a:spLocks noChangeArrowheads="1"/>
            </p:cNvSpPr>
            <p:nvPr/>
          </p:nvSpPr>
          <p:spPr bwMode="auto">
            <a:xfrm>
              <a:off x="2030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7" name="Rectangle 297"/>
            <p:cNvSpPr>
              <a:spLocks noChangeArrowheads="1"/>
            </p:cNvSpPr>
            <p:nvPr/>
          </p:nvSpPr>
          <p:spPr bwMode="auto">
            <a:xfrm>
              <a:off x="2030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8" name="Rectangle 298"/>
            <p:cNvSpPr>
              <a:spLocks noChangeArrowheads="1"/>
            </p:cNvSpPr>
            <p:nvPr/>
          </p:nvSpPr>
          <p:spPr bwMode="auto">
            <a:xfrm>
              <a:off x="2030" y="2190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9" name="Rectangle 299"/>
            <p:cNvSpPr>
              <a:spLocks noChangeArrowheads="1"/>
            </p:cNvSpPr>
            <p:nvPr/>
          </p:nvSpPr>
          <p:spPr bwMode="auto">
            <a:xfrm>
              <a:off x="2030" y="2290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00" name="Rectangle 300"/>
            <p:cNvSpPr>
              <a:spLocks noChangeArrowheads="1"/>
            </p:cNvSpPr>
            <p:nvPr/>
          </p:nvSpPr>
          <p:spPr bwMode="auto">
            <a:xfrm>
              <a:off x="2030" y="2391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01" name="Rectangle 301"/>
            <p:cNvSpPr>
              <a:spLocks noChangeArrowheads="1"/>
            </p:cNvSpPr>
            <p:nvPr/>
          </p:nvSpPr>
          <p:spPr bwMode="auto">
            <a:xfrm>
              <a:off x="2030" y="2492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02" name="Rectangle 302"/>
            <p:cNvSpPr>
              <a:spLocks noChangeArrowheads="1"/>
            </p:cNvSpPr>
            <p:nvPr/>
          </p:nvSpPr>
          <p:spPr bwMode="auto">
            <a:xfrm>
              <a:off x="2030" y="2593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03" name="Rectangle 303"/>
            <p:cNvSpPr>
              <a:spLocks noChangeArrowheads="1"/>
            </p:cNvSpPr>
            <p:nvPr/>
          </p:nvSpPr>
          <p:spPr bwMode="auto">
            <a:xfrm>
              <a:off x="2030" y="2693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04" name="Rectangle 304"/>
            <p:cNvSpPr>
              <a:spLocks noChangeArrowheads="1"/>
            </p:cNvSpPr>
            <p:nvPr/>
          </p:nvSpPr>
          <p:spPr bwMode="auto">
            <a:xfrm>
              <a:off x="2030" y="2794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05" name="Rectangle 305"/>
            <p:cNvSpPr>
              <a:spLocks noChangeArrowheads="1"/>
            </p:cNvSpPr>
            <p:nvPr/>
          </p:nvSpPr>
          <p:spPr bwMode="auto">
            <a:xfrm>
              <a:off x="2030" y="2895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06" name="Rectangle 306"/>
            <p:cNvSpPr>
              <a:spLocks noChangeArrowheads="1"/>
            </p:cNvSpPr>
            <p:nvPr/>
          </p:nvSpPr>
          <p:spPr bwMode="auto">
            <a:xfrm>
              <a:off x="2030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07" name="Rectangle 307"/>
            <p:cNvSpPr>
              <a:spLocks noChangeArrowheads="1"/>
            </p:cNvSpPr>
            <p:nvPr/>
          </p:nvSpPr>
          <p:spPr bwMode="auto">
            <a:xfrm>
              <a:off x="2030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08" name="Rectangle 308"/>
            <p:cNvSpPr>
              <a:spLocks noChangeArrowheads="1"/>
            </p:cNvSpPr>
            <p:nvPr/>
          </p:nvSpPr>
          <p:spPr bwMode="auto">
            <a:xfrm>
              <a:off x="2030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09" name="Rectangle 309"/>
            <p:cNvSpPr>
              <a:spLocks noChangeArrowheads="1"/>
            </p:cNvSpPr>
            <p:nvPr/>
          </p:nvSpPr>
          <p:spPr bwMode="auto">
            <a:xfrm>
              <a:off x="2030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0" name="Rectangle 310"/>
            <p:cNvSpPr>
              <a:spLocks noChangeArrowheads="1"/>
            </p:cNvSpPr>
            <p:nvPr/>
          </p:nvSpPr>
          <p:spPr bwMode="auto">
            <a:xfrm>
              <a:off x="2030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1" name="Rectangle 311"/>
            <p:cNvSpPr>
              <a:spLocks noChangeArrowheads="1"/>
            </p:cNvSpPr>
            <p:nvPr/>
          </p:nvSpPr>
          <p:spPr bwMode="auto">
            <a:xfrm>
              <a:off x="2030" y="1847"/>
              <a:ext cx="162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a</a:t>
              </a:r>
              <a:r>
                <a:rPr kumimoji="0" lang="en-US" altLang="zh-CN" sz="1200" baseline="-25000">
                  <a:latin typeface="+mn-lt"/>
                </a:rPr>
                <a:t>6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312" name="Rectangle 312"/>
            <p:cNvSpPr>
              <a:spLocks noChangeArrowheads="1"/>
            </p:cNvSpPr>
            <p:nvPr/>
          </p:nvSpPr>
          <p:spPr bwMode="auto">
            <a:xfrm>
              <a:off x="2192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3" name="Rectangle 313"/>
            <p:cNvSpPr>
              <a:spLocks noChangeArrowheads="1"/>
            </p:cNvSpPr>
            <p:nvPr/>
          </p:nvSpPr>
          <p:spPr bwMode="auto">
            <a:xfrm>
              <a:off x="2192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4" name="Rectangle 314"/>
            <p:cNvSpPr>
              <a:spLocks noChangeArrowheads="1"/>
            </p:cNvSpPr>
            <p:nvPr/>
          </p:nvSpPr>
          <p:spPr bwMode="auto">
            <a:xfrm>
              <a:off x="2192" y="2190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5" name="Rectangle 315"/>
            <p:cNvSpPr>
              <a:spLocks noChangeArrowheads="1"/>
            </p:cNvSpPr>
            <p:nvPr/>
          </p:nvSpPr>
          <p:spPr bwMode="auto">
            <a:xfrm>
              <a:off x="2192" y="2290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6" name="Rectangle 316"/>
            <p:cNvSpPr>
              <a:spLocks noChangeArrowheads="1"/>
            </p:cNvSpPr>
            <p:nvPr/>
          </p:nvSpPr>
          <p:spPr bwMode="auto">
            <a:xfrm>
              <a:off x="2192" y="2391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7" name="Rectangle 317"/>
            <p:cNvSpPr>
              <a:spLocks noChangeArrowheads="1"/>
            </p:cNvSpPr>
            <p:nvPr/>
          </p:nvSpPr>
          <p:spPr bwMode="auto">
            <a:xfrm>
              <a:off x="2192" y="2492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8" name="Rectangle 318"/>
            <p:cNvSpPr>
              <a:spLocks noChangeArrowheads="1"/>
            </p:cNvSpPr>
            <p:nvPr/>
          </p:nvSpPr>
          <p:spPr bwMode="auto">
            <a:xfrm>
              <a:off x="2192" y="2593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19" name="Rectangle 319"/>
            <p:cNvSpPr>
              <a:spLocks noChangeArrowheads="1"/>
            </p:cNvSpPr>
            <p:nvPr/>
          </p:nvSpPr>
          <p:spPr bwMode="auto">
            <a:xfrm>
              <a:off x="2192" y="2693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20" name="Rectangle 320"/>
            <p:cNvSpPr>
              <a:spLocks noChangeArrowheads="1"/>
            </p:cNvSpPr>
            <p:nvPr/>
          </p:nvSpPr>
          <p:spPr bwMode="auto">
            <a:xfrm>
              <a:off x="2192" y="2794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21" name="Rectangle 321"/>
            <p:cNvSpPr>
              <a:spLocks noChangeArrowheads="1"/>
            </p:cNvSpPr>
            <p:nvPr/>
          </p:nvSpPr>
          <p:spPr bwMode="auto">
            <a:xfrm>
              <a:off x="2192" y="2895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22" name="Rectangle 322"/>
            <p:cNvSpPr>
              <a:spLocks noChangeArrowheads="1"/>
            </p:cNvSpPr>
            <p:nvPr/>
          </p:nvSpPr>
          <p:spPr bwMode="auto">
            <a:xfrm>
              <a:off x="2192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23" name="Rectangle 323"/>
            <p:cNvSpPr>
              <a:spLocks noChangeArrowheads="1"/>
            </p:cNvSpPr>
            <p:nvPr/>
          </p:nvSpPr>
          <p:spPr bwMode="auto">
            <a:xfrm>
              <a:off x="2192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24" name="Rectangle 324"/>
            <p:cNvSpPr>
              <a:spLocks noChangeArrowheads="1"/>
            </p:cNvSpPr>
            <p:nvPr/>
          </p:nvSpPr>
          <p:spPr bwMode="auto">
            <a:xfrm>
              <a:off x="2192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25" name="Rectangle 325"/>
            <p:cNvSpPr>
              <a:spLocks noChangeArrowheads="1"/>
            </p:cNvSpPr>
            <p:nvPr/>
          </p:nvSpPr>
          <p:spPr bwMode="auto">
            <a:xfrm>
              <a:off x="2192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26" name="Rectangle 326"/>
            <p:cNvSpPr>
              <a:spLocks noChangeArrowheads="1"/>
            </p:cNvSpPr>
            <p:nvPr/>
          </p:nvSpPr>
          <p:spPr bwMode="auto">
            <a:xfrm>
              <a:off x="2192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27" name="Rectangle 327"/>
            <p:cNvSpPr>
              <a:spLocks noChangeArrowheads="1"/>
            </p:cNvSpPr>
            <p:nvPr/>
          </p:nvSpPr>
          <p:spPr bwMode="auto">
            <a:xfrm>
              <a:off x="2192" y="1847"/>
              <a:ext cx="162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a</a:t>
              </a:r>
              <a:r>
                <a:rPr kumimoji="0" lang="en-US" altLang="zh-CN" sz="1200" baseline="-25000">
                  <a:latin typeface="+mn-lt"/>
                </a:rPr>
                <a:t>7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328" name="Rectangle 328"/>
            <p:cNvSpPr>
              <a:spLocks noChangeArrowheads="1"/>
            </p:cNvSpPr>
            <p:nvPr/>
          </p:nvSpPr>
          <p:spPr bwMode="auto">
            <a:xfrm>
              <a:off x="2354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29" name="Rectangle 329"/>
            <p:cNvSpPr>
              <a:spLocks noChangeArrowheads="1"/>
            </p:cNvSpPr>
            <p:nvPr/>
          </p:nvSpPr>
          <p:spPr bwMode="auto">
            <a:xfrm>
              <a:off x="2354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0" name="Rectangle 330"/>
            <p:cNvSpPr>
              <a:spLocks noChangeArrowheads="1"/>
            </p:cNvSpPr>
            <p:nvPr/>
          </p:nvSpPr>
          <p:spPr bwMode="auto">
            <a:xfrm>
              <a:off x="2354" y="2190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1" name="Rectangle 331"/>
            <p:cNvSpPr>
              <a:spLocks noChangeArrowheads="1"/>
            </p:cNvSpPr>
            <p:nvPr/>
          </p:nvSpPr>
          <p:spPr bwMode="auto">
            <a:xfrm>
              <a:off x="2354" y="2290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2" name="Rectangle 332"/>
            <p:cNvSpPr>
              <a:spLocks noChangeArrowheads="1"/>
            </p:cNvSpPr>
            <p:nvPr/>
          </p:nvSpPr>
          <p:spPr bwMode="auto">
            <a:xfrm>
              <a:off x="2354" y="2391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3" name="Rectangle 333"/>
            <p:cNvSpPr>
              <a:spLocks noChangeArrowheads="1"/>
            </p:cNvSpPr>
            <p:nvPr/>
          </p:nvSpPr>
          <p:spPr bwMode="auto">
            <a:xfrm>
              <a:off x="2354" y="2492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4" name="Rectangle 334"/>
            <p:cNvSpPr>
              <a:spLocks noChangeArrowheads="1"/>
            </p:cNvSpPr>
            <p:nvPr/>
          </p:nvSpPr>
          <p:spPr bwMode="auto">
            <a:xfrm>
              <a:off x="2354" y="2593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5" name="Rectangle 335"/>
            <p:cNvSpPr>
              <a:spLocks noChangeArrowheads="1"/>
            </p:cNvSpPr>
            <p:nvPr/>
          </p:nvSpPr>
          <p:spPr bwMode="auto">
            <a:xfrm>
              <a:off x="2354" y="2693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6" name="Rectangle 336"/>
            <p:cNvSpPr>
              <a:spLocks noChangeArrowheads="1"/>
            </p:cNvSpPr>
            <p:nvPr/>
          </p:nvSpPr>
          <p:spPr bwMode="auto">
            <a:xfrm>
              <a:off x="2354" y="2794"/>
              <a:ext cx="162" cy="1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37" name="Rectangle 337"/>
            <p:cNvSpPr>
              <a:spLocks noChangeArrowheads="1"/>
            </p:cNvSpPr>
            <p:nvPr/>
          </p:nvSpPr>
          <p:spPr bwMode="auto">
            <a:xfrm>
              <a:off x="2354" y="2895"/>
              <a:ext cx="162" cy="1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38" name="Rectangle 338"/>
            <p:cNvSpPr>
              <a:spLocks noChangeArrowheads="1"/>
            </p:cNvSpPr>
            <p:nvPr/>
          </p:nvSpPr>
          <p:spPr bwMode="auto">
            <a:xfrm>
              <a:off x="2354" y="2995"/>
              <a:ext cx="162" cy="1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39" name="Rectangle 339"/>
            <p:cNvSpPr>
              <a:spLocks noChangeArrowheads="1"/>
            </p:cNvSpPr>
            <p:nvPr/>
          </p:nvSpPr>
          <p:spPr bwMode="auto">
            <a:xfrm>
              <a:off x="2354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0" name="Rectangle 340"/>
            <p:cNvSpPr>
              <a:spLocks noChangeArrowheads="1"/>
            </p:cNvSpPr>
            <p:nvPr/>
          </p:nvSpPr>
          <p:spPr bwMode="auto">
            <a:xfrm>
              <a:off x="2354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1" name="Rectangle 341"/>
            <p:cNvSpPr>
              <a:spLocks noChangeArrowheads="1"/>
            </p:cNvSpPr>
            <p:nvPr/>
          </p:nvSpPr>
          <p:spPr bwMode="auto">
            <a:xfrm>
              <a:off x="2354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2" name="Rectangle 342"/>
            <p:cNvSpPr>
              <a:spLocks noChangeArrowheads="1"/>
            </p:cNvSpPr>
            <p:nvPr/>
          </p:nvSpPr>
          <p:spPr bwMode="auto">
            <a:xfrm>
              <a:off x="2354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3" name="Rectangle 343"/>
            <p:cNvSpPr>
              <a:spLocks noChangeArrowheads="1"/>
            </p:cNvSpPr>
            <p:nvPr/>
          </p:nvSpPr>
          <p:spPr bwMode="auto">
            <a:xfrm>
              <a:off x="2354" y="1847"/>
              <a:ext cx="162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solidFill>
                    <a:srgbClr val="FF0000"/>
                  </a:solidFill>
                  <a:latin typeface="+mn-lt"/>
                </a:rPr>
                <a:t>a</a:t>
              </a:r>
              <a:r>
                <a:rPr kumimoji="0" lang="en-US" altLang="zh-CN" sz="1200" baseline="-25000" dirty="0">
                  <a:solidFill>
                    <a:srgbClr val="FF0000"/>
                  </a:solidFill>
                  <a:latin typeface="+mn-lt"/>
                </a:rPr>
                <a:t>8</a:t>
              </a:r>
              <a:endParaRPr kumimoji="0" lang="en-US" altLang="zh-CN" sz="12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44" name="Rectangle 344"/>
            <p:cNvSpPr>
              <a:spLocks noChangeArrowheads="1"/>
            </p:cNvSpPr>
            <p:nvPr/>
          </p:nvSpPr>
          <p:spPr bwMode="auto">
            <a:xfrm>
              <a:off x="2516" y="1988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5" name="Rectangle 345"/>
            <p:cNvSpPr>
              <a:spLocks noChangeArrowheads="1"/>
            </p:cNvSpPr>
            <p:nvPr/>
          </p:nvSpPr>
          <p:spPr bwMode="auto">
            <a:xfrm>
              <a:off x="2516" y="2089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6" name="Rectangle 346"/>
            <p:cNvSpPr>
              <a:spLocks noChangeArrowheads="1"/>
            </p:cNvSpPr>
            <p:nvPr/>
          </p:nvSpPr>
          <p:spPr bwMode="auto">
            <a:xfrm>
              <a:off x="2516" y="2190"/>
              <a:ext cx="163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7" name="Rectangle 347"/>
            <p:cNvSpPr>
              <a:spLocks noChangeArrowheads="1"/>
            </p:cNvSpPr>
            <p:nvPr/>
          </p:nvSpPr>
          <p:spPr bwMode="auto">
            <a:xfrm>
              <a:off x="2516" y="2290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8" name="Rectangle 348"/>
            <p:cNvSpPr>
              <a:spLocks noChangeArrowheads="1"/>
            </p:cNvSpPr>
            <p:nvPr/>
          </p:nvSpPr>
          <p:spPr bwMode="auto">
            <a:xfrm>
              <a:off x="2516" y="2391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9" name="Rectangle 349"/>
            <p:cNvSpPr>
              <a:spLocks noChangeArrowheads="1"/>
            </p:cNvSpPr>
            <p:nvPr/>
          </p:nvSpPr>
          <p:spPr bwMode="auto">
            <a:xfrm>
              <a:off x="2516" y="2492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50" name="Rectangle 350"/>
            <p:cNvSpPr>
              <a:spLocks noChangeArrowheads="1"/>
            </p:cNvSpPr>
            <p:nvPr/>
          </p:nvSpPr>
          <p:spPr bwMode="auto">
            <a:xfrm>
              <a:off x="2516" y="2593"/>
              <a:ext cx="163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51" name="Rectangle 351"/>
            <p:cNvSpPr>
              <a:spLocks noChangeArrowheads="1"/>
            </p:cNvSpPr>
            <p:nvPr/>
          </p:nvSpPr>
          <p:spPr bwMode="auto">
            <a:xfrm>
              <a:off x="2516" y="2693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52" name="Rectangle 352"/>
            <p:cNvSpPr>
              <a:spLocks noChangeArrowheads="1"/>
            </p:cNvSpPr>
            <p:nvPr/>
          </p:nvSpPr>
          <p:spPr bwMode="auto">
            <a:xfrm>
              <a:off x="2516" y="2794"/>
              <a:ext cx="163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53" name="Rectangle 353"/>
            <p:cNvSpPr>
              <a:spLocks noChangeArrowheads="1"/>
            </p:cNvSpPr>
            <p:nvPr/>
          </p:nvSpPr>
          <p:spPr bwMode="auto">
            <a:xfrm>
              <a:off x="2516" y="2895"/>
              <a:ext cx="163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chemeClr val="hlink"/>
                </a:solidFill>
                <a:latin typeface="+mn-lt"/>
              </a:endParaRPr>
            </a:p>
          </p:txBody>
        </p:sp>
        <p:sp>
          <p:nvSpPr>
            <p:cNvPr id="354" name="Rectangle 354"/>
            <p:cNvSpPr>
              <a:spLocks noChangeArrowheads="1"/>
            </p:cNvSpPr>
            <p:nvPr/>
          </p:nvSpPr>
          <p:spPr bwMode="auto">
            <a:xfrm>
              <a:off x="2516" y="2995"/>
              <a:ext cx="163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55" name="Rectangle 355"/>
            <p:cNvSpPr>
              <a:spLocks noChangeArrowheads="1"/>
            </p:cNvSpPr>
            <p:nvPr/>
          </p:nvSpPr>
          <p:spPr bwMode="auto">
            <a:xfrm>
              <a:off x="2516" y="3096"/>
              <a:ext cx="163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56" name="Rectangle 356"/>
            <p:cNvSpPr>
              <a:spLocks noChangeArrowheads="1"/>
            </p:cNvSpPr>
            <p:nvPr/>
          </p:nvSpPr>
          <p:spPr bwMode="auto">
            <a:xfrm>
              <a:off x="2516" y="3197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57" name="Rectangle 357"/>
            <p:cNvSpPr>
              <a:spLocks noChangeArrowheads="1"/>
            </p:cNvSpPr>
            <p:nvPr/>
          </p:nvSpPr>
          <p:spPr bwMode="auto">
            <a:xfrm>
              <a:off x="2516" y="3298"/>
              <a:ext cx="163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58" name="Rectangle 358"/>
            <p:cNvSpPr>
              <a:spLocks noChangeArrowheads="1"/>
            </p:cNvSpPr>
            <p:nvPr/>
          </p:nvSpPr>
          <p:spPr bwMode="auto">
            <a:xfrm>
              <a:off x="2516" y="3398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59" name="Rectangle 359"/>
            <p:cNvSpPr>
              <a:spLocks noChangeArrowheads="1"/>
            </p:cNvSpPr>
            <p:nvPr/>
          </p:nvSpPr>
          <p:spPr bwMode="auto">
            <a:xfrm>
              <a:off x="2516" y="1847"/>
              <a:ext cx="163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a</a:t>
              </a:r>
              <a:r>
                <a:rPr kumimoji="0" lang="en-US" altLang="zh-CN" sz="1200" baseline="-25000">
                  <a:latin typeface="+mn-lt"/>
                </a:rPr>
                <a:t>9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360" name="Rectangle 360"/>
            <p:cNvSpPr>
              <a:spLocks noChangeArrowheads="1"/>
            </p:cNvSpPr>
            <p:nvPr/>
          </p:nvSpPr>
          <p:spPr bwMode="auto">
            <a:xfrm>
              <a:off x="2679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1" name="Rectangle 361"/>
            <p:cNvSpPr>
              <a:spLocks noChangeArrowheads="1"/>
            </p:cNvSpPr>
            <p:nvPr/>
          </p:nvSpPr>
          <p:spPr bwMode="auto">
            <a:xfrm>
              <a:off x="2679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2" name="Rectangle 362"/>
            <p:cNvSpPr>
              <a:spLocks noChangeArrowheads="1"/>
            </p:cNvSpPr>
            <p:nvPr/>
          </p:nvSpPr>
          <p:spPr bwMode="auto">
            <a:xfrm>
              <a:off x="2679" y="2190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3" name="Rectangle 363"/>
            <p:cNvSpPr>
              <a:spLocks noChangeArrowheads="1"/>
            </p:cNvSpPr>
            <p:nvPr/>
          </p:nvSpPr>
          <p:spPr bwMode="auto">
            <a:xfrm>
              <a:off x="2679" y="2290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4" name="Rectangle 364"/>
            <p:cNvSpPr>
              <a:spLocks noChangeArrowheads="1"/>
            </p:cNvSpPr>
            <p:nvPr/>
          </p:nvSpPr>
          <p:spPr bwMode="auto">
            <a:xfrm>
              <a:off x="2679" y="2391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5" name="Rectangle 365"/>
            <p:cNvSpPr>
              <a:spLocks noChangeArrowheads="1"/>
            </p:cNvSpPr>
            <p:nvPr/>
          </p:nvSpPr>
          <p:spPr bwMode="auto">
            <a:xfrm>
              <a:off x="2679" y="2492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6" name="Rectangle 366"/>
            <p:cNvSpPr>
              <a:spLocks noChangeArrowheads="1"/>
            </p:cNvSpPr>
            <p:nvPr/>
          </p:nvSpPr>
          <p:spPr bwMode="auto">
            <a:xfrm>
              <a:off x="2679" y="2593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7" name="Rectangle 367"/>
            <p:cNvSpPr>
              <a:spLocks noChangeArrowheads="1"/>
            </p:cNvSpPr>
            <p:nvPr/>
          </p:nvSpPr>
          <p:spPr bwMode="auto">
            <a:xfrm>
              <a:off x="2679" y="2693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8" name="Rectangle 368"/>
            <p:cNvSpPr>
              <a:spLocks noChangeArrowheads="1"/>
            </p:cNvSpPr>
            <p:nvPr/>
          </p:nvSpPr>
          <p:spPr bwMode="auto">
            <a:xfrm>
              <a:off x="2679" y="2794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9" name="Rectangle 369"/>
            <p:cNvSpPr>
              <a:spLocks noChangeArrowheads="1"/>
            </p:cNvSpPr>
            <p:nvPr/>
          </p:nvSpPr>
          <p:spPr bwMode="auto">
            <a:xfrm>
              <a:off x="2679" y="2895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0" name="Rectangle 370"/>
            <p:cNvSpPr>
              <a:spLocks noChangeArrowheads="1"/>
            </p:cNvSpPr>
            <p:nvPr/>
          </p:nvSpPr>
          <p:spPr bwMode="auto">
            <a:xfrm>
              <a:off x="2679" y="2995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1" name="Rectangle 371"/>
            <p:cNvSpPr>
              <a:spLocks noChangeArrowheads="1"/>
            </p:cNvSpPr>
            <p:nvPr/>
          </p:nvSpPr>
          <p:spPr bwMode="auto">
            <a:xfrm>
              <a:off x="2679" y="3096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2" name="Rectangle 372"/>
            <p:cNvSpPr>
              <a:spLocks noChangeArrowheads="1"/>
            </p:cNvSpPr>
            <p:nvPr/>
          </p:nvSpPr>
          <p:spPr bwMode="auto">
            <a:xfrm>
              <a:off x="2679" y="3197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3" name="Rectangle 373"/>
            <p:cNvSpPr>
              <a:spLocks noChangeArrowheads="1"/>
            </p:cNvSpPr>
            <p:nvPr/>
          </p:nvSpPr>
          <p:spPr bwMode="auto">
            <a:xfrm>
              <a:off x="2679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4" name="Rectangle 374"/>
            <p:cNvSpPr>
              <a:spLocks noChangeArrowheads="1"/>
            </p:cNvSpPr>
            <p:nvPr/>
          </p:nvSpPr>
          <p:spPr bwMode="auto">
            <a:xfrm>
              <a:off x="2679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5" name="Rectangle 375"/>
            <p:cNvSpPr>
              <a:spLocks noChangeArrowheads="1"/>
            </p:cNvSpPr>
            <p:nvPr/>
          </p:nvSpPr>
          <p:spPr bwMode="auto">
            <a:xfrm>
              <a:off x="2679" y="1847"/>
              <a:ext cx="162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a</a:t>
              </a:r>
              <a:r>
                <a:rPr kumimoji="0" lang="en-US" altLang="zh-CN" sz="1200" baseline="-25000">
                  <a:latin typeface="+mn-lt"/>
                </a:rPr>
                <a:t>10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376" name="Rectangle 376"/>
            <p:cNvSpPr>
              <a:spLocks noChangeArrowheads="1"/>
            </p:cNvSpPr>
            <p:nvPr/>
          </p:nvSpPr>
          <p:spPr bwMode="auto">
            <a:xfrm>
              <a:off x="2841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7" name="Rectangle 377"/>
            <p:cNvSpPr>
              <a:spLocks noChangeArrowheads="1"/>
            </p:cNvSpPr>
            <p:nvPr/>
          </p:nvSpPr>
          <p:spPr bwMode="auto">
            <a:xfrm>
              <a:off x="2841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8" name="Rectangle 378"/>
            <p:cNvSpPr>
              <a:spLocks noChangeArrowheads="1"/>
            </p:cNvSpPr>
            <p:nvPr/>
          </p:nvSpPr>
          <p:spPr bwMode="auto">
            <a:xfrm>
              <a:off x="2841" y="2190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9" name="Rectangle 379"/>
            <p:cNvSpPr>
              <a:spLocks noChangeArrowheads="1"/>
            </p:cNvSpPr>
            <p:nvPr/>
          </p:nvSpPr>
          <p:spPr bwMode="auto">
            <a:xfrm>
              <a:off x="2841" y="2290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0" name="Rectangle 380"/>
            <p:cNvSpPr>
              <a:spLocks noChangeArrowheads="1"/>
            </p:cNvSpPr>
            <p:nvPr/>
          </p:nvSpPr>
          <p:spPr bwMode="auto">
            <a:xfrm>
              <a:off x="2841" y="2391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1" name="Rectangle 381"/>
            <p:cNvSpPr>
              <a:spLocks noChangeArrowheads="1"/>
            </p:cNvSpPr>
            <p:nvPr/>
          </p:nvSpPr>
          <p:spPr bwMode="auto">
            <a:xfrm>
              <a:off x="2841" y="2492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2" name="Rectangle 382"/>
            <p:cNvSpPr>
              <a:spLocks noChangeArrowheads="1"/>
            </p:cNvSpPr>
            <p:nvPr/>
          </p:nvSpPr>
          <p:spPr bwMode="auto">
            <a:xfrm>
              <a:off x="2841" y="2593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3" name="Rectangle 383"/>
            <p:cNvSpPr>
              <a:spLocks noChangeArrowheads="1"/>
            </p:cNvSpPr>
            <p:nvPr/>
          </p:nvSpPr>
          <p:spPr bwMode="auto">
            <a:xfrm>
              <a:off x="2841" y="2693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4" name="Rectangle 384"/>
            <p:cNvSpPr>
              <a:spLocks noChangeArrowheads="1"/>
            </p:cNvSpPr>
            <p:nvPr/>
          </p:nvSpPr>
          <p:spPr bwMode="auto">
            <a:xfrm>
              <a:off x="2841" y="2794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5" name="Rectangle 385"/>
            <p:cNvSpPr>
              <a:spLocks noChangeArrowheads="1"/>
            </p:cNvSpPr>
            <p:nvPr/>
          </p:nvSpPr>
          <p:spPr bwMode="auto">
            <a:xfrm>
              <a:off x="2841" y="2895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6" name="Rectangle 386"/>
            <p:cNvSpPr>
              <a:spLocks noChangeArrowheads="1"/>
            </p:cNvSpPr>
            <p:nvPr/>
          </p:nvSpPr>
          <p:spPr bwMode="auto">
            <a:xfrm>
              <a:off x="2841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7" name="Rectangle 387"/>
            <p:cNvSpPr>
              <a:spLocks noChangeArrowheads="1"/>
            </p:cNvSpPr>
            <p:nvPr/>
          </p:nvSpPr>
          <p:spPr bwMode="auto">
            <a:xfrm>
              <a:off x="2841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8" name="Rectangle 388"/>
            <p:cNvSpPr>
              <a:spLocks noChangeArrowheads="1"/>
            </p:cNvSpPr>
            <p:nvPr/>
          </p:nvSpPr>
          <p:spPr bwMode="auto">
            <a:xfrm>
              <a:off x="2841" y="3197"/>
              <a:ext cx="162" cy="1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9" name="Rectangle 389"/>
            <p:cNvSpPr>
              <a:spLocks noChangeArrowheads="1"/>
            </p:cNvSpPr>
            <p:nvPr/>
          </p:nvSpPr>
          <p:spPr bwMode="auto">
            <a:xfrm>
              <a:off x="2841" y="3298"/>
              <a:ext cx="162" cy="1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90" name="Rectangle 390"/>
            <p:cNvSpPr>
              <a:spLocks noChangeArrowheads="1"/>
            </p:cNvSpPr>
            <p:nvPr/>
          </p:nvSpPr>
          <p:spPr bwMode="auto">
            <a:xfrm>
              <a:off x="2841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91" name="Rectangle 391"/>
            <p:cNvSpPr>
              <a:spLocks noChangeArrowheads="1"/>
            </p:cNvSpPr>
            <p:nvPr/>
          </p:nvSpPr>
          <p:spPr bwMode="auto">
            <a:xfrm>
              <a:off x="2841" y="1847"/>
              <a:ext cx="162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solidFill>
                    <a:srgbClr val="FF0066"/>
                  </a:solidFill>
                  <a:latin typeface="+mn-lt"/>
                </a:rPr>
                <a:t>a</a:t>
              </a:r>
              <a:r>
                <a:rPr kumimoji="0" lang="en-US" altLang="zh-CN" sz="1200" baseline="-25000" dirty="0">
                  <a:solidFill>
                    <a:srgbClr val="FF0066"/>
                  </a:solidFill>
                  <a:latin typeface="+mn-lt"/>
                </a:rPr>
                <a:t>11</a:t>
              </a:r>
              <a:endParaRPr kumimoji="0" lang="en-US" altLang="zh-CN" sz="1200" dirty="0">
                <a:solidFill>
                  <a:srgbClr val="FF0066"/>
                </a:solidFill>
                <a:latin typeface="+mn-lt"/>
              </a:endParaRPr>
            </a:p>
          </p:txBody>
        </p:sp>
      </p:grpSp>
      <p:grpSp>
        <p:nvGrpSpPr>
          <p:cNvPr id="392" name="Group 392"/>
          <p:cNvGrpSpPr/>
          <p:nvPr/>
        </p:nvGrpSpPr>
        <p:grpSpPr bwMode="auto">
          <a:xfrm>
            <a:off x="4462140" y="4575894"/>
            <a:ext cx="614363" cy="452438"/>
            <a:chOff x="2856" y="2704"/>
            <a:chExt cx="387" cy="285"/>
          </a:xfrm>
        </p:grpSpPr>
        <p:sp>
          <p:nvSpPr>
            <p:cNvPr id="393" name="AutoShape 393"/>
            <p:cNvSpPr>
              <a:spLocks noChangeArrowheads="1"/>
            </p:cNvSpPr>
            <p:nvPr/>
          </p:nvSpPr>
          <p:spPr bwMode="auto">
            <a:xfrm>
              <a:off x="2880" y="2704"/>
              <a:ext cx="363" cy="227"/>
            </a:xfrm>
            <a:prstGeom prst="notchedRightArrow">
              <a:avLst>
                <a:gd name="adj1" fmla="val 50000"/>
                <a:gd name="adj2" fmla="val 39978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394" name="AutoShape 394"/>
            <p:cNvSpPr>
              <a:spLocks noChangeArrowheads="1"/>
            </p:cNvSpPr>
            <p:nvPr/>
          </p:nvSpPr>
          <p:spPr bwMode="auto">
            <a:xfrm>
              <a:off x="2872" y="2725"/>
              <a:ext cx="363" cy="227"/>
            </a:xfrm>
            <a:prstGeom prst="notchedRightArrow">
              <a:avLst>
                <a:gd name="adj1" fmla="val 50000"/>
                <a:gd name="adj2" fmla="val 39978"/>
              </a:avLst>
            </a:prstGeom>
            <a:solidFill>
              <a:srgbClr val="1C1C1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395" name="AutoShape 395"/>
            <p:cNvSpPr>
              <a:spLocks noChangeArrowheads="1"/>
            </p:cNvSpPr>
            <p:nvPr/>
          </p:nvSpPr>
          <p:spPr bwMode="auto">
            <a:xfrm>
              <a:off x="2864" y="2742"/>
              <a:ext cx="363" cy="227"/>
            </a:xfrm>
            <a:prstGeom prst="notchedRightArrow">
              <a:avLst>
                <a:gd name="adj1" fmla="val 50000"/>
                <a:gd name="adj2" fmla="val 39978"/>
              </a:avLst>
            </a:prstGeom>
            <a:solidFill>
              <a:srgbClr val="4D4D4D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396" name="AutoShape 396"/>
            <p:cNvSpPr>
              <a:spLocks noChangeArrowheads="1"/>
            </p:cNvSpPr>
            <p:nvPr/>
          </p:nvSpPr>
          <p:spPr bwMode="auto">
            <a:xfrm>
              <a:off x="2856" y="2762"/>
              <a:ext cx="363" cy="227"/>
            </a:xfrm>
            <a:prstGeom prst="notchedRightArrow">
              <a:avLst>
                <a:gd name="adj1" fmla="val 50000"/>
                <a:gd name="adj2" fmla="val 39978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endParaRPr kumimoji="0" lang="zh-CN" altLang="zh-CN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活动安排算法正确性证明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198" name="Rectangle 198"/>
          <p:cNvSpPr>
            <a:spLocks noChangeArrowheads="1"/>
          </p:cNvSpPr>
          <p:nvPr/>
        </p:nvSpPr>
        <p:spPr bwMode="auto">
          <a:xfrm>
            <a:off x="107504" y="1340768"/>
            <a:ext cx="3960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0"/>
              </a:spcBef>
            </a:pPr>
            <a:r>
              <a:rPr kumimoji="0" lang="zh-CN" altLang="en-US" dirty="0" smtClean="0">
                <a:latin typeface="+mn-lt"/>
                <a:ea typeface="华文新魏" panose="02010800040101010101" pitchFamily="2" charset="-122"/>
              </a:rPr>
              <a:t>最优解：</a:t>
            </a:r>
            <a:r>
              <a:rPr kumimoji="0" lang="en-US" altLang="zh-CN" dirty="0" smtClean="0">
                <a:latin typeface="+mn-lt"/>
              </a:rPr>
              <a:t> </a:t>
            </a:r>
            <a:r>
              <a:rPr kumimoji="0" lang="en-US" altLang="zh-CN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{a</a:t>
            </a:r>
            <a:r>
              <a:rPr kumimoji="0" lang="en-US" altLang="zh-CN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kumimoji="0" lang="en-US" altLang="zh-CN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,a</a:t>
            </a:r>
            <a:r>
              <a:rPr kumimoji="0" lang="en-US" altLang="zh-CN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4</a:t>
            </a:r>
            <a:r>
              <a:rPr kumimoji="0" lang="en-US" altLang="zh-CN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,a</a:t>
            </a:r>
            <a:r>
              <a:rPr kumimoji="0" lang="en-US" altLang="zh-CN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9</a:t>
            </a:r>
            <a:r>
              <a:rPr kumimoji="0" lang="en-US" altLang="zh-CN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,a</a:t>
            </a:r>
            <a:r>
              <a:rPr kumimoji="0" lang="en-US" altLang="zh-CN" baseline="-25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11</a:t>
            </a:r>
            <a:r>
              <a:rPr kumimoji="0" lang="en-US" altLang="zh-CN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}</a:t>
            </a:r>
            <a:endParaRPr kumimoji="0" lang="en-US" altLang="zh-CN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kumimoji="0" lang="en-US" altLang="zh-CN" dirty="0" smtClean="0">
                <a:latin typeface="+mn-lt"/>
              </a:rPr>
              <a:t>                 {a</a:t>
            </a:r>
            <a:r>
              <a:rPr kumimoji="0" lang="en-US" altLang="zh-CN" baseline="-25000" dirty="0" smtClean="0">
                <a:latin typeface="+mn-lt"/>
              </a:rPr>
              <a:t>1</a:t>
            </a:r>
            <a:r>
              <a:rPr kumimoji="0" lang="en-US" altLang="zh-CN" dirty="0" smtClean="0">
                <a:latin typeface="+mn-lt"/>
              </a:rPr>
              <a:t>,a</a:t>
            </a:r>
            <a:r>
              <a:rPr kumimoji="0" lang="en-US" altLang="zh-CN" baseline="-25000" dirty="0" smtClean="0">
                <a:latin typeface="+mn-lt"/>
              </a:rPr>
              <a:t>4</a:t>
            </a:r>
            <a:r>
              <a:rPr kumimoji="0" lang="en-US" altLang="zh-CN" dirty="0" smtClean="0">
                <a:latin typeface="+mn-lt"/>
              </a:rPr>
              <a:t>,a</a:t>
            </a:r>
            <a:r>
              <a:rPr kumimoji="0" lang="en-US" altLang="zh-CN" baseline="-25000" dirty="0" smtClean="0">
                <a:latin typeface="+mn-lt"/>
              </a:rPr>
              <a:t>8</a:t>
            </a:r>
            <a:r>
              <a:rPr kumimoji="0" lang="en-US" altLang="zh-CN" dirty="0" smtClean="0">
                <a:latin typeface="+mn-lt"/>
              </a:rPr>
              <a:t>,a</a:t>
            </a:r>
            <a:r>
              <a:rPr kumimoji="0" lang="en-US" altLang="zh-CN" baseline="-25000" dirty="0" smtClean="0">
                <a:latin typeface="+mn-lt"/>
              </a:rPr>
              <a:t>11</a:t>
            </a:r>
            <a:r>
              <a:rPr kumimoji="0" lang="en-US" altLang="zh-CN" dirty="0" smtClean="0">
                <a:latin typeface="+mn-lt"/>
              </a:rPr>
              <a:t>} </a:t>
            </a:r>
            <a:endParaRPr kumimoji="0" lang="en-US" altLang="zh-CN" dirty="0">
              <a:latin typeface="+mn-lt"/>
            </a:endParaRPr>
          </a:p>
        </p:txBody>
      </p:sp>
      <p:grpSp>
        <p:nvGrpSpPr>
          <p:cNvPr id="199" name="Group 199"/>
          <p:cNvGrpSpPr/>
          <p:nvPr/>
        </p:nvGrpSpPr>
        <p:grpSpPr bwMode="auto">
          <a:xfrm>
            <a:off x="35496" y="2421408"/>
            <a:ext cx="3240360" cy="3239839"/>
            <a:chOff x="912" y="1847"/>
            <a:chExt cx="2091" cy="1652"/>
          </a:xfrm>
        </p:grpSpPr>
        <p:sp>
          <p:nvSpPr>
            <p:cNvPr id="200" name="Rectangle 200"/>
            <p:cNvSpPr>
              <a:spLocks noChangeArrowheads="1"/>
            </p:cNvSpPr>
            <p:nvPr/>
          </p:nvSpPr>
          <p:spPr bwMode="auto">
            <a:xfrm>
              <a:off x="912" y="1988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0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01" name="Rectangle 201"/>
            <p:cNvSpPr>
              <a:spLocks noChangeArrowheads="1"/>
            </p:cNvSpPr>
            <p:nvPr/>
          </p:nvSpPr>
          <p:spPr bwMode="auto">
            <a:xfrm>
              <a:off x="912" y="2089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1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02" name="Rectangle 202"/>
            <p:cNvSpPr>
              <a:spLocks noChangeArrowheads="1"/>
            </p:cNvSpPr>
            <p:nvPr/>
          </p:nvSpPr>
          <p:spPr bwMode="auto">
            <a:xfrm>
              <a:off x="912" y="2190"/>
              <a:ext cx="307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2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03" name="Rectangle 203"/>
            <p:cNvSpPr>
              <a:spLocks noChangeArrowheads="1"/>
            </p:cNvSpPr>
            <p:nvPr/>
          </p:nvSpPr>
          <p:spPr bwMode="auto">
            <a:xfrm>
              <a:off x="912" y="2290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3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04" name="Rectangle 204"/>
            <p:cNvSpPr>
              <a:spLocks noChangeArrowheads="1"/>
            </p:cNvSpPr>
            <p:nvPr/>
          </p:nvSpPr>
          <p:spPr bwMode="auto">
            <a:xfrm>
              <a:off x="912" y="2391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4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05" name="Rectangle 205"/>
            <p:cNvSpPr>
              <a:spLocks noChangeArrowheads="1"/>
            </p:cNvSpPr>
            <p:nvPr/>
          </p:nvSpPr>
          <p:spPr bwMode="auto">
            <a:xfrm>
              <a:off x="912" y="2492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5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06" name="Rectangle 206"/>
            <p:cNvSpPr>
              <a:spLocks noChangeArrowheads="1"/>
            </p:cNvSpPr>
            <p:nvPr/>
          </p:nvSpPr>
          <p:spPr bwMode="auto">
            <a:xfrm>
              <a:off x="912" y="2593"/>
              <a:ext cx="307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6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07" name="Rectangle 207"/>
            <p:cNvSpPr>
              <a:spLocks noChangeArrowheads="1"/>
            </p:cNvSpPr>
            <p:nvPr/>
          </p:nvSpPr>
          <p:spPr bwMode="auto">
            <a:xfrm>
              <a:off x="912" y="2693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7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08" name="Rectangle 208"/>
            <p:cNvSpPr>
              <a:spLocks noChangeArrowheads="1"/>
            </p:cNvSpPr>
            <p:nvPr/>
          </p:nvSpPr>
          <p:spPr bwMode="auto">
            <a:xfrm>
              <a:off x="912" y="2794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8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09" name="Rectangle 209"/>
            <p:cNvSpPr>
              <a:spLocks noChangeArrowheads="1"/>
            </p:cNvSpPr>
            <p:nvPr/>
          </p:nvSpPr>
          <p:spPr bwMode="auto">
            <a:xfrm>
              <a:off x="912" y="2895"/>
              <a:ext cx="307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9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10" name="Rectangle 210"/>
            <p:cNvSpPr>
              <a:spLocks noChangeArrowheads="1"/>
            </p:cNvSpPr>
            <p:nvPr/>
          </p:nvSpPr>
          <p:spPr bwMode="auto">
            <a:xfrm>
              <a:off x="912" y="2995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10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11" name="Rectangle 211"/>
            <p:cNvSpPr>
              <a:spLocks noChangeArrowheads="1"/>
            </p:cNvSpPr>
            <p:nvPr/>
          </p:nvSpPr>
          <p:spPr bwMode="auto">
            <a:xfrm>
              <a:off x="912" y="3096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11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12" name="Rectangle 212"/>
            <p:cNvSpPr>
              <a:spLocks noChangeArrowheads="1"/>
            </p:cNvSpPr>
            <p:nvPr/>
          </p:nvSpPr>
          <p:spPr bwMode="auto">
            <a:xfrm>
              <a:off x="912" y="3197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12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13" name="Rectangle 213"/>
            <p:cNvSpPr>
              <a:spLocks noChangeArrowheads="1"/>
            </p:cNvSpPr>
            <p:nvPr/>
          </p:nvSpPr>
          <p:spPr bwMode="auto">
            <a:xfrm>
              <a:off x="912" y="3298"/>
              <a:ext cx="307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13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214" name="Rectangle 214"/>
            <p:cNvSpPr>
              <a:spLocks noChangeArrowheads="1"/>
            </p:cNvSpPr>
            <p:nvPr/>
          </p:nvSpPr>
          <p:spPr bwMode="auto">
            <a:xfrm>
              <a:off x="912" y="3398"/>
              <a:ext cx="307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14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15" name="Rectangle 215"/>
            <p:cNvSpPr>
              <a:spLocks noChangeArrowheads="1"/>
            </p:cNvSpPr>
            <p:nvPr/>
          </p:nvSpPr>
          <p:spPr bwMode="auto">
            <a:xfrm>
              <a:off x="912" y="1847"/>
              <a:ext cx="307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time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16" name="Rectangle 216"/>
            <p:cNvSpPr>
              <a:spLocks noChangeArrowheads="1"/>
            </p:cNvSpPr>
            <p:nvPr/>
          </p:nvSpPr>
          <p:spPr bwMode="auto">
            <a:xfrm>
              <a:off x="1219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17" name="Rectangle 217"/>
            <p:cNvSpPr>
              <a:spLocks noChangeArrowheads="1"/>
            </p:cNvSpPr>
            <p:nvPr/>
          </p:nvSpPr>
          <p:spPr bwMode="auto">
            <a:xfrm>
              <a:off x="1219" y="2089"/>
              <a:ext cx="162" cy="1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18" name="Rectangle 218"/>
            <p:cNvSpPr>
              <a:spLocks noChangeArrowheads="1"/>
            </p:cNvSpPr>
            <p:nvPr/>
          </p:nvSpPr>
          <p:spPr bwMode="auto">
            <a:xfrm>
              <a:off x="1219" y="2190"/>
              <a:ext cx="162" cy="1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19" name="Rectangle 219"/>
            <p:cNvSpPr>
              <a:spLocks noChangeArrowheads="1"/>
            </p:cNvSpPr>
            <p:nvPr/>
          </p:nvSpPr>
          <p:spPr bwMode="auto">
            <a:xfrm>
              <a:off x="1219" y="2290"/>
              <a:ext cx="162" cy="1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0" name="Rectangle 220"/>
            <p:cNvSpPr>
              <a:spLocks noChangeArrowheads="1"/>
            </p:cNvSpPr>
            <p:nvPr/>
          </p:nvSpPr>
          <p:spPr bwMode="auto">
            <a:xfrm>
              <a:off x="1219" y="2391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1" name="Rectangle 221"/>
            <p:cNvSpPr>
              <a:spLocks noChangeArrowheads="1"/>
            </p:cNvSpPr>
            <p:nvPr/>
          </p:nvSpPr>
          <p:spPr bwMode="auto">
            <a:xfrm>
              <a:off x="1219" y="2492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2" name="Rectangle 222"/>
            <p:cNvSpPr>
              <a:spLocks noChangeArrowheads="1"/>
            </p:cNvSpPr>
            <p:nvPr/>
          </p:nvSpPr>
          <p:spPr bwMode="auto">
            <a:xfrm>
              <a:off x="1219" y="2593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3" name="Rectangle 223"/>
            <p:cNvSpPr>
              <a:spLocks noChangeArrowheads="1"/>
            </p:cNvSpPr>
            <p:nvPr/>
          </p:nvSpPr>
          <p:spPr bwMode="auto">
            <a:xfrm>
              <a:off x="1219" y="2693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4" name="Rectangle 224"/>
            <p:cNvSpPr>
              <a:spLocks noChangeArrowheads="1"/>
            </p:cNvSpPr>
            <p:nvPr/>
          </p:nvSpPr>
          <p:spPr bwMode="auto">
            <a:xfrm>
              <a:off x="1219" y="2794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5" name="Rectangle 225"/>
            <p:cNvSpPr>
              <a:spLocks noChangeArrowheads="1"/>
            </p:cNvSpPr>
            <p:nvPr/>
          </p:nvSpPr>
          <p:spPr bwMode="auto">
            <a:xfrm>
              <a:off x="1219" y="2895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6" name="Rectangle 226"/>
            <p:cNvSpPr>
              <a:spLocks noChangeArrowheads="1"/>
            </p:cNvSpPr>
            <p:nvPr/>
          </p:nvSpPr>
          <p:spPr bwMode="auto">
            <a:xfrm>
              <a:off x="1219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7" name="Rectangle 227"/>
            <p:cNvSpPr>
              <a:spLocks noChangeArrowheads="1"/>
            </p:cNvSpPr>
            <p:nvPr/>
          </p:nvSpPr>
          <p:spPr bwMode="auto">
            <a:xfrm>
              <a:off x="1219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8" name="Rectangle 228"/>
            <p:cNvSpPr>
              <a:spLocks noChangeArrowheads="1"/>
            </p:cNvSpPr>
            <p:nvPr/>
          </p:nvSpPr>
          <p:spPr bwMode="auto">
            <a:xfrm>
              <a:off x="1219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29" name="Rectangle 229"/>
            <p:cNvSpPr>
              <a:spLocks noChangeArrowheads="1"/>
            </p:cNvSpPr>
            <p:nvPr/>
          </p:nvSpPr>
          <p:spPr bwMode="auto">
            <a:xfrm>
              <a:off x="1219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0" name="Rectangle 230"/>
            <p:cNvSpPr>
              <a:spLocks noChangeArrowheads="1"/>
            </p:cNvSpPr>
            <p:nvPr/>
          </p:nvSpPr>
          <p:spPr bwMode="auto">
            <a:xfrm>
              <a:off x="1219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1" name="Rectangle 231"/>
            <p:cNvSpPr>
              <a:spLocks noChangeArrowheads="1"/>
            </p:cNvSpPr>
            <p:nvPr/>
          </p:nvSpPr>
          <p:spPr bwMode="auto">
            <a:xfrm>
              <a:off x="1219" y="1847"/>
              <a:ext cx="162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solidFill>
                    <a:srgbClr val="FF0000"/>
                  </a:solidFill>
                  <a:latin typeface="+mn-lt"/>
                </a:rPr>
                <a:t>a</a:t>
              </a:r>
              <a:r>
                <a:rPr kumimoji="0" lang="en-US" altLang="zh-CN" sz="1200" baseline="-25000" dirty="0">
                  <a:solidFill>
                    <a:srgbClr val="FF0000"/>
                  </a:solidFill>
                  <a:latin typeface="+mn-lt"/>
                </a:rPr>
                <a:t>1</a:t>
              </a:r>
              <a:endParaRPr kumimoji="0" lang="en-US" altLang="zh-CN" sz="12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32" name="Rectangle 232"/>
            <p:cNvSpPr>
              <a:spLocks noChangeArrowheads="1"/>
            </p:cNvSpPr>
            <p:nvPr/>
          </p:nvSpPr>
          <p:spPr bwMode="auto">
            <a:xfrm>
              <a:off x="1381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3" name="Rectangle 233"/>
            <p:cNvSpPr>
              <a:spLocks noChangeArrowheads="1"/>
            </p:cNvSpPr>
            <p:nvPr/>
          </p:nvSpPr>
          <p:spPr bwMode="auto">
            <a:xfrm>
              <a:off x="1381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4" name="Rectangle 234"/>
            <p:cNvSpPr>
              <a:spLocks noChangeArrowheads="1"/>
            </p:cNvSpPr>
            <p:nvPr/>
          </p:nvSpPr>
          <p:spPr bwMode="auto">
            <a:xfrm>
              <a:off x="1381" y="2190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5" name="Rectangle 235"/>
            <p:cNvSpPr>
              <a:spLocks noChangeArrowheads="1"/>
            </p:cNvSpPr>
            <p:nvPr/>
          </p:nvSpPr>
          <p:spPr bwMode="auto">
            <a:xfrm>
              <a:off x="1381" y="2290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6" name="Rectangle 236"/>
            <p:cNvSpPr>
              <a:spLocks noChangeArrowheads="1"/>
            </p:cNvSpPr>
            <p:nvPr/>
          </p:nvSpPr>
          <p:spPr bwMode="auto">
            <a:xfrm>
              <a:off x="1381" y="2391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7" name="Rectangle 237"/>
            <p:cNvSpPr>
              <a:spLocks noChangeArrowheads="1"/>
            </p:cNvSpPr>
            <p:nvPr/>
          </p:nvSpPr>
          <p:spPr bwMode="auto">
            <a:xfrm>
              <a:off x="1381" y="2492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8" name="Rectangle 238"/>
            <p:cNvSpPr>
              <a:spLocks noChangeArrowheads="1"/>
            </p:cNvSpPr>
            <p:nvPr/>
          </p:nvSpPr>
          <p:spPr bwMode="auto">
            <a:xfrm>
              <a:off x="1381" y="2593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39" name="Rectangle 239"/>
            <p:cNvSpPr>
              <a:spLocks noChangeArrowheads="1"/>
            </p:cNvSpPr>
            <p:nvPr/>
          </p:nvSpPr>
          <p:spPr bwMode="auto">
            <a:xfrm>
              <a:off x="1381" y="2693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0" name="Rectangle 240"/>
            <p:cNvSpPr>
              <a:spLocks noChangeArrowheads="1"/>
            </p:cNvSpPr>
            <p:nvPr/>
          </p:nvSpPr>
          <p:spPr bwMode="auto">
            <a:xfrm>
              <a:off x="1381" y="2794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1" name="Rectangle 241"/>
            <p:cNvSpPr>
              <a:spLocks noChangeArrowheads="1"/>
            </p:cNvSpPr>
            <p:nvPr/>
          </p:nvSpPr>
          <p:spPr bwMode="auto">
            <a:xfrm>
              <a:off x="1381" y="2895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2" name="Rectangle 242"/>
            <p:cNvSpPr>
              <a:spLocks noChangeArrowheads="1"/>
            </p:cNvSpPr>
            <p:nvPr/>
          </p:nvSpPr>
          <p:spPr bwMode="auto">
            <a:xfrm>
              <a:off x="1381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3" name="Rectangle 243"/>
            <p:cNvSpPr>
              <a:spLocks noChangeArrowheads="1"/>
            </p:cNvSpPr>
            <p:nvPr/>
          </p:nvSpPr>
          <p:spPr bwMode="auto">
            <a:xfrm>
              <a:off x="1381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4" name="Rectangle 244"/>
            <p:cNvSpPr>
              <a:spLocks noChangeArrowheads="1"/>
            </p:cNvSpPr>
            <p:nvPr/>
          </p:nvSpPr>
          <p:spPr bwMode="auto">
            <a:xfrm>
              <a:off x="1381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5" name="Rectangle 245"/>
            <p:cNvSpPr>
              <a:spLocks noChangeArrowheads="1"/>
            </p:cNvSpPr>
            <p:nvPr/>
          </p:nvSpPr>
          <p:spPr bwMode="auto">
            <a:xfrm>
              <a:off x="1381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6" name="Rectangle 246"/>
            <p:cNvSpPr>
              <a:spLocks noChangeArrowheads="1"/>
            </p:cNvSpPr>
            <p:nvPr/>
          </p:nvSpPr>
          <p:spPr bwMode="auto">
            <a:xfrm>
              <a:off x="1381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7" name="Rectangle 247"/>
            <p:cNvSpPr>
              <a:spLocks noChangeArrowheads="1"/>
            </p:cNvSpPr>
            <p:nvPr/>
          </p:nvSpPr>
          <p:spPr bwMode="auto">
            <a:xfrm>
              <a:off x="1381" y="1847"/>
              <a:ext cx="162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solidFill>
                    <a:srgbClr val="000000"/>
                  </a:solidFill>
                  <a:latin typeface="+mn-lt"/>
                </a:rPr>
                <a:t>a</a:t>
              </a:r>
              <a:r>
                <a:rPr kumimoji="0" lang="en-US" altLang="zh-CN" sz="1200" baseline="-25000">
                  <a:solidFill>
                    <a:srgbClr val="000000"/>
                  </a:solidFill>
                  <a:latin typeface="+mn-lt"/>
                </a:rPr>
                <a:t>2</a:t>
              </a:r>
              <a:endParaRPr kumimoji="0" lang="en-US" altLang="zh-CN" sz="12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248" name="Rectangle 248"/>
            <p:cNvSpPr>
              <a:spLocks noChangeArrowheads="1"/>
            </p:cNvSpPr>
            <p:nvPr/>
          </p:nvSpPr>
          <p:spPr bwMode="auto">
            <a:xfrm>
              <a:off x="1543" y="1988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49" name="Rectangle 249"/>
            <p:cNvSpPr>
              <a:spLocks noChangeArrowheads="1"/>
            </p:cNvSpPr>
            <p:nvPr/>
          </p:nvSpPr>
          <p:spPr bwMode="auto">
            <a:xfrm>
              <a:off x="1543" y="2089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0" name="Rectangle 250"/>
            <p:cNvSpPr>
              <a:spLocks noChangeArrowheads="1"/>
            </p:cNvSpPr>
            <p:nvPr/>
          </p:nvSpPr>
          <p:spPr bwMode="auto">
            <a:xfrm>
              <a:off x="1543" y="2190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1" name="Rectangle 251"/>
            <p:cNvSpPr>
              <a:spLocks noChangeArrowheads="1"/>
            </p:cNvSpPr>
            <p:nvPr/>
          </p:nvSpPr>
          <p:spPr bwMode="auto">
            <a:xfrm>
              <a:off x="1543" y="2290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2" name="Rectangle 252"/>
            <p:cNvSpPr>
              <a:spLocks noChangeArrowheads="1"/>
            </p:cNvSpPr>
            <p:nvPr/>
          </p:nvSpPr>
          <p:spPr bwMode="auto">
            <a:xfrm>
              <a:off x="1543" y="2391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3" name="Rectangle 253"/>
            <p:cNvSpPr>
              <a:spLocks noChangeArrowheads="1"/>
            </p:cNvSpPr>
            <p:nvPr/>
          </p:nvSpPr>
          <p:spPr bwMode="auto">
            <a:xfrm>
              <a:off x="1543" y="2492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4" name="Rectangle 254"/>
            <p:cNvSpPr>
              <a:spLocks noChangeArrowheads="1"/>
            </p:cNvSpPr>
            <p:nvPr/>
          </p:nvSpPr>
          <p:spPr bwMode="auto">
            <a:xfrm>
              <a:off x="1543" y="2593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5" name="Rectangle 255"/>
            <p:cNvSpPr>
              <a:spLocks noChangeArrowheads="1"/>
            </p:cNvSpPr>
            <p:nvPr/>
          </p:nvSpPr>
          <p:spPr bwMode="auto">
            <a:xfrm>
              <a:off x="1543" y="2693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6" name="Rectangle 256"/>
            <p:cNvSpPr>
              <a:spLocks noChangeArrowheads="1"/>
            </p:cNvSpPr>
            <p:nvPr/>
          </p:nvSpPr>
          <p:spPr bwMode="auto">
            <a:xfrm>
              <a:off x="1543" y="2794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7" name="Rectangle 257"/>
            <p:cNvSpPr>
              <a:spLocks noChangeArrowheads="1"/>
            </p:cNvSpPr>
            <p:nvPr/>
          </p:nvSpPr>
          <p:spPr bwMode="auto">
            <a:xfrm>
              <a:off x="1543" y="2895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8" name="Rectangle 258"/>
            <p:cNvSpPr>
              <a:spLocks noChangeArrowheads="1"/>
            </p:cNvSpPr>
            <p:nvPr/>
          </p:nvSpPr>
          <p:spPr bwMode="auto">
            <a:xfrm>
              <a:off x="1543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59" name="Rectangle 259"/>
            <p:cNvSpPr>
              <a:spLocks noChangeArrowheads="1"/>
            </p:cNvSpPr>
            <p:nvPr/>
          </p:nvSpPr>
          <p:spPr bwMode="auto">
            <a:xfrm>
              <a:off x="1543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0" name="Rectangle 260"/>
            <p:cNvSpPr>
              <a:spLocks noChangeArrowheads="1"/>
            </p:cNvSpPr>
            <p:nvPr/>
          </p:nvSpPr>
          <p:spPr bwMode="auto">
            <a:xfrm>
              <a:off x="1543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1" name="Rectangle 261"/>
            <p:cNvSpPr>
              <a:spLocks noChangeArrowheads="1"/>
            </p:cNvSpPr>
            <p:nvPr/>
          </p:nvSpPr>
          <p:spPr bwMode="auto">
            <a:xfrm>
              <a:off x="1543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2" name="Rectangle 262"/>
            <p:cNvSpPr>
              <a:spLocks noChangeArrowheads="1"/>
            </p:cNvSpPr>
            <p:nvPr/>
          </p:nvSpPr>
          <p:spPr bwMode="auto">
            <a:xfrm>
              <a:off x="1543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3" name="Rectangle 263"/>
            <p:cNvSpPr>
              <a:spLocks noChangeArrowheads="1"/>
            </p:cNvSpPr>
            <p:nvPr/>
          </p:nvSpPr>
          <p:spPr bwMode="auto">
            <a:xfrm>
              <a:off x="1543" y="1847"/>
              <a:ext cx="162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a</a:t>
              </a:r>
              <a:r>
                <a:rPr kumimoji="0" lang="en-US" altLang="zh-CN" sz="1200" baseline="-25000">
                  <a:latin typeface="+mn-lt"/>
                </a:rPr>
                <a:t>3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64" name="Rectangle 264"/>
            <p:cNvSpPr>
              <a:spLocks noChangeArrowheads="1"/>
            </p:cNvSpPr>
            <p:nvPr/>
          </p:nvSpPr>
          <p:spPr bwMode="auto">
            <a:xfrm>
              <a:off x="1705" y="1988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5" name="Rectangle 265"/>
            <p:cNvSpPr>
              <a:spLocks noChangeArrowheads="1"/>
            </p:cNvSpPr>
            <p:nvPr/>
          </p:nvSpPr>
          <p:spPr bwMode="auto">
            <a:xfrm>
              <a:off x="1705" y="2089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6" name="Rectangle 266"/>
            <p:cNvSpPr>
              <a:spLocks noChangeArrowheads="1"/>
            </p:cNvSpPr>
            <p:nvPr/>
          </p:nvSpPr>
          <p:spPr bwMode="auto">
            <a:xfrm>
              <a:off x="1705" y="2190"/>
              <a:ext cx="163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7" name="Rectangle 267"/>
            <p:cNvSpPr>
              <a:spLocks noChangeArrowheads="1"/>
            </p:cNvSpPr>
            <p:nvPr/>
          </p:nvSpPr>
          <p:spPr bwMode="auto">
            <a:xfrm>
              <a:off x="1705" y="2290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8" name="Rectangle 268"/>
            <p:cNvSpPr>
              <a:spLocks noChangeArrowheads="1"/>
            </p:cNvSpPr>
            <p:nvPr/>
          </p:nvSpPr>
          <p:spPr bwMode="auto">
            <a:xfrm>
              <a:off x="1705" y="2391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69" name="Rectangle 269"/>
            <p:cNvSpPr>
              <a:spLocks noChangeArrowheads="1"/>
            </p:cNvSpPr>
            <p:nvPr/>
          </p:nvSpPr>
          <p:spPr bwMode="auto">
            <a:xfrm>
              <a:off x="1705" y="2492"/>
              <a:ext cx="163" cy="1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270" name="Rectangle 270"/>
            <p:cNvSpPr>
              <a:spLocks noChangeArrowheads="1"/>
            </p:cNvSpPr>
            <p:nvPr/>
          </p:nvSpPr>
          <p:spPr bwMode="auto">
            <a:xfrm>
              <a:off x="1705" y="2593"/>
              <a:ext cx="163" cy="1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271" name="Rectangle 271"/>
            <p:cNvSpPr>
              <a:spLocks noChangeArrowheads="1"/>
            </p:cNvSpPr>
            <p:nvPr/>
          </p:nvSpPr>
          <p:spPr bwMode="auto">
            <a:xfrm>
              <a:off x="1705" y="2693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2" name="Rectangle 272"/>
            <p:cNvSpPr>
              <a:spLocks noChangeArrowheads="1"/>
            </p:cNvSpPr>
            <p:nvPr/>
          </p:nvSpPr>
          <p:spPr bwMode="auto">
            <a:xfrm>
              <a:off x="1705" y="2794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3" name="Rectangle 273"/>
            <p:cNvSpPr>
              <a:spLocks noChangeArrowheads="1"/>
            </p:cNvSpPr>
            <p:nvPr/>
          </p:nvSpPr>
          <p:spPr bwMode="auto">
            <a:xfrm>
              <a:off x="1705" y="2895"/>
              <a:ext cx="163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4" name="Rectangle 274"/>
            <p:cNvSpPr>
              <a:spLocks noChangeArrowheads="1"/>
            </p:cNvSpPr>
            <p:nvPr/>
          </p:nvSpPr>
          <p:spPr bwMode="auto">
            <a:xfrm>
              <a:off x="1705" y="2995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5" name="Rectangle 275"/>
            <p:cNvSpPr>
              <a:spLocks noChangeArrowheads="1"/>
            </p:cNvSpPr>
            <p:nvPr/>
          </p:nvSpPr>
          <p:spPr bwMode="auto">
            <a:xfrm>
              <a:off x="1705" y="3096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6" name="Rectangle 276"/>
            <p:cNvSpPr>
              <a:spLocks noChangeArrowheads="1"/>
            </p:cNvSpPr>
            <p:nvPr/>
          </p:nvSpPr>
          <p:spPr bwMode="auto">
            <a:xfrm>
              <a:off x="1705" y="3197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7" name="Rectangle 277"/>
            <p:cNvSpPr>
              <a:spLocks noChangeArrowheads="1"/>
            </p:cNvSpPr>
            <p:nvPr/>
          </p:nvSpPr>
          <p:spPr bwMode="auto">
            <a:xfrm>
              <a:off x="1705" y="3298"/>
              <a:ext cx="163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8" name="Rectangle 278"/>
            <p:cNvSpPr>
              <a:spLocks noChangeArrowheads="1"/>
            </p:cNvSpPr>
            <p:nvPr/>
          </p:nvSpPr>
          <p:spPr bwMode="auto">
            <a:xfrm>
              <a:off x="1705" y="3398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79" name="Rectangle 279"/>
            <p:cNvSpPr>
              <a:spLocks noChangeArrowheads="1"/>
            </p:cNvSpPr>
            <p:nvPr/>
          </p:nvSpPr>
          <p:spPr bwMode="auto">
            <a:xfrm>
              <a:off x="1705" y="1847"/>
              <a:ext cx="163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solidFill>
                    <a:srgbClr val="FF0000"/>
                  </a:solidFill>
                  <a:latin typeface="+mn-lt"/>
                </a:rPr>
                <a:t>a</a:t>
              </a:r>
              <a:r>
                <a:rPr kumimoji="0" lang="en-US" altLang="zh-CN" sz="1200" baseline="-25000" dirty="0">
                  <a:solidFill>
                    <a:srgbClr val="FF0000"/>
                  </a:solidFill>
                  <a:latin typeface="+mn-lt"/>
                </a:rPr>
                <a:t>4</a:t>
              </a:r>
              <a:endParaRPr kumimoji="0" lang="en-US" altLang="zh-CN" sz="12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280" name="Rectangle 280"/>
            <p:cNvSpPr>
              <a:spLocks noChangeArrowheads="1"/>
            </p:cNvSpPr>
            <p:nvPr/>
          </p:nvSpPr>
          <p:spPr bwMode="auto">
            <a:xfrm>
              <a:off x="1868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1" name="Rectangle 281"/>
            <p:cNvSpPr>
              <a:spLocks noChangeArrowheads="1"/>
            </p:cNvSpPr>
            <p:nvPr/>
          </p:nvSpPr>
          <p:spPr bwMode="auto">
            <a:xfrm>
              <a:off x="1868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2" name="Rectangle 282"/>
            <p:cNvSpPr>
              <a:spLocks noChangeArrowheads="1"/>
            </p:cNvSpPr>
            <p:nvPr/>
          </p:nvSpPr>
          <p:spPr bwMode="auto">
            <a:xfrm>
              <a:off x="1868" y="2190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3" name="Rectangle 283"/>
            <p:cNvSpPr>
              <a:spLocks noChangeArrowheads="1"/>
            </p:cNvSpPr>
            <p:nvPr/>
          </p:nvSpPr>
          <p:spPr bwMode="auto">
            <a:xfrm>
              <a:off x="1868" y="2290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4" name="Rectangle 284"/>
            <p:cNvSpPr>
              <a:spLocks noChangeArrowheads="1"/>
            </p:cNvSpPr>
            <p:nvPr/>
          </p:nvSpPr>
          <p:spPr bwMode="auto">
            <a:xfrm>
              <a:off x="1868" y="2391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5" name="Rectangle 285"/>
            <p:cNvSpPr>
              <a:spLocks noChangeArrowheads="1"/>
            </p:cNvSpPr>
            <p:nvPr/>
          </p:nvSpPr>
          <p:spPr bwMode="auto">
            <a:xfrm>
              <a:off x="1868" y="2492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6" name="Rectangle 286"/>
            <p:cNvSpPr>
              <a:spLocks noChangeArrowheads="1"/>
            </p:cNvSpPr>
            <p:nvPr/>
          </p:nvSpPr>
          <p:spPr bwMode="auto">
            <a:xfrm>
              <a:off x="1868" y="2593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7" name="Rectangle 287"/>
            <p:cNvSpPr>
              <a:spLocks noChangeArrowheads="1"/>
            </p:cNvSpPr>
            <p:nvPr/>
          </p:nvSpPr>
          <p:spPr bwMode="auto">
            <a:xfrm>
              <a:off x="1868" y="2693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8" name="Rectangle 288"/>
            <p:cNvSpPr>
              <a:spLocks noChangeArrowheads="1"/>
            </p:cNvSpPr>
            <p:nvPr/>
          </p:nvSpPr>
          <p:spPr bwMode="auto">
            <a:xfrm>
              <a:off x="1868" y="2794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89" name="Rectangle 289"/>
            <p:cNvSpPr>
              <a:spLocks noChangeArrowheads="1"/>
            </p:cNvSpPr>
            <p:nvPr/>
          </p:nvSpPr>
          <p:spPr bwMode="auto">
            <a:xfrm>
              <a:off x="1868" y="2895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0" name="Rectangle 290"/>
            <p:cNvSpPr>
              <a:spLocks noChangeArrowheads="1"/>
            </p:cNvSpPr>
            <p:nvPr/>
          </p:nvSpPr>
          <p:spPr bwMode="auto">
            <a:xfrm>
              <a:off x="1868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1" name="Rectangle 291"/>
            <p:cNvSpPr>
              <a:spLocks noChangeArrowheads="1"/>
            </p:cNvSpPr>
            <p:nvPr/>
          </p:nvSpPr>
          <p:spPr bwMode="auto">
            <a:xfrm>
              <a:off x="1868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2" name="Rectangle 292"/>
            <p:cNvSpPr>
              <a:spLocks noChangeArrowheads="1"/>
            </p:cNvSpPr>
            <p:nvPr/>
          </p:nvSpPr>
          <p:spPr bwMode="auto">
            <a:xfrm>
              <a:off x="1868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3" name="Rectangle 293"/>
            <p:cNvSpPr>
              <a:spLocks noChangeArrowheads="1"/>
            </p:cNvSpPr>
            <p:nvPr/>
          </p:nvSpPr>
          <p:spPr bwMode="auto">
            <a:xfrm>
              <a:off x="1868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4" name="Rectangle 294"/>
            <p:cNvSpPr>
              <a:spLocks noChangeArrowheads="1"/>
            </p:cNvSpPr>
            <p:nvPr/>
          </p:nvSpPr>
          <p:spPr bwMode="auto">
            <a:xfrm>
              <a:off x="1868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5" name="Rectangle 295"/>
            <p:cNvSpPr>
              <a:spLocks noChangeArrowheads="1"/>
            </p:cNvSpPr>
            <p:nvPr/>
          </p:nvSpPr>
          <p:spPr bwMode="auto">
            <a:xfrm>
              <a:off x="1868" y="1847"/>
              <a:ext cx="162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a</a:t>
              </a:r>
              <a:r>
                <a:rPr kumimoji="0" lang="en-US" altLang="zh-CN" sz="1200" baseline="-25000">
                  <a:latin typeface="+mn-lt"/>
                </a:rPr>
                <a:t>5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296" name="Rectangle 296"/>
            <p:cNvSpPr>
              <a:spLocks noChangeArrowheads="1"/>
            </p:cNvSpPr>
            <p:nvPr/>
          </p:nvSpPr>
          <p:spPr bwMode="auto">
            <a:xfrm>
              <a:off x="2030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7" name="Rectangle 297"/>
            <p:cNvSpPr>
              <a:spLocks noChangeArrowheads="1"/>
            </p:cNvSpPr>
            <p:nvPr/>
          </p:nvSpPr>
          <p:spPr bwMode="auto">
            <a:xfrm>
              <a:off x="2030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8" name="Rectangle 298"/>
            <p:cNvSpPr>
              <a:spLocks noChangeArrowheads="1"/>
            </p:cNvSpPr>
            <p:nvPr/>
          </p:nvSpPr>
          <p:spPr bwMode="auto">
            <a:xfrm>
              <a:off x="2030" y="2190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299" name="Rectangle 299"/>
            <p:cNvSpPr>
              <a:spLocks noChangeArrowheads="1"/>
            </p:cNvSpPr>
            <p:nvPr/>
          </p:nvSpPr>
          <p:spPr bwMode="auto">
            <a:xfrm>
              <a:off x="2030" y="2290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00" name="Rectangle 300"/>
            <p:cNvSpPr>
              <a:spLocks noChangeArrowheads="1"/>
            </p:cNvSpPr>
            <p:nvPr/>
          </p:nvSpPr>
          <p:spPr bwMode="auto">
            <a:xfrm>
              <a:off x="2030" y="2391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01" name="Rectangle 301"/>
            <p:cNvSpPr>
              <a:spLocks noChangeArrowheads="1"/>
            </p:cNvSpPr>
            <p:nvPr/>
          </p:nvSpPr>
          <p:spPr bwMode="auto">
            <a:xfrm>
              <a:off x="2030" y="2492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02" name="Rectangle 302"/>
            <p:cNvSpPr>
              <a:spLocks noChangeArrowheads="1"/>
            </p:cNvSpPr>
            <p:nvPr/>
          </p:nvSpPr>
          <p:spPr bwMode="auto">
            <a:xfrm>
              <a:off x="2030" y="2593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03" name="Rectangle 303"/>
            <p:cNvSpPr>
              <a:spLocks noChangeArrowheads="1"/>
            </p:cNvSpPr>
            <p:nvPr/>
          </p:nvSpPr>
          <p:spPr bwMode="auto">
            <a:xfrm>
              <a:off x="2030" y="2693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04" name="Rectangle 304"/>
            <p:cNvSpPr>
              <a:spLocks noChangeArrowheads="1"/>
            </p:cNvSpPr>
            <p:nvPr/>
          </p:nvSpPr>
          <p:spPr bwMode="auto">
            <a:xfrm>
              <a:off x="2030" y="2794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05" name="Rectangle 305"/>
            <p:cNvSpPr>
              <a:spLocks noChangeArrowheads="1"/>
            </p:cNvSpPr>
            <p:nvPr/>
          </p:nvSpPr>
          <p:spPr bwMode="auto">
            <a:xfrm>
              <a:off x="2030" y="2895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06" name="Rectangle 306"/>
            <p:cNvSpPr>
              <a:spLocks noChangeArrowheads="1"/>
            </p:cNvSpPr>
            <p:nvPr/>
          </p:nvSpPr>
          <p:spPr bwMode="auto">
            <a:xfrm>
              <a:off x="2030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07" name="Rectangle 307"/>
            <p:cNvSpPr>
              <a:spLocks noChangeArrowheads="1"/>
            </p:cNvSpPr>
            <p:nvPr/>
          </p:nvSpPr>
          <p:spPr bwMode="auto">
            <a:xfrm>
              <a:off x="2030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08" name="Rectangle 308"/>
            <p:cNvSpPr>
              <a:spLocks noChangeArrowheads="1"/>
            </p:cNvSpPr>
            <p:nvPr/>
          </p:nvSpPr>
          <p:spPr bwMode="auto">
            <a:xfrm>
              <a:off x="2030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09" name="Rectangle 309"/>
            <p:cNvSpPr>
              <a:spLocks noChangeArrowheads="1"/>
            </p:cNvSpPr>
            <p:nvPr/>
          </p:nvSpPr>
          <p:spPr bwMode="auto">
            <a:xfrm>
              <a:off x="2030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0" name="Rectangle 310"/>
            <p:cNvSpPr>
              <a:spLocks noChangeArrowheads="1"/>
            </p:cNvSpPr>
            <p:nvPr/>
          </p:nvSpPr>
          <p:spPr bwMode="auto">
            <a:xfrm>
              <a:off x="2030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1" name="Rectangle 311"/>
            <p:cNvSpPr>
              <a:spLocks noChangeArrowheads="1"/>
            </p:cNvSpPr>
            <p:nvPr/>
          </p:nvSpPr>
          <p:spPr bwMode="auto">
            <a:xfrm>
              <a:off x="2030" y="1847"/>
              <a:ext cx="162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a</a:t>
              </a:r>
              <a:r>
                <a:rPr kumimoji="0" lang="en-US" altLang="zh-CN" sz="1200" baseline="-25000">
                  <a:latin typeface="+mn-lt"/>
                </a:rPr>
                <a:t>6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312" name="Rectangle 312"/>
            <p:cNvSpPr>
              <a:spLocks noChangeArrowheads="1"/>
            </p:cNvSpPr>
            <p:nvPr/>
          </p:nvSpPr>
          <p:spPr bwMode="auto">
            <a:xfrm>
              <a:off x="2192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3" name="Rectangle 313"/>
            <p:cNvSpPr>
              <a:spLocks noChangeArrowheads="1"/>
            </p:cNvSpPr>
            <p:nvPr/>
          </p:nvSpPr>
          <p:spPr bwMode="auto">
            <a:xfrm>
              <a:off x="2192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4" name="Rectangle 314"/>
            <p:cNvSpPr>
              <a:spLocks noChangeArrowheads="1"/>
            </p:cNvSpPr>
            <p:nvPr/>
          </p:nvSpPr>
          <p:spPr bwMode="auto">
            <a:xfrm>
              <a:off x="2192" y="2190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5" name="Rectangle 315"/>
            <p:cNvSpPr>
              <a:spLocks noChangeArrowheads="1"/>
            </p:cNvSpPr>
            <p:nvPr/>
          </p:nvSpPr>
          <p:spPr bwMode="auto">
            <a:xfrm>
              <a:off x="2192" y="2290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6" name="Rectangle 316"/>
            <p:cNvSpPr>
              <a:spLocks noChangeArrowheads="1"/>
            </p:cNvSpPr>
            <p:nvPr/>
          </p:nvSpPr>
          <p:spPr bwMode="auto">
            <a:xfrm>
              <a:off x="2192" y="2391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7" name="Rectangle 317"/>
            <p:cNvSpPr>
              <a:spLocks noChangeArrowheads="1"/>
            </p:cNvSpPr>
            <p:nvPr/>
          </p:nvSpPr>
          <p:spPr bwMode="auto">
            <a:xfrm>
              <a:off x="2192" y="2492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18" name="Rectangle 318"/>
            <p:cNvSpPr>
              <a:spLocks noChangeArrowheads="1"/>
            </p:cNvSpPr>
            <p:nvPr/>
          </p:nvSpPr>
          <p:spPr bwMode="auto">
            <a:xfrm>
              <a:off x="2192" y="2593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19" name="Rectangle 319"/>
            <p:cNvSpPr>
              <a:spLocks noChangeArrowheads="1"/>
            </p:cNvSpPr>
            <p:nvPr/>
          </p:nvSpPr>
          <p:spPr bwMode="auto">
            <a:xfrm>
              <a:off x="2192" y="2693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20" name="Rectangle 320"/>
            <p:cNvSpPr>
              <a:spLocks noChangeArrowheads="1"/>
            </p:cNvSpPr>
            <p:nvPr/>
          </p:nvSpPr>
          <p:spPr bwMode="auto">
            <a:xfrm>
              <a:off x="2192" y="2794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21" name="Rectangle 321"/>
            <p:cNvSpPr>
              <a:spLocks noChangeArrowheads="1"/>
            </p:cNvSpPr>
            <p:nvPr/>
          </p:nvSpPr>
          <p:spPr bwMode="auto">
            <a:xfrm>
              <a:off x="2192" y="2895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22" name="Rectangle 322"/>
            <p:cNvSpPr>
              <a:spLocks noChangeArrowheads="1"/>
            </p:cNvSpPr>
            <p:nvPr/>
          </p:nvSpPr>
          <p:spPr bwMode="auto">
            <a:xfrm>
              <a:off x="2192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23" name="Rectangle 323"/>
            <p:cNvSpPr>
              <a:spLocks noChangeArrowheads="1"/>
            </p:cNvSpPr>
            <p:nvPr/>
          </p:nvSpPr>
          <p:spPr bwMode="auto">
            <a:xfrm>
              <a:off x="2192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24" name="Rectangle 324"/>
            <p:cNvSpPr>
              <a:spLocks noChangeArrowheads="1"/>
            </p:cNvSpPr>
            <p:nvPr/>
          </p:nvSpPr>
          <p:spPr bwMode="auto">
            <a:xfrm>
              <a:off x="2192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25" name="Rectangle 325"/>
            <p:cNvSpPr>
              <a:spLocks noChangeArrowheads="1"/>
            </p:cNvSpPr>
            <p:nvPr/>
          </p:nvSpPr>
          <p:spPr bwMode="auto">
            <a:xfrm>
              <a:off x="2192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26" name="Rectangle 326"/>
            <p:cNvSpPr>
              <a:spLocks noChangeArrowheads="1"/>
            </p:cNvSpPr>
            <p:nvPr/>
          </p:nvSpPr>
          <p:spPr bwMode="auto">
            <a:xfrm>
              <a:off x="2192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27" name="Rectangle 327"/>
            <p:cNvSpPr>
              <a:spLocks noChangeArrowheads="1"/>
            </p:cNvSpPr>
            <p:nvPr/>
          </p:nvSpPr>
          <p:spPr bwMode="auto">
            <a:xfrm>
              <a:off x="2192" y="1847"/>
              <a:ext cx="162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latin typeface="+mn-lt"/>
                </a:rPr>
                <a:t>a</a:t>
              </a:r>
              <a:r>
                <a:rPr kumimoji="0" lang="en-US" altLang="zh-CN" sz="1200" baseline="-25000" dirty="0">
                  <a:latin typeface="+mn-lt"/>
                </a:rPr>
                <a:t>7</a:t>
              </a:r>
              <a:endParaRPr kumimoji="0" lang="en-US" altLang="zh-CN" sz="1200" dirty="0">
                <a:latin typeface="+mn-lt"/>
              </a:endParaRPr>
            </a:p>
          </p:txBody>
        </p:sp>
        <p:sp>
          <p:nvSpPr>
            <p:cNvPr id="328" name="Rectangle 328"/>
            <p:cNvSpPr>
              <a:spLocks noChangeArrowheads="1"/>
            </p:cNvSpPr>
            <p:nvPr/>
          </p:nvSpPr>
          <p:spPr bwMode="auto">
            <a:xfrm>
              <a:off x="2354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29" name="Rectangle 329"/>
            <p:cNvSpPr>
              <a:spLocks noChangeArrowheads="1"/>
            </p:cNvSpPr>
            <p:nvPr/>
          </p:nvSpPr>
          <p:spPr bwMode="auto">
            <a:xfrm>
              <a:off x="2354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0" name="Rectangle 330"/>
            <p:cNvSpPr>
              <a:spLocks noChangeArrowheads="1"/>
            </p:cNvSpPr>
            <p:nvPr/>
          </p:nvSpPr>
          <p:spPr bwMode="auto">
            <a:xfrm>
              <a:off x="2354" y="2190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1" name="Rectangle 331"/>
            <p:cNvSpPr>
              <a:spLocks noChangeArrowheads="1"/>
            </p:cNvSpPr>
            <p:nvPr/>
          </p:nvSpPr>
          <p:spPr bwMode="auto">
            <a:xfrm>
              <a:off x="2354" y="2290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2" name="Rectangle 332"/>
            <p:cNvSpPr>
              <a:spLocks noChangeArrowheads="1"/>
            </p:cNvSpPr>
            <p:nvPr/>
          </p:nvSpPr>
          <p:spPr bwMode="auto">
            <a:xfrm>
              <a:off x="2354" y="2391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3" name="Rectangle 333"/>
            <p:cNvSpPr>
              <a:spLocks noChangeArrowheads="1"/>
            </p:cNvSpPr>
            <p:nvPr/>
          </p:nvSpPr>
          <p:spPr bwMode="auto">
            <a:xfrm>
              <a:off x="2354" y="2492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4" name="Rectangle 334"/>
            <p:cNvSpPr>
              <a:spLocks noChangeArrowheads="1"/>
            </p:cNvSpPr>
            <p:nvPr/>
          </p:nvSpPr>
          <p:spPr bwMode="auto">
            <a:xfrm>
              <a:off x="2354" y="2593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5" name="Rectangle 335"/>
            <p:cNvSpPr>
              <a:spLocks noChangeArrowheads="1"/>
            </p:cNvSpPr>
            <p:nvPr/>
          </p:nvSpPr>
          <p:spPr bwMode="auto">
            <a:xfrm>
              <a:off x="2354" y="2693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36" name="Rectangle 336"/>
            <p:cNvSpPr>
              <a:spLocks noChangeArrowheads="1"/>
            </p:cNvSpPr>
            <p:nvPr/>
          </p:nvSpPr>
          <p:spPr bwMode="auto">
            <a:xfrm>
              <a:off x="2354" y="2794"/>
              <a:ext cx="162" cy="1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37" name="Rectangle 337"/>
            <p:cNvSpPr>
              <a:spLocks noChangeArrowheads="1"/>
            </p:cNvSpPr>
            <p:nvPr/>
          </p:nvSpPr>
          <p:spPr bwMode="auto">
            <a:xfrm>
              <a:off x="2354" y="2895"/>
              <a:ext cx="162" cy="1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38" name="Rectangle 338"/>
            <p:cNvSpPr>
              <a:spLocks noChangeArrowheads="1"/>
            </p:cNvSpPr>
            <p:nvPr/>
          </p:nvSpPr>
          <p:spPr bwMode="auto">
            <a:xfrm>
              <a:off x="2354" y="2995"/>
              <a:ext cx="162" cy="1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39" name="Rectangle 339"/>
            <p:cNvSpPr>
              <a:spLocks noChangeArrowheads="1"/>
            </p:cNvSpPr>
            <p:nvPr/>
          </p:nvSpPr>
          <p:spPr bwMode="auto">
            <a:xfrm>
              <a:off x="2354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0" name="Rectangle 340"/>
            <p:cNvSpPr>
              <a:spLocks noChangeArrowheads="1"/>
            </p:cNvSpPr>
            <p:nvPr/>
          </p:nvSpPr>
          <p:spPr bwMode="auto">
            <a:xfrm>
              <a:off x="2354" y="3197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1" name="Rectangle 341"/>
            <p:cNvSpPr>
              <a:spLocks noChangeArrowheads="1"/>
            </p:cNvSpPr>
            <p:nvPr/>
          </p:nvSpPr>
          <p:spPr bwMode="auto">
            <a:xfrm>
              <a:off x="2354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2" name="Rectangle 342"/>
            <p:cNvSpPr>
              <a:spLocks noChangeArrowheads="1"/>
            </p:cNvSpPr>
            <p:nvPr/>
          </p:nvSpPr>
          <p:spPr bwMode="auto">
            <a:xfrm>
              <a:off x="2354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3" name="Rectangle 343"/>
            <p:cNvSpPr>
              <a:spLocks noChangeArrowheads="1"/>
            </p:cNvSpPr>
            <p:nvPr/>
          </p:nvSpPr>
          <p:spPr bwMode="auto">
            <a:xfrm>
              <a:off x="2354" y="1847"/>
              <a:ext cx="162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solidFill>
                    <a:srgbClr val="FF0000"/>
                  </a:solidFill>
                  <a:latin typeface="+mn-lt"/>
                </a:rPr>
                <a:t>a</a:t>
              </a:r>
              <a:r>
                <a:rPr kumimoji="0" lang="en-US" altLang="zh-CN" sz="1200" baseline="-25000" dirty="0">
                  <a:solidFill>
                    <a:srgbClr val="FF0000"/>
                  </a:solidFill>
                  <a:latin typeface="+mn-lt"/>
                </a:rPr>
                <a:t>8</a:t>
              </a:r>
              <a:endParaRPr kumimoji="0" lang="en-US" altLang="zh-CN" sz="1200" dirty="0">
                <a:solidFill>
                  <a:srgbClr val="FF0000"/>
                </a:solidFill>
                <a:latin typeface="+mn-lt"/>
              </a:endParaRPr>
            </a:p>
          </p:txBody>
        </p:sp>
        <p:sp>
          <p:nvSpPr>
            <p:cNvPr id="344" name="Rectangle 344"/>
            <p:cNvSpPr>
              <a:spLocks noChangeArrowheads="1"/>
            </p:cNvSpPr>
            <p:nvPr/>
          </p:nvSpPr>
          <p:spPr bwMode="auto">
            <a:xfrm>
              <a:off x="2516" y="1988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5" name="Rectangle 345"/>
            <p:cNvSpPr>
              <a:spLocks noChangeArrowheads="1"/>
            </p:cNvSpPr>
            <p:nvPr/>
          </p:nvSpPr>
          <p:spPr bwMode="auto">
            <a:xfrm>
              <a:off x="2516" y="2089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6" name="Rectangle 346"/>
            <p:cNvSpPr>
              <a:spLocks noChangeArrowheads="1"/>
            </p:cNvSpPr>
            <p:nvPr/>
          </p:nvSpPr>
          <p:spPr bwMode="auto">
            <a:xfrm>
              <a:off x="2516" y="2190"/>
              <a:ext cx="163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7" name="Rectangle 347"/>
            <p:cNvSpPr>
              <a:spLocks noChangeArrowheads="1"/>
            </p:cNvSpPr>
            <p:nvPr/>
          </p:nvSpPr>
          <p:spPr bwMode="auto">
            <a:xfrm>
              <a:off x="2516" y="2290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8" name="Rectangle 348"/>
            <p:cNvSpPr>
              <a:spLocks noChangeArrowheads="1"/>
            </p:cNvSpPr>
            <p:nvPr/>
          </p:nvSpPr>
          <p:spPr bwMode="auto">
            <a:xfrm>
              <a:off x="2516" y="2391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49" name="Rectangle 349"/>
            <p:cNvSpPr>
              <a:spLocks noChangeArrowheads="1"/>
            </p:cNvSpPr>
            <p:nvPr/>
          </p:nvSpPr>
          <p:spPr bwMode="auto">
            <a:xfrm>
              <a:off x="2516" y="2492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50" name="Rectangle 350"/>
            <p:cNvSpPr>
              <a:spLocks noChangeArrowheads="1"/>
            </p:cNvSpPr>
            <p:nvPr/>
          </p:nvSpPr>
          <p:spPr bwMode="auto">
            <a:xfrm>
              <a:off x="2516" y="2593"/>
              <a:ext cx="163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51" name="Rectangle 351"/>
            <p:cNvSpPr>
              <a:spLocks noChangeArrowheads="1"/>
            </p:cNvSpPr>
            <p:nvPr/>
          </p:nvSpPr>
          <p:spPr bwMode="auto">
            <a:xfrm>
              <a:off x="2516" y="2693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52" name="Rectangle 352"/>
            <p:cNvSpPr>
              <a:spLocks noChangeArrowheads="1"/>
            </p:cNvSpPr>
            <p:nvPr/>
          </p:nvSpPr>
          <p:spPr bwMode="auto">
            <a:xfrm>
              <a:off x="2516" y="2794"/>
              <a:ext cx="163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53" name="Rectangle 353"/>
            <p:cNvSpPr>
              <a:spLocks noChangeArrowheads="1"/>
            </p:cNvSpPr>
            <p:nvPr/>
          </p:nvSpPr>
          <p:spPr bwMode="auto">
            <a:xfrm>
              <a:off x="2516" y="2895"/>
              <a:ext cx="163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chemeClr val="hlink"/>
                </a:solidFill>
                <a:latin typeface="+mn-lt"/>
              </a:endParaRPr>
            </a:p>
          </p:txBody>
        </p:sp>
        <p:sp>
          <p:nvSpPr>
            <p:cNvPr id="354" name="Rectangle 354"/>
            <p:cNvSpPr>
              <a:spLocks noChangeArrowheads="1"/>
            </p:cNvSpPr>
            <p:nvPr/>
          </p:nvSpPr>
          <p:spPr bwMode="auto">
            <a:xfrm>
              <a:off x="2516" y="2995"/>
              <a:ext cx="163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55" name="Rectangle 355"/>
            <p:cNvSpPr>
              <a:spLocks noChangeArrowheads="1"/>
            </p:cNvSpPr>
            <p:nvPr/>
          </p:nvSpPr>
          <p:spPr bwMode="auto">
            <a:xfrm>
              <a:off x="2516" y="3096"/>
              <a:ext cx="163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solidFill>
                  <a:srgbClr val="FF0066"/>
                </a:solidFill>
                <a:latin typeface="+mn-lt"/>
              </a:endParaRPr>
            </a:p>
          </p:txBody>
        </p:sp>
        <p:sp>
          <p:nvSpPr>
            <p:cNvPr id="356" name="Rectangle 356"/>
            <p:cNvSpPr>
              <a:spLocks noChangeArrowheads="1"/>
            </p:cNvSpPr>
            <p:nvPr/>
          </p:nvSpPr>
          <p:spPr bwMode="auto">
            <a:xfrm>
              <a:off x="2516" y="3197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57" name="Rectangle 357"/>
            <p:cNvSpPr>
              <a:spLocks noChangeArrowheads="1"/>
            </p:cNvSpPr>
            <p:nvPr/>
          </p:nvSpPr>
          <p:spPr bwMode="auto">
            <a:xfrm>
              <a:off x="2516" y="3298"/>
              <a:ext cx="163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58" name="Rectangle 358"/>
            <p:cNvSpPr>
              <a:spLocks noChangeArrowheads="1"/>
            </p:cNvSpPr>
            <p:nvPr/>
          </p:nvSpPr>
          <p:spPr bwMode="auto">
            <a:xfrm>
              <a:off x="2516" y="3398"/>
              <a:ext cx="163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59" name="Rectangle 359"/>
            <p:cNvSpPr>
              <a:spLocks noChangeArrowheads="1"/>
            </p:cNvSpPr>
            <p:nvPr/>
          </p:nvSpPr>
          <p:spPr bwMode="auto">
            <a:xfrm>
              <a:off x="2516" y="1847"/>
              <a:ext cx="163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a</a:t>
              </a:r>
              <a:r>
                <a:rPr kumimoji="0" lang="en-US" altLang="zh-CN" sz="1200" baseline="-25000">
                  <a:latin typeface="+mn-lt"/>
                </a:rPr>
                <a:t>9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360" name="Rectangle 360"/>
            <p:cNvSpPr>
              <a:spLocks noChangeArrowheads="1"/>
            </p:cNvSpPr>
            <p:nvPr/>
          </p:nvSpPr>
          <p:spPr bwMode="auto">
            <a:xfrm>
              <a:off x="2679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1" name="Rectangle 361"/>
            <p:cNvSpPr>
              <a:spLocks noChangeArrowheads="1"/>
            </p:cNvSpPr>
            <p:nvPr/>
          </p:nvSpPr>
          <p:spPr bwMode="auto">
            <a:xfrm>
              <a:off x="2679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2" name="Rectangle 362"/>
            <p:cNvSpPr>
              <a:spLocks noChangeArrowheads="1"/>
            </p:cNvSpPr>
            <p:nvPr/>
          </p:nvSpPr>
          <p:spPr bwMode="auto">
            <a:xfrm>
              <a:off x="2679" y="2190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3" name="Rectangle 363"/>
            <p:cNvSpPr>
              <a:spLocks noChangeArrowheads="1"/>
            </p:cNvSpPr>
            <p:nvPr/>
          </p:nvSpPr>
          <p:spPr bwMode="auto">
            <a:xfrm>
              <a:off x="2679" y="2290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4" name="Rectangle 364"/>
            <p:cNvSpPr>
              <a:spLocks noChangeArrowheads="1"/>
            </p:cNvSpPr>
            <p:nvPr/>
          </p:nvSpPr>
          <p:spPr bwMode="auto">
            <a:xfrm>
              <a:off x="2679" y="2391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5" name="Rectangle 365"/>
            <p:cNvSpPr>
              <a:spLocks noChangeArrowheads="1"/>
            </p:cNvSpPr>
            <p:nvPr/>
          </p:nvSpPr>
          <p:spPr bwMode="auto">
            <a:xfrm>
              <a:off x="2679" y="2492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6" name="Rectangle 366"/>
            <p:cNvSpPr>
              <a:spLocks noChangeArrowheads="1"/>
            </p:cNvSpPr>
            <p:nvPr/>
          </p:nvSpPr>
          <p:spPr bwMode="auto">
            <a:xfrm>
              <a:off x="2679" y="2593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7" name="Rectangle 367"/>
            <p:cNvSpPr>
              <a:spLocks noChangeArrowheads="1"/>
            </p:cNvSpPr>
            <p:nvPr/>
          </p:nvSpPr>
          <p:spPr bwMode="auto">
            <a:xfrm>
              <a:off x="2679" y="2693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8" name="Rectangle 368"/>
            <p:cNvSpPr>
              <a:spLocks noChangeArrowheads="1"/>
            </p:cNvSpPr>
            <p:nvPr/>
          </p:nvSpPr>
          <p:spPr bwMode="auto">
            <a:xfrm>
              <a:off x="2679" y="2794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69" name="Rectangle 369"/>
            <p:cNvSpPr>
              <a:spLocks noChangeArrowheads="1"/>
            </p:cNvSpPr>
            <p:nvPr/>
          </p:nvSpPr>
          <p:spPr bwMode="auto">
            <a:xfrm>
              <a:off x="2679" y="2895"/>
              <a:ext cx="162" cy="1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0" name="Rectangle 370"/>
            <p:cNvSpPr>
              <a:spLocks noChangeArrowheads="1"/>
            </p:cNvSpPr>
            <p:nvPr/>
          </p:nvSpPr>
          <p:spPr bwMode="auto">
            <a:xfrm>
              <a:off x="2679" y="2995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1" name="Rectangle 371"/>
            <p:cNvSpPr>
              <a:spLocks noChangeArrowheads="1"/>
            </p:cNvSpPr>
            <p:nvPr/>
          </p:nvSpPr>
          <p:spPr bwMode="auto">
            <a:xfrm>
              <a:off x="2679" y="3096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2" name="Rectangle 372"/>
            <p:cNvSpPr>
              <a:spLocks noChangeArrowheads="1"/>
            </p:cNvSpPr>
            <p:nvPr/>
          </p:nvSpPr>
          <p:spPr bwMode="auto">
            <a:xfrm>
              <a:off x="2679" y="3197"/>
              <a:ext cx="162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3" name="Rectangle 373"/>
            <p:cNvSpPr>
              <a:spLocks noChangeArrowheads="1"/>
            </p:cNvSpPr>
            <p:nvPr/>
          </p:nvSpPr>
          <p:spPr bwMode="auto">
            <a:xfrm>
              <a:off x="2679" y="3298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4" name="Rectangle 374"/>
            <p:cNvSpPr>
              <a:spLocks noChangeArrowheads="1"/>
            </p:cNvSpPr>
            <p:nvPr/>
          </p:nvSpPr>
          <p:spPr bwMode="auto">
            <a:xfrm>
              <a:off x="2679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5" name="Rectangle 375"/>
            <p:cNvSpPr>
              <a:spLocks noChangeArrowheads="1"/>
            </p:cNvSpPr>
            <p:nvPr/>
          </p:nvSpPr>
          <p:spPr bwMode="auto">
            <a:xfrm>
              <a:off x="2679" y="1847"/>
              <a:ext cx="162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>
                  <a:latin typeface="+mn-lt"/>
                </a:rPr>
                <a:t>a</a:t>
              </a:r>
              <a:r>
                <a:rPr kumimoji="0" lang="en-US" altLang="zh-CN" sz="1200" baseline="-25000">
                  <a:latin typeface="+mn-lt"/>
                </a:rPr>
                <a:t>10</a:t>
              </a:r>
              <a:endParaRPr kumimoji="0" lang="en-US" altLang="zh-CN" sz="1200">
                <a:latin typeface="+mn-lt"/>
              </a:endParaRPr>
            </a:p>
          </p:txBody>
        </p:sp>
        <p:sp>
          <p:nvSpPr>
            <p:cNvPr id="376" name="Rectangle 376"/>
            <p:cNvSpPr>
              <a:spLocks noChangeArrowheads="1"/>
            </p:cNvSpPr>
            <p:nvPr/>
          </p:nvSpPr>
          <p:spPr bwMode="auto">
            <a:xfrm>
              <a:off x="2841" y="198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7" name="Rectangle 377"/>
            <p:cNvSpPr>
              <a:spLocks noChangeArrowheads="1"/>
            </p:cNvSpPr>
            <p:nvPr/>
          </p:nvSpPr>
          <p:spPr bwMode="auto">
            <a:xfrm>
              <a:off x="2841" y="2089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8" name="Rectangle 378"/>
            <p:cNvSpPr>
              <a:spLocks noChangeArrowheads="1"/>
            </p:cNvSpPr>
            <p:nvPr/>
          </p:nvSpPr>
          <p:spPr bwMode="auto">
            <a:xfrm>
              <a:off x="2841" y="2190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79" name="Rectangle 379"/>
            <p:cNvSpPr>
              <a:spLocks noChangeArrowheads="1"/>
            </p:cNvSpPr>
            <p:nvPr/>
          </p:nvSpPr>
          <p:spPr bwMode="auto">
            <a:xfrm>
              <a:off x="2841" y="2290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0" name="Rectangle 380"/>
            <p:cNvSpPr>
              <a:spLocks noChangeArrowheads="1"/>
            </p:cNvSpPr>
            <p:nvPr/>
          </p:nvSpPr>
          <p:spPr bwMode="auto">
            <a:xfrm>
              <a:off x="2841" y="2391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1" name="Rectangle 381"/>
            <p:cNvSpPr>
              <a:spLocks noChangeArrowheads="1"/>
            </p:cNvSpPr>
            <p:nvPr/>
          </p:nvSpPr>
          <p:spPr bwMode="auto">
            <a:xfrm>
              <a:off x="2841" y="2492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2" name="Rectangle 382"/>
            <p:cNvSpPr>
              <a:spLocks noChangeArrowheads="1"/>
            </p:cNvSpPr>
            <p:nvPr/>
          </p:nvSpPr>
          <p:spPr bwMode="auto">
            <a:xfrm>
              <a:off x="2841" y="2593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3" name="Rectangle 383"/>
            <p:cNvSpPr>
              <a:spLocks noChangeArrowheads="1"/>
            </p:cNvSpPr>
            <p:nvPr/>
          </p:nvSpPr>
          <p:spPr bwMode="auto">
            <a:xfrm>
              <a:off x="2841" y="2693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4" name="Rectangle 384"/>
            <p:cNvSpPr>
              <a:spLocks noChangeArrowheads="1"/>
            </p:cNvSpPr>
            <p:nvPr/>
          </p:nvSpPr>
          <p:spPr bwMode="auto">
            <a:xfrm>
              <a:off x="2841" y="2794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5" name="Rectangle 385"/>
            <p:cNvSpPr>
              <a:spLocks noChangeArrowheads="1"/>
            </p:cNvSpPr>
            <p:nvPr/>
          </p:nvSpPr>
          <p:spPr bwMode="auto">
            <a:xfrm>
              <a:off x="2841" y="2895"/>
              <a:ext cx="162" cy="1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6" name="Rectangle 386"/>
            <p:cNvSpPr>
              <a:spLocks noChangeArrowheads="1"/>
            </p:cNvSpPr>
            <p:nvPr/>
          </p:nvSpPr>
          <p:spPr bwMode="auto">
            <a:xfrm>
              <a:off x="2841" y="2995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7" name="Rectangle 387"/>
            <p:cNvSpPr>
              <a:spLocks noChangeArrowheads="1"/>
            </p:cNvSpPr>
            <p:nvPr/>
          </p:nvSpPr>
          <p:spPr bwMode="auto">
            <a:xfrm>
              <a:off x="2841" y="3096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8" name="Rectangle 388"/>
            <p:cNvSpPr>
              <a:spLocks noChangeArrowheads="1"/>
            </p:cNvSpPr>
            <p:nvPr/>
          </p:nvSpPr>
          <p:spPr bwMode="auto">
            <a:xfrm>
              <a:off x="2841" y="3197"/>
              <a:ext cx="162" cy="101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89" name="Rectangle 389"/>
            <p:cNvSpPr>
              <a:spLocks noChangeArrowheads="1"/>
            </p:cNvSpPr>
            <p:nvPr/>
          </p:nvSpPr>
          <p:spPr bwMode="auto">
            <a:xfrm>
              <a:off x="2841" y="3298"/>
              <a:ext cx="162" cy="1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90" name="Rectangle 390"/>
            <p:cNvSpPr>
              <a:spLocks noChangeArrowheads="1"/>
            </p:cNvSpPr>
            <p:nvPr/>
          </p:nvSpPr>
          <p:spPr bwMode="auto">
            <a:xfrm>
              <a:off x="2841" y="3398"/>
              <a:ext cx="162" cy="1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 sz="1200">
                <a:latin typeface="+mn-lt"/>
              </a:endParaRPr>
            </a:p>
          </p:txBody>
        </p:sp>
        <p:sp>
          <p:nvSpPr>
            <p:cNvPr id="391" name="Rectangle 391"/>
            <p:cNvSpPr>
              <a:spLocks noChangeArrowheads="1"/>
            </p:cNvSpPr>
            <p:nvPr/>
          </p:nvSpPr>
          <p:spPr bwMode="auto">
            <a:xfrm>
              <a:off x="2841" y="1847"/>
              <a:ext cx="162" cy="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en-US" altLang="zh-CN" sz="1200" dirty="0">
                  <a:solidFill>
                    <a:srgbClr val="FF0066"/>
                  </a:solidFill>
                  <a:latin typeface="+mn-lt"/>
                </a:rPr>
                <a:t>a</a:t>
              </a:r>
              <a:r>
                <a:rPr kumimoji="0" lang="en-US" altLang="zh-CN" sz="1200" baseline="-25000" dirty="0">
                  <a:solidFill>
                    <a:srgbClr val="FF0066"/>
                  </a:solidFill>
                  <a:latin typeface="+mn-lt"/>
                </a:rPr>
                <a:t>11</a:t>
              </a:r>
              <a:endParaRPr kumimoji="0" lang="en-US" altLang="zh-CN" sz="1200" dirty="0">
                <a:solidFill>
                  <a:srgbClr val="FF0066"/>
                </a:solidFill>
                <a:latin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798168" y="1124744"/>
            <a:ext cx="516632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dirty="0"/>
              <a:t>第一步 证明贪心选择性质</a:t>
            </a:r>
            <a:r>
              <a:rPr lang="en-US" altLang="zh-CN" sz="2000" dirty="0"/>
              <a:t>: 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存在最优解包含相容最早结束的活动</a:t>
            </a: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endParaRPr lang="zh-CN" altLang="en-US" sz="20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dirty="0"/>
              <a:t> 第二步 证明最优子结构性质</a:t>
            </a:r>
            <a:r>
              <a:rPr lang="en-US" altLang="zh-CN" sz="2000" dirty="0"/>
              <a:t>: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en-US" altLang="zh-CN" sz="2000" dirty="0"/>
              <a:t>   </a:t>
            </a:r>
            <a:r>
              <a:rPr lang="zh-CN" altLang="en-US" sz="2000" dirty="0"/>
              <a:t>若</a:t>
            </a:r>
            <a:r>
              <a:rPr lang="en-US" altLang="zh-CN" sz="2000" dirty="0"/>
              <a:t>A</a:t>
            </a:r>
            <a:r>
              <a:rPr lang="zh-CN" altLang="en-US" sz="2000" dirty="0"/>
              <a:t>是包含活动</a:t>
            </a:r>
            <a:r>
              <a:rPr lang="en-US" altLang="zh-CN" sz="2000" dirty="0"/>
              <a:t>1</a:t>
            </a:r>
            <a:r>
              <a:rPr lang="zh-CN" altLang="en-US" sz="2000" dirty="0"/>
              <a:t>的最大相容活动集</a:t>
            </a:r>
            <a:r>
              <a:rPr lang="en-US" altLang="zh-CN" sz="2000" dirty="0"/>
              <a:t>(</a:t>
            </a:r>
            <a:r>
              <a:rPr lang="zh-CN" altLang="en-US" sz="2000" dirty="0"/>
              <a:t>最优策略</a:t>
            </a:r>
            <a:r>
              <a:rPr lang="en-US" altLang="zh-CN" sz="2000" dirty="0"/>
              <a:t>), </a:t>
            </a:r>
            <a:r>
              <a:rPr lang="en-US" altLang="zh-CN" sz="2000" dirty="0" smtClean="0"/>
              <a:t>   </a:t>
            </a:r>
            <a:r>
              <a:rPr lang="zh-CN" altLang="en-US" sz="2000" dirty="0"/>
              <a:t>则</a:t>
            </a:r>
            <a:r>
              <a:rPr lang="en-US" altLang="zh-CN" sz="2000" dirty="0"/>
              <a:t>A-{1}(</a:t>
            </a:r>
            <a:r>
              <a:rPr lang="zh-CN" altLang="en-US" sz="2000" dirty="0"/>
              <a:t>子决策</a:t>
            </a:r>
            <a:r>
              <a:rPr lang="en-US" altLang="zh-CN" sz="2000" dirty="0"/>
              <a:t>)</a:t>
            </a:r>
            <a:r>
              <a:rPr lang="zh-CN" altLang="en-US" sz="2000" dirty="0"/>
              <a:t>是</a:t>
            </a:r>
            <a:r>
              <a:rPr lang="en-US" altLang="zh-CN" sz="2000" dirty="0"/>
              <a:t>{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 | </a:t>
            </a:r>
            <a:r>
              <a:rPr lang="en-US" altLang="zh-CN" sz="2000" i="1" dirty="0" err="1"/>
              <a:t>s</a:t>
            </a:r>
            <a:r>
              <a:rPr lang="en-US" altLang="zh-CN" sz="2000" i="1" baseline="-25000" dirty="0" err="1"/>
              <a:t>i</a:t>
            </a:r>
            <a:r>
              <a:rPr lang="en-US" altLang="zh-CN" sz="2000" i="1" baseline="-25000" dirty="0"/>
              <a:t> </a:t>
            </a:r>
            <a:r>
              <a:rPr lang="en-US" altLang="zh-CN" sz="2000" dirty="0"/>
              <a:t>&gt;= </a:t>
            </a:r>
            <a:r>
              <a:rPr lang="en-US" altLang="zh-CN" sz="2000" i="1" dirty="0"/>
              <a:t>f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} (</a:t>
            </a:r>
            <a:r>
              <a:rPr lang="zh-CN" altLang="en-US" sz="2000" dirty="0"/>
              <a:t>子问题</a:t>
            </a:r>
            <a:r>
              <a:rPr lang="en-US" altLang="zh-CN" sz="2000" dirty="0"/>
              <a:t>)</a:t>
            </a:r>
            <a:r>
              <a:rPr lang="zh-CN" altLang="en-US" sz="2000" dirty="0"/>
              <a:t>上的</a:t>
            </a:r>
            <a:r>
              <a:rPr lang="zh-CN" altLang="en-US" sz="2000" dirty="0" smtClean="0"/>
              <a:t>最大相容</a:t>
            </a:r>
            <a:r>
              <a:rPr lang="zh-CN" altLang="en-US" sz="2000" dirty="0"/>
              <a:t>活动集 </a:t>
            </a:r>
            <a:endParaRPr lang="zh-CN" altLang="en-US" sz="2000" dirty="0"/>
          </a:p>
        </p:txBody>
      </p:sp>
      <p:sp>
        <p:nvSpPr>
          <p:cNvPr id="392" name="Text Box 3"/>
          <p:cNvSpPr txBox="1">
            <a:spLocks noChangeArrowheads="1"/>
          </p:cNvSpPr>
          <p:nvPr/>
        </p:nvSpPr>
        <p:spPr bwMode="auto">
          <a:xfrm>
            <a:off x="3365372" y="3290202"/>
            <a:ext cx="5743132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zh-CN" altLang="en-US" sz="2000" dirty="0" smtClean="0">
                <a:solidFill>
                  <a:schemeClr val="tx2"/>
                </a:solidFill>
              </a:rPr>
              <a:t>一、最小的</a:t>
            </a:r>
            <a:r>
              <a:rPr lang="en-US" altLang="zh-CN" sz="2000" dirty="0" smtClean="0">
                <a:solidFill>
                  <a:schemeClr val="tx2"/>
                </a:solidFill>
              </a:rPr>
              <a:t>1</a:t>
            </a:r>
            <a:r>
              <a:rPr lang="zh-CN" altLang="en-US" sz="2000" dirty="0" smtClean="0">
                <a:solidFill>
                  <a:schemeClr val="tx2"/>
                </a:solidFill>
              </a:rPr>
              <a:t>可以在里面</a:t>
            </a:r>
            <a:r>
              <a:rPr lang="en-US" altLang="zh-CN" sz="2000" dirty="0" smtClean="0">
                <a:solidFill>
                  <a:schemeClr val="tx2"/>
                </a:solidFill>
              </a:rPr>
              <a:t>,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{1, 4, 9, 11} 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dirty="0" smtClean="0"/>
              <a:t> 则</a:t>
            </a:r>
            <a:r>
              <a:rPr lang="en-US" altLang="zh-CN" sz="2000" dirty="0" smtClean="0"/>
              <a:t>A-{1}={4, 9, 11}</a:t>
            </a:r>
            <a:r>
              <a:rPr lang="zh-CN" altLang="en-US" sz="2000" dirty="0" smtClean="0"/>
              <a:t>是子问题</a:t>
            </a:r>
            <a:r>
              <a:rPr lang="en-US" altLang="zh-CN" sz="2000" dirty="0"/>
              <a:t>{</a:t>
            </a:r>
            <a:r>
              <a:rPr lang="en-US" altLang="zh-CN" sz="2000" dirty="0" smtClean="0"/>
              <a:t>4,6,7,8,9,11}</a:t>
            </a:r>
            <a:r>
              <a:rPr lang="zh-CN" altLang="en-US" sz="2000" dirty="0" smtClean="0"/>
              <a:t>的最优解</a:t>
            </a:r>
            <a:br>
              <a:rPr lang="en-US" altLang="zh-CN" sz="2000" dirty="0" smtClean="0"/>
            </a:b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dirty="0" smtClean="0"/>
              <a:t> 二、</a:t>
            </a:r>
            <a:r>
              <a:rPr lang="zh-CN" altLang="en-US" sz="2000" dirty="0" smtClean="0">
                <a:solidFill>
                  <a:schemeClr val="tx2"/>
                </a:solidFill>
              </a:rPr>
              <a:t>最小的</a:t>
            </a:r>
            <a:r>
              <a:rPr lang="en-US" altLang="zh-CN" sz="2000" dirty="0" smtClean="0">
                <a:solidFill>
                  <a:schemeClr val="tx2"/>
                </a:solidFill>
              </a:rPr>
              <a:t>4</a:t>
            </a:r>
            <a:r>
              <a:rPr lang="zh-CN" altLang="en-US" sz="2000" dirty="0" smtClean="0">
                <a:solidFill>
                  <a:schemeClr val="tx2"/>
                </a:solidFill>
              </a:rPr>
              <a:t>可以在里面</a:t>
            </a:r>
            <a:r>
              <a:rPr lang="en-US" altLang="zh-CN" sz="2000" dirty="0" smtClean="0">
                <a:solidFill>
                  <a:schemeClr val="tx2"/>
                </a:solidFill>
              </a:rPr>
              <a:t>,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{4, 9, 11} </a:t>
            </a:r>
            <a:endParaRPr lang="en-US" altLang="zh-CN" sz="2000" dirty="0" smtClean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dirty="0" smtClean="0"/>
              <a:t> </a:t>
            </a:r>
            <a:r>
              <a:rPr lang="zh-CN" altLang="en-US" sz="2000" dirty="0"/>
              <a:t>则</a:t>
            </a:r>
            <a:r>
              <a:rPr lang="en-US" altLang="zh-CN" sz="2000" dirty="0"/>
              <a:t>A-</a:t>
            </a:r>
            <a:r>
              <a:rPr lang="en-US" altLang="zh-CN" sz="2000" dirty="0" smtClean="0"/>
              <a:t>{4}={9</a:t>
            </a:r>
            <a:r>
              <a:rPr lang="en-US" altLang="zh-CN" sz="2000" dirty="0"/>
              <a:t>, 11}</a:t>
            </a:r>
            <a:r>
              <a:rPr lang="zh-CN" altLang="en-US" sz="2000" dirty="0"/>
              <a:t>是子问题</a:t>
            </a:r>
            <a:r>
              <a:rPr lang="en-US" altLang="zh-CN" sz="2000" dirty="0" smtClean="0"/>
              <a:t>{8,9,11</a:t>
            </a:r>
            <a:r>
              <a:rPr lang="en-US" altLang="zh-CN" sz="2000" dirty="0"/>
              <a:t>}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最优解</a:t>
            </a:r>
            <a:br>
              <a:rPr lang="en-US" altLang="zh-CN" sz="2000" dirty="0" smtClean="0"/>
            </a:br>
            <a:endParaRPr lang="en-US" altLang="zh-CN" sz="2000" dirty="0" smtClean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dirty="0" smtClean="0"/>
              <a:t> 三、</a:t>
            </a:r>
            <a:r>
              <a:rPr lang="zh-CN" altLang="en-US" sz="2000" dirty="0">
                <a:solidFill>
                  <a:schemeClr val="tx2"/>
                </a:solidFill>
              </a:rPr>
              <a:t>最小</a:t>
            </a:r>
            <a:r>
              <a:rPr lang="zh-CN" altLang="en-US" sz="2000" dirty="0" smtClean="0">
                <a:solidFill>
                  <a:schemeClr val="tx2"/>
                </a:solidFill>
              </a:rPr>
              <a:t>的</a:t>
            </a:r>
            <a:r>
              <a:rPr lang="en-US" altLang="zh-CN" sz="2000" dirty="0" smtClean="0">
                <a:solidFill>
                  <a:schemeClr val="tx2"/>
                </a:solidFill>
              </a:rPr>
              <a:t>8</a:t>
            </a:r>
            <a:r>
              <a:rPr lang="zh-CN" altLang="en-US" sz="2000" dirty="0" smtClean="0">
                <a:solidFill>
                  <a:schemeClr val="tx2"/>
                </a:solidFill>
              </a:rPr>
              <a:t>可以</a:t>
            </a:r>
            <a:r>
              <a:rPr lang="zh-CN" altLang="en-US" sz="2000" dirty="0">
                <a:solidFill>
                  <a:schemeClr val="tx2"/>
                </a:solidFill>
              </a:rPr>
              <a:t>在里面</a:t>
            </a:r>
            <a:r>
              <a:rPr lang="en-US" altLang="zh-CN" sz="2000" dirty="0">
                <a:solidFill>
                  <a:schemeClr val="tx2"/>
                </a:solidFill>
              </a:rPr>
              <a:t>, 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{8, </a:t>
            </a:r>
            <a:r>
              <a:rPr lang="en-US" altLang="zh-CN" sz="2000" dirty="0"/>
              <a:t>11} 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000" dirty="0"/>
              <a:t> 则</a:t>
            </a:r>
            <a:r>
              <a:rPr lang="en-US" altLang="zh-CN" sz="2000" dirty="0"/>
              <a:t>A-</a:t>
            </a:r>
            <a:r>
              <a:rPr lang="en-US" altLang="zh-CN" sz="2000" dirty="0" smtClean="0"/>
              <a:t>{8}={11</a:t>
            </a:r>
            <a:r>
              <a:rPr lang="en-US" altLang="zh-CN" sz="2000" dirty="0"/>
              <a:t>}</a:t>
            </a:r>
            <a:r>
              <a:rPr lang="zh-CN" altLang="en-US" sz="2000" dirty="0"/>
              <a:t>是子问题</a:t>
            </a:r>
            <a:r>
              <a:rPr lang="en-US" altLang="zh-CN" sz="2000" dirty="0" smtClean="0"/>
              <a:t>{11</a:t>
            </a:r>
            <a:r>
              <a:rPr lang="en-US" altLang="zh-CN" sz="2000" dirty="0"/>
              <a:t>}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最优解 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7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1028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/>
            </a:fld>
            <a:r>
              <a:rPr lang="en-US" altLang="zh-CN" sz="1400" b="0" dirty="0"/>
              <a:t> of 158</a:t>
            </a:r>
            <a:endParaRPr lang="en-US" altLang="zh-CN" sz="1400" b="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3694113"/>
            <a:ext cx="8777288" cy="663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输出 </a:t>
            </a:r>
            <a:r>
              <a:rPr kumimoji="1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dp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[0, n+1]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1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4313" y="1653540"/>
            <a:ext cx="8777288" cy="1995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  <a:defRPr/>
            </a:pPr>
            <a:r>
              <a:rPr kumimoji="1" lang="zh-CN" altLang="en-US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 设 </a:t>
            </a:r>
            <a:r>
              <a:rPr kumimoji="0" lang="en-US" altLang="zh-CN" sz="3200" i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3200" kern="1200" cap="none" spc="0" normalizeH="0" baseline="-25000" noProof="0" dirty="0">
                <a:latin typeface="+mn-lt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i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3200" kern="1200" cap="none" spc="0" normalizeH="0" baseline="-25000" noProof="0" dirty="0">
                <a:latin typeface="+mn-lt"/>
                <a:ea typeface="宋体" panose="02010600030101010101" pitchFamily="2" charset="-122"/>
                <a:cs typeface="+mn-cs"/>
              </a:rPr>
              <a:t>2 </a:t>
            </a: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… </a:t>
            </a: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200" i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3200" i="1" kern="1200" cap="none" spc="0" normalizeH="0" baseline="-25000" noProof="0" dirty="0">
                <a:latin typeface="+mn-lt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添加 </a:t>
            </a:r>
            <a:r>
              <a:rPr kumimoji="1" lang="en-US" altLang="zh-CN" sz="3200" i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3200" kern="1200" cap="none" spc="0" normalizeH="0" baseline="-25000" noProof="0" dirty="0">
                <a:latin typeface="+mn-lt"/>
                <a:ea typeface="宋体" panose="02010600030101010101" pitchFamily="2" charset="-122"/>
                <a:cs typeface="+mn-cs"/>
              </a:rPr>
              <a:t>0 </a:t>
            </a:r>
            <a:r>
              <a:rPr kumimoji="1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= 0, </a:t>
            </a:r>
            <a:r>
              <a:rPr kumimoji="1" lang="en-US" altLang="zh-CN" sz="3200" i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3200" i="1" kern="1200" cap="none" spc="0" normalizeH="0" baseline="-25000" noProof="0" dirty="0">
                <a:latin typeface="+mn-lt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3200" kern="1200" cap="none" spc="0" normalizeH="0" baseline="-25000" noProof="0" dirty="0">
                <a:latin typeface="+mn-lt"/>
                <a:ea typeface="宋体" panose="02010600030101010101" pitchFamily="2" charset="-122"/>
                <a:cs typeface="+mn-cs"/>
              </a:rPr>
              <a:t>+1 </a:t>
            </a:r>
            <a:r>
              <a:rPr kumimoji="1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  <a:sym typeface="Symbol" panose="05050102010706020507"/>
              </a:rPr>
              <a:t></a:t>
            </a:r>
            <a:endParaRPr kumimoji="1" lang="en-US" altLang="zh-CN" sz="32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  <a:defRPr/>
            </a:pPr>
            <a:r>
              <a:rPr kumimoji="1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i="1" kern="1200" cap="none" spc="0" normalizeH="0" baseline="0" noProof="0" dirty="0" err="1">
                <a:latin typeface="+mn-lt"/>
                <a:ea typeface="宋体" panose="02010600030101010101" pitchFamily="2" charset="-122"/>
                <a:cs typeface="+mn-cs"/>
              </a:rPr>
              <a:t>dp</a:t>
            </a:r>
            <a:r>
              <a:rPr kumimoji="1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[</a:t>
            </a:r>
            <a:r>
              <a:rPr kumimoji="1" lang="en-US" altLang="zh-CN" sz="3200" i="1" kern="1200" cap="none" spc="0" normalizeH="0" baseline="0" noProof="0" dirty="0" err="1"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3200" i="1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j</a:t>
            </a:r>
            <a:r>
              <a:rPr kumimoji="1" lang="en-US" altLang="zh-CN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] = </a:t>
            </a:r>
            <a:r>
              <a:rPr kumimoji="1" lang="zh-CN" altLang="en-US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在活动</a:t>
            </a:r>
            <a:r>
              <a:rPr kumimoji="1" lang="en-US" altLang="zh-CN" sz="3200" i="1" kern="1200" cap="none" spc="0" normalizeH="0" baseline="0" noProof="0" dirty="0" err="1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1" lang="zh-CN" altLang="en-US" sz="3200" kern="1200" cap="none" spc="0" normalizeH="0" baseline="0" noProof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结束后</a:t>
            </a:r>
            <a:r>
              <a:rPr kumimoji="1" lang="zh-CN" altLang="en-US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和活动</a:t>
            </a:r>
            <a:r>
              <a:rPr kumimoji="1" lang="en-US" altLang="zh-CN" sz="3200" i="1" kern="1200" cap="none" spc="0" normalizeH="0" baseline="0" noProof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j</a:t>
            </a:r>
            <a:r>
              <a:rPr kumimoji="1" lang="zh-CN" altLang="en-US" sz="3200" kern="1200" cap="none" spc="0" normalizeH="0" baseline="0" noProof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  <a:cs typeface="+mn-cs"/>
              </a:rPr>
              <a:t>开始前</a:t>
            </a:r>
            <a:r>
              <a:rPr kumimoji="1" lang="zh-CN" altLang="en-US" sz="32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的最大相容活动的活动个数</a:t>
            </a:r>
            <a:endParaRPr kumimoji="1" lang="en-US" altLang="zh-CN" sz="32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10000"/>
              </a:lnSpc>
              <a:spcBef>
                <a:spcPct val="1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800" kern="1200" cap="none" spc="0" normalizeH="0" baseline="0" noProof="0" dirty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27075" y="4429125"/>
          <a:ext cx="75819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819400" imgH="558800" progId="Equation.3">
                  <p:embed/>
                </p:oleObj>
              </mc:Choice>
              <mc:Fallback>
                <p:oleObj name="" r:id="rId1" imgW="2819400" imgH="558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7075" y="4429125"/>
                        <a:ext cx="7581900" cy="150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olidFill>
                  <a:schemeClr val="tx1"/>
                </a:solidFill>
              </a:rPr>
              <a:t>活动安排算法</a:t>
            </a:r>
            <a:r>
              <a:rPr lang="en-US" altLang="zh-CN" b="1" dirty="0" smtClean="0">
                <a:solidFill>
                  <a:schemeClr val="tx1"/>
                </a:solidFill>
              </a:rPr>
              <a:t>DP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2052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/>
            </a:fld>
            <a:r>
              <a:rPr lang="en-US" altLang="zh-CN" sz="1400" b="0" dirty="0"/>
              <a:t> of 158</a:t>
            </a:r>
            <a:endParaRPr lang="en-US" altLang="zh-CN" sz="1400" b="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214313"/>
            <a:ext cx="8777288" cy="663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输出 </a:t>
            </a:r>
            <a:r>
              <a:rPr kumimoji="1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dp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[0, n+1]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endParaRPr kumimoji="1" lang="en-US" altLang="zh-CN" sz="4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922338" y="890588"/>
          <a:ext cx="730885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716530" imgH="533400" progId="Equation.3">
                  <p:embed/>
                </p:oleObj>
              </mc:Choice>
              <mc:Fallback>
                <p:oleObj name="" r:id="rId1" imgW="2716530" imgH="533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2338" y="890588"/>
                        <a:ext cx="7308850" cy="1433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0" y="2492375"/>
            <a:ext cx="3929063" cy="3749675"/>
            <a:chOff x="1104" y="1670"/>
            <a:chExt cx="2475" cy="2362"/>
          </a:xfrm>
        </p:grpSpPr>
        <p:sp>
          <p:nvSpPr>
            <p:cNvPr id="2057" name="Rectangle 6"/>
            <p:cNvSpPr/>
            <p:nvPr/>
          </p:nvSpPr>
          <p:spPr>
            <a:xfrm>
              <a:off x="1104" y="1872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58" name="Rectangle 7"/>
            <p:cNvSpPr/>
            <p:nvPr/>
          </p:nvSpPr>
          <p:spPr>
            <a:xfrm>
              <a:off x="1104" y="2016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59" name="Rectangle 8"/>
            <p:cNvSpPr/>
            <p:nvPr/>
          </p:nvSpPr>
          <p:spPr>
            <a:xfrm>
              <a:off x="1104" y="2160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60" name="Rectangle 9"/>
            <p:cNvSpPr/>
            <p:nvPr/>
          </p:nvSpPr>
          <p:spPr>
            <a:xfrm>
              <a:off x="1104" y="2304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61" name="Rectangle 10"/>
            <p:cNvSpPr/>
            <p:nvPr/>
          </p:nvSpPr>
          <p:spPr>
            <a:xfrm>
              <a:off x="1104" y="2448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4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62" name="Rectangle 11"/>
            <p:cNvSpPr/>
            <p:nvPr/>
          </p:nvSpPr>
          <p:spPr>
            <a:xfrm>
              <a:off x="1104" y="2592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5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63" name="Rectangle 12"/>
            <p:cNvSpPr/>
            <p:nvPr/>
          </p:nvSpPr>
          <p:spPr>
            <a:xfrm>
              <a:off x="1104" y="2736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6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64" name="Rectangle 13"/>
            <p:cNvSpPr/>
            <p:nvPr/>
          </p:nvSpPr>
          <p:spPr>
            <a:xfrm>
              <a:off x="1104" y="2880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7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65" name="Rectangle 14"/>
            <p:cNvSpPr/>
            <p:nvPr/>
          </p:nvSpPr>
          <p:spPr>
            <a:xfrm>
              <a:off x="1104" y="3024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8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66" name="Rectangle 15"/>
            <p:cNvSpPr/>
            <p:nvPr/>
          </p:nvSpPr>
          <p:spPr>
            <a:xfrm>
              <a:off x="1104" y="3168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9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67" name="Rectangle 16"/>
            <p:cNvSpPr/>
            <p:nvPr/>
          </p:nvSpPr>
          <p:spPr>
            <a:xfrm>
              <a:off x="1104" y="3312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10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68" name="Rectangle 17"/>
            <p:cNvSpPr/>
            <p:nvPr/>
          </p:nvSpPr>
          <p:spPr>
            <a:xfrm>
              <a:off x="1104" y="3456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11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69" name="Rectangle 18"/>
            <p:cNvSpPr/>
            <p:nvPr/>
          </p:nvSpPr>
          <p:spPr>
            <a:xfrm>
              <a:off x="1104" y="3600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12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70" name="Rectangle 19"/>
            <p:cNvSpPr/>
            <p:nvPr/>
          </p:nvSpPr>
          <p:spPr>
            <a:xfrm>
              <a:off x="1104" y="3744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13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71" name="Rectangle 20"/>
            <p:cNvSpPr/>
            <p:nvPr/>
          </p:nvSpPr>
          <p:spPr>
            <a:xfrm>
              <a:off x="1104" y="3888"/>
              <a:ext cx="363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14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72" name="Rectangle 21"/>
            <p:cNvSpPr/>
            <p:nvPr/>
          </p:nvSpPr>
          <p:spPr>
            <a:xfrm>
              <a:off x="1104" y="1670"/>
              <a:ext cx="363" cy="20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time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73" name="Rectangle 22"/>
            <p:cNvSpPr/>
            <p:nvPr/>
          </p:nvSpPr>
          <p:spPr>
            <a:xfrm>
              <a:off x="1467" y="187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74" name="Rectangle 23"/>
            <p:cNvSpPr/>
            <p:nvPr/>
          </p:nvSpPr>
          <p:spPr>
            <a:xfrm>
              <a:off x="1467" y="2016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75" name="Rectangle 24"/>
            <p:cNvSpPr/>
            <p:nvPr/>
          </p:nvSpPr>
          <p:spPr>
            <a:xfrm>
              <a:off x="1467" y="2160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76" name="Rectangle 25"/>
            <p:cNvSpPr/>
            <p:nvPr/>
          </p:nvSpPr>
          <p:spPr>
            <a:xfrm>
              <a:off x="1467" y="2304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77" name="Rectangle 26"/>
            <p:cNvSpPr/>
            <p:nvPr/>
          </p:nvSpPr>
          <p:spPr>
            <a:xfrm>
              <a:off x="1467" y="244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78" name="Rectangle 27"/>
            <p:cNvSpPr/>
            <p:nvPr/>
          </p:nvSpPr>
          <p:spPr>
            <a:xfrm>
              <a:off x="1467" y="259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79" name="Rectangle 28"/>
            <p:cNvSpPr/>
            <p:nvPr/>
          </p:nvSpPr>
          <p:spPr>
            <a:xfrm>
              <a:off x="1467" y="273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80" name="Rectangle 29"/>
            <p:cNvSpPr/>
            <p:nvPr/>
          </p:nvSpPr>
          <p:spPr>
            <a:xfrm>
              <a:off x="1467" y="288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81" name="Rectangle 30"/>
            <p:cNvSpPr/>
            <p:nvPr/>
          </p:nvSpPr>
          <p:spPr>
            <a:xfrm>
              <a:off x="1467" y="302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82" name="Rectangle 31"/>
            <p:cNvSpPr/>
            <p:nvPr/>
          </p:nvSpPr>
          <p:spPr>
            <a:xfrm>
              <a:off x="1467" y="316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83" name="Rectangle 32"/>
            <p:cNvSpPr/>
            <p:nvPr/>
          </p:nvSpPr>
          <p:spPr>
            <a:xfrm>
              <a:off x="1467" y="331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84" name="Rectangle 33"/>
            <p:cNvSpPr/>
            <p:nvPr/>
          </p:nvSpPr>
          <p:spPr>
            <a:xfrm>
              <a:off x="1467" y="345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85" name="Rectangle 34"/>
            <p:cNvSpPr/>
            <p:nvPr/>
          </p:nvSpPr>
          <p:spPr>
            <a:xfrm>
              <a:off x="1467" y="360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86" name="Rectangle 35"/>
            <p:cNvSpPr/>
            <p:nvPr/>
          </p:nvSpPr>
          <p:spPr>
            <a:xfrm>
              <a:off x="1467" y="374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87" name="Rectangle 36"/>
            <p:cNvSpPr/>
            <p:nvPr/>
          </p:nvSpPr>
          <p:spPr>
            <a:xfrm>
              <a:off x="1467" y="388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88" name="Rectangle 37"/>
            <p:cNvSpPr/>
            <p:nvPr/>
          </p:nvSpPr>
          <p:spPr>
            <a:xfrm>
              <a:off x="1467" y="1670"/>
              <a:ext cx="192" cy="20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89" name="Rectangle 38"/>
            <p:cNvSpPr/>
            <p:nvPr/>
          </p:nvSpPr>
          <p:spPr>
            <a:xfrm>
              <a:off x="1659" y="187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90" name="Rectangle 39"/>
            <p:cNvSpPr/>
            <p:nvPr/>
          </p:nvSpPr>
          <p:spPr>
            <a:xfrm>
              <a:off x="1659" y="201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91" name="Rectangle 40"/>
            <p:cNvSpPr/>
            <p:nvPr/>
          </p:nvSpPr>
          <p:spPr>
            <a:xfrm>
              <a:off x="1659" y="216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92" name="Rectangle 41"/>
            <p:cNvSpPr/>
            <p:nvPr/>
          </p:nvSpPr>
          <p:spPr>
            <a:xfrm>
              <a:off x="1659" y="2304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93" name="Rectangle 42"/>
            <p:cNvSpPr/>
            <p:nvPr/>
          </p:nvSpPr>
          <p:spPr>
            <a:xfrm>
              <a:off x="1659" y="2448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94" name="Rectangle 43"/>
            <p:cNvSpPr/>
            <p:nvPr/>
          </p:nvSpPr>
          <p:spPr>
            <a:xfrm>
              <a:off x="1659" y="259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95" name="Rectangle 44"/>
            <p:cNvSpPr/>
            <p:nvPr/>
          </p:nvSpPr>
          <p:spPr>
            <a:xfrm>
              <a:off x="1659" y="273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96" name="Rectangle 45"/>
            <p:cNvSpPr/>
            <p:nvPr/>
          </p:nvSpPr>
          <p:spPr>
            <a:xfrm>
              <a:off x="1659" y="288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97" name="Rectangle 46"/>
            <p:cNvSpPr/>
            <p:nvPr/>
          </p:nvSpPr>
          <p:spPr>
            <a:xfrm>
              <a:off x="1659" y="302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98" name="Rectangle 47"/>
            <p:cNvSpPr/>
            <p:nvPr/>
          </p:nvSpPr>
          <p:spPr>
            <a:xfrm>
              <a:off x="1659" y="316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099" name="Rectangle 48"/>
            <p:cNvSpPr/>
            <p:nvPr/>
          </p:nvSpPr>
          <p:spPr>
            <a:xfrm>
              <a:off x="1659" y="331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00" name="Rectangle 49"/>
            <p:cNvSpPr/>
            <p:nvPr/>
          </p:nvSpPr>
          <p:spPr>
            <a:xfrm>
              <a:off x="1659" y="345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01" name="Rectangle 50"/>
            <p:cNvSpPr/>
            <p:nvPr/>
          </p:nvSpPr>
          <p:spPr>
            <a:xfrm>
              <a:off x="1659" y="360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02" name="Rectangle 51"/>
            <p:cNvSpPr/>
            <p:nvPr/>
          </p:nvSpPr>
          <p:spPr>
            <a:xfrm>
              <a:off x="1659" y="374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03" name="Rectangle 52"/>
            <p:cNvSpPr/>
            <p:nvPr/>
          </p:nvSpPr>
          <p:spPr>
            <a:xfrm>
              <a:off x="1659" y="388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04" name="Rectangle 53"/>
            <p:cNvSpPr/>
            <p:nvPr/>
          </p:nvSpPr>
          <p:spPr>
            <a:xfrm>
              <a:off x="1659" y="1670"/>
              <a:ext cx="192" cy="20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05" name="Rectangle 54"/>
            <p:cNvSpPr/>
            <p:nvPr/>
          </p:nvSpPr>
          <p:spPr>
            <a:xfrm>
              <a:off x="1851" y="1872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06" name="Rectangle 55"/>
            <p:cNvSpPr/>
            <p:nvPr/>
          </p:nvSpPr>
          <p:spPr>
            <a:xfrm>
              <a:off x="1851" y="2016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07" name="Rectangle 56"/>
            <p:cNvSpPr/>
            <p:nvPr/>
          </p:nvSpPr>
          <p:spPr>
            <a:xfrm>
              <a:off x="1851" y="2160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08" name="Rectangle 57"/>
            <p:cNvSpPr/>
            <p:nvPr/>
          </p:nvSpPr>
          <p:spPr>
            <a:xfrm>
              <a:off x="1851" y="2304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09" name="Rectangle 58"/>
            <p:cNvSpPr/>
            <p:nvPr/>
          </p:nvSpPr>
          <p:spPr>
            <a:xfrm>
              <a:off x="1851" y="2448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10" name="Rectangle 59"/>
            <p:cNvSpPr/>
            <p:nvPr/>
          </p:nvSpPr>
          <p:spPr>
            <a:xfrm>
              <a:off x="1851" y="2592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11" name="Rectangle 60"/>
            <p:cNvSpPr/>
            <p:nvPr/>
          </p:nvSpPr>
          <p:spPr>
            <a:xfrm>
              <a:off x="1851" y="273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12" name="Rectangle 61"/>
            <p:cNvSpPr/>
            <p:nvPr/>
          </p:nvSpPr>
          <p:spPr>
            <a:xfrm>
              <a:off x="1851" y="288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13" name="Rectangle 62"/>
            <p:cNvSpPr/>
            <p:nvPr/>
          </p:nvSpPr>
          <p:spPr>
            <a:xfrm>
              <a:off x="1851" y="302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14" name="Rectangle 63"/>
            <p:cNvSpPr/>
            <p:nvPr/>
          </p:nvSpPr>
          <p:spPr>
            <a:xfrm>
              <a:off x="1851" y="316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15" name="Rectangle 64"/>
            <p:cNvSpPr/>
            <p:nvPr/>
          </p:nvSpPr>
          <p:spPr>
            <a:xfrm>
              <a:off x="1851" y="331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16" name="Rectangle 65"/>
            <p:cNvSpPr/>
            <p:nvPr/>
          </p:nvSpPr>
          <p:spPr>
            <a:xfrm>
              <a:off x="1851" y="345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17" name="Rectangle 66"/>
            <p:cNvSpPr/>
            <p:nvPr/>
          </p:nvSpPr>
          <p:spPr>
            <a:xfrm>
              <a:off x="1851" y="360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18" name="Rectangle 67"/>
            <p:cNvSpPr/>
            <p:nvPr/>
          </p:nvSpPr>
          <p:spPr>
            <a:xfrm>
              <a:off x="1851" y="374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19" name="Rectangle 68"/>
            <p:cNvSpPr/>
            <p:nvPr/>
          </p:nvSpPr>
          <p:spPr>
            <a:xfrm>
              <a:off x="1851" y="388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20" name="Rectangle 69"/>
            <p:cNvSpPr/>
            <p:nvPr/>
          </p:nvSpPr>
          <p:spPr>
            <a:xfrm>
              <a:off x="1851" y="1670"/>
              <a:ext cx="192" cy="20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21" name="Rectangle 70"/>
            <p:cNvSpPr/>
            <p:nvPr/>
          </p:nvSpPr>
          <p:spPr>
            <a:xfrm>
              <a:off x="2043" y="187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22" name="Rectangle 71"/>
            <p:cNvSpPr/>
            <p:nvPr/>
          </p:nvSpPr>
          <p:spPr>
            <a:xfrm>
              <a:off x="2043" y="201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23" name="Rectangle 72"/>
            <p:cNvSpPr/>
            <p:nvPr/>
          </p:nvSpPr>
          <p:spPr>
            <a:xfrm>
              <a:off x="2043" y="216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24" name="Rectangle 73"/>
            <p:cNvSpPr/>
            <p:nvPr/>
          </p:nvSpPr>
          <p:spPr>
            <a:xfrm>
              <a:off x="2043" y="230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25" name="Rectangle 74"/>
            <p:cNvSpPr/>
            <p:nvPr/>
          </p:nvSpPr>
          <p:spPr>
            <a:xfrm>
              <a:off x="2043" y="244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26" name="Rectangle 75"/>
            <p:cNvSpPr/>
            <p:nvPr/>
          </p:nvSpPr>
          <p:spPr>
            <a:xfrm>
              <a:off x="2043" y="2592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27" name="Rectangle 76"/>
            <p:cNvSpPr/>
            <p:nvPr/>
          </p:nvSpPr>
          <p:spPr>
            <a:xfrm>
              <a:off x="2043" y="2736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28" name="Rectangle 77"/>
            <p:cNvSpPr/>
            <p:nvPr/>
          </p:nvSpPr>
          <p:spPr>
            <a:xfrm>
              <a:off x="2043" y="288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29" name="Rectangle 78"/>
            <p:cNvSpPr/>
            <p:nvPr/>
          </p:nvSpPr>
          <p:spPr>
            <a:xfrm>
              <a:off x="2043" y="302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30" name="Rectangle 79"/>
            <p:cNvSpPr/>
            <p:nvPr/>
          </p:nvSpPr>
          <p:spPr>
            <a:xfrm>
              <a:off x="2043" y="316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31" name="Rectangle 80"/>
            <p:cNvSpPr/>
            <p:nvPr/>
          </p:nvSpPr>
          <p:spPr>
            <a:xfrm>
              <a:off x="2043" y="331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32" name="Rectangle 81"/>
            <p:cNvSpPr/>
            <p:nvPr/>
          </p:nvSpPr>
          <p:spPr>
            <a:xfrm>
              <a:off x="2043" y="345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33" name="Rectangle 82"/>
            <p:cNvSpPr/>
            <p:nvPr/>
          </p:nvSpPr>
          <p:spPr>
            <a:xfrm>
              <a:off x="2043" y="360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34" name="Rectangle 83"/>
            <p:cNvSpPr/>
            <p:nvPr/>
          </p:nvSpPr>
          <p:spPr>
            <a:xfrm>
              <a:off x="2043" y="374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35" name="Rectangle 84"/>
            <p:cNvSpPr/>
            <p:nvPr/>
          </p:nvSpPr>
          <p:spPr>
            <a:xfrm>
              <a:off x="2043" y="388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36" name="Rectangle 85"/>
            <p:cNvSpPr/>
            <p:nvPr/>
          </p:nvSpPr>
          <p:spPr>
            <a:xfrm>
              <a:off x="2043" y="1670"/>
              <a:ext cx="192" cy="20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4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37" name="Rectangle 86"/>
            <p:cNvSpPr/>
            <p:nvPr/>
          </p:nvSpPr>
          <p:spPr>
            <a:xfrm>
              <a:off x="2235" y="187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38" name="Rectangle 87"/>
            <p:cNvSpPr/>
            <p:nvPr/>
          </p:nvSpPr>
          <p:spPr>
            <a:xfrm>
              <a:off x="2235" y="201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39" name="Rectangle 88"/>
            <p:cNvSpPr/>
            <p:nvPr/>
          </p:nvSpPr>
          <p:spPr>
            <a:xfrm>
              <a:off x="2235" y="216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40" name="Rectangle 89"/>
            <p:cNvSpPr/>
            <p:nvPr/>
          </p:nvSpPr>
          <p:spPr>
            <a:xfrm>
              <a:off x="2235" y="2304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41" name="Rectangle 90"/>
            <p:cNvSpPr/>
            <p:nvPr/>
          </p:nvSpPr>
          <p:spPr>
            <a:xfrm>
              <a:off x="2235" y="2448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42" name="Rectangle 91"/>
            <p:cNvSpPr/>
            <p:nvPr/>
          </p:nvSpPr>
          <p:spPr>
            <a:xfrm>
              <a:off x="2235" y="2592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43" name="Rectangle 92"/>
            <p:cNvSpPr/>
            <p:nvPr/>
          </p:nvSpPr>
          <p:spPr>
            <a:xfrm>
              <a:off x="2235" y="2736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44" name="Rectangle 93"/>
            <p:cNvSpPr/>
            <p:nvPr/>
          </p:nvSpPr>
          <p:spPr>
            <a:xfrm>
              <a:off x="2235" y="2880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45" name="Rectangle 94"/>
            <p:cNvSpPr/>
            <p:nvPr/>
          </p:nvSpPr>
          <p:spPr>
            <a:xfrm>
              <a:off x="2235" y="302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46" name="Rectangle 95"/>
            <p:cNvSpPr/>
            <p:nvPr/>
          </p:nvSpPr>
          <p:spPr>
            <a:xfrm>
              <a:off x="2235" y="316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47" name="Rectangle 96"/>
            <p:cNvSpPr/>
            <p:nvPr/>
          </p:nvSpPr>
          <p:spPr>
            <a:xfrm>
              <a:off x="2235" y="331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48" name="Rectangle 97"/>
            <p:cNvSpPr/>
            <p:nvPr/>
          </p:nvSpPr>
          <p:spPr>
            <a:xfrm>
              <a:off x="2235" y="345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49" name="Rectangle 98"/>
            <p:cNvSpPr/>
            <p:nvPr/>
          </p:nvSpPr>
          <p:spPr>
            <a:xfrm>
              <a:off x="2235" y="360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50" name="Rectangle 99"/>
            <p:cNvSpPr/>
            <p:nvPr/>
          </p:nvSpPr>
          <p:spPr>
            <a:xfrm>
              <a:off x="2235" y="374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51" name="Rectangle 100"/>
            <p:cNvSpPr/>
            <p:nvPr/>
          </p:nvSpPr>
          <p:spPr>
            <a:xfrm>
              <a:off x="2235" y="388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52" name="Rectangle 101"/>
            <p:cNvSpPr/>
            <p:nvPr/>
          </p:nvSpPr>
          <p:spPr>
            <a:xfrm>
              <a:off x="2235" y="1670"/>
              <a:ext cx="192" cy="20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5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53" name="Rectangle 102"/>
            <p:cNvSpPr/>
            <p:nvPr/>
          </p:nvSpPr>
          <p:spPr>
            <a:xfrm>
              <a:off x="2427" y="187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54" name="Rectangle 103"/>
            <p:cNvSpPr/>
            <p:nvPr/>
          </p:nvSpPr>
          <p:spPr>
            <a:xfrm>
              <a:off x="2427" y="201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55" name="Rectangle 104"/>
            <p:cNvSpPr/>
            <p:nvPr/>
          </p:nvSpPr>
          <p:spPr>
            <a:xfrm>
              <a:off x="2427" y="216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56" name="Rectangle 105"/>
            <p:cNvSpPr/>
            <p:nvPr/>
          </p:nvSpPr>
          <p:spPr>
            <a:xfrm>
              <a:off x="2427" y="230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57" name="Rectangle 106"/>
            <p:cNvSpPr/>
            <p:nvPr/>
          </p:nvSpPr>
          <p:spPr>
            <a:xfrm>
              <a:off x="2427" y="244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58" name="Rectangle 107"/>
            <p:cNvSpPr/>
            <p:nvPr/>
          </p:nvSpPr>
          <p:spPr>
            <a:xfrm>
              <a:off x="2427" y="2592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59" name="Rectangle 108"/>
            <p:cNvSpPr/>
            <p:nvPr/>
          </p:nvSpPr>
          <p:spPr>
            <a:xfrm>
              <a:off x="2427" y="2736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60" name="Rectangle 109"/>
            <p:cNvSpPr/>
            <p:nvPr/>
          </p:nvSpPr>
          <p:spPr>
            <a:xfrm>
              <a:off x="2427" y="2880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61" name="Rectangle 110"/>
            <p:cNvSpPr/>
            <p:nvPr/>
          </p:nvSpPr>
          <p:spPr>
            <a:xfrm>
              <a:off x="2427" y="3024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62" name="Rectangle 111"/>
            <p:cNvSpPr/>
            <p:nvPr/>
          </p:nvSpPr>
          <p:spPr>
            <a:xfrm>
              <a:off x="2427" y="316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63" name="Rectangle 112"/>
            <p:cNvSpPr/>
            <p:nvPr/>
          </p:nvSpPr>
          <p:spPr>
            <a:xfrm>
              <a:off x="2427" y="331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64" name="Rectangle 113"/>
            <p:cNvSpPr/>
            <p:nvPr/>
          </p:nvSpPr>
          <p:spPr>
            <a:xfrm>
              <a:off x="2427" y="345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65" name="Rectangle 114"/>
            <p:cNvSpPr/>
            <p:nvPr/>
          </p:nvSpPr>
          <p:spPr>
            <a:xfrm>
              <a:off x="2427" y="360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66" name="Rectangle 115"/>
            <p:cNvSpPr/>
            <p:nvPr/>
          </p:nvSpPr>
          <p:spPr>
            <a:xfrm>
              <a:off x="2427" y="374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67" name="Rectangle 116"/>
            <p:cNvSpPr/>
            <p:nvPr/>
          </p:nvSpPr>
          <p:spPr>
            <a:xfrm>
              <a:off x="2427" y="388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68" name="Rectangle 117"/>
            <p:cNvSpPr/>
            <p:nvPr/>
          </p:nvSpPr>
          <p:spPr>
            <a:xfrm>
              <a:off x="2427" y="1670"/>
              <a:ext cx="192" cy="20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6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69" name="Rectangle 118"/>
            <p:cNvSpPr/>
            <p:nvPr/>
          </p:nvSpPr>
          <p:spPr>
            <a:xfrm>
              <a:off x="2619" y="187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70" name="Rectangle 119"/>
            <p:cNvSpPr/>
            <p:nvPr/>
          </p:nvSpPr>
          <p:spPr>
            <a:xfrm>
              <a:off x="2619" y="201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71" name="Rectangle 120"/>
            <p:cNvSpPr/>
            <p:nvPr/>
          </p:nvSpPr>
          <p:spPr>
            <a:xfrm>
              <a:off x="2619" y="216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72" name="Rectangle 121"/>
            <p:cNvSpPr/>
            <p:nvPr/>
          </p:nvSpPr>
          <p:spPr>
            <a:xfrm>
              <a:off x="2619" y="230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73" name="Rectangle 122"/>
            <p:cNvSpPr/>
            <p:nvPr/>
          </p:nvSpPr>
          <p:spPr>
            <a:xfrm>
              <a:off x="2619" y="244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74" name="Rectangle 123"/>
            <p:cNvSpPr/>
            <p:nvPr/>
          </p:nvSpPr>
          <p:spPr>
            <a:xfrm>
              <a:off x="2619" y="259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75" name="Rectangle 124"/>
            <p:cNvSpPr/>
            <p:nvPr/>
          </p:nvSpPr>
          <p:spPr>
            <a:xfrm>
              <a:off x="2619" y="2736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76" name="Rectangle 125"/>
            <p:cNvSpPr/>
            <p:nvPr/>
          </p:nvSpPr>
          <p:spPr>
            <a:xfrm>
              <a:off x="2619" y="2880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77" name="Rectangle 126"/>
            <p:cNvSpPr/>
            <p:nvPr/>
          </p:nvSpPr>
          <p:spPr>
            <a:xfrm>
              <a:off x="2619" y="3024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78" name="Rectangle 127"/>
            <p:cNvSpPr/>
            <p:nvPr/>
          </p:nvSpPr>
          <p:spPr>
            <a:xfrm>
              <a:off x="2619" y="3168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79" name="Rectangle 128"/>
            <p:cNvSpPr/>
            <p:nvPr/>
          </p:nvSpPr>
          <p:spPr>
            <a:xfrm>
              <a:off x="2619" y="331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80" name="Rectangle 129"/>
            <p:cNvSpPr/>
            <p:nvPr/>
          </p:nvSpPr>
          <p:spPr>
            <a:xfrm>
              <a:off x="2619" y="345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81" name="Rectangle 130"/>
            <p:cNvSpPr/>
            <p:nvPr/>
          </p:nvSpPr>
          <p:spPr>
            <a:xfrm>
              <a:off x="2619" y="360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82" name="Rectangle 131"/>
            <p:cNvSpPr/>
            <p:nvPr/>
          </p:nvSpPr>
          <p:spPr>
            <a:xfrm>
              <a:off x="2619" y="374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83" name="Rectangle 132"/>
            <p:cNvSpPr/>
            <p:nvPr/>
          </p:nvSpPr>
          <p:spPr>
            <a:xfrm>
              <a:off x="2619" y="388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84" name="Rectangle 133"/>
            <p:cNvSpPr/>
            <p:nvPr/>
          </p:nvSpPr>
          <p:spPr>
            <a:xfrm>
              <a:off x="2619" y="1670"/>
              <a:ext cx="192" cy="20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7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85" name="Rectangle 134"/>
            <p:cNvSpPr/>
            <p:nvPr/>
          </p:nvSpPr>
          <p:spPr>
            <a:xfrm>
              <a:off x="2811" y="187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86" name="Rectangle 135"/>
            <p:cNvSpPr/>
            <p:nvPr/>
          </p:nvSpPr>
          <p:spPr>
            <a:xfrm>
              <a:off x="2811" y="201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87" name="Rectangle 136"/>
            <p:cNvSpPr/>
            <p:nvPr/>
          </p:nvSpPr>
          <p:spPr>
            <a:xfrm>
              <a:off x="2811" y="216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88" name="Rectangle 137"/>
            <p:cNvSpPr/>
            <p:nvPr/>
          </p:nvSpPr>
          <p:spPr>
            <a:xfrm>
              <a:off x="2811" y="230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89" name="Rectangle 138"/>
            <p:cNvSpPr/>
            <p:nvPr/>
          </p:nvSpPr>
          <p:spPr>
            <a:xfrm>
              <a:off x="2811" y="244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90" name="Rectangle 139"/>
            <p:cNvSpPr/>
            <p:nvPr/>
          </p:nvSpPr>
          <p:spPr>
            <a:xfrm>
              <a:off x="2811" y="259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91" name="Rectangle 140"/>
            <p:cNvSpPr/>
            <p:nvPr/>
          </p:nvSpPr>
          <p:spPr>
            <a:xfrm>
              <a:off x="2811" y="273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92" name="Rectangle 141"/>
            <p:cNvSpPr/>
            <p:nvPr/>
          </p:nvSpPr>
          <p:spPr>
            <a:xfrm>
              <a:off x="2811" y="288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93" name="Rectangle 142"/>
            <p:cNvSpPr/>
            <p:nvPr/>
          </p:nvSpPr>
          <p:spPr>
            <a:xfrm>
              <a:off x="2811" y="3024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94" name="Rectangle 143"/>
            <p:cNvSpPr/>
            <p:nvPr/>
          </p:nvSpPr>
          <p:spPr>
            <a:xfrm>
              <a:off x="2811" y="3168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95" name="Rectangle 144"/>
            <p:cNvSpPr/>
            <p:nvPr/>
          </p:nvSpPr>
          <p:spPr>
            <a:xfrm>
              <a:off x="2811" y="3312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96" name="Rectangle 145"/>
            <p:cNvSpPr/>
            <p:nvPr/>
          </p:nvSpPr>
          <p:spPr>
            <a:xfrm>
              <a:off x="2811" y="345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97" name="Rectangle 146"/>
            <p:cNvSpPr/>
            <p:nvPr/>
          </p:nvSpPr>
          <p:spPr>
            <a:xfrm>
              <a:off x="2811" y="360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98" name="Rectangle 147"/>
            <p:cNvSpPr/>
            <p:nvPr/>
          </p:nvSpPr>
          <p:spPr>
            <a:xfrm>
              <a:off x="2811" y="374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199" name="Rectangle 148"/>
            <p:cNvSpPr/>
            <p:nvPr/>
          </p:nvSpPr>
          <p:spPr>
            <a:xfrm>
              <a:off x="2811" y="388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00" name="Rectangle 149"/>
            <p:cNvSpPr/>
            <p:nvPr/>
          </p:nvSpPr>
          <p:spPr>
            <a:xfrm>
              <a:off x="2811" y="1670"/>
              <a:ext cx="192" cy="20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8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01" name="Rectangle 150"/>
            <p:cNvSpPr/>
            <p:nvPr/>
          </p:nvSpPr>
          <p:spPr>
            <a:xfrm>
              <a:off x="3003" y="187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02" name="Rectangle 151"/>
            <p:cNvSpPr/>
            <p:nvPr/>
          </p:nvSpPr>
          <p:spPr>
            <a:xfrm>
              <a:off x="3003" y="201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03" name="Rectangle 152"/>
            <p:cNvSpPr/>
            <p:nvPr/>
          </p:nvSpPr>
          <p:spPr>
            <a:xfrm>
              <a:off x="3003" y="216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04" name="Rectangle 153"/>
            <p:cNvSpPr/>
            <p:nvPr/>
          </p:nvSpPr>
          <p:spPr>
            <a:xfrm>
              <a:off x="3003" y="230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05" name="Rectangle 154"/>
            <p:cNvSpPr/>
            <p:nvPr/>
          </p:nvSpPr>
          <p:spPr>
            <a:xfrm>
              <a:off x="3003" y="244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06" name="Rectangle 155"/>
            <p:cNvSpPr/>
            <p:nvPr/>
          </p:nvSpPr>
          <p:spPr>
            <a:xfrm>
              <a:off x="3003" y="259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07" name="Rectangle 156"/>
            <p:cNvSpPr/>
            <p:nvPr/>
          </p:nvSpPr>
          <p:spPr>
            <a:xfrm>
              <a:off x="3003" y="273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08" name="Rectangle 157"/>
            <p:cNvSpPr/>
            <p:nvPr/>
          </p:nvSpPr>
          <p:spPr>
            <a:xfrm>
              <a:off x="3003" y="288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09" name="Rectangle 158"/>
            <p:cNvSpPr/>
            <p:nvPr/>
          </p:nvSpPr>
          <p:spPr>
            <a:xfrm>
              <a:off x="3003" y="3024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10" name="Rectangle 159"/>
            <p:cNvSpPr/>
            <p:nvPr/>
          </p:nvSpPr>
          <p:spPr>
            <a:xfrm>
              <a:off x="3003" y="3168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11" name="Rectangle 160"/>
            <p:cNvSpPr/>
            <p:nvPr/>
          </p:nvSpPr>
          <p:spPr>
            <a:xfrm>
              <a:off x="3003" y="3312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12" name="Rectangle 161"/>
            <p:cNvSpPr/>
            <p:nvPr/>
          </p:nvSpPr>
          <p:spPr>
            <a:xfrm>
              <a:off x="3003" y="3456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13" name="Rectangle 162"/>
            <p:cNvSpPr/>
            <p:nvPr/>
          </p:nvSpPr>
          <p:spPr>
            <a:xfrm>
              <a:off x="3003" y="360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14" name="Rectangle 163"/>
            <p:cNvSpPr/>
            <p:nvPr/>
          </p:nvSpPr>
          <p:spPr>
            <a:xfrm>
              <a:off x="3003" y="374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15" name="Rectangle 164"/>
            <p:cNvSpPr/>
            <p:nvPr/>
          </p:nvSpPr>
          <p:spPr>
            <a:xfrm>
              <a:off x="3003" y="388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16" name="Rectangle 165"/>
            <p:cNvSpPr/>
            <p:nvPr/>
          </p:nvSpPr>
          <p:spPr>
            <a:xfrm>
              <a:off x="3003" y="1670"/>
              <a:ext cx="192" cy="20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9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17" name="Rectangle 166"/>
            <p:cNvSpPr/>
            <p:nvPr/>
          </p:nvSpPr>
          <p:spPr>
            <a:xfrm>
              <a:off x="3195" y="187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18" name="Rectangle 167"/>
            <p:cNvSpPr/>
            <p:nvPr/>
          </p:nvSpPr>
          <p:spPr>
            <a:xfrm>
              <a:off x="3195" y="201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19" name="Rectangle 168"/>
            <p:cNvSpPr/>
            <p:nvPr/>
          </p:nvSpPr>
          <p:spPr>
            <a:xfrm>
              <a:off x="3195" y="2160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20" name="Rectangle 169"/>
            <p:cNvSpPr/>
            <p:nvPr/>
          </p:nvSpPr>
          <p:spPr>
            <a:xfrm>
              <a:off x="3195" y="2304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21" name="Rectangle 170"/>
            <p:cNvSpPr/>
            <p:nvPr/>
          </p:nvSpPr>
          <p:spPr>
            <a:xfrm>
              <a:off x="3195" y="2448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22" name="Rectangle 171"/>
            <p:cNvSpPr/>
            <p:nvPr/>
          </p:nvSpPr>
          <p:spPr>
            <a:xfrm>
              <a:off x="3195" y="2592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23" name="Rectangle 172"/>
            <p:cNvSpPr/>
            <p:nvPr/>
          </p:nvSpPr>
          <p:spPr>
            <a:xfrm>
              <a:off x="3195" y="2736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24" name="Rectangle 173"/>
            <p:cNvSpPr/>
            <p:nvPr/>
          </p:nvSpPr>
          <p:spPr>
            <a:xfrm>
              <a:off x="3195" y="2880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25" name="Rectangle 174"/>
            <p:cNvSpPr/>
            <p:nvPr/>
          </p:nvSpPr>
          <p:spPr>
            <a:xfrm>
              <a:off x="3195" y="3024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26" name="Rectangle 175"/>
            <p:cNvSpPr/>
            <p:nvPr/>
          </p:nvSpPr>
          <p:spPr>
            <a:xfrm>
              <a:off x="3195" y="3168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27" name="Rectangle 176"/>
            <p:cNvSpPr/>
            <p:nvPr/>
          </p:nvSpPr>
          <p:spPr>
            <a:xfrm>
              <a:off x="3195" y="3312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28" name="Rectangle 177"/>
            <p:cNvSpPr/>
            <p:nvPr/>
          </p:nvSpPr>
          <p:spPr>
            <a:xfrm>
              <a:off x="3195" y="3456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29" name="Rectangle 178"/>
            <p:cNvSpPr/>
            <p:nvPr/>
          </p:nvSpPr>
          <p:spPr>
            <a:xfrm>
              <a:off x="3195" y="3600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30" name="Rectangle 179"/>
            <p:cNvSpPr/>
            <p:nvPr/>
          </p:nvSpPr>
          <p:spPr>
            <a:xfrm>
              <a:off x="3195" y="374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31" name="Rectangle 180"/>
            <p:cNvSpPr/>
            <p:nvPr/>
          </p:nvSpPr>
          <p:spPr>
            <a:xfrm>
              <a:off x="3195" y="388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32" name="Rectangle 181"/>
            <p:cNvSpPr/>
            <p:nvPr/>
          </p:nvSpPr>
          <p:spPr>
            <a:xfrm>
              <a:off x="3195" y="1670"/>
              <a:ext cx="192" cy="20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10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33" name="Rectangle 182"/>
            <p:cNvSpPr/>
            <p:nvPr/>
          </p:nvSpPr>
          <p:spPr>
            <a:xfrm>
              <a:off x="3387" y="187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34" name="Rectangle 183"/>
            <p:cNvSpPr/>
            <p:nvPr/>
          </p:nvSpPr>
          <p:spPr>
            <a:xfrm>
              <a:off x="3387" y="201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35" name="Rectangle 184"/>
            <p:cNvSpPr/>
            <p:nvPr/>
          </p:nvSpPr>
          <p:spPr>
            <a:xfrm>
              <a:off x="3387" y="216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36" name="Rectangle 185"/>
            <p:cNvSpPr/>
            <p:nvPr/>
          </p:nvSpPr>
          <p:spPr>
            <a:xfrm>
              <a:off x="3387" y="230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37" name="Rectangle 186"/>
            <p:cNvSpPr/>
            <p:nvPr/>
          </p:nvSpPr>
          <p:spPr>
            <a:xfrm>
              <a:off x="3387" y="244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38" name="Rectangle 187"/>
            <p:cNvSpPr/>
            <p:nvPr/>
          </p:nvSpPr>
          <p:spPr>
            <a:xfrm>
              <a:off x="3387" y="259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39" name="Rectangle 188"/>
            <p:cNvSpPr/>
            <p:nvPr/>
          </p:nvSpPr>
          <p:spPr>
            <a:xfrm>
              <a:off x="3387" y="273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40" name="Rectangle 189"/>
            <p:cNvSpPr/>
            <p:nvPr/>
          </p:nvSpPr>
          <p:spPr>
            <a:xfrm>
              <a:off x="3387" y="2880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41" name="Rectangle 190"/>
            <p:cNvSpPr/>
            <p:nvPr/>
          </p:nvSpPr>
          <p:spPr>
            <a:xfrm>
              <a:off x="3387" y="3024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42" name="Rectangle 191"/>
            <p:cNvSpPr/>
            <p:nvPr/>
          </p:nvSpPr>
          <p:spPr>
            <a:xfrm>
              <a:off x="3387" y="316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43" name="Rectangle 192"/>
            <p:cNvSpPr/>
            <p:nvPr/>
          </p:nvSpPr>
          <p:spPr>
            <a:xfrm>
              <a:off x="3387" y="3312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44" name="Rectangle 193"/>
            <p:cNvSpPr/>
            <p:nvPr/>
          </p:nvSpPr>
          <p:spPr>
            <a:xfrm>
              <a:off x="3387" y="3456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45" name="Rectangle 194"/>
            <p:cNvSpPr/>
            <p:nvPr/>
          </p:nvSpPr>
          <p:spPr>
            <a:xfrm>
              <a:off x="3387" y="3600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46" name="Rectangle 195"/>
            <p:cNvSpPr/>
            <p:nvPr/>
          </p:nvSpPr>
          <p:spPr>
            <a:xfrm>
              <a:off x="3387" y="3744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47" name="Rectangle 196"/>
            <p:cNvSpPr/>
            <p:nvPr/>
          </p:nvSpPr>
          <p:spPr>
            <a:xfrm>
              <a:off x="3387" y="3888"/>
              <a:ext cx="192" cy="14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48" name="Rectangle 197"/>
            <p:cNvSpPr/>
            <p:nvPr/>
          </p:nvSpPr>
          <p:spPr>
            <a:xfrm>
              <a:off x="3387" y="1670"/>
              <a:ext cx="192" cy="20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11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0" name="Rectangle 3"/>
          <p:cNvSpPr txBox="1">
            <a:spLocks noChangeArrowheads="1"/>
          </p:cNvSpPr>
          <p:nvPr/>
        </p:nvSpPr>
        <p:spPr bwMode="auto">
          <a:xfrm>
            <a:off x="3867150" y="2214563"/>
            <a:ext cx="5062538" cy="4143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[0, 12]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= max{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[0, 1] +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[1, 12] + 1,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…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[0, 3] +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[3, 12] + 1,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…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[0, 8] +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dp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[8, 12] + 1,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…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}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en-US" altLang="zh-CN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1" name="Rectangle 198"/>
          <p:cNvSpPr/>
          <p:nvPr/>
        </p:nvSpPr>
        <p:spPr>
          <a:xfrm>
            <a:off x="3071813" y="33338"/>
            <a:ext cx="5357812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dirty="0">
                <a:latin typeface="Arial" panose="020B0604020202020204" pitchFamily="34" charset="0"/>
                <a:ea typeface="华文新魏" panose="02010800040101010101" pitchFamily="2" charset="-122"/>
              </a:rPr>
              <a:t>相容活动：</a:t>
            </a:r>
            <a:r>
              <a:rPr lang="en-US" altLang="zh-CN" sz="3200" dirty="0">
                <a:latin typeface="Arial" panose="020B0604020202020204" pitchFamily="34" charset="0"/>
              </a:rPr>
              <a:t>{a</a:t>
            </a:r>
            <a:r>
              <a:rPr lang="en-US" altLang="zh-CN" sz="3200" baseline="-25000" dirty="0">
                <a:latin typeface="Arial" panose="020B0604020202020204" pitchFamily="34" charset="0"/>
              </a:rPr>
              <a:t>3</a:t>
            </a:r>
            <a:r>
              <a:rPr lang="en-US" altLang="zh-CN" sz="3200" dirty="0">
                <a:latin typeface="Arial" panose="020B0604020202020204" pitchFamily="34" charset="0"/>
              </a:rPr>
              <a:t>, a</a:t>
            </a:r>
            <a:r>
              <a:rPr lang="en-US" altLang="zh-CN" sz="3200" baseline="-25000" dirty="0">
                <a:latin typeface="Arial" panose="020B0604020202020204" pitchFamily="34" charset="0"/>
              </a:rPr>
              <a:t>9</a:t>
            </a:r>
            <a:r>
              <a:rPr lang="en-US" altLang="zh-CN" sz="3200" dirty="0">
                <a:latin typeface="Arial" panose="020B0604020202020204" pitchFamily="34" charset="0"/>
              </a:rPr>
              <a:t>, a</a:t>
            </a:r>
            <a:r>
              <a:rPr lang="en-US" altLang="zh-CN" sz="3200" baseline="-25000" dirty="0">
                <a:latin typeface="Arial" panose="020B0604020202020204" pitchFamily="34" charset="0"/>
              </a:rPr>
              <a:t>11</a:t>
            </a:r>
            <a:r>
              <a:rPr lang="en-US" altLang="zh-CN" sz="3200" dirty="0">
                <a:latin typeface="Arial" panose="020B0604020202020204" pitchFamily="34" charset="0"/>
              </a:rPr>
              <a:t>}, </a:t>
            </a:r>
            <a:endParaRPr lang="en-US" altLang="zh-CN" sz="3200" dirty="0">
              <a:latin typeface="Arial" panose="020B0604020202020204" pitchFamily="34" charset="0"/>
            </a:endParaRPr>
          </a:p>
          <a:p>
            <a:r>
              <a:rPr lang="en-US" altLang="zh-CN" sz="3200" dirty="0">
                <a:latin typeface="Arial" panose="020B0604020202020204" pitchFamily="34" charset="0"/>
              </a:rPr>
              <a:t>{a</a:t>
            </a:r>
            <a:r>
              <a:rPr lang="en-US" altLang="zh-CN" sz="3200" baseline="-25000" dirty="0">
                <a:latin typeface="Arial" panose="020B0604020202020204" pitchFamily="34" charset="0"/>
              </a:rPr>
              <a:t>1</a:t>
            </a:r>
            <a:r>
              <a:rPr lang="en-US" altLang="zh-CN" sz="3200" dirty="0">
                <a:latin typeface="Arial" panose="020B0604020202020204" pitchFamily="34" charset="0"/>
              </a:rPr>
              <a:t>,a</a:t>
            </a:r>
            <a:r>
              <a:rPr lang="en-US" altLang="zh-CN" sz="3200" baseline="-25000" dirty="0">
                <a:latin typeface="Arial" panose="020B0604020202020204" pitchFamily="34" charset="0"/>
              </a:rPr>
              <a:t>4</a:t>
            </a:r>
            <a:r>
              <a:rPr lang="en-US" altLang="zh-CN" sz="3200" dirty="0">
                <a:latin typeface="Arial" panose="020B0604020202020204" pitchFamily="34" charset="0"/>
              </a:rPr>
              <a:t>,a</a:t>
            </a:r>
            <a:r>
              <a:rPr lang="en-US" altLang="zh-CN" sz="3200" baseline="-25000" dirty="0">
                <a:latin typeface="Arial" panose="020B0604020202020204" pitchFamily="34" charset="0"/>
              </a:rPr>
              <a:t>8</a:t>
            </a:r>
            <a:r>
              <a:rPr lang="en-US" altLang="zh-CN" sz="3200" dirty="0">
                <a:latin typeface="Arial" panose="020B0604020202020204" pitchFamily="34" charset="0"/>
              </a:rPr>
              <a:t>,a</a:t>
            </a:r>
            <a:r>
              <a:rPr lang="en-US" altLang="zh-CN" sz="3200" baseline="-25000" dirty="0">
                <a:latin typeface="Arial" panose="020B0604020202020204" pitchFamily="34" charset="0"/>
              </a:rPr>
              <a:t>11</a:t>
            </a:r>
            <a:r>
              <a:rPr lang="en-US" altLang="zh-CN" sz="3200" dirty="0">
                <a:latin typeface="Arial" panose="020B0604020202020204" pitchFamily="34" charset="0"/>
              </a:rPr>
              <a:t>}, {a</a:t>
            </a:r>
            <a:r>
              <a:rPr lang="en-US" altLang="zh-CN" sz="3200" baseline="-25000" dirty="0">
                <a:latin typeface="Arial" panose="020B0604020202020204" pitchFamily="34" charset="0"/>
              </a:rPr>
              <a:t>2</a:t>
            </a:r>
            <a:r>
              <a:rPr lang="en-US" altLang="zh-CN" sz="3200" dirty="0">
                <a:latin typeface="Arial" panose="020B0604020202020204" pitchFamily="34" charset="0"/>
              </a:rPr>
              <a:t>,a</a:t>
            </a:r>
            <a:r>
              <a:rPr lang="en-US" altLang="zh-CN" sz="3200" baseline="-25000" dirty="0">
                <a:latin typeface="Arial" panose="020B0604020202020204" pitchFamily="34" charset="0"/>
              </a:rPr>
              <a:t>4</a:t>
            </a:r>
            <a:r>
              <a:rPr lang="en-US" altLang="zh-CN" sz="3200" dirty="0">
                <a:latin typeface="Arial" panose="020B0604020202020204" pitchFamily="34" charset="0"/>
              </a:rPr>
              <a:t>,a</a:t>
            </a:r>
            <a:r>
              <a:rPr lang="en-US" altLang="zh-CN" sz="3200" baseline="-25000" dirty="0">
                <a:latin typeface="Arial" panose="020B0604020202020204" pitchFamily="34" charset="0"/>
              </a:rPr>
              <a:t>9</a:t>
            </a:r>
            <a:r>
              <a:rPr lang="en-US" altLang="zh-CN" sz="3200" dirty="0">
                <a:latin typeface="Arial" panose="020B0604020202020204" pitchFamily="34" charset="0"/>
              </a:rPr>
              <a:t>,a</a:t>
            </a:r>
            <a:r>
              <a:rPr lang="en-US" altLang="zh-CN" sz="3200" baseline="-25000" dirty="0">
                <a:latin typeface="Arial" panose="020B0604020202020204" pitchFamily="34" charset="0"/>
              </a:rPr>
              <a:t>11</a:t>
            </a:r>
            <a:r>
              <a:rPr lang="en-US" altLang="zh-CN" sz="3200" dirty="0">
                <a:latin typeface="Arial" panose="020B0604020202020204" pitchFamily="34" charset="0"/>
              </a:rPr>
              <a:t>}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0">
                                            <p:txEl>
                                              <p:charRg st="1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0">
                                            <p:txEl>
                                              <p:charRg st="1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4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0">
                                            <p:txEl>
                                              <p:charRg st="4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0">
                                            <p:txEl>
                                              <p:charRg st="43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5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0">
                                            <p:txEl>
                                              <p:charRg st="5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0">
                                            <p:txEl>
                                              <p:charRg st="5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9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0">
                                            <p:txEl>
                                              <p:charRg st="9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0">
                                            <p:txEl>
                                              <p:charRg st="98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13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0">
                                            <p:txEl>
                                              <p:charRg st="113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0">
                                            <p:txEl>
                                              <p:charRg st="113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5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0">
                                            <p:txEl>
                                              <p:charRg st="15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0">
                                            <p:txEl>
                                              <p:charRg st="152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6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0">
                                            <p:txEl>
                                              <p:charRg st="16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0">
                                            <p:txEl>
                                              <p:charRg st="167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8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0">
                                            <p:txEl>
                                              <p:charRg st="18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0">
                                            <p:txEl>
                                              <p:charRg st="18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charRg st="195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0">
                                            <p:txEl>
                                              <p:charRg st="195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0">
                                            <p:txEl>
                                              <p:charRg st="195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build="p"/>
      <p:bldP spid="2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188640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第四章 贪心算法</a:t>
            </a:r>
            <a:br>
              <a:rPr lang="zh-CN" altLang="en-US" sz="4800" b="1" dirty="0" smtClean="0">
                <a:solidFill>
                  <a:schemeClr val="tx1"/>
                </a:solidFill>
              </a:rPr>
            </a:br>
            <a:r>
              <a:rPr lang="en-US" altLang="zh-CN" sz="4800" b="1" dirty="0" smtClean="0">
                <a:solidFill>
                  <a:schemeClr val="tx1"/>
                </a:solidFill>
              </a:rPr>
              <a:t>Greedy</a:t>
            </a:r>
            <a:endParaRPr lang="en-US" altLang="zh-CN" sz="4800" b="1" dirty="0" smtClean="0">
              <a:solidFill>
                <a:schemeClr val="tx1"/>
              </a:solidFill>
            </a:endParaRP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2051720" y="3212976"/>
            <a:ext cx="62231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!!</a:t>
            </a:r>
            <a:r>
              <a:rPr lang="zh-CN" altLang="en-US" sz="2800" dirty="0">
                <a:solidFill>
                  <a:schemeClr val="tx2"/>
                </a:solidFill>
              </a:rPr>
              <a:t>贪心不一定</a:t>
            </a:r>
            <a:r>
              <a:rPr lang="zh-CN" altLang="en-US" sz="2800" dirty="0" smtClean="0">
                <a:solidFill>
                  <a:schemeClr val="tx2"/>
                </a:solidFill>
              </a:rPr>
              <a:t>正确</a:t>
            </a:r>
            <a:r>
              <a:rPr lang="en-US" altLang="zh-CN" sz="2800" dirty="0" smtClean="0">
                <a:solidFill>
                  <a:schemeClr val="tx2"/>
                </a:solidFill>
              </a:rPr>
              <a:t>(0-1</a:t>
            </a:r>
            <a:r>
              <a:rPr lang="zh-CN" altLang="en-US" sz="2800" dirty="0" smtClean="0">
                <a:solidFill>
                  <a:schemeClr val="tx2"/>
                </a:solidFill>
              </a:rPr>
              <a:t>背包</a:t>
            </a:r>
            <a:r>
              <a:rPr lang="en-US" altLang="zh-CN" sz="2800" dirty="0" smtClean="0">
                <a:solidFill>
                  <a:schemeClr val="tx2"/>
                </a:solidFill>
              </a:rPr>
              <a:t>), </a:t>
            </a:r>
            <a:r>
              <a:rPr lang="zh-CN" altLang="en-US" sz="2800" dirty="0">
                <a:solidFill>
                  <a:schemeClr val="tx2"/>
                </a:solidFill>
              </a:rPr>
              <a:t>需要证明 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4.1 </a:t>
            </a:r>
            <a:r>
              <a:rPr lang="zh-CN" altLang="zh-CN" sz="2800" dirty="0"/>
              <a:t>活动安排问题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4.2 </a:t>
            </a:r>
            <a:r>
              <a:rPr lang="zh-CN" altLang="zh-CN" sz="2800" dirty="0">
                <a:solidFill>
                  <a:srgbClr val="FF0000"/>
                </a:solidFill>
              </a:rPr>
              <a:t>贪心算法的基本要素</a:t>
            </a:r>
            <a:r>
              <a:rPr lang="zh-CN" altLang="en-US" sz="2800" dirty="0">
                <a:solidFill>
                  <a:srgbClr val="FF0000"/>
                </a:solidFill>
              </a:rPr>
              <a:t>（分数背包）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4.3 </a:t>
            </a:r>
            <a:r>
              <a:rPr lang="zh-CN" altLang="zh-CN" sz="2800" dirty="0"/>
              <a:t>最优装载</a:t>
            </a:r>
            <a:r>
              <a:rPr lang="en-US" altLang="zh-CN" sz="2800" dirty="0"/>
              <a:t> 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4.4 </a:t>
            </a:r>
            <a:r>
              <a:rPr lang="zh-CN" altLang="zh-CN" sz="2800" dirty="0"/>
              <a:t>哈夫曼编码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4.6 </a:t>
            </a:r>
            <a:r>
              <a:rPr lang="zh-CN" altLang="zh-CN" sz="2800" dirty="0"/>
              <a:t>最小生成树</a:t>
            </a:r>
            <a:r>
              <a:rPr lang="en-US" altLang="zh-CN" sz="2800" dirty="0"/>
              <a:t> </a:t>
            </a:r>
            <a:r>
              <a:rPr lang="zh-CN" altLang="en-US" sz="2800" dirty="0" smtClean="0">
                <a:solidFill>
                  <a:schemeClr val="tx2"/>
                </a:solidFill>
              </a:rPr>
              <a:t> 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贪心算法的</a:t>
            </a:r>
            <a:r>
              <a:rPr lang="zh-CN" altLang="en-US" b="1" dirty="0" smtClean="0">
                <a:solidFill>
                  <a:srgbClr val="C00000"/>
                </a:solidFill>
              </a:rPr>
              <a:t>基本要素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539552" y="1216585"/>
            <a:ext cx="7943200" cy="5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对于一个具体问题</a:t>
            </a:r>
            <a:r>
              <a:rPr lang="en-US" altLang="zh-CN" sz="2800" dirty="0">
                <a:solidFill>
                  <a:schemeClr val="tx2"/>
                </a:solidFill>
              </a:rPr>
              <a:t>, </a:t>
            </a:r>
            <a:r>
              <a:rPr lang="zh-CN" altLang="en-US" sz="2800" dirty="0">
                <a:solidFill>
                  <a:schemeClr val="tx2"/>
                </a:solidFill>
              </a:rPr>
              <a:t>怎么知道能否用贪心算法 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贪心选择性质和最优子结构性质</a:t>
            </a:r>
            <a:r>
              <a:rPr lang="en-US" altLang="zh-CN" sz="2800" dirty="0"/>
              <a:t>(</a:t>
            </a:r>
            <a:r>
              <a:rPr lang="zh-CN" altLang="en-US" sz="2800" dirty="0"/>
              <a:t>比较矩阵连乘</a:t>
            </a:r>
            <a:r>
              <a:rPr lang="en-US" altLang="zh-CN" sz="2800" dirty="0"/>
              <a:t>) </a:t>
            </a:r>
            <a:endParaRPr lang="en-US" altLang="zh-CN" sz="2800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 贪心选择</a:t>
            </a:r>
            <a:r>
              <a:rPr lang="zh-CN" altLang="en-US" sz="2800" dirty="0" smtClean="0"/>
              <a:t>性质</a:t>
            </a:r>
            <a:r>
              <a:rPr lang="en-US" altLang="zh-CN" sz="2800" dirty="0" smtClean="0"/>
              <a:t> </a:t>
            </a:r>
            <a:endParaRPr lang="en-US" altLang="zh-CN" sz="2800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对比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矩阵连乘</a:t>
            </a:r>
            <a:r>
              <a:rPr lang="en-US" altLang="zh-CN" sz="2800" dirty="0" smtClean="0"/>
              <a:t>, 0-1</a:t>
            </a:r>
            <a:r>
              <a:rPr lang="zh-CN" altLang="en-US" sz="2800" dirty="0" smtClean="0"/>
              <a:t>背包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分数背包</a:t>
            </a:r>
            <a:endParaRPr lang="en-US" altLang="zh-CN" sz="2800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sz="2800" dirty="0"/>
              <a:t>   </a:t>
            </a:r>
            <a:r>
              <a:rPr lang="zh-CN" altLang="en-US" sz="2800" dirty="0" smtClean="0"/>
              <a:t>贪心算法第一</a:t>
            </a:r>
            <a:r>
              <a:rPr lang="zh-CN" altLang="en-US" sz="2800" dirty="0"/>
              <a:t>基本</a:t>
            </a:r>
            <a:r>
              <a:rPr lang="zh-CN" altLang="en-US" sz="2800" dirty="0" smtClean="0"/>
              <a:t>要素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DP</a:t>
            </a:r>
            <a:r>
              <a:rPr lang="zh-CN" altLang="en-US" sz="2800" dirty="0" smtClean="0"/>
              <a:t>主要</a:t>
            </a:r>
            <a:r>
              <a:rPr lang="zh-CN" altLang="en-US" sz="2800" dirty="0"/>
              <a:t>区别 </a:t>
            </a:r>
            <a:endParaRPr lang="zh-CN" altLang="en-US" sz="2800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2800" dirty="0"/>
              <a:t>   </a:t>
            </a:r>
            <a:r>
              <a:rPr lang="zh-CN" altLang="en-US" sz="2800" dirty="0">
                <a:solidFill>
                  <a:schemeClr val="accent2"/>
                </a:solidFill>
              </a:rPr>
              <a:t>自顶向下计算</a:t>
            </a:r>
            <a:r>
              <a:rPr lang="zh-CN" altLang="en-US" sz="2800" dirty="0">
                <a:solidFill>
                  <a:srgbClr val="FF3300"/>
                </a:solidFill>
              </a:rPr>
              <a:t> </a:t>
            </a:r>
            <a:endParaRPr lang="en-US" altLang="zh-CN" sz="2800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/>
              <a:t> </a:t>
            </a:r>
            <a:r>
              <a:rPr lang="en-US" altLang="zh-CN" sz="2800" dirty="0"/>
              <a:t>OSP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最优策略</a:t>
            </a:r>
            <a:r>
              <a:rPr lang="zh-CN" altLang="en-US" sz="2800" dirty="0"/>
              <a:t>的子策略也是最</a:t>
            </a:r>
            <a:r>
              <a:rPr lang="zh-CN" altLang="en-US" sz="2800" dirty="0" smtClean="0"/>
              <a:t>优  </a:t>
            </a:r>
            <a:r>
              <a:rPr lang="en-US" altLang="zh-CN" sz="2800" dirty="0" smtClean="0"/>
              <a:t>//</a:t>
            </a:r>
            <a:r>
              <a:rPr lang="zh-CN" altLang="en-US" sz="2800" dirty="0" smtClean="0"/>
              <a:t>动规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贪心  </a:t>
            </a:r>
            <a:endParaRPr lang="en-US" altLang="zh-CN" sz="2800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正确性证明一般过程</a:t>
            </a:r>
            <a:r>
              <a:rPr lang="en-US" altLang="zh-CN" sz="2800" dirty="0" smtClean="0"/>
              <a:t>: </a:t>
            </a:r>
            <a:endParaRPr lang="en-US" altLang="zh-CN" sz="2800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zh-CN" altLang="en-US" sz="2800" dirty="0" smtClean="0"/>
              <a:t>贪心选择</a:t>
            </a:r>
            <a:r>
              <a:rPr lang="en-US" altLang="zh-CN" sz="2800" dirty="0" smtClean="0"/>
              <a:t>+OSP+</a:t>
            </a:r>
            <a:r>
              <a:rPr lang="zh-CN" altLang="en-US" sz="2800" dirty="0" smtClean="0"/>
              <a:t>数学归纳法</a:t>
            </a:r>
            <a:endParaRPr lang="en-US" altLang="zh-CN" sz="2800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/>
              <a:t>   条件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子问题与原问题类似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相对独立 </a:t>
            </a:r>
            <a:endParaRPr lang="en-US" altLang="zh-CN" sz="2800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 smtClean="0"/>
              <a:t>   子</a:t>
            </a:r>
            <a:r>
              <a:rPr lang="zh-CN" altLang="en-US" sz="2800" dirty="0"/>
              <a:t>问题的最优解和贪心选择联合得整体最优解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4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4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4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分数背包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323528" y="1216585"/>
            <a:ext cx="8280920" cy="402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 已知</a:t>
            </a:r>
            <a:r>
              <a:rPr lang="zh-CN" altLang="en-US" sz="2800" dirty="0"/>
              <a:t>一个容量大小为</a:t>
            </a:r>
            <a:r>
              <a:rPr lang="en-US" altLang="zh-CN" sz="2800" dirty="0"/>
              <a:t>M</a:t>
            </a:r>
            <a:r>
              <a:rPr lang="zh-CN" altLang="en-US" sz="2800" dirty="0"/>
              <a:t>重量的背包和</a:t>
            </a:r>
            <a:r>
              <a:rPr lang="en-US" altLang="zh-CN" sz="2800" dirty="0"/>
              <a:t>n</a:t>
            </a:r>
            <a:r>
              <a:rPr lang="zh-CN" altLang="en-US" sz="2800" dirty="0"/>
              <a:t>种物品</a:t>
            </a:r>
            <a:r>
              <a:rPr lang="zh-CN" altLang="en-US" sz="2800" dirty="0" smtClean="0"/>
              <a:t>，</a:t>
            </a:r>
            <a:br>
              <a:rPr lang="en-US" altLang="zh-CN" sz="2800" dirty="0" smtClean="0"/>
            </a:br>
            <a:r>
              <a:rPr lang="zh-CN" altLang="en-US" sz="2800" dirty="0" smtClean="0"/>
              <a:t>物品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的重量为</a:t>
            </a:r>
            <a:r>
              <a:rPr lang="en-US" altLang="zh-CN" sz="2800" dirty="0" err="1"/>
              <a:t>w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,</a:t>
            </a:r>
            <a:r>
              <a:rPr lang="zh-CN" altLang="en-US" sz="2800" dirty="0"/>
              <a:t>假定物品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的一部分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放入</a:t>
            </a:r>
            <a:r>
              <a:rPr lang="zh-CN" altLang="en-US" sz="2800" dirty="0" smtClean="0"/>
              <a:t>背包</a:t>
            </a:r>
            <a:br>
              <a:rPr lang="en-US" altLang="zh-CN" sz="2800" dirty="0" smtClean="0"/>
            </a:br>
            <a:r>
              <a:rPr lang="zh-CN" altLang="en-US" sz="2800" dirty="0" smtClean="0"/>
              <a:t>会</a:t>
            </a:r>
            <a:r>
              <a:rPr lang="zh-CN" altLang="en-US" sz="2800" dirty="0"/>
              <a:t>得到</a:t>
            </a:r>
            <a:r>
              <a:rPr lang="en-US" altLang="zh-CN" sz="2800" dirty="0" err="1"/>
              <a:t>v</a:t>
            </a:r>
            <a:r>
              <a:rPr lang="en-US" altLang="zh-CN" sz="2800" baseline="-25000" dirty="0" err="1"/>
              <a:t>i</a:t>
            </a:r>
            <a:r>
              <a:rPr lang="en-US" altLang="zh-CN" sz="2800" dirty="0" err="1"/>
              <a:t>x</a:t>
            </a:r>
            <a:r>
              <a:rPr lang="en-US" altLang="zh-CN" sz="2800" baseline="-25000" dirty="0" err="1"/>
              <a:t>i</a:t>
            </a:r>
            <a:r>
              <a:rPr lang="zh-CN" altLang="en-US" sz="2800" dirty="0"/>
              <a:t>这么大的收益，这里，</a:t>
            </a:r>
            <a:r>
              <a:rPr lang="en-US" altLang="zh-CN" sz="2800" dirty="0">
                <a:cs typeface="Tahoma" panose="020B0604030504040204" pitchFamily="34" charset="0"/>
              </a:rPr>
              <a:t>0≤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i</a:t>
            </a:r>
            <a:r>
              <a:rPr lang="en-US" altLang="zh-CN" sz="2800" dirty="0">
                <a:cs typeface="Tahoma" panose="020B0604030504040204" pitchFamily="34" charset="0"/>
              </a:rPr>
              <a:t>≤1</a:t>
            </a:r>
            <a:r>
              <a:rPr lang="zh-CN" altLang="en-US" sz="2800" dirty="0">
                <a:cs typeface="Tahoma" panose="020B0604030504040204" pitchFamily="34" charset="0"/>
              </a:rPr>
              <a:t>，</a:t>
            </a:r>
            <a:r>
              <a:rPr lang="en-US" altLang="zh-CN" sz="2800" dirty="0" smtClean="0">
                <a:cs typeface="Tahoma" panose="020B0604030504040204" pitchFamily="34" charset="0"/>
              </a:rPr>
              <a:t>v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>
                <a:cs typeface="Tahoma" panose="020B0604030504040204" pitchFamily="34" charset="0"/>
              </a:rPr>
              <a:t>&gt;0</a:t>
            </a:r>
            <a:r>
              <a:rPr lang="zh-CN" altLang="en-US" sz="2800" dirty="0" smtClean="0">
                <a:cs typeface="Tahoma" panose="020B0604030504040204" pitchFamily="34" charset="0"/>
              </a:rPr>
              <a:t>，</a:t>
            </a:r>
            <a:br>
              <a:rPr lang="en-US" altLang="zh-CN" sz="2800" dirty="0" smtClean="0">
                <a:cs typeface="Tahoma" panose="020B0604030504040204" pitchFamily="34" charset="0"/>
              </a:rPr>
            </a:br>
            <a:r>
              <a:rPr lang="zh-CN" altLang="en-US" sz="2800" dirty="0" smtClean="0">
                <a:cs typeface="Tahoma" panose="020B0604030504040204" pitchFamily="34" charset="0"/>
              </a:rPr>
              <a:t>采用</a:t>
            </a:r>
            <a:r>
              <a:rPr lang="zh-CN" altLang="en-US" sz="2800" dirty="0">
                <a:cs typeface="Tahoma" panose="020B0604030504040204" pitchFamily="34" charset="0"/>
              </a:rPr>
              <a:t>怎样的装包方法才会使装入背包的物品总</a:t>
            </a:r>
            <a:r>
              <a:rPr lang="zh-CN" altLang="en-US" sz="2800" dirty="0" smtClean="0">
                <a:cs typeface="Tahoma" panose="020B0604030504040204" pitchFamily="34" charset="0"/>
              </a:rPr>
              <a:t>效</a:t>
            </a:r>
            <a:br>
              <a:rPr lang="en-US" altLang="zh-CN" sz="2800" dirty="0" smtClean="0">
                <a:cs typeface="Tahoma" panose="020B0604030504040204" pitchFamily="34" charset="0"/>
              </a:rPr>
            </a:br>
            <a:r>
              <a:rPr lang="zh-CN" altLang="en-US" sz="2800" dirty="0" smtClean="0">
                <a:cs typeface="Tahoma" panose="020B0604030504040204" pitchFamily="34" charset="0"/>
              </a:rPr>
              <a:t>益最大</a:t>
            </a:r>
            <a:endParaRPr lang="en-US" altLang="zh-CN" sz="2800" dirty="0" smtClean="0">
              <a:cs typeface="Tahoma" panose="020B0604030504040204" pitchFamily="34" charset="0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考虑</a:t>
            </a:r>
            <a:r>
              <a:rPr lang="zh-CN" altLang="en-US" sz="2800" dirty="0"/>
              <a:t>以下情况下的背包问题</a:t>
            </a:r>
            <a:br>
              <a:rPr lang="zh-CN" altLang="en-US" sz="2800" dirty="0"/>
            </a:br>
            <a:r>
              <a:rPr lang="en-US" altLang="zh-CN" sz="2800" dirty="0"/>
              <a:t>n=3, M=20 ,  (v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v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v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)=(25,24,15)</a:t>
            </a:r>
            <a:br>
              <a:rPr lang="en-US" altLang="zh-CN" sz="2800" dirty="0"/>
            </a:br>
            <a:r>
              <a:rPr lang="en-US" altLang="zh-CN" sz="2800" dirty="0"/>
              <a:t>(w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, w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, w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)=(18,15,10)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分数背包贪心法证明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67544" y="1362075"/>
          <a:ext cx="8047037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公式" r:id="rId1" imgW="4051300" imgH="2527300" progId="Equation.3">
                  <p:embed/>
                </p:oleObj>
              </mc:Choice>
              <mc:Fallback>
                <p:oleObj name="公式" r:id="rId1" imgW="4051300" imgH="2527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62075"/>
                        <a:ext cx="8047037" cy="501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分数背包贪心法</a:t>
            </a:r>
            <a:r>
              <a:rPr lang="zh-CN" altLang="en-US" b="1" dirty="0" smtClean="0">
                <a:solidFill>
                  <a:schemeClr val="tx1"/>
                </a:solidFill>
              </a:rPr>
              <a:t>证明（举例）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28328" y="2001093"/>
            <a:ext cx="7086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arenBoth"/>
            </a:pPr>
            <a:r>
              <a:rPr lang="en-US" altLang="zh-CN" sz="4000" dirty="0">
                <a:latin typeface="+mn-lt"/>
                <a:ea typeface="+mn-ea"/>
                <a:cs typeface="楷体_GB2312"/>
              </a:rPr>
              <a:t> X=(1,1,</a:t>
            </a:r>
            <a:r>
              <a:rPr lang="en-US" altLang="zh-CN" sz="4000" dirty="0">
                <a:solidFill>
                  <a:srgbClr val="FF0000"/>
                </a:solidFill>
                <a:latin typeface="+mn-lt"/>
                <a:ea typeface="+mn-ea"/>
                <a:cs typeface="楷体_GB2312"/>
              </a:rPr>
              <a:t>1/2</a:t>
            </a:r>
            <a:r>
              <a:rPr lang="en-US" altLang="zh-CN" sz="4000" dirty="0">
                <a:latin typeface="+mn-lt"/>
                <a:ea typeface="+mn-ea"/>
                <a:cs typeface="楷体_GB2312"/>
              </a:rPr>
              <a:t>,  0)</a:t>
            </a:r>
            <a:endParaRPr lang="en-US" altLang="zh-CN" sz="4000" dirty="0">
              <a:latin typeface="+mn-lt"/>
              <a:ea typeface="+mn-ea"/>
              <a:cs typeface="楷体_GB231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4000" dirty="0">
                <a:latin typeface="+mn-lt"/>
                <a:ea typeface="+mn-ea"/>
                <a:cs typeface="楷体_GB2312"/>
              </a:rPr>
              <a:t>      Y=(1,1,</a:t>
            </a:r>
            <a:r>
              <a:rPr lang="en-US" altLang="zh-CN" sz="4000" dirty="0">
                <a:solidFill>
                  <a:srgbClr val="FF0000"/>
                </a:solidFill>
                <a:latin typeface="+mn-lt"/>
                <a:ea typeface="+mn-ea"/>
                <a:cs typeface="楷体_GB2312"/>
              </a:rPr>
              <a:t>2/3</a:t>
            </a:r>
            <a:r>
              <a:rPr lang="en-US" altLang="zh-CN" sz="4000" dirty="0">
                <a:latin typeface="+mn-lt"/>
                <a:ea typeface="+mn-ea"/>
                <a:cs typeface="楷体_GB2312"/>
              </a:rPr>
              <a:t>,1/3)</a:t>
            </a:r>
            <a:endParaRPr lang="en-US" altLang="zh-CN" sz="4000" dirty="0">
              <a:latin typeface="+mn-lt"/>
              <a:ea typeface="+mn-ea"/>
              <a:cs typeface="楷体_GB231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4000" dirty="0">
                <a:latin typeface="+mn-lt"/>
                <a:ea typeface="+mn-ea"/>
                <a:cs typeface="楷体_GB2312"/>
              </a:rPr>
              <a:t> j=3,k=3,</a:t>
            </a:r>
            <a:r>
              <a:rPr lang="zh-CN" altLang="en-US" sz="4000" dirty="0">
                <a:latin typeface="+mn-lt"/>
                <a:ea typeface="+mn-ea"/>
                <a:cs typeface="楷体_GB2312"/>
              </a:rPr>
              <a:t>所以</a:t>
            </a:r>
            <a:r>
              <a:rPr lang="en-US" altLang="zh-CN" sz="4000" dirty="0">
                <a:latin typeface="+mn-lt"/>
                <a:ea typeface="+mn-ea"/>
                <a:cs typeface="楷体_GB2312"/>
              </a:rPr>
              <a:t>k=j,</a:t>
            </a:r>
            <a:r>
              <a:rPr lang="zh-CN" altLang="en-US" sz="4000" dirty="0">
                <a:latin typeface="+mn-lt"/>
                <a:ea typeface="+mn-ea"/>
                <a:cs typeface="楷体_GB2312"/>
              </a:rPr>
              <a:t>并且</a:t>
            </a:r>
            <a:r>
              <a:rPr lang="en-US" altLang="zh-CN" sz="4000" dirty="0">
                <a:latin typeface="+mn-lt"/>
                <a:ea typeface="+mn-ea"/>
                <a:cs typeface="楷体_GB2312"/>
              </a:rPr>
              <a:t>y</a:t>
            </a:r>
            <a:r>
              <a:rPr lang="en-US" altLang="zh-CN" sz="4000" baseline="-25000" dirty="0">
                <a:latin typeface="+mn-lt"/>
                <a:ea typeface="+mn-ea"/>
                <a:cs typeface="楷体_GB2312"/>
              </a:rPr>
              <a:t>3</a:t>
            </a:r>
            <a:r>
              <a:rPr lang="en-US" altLang="zh-CN" sz="4000" dirty="0">
                <a:latin typeface="+mn-lt"/>
                <a:ea typeface="+mn-ea"/>
                <a:cs typeface="楷体_GB2312"/>
              </a:rPr>
              <a:t>&gt;x</a:t>
            </a:r>
            <a:r>
              <a:rPr lang="en-US" altLang="zh-CN" sz="4000" baseline="-25000" dirty="0">
                <a:latin typeface="+mn-lt"/>
                <a:ea typeface="+mn-ea"/>
                <a:cs typeface="楷体_GB2312"/>
              </a:rPr>
              <a:t>3</a:t>
            </a:r>
            <a:endParaRPr lang="en-US" altLang="zh-CN" sz="4000" baseline="-25000" dirty="0">
              <a:latin typeface="+mn-lt"/>
              <a:ea typeface="+mn-ea"/>
              <a:cs typeface="楷体_GB231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2128" y="4058493"/>
            <a:ext cx="7086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4000" dirty="0">
                <a:latin typeface="+mn-lt"/>
                <a:ea typeface="+mn-ea"/>
                <a:cs typeface="楷体_GB2312"/>
              </a:rPr>
              <a:t>(2) X=(1,1,1/2,  </a:t>
            </a:r>
            <a:r>
              <a:rPr lang="en-US" altLang="zh-CN" sz="4000" dirty="0">
                <a:solidFill>
                  <a:srgbClr val="FF0000"/>
                </a:solidFill>
                <a:latin typeface="+mn-lt"/>
                <a:ea typeface="+mn-ea"/>
                <a:cs typeface="楷体_GB2312"/>
              </a:rPr>
              <a:t>0</a:t>
            </a:r>
            <a:r>
              <a:rPr lang="en-US" altLang="zh-CN" sz="4000" dirty="0">
                <a:latin typeface="+mn-lt"/>
                <a:ea typeface="+mn-ea"/>
                <a:cs typeface="楷体_GB2312"/>
              </a:rPr>
              <a:t>)</a:t>
            </a:r>
            <a:endParaRPr lang="en-US" altLang="zh-CN" sz="4000" dirty="0">
              <a:latin typeface="+mn-lt"/>
              <a:ea typeface="+mn-ea"/>
              <a:cs typeface="楷体_GB231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4000" dirty="0">
                <a:latin typeface="+mn-lt"/>
                <a:ea typeface="+mn-ea"/>
                <a:cs typeface="楷体_GB2312"/>
              </a:rPr>
              <a:t>      Y=(1,1,1/2,</a:t>
            </a:r>
            <a:r>
              <a:rPr lang="en-US" altLang="zh-CN" sz="4000" dirty="0">
                <a:solidFill>
                  <a:srgbClr val="FF0000"/>
                </a:solidFill>
                <a:latin typeface="+mn-lt"/>
                <a:ea typeface="+mn-ea"/>
                <a:cs typeface="楷体_GB2312"/>
              </a:rPr>
              <a:t>1/2</a:t>
            </a:r>
            <a:r>
              <a:rPr lang="en-US" altLang="zh-CN" sz="4000" dirty="0">
                <a:latin typeface="+mn-lt"/>
                <a:ea typeface="+mn-ea"/>
                <a:cs typeface="楷体_GB2312"/>
              </a:rPr>
              <a:t>)</a:t>
            </a:r>
            <a:endParaRPr lang="en-US" altLang="zh-CN" sz="4000" dirty="0">
              <a:latin typeface="+mn-lt"/>
              <a:ea typeface="+mn-ea"/>
              <a:cs typeface="楷体_GB231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4000" dirty="0">
                <a:latin typeface="+mn-lt"/>
                <a:ea typeface="+mn-ea"/>
                <a:cs typeface="楷体_GB2312"/>
              </a:rPr>
              <a:t> j=3,k=4,</a:t>
            </a:r>
            <a:r>
              <a:rPr lang="zh-CN" altLang="en-US" sz="4000" dirty="0">
                <a:latin typeface="+mn-lt"/>
                <a:ea typeface="+mn-ea"/>
                <a:cs typeface="楷体_GB2312"/>
              </a:rPr>
              <a:t>所以</a:t>
            </a:r>
            <a:r>
              <a:rPr lang="en-US" altLang="zh-CN" sz="4000" dirty="0">
                <a:latin typeface="+mn-lt"/>
                <a:ea typeface="+mn-ea"/>
                <a:cs typeface="楷体_GB2312"/>
              </a:rPr>
              <a:t>k&gt;j,</a:t>
            </a:r>
            <a:r>
              <a:rPr lang="zh-CN" altLang="en-US" sz="4000" dirty="0">
                <a:latin typeface="+mn-lt"/>
                <a:ea typeface="+mn-ea"/>
                <a:cs typeface="楷体_GB2312"/>
              </a:rPr>
              <a:t>并且</a:t>
            </a:r>
            <a:r>
              <a:rPr lang="en-US" altLang="zh-CN" sz="4000" dirty="0">
                <a:latin typeface="+mn-lt"/>
                <a:ea typeface="+mn-ea"/>
                <a:cs typeface="楷体_GB2312"/>
              </a:rPr>
              <a:t>y</a:t>
            </a:r>
            <a:r>
              <a:rPr lang="en-US" altLang="zh-CN" sz="4000" baseline="-25000" dirty="0">
                <a:latin typeface="+mn-lt"/>
                <a:ea typeface="+mn-ea"/>
                <a:cs typeface="楷体_GB2312"/>
              </a:rPr>
              <a:t>4</a:t>
            </a:r>
            <a:r>
              <a:rPr lang="en-US" altLang="zh-CN" sz="4000" dirty="0">
                <a:latin typeface="+mn-lt"/>
                <a:ea typeface="+mn-ea"/>
                <a:cs typeface="楷体_GB2312"/>
              </a:rPr>
              <a:t>&gt;x</a:t>
            </a:r>
            <a:r>
              <a:rPr lang="en-US" altLang="zh-CN" sz="4000" baseline="-25000" dirty="0">
                <a:latin typeface="+mn-lt"/>
                <a:ea typeface="+mn-ea"/>
                <a:cs typeface="楷体_GB2312"/>
              </a:rPr>
              <a:t>4</a:t>
            </a:r>
            <a:endParaRPr lang="en-US" altLang="zh-CN" sz="4000" baseline="-25000" dirty="0">
              <a:latin typeface="+mn-lt"/>
              <a:ea typeface="+mn-ea"/>
              <a:cs typeface="楷体_GB231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3528" y="6039693"/>
            <a:ext cx="7086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 dirty="0">
                <a:latin typeface="+mn-lt"/>
                <a:ea typeface="+mn-ea"/>
                <a:cs typeface="楷体_GB2312"/>
              </a:rPr>
              <a:t>从而证明了</a:t>
            </a:r>
            <a:r>
              <a:rPr lang="en-US" altLang="zh-CN" sz="4000" dirty="0" err="1">
                <a:latin typeface="+mn-lt"/>
                <a:ea typeface="+mn-ea"/>
                <a:cs typeface="楷体_GB2312"/>
              </a:rPr>
              <a:t>y</a:t>
            </a:r>
            <a:r>
              <a:rPr lang="en-US" altLang="zh-CN" sz="4000" baseline="-25000" dirty="0" err="1">
                <a:latin typeface="+mn-lt"/>
                <a:ea typeface="+mn-ea"/>
                <a:cs typeface="楷体_GB2312"/>
              </a:rPr>
              <a:t>k</a:t>
            </a:r>
            <a:r>
              <a:rPr lang="en-US" altLang="zh-CN" sz="4000" dirty="0">
                <a:latin typeface="+mn-lt"/>
                <a:ea typeface="+mn-ea"/>
                <a:cs typeface="楷体_GB2312"/>
              </a:rPr>
              <a:t>&lt;</a:t>
            </a:r>
            <a:r>
              <a:rPr lang="en-US" altLang="zh-CN" sz="4000" dirty="0" err="1">
                <a:latin typeface="+mn-lt"/>
                <a:ea typeface="+mn-ea"/>
                <a:cs typeface="楷体_GB2312"/>
              </a:rPr>
              <a:t>x</a:t>
            </a:r>
            <a:r>
              <a:rPr lang="en-US" altLang="zh-CN" sz="4000" baseline="-25000" dirty="0" err="1">
                <a:latin typeface="+mn-lt"/>
                <a:ea typeface="+mn-ea"/>
                <a:cs typeface="楷体_GB2312"/>
              </a:rPr>
              <a:t>k</a:t>
            </a:r>
            <a:r>
              <a:rPr lang="en-US" altLang="zh-CN" sz="4000" baseline="-25000" dirty="0">
                <a:latin typeface="+mn-lt"/>
                <a:ea typeface="+mn-ea"/>
                <a:cs typeface="楷体_GB2312"/>
              </a:rPr>
              <a:t>  </a:t>
            </a:r>
            <a:r>
              <a:rPr lang="zh-CN" altLang="en-US" sz="4000" baseline="-25000" dirty="0">
                <a:latin typeface="+mn-lt"/>
                <a:ea typeface="+mn-ea"/>
                <a:cs typeface="楷体_GB2312"/>
              </a:rPr>
              <a:t>，</a:t>
            </a:r>
            <a:r>
              <a:rPr lang="zh-CN" altLang="en-US" sz="4000" dirty="0">
                <a:latin typeface="+mn-lt"/>
                <a:ea typeface="+mn-ea"/>
                <a:cs typeface="楷体_GB2312"/>
              </a:rPr>
              <a:t>并且</a:t>
            </a:r>
            <a:r>
              <a:rPr lang="en-US" altLang="zh-CN" sz="4000" dirty="0">
                <a:latin typeface="+mn-lt"/>
                <a:ea typeface="+mn-ea"/>
                <a:cs typeface="楷体_GB2312"/>
              </a:rPr>
              <a:t>k&lt;=j</a:t>
            </a:r>
            <a:endParaRPr lang="en-US" altLang="zh-CN" sz="4000" dirty="0">
              <a:latin typeface="+mn-lt"/>
              <a:ea typeface="+mn-ea"/>
              <a:cs typeface="楷体_GB231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79512" y="1052736"/>
            <a:ext cx="871296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j</a:t>
            </a:r>
            <a:r>
              <a:rPr kumimoji="1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是使</a:t>
            </a:r>
            <a:r>
              <a:rPr kumimoji="1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1" lang="en-US" altLang="zh-CN" sz="320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j</a:t>
            </a:r>
            <a:r>
              <a:rPr kumimoji="1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≠1</a:t>
            </a:r>
            <a:r>
              <a:rPr kumimoji="1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的最小下标</a:t>
            </a:r>
            <a:r>
              <a:rPr kumimoji="1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k</a:t>
            </a:r>
            <a:r>
              <a:rPr kumimoji="1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是使</a:t>
            </a:r>
            <a:r>
              <a:rPr kumimoji="1" lang="zh-CN" altLang="en-US" sz="32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y</a:t>
            </a:r>
            <a:r>
              <a:rPr kumimoji="1" lang="en-US" altLang="zh-CN" sz="320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k</a:t>
            </a:r>
            <a:r>
              <a:rPr kumimoji="1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≠</a:t>
            </a:r>
            <a:r>
              <a:rPr kumimoji="1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x</a:t>
            </a:r>
            <a:r>
              <a:rPr kumimoji="1" lang="en-US" altLang="zh-CN" sz="320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k</a:t>
            </a:r>
            <a:r>
              <a:rPr kumimoji="1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的最小下标</a:t>
            </a:r>
            <a:endParaRPr kumimoji="1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188640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第四章 贪心算法</a:t>
            </a:r>
            <a:br>
              <a:rPr lang="zh-CN" altLang="en-US" sz="4800" b="1" dirty="0" smtClean="0">
                <a:solidFill>
                  <a:schemeClr val="tx1"/>
                </a:solidFill>
              </a:rPr>
            </a:br>
            <a:r>
              <a:rPr lang="en-US" altLang="zh-CN" sz="4800" b="1" dirty="0" smtClean="0">
                <a:solidFill>
                  <a:schemeClr val="tx1"/>
                </a:solidFill>
              </a:rPr>
              <a:t>Greedy</a:t>
            </a:r>
            <a:endParaRPr lang="en-US" altLang="zh-CN" sz="4800" b="1" dirty="0" smtClean="0">
              <a:solidFill>
                <a:schemeClr val="tx1"/>
              </a:solidFill>
            </a:endParaRP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1997745" y="3212828"/>
            <a:ext cx="62231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!!</a:t>
            </a:r>
            <a:r>
              <a:rPr lang="zh-CN" altLang="en-US" sz="2800" dirty="0">
                <a:solidFill>
                  <a:srgbClr val="FF0000"/>
                </a:solidFill>
              </a:rPr>
              <a:t>贪心不一定</a:t>
            </a:r>
            <a:r>
              <a:rPr lang="zh-CN" altLang="en-US" sz="2800" dirty="0" smtClean="0">
                <a:solidFill>
                  <a:srgbClr val="FF0000"/>
                </a:solidFill>
              </a:rPr>
              <a:t>正确</a:t>
            </a:r>
            <a:r>
              <a:rPr lang="en-US" altLang="zh-CN" sz="2800" dirty="0" smtClean="0">
                <a:solidFill>
                  <a:srgbClr val="FF0000"/>
                </a:solidFill>
              </a:rPr>
              <a:t>(0-1</a:t>
            </a:r>
            <a:r>
              <a:rPr lang="zh-CN" altLang="en-US" sz="2800" dirty="0" smtClean="0">
                <a:solidFill>
                  <a:srgbClr val="FF0000"/>
                </a:solidFill>
              </a:rPr>
              <a:t>背包</a:t>
            </a:r>
            <a:r>
              <a:rPr lang="en-US" altLang="zh-CN" sz="2800" dirty="0" smtClean="0">
                <a:solidFill>
                  <a:srgbClr val="FF0000"/>
                </a:solidFill>
              </a:rPr>
              <a:t>), </a:t>
            </a:r>
            <a:r>
              <a:rPr lang="zh-CN" altLang="en-US" sz="2800" dirty="0">
                <a:solidFill>
                  <a:srgbClr val="FF0000"/>
                </a:solidFill>
              </a:rPr>
              <a:t>需要证明 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4.1 </a:t>
            </a:r>
            <a:r>
              <a:rPr lang="zh-CN" altLang="zh-CN" sz="2800" dirty="0"/>
              <a:t>活动安排问题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4.2 </a:t>
            </a:r>
            <a:r>
              <a:rPr lang="zh-CN" altLang="zh-CN" sz="2800" dirty="0"/>
              <a:t>贪心算法的基本要素</a:t>
            </a:r>
            <a:r>
              <a:rPr lang="zh-CN" altLang="en-US" sz="2800" dirty="0"/>
              <a:t>（分数背包）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4.3 </a:t>
            </a:r>
            <a:r>
              <a:rPr lang="zh-CN" altLang="zh-CN" sz="2800" dirty="0"/>
              <a:t>最优装载</a:t>
            </a:r>
            <a:r>
              <a:rPr lang="en-US" altLang="zh-CN" sz="2800" dirty="0"/>
              <a:t> 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4.4 </a:t>
            </a:r>
            <a:r>
              <a:rPr lang="zh-CN" altLang="zh-CN" sz="2800" dirty="0"/>
              <a:t>哈夫曼</a:t>
            </a:r>
            <a:r>
              <a:rPr lang="zh-CN" altLang="zh-CN" sz="2800" dirty="0" smtClean="0"/>
              <a:t>编码</a:t>
            </a:r>
            <a:endParaRPr lang="en-US" altLang="zh-CN" sz="2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4.6 </a:t>
            </a:r>
            <a:r>
              <a:rPr lang="zh-CN" altLang="zh-CN" sz="2800" dirty="0"/>
              <a:t>最小生成树</a:t>
            </a:r>
            <a:r>
              <a:rPr lang="en-US" altLang="zh-CN" sz="2800" dirty="0"/>
              <a:t> </a:t>
            </a:r>
            <a:r>
              <a:rPr lang="zh-CN" altLang="en-US" sz="2800" dirty="0" smtClean="0">
                <a:solidFill>
                  <a:schemeClr val="tx2"/>
                </a:solidFill>
              </a:rPr>
              <a:t> 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分数背包贪心法证明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95536" y="1210394"/>
          <a:ext cx="8064500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公式" r:id="rId1" imgW="4470400" imgH="2946400" progId="Equation.3">
                  <p:embed/>
                </p:oleObj>
              </mc:Choice>
              <mc:Fallback>
                <p:oleObj name="公式" r:id="rId1" imgW="4470400" imgH="294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210394"/>
                        <a:ext cx="8064500" cy="531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分数背包贪心法</a:t>
            </a:r>
            <a:r>
              <a:rPr lang="zh-CN" altLang="en-US" b="1" dirty="0" smtClean="0">
                <a:solidFill>
                  <a:schemeClr val="tx1"/>
                </a:solidFill>
              </a:rPr>
              <a:t>证明（举例）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43608" y="260648"/>
            <a:ext cx="7315200" cy="425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_GB2312"/>
                <a:cs typeface="楷体_GB2312"/>
              </a:rPr>
              <a:t>                          </a:t>
            </a:r>
            <a:endParaRPr lang="en-US" altLang="zh-CN" sz="3600" b="1" dirty="0" smtClean="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dirty="0" smtClean="0">
                <a:latin typeface="Times New Roman" panose="02020603050405020304" pitchFamily="18" charset="0"/>
                <a:ea typeface="楷体_GB2312"/>
                <a:cs typeface="楷体_GB2312"/>
              </a:rPr>
              <a:t>                        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endParaRPr lang="en-US" altLang="zh-CN" sz="3600" b="1" dirty="0" smtClean="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ea typeface="楷体_GB2312"/>
                <a:cs typeface="楷体_GB2312"/>
              </a:rPr>
              <a:t>                        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n=4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/>
                <a:cs typeface="楷体_GB2312"/>
              </a:rPr>
              <a:t>, M=16 ,  </a:t>
            </a:r>
            <a:endParaRPr lang="en-US" altLang="zh-CN" sz="3600" b="1" dirty="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_GB2312"/>
                <a:cs typeface="楷体_GB2312"/>
              </a:rPr>
              <a:t>(v</a:t>
            </a:r>
            <a:r>
              <a:rPr lang="en-US" altLang="zh-CN" sz="3600" b="1" baseline="-25000" dirty="0">
                <a:latin typeface="Times New Roman" panose="02020603050405020304" pitchFamily="18" charset="0"/>
                <a:ea typeface="楷体_GB2312"/>
                <a:cs typeface="楷体_GB2312"/>
              </a:rPr>
              <a:t>1 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/>
                <a:cs typeface="楷体_GB2312"/>
              </a:rPr>
              <a:t>, v</a:t>
            </a:r>
            <a:r>
              <a:rPr lang="en-US" altLang="zh-CN" sz="3600" b="1" baseline="-25000" dirty="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/>
                <a:cs typeface="楷体_GB2312"/>
              </a:rPr>
              <a:t>, v</a:t>
            </a:r>
            <a:r>
              <a:rPr lang="en-US" altLang="zh-CN" sz="3600" b="1" baseline="-25000" dirty="0">
                <a:latin typeface="Times New Roman" panose="02020603050405020304" pitchFamily="18" charset="0"/>
                <a:ea typeface="楷体_GB2312"/>
                <a:cs typeface="楷体_GB2312"/>
              </a:rPr>
              <a:t>3 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/>
                <a:cs typeface="楷体_GB2312"/>
              </a:rPr>
              <a:t>, v</a:t>
            </a:r>
            <a:r>
              <a:rPr lang="en-US" altLang="zh-CN" sz="3600" b="1" baseline="-25000" dirty="0"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/>
                <a:cs typeface="楷体_GB2312"/>
              </a:rPr>
              <a:t>)=(20,12,6,6)</a:t>
            </a:r>
            <a:endParaRPr lang="en-US" altLang="zh-CN" sz="3600" b="1" dirty="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_GB2312"/>
                <a:cs typeface="楷体_GB2312"/>
              </a:rPr>
              <a:t>(w</a:t>
            </a:r>
            <a:r>
              <a:rPr lang="en-US" altLang="zh-CN" sz="3600" b="1" baseline="-25000" dirty="0"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/>
                <a:cs typeface="楷体_GB2312"/>
              </a:rPr>
              <a:t>, w</a:t>
            </a:r>
            <a:r>
              <a:rPr lang="en-US" altLang="zh-CN" sz="3600" b="1" baseline="-25000" dirty="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/>
                <a:cs typeface="楷体_GB2312"/>
              </a:rPr>
              <a:t>,w</a:t>
            </a:r>
            <a:r>
              <a:rPr lang="en-US" altLang="zh-CN" sz="3600" b="1" baseline="-25000" dirty="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/>
                <a:cs typeface="楷体_GB2312"/>
              </a:rPr>
              <a:t>,w</a:t>
            </a:r>
            <a:r>
              <a:rPr lang="en-US" altLang="zh-CN" sz="3600" b="1" baseline="-25000" dirty="0"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/>
                <a:cs typeface="楷体_GB2312"/>
              </a:rPr>
              <a:t>)=(10,12,6,6)</a:t>
            </a:r>
            <a:endParaRPr lang="en-US" altLang="zh-CN" sz="3600" b="1" dirty="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楷体_GB2312"/>
                <a:cs typeface="楷体_GB2312"/>
              </a:rPr>
              <a:t>X=(1,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1/2</a:t>
            </a:r>
            <a:r>
              <a:rPr lang="en-US" altLang="zh-CN" sz="4000" b="1" dirty="0">
                <a:latin typeface="Times New Roman" panose="02020603050405020304" pitchFamily="18" charset="0"/>
                <a:ea typeface="楷体_GB2312"/>
                <a:cs typeface="楷体_GB2312"/>
              </a:rPr>
              <a:t>,   0,    0)</a:t>
            </a:r>
            <a:endParaRPr lang="en-US" altLang="zh-CN" sz="4000" b="1" dirty="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楷体_GB2312"/>
                <a:cs typeface="楷体_GB2312"/>
              </a:rPr>
              <a:t>Y=(1,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1/3</a:t>
            </a:r>
            <a:r>
              <a:rPr lang="en-US" altLang="zh-CN" sz="4000" b="1" dirty="0">
                <a:latin typeface="Times New Roman" panose="02020603050405020304" pitchFamily="18" charset="0"/>
                <a:ea typeface="楷体_GB2312"/>
                <a:cs typeface="楷体_GB2312"/>
              </a:rPr>
              <a:t>,1/6, 1/6) </a:t>
            </a:r>
            <a:r>
              <a:rPr lang="zh-CN" altLang="en-US" sz="4000" b="1" dirty="0">
                <a:latin typeface="Times New Roman" panose="02020603050405020304" pitchFamily="18" charset="0"/>
                <a:ea typeface="楷体_GB2312"/>
                <a:cs typeface="楷体_GB2312"/>
              </a:rPr>
              <a:t>并且</a:t>
            </a:r>
            <a:r>
              <a:rPr lang="en-US" altLang="zh-CN" sz="4000" b="1" dirty="0">
                <a:latin typeface="Times New Roman" panose="02020603050405020304" pitchFamily="18" charset="0"/>
                <a:ea typeface="楷体_GB2312"/>
                <a:cs typeface="楷体_GB2312"/>
              </a:rPr>
              <a:t>k=2,j=2</a:t>
            </a:r>
            <a:endParaRPr lang="en-US" altLang="zh-CN" sz="3600" b="1" dirty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66800" y="4215209"/>
            <a:ext cx="731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4000" b="1" dirty="0">
                <a:latin typeface="Times New Roman" panose="02020603050405020304" pitchFamily="18" charset="0"/>
                <a:ea typeface="楷体_GB2312"/>
                <a:cs typeface="楷体_GB2312"/>
              </a:rPr>
              <a:t>Z=(1,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1/2</a:t>
            </a:r>
            <a:r>
              <a:rPr lang="en-US" altLang="zh-CN" sz="4000" b="1" dirty="0">
                <a:latin typeface="Times New Roman" panose="02020603050405020304" pitchFamily="18" charset="0"/>
                <a:ea typeface="楷体_GB2312"/>
                <a:cs typeface="楷体_GB2312"/>
              </a:rPr>
              <a:t>,   z</a:t>
            </a:r>
            <a:r>
              <a:rPr lang="en-US" altLang="zh-CN" sz="4000" b="1" baseline="-25000" dirty="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lang="en-US" altLang="zh-CN" sz="4000" b="1" dirty="0">
                <a:latin typeface="Times New Roman" panose="02020603050405020304" pitchFamily="18" charset="0"/>
                <a:ea typeface="楷体_GB2312"/>
                <a:cs typeface="楷体_GB2312"/>
              </a:rPr>
              <a:t>,   z</a:t>
            </a:r>
            <a:r>
              <a:rPr lang="en-US" altLang="zh-CN" sz="4000" b="1" baseline="-25000" dirty="0"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lang="en-US" altLang="zh-CN" sz="4000" b="1" dirty="0"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endParaRPr lang="en-US" altLang="zh-CN" sz="4000" b="1" dirty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" y="4355381"/>
            <a:ext cx="1447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代换</a:t>
            </a:r>
            <a:endParaRPr lang="zh-CN" altLang="en-US" sz="3600" b="1" dirty="0">
              <a:solidFill>
                <a:schemeClr val="accent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27598" y="4941168"/>
            <a:ext cx="807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w</a:t>
            </a:r>
            <a:r>
              <a:rPr lang="en-US" altLang="zh-CN" sz="3600" b="1" baseline="-25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(y</a:t>
            </a:r>
            <a:r>
              <a:rPr lang="en-US" altLang="zh-CN" sz="3600" b="1" baseline="-25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lang="zh-CN" altLang="en-US" sz="3600" b="1">
                <a:latin typeface="Times New Roman" panose="02020603050405020304" pitchFamily="18" charset="0"/>
                <a:ea typeface="楷体_GB2312"/>
                <a:cs typeface="楷体_GB2312"/>
              </a:rPr>
              <a:t>－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z</a:t>
            </a:r>
            <a:r>
              <a:rPr lang="en-US" altLang="zh-CN" sz="3600" b="1" baseline="-25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)+ w</a:t>
            </a:r>
            <a:r>
              <a:rPr lang="en-US" altLang="zh-CN" sz="3600" b="1" baseline="-25000"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(y</a:t>
            </a:r>
            <a:r>
              <a:rPr lang="en-US" altLang="zh-CN" sz="3600" b="1" baseline="-25000"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lang="zh-CN" altLang="en-US" sz="3600" b="1">
                <a:latin typeface="Times New Roman" panose="02020603050405020304" pitchFamily="18" charset="0"/>
                <a:ea typeface="楷体_GB2312"/>
                <a:cs typeface="楷体_GB2312"/>
              </a:rPr>
              <a:t>－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z</a:t>
            </a:r>
            <a:r>
              <a:rPr lang="en-US" altLang="zh-CN" sz="3600" b="1" baseline="-25000"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) = w</a:t>
            </a:r>
            <a:r>
              <a:rPr lang="en-US" altLang="zh-CN" sz="3600" b="1" baseline="-25000"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(1/2</a:t>
            </a:r>
            <a:r>
              <a:rPr lang="zh-CN" altLang="en-US" sz="3600" b="1">
                <a:latin typeface="Times New Roman" panose="02020603050405020304" pitchFamily="18" charset="0"/>
                <a:ea typeface="楷体_GB2312"/>
                <a:cs typeface="楷体_GB2312"/>
              </a:rPr>
              <a:t>－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1/3)</a:t>
            </a:r>
            <a:endParaRPr lang="en-US" altLang="zh-CN" sz="36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436563" y="5589984"/>
            <a:ext cx="6296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6(1/6</a:t>
            </a:r>
            <a:r>
              <a:rPr lang="zh-CN" altLang="en-US" sz="3600" b="1">
                <a:latin typeface="Times New Roman" panose="02020603050405020304" pitchFamily="18" charset="0"/>
                <a:ea typeface="楷体_GB2312"/>
                <a:cs typeface="楷体_GB2312"/>
              </a:rPr>
              <a:t>－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z</a:t>
            </a:r>
            <a:r>
              <a:rPr lang="en-US" altLang="zh-CN" sz="3600" b="1" baseline="-25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)+ 6(1/6</a:t>
            </a:r>
            <a:r>
              <a:rPr lang="zh-CN" altLang="en-US" sz="3600" b="1">
                <a:latin typeface="Times New Roman" panose="02020603050405020304" pitchFamily="18" charset="0"/>
                <a:ea typeface="楷体_GB2312"/>
                <a:cs typeface="楷体_GB2312"/>
              </a:rPr>
              <a:t>－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z</a:t>
            </a:r>
            <a:r>
              <a:rPr lang="en-US" altLang="zh-CN" sz="3600" b="1" baseline="-25000"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) =  12*1/6</a:t>
            </a:r>
            <a:endParaRPr lang="en-US" altLang="zh-CN" sz="36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28600" y="6223397"/>
            <a:ext cx="18732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z</a:t>
            </a:r>
            <a:r>
              <a:rPr lang="en-US" altLang="zh-CN" sz="3600" b="1" baseline="-25000"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+ z</a:t>
            </a:r>
            <a:r>
              <a:rPr lang="en-US" altLang="zh-CN" sz="3600" b="1" baseline="-25000">
                <a:latin typeface="Times New Roman" panose="02020603050405020304" pitchFamily="18" charset="0"/>
                <a:ea typeface="楷体_GB2312"/>
                <a:cs typeface="楷体_GB2312"/>
              </a:rPr>
              <a:t>4</a:t>
            </a:r>
            <a:r>
              <a:rPr lang="en-US" altLang="zh-CN" sz="3600" b="1">
                <a:latin typeface="Times New Roman" panose="02020603050405020304" pitchFamily="18" charset="0"/>
                <a:ea typeface="楷体_GB2312"/>
                <a:cs typeface="楷体_GB2312"/>
              </a:rPr>
              <a:t> =0</a:t>
            </a:r>
            <a:endParaRPr lang="en-US" altLang="zh-CN" sz="36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362200" y="6183709"/>
            <a:ext cx="68405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000" b="1">
                <a:latin typeface="Times New Roman" panose="02020603050405020304" pitchFamily="18" charset="0"/>
                <a:ea typeface="楷体_GB2312"/>
                <a:cs typeface="楷体_GB2312"/>
              </a:rPr>
              <a:t>即推得</a:t>
            </a:r>
            <a:r>
              <a:rPr lang="en-US" altLang="zh-CN" sz="4000" b="1">
                <a:latin typeface="Times New Roman" panose="02020603050405020304" pitchFamily="18" charset="0"/>
                <a:ea typeface="楷体_GB2312"/>
                <a:cs typeface="楷体_GB2312"/>
              </a:rPr>
              <a:t>Z=(1,1/2, 0, 0)</a:t>
            </a:r>
            <a:r>
              <a:rPr lang="zh-CN" altLang="en-US" sz="4000" b="1">
                <a:latin typeface="Times New Roman" panose="02020603050405020304" pitchFamily="18" charset="0"/>
                <a:ea typeface="楷体_GB2312"/>
                <a:cs typeface="楷体_GB2312"/>
              </a:rPr>
              <a:t>＝</a:t>
            </a:r>
            <a:r>
              <a:rPr lang="en-US" altLang="zh-CN" sz="4000" b="1"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endParaRPr lang="en-US" altLang="zh-CN" sz="3600" b="1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79512" y="790600"/>
            <a:ext cx="871296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j</a:t>
            </a:r>
            <a:r>
              <a:rPr kumimoji="1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是使</a:t>
            </a:r>
            <a:r>
              <a:rPr kumimoji="1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1" lang="en-US" altLang="zh-CN" sz="320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j</a:t>
            </a:r>
            <a:r>
              <a:rPr kumimoji="1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≠1</a:t>
            </a:r>
            <a:r>
              <a:rPr kumimoji="1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的最小下标</a:t>
            </a:r>
            <a:r>
              <a:rPr kumimoji="1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, k</a:t>
            </a:r>
            <a:r>
              <a:rPr kumimoji="1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是使</a:t>
            </a:r>
            <a:r>
              <a:rPr kumimoji="1" lang="zh-CN" altLang="en-US" sz="320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y</a:t>
            </a:r>
            <a:r>
              <a:rPr kumimoji="1" lang="en-US" altLang="zh-CN" sz="320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k</a:t>
            </a:r>
            <a:r>
              <a:rPr kumimoji="1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≠</a:t>
            </a:r>
            <a:r>
              <a:rPr kumimoji="1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x</a:t>
            </a:r>
            <a:r>
              <a:rPr kumimoji="1" lang="en-US" altLang="zh-CN" sz="3200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ahoma" panose="020B0604030504040204" pitchFamily="34" charset="0"/>
              </a:rPr>
              <a:t>k</a:t>
            </a:r>
            <a:r>
              <a:rPr kumimoji="1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的最小下标</a:t>
            </a:r>
            <a:endParaRPr kumimoji="1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有限期的任务安排问题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323528" y="1216585"/>
            <a:ext cx="8280920" cy="4780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 用</a:t>
            </a:r>
            <a:r>
              <a:rPr lang="zh-CN" altLang="en-US" sz="2800" dirty="0"/>
              <a:t>贪心法求解有限期的任务安排问题：假设只能在同一台机器上加工</a:t>
            </a:r>
            <a:r>
              <a:rPr lang="en-US" altLang="zh-CN" sz="2800" dirty="0"/>
              <a:t>n</a:t>
            </a:r>
            <a:r>
              <a:rPr lang="zh-CN" altLang="en-US" sz="2800" dirty="0"/>
              <a:t>个任务，每个任务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完成时间均是一个单位</a:t>
            </a:r>
            <a:r>
              <a:rPr lang="zh-CN" altLang="en-US" sz="2800" dirty="0" smtClean="0"/>
              <a:t>时间，又</a:t>
            </a:r>
            <a:r>
              <a:rPr lang="zh-CN" altLang="en-US" sz="2800" dirty="0"/>
              <a:t>设每个任务</a:t>
            </a:r>
            <a:r>
              <a:rPr lang="en-US" altLang="zh-CN" sz="2800" dirty="0" err="1"/>
              <a:t>i</a:t>
            </a:r>
            <a:r>
              <a:rPr lang="zh-CN" altLang="en-US" sz="2800" dirty="0"/>
              <a:t>都有一个完成期限</a:t>
            </a:r>
            <a:r>
              <a:rPr lang="en-US" altLang="zh-CN" sz="2800" dirty="0"/>
              <a:t>d</a:t>
            </a:r>
            <a:r>
              <a:rPr lang="en-US" altLang="zh-CN" sz="2800" baseline="-30000" dirty="0"/>
              <a:t>i</a:t>
            </a:r>
            <a:r>
              <a:rPr lang="en-US" altLang="zh-CN" sz="2800" dirty="0"/>
              <a:t>&gt;0,</a:t>
            </a:r>
            <a:r>
              <a:rPr lang="zh-CN" altLang="en-US" sz="2800" dirty="0"/>
              <a:t>当且仅当任务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在它的期限截止以前被完成时，任务</a:t>
            </a:r>
            <a:r>
              <a:rPr lang="en-US" altLang="zh-CN" sz="2800" dirty="0" err="1"/>
              <a:t>i</a:t>
            </a:r>
            <a:r>
              <a:rPr lang="zh-CN" altLang="en-US" sz="2800" dirty="0"/>
              <a:t>才能获得</a:t>
            </a:r>
            <a:r>
              <a:rPr lang="en-US" altLang="zh-CN" sz="2800" dirty="0"/>
              <a:t>p</a:t>
            </a:r>
            <a:r>
              <a:rPr lang="en-US" altLang="zh-CN" sz="2800" baseline="-30000" dirty="0"/>
              <a:t>i</a:t>
            </a:r>
            <a:r>
              <a:rPr lang="zh-CN" altLang="en-US" sz="2800" dirty="0"/>
              <a:t>的效益，每个任务的期限从整个工序的开工开始计时，问应如何安排加工顺序，才能获得最大</a:t>
            </a:r>
            <a:r>
              <a:rPr lang="zh-CN" altLang="en-US" sz="2800" dirty="0" smtClean="0"/>
              <a:t>效益</a:t>
            </a:r>
            <a:endParaRPr lang="en-US" altLang="zh-CN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 n=6</a:t>
            </a:r>
            <a:r>
              <a:rPr lang="en-US" altLang="zh-CN" sz="2800" dirty="0"/>
              <a:t>,(p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,p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,p</a:t>
            </a:r>
            <a:r>
              <a:rPr lang="en-US" altLang="zh-CN" sz="2800" baseline="-30000" dirty="0"/>
              <a:t>3</a:t>
            </a:r>
            <a:r>
              <a:rPr lang="en-US" altLang="zh-CN" sz="2800" dirty="0"/>
              <a:t>,p</a:t>
            </a:r>
            <a:r>
              <a:rPr lang="en-US" altLang="zh-CN" sz="2800" baseline="-30000" dirty="0"/>
              <a:t>4</a:t>
            </a:r>
            <a:r>
              <a:rPr lang="en-US" altLang="zh-CN" sz="2800" dirty="0"/>
              <a:t>,p</a:t>
            </a:r>
            <a:r>
              <a:rPr lang="en-US" altLang="zh-CN" sz="2800" baseline="-30000" dirty="0"/>
              <a:t>5</a:t>
            </a:r>
            <a:r>
              <a:rPr lang="en-US" altLang="zh-CN" sz="2800" dirty="0"/>
              <a:t>,p</a:t>
            </a:r>
            <a:r>
              <a:rPr lang="en-US" altLang="zh-CN" sz="2800" baseline="-30000" dirty="0"/>
              <a:t>6</a:t>
            </a:r>
            <a:r>
              <a:rPr lang="en-US" altLang="zh-CN" sz="2800" dirty="0"/>
              <a:t>)=(5,25,20,30,10,15</a:t>
            </a:r>
            <a:r>
              <a:rPr lang="en-US" altLang="zh-CN" sz="2800" dirty="0" smtClean="0"/>
              <a:t>),</a:t>
            </a:r>
            <a:br>
              <a:rPr lang="en-US" altLang="zh-CN" sz="2800" dirty="0" smtClean="0"/>
            </a:br>
            <a:r>
              <a:rPr lang="en-US" altLang="zh-CN" sz="2800" dirty="0" smtClean="0"/>
              <a:t>  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(</a:t>
            </a:r>
            <a:r>
              <a:rPr lang="en-US" altLang="zh-CN" sz="2800" dirty="0"/>
              <a:t>d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,d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,d</a:t>
            </a:r>
            <a:r>
              <a:rPr lang="en-US" altLang="zh-CN" sz="2800" baseline="-30000" dirty="0"/>
              <a:t>3</a:t>
            </a:r>
            <a:r>
              <a:rPr lang="en-US" altLang="zh-CN" sz="2800" dirty="0"/>
              <a:t>,d</a:t>
            </a:r>
            <a:r>
              <a:rPr lang="en-US" altLang="zh-CN" sz="2800" baseline="-30000" dirty="0"/>
              <a:t>4</a:t>
            </a:r>
            <a:r>
              <a:rPr lang="en-US" altLang="zh-CN" sz="2800" dirty="0"/>
              <a:t>,d</a:t>
            </a:r>
            <a:r>
              <a:rPr lang="en-US" altLang="zh-CN" sz="2800" baseline="-30000" dirty="0"/>
              <a:t>5</a:t>
            </a:r>
            <a:r>
              <a:rPr lang="en-US" altLang="zh-CN" sz="2800" dirty="0"/>
              <a:t>,d</a:t>
            </a:r>
            <a:r>
              <a:rPr lang="en-US" altLang="zh-CN" sz="2800" baseline="-30000" dirty="0"/>
              <a:t>6</a:t>
            </a:r>
            <a:r>
              <a:rPr lang="en-US" altLang="zh-CN" sz="2800" dirty="0"/>
              <a:t>)=(1</a:t>
            </a:r>
            <a:r>
              <a:rPr lang="en-US" altLang="zh-CN" sz="2800" dirty="0" smtClean="0"/>
              <a:t>, 5,  2,  3,  3,  2</a:t>
            </a:r>
            <a:r>
              <a:rPr lang="en-US" altLang="zh-CN" sz="2800" dirty="0"/>
              <a:t>) 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有限期的任务安排问题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323528" y="1216585"/>
            <a:ext cx="8280920" cy="500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 smtClean="0"/>
              <a:t> 任务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完成时间均是一个单位</a:t>
            </a:r>
            <a:r>
              <a:rPr lang="zh-CN" altLang="en-US" sz="2800" dirty="0" smtClean="0"/>
              <a:t>时间，当且仅当</a:t>
            </a:r>
            <a:r>
              <a:rPr lang="zh-CN" altLang="en-US" sz="2800" dirty="0"/>
              <a:t>任务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在它的期限截止以前被完成时</a:t>
            </a:r>
            <a:r>
              <a:rPr lang="zh-CN" altLang="en-US" sz="2800" dirty="0" smtClean="0"/>
              <a:t>，</a:t>
            </a:r>
            <a:r>
              <a:rPr lang="en-US" altLang="zh-CN" sz="2800" dirty="0" err="1" smtClean="0"/>
              <a:t>i</a:t>
            </a:r>
            <a:r>
              <a:rPr lang="zh-CN" altLang="en-US" sz="2800" dirty="0"/>
              <a:t>才能获得</a:t>
            </a:r>
            <a:r>
              <a:rPr lang="en-US" altLang="zh-CN" sz="2800" dirty="0"/>
              <a:t>p</a:t>
            </a:r>
            <a:r>
              <a:rPr lang="en-US" altLang="zh-CN" sz="2800" baseline="-30000" dirty="0"/>
              <a:t>i</a:t>
            </a:r>
            <a:r>
              <a:rPr lang="zh-CN" altLang="en-US" sz="2800" dirty="0"/>
              <a:t>的</a:t>
            </a:r>
            <a:r>
              <a:rPr lang="zh-CN" altLang="en-US" sz="2800" dirty="0" smtClean="0"/>
              <a:t>效益</a:t>
            </a:r>
            <a:r>
              <a:rPr lang="en-US" altLang="zh-CN" sz="2800" dirty="0" smtClean="0"/>
              <a:t> n=6</a:t>
            </a:r>
            <a:r>
              <a:rPr lang="en-US" altLang="zh-CN" sz="2800" dirty="0"/>
              <a:t>,(p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,p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,p</a:t>
            </a:r>
            <a:r>
              <a:rPr lang="en-US" altLang="zh-CN" sz="2800" baseline="-30000" dirty="0"/>
              <a:t>3</a:t>
            </a:r>
            <a:r>
              <a:rPr lang="en-US" altLang="zh-CN" sz="2800" dirty="0"/>
              <a:t>,p</a:t>
            </a:r>
            <a:r>
              <a:rPr lang="en-US" altLang="zh-CN" sz="2800" baseline="-30000" dirty="0"/>
              <a:t>4</a:t>
            </a:r>
            <a:r>
              <a:rPr lang="en-US" altLang="zh-CN" sz="2800" dirty="0"/>
              <a:t>,p</a:t>
            </a:r>
            <a:r>
              <a:rPr lang="en-US" altLang="zh-CN" sz="2800" baseline="-30000" dirty="0"/>
              <a:t>5</a:t>
            </a:r>
            <a:r>
              <a:rPr lang="en-US" altLang="zh-CN" sz="2800" dirty="0"/>
              <a:t>,p</a:t>
            </a:r>
            <a:r>
              <a:rPr lang="en-US" altLang="zh-CN" sz="2800" baseline="-30000" dirty="0"/>
              <a:t>6</a:t>
            </a:r>
            <a:r>
              <a:rPr lang="en-US" altLang="zh-CN" sz="2800" dirty="0"/>
              <a:t>)=(5,25,20,30,10,15</a:t>
            </a:r>
            <a:r>
              <a:rPr lang="en-US" altLang="zh-CN" sz="2800" dirty="0" smtClean="0"/>
              <a:t>),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           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(</a:t>
            </a:r>
            <a:r>
              <a:rPr lang="en-US" altLang="zh-CN" sz="2800" dirty="0"/>
              <a:t>d</a:t>
            </a:r>
            <a:r>
              <a:rPr lang="en-US" altLang="zh-CN" sz="2800" baseline="-30000" dirty="0"/>
              <a:t>1</a:t>
            </a:r>
            <a:r>
              <a:rPr lang="en-US" altLang="zh-CN" sz="2800" dirty="0"/>
              <a:t>,d</a:t>
            </a:r>
            <a:r>
              <a:rPr lang="en-US" altLang="zh-CN" sz="2800" baseline="-30000" dirty="0"/>
              <a:t>2</a:t>
            </a:r>
            <a:r>
              <a:rPr lang="en-US" altLang="zh-CN" sz="2800" dirty="0"/>
              <a:t>,d</a:t>
            </a:r>
            <a:r>
              <a:rPr lang="en-US" altLang="zh-CN" sz="2800" baseline="-30000" dirty="0"/>
              <a:t>3</a:t>
            </a:r>
            <a:r>
              <a:rPr lang="en-US" altLang="zh-CN" sz="2800" dirty="0"/>
              <a:t>,d</a:t>
            </a:r>
            <a:r>
              <a:rPr lang="en-US" altLang="zh-CN" sz="2800" baseline="-30000" dirty="0"/>
              <a:t>4</a:t>
            </a:r>
            <a:r>
              <a:rPr lang="en-US" altLang="zh-CN" sz="2800" dirty="0"/>
              <a:t>,d</a:t>
            </a:r>
            <a:r>
              <a:rPr lang="en-US" altLang="zh-CN" sz="2800" baseline="-30000" dirty="0"/>
              <a:t>5</a:t>
            </a:r>
            <a:r>
              <a:rPr lang="en-US" altLang="zh-CN" sz="2800" dirty="0"/>
              <a:t>,d</a:t>
            </a:r>
            <a:r>
              <a:rPr lang="en-US" altLang="zh-CN" sz="2800" baseline="-30000" dirty="0"/>
              <a:t>6</a:t>
            </a:r>
            <a:r>
              <a:rPr lang="en-US" altLang="zh-CN" sz="2800" dirty="0"/>
              <a:t>)=(1</a:t>
            </a:r>
            <a:r>
              <a:rPr lang="en-US" altLang="zh-CN" sz="2800" dirty="0" smtClean="0"/>
              <a:t>, 5,  2,  3,  3,  2</a:t>
            </a:r>
            <a:r>
              <a:rPr lang="en-US" altLang="zh-CN" sz="2800" dirty="0"/>
              <a:t>) </a:t>
            </a:r>
            <a:endParaRPr lang="en-US" altLang="zh-CN" sz="2800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类似单价排序？</a:t>
            </a:r>
            <a:endParaRPr lang="en-US" altLang="zh-CN" sz="2800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/>
              <a:t> </a:t>
            </a:r>
            <a:r>
              <a:rPr lang="zh-CN" altLang="en-US" sz="2800" dirty="0" smtClean="0"/>
              <a:t>法一：按效益从大到小排序</a:t>
            </a:r>
            <a:endParaRPr lang="en-US" altLang="zh-CN" sz="2800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/>
              <a:t> </a:t>
            </a:r>
            <a:r>
              <a:rPr lang="zh-CN" altLang="en-US" sz="2800" dirty="0" smtClean="0"/>
              <a:t>     任务   </a:t>
            </a:r>
            <a:r>
              <a:rPr lang="en-US" altLang="zh-CN" sz="2800" dirty="0"/>
              <a:t>0    1     2     3     4      5     6       </a:t>
            </a:r>
            <a:br>
              <a:rPr lang="en-US" altLang="zh-CN" sz="2800" dirty="0"/>
            </a:br>
            <a:r>
              <a:rPr lang="en-US" altLang="zh-CN" sz="2800" dirty="0"/>
              <a:t>       p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       0   30   25   20   15    10    5  </a:t>
            </a:r>
            <a:br>
              <a:rPr lang="en-US" altLang="zh-CN" sz="2800" dirty="0"/>
            </a:br>
            <a:r>
              <a:rPr lang="en-US" altLang="zh-CN" sz="2800" dirty="0"/>
              <a:t>       d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       0    3     5     2     2      3     1</a:t>
            </a:r>
            <a:endParaRPr lang="en-US" altLang="zh-CN" sz="2800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有限期的任务安排问题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323528" y="1124744"/>
            <a:ext cx="8280920" cy="307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/>
              <a:t> 任务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完成时间均是一个单位</a:t>
            </a:r>
            <a:r>
              <a:rPr lang="zh-CN" altLang="en-US" sz="2400" dirty="0" smtClean="0"/>
              <a:t>时间，当且仅当</a:t>
            </a:r>
            <a:r>
              <a:rPr lang="zh-CN" altLang="en-US" sz="2400" dirty="0"/>
              <a:t>任务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在它的期限截止以前被完成时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</a:t>
            </a:r>
            <a:r>
              <a:rPr lang="zh-CN" altLang="en-US" sz="2400" dirty="0"/>
              <a:t>才能获得</a:t>
            </a:r>
            <a:r>
              <a:rPr lang="en-US" altLang="zh-CN" sz="2400" dirty="0"/>
              <a:t>p</a:t>
            </a:r>
            <a:r>
              <a:rPr lang="en-US" altLang="zh-CN" sz="2400" baseline="-30000" dirty="0"/>
              <a:t>i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效益</a:t>
            </a:r>
            <a:br>
              <a:rPr lang="en-US" altLang="zh-CN" sz="2400" dirty="0" smtClean="0"/>
            </a:br>
            <a:r>
              <a:rPr lang="en-US" altLang="zh-CN" sz="2400" dirty="0" smtClean="0"/>
              <a:t> </a:t>
            </a:r>
            <a:r>
              <a:rPr lang="zh-CN" altLang="en-US" sz="2400" dirty="0" smtClean="0"/>
              <a:t>法一：按效益从大到小排序</a:t>
            </a:r>
            <a:endParaRPr lang="en-US" altLang="zh-CN" sz="2400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 任务   </a:t>
            </a:r>
            <a:r>
              <a:rPr lang="en-US" altLang="zh-CN" sz="2400" dirty="0"/>
              <a:t>0    1     2     3     4      5     6       </a:t>
            </a:r>
            <a:br>
              <a:rPr lang="en-US" altLang="zh-CN" sz="2400" dirty="0"/>
            </a:br>
            <a:r>
              <a:rPr lang="en-US" altLang="zh-CN" sz="2400" dirty="0"/>
              <a:t>       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      0   30   25   20   15    10    5  </a:t>
            </a:r>
            <a:br>
              <a:rPr lang="en-US" altLang="zh-CN" sz="2400" dirty="0"/>
            </a:br>
            <a:r>
              <a:rPr lang="en-US" altLang="zh-CN" sz="2400" dirty="0"/>
              <a:t>       d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      0    3     5     2     2      3     1</a:t>
            </a:r>
            <a:endParaRPr lang="en-US" altLang="zh-CN" sz="2400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有限期的任务安排问题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323528" y="1124744"/>
            <a:ext cx="8280920" cy="261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/>
              <a:t> 任务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完成时间均是一个单位</a:t>
            </a:r>
            <a:r>
              <a:rPr lang="zh-CN" altLang="en-US" sz="2400" dirty="0" smtClean="0"/>
              <a:t>时间，当且仅当</a:t>
            </a:r>
            <a:r>
              <a:rPr lang="zh-CN" altLang="en-US" sz="2400" dirty="0"/>
              <a:t>任务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在它的期限截止以前被完成时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</a:t>
            </a:r>
            <a:r>
              <a:rPr lang="zh-CN" altLang="en-US" sz="2400" dirty="0"/>
              <a:t>才能获得</a:t>
            </a:r>
            <a:r>
              <a:rPr lang="en-US" altLang="zh-CN" sz="2400" dirty="0"/>
              <a:t>p</a:t>
            </a:r>
            <a:r>
              <a:rPr lang="en-US" altLang="zh-CN" sz="2400" baseline="-30000" dirty="0"/>
              <a:t>i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效益</a:t>
            </a:r>
            <a:br>
              <a:rPr lang="en-US" altLang="zh-CN" sz="2400" dirty="0" smtClean="0"/>
            </a:br>
            <a:r>
              <a:rPr lang="en-US" altLang="zh-CN" sz="2400" dirty="0" smtClean="0"/>
              <a:t> </a:t>
            </a:r>
            <a:r>
              <a:rPr lang="zh-CN" altLang="en-US" sz="2400" dirty="0" smtClean="0"/>
              <a:t>法二：按期限从大到小排序</a:t>
            </a:r>
            <a:endParaRPr lang="en-US" altLang="zh-CN" sz="2400" dirty="0" smtClean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 任务   </a:t>
            </a:r>
            <a:r>
              <a:rPr lang="en-US" altLang="zh-CN" sz="2400" dirty="0"/>
              <a:t>0    1     2     3     4      5     6       </a:t>
            </a:r>
            <a:br>
              <a:rPr lang="en-US" altLang="zh-CN" sz="2400" dirty="0"/>
            </a:br>
            <a:r>
              <a:rPr lang="en-US" altLang="zh-CN" sz="2400" dirty="0"/>
              <a:t>       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      0   </a:t>
            </a:r>
            <a:r>
              <a:rPr lang="en-US" altLang="zh-CN" sz="2400" dirty="0" smtClean="0"/>
              <a:t>25   30   10   20    15    </a:t>
            </a:r>
            <a:r>
              <a:rPr lang="en-US" altLang="zh-CN" sz="2400" dirty="0"/>
              <a:t>5  </a:t>
            </a:r>
            <a:br>
              <a:rPr lang="en-US" altLang="zh-CN" sz="2400" dirty="0"/>
            </a:br>
            <a:r>
              <a:rPr lang="en-US" altLang="zh-CN" sz="2400" dirty="0"/>
              <a:t>       d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      0    </a:t>
            </a:r>
            <a:r>
              <a:rPr lang="en-US" altLang="zh-CN" sz="2400" dirty="0" smtClean="0"/>
              <a:t>5     3     3     </a:t>
            </a:r>
            <a:r>
              <a:rPr lang="en-US" altLang="zh-CN" sz="2400" dirty="0"/>
              <a:t>2      </a:t>
            </a:r>
            <a:r>
              <a:rPr lang="en-US" altLang="zh-CN" sz="2400" dirty="0" smtClean="0"/>
              <a:t>2     1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有限期的任务安排问题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323528" y="1124744"/>
            <a:ext cx="8280920" cy="3039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 smtClean="0"/>
              <a:t> 任务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完成时间均是一个单位</a:t>
            </a:r>
            <a:r>
              <a:rPr lang="zh-CN" altLang="en-US" sz="2400" dirty="0" smtClean="0"/>
              <a:t>时间，当且仅当</a:t>
            </a:r>
            <a:r>
              <a:rPr lang="zh-CN" altLang="en-US" sz="2400" dirty="0"/>
              <a:t>任务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在它的期限截止以前被完成时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i</a:t>
            </a:r>
            <a:r>
              <a:rPr lang="zh-CN" altLang="en-US" sz="2400" dirty="0"/>
              <a:t>才能获得</a:t>
            </a:r>
            <a:r>
              <a:rPr lang="en-US" altLang="zh-CN" sz="2400" dirty="0"/>
              <a:t>p</a:t>
            </a:r>
            <a:r>
              <a:rPr lang="en-US" altLang="zh-CN" sz="2400" baseline="-30000" dirty="0"/>
              <a:t>i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效益</a:t>
            </a:r>
            <a:br>
              <a:rPr lang="en-US" altLang="zh-CN" sz="2400" dirty="0" smtClean="0"/>
            </a:br>
            <a:r>
              <a:rPr lang="en-US" altLang="zh-CN" sz="2400" dirty="0" smtClean="0"/>
              <a:t> </a:t>
            </a:r>
            <a:r>
              <a:rPr lang="zh-CN" altLang="en-US" sz="2400" dirty="0" smtClean="0"/>
              <a:t>法三：时间槽 </a:t>
            </a:r>
            <a:r>
              <a:rPr lang="en-US" altLang="zh-CN" sz="2400" dirty="0"/>
              <a:t>[C]</a:t>
            </a:r>
            <a:r>
              <a:rPr lang="en-US" altLang="zh-CN" sz="2400" dirty="0" smtClean="0"/>
              <a:t>    </a:t>
            </a:r>
            <a:br>
              <a:rPr lang="en-US" altLang="zh-CN" sz="2400" dirty="0"/>
            </a:br>
            <a:r>
              <a:rPr lang="en-US" altLang="zh-CN" sz="2400" dirty="0" smtClean="0"/>
              <a:t>    </a:t>
            </a:r>
            <a:r>
              <a:rPr lang="zh-CN" altLang="en-US" sz="2400" dirty="0" smtClean="0"/>
              <a:t>按</a:t>
            </a:r>
            <a:r>
              <a:rPr lang="zh-CN" altLang="en-US" sz="2400" dirty="0"/>
              <a:t>效益从大到小排序</a:t>
            </a:r>
            <a:endParaRPr lang="en-US" altLang="zh-CN" sz="2400" dirty="0"/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      任务   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1     2     3     4      5     6       </a:t>
            </a:r>
            <a:br>
              <a:rPr lang="en-US" altLang="zh-CN" sz="2400" dirty="0"/>
            </a:br>
            <a:r>
              <a:rPr lang="en-US" altLang="zh-CN" sz="2400" dirty="0"/>
              <a:t>       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     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30   25   20   15    10    5  </a:t>
            </a:r>
            <a:br>
              <a:rPr lang="en-US" altLang="zh-CN" sz="2400" dirty="0"/>
            </a:br>
            <a:r>
              <a:rPr lang="en-US" altLang="zh-CN" sz="2400" dirty="0"/>
              <a:t>       d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   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3     5     2     2      3     1</a:t>
            </a:r>
            <a:endParaRPr lang="en-US" altLang="zh-CN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15988" y="4581128"/>
          <a:ext cx="4956210" cy="100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242"/>
                <a:gridCol w="991242"/>
                <a:gridCol w="991242"/>
                <a:gridCol w="991242"/>
                <a:gridCol w="991242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04056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188640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第四章 贪心算法</a:t>
            </a:r>
            <a:br>
              <a:rPr lang="zh-CN" altLang="en-US" sz="4800" b="1" dirty="0" smtClean="0">
                <a:solidFill>
                  <a:schemeClr val="tx1"/>
                </a:solidFill>
              </a:rPr>
            </a:br>
            <a:r>
              <a:rPr lang="en-US" altLang="zh-CN" sz="4800" b="1" dirty="0" smtClean="0">
                <a:solidFill>
                  <a:schemeClr val="tx1"/>
                </a:solidFill>
              </a:rPr>
              <a:t>Greedy</a:t>
            </a:r>
            <a:endParaRPr lang="en-US" altLang="zh-CN" sz="4800" b="1" dirty="0" smtClean="0">
              <a:solidFill>
                <a:schemeClr val="tx1"/>
              </a:solidFill>
            </a:endParaRP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1997745" y="3212828"/>
            <a:ext cx="62231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!!</a:t>
            </a:r>
            <a:r>
              <a:rPr lang="zh-CN" altLang="en-US" sz="2800" dirty="0">
                <a:solidFill>
                  <a:schemeClr val="tx2"/>
                </a:solidFill>
              </a:rPr>
              <a:t>贪心不一定</a:t>
            </a:r>
            <a:r>
              <a:rPr lang="zh-CN" altLang="en-US" sz="2800" dirty="0" smtClean="0">
                <a:solidFill>
                  <a:schemeClr val="tx2"/>
                </a:solidFill>
              </a:rPr>
              <a:t>正确</a:t>
            </a:r>
            <a:r>
              <a:rPr lang="en-US" altLang="zh-CN" sz="2800" dirty="0" smtClean="0">
                <a:solidFill>
                  <a:schemeClr val="tx2"/>
                </a:solidFill>
              </a:rPr>
              <a:t>(0-1</a:t>
            </a:r>
            <a:r>
              <a:rPr lang="zh-CN" altLang="en-US" sz="2800" dirty="0" smtClean="0">
                <a:solidFill>
                  <a:schemeClr val="tx2"/>
                </a:solidFill>
              </a:rPr>
              <a:t>背包</a:t>
            </a:r>
            <a:r>
              <a:rPr lang="en-US" altLang="zh-CN" sz="2800" dirty="0" smtClean="0">
                <a:solidFill>
                  <a:schemeClr val="tx2"/>
                </a:solidFill>
              </a:rPr>
              <a:t>), </a:t>
            </a:r>
            <a:r>
              <a:rPr lang="zh-CN" altLang="en-US" sz="2800" dirty="0">
                <a:solidFill>
                  <a:schemeClr val="tx2"/>
                </a:solidFill>
              </a:rPr>
              <a:t>需要证明 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4.1 </a:t>
            </a:r>
            <a:r>
              <a:rPr lang="zh-CN" altLang="zh-CN" sz="2800" dirty="0"/>
              <a:t>活动安排问题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4.2 </a:t>
            </a:r>
            <a:r>
              <a:rPr lang="zh-CN" altLang="zh-CN" sz="2800" dirty="0"/>
              <a:t>贪心算法的基本要素</a:t>
            </a:r>
            <a:r>
              <a:rPr lang="zh-CN" altLang="en-US" sz="2800" dirty="0"/>
              <a:t>（分数背包）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4.3 </a:t>
            </a:r>
            <a:r>
              <a:rPr lang="zh-CN" altLang="zh-CN" sz="2800" dirty="0">
                <a:solidFill>
                  <a:srgbClr val="FF0000"/>
                </a:solidFill>
              </a:rPr>
              <a:t>最优装载</a:t>
            </a: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4.4 </a:t>
            </a:r>
            <a:r>
              <a:rPr lang="zh-CN" altLang="zh-CN" sz="2800" dirty="0"/>
              <a:t>哈夫曼编码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4.6 </a:t>
            </a:r>
            <a:r>
              <a:rPr lang="zh-CN" altLang="zh-CN" sz="2800" dirty="0"/>
              <a:t>最小生成树</a:t>
            </a:r>
            <a:r>
              <a:rPr lang="en-US" altLang="zh-CN" sz="2800" dirty="0"/>
              <a:t> </a:t>
            </a:r>
            <a:r>
              <a:rPr lang="zh-CN" altLang="en-US" sz="2800" dirty="0" smtClean="0">
                <a:solidFill>
                  <a:schemeClr val="tx2"/>
                </a:solidFill>
              </a:rPr>
              <a:t> 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最优装载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9512" y="3573016"/>
            <a:ext cx="8568952" cy="15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 smtClean="0">
                <a:latin typeface="+mn-lt"/>
              </a:rPr>
              <a:t> n </a:t>
            </a:r>
            <a:r>
              <a:rPr lang="en-US" altLang="zh-CN" sz="2800" dirty="0">
                <a:latin typeface="+mn-lt"/>
              </a:rPr>
              <a:t>=8</a:t>
            </a:r>
            <a:r>
              <a:rPr lang="en-US" altLang="zh-CN" sz="2800" dirty="0" smtClean="0">
                <a:latin typeface="+mn-lt"/>
              </a:rPr>
              <a:t>, [w1</a:t>
            </a:r>
            <a:r>
              <a:rPr lang="en-US" altLang="zh-CN" sz="2800" dirty="0">
                <a:latin typeface="+mn-lt"/>
              </a:rPr>
              <a:t>, ... ,w8</a:t>
            </a:r>
            <a:r>
              <a:rPr lang="en-US" altLang="zh-CN" sz="2800" dirty="0" smtClean="0">
                <a:latin typeface="+mn-lt"/>
              </a:rPr>
              <a:t>] = [</a:t>
            </a:r>
            <a:r>
              <a:rPr lang="en-US" altLang="zh-CN" sz="2800" dirty="0">
                <a:latin typeface="+mn-lt"/>
              </a:rPr>
              <a:t>100,200,50,90,150,50,20,80], </a:t>
            </a:r>
            <a:r>
              <a:rPr lang="en-US" altLang="zh-CN" sz="2800" dirty="0" smtClean="0">
                <a:latin typeface="+mn-lt"/>
              </a:rPr>
              <a:t>C=400   </a:t>
            </a:r>
            <a:r>
              <a:rPr lang="zh-CN" altLang="en-US" sz="2800" dirty="0" smtClean="0"/>
              <a:t>从</a:t>
            </a:r>
            <a:r>
              <a:rPr lang="zh-CN" altLang="en-US" sz="2800" dirty="0"/>
              <a:t>剩下的货箱中，选择重量最小的</a:t>
            </a:r>
            <a:r>
              <a:rPr lang="zh-CN" altLang="en-US" sz="2800" dirty="0" smtClean="0"/>
              <a:t>货箱</a:t>
            </a:r>
            <a:endParaRPr lang="zh-CN" altLang="en-US" sz="2800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8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795963" y="1337816"/>
          <a:ext cx="2414587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公式" r:id="rId1" imgW="1206500" imgH="1117600" progId="Equation.3">
                  <p:embed/>
                </p:oleObj>
              </mc:Choice>
              <mc:Fallback>
                <p:oleObj name="公式" r:id="rId1" imgW="1206500" imgH="1117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337816"/>
                        <a:ext cx="2414587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84213" y="1283841"/>
            <a:ext cx="3760787" cy="221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最优装载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 输入</a:t>
            </a:r>
            <a:r>
              <a:rPr lang="en-US" altLang="zh-CN" sz="2400" dirty="0">
                <a:solidFill>
                  <a:schemeClr val="tx1"/>
                </a:solidFill>
              </a:rPr>
              <a:t>: n</a:t>
            </a:r>
            <a:r>
              <a:rPr lang="zh-CN" altLang="en-US" sz="2400" dirty="0">
                <a:solidFill>
                  <a:schemeClr val="tx1"/>
                </a:solidFill>
              </a:rPr>
              <a:t>物品重</a:t>
            </a:r>
            <a:r>
              <a:rPr lang="en-US" altLang="zh-CN" sz="2400" dirty="0">
                <a:solidFill>
                  <a:schemeClr val="tx1"/>
                </a:solidFill>
              </a:rPr>
              <a:t>W[1:n], 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en-US" altLang="zh-CN" sz="2400" dirty="0">
                <a:solidFill>
                  <a:schemeClr val="tx1"/>
                </a:solidFill>
              </a:rPr>
              <a:t>            </a:t>
            </a:r>
            <a:r>
              <a:rPr lang="zh-CN" altLang="en-US" sz="2400" dirty="0">
                <a:solidFill>
                  <a:schemeClr val="tx1"/>
                </a:solidFill>
              </a:rPr>
              <a:t>背包容量</a:t>
            </a:r>
            <a:r>
              <a:rPr lang="en-US" altLang="zh-CN" sz="2400" dirty="0">
                <a:solidFill>
                  <a:schemeClr val="tx1"/>
                </a:solidFill>
              </a:rPr>
              <a:t>C 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zh-CN" altLang="en-US" sz="2400" dirty="0">
                <a:solidFill>
                  <a:schemeClr val="tx1"/>
                </a:solidFill>
              </a:rPr>
              <a:t> 输出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装包使得</a:t>
            </a:r>
            <a:r>
              <a:rPr lang="zh-CN" altLang="en-US" sz="2400" dirty="0">
                <a:solidFill>
                  <a:schemeClr val="accent2"/>
                </a:solidFill>
              </a:rPr>
              <a:t>件数最多</a:t>
            </a:r>
            <a:r>
              <a:rPr lang="en-US" altLang="zh-CN" sz="2400" dirty="0">
                <a:solidFill>
                  <a:schemeClr val="tx1"/>
                </a:solidFill>
              </a:rPr>
              <a:t>.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每件物品只能取或不取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51520" y="4671306"/>
            <a:ext cx="8568952" cy="156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dirty="0" smtClean="0">
                <a:latin typeface="+mn-lt"/>
              </a:rPr>
              <a:t> </a:t>
            </a:r>
            <a:r>
              <a:rPr lang="zh-CN" altLang="en-US" sz="2800" dirty="0" smtClean="0"/>
              <a:t>贪心</a:t>
            </a:r>
            <a:r>
              <a:rPr lang="zh-CN" altLang="en-US" sz="2800" dirty="0"/>
              <a:t>选择性质</a:t>
            </a:r>
            <a:r>
              <a:rPr lang="en-US" altLang="zh-CN" sz="2800" dirty="0"/>
              <a:t>: </a:t>
            </a:r>
            <a:r>
              <a:rPr lang="zh-CN" altLang="en-US" sz="2800" dirty="0"/>
              <a:t>最优解可以包含重量最小的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dirty="0" smtClean="0"/>
              <a:t> OSP</a:t>
            </a:r>
            <a:r>
              <a:rPr lang="en-US" altLang="zh-CN" sz="2800" dirty="0"/>
              <a:t>: </a:t>
            </a:r>
            <a:r>
              <a:rPr lang="zh-CN" altLang="en-US" sz="2800" dirty="0"/>
              <a:t>最优解</a:t>
            </a:r>
            <a:r>
              <a:rPr lang="en-US" altLang="zh-CN" sz="2800" dirty="0"/>
              <a:t>([1:n],C)</a:t>
            </a:r>
            <a:r>
              <a:rPr lang="zh-CN" altLang="en-US" sz="2800" dirty="0"/>
              <a:t>去掉重量最小</a:t>
            </a:r>
            <a:r>
              <a:rPr lang="en-US" altLang="zh-CN" sz="2800" dirty="0"/>
              <a:t>([2:n],C-W[1])</a:t>
            </a:r>
            <a:r>
              <a:rPr lang="zh-CN" altLang="en-US" sz="2800" dirty="0"/>
              <a:t>仍是</a:t>
            </a:r>
            <a:r>
              <a:rPr lang="zh-CN" altLang="en-US" sz="2800" dirty="0" smtClean="0"/>
              <a:t>最优解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最优装载贪心法证明</a:t>
            </a:r>
            <a:endParaRPr lang="zh-CN" altLang="en-US" b="1" dirty="0" smtClean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3" y="1268760"/>
            <a:ext cx="880427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3" y="5107335"/>
            <a:ext cx="8713788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构造“贪心”反例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79512" y="1402898"/>
            <a:ext cx="869500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 找零问题：一</a:t>
            </a:r>
            <a:r>
              <a:rPr lang="zh-CN" altLang="en-US" sz="2800" dirty="0"/>
              <a:t>出纳员支付一定数量的现金。假设他手</a:t>
            </a:r>
            <a:br>
              <a:rPr lang="zh-CN" altLang="en-US" sz="2800" dirty="0"/>
            </a:br>
            <a:r>
              <a:rPr lang="zh-CN" altLang="en-US" sz="2800" dirty="0"/>
              <a:t>中有各种面值的纸币和硬币，要求他用</a:t>
            </a:r>
            <a:r>
              <a:rPr lang="zh-CN" altLang="en-US" sz="2800" dirty="0" smtClean="0"/>
              <a:t>最少</a:t>
            </a:r>
            <a:r>
              <a:rPr lang="zh-CN" altLang="en-US" sz="2800" dirty="0"/>
              <a:t>的货币</a:t>
            </a:r>
            <a:r>
              <a:rPr lang="zh-CN" altLang="en-US" sz="2800" dirty="0" smtClean="0"/>
              <a:t>数</a:t>
            </a:r>
            <a:br>
              <a:rPr lang="en-US" altLang="zh-CN" sz="2800" dirty="0" smtClean="0"/>
            </a:br>
            <a:r>
              <a:rPr lang="zh-CN" altLang="en-US" sz="2800" dirty="0" smtClean="0"/>
              <a:t>支付</a:t>
            </a:r>
            <a:r>
              <a:rPr lang="zh-CN" altLang="en-US" sz="2800" dirty="0"/>
              <a:t>规定的</a:t>
            </a:r>
            <a:r>
              <a:rPr lang="zh-CN" altLang="en-US" sz="2800" dirty="0" smtClean="0"/>
              <a:t>现金</a:t>
            </a:r>
            <a:r>
              <a:rPr lang="en-US" altLang="zh-CN" sz="2800" dirty="0" smtClean="0">
                <a:solidFill>
                  <a:schemeClr val="tx2"/>
                </a:solidFill>
              </a:rPr>
              <a:t> </a:t>
            </a:r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 例如</a:t>
            </a:r>
            <a:r>
              <a:rPr lang="zh-CN" altLang="en-US" sz="2800" dirty="0"/>
              <a:t>，现有</a:t>
            </a:r>
            <a:r>
              <a:rPr lang="en-US" altLang="zh-CN" sz="2800" dirty="0"/>
              <a:t>4</a:t>
            </a:r>
            <a:r>
              <a:rPr lang="zh-CN" altLang="en-US" sz="2800" dirty="0"/>
              <a:t>种硬币：它们的面值分别为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分</a:t>
            </a:r>
            <a:r>
              <a:rPr lang="zh-CN" altLang="en-US" sz="2800" dirty="0"/>
              <a:t>、</a:t>
            </a:r>
            <a:r>
              <a:rPr lang="en-US" altLang="zh-CN" sz="2800" dirty="0"/>
              <a:t>2</a:t>
            </a:r>
            <a:r>
              <a:rPr lang="zh-CN" altLang="en-US" sz="2800" dirty="0"/>
              <a:t>分</a:t>
            </a:r>
            <a:r>
              <a:rPr lang="zh-CN" altLang="en-US" sz="2800" dirty="0" smtClean="0"/>
              <a:t>、</a:t>
            </a:r>
            <a:br>
              <a:rPr lang="en-US" altLang="zh-CN" sz="2800" dirty="0" smtClean="0"/>
            </a:br>
            <a:r>
              <a:rPr lang="en-US" altLang="zh-CN" sz="2800" dirty="0" smtClean="0"/>
              <a:t>5</a:t>
            </a:r>
            <a:r>
              <a:rPr lang="zh-CN" altLang="en-US" sz="2800" dirty="0"/>
              <a:t>分和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角，要</a:t>
            </a:r>
            <a:r>
              <a:rPr lang="zh-CN" altLang="en-US" sz="2800" dirty="0"/>
              <a:t>支付</a:t>
            </a:r>
            <a:r>
              <a:rPr lang="en-US" altLang="zh-CN" sz="2800" dirty="0"/>
              <a:t>2</a:t>
            </a:r>
            <a:r>
              <a:rPr lang="zh-CN" altLang="en-US" sz="2800" dirty="0"/>
              <a:t>角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分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 首先</a:t>
            </a:r>
            <a:r>
              <a:rPr lang="zh-CN" altLang="en-US" sz="2800" dirty="0"/>
              <a:t>支付</a:t>
            </a:r>
            <a:r>
              <a:rPr lang="en-US" altLang="zh-CN" sz="2800" dirty="0"/>
              <a:t>2</a:t>
            </a:r>
            <a:r>
              <a:rPr lang="zh-CN" altLang="en-US" sz="2800" dirty="0"/>
              <a:t>个</a:t>
            </a:r>
            <a:r>
              <a:rPr lang="en-US" altLang="zh-CN" sz="2800" dirty="0"/>
              <a:t>1</a:t>
            </a:r>
            <a:r>
              <a:rPr lang="zh-CN" altLang="en-US" sz="2800" dirty="0"/>
              <a:t>角硬币，然后支付一个</a:t>
            </a:r>
            <a:r>
              <a:rPr lang="en-US" altLang="zh-CN" sz="2800" dirty="0"/>
              <a:t>5</a:t>
            </a:r>
            <a:r>
              <a:rPr lang="zh-CN" altLang="en-US" sz="2800" dirty="0" smtClean="0"/>
              <a:t>分硬币</a:t>
            </a:r>
            <a:r>
              <a:rPr lang="zh-CN" altLang="en-US" sz="2800" dirty="0"/>
              <a:t>，这</a:t>
            </a:r>
            <a:r>
              <a:rPr lang="zh-CN" altLang="en-US" sz="2800" dirty="0" smtClean="0"/>
              <a:t>就</a:t>
            </a:r>
            <a:br>
              <a:rPr lang="en-US" altLang="zh-CN" sz="2800" dirty="0" smtClean="0"/>
            </a:br>
            <a:r>
              <a:rPr lang="zh-CN" altLang="en-US" sz="2800" dirty="0" smtClean="0"/>
              <a:t>是</a:t>
            </a:r>
            <a:r>
              <a:rPr lang="zh-CN" altLang="en-US" sz="2800" dirty="0"/>
              <a:t>贪心</a:t>
            </a:r>
            <a:r>
              <a:rPr lang="zh-CN" altLang="en-US" sz="2800" dirty="0" smtClean="0"/>
              <a:t>策略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dirty="0" smtClean="0"/>
              <a:t> </a:t>
            </a:r>
            <a:r>
              <a:rPr lang="zh-CN" altLang="en-US" sz="2800" dirty="0" smtClean="0"/>
              <a:t>反例：三种：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，支付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 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188640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第四章 贪心算法</a:t>
            </a:r>
            <a:br>
              <a:rPr lang="zh-CN" altLang="en-US" sz="4800" b="1" dirty="0" smtClean="0">
                <a:solidFill>
                  <a:schemeClr val="tx1"/>
                </a:solidFill>
              </a:rPr>
            </a:br>
            <a:r>
              <a:rPr lang="en-US" altLang="zh-CN" sz="4800" b="1" dirty="0" smtClean="0">
                <a:solidFill>
                  <a:schemeClr val="tx1"/>
                </a:solidFill>
              </a:rPr>
              <a:t>Greedy</a:t>
            </a:r>
            <a:endParaRPr lang="en-US" altLang="zh-CN" sz="4800" b="1" dirty="0" smtClean="0">
              <a:solidFill>
                <a:schemeClr val="tx1"/>
              </a:solidFill>
            </a:endParaRP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1997745" y="3212828"/>
            <a:ext cx="62231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!!</a:t>
            </a:r>
            <a:r>
              <a:rPr lang="zh-CN" altLang="en-US" sz="2800" dirty="0">
                <a:solidFill>
                  <a:schemeClr val="tx2"/>
                </a:solidFill>
              </a:rPr>
              <a:t>贪心不一定</a:t>
            </a:r>
            <a:r>
              <a:rPr lang="zh-CN" altLang="en-US" sz="2800" dirty="0" smtClean="0">
                <a:solidFill>
                  <a:schemeClr val="tx2"/>
                </a:solidFill>
              </a:rPr>
              <a:t>正确</a:t>
            </a:r>
            <a:r>
              <a:rPr lang="en-US" altLang="zh-CN" sz="2800" dirty="0" smtClean="0">
                <a:solidFill>
                  <a:schemeClr val="tx2"/>
                </a:solidFill>
              </a:rPr>
              <a:t>(0-1</a:t>
            </a:r>
            <a:r>
              <a:rPr lang="zh-CN" altLang="en-US" sz="2800" dirty="0" smtClean="0">
                <a:solidFill>
                  <a:schemeClr val="tx2"/>
                </a:solidFill>
              </a:rPr>
              <a:t>背包</a:t>
            </a:r>
            <a:r>
              <a:rPr lang="en-US" altLang="zh-CN" sz="2800" dirty="0" smtClean="0">
                <a:solidFill>
                  <a:schemeClr val="tx2"/>
                </a:solidFill>
              </a:rPr>
              <a:t>), </a:t>
            </a:r>
            <a:r>
              <a:rPr lang="zh-CN" altLang="en-US" sz="2800" dirty="0">
                <a:solidFill>
                  <a:schemeClr val="tx2"/>
                </a:solidFill>
              </a:rPr>
              <a:t>需要证明 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4.1 </a:t>
            </a:r>
            <a:r>
              <a:rPr lang="zh-CN" altLang="zh-CN" sz="2800" dirty="0"/>
              <a:t>活动安排问题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4.2 </a:t>
            </a:r>
            <a:r>
              <a:rPr lang="zh-CN" altLang="zh-CN" sz="2800" dirty="0"/>
              <a:t>贪心算法的基本要素</a:t>
            </a:r>
            <a:r>
              <a:rPr lang="zh-CN" altLang="en-US" sz="2800" dirty="0"/>
              <a:t>（分数背包）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4.3 </a:t>
            </a:r>
            <a:r>
              <a:rPr lang="zh-CN" altLang="zh-CN" sz="2800" dirty="0"/>
              <a:t>最优装载</a:t>
            </a:r>
            <a:r>
              <a:rPr lang="en-US" altLang="zh-CN" sz="2800" dirty="0"/>
              <a:t> 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4.4 </a:t>
            </a:r>
            <a:r>
              <a:rPr lang="zh-CN" altLang="zh-CN" sz="2800" dirty="0">
                <a:solidFill>
                  <a:srgbClr val="FF0000"/>
                </a:solidFill>
              </a:rPr>
              <a:t>哈夫曼编码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4.6 </a:t>
            </a:r>
            <a:r>
              <a:rPr lang="zh-CN" altLang="zh-CN" sz="2800" dirty="0"/>
              <a:t>最小生成树</a:t>
            </a:r>
            <a:r>
              <a:rPr lang="en-US" altLang="zh-CN" sz="2800" dirty="0"/>
              <a:t> </a:t>
            </a:r>
            <a:r>
              <a:rPr lang="zh-CN" altLang="en-US" sz="2800" dirty="0" smtClean="0">
                <a:solidFill>
                  <a:schemeClr val="tx2"/>
                </a:solidFill>
              </a:rPr>
              <a:t> 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哈夫曼编码</a:t>
            </a:r>
            <a:r>
              <a:rPr lang="en-US" altLang="zh-CN" b="1" dirty="0" smtClean="0">
                <a:solidFill>
                  <a:schemeClr val="tx1"/>
                </a:solidFill>
              </a:rPr>
              <a:t>([</a:t>
            </a:r>
            <a:r>
              <a:rPr lang="zh-CN" altLang="en-US" b="1" dirty="0" smtClean="0">
                <a:solidFill>
                  <a:schemeClr val="tx1"/>
                </a:solidFill>
              </a:rPr>
              <a:t>王</a:t>
            </a:r>
            <a:r>
              <a:rPr lang="en-US" altLang="zh-CN" b="1" dirty="0" smtClean="0">
                <a:solidFill>
                  <a:schemeClr val="tx1"/>
                </a:solidFill>
              </a:rPr>
              <a:t>]P96)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35496" y="1340768"/>
            <a:ext cx="90010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某通讯</a:t>
            </a:r>
            <a:r>
              <a:rPr lang="zh-CN" altLang="en-US" sz="2800" dirty="0" smtClean="0">
                <a:latin typeface="+mn-lt"/>
                <a:ea typeface="黑体" panose="02010609060101010101" pitchFamily="49" charset="-122"/>
              </a:rPr>
              <a:t>系统使用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种字符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d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e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，使用</a:t>
            </a:r>
            <a:r>
              <a:rPr lang="zh-CN" altLang="en-US" sz="2800" dirty="0" smtClean="0">
                <a:latin typeface="+mn-lt"/>
                <a:ea typeface="黑体" panose="02010609060101010101" pitchFamily="49" charset="-122"/>
              </a:rPr>
              <a:t>频率分别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为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0.1 , 0.14 , 0.2 , 0.26 , 0.3 ,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利用二叉树设计不等长</a:t>
            </a:r>
            <a:r>
              <a:rPr lang="zh-CN" altLang="en-US" sz="2800" dirty="0" smtClean="0">
                <a:latin typeface="+mn-lt"/>
                <a:ea typeface="黑体" panose="02010609060101010101" pitchFamily="49" charset="-122"/>
              </a:rPr>
              <a:t>编码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）构造以 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d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e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为叶子的二叉树；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）将该二叉树所有左分枝标记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0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，所有右</a:t>
            </a:r>
            <a:br>
              <a:rPr lang="zh-CN" altLang="en-US" sz="2800" dirty="0">
                <a:latin typeface="+mn-lt"/>
                <a:ea typeface="黑体" panose="02010609060101010101" pitchFamily="49" charset="-122"/>
              </a:rPr>
            </a:b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  分枝标记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；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）从根到叶子路径上标记作为叶子结点所</a:t>
            </a:r>
            <a:br>
              <a:rPr lang="zh-CN" altLang="en-US" sz="2800" dirty="0">
                <a:latin typeface="+mn-lt"/>
                <a:ea typeface="黑体" panose="02010609060101010101" pitchFamily="49" charset="-122"/>
              </a:rPr>
            </a:b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  对应字符的编码；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哈夫曼编码</a:t>
            </a:r>
            <a:r>
              <a:rPr lang="en-US" altLang="zh-CN" b="1" dirty="0" smtClean="0">
                <a:solidFill>
                  <a:schemeClr val="tx1"/>
                </a:solidFill>
              </a:rPr>
              <a:t>([</a:t>
            </a:r>
            <a:r>
              <a:rPr lang="zh-CN" altLang="en-US" b="1" dirty="0" smtClean="0">
                <a:solidFill>
                  <a:schemeClr val="tx1"/>
                </a:solidFill>
              </a:rPr>
              <a:t>王</a:t>
            </a:r>
            <a:r>
              <a:rPr lang="en-US" altLang="zh-CN" b="1" dirty="0" smtClean="0">
                <a:solidFill>
                  <a:schemeClr val="tx1"/>
                </a:solidFill>
              </a:rPr>
              <a:t>]P96)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35496" y="1340768"/>
            <a:ext cx="9001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dirty="0" smtClean="0">
                <a:latin typeface="+mn-lt"/>
                <a:ea typeface="黑体" panose="02010609060101010101" pitchFamily="49" charset="-122"/>
              </a:rPr>
              <a:t> 5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种字符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b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c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d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、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e</a:t>
            </a:r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，使用频率分别为</a:t>
            </a:r>
            <a:r>
              <a:rPr lang="en-US" altLang="zh-CN" sz="2800" dirty="0">
                <a:latin typeface="+mn-lt"/>
                <a:ea typeface="黑体" panose="02010609060101010101" pitchFamily="49" charset="-122"/>
              </a:rPr>
              <a:t>0.1 , 0.14 , 0.2 , 0.26 , 0.3</a:t>
            </a:r>
            <a:endParaRPr lang="en-US" altLang="zh-CN" sz="2800" dirty="0">
              <a:latin typeface="+mn-lt"/>
              <a:ea typeface="黑体" panose="02010609060101010101" pitchFamily="49" charset="-122"/>
            </a:endParaRPr>
          </a:p>
        </p:txBody>
      </p:sp>
      <p:grpSp>
        <p:nvGrpSpPr>
          <p:cNvPr id="4" name="Group 4"/>
          <p:cNvGrpSpPr/>
          <p:nvPr/>
        </p:nvGrpSpPr>
        <p:grpSpPr bwMode="auto">
          <a:xfrm>
            <a:off x="685800" y="2651125"/>
            <a:ext cx="3352800" cy="1768475"/>
            <a:chOff x="432" y="2582"/>
            <a:chExt cx="2112" cy="1114"/>
          </a:xfrm>
        </p:grpSpPr>
        <p:grpSp>
          <p:nvGrpSpPr>
            <p:cNvPr id="5" name="Group 5"/>
            <p:cNvGrpSpPr/>
            <p:nvPr/>
          </p:nvGrpSpPr>
          <p:grpSpPr bwMode="auto">
            <a:xfrm>
              <a:off x="432" y="3446"/>
              <a:ext cx="240" cy="250"/>
              <a:chOff x="2928" y="3552"/>
              <a:chExt cx="227" cy="260"/>
            </a:xfrm>
          </p:grpSpPr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>
                <a:off x="2928" y="3568"/>
                <a:ext cx="227" cy="22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zh-CN" sz="2000" b="1">
                  <a:latin typeface="+mn-lt"/>
                  <a:ea typeface="隶书" panose="02010509060101010101" pitchFamily="49" charset="-122"/>
                </a:endParaRPr>
              </a:p>
            </p:txBody>
          </p:sp>
          <p:sp>
            <p:nvSpPr>
              <p:cNvPr id="31" name="Text Box 7"/>
              <p:cNvSpPr txBox="1">
                <a:spLocks noChangeArrowheads="1"/>
              </p:cNvSpPr>
              <p:nvPr/>
            </p:nvSpPr>
            <p:spPr bwMode="auto">
              <a:xfrm>
                <a:off x="2947" y="3552"/>
                <a:ext cx="20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+mn-lt"/>
                    <a:ea typeface="隶书" panose="02010509060101010101" pitchFamily="49" charset="-122"/>
                  </a:rPr>
                  <a:t>a</a:t>
                </a:r>
                <a:endParaRPr lang="en-US" altLang="zh-CN" sz="2000" b="1">
                  <a:latin typeface="+mn-lt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6" name="Group 8"/>
            <p:cNvGrpSpPr/>
            <p:nvPr/>
          </p:nvGrpSpPr>
          <p:grpSpPr bwMode="auto">
            <a:xfrm>
              <a:off x="1344" y="3196"/>
              <a:ext cx="240" cy="250"/>
              <a:chOff x="2928" y="3552"/>
              <a:chExt cx="227" cy="260"/>
            </a:xfrm>
          </p:grpSpPr>
          <p:sp>
            <p:nvSpPr>
              <p:cNvPr id="28" name="Oval 9"/>
              <p:cNvSpPr>
                <a:spLocks noChangeArrowheads="1"/>
              </p:cNvSpPr>
              <p:nvPr/>
            </p:nvSpPr>
            <p:spPr bwMode="auto">
              <a:xfrm>
                <a:off x="2928" y="3568"/>
                <a:ext cx="227" cy="22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zh-CN" sz="2000" b="1">
                  <a:latin typeface="+mn-lt"/>
                  <a:ea typeface="隶书" panose="02010509060101010101" pitchFamily="49" charset="-122"/>
                </a:endParaRP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2947" y="3552"/>
                <a:ext cx="20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+mn-lt"/>
                    <a:ea typeface="隶书" panose="02010509060101010101" pitchFamily="49" charset="-122"/>
                  </a:rPr>
                  <a:t>c</a:t>
                </a:r>
                <a:endParaRPr lang="en-US" altLang="zh-CN" sz="2000" b="1">
                  <a:latin typeface="+mn-lt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7" name="Group 11"/>
            <p:cNvGrpSpPr/>
            <p:nvPr/>
          </p:nvGrpSpPr>
          <p:grpSpPr bwMode="auto">
            <a:xfrm>
              <a:off x="816" y="3446"/>
              <a:ext cx="240" cy="250"/>
              <a:chOff x="2928" y="3552"/>
              <a:chExt cx="227" cy="260"/>
            </a:xfrm>
          </p:grpSpPr>
          <p:sp>
            <p:nvSpPr>
              <p:cNvPr id="26" name="Oval 12"/>
              <p:cNvSpPr>
                <a:spLocks noChangeArrowheads="1"/>
              </p:cNvSpPr>
              <p:nvPr/>
            </p:nvSpPr>
            <p:spPr bwMode="auto">
              <a:xfrm>
                <a:off x="2928" y="3568"/>
                <a:ext cx="227" cy="22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zh-CN" sz="2000" b="1">
                  <a:latin typeface="+mn-lt"/>
                  <a:ea typeface="隶书" panose="02010509060101010101" pitchFamily="49" charset="-122"/>
                </a:endParaRPr>
              </a:p>
            </p:txBody>
          </p:sp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947" y="3552"/>
                <a:ext cx="20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+mn-lt"/>
                    <a:ea typeface="隶书" panose="02010509060101010101" pitchFamily="49" charset="-122"/>
                  </a:rPr>
                  <a:t>b</a:t>
                </a:r>
                <a:endParaRPr lang="en-US" altLang="zh-CN" sz="2000" b="1">
                  <a:latin typeface="+mn-lt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8" name="Group 14"/>
            <p:cNvGrpSpPr/>
            <p:nvPr/>
          </p:nvGrpSpPr>
          <p:grpSpPr bwMode="auto">
            <a:xfrm>
              <a:off x="1968" y="3196"/>
              <a:ext cx="240" cy="250"/>
              <a:chOff x="2928" y="3552"/>
              <a:chExt cx="227" cy="260"/>
            </a:xfrm>
          </p:grpSpPr>
          <p:sp>
            <p:nvSpPr>
              <p:cNvPr id="24" name="Oval 15"/>
              <p:cNvSpPr>
                <a:spLocks noChangeArrowheads="1"/>
              </p:cNvSpPr>
              <p:nvPr/>
            </p:nvSpPr>
            <p:spPr bwMode="auto">
              <a:xfrm>
                <a:off x="2928" y="3568"/>
                <a:ext cx="227" cy="22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zh-CN" sz="2000" b="1">
                  <a:latin typeface="+mn-lt"/>
                  <a:ea typeface="隶书" panose="02010509060101010101" pitchFamily="49" charset="-122"/>
                </a:endParaRPr>
              </a:p>
            </p:txBody>
          </p:sp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2947" y="3552"/>
                <a:ext cx="20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+mn-lt"/>
                    <a:ea typeface="隶书" panose="02010509060101010101" pitchFamily="49" charset="-122"/>
                  </a:rPr>
                  <a:t>d</a:t>
                </a:r>
                <a:endParaRPr lang="en-US" altLang="zh-CN" sz="2000" b="1">
                  <a:latin typeface="+mn-lt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9" name="Group 17"/>
            <p:cNvGrpSpPr/>
            <p:nvPr/>
          </p:nvGrpSpPr>
          <p:grpSpPr bwMode="auto">
            <a:xfrm>
              <a:off x="2304" y="3206"/>
              <a:ext cx="240" cy="250"/>
              <a:chOff x="2928" y="3552"/>
              <a:chExt cx="227" cy="260"/>
            </a:xfrm>
          </p:grpSpPr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2928" y="3568"/>
                <a:ext cx="227" cy="227"/>
              </a:xfrm>
              <a:prstGeom prst="ellipse">
                <a:avLst/>
              </a:prstGeom>
              <a:solidFill>
                <a:srgbClr val="FFFFA5"/>
              </a:solidFill>
              <a:ln w="12700" cap="rnd">
                <a:solidFill>
                  <a:srgbClr val="000000"/>
                </a:solidFill>
                <a:round/>
              </a:ln>
            </p:spPr>
            <p:txBody>
              <a:bodyPr wrap="none" anchor="ctr"/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endParaRPr lang="zh-CN" altLang="zh-CN" sz="2000" b="1">
                  <a:latin typeface="+mn-lt"/>
                  <a:ea typeface="隶书" panose="02010509060101010101" pitchFamily="49" charset="-122"/>
                </a:endParaRP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2947" y="3552"/>
                <a:ext cx="202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50000"/>
                  </a:spcBef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000" b="1">
                    <a:latin typeface="+mn-lt"/>
                    <a:ea typeface="隶书" panose="02010509060101010101" pitchFamily="49" charset="-122"/>
                  </a:rPr>
                  <a:t>e</a:t>
                </a:r>
                <a:endParaRPr lang="en-US" altLang="zh-CN" sz="2000" b="1">
                  <a:latin typeface="+mn-lt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" name="Oval 20"/>
            <p:cNvSpPr>
              <a:spLocks noChangeArrowheads="1"/>
            </p:cNvSpPr>
            <p:nvPr/>
          </p:nvSpPr>
          <p:spPr bwMode="auto">
            <a:xfrm>
              <a:off x="624" y="3158"/>
              <a:ext cx="240" cy="219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zh-CN" sz="2000" b="1">
                <a:latin typeface="+mn-lt"/>
                <a:ea typeface="隶书" panose="02010509060101010101" pitchFamily="49" charset="-122"/>
              </a:endParaRPr>
            </a:p>
          </p:txBody>
        </p:sp>
        <p:sp>
          <p:nvSpPr>
            <p:cNvPr id="11" name="Oval 21"/>
            <p:cNvSpPr>
              <a:spLocks noChangeArrowheads="1"/>
            </p:cNvSpPr>
            <p:nvPr/>
          </p:nvSpPr>
          <p:spPr bwMode="auto">
            <a:xfrm>
              <a:off x="2112" y="2870"/>
              <a:ext cx="240" cy="219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zh-CN" sz="2000" b="1">
                <a:latin typeface="+mn-lt"/>
                <a:ea typeface="隶书" panose="02010509060101010101" pitchFamily="49" charset="-122"/>
              </a:endParaRPr>
            </a:p>
          </p:txBody>
        </p:sp>
        <p:sp>
          <p:nvSpPr>
            <p:cNvPr id="12" name="Oval 22"/>
            <p:cNvSpPr>
              <a:spLocks noChangeArrowheads="1"/>
            </p:cNvSpPr>
            <p:nvPr/>
          </p:nvSpPr>
          <p:spPr bwMode="auto">
            <a:xfrm>
              <a:off x="1008" y="2870"/>
              <a:ext cx="240" cy="219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zh-CN" sz="2000" b="1">
                <a:latin typeface="+mn-lt"/>
                <a:ea typeface="隶书" panose="02010509060101010101" pitchFamily="49" charset="-122"/>
              </a:endParaRPr>
            </a:p>
          </p:txBody>
        </p:sp>
        <p:sp>
          <p:nvSpPr>
            <p:cNvPr id="13" name="Oval 23"/>
            <p:cNvSpPr>
              <a:spLocks noChangeArrowheads="1"/>
            </p:cNvSpPr>
            <p:nvPr/>
          </p:nvSpPr>
          <p:spPr bwMode="auto">
            <a:xfrm>
              <a:off x="1536" y="2582"/>
              <a:ext cx="240" cy="219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</a:pPr>
              <a:endParaRPr lang="zh-CN" altLang="zh-CN" sz="2000" b="1">
                <a:latin typeface="+mn-lt"/>
                <a:ea typeface="隶书" panose="02010509060101010101" pitchFamily="49" charset="-122"/>
              </a:endParaRP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1248" y="2726"/>
              <a:ext cx="336" cy="192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1776" y="2726"/>
              <a:ext cx="384" cy="192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 flipH="1">
              <a:off x="816" y="3014"/>
              <a:ext cx="240" cy="192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200" y="3014"/>
              <a:ext cx="240" cy="192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H="1">
              <a:off x="576" y="3350"/>
              <a:ext cx="96" cy="144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816" y="3350"/>
              <a:ext cx="96" cy="144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 flipH="1">
              <a:off x="2112" y="3062"/>
              <a:ext cx="96" cy="144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21" name="Line 31"/>
            <p:cNvSpPr>
              <a:spLocks noChangeShapeType="1"/>
            </p:cNvSpPr>
            <p:nvPr/>
          </p:nvSpPr>
          <p:spPr bwMode="auto">
            <a:xfrm>
              <a:off x="2304" y="3062"/>
              <a:ext cx="96" cy="144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4876800" y="2690813"/>
            <a:ext cx="4038600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3200" b="1">
                <a:latin typeface="+mn-lt"/>
                <a:ea typeface="黑体" panose="02010609060101010101" pitchFamily="49" charset="-122"/>
              </a:rPr>
              <a:t>a: 000    b: 001</a:t>
            </a:r>
            <a:endParaRPr lang="en-US" altLang="zh-CN" sz="3200" b="1">
              <a:latin typeface="+mn-lt"/>
              <a:ea typeface="黑体" panose="02010609060101010101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3200" b="1">
                <a:latin typeface="+mn-lt"/>
                <a:ea typeface="黑体" panose="02010609060101010101" pitchFamily="49" charset="-122"/>
              </a:rPr>
              <a:t>c: 01     d: 10</a:t>
            </a:r>
            <a:endParaRPr lang="en-US" altLang="zh-CN" sz="3200" b="1">
              <a:latin typeface="+mn-lt"/>
              <a:ea typeface="黑体" panose="02010609060101010101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3200" b="1">
                <a:latin typeface="+mn-lt"/>
                <a:ea typeface="黑体" panose="02010609060101010101" pitchFamily="49" charset="-122"/>
              </a:rPr>
              <a:t>e: 11</a:t>
            </a:r>
            <a:endParaRPr lang="en-US" altLang="zh-CN" sz="3200" b="1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23528" y="4672013"/>
            <a:ext cx="8424936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en-US" altLang="zh-CN" sz="3200" b="1" dirty="0">
                <a:latin typeface="+mn-lt"/>
                <a:ea typeface="黑体" panose="02010609060101010101" pitchFamily="49" charset="-122"/>
              </a:rPr>
              <a:t>30000-(1000+1400)*</a:t>
            </a:r>
            <a:r>
              <a:rPr lang="en-US" altLang="zh-CN" sz="3200" b="1" dirty="0" smtClean="0">
                <a:latin typeface="+mn-lt"/>
                <a:ea typeface="黑体" panose="02010609060101010101" pitchFamily="49" charset="-122"/>
              </a:rPr>
              <a:t>3-</a:t>
            </a:r>
            <a:r>
              <a:rPr lang="en-US" altLang="zh-CN" sz="3200" b="1" dirty="0">
                <a:latin typeface="+mn-lt"/>
                <a:ea typeface="黑体" panose="02010609060101010101" pitchFamily="49" charset="-122"/>
              </a:rPr>
              <a:t>(2000+2600+3000)*2 </a:t>
            </a:r>
            <a:endParaRPr lang="en-US" altLang="zh-CN" sz="3200" b="1" dirty="0">
              <a:latin typeface="+mn-lt"/>
              <a:ea typeface="黑体" panose="02010609060101010101" pitchFamily="49" charset="-122"/>
            </a:endParaRPr>
          </a:p>
          <a:p>
            <a:pPr>
              <a:spcBef>
                <a:spcPct val="10000"/>
              </a:spcBef>
            </a:pPr>
            <a:r>
              <a:rPr lang="en-US" altLang="zh-CN" sz="3200" b="1" dirty="0">
                <a:latin typeface="+mn-lt"/>
                <a:ea typeface="黑体" panose="02010609060101010101" pitchFamily="49" charset="-122"/>
              </a:rPr>
              <a:t>=7600</a:t>
            </a:r>
            <a:endParaRPr lang="en-US" altLang="zh-CN" sz="3200" b="1" dirty="0"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  <p:bldP spid="32" grpId="0" autoUpdateAnimBg="0"/>
      <p:bldP spid="3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哈夫曼</a:t>
            </a:r>
            <a:r>
              <a:rPr lang="zh-CN" altLang="en-US" b="1" dirty="0">
                <a:solidFill>
                  <a:schemeClr val="tx1"/>
                </a:solidFill>
              </a:rPr>
              <a:t>编码贪心选择性质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37" name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9037638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429000"/>
            <a:ext cx="7488237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384800"/>
            <a:ext cx="8497888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188640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第四章 贪心算法</a:t>
            </a:r>
            <a:br>
              <a:rPr lang="zh-CN" altLang="en-US" sz="4800" b="1" dirty="0" smtClean="0">
                <a:solidFill>
                  <a:schemeClr val="tx1"/>
                </a:solidFill>
              </a:rPr>
            </a:br>
            <a:r>
              <a:rPr lang="en-US" altLang="zh-CN" sz="4800" b="1" dirty="0" smtClean="0">
                <a:solidFill>
                  <a:schemeClr val="tx1"/>
                </a:solidFill>
              </a:rPr>
              <a:t>Greedy</a:t>
            </a:r>
            <a:endParaRPr lang="en-US" altLang="zh-CN" sz="4800" b="1" dirty="0" smtClean="0">
              <a:solidFill>
                <a:schemeClr val="tx1"/>
              </a:solidFill>
            </a:endParaRP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1997745" y="3212828"/>
            <a:ext cx="62231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!!</a:t>
            </a:r>
            <a:r>
              <a:rPr lang="zh-CN" altLang="en-US" sz="2800" dirty="0">
                <a:solidFill>
                  <a:schemeClr val="tx2"/>
                </a:solidFill>
              </a:rPr>
              <a:t>贪心不一定</a:t>
            </a:r>
            <a:r>
              <a:rPr lang="zh-CN" altLang="en-US" sz="2800" dirty="0" smtClean="0">
                <a:solidFill>
                  <a:schemeClr val="tx2"/>
                </a:solidFill>
              </a:rPr>
              <a:t>正确</a:t>
            </a:r>
            <a:r>
              <a:rPr lang="en-US" altLang="zh-CN" sz="2800" dirty="0" smtClean="0">
                <a:solidFill>
                  <a:schemeClr val="tx2"/>
                </a:solidFill>
              </a:rPr>
              <a:t>(0-1</a:t>
            </a:r>
            <a:r>
              <a:rPr lang="zh-CN" altLang="en-US" sz="2800" dirty="0" smtClean="0">
                <a:solidFill>
                  <a:schemeClr val="tx2"/>
                </a:solidFill>
              </a:rPr>
              <a:t>背包</a:t>
            </a:r>
            <a:r>
              <a:rPr lang="en-US" altLang="zh-CN" sz="2800" dirty="0" smtClean="0">
                <a:solidFill>
                  <a:schemeClr val="tx2"/>
                </a:solidFill>
              </a:rPr>
              <a:t>), </a:t>
            </a:r>
            <a:r>
              <a:rPr lang="zh-CN" altLang="en-US" sz="2800" dirty="0">
                <a:solidFill>
                  <a:schemeClr val="tx2"/>
                </a:solidFill>
              </a:rPr>
              <a:t>需要证明 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4.1 </a:t>
            </a:r>
            <a:r>
              <a:rPr lang="zh-CN" altLang="zh-CN" sz="2800" dirty="0"/>
              <a:t>活动安排问题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4.2 </a:t>
            </a:r>
            <a:r>
              <a:rPr lang="zh-CN" altLang="zh-CN" sz="2800" dirty="0"/>
              <a:t>贪心算法的基本要素</a:t>
            </a:r>
            <a:r>
              <a:rPr lang="zh-CN" altLang="en-US" sz="2800" dirty="0"/>
              <a:t>（分数背包）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4.3 </a:t>
            </a:r>
            <a:r>
              <a:rPr lang="zh-CN" altLang="zh-CN" sz="2800" dirty="0"/>
              <a:t>最优装载</a:t>
            </a:r>
            <a:r>
              <a:rPr lang="en-US" altLang="zh-CN" sz="2800" dirty="0"/>
              <a:t> 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4.4 </a:t>
            </a:r>
            <a:r>
              <a:rPr lang="zh-CN" altLang="zh-CN" sz="2800" dirty="0"/>
              <a:t>哈夫曼编码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4.6 </a:t>
            </a:r>
            <a:r>
              <a:rPr lang="zh-CN" altLang="zh-CN" sz="2800" dirty="0">
                <a:solidFill>
                  <a:srgbClr val="FF0000"/>
                </a:solidFill>
              </a:rPr>
              <a:t>最小生成树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最小生成树</a:t>
            </a:r>
            <a:r>
              <a:rPr lang="en-US" altLang="zh-CN" b="1" dirty="0" smtClean="0">
                <a:solidFill>
                  <a:schemeClr val="tx1"/>
                </a:solidFill>
              </a:rPr>
              <a:t>(MST[</a:t>
            </a:r>
            <a:r>
              <a:rPr lang="zh-CN" altLang="en-US" b="1" dirty="0" smtClean="0">
                <a:solidFill>
                  <a:schemeClr val="tx1"/>
                </a:solidFill>
              </a:rPr>
              <a:t>王</a:t>
            </a:r>
            <a:r>
              <a:rPr lang="en-US" altLang="zh-CN" b="1" dirty="0" smtClean="0">
                <a:solidFill>
                  <a:schemeClr val="tx1"/>
                </a:solidFill>
              </a:rPr>
              <a:t>]P103)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179388" y="1196975"/>
            <a:ext cx="870943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dirty="0"/>
              <a:t> </a:t>
            </a:r>
            <a:r>
              <a:rPr lang="en-US" altLang="zh-CN" sz="2800" dirty="0" err="1"/>
              <a:t>无向连通带权图G</a:t>
            </a:r>
            <a:r>
              <a:rPr lang="en-US" altLang="zh-CN" sz="2800" dirty="0"/>
              <a:t>=(</a:t>
            </a:r>
            <a:r>
              <a:rPr lang="en-US" altLang="zh-CN" sz="2800" dirty="0" err="1"/>
              <a:t>V,E,w</a:t>
            </a:r>
            <a:r>
              <a:rPr lang="en-US" altLang="zh-CN" sz="2800" dirty="0"/>
              <a:t>). 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dirty="0"/>
              <a:t> G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chemeClr val="accent2"/>
                </a:solidFill>
              </a:rPr>
              <a:t>生成树</a:t>
            </a:r>
            <a:r>
              <a:rPr lang="zh-CN" altLang="en-US" sz="2800" dirty="0"/>
              <a:t>是</a:t>
            </a:r>
            <a:r>
              <a:rPr lang="en-US" altLang="zh-CN" sz="2800" dirty="0" err="1"/>
              <a:t>G的</a:t>
            </a:r>
            <a:r>
              <a:rPr lang="zh-CN" altLang="en-US" sz="2800" dirty="0"/>
              <a:t>包含所有顶点的一颗子</a:t>
            </a:r>
            <a:r>
              <a:rPr lang="en-US" altLang="zh-CN" sz="2800" dirty="0"/>
              <a:t>树 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/>
              <a:t> 若</a:t>
            </a:r>
            <a:r>
              <a:rPr lang="en-US" altLang="zh-CN" sz="2800" dirty="0"/>
              <a:t>G</a:t>
            </a:r>
            <a:r>
              <a:rPr lang="zh-CN" altLang="en-US" sz="2800" dirty="0"/>
              <a:t>的生成树</a:t>
            </a:r>
            <a:r>
              <a:rPr lang="en-US" altLang="zh-CN" sz="2800" dirty="0"/>
              <a:t>T’</a:t>
            </a:r>
            <a:r>
              <a:rPr lang="zh-CN" altLang="en-US" sz="2800" dirty="0"/>
              <a:t>在所有</a:t>
            </a:r>
            <a:r>
              <a:rPr lang="en-US" altLang="zh-CN" sz="2800" dirty="0"/>
              <a:t>G</a:t>
            </a:r>
            <a:r>
              <a:rPr lang="zh-CN" altLang="en-US" sz="2800" dirty="0"/>
              <a:t>的生成树中各边权总和最小</a:t>
            </a:r>
            <a:r>
              <a:rPr lang="en-US" altLang="zh-CN" sz="2800" dirty="0"/>
              <a:t>, 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则T’称为G的最小生成树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MST,</a:t>
            </a:r>
            <a:r>
              <a:rPr lang="en-US" altLang="zh-CN" sz="2800" dirty="0"/>
              <a:t> </a:t>
            </a:r>
            <a:r>
              <a:rPr lang="en-US" altLang="zh-CN" sz="2000" dirty="0"/>
              <a:t>minimum spanning tree</a:t>
            </a:r>
            <a:r>
              <a:rPr lang="en-US" altLang="zh-CN" sz="2800" dirty="0" smtClean="0"/>
              <a:t>) </a:t>
            </a:r>
            <a:endParaRPr lang="en-US" altLang="zh-CN" sz="2800" dirty="0"/>
          </a:p>
        </p:txBody>
      </p:sp>
      <p:grpSp>
        <p:nvGrpSpPr>
          <p:cNvPr id="311541" name="Group 4"/>
          <p:cNvGrpSpPr/>
          <p:nvPr/>
        </p:nvGrpSpPr>
        <p:grpSpPr bwMode="auto">
          <a:xfrm>
            <a:off x="468313" y="3617913"/>
            <a:ext cx="8313737" cy="3240087"/>
            <a:chOff x="315" y="1797"/>
            <a:chExt cx="5237" cy="2041"/>
          </a:xfrm>
        </p:grpSpPr>
        <p:grpSp>
          <p:nvGrpSpPr>
            <p:cNvPr id="17413" name="Group 5"/>
            <p:cNvGrpSpPr/>
            <p:nvPr/>
          </p:nvGrpSpPr>
          <p:grpSpPr bwMode="auto">
            <a:xfrm>
              <a:off x="315" y="1797"/>
              <a:ext cx="2421" cy="2041"/>
              <a:chOff x="1336" y="720"/>
              <a:chExt cx="3072" cy="2352"/>
            </a:xfrm>
          </p:grpSpPr>
          <p:sp>
            <p:nvSpPr>
              <p:cNvPr id="17464" name="Freeform 6"/>
              <p:cNvSpPr/>
              <p:nvPr/>
            </p:nvSpPr>
            <p:spPr bwMode="auto">
              <a:xfrm>
                <a:off x="2824" y="1216"/>
                <a:ext cx="1056" cy="264"/>
              </a:xfrm>
              <a:custGeom>
                <a:avLst/>
                <a:gdLst>
                  <a:gd name="T0" fmla="*/ 1056 w 1056"/>
                  <a:gd name="T1" fmla="*/ 120 h 264"/>
                  <a:gd name="T2" fmla="*/ 576 w 1056"/>
                  <a:gd name="T3" fmla="*/ 24 h 264"/>
                  <a:gd name="T4" fmla="*/ 0 w 1056"/>
                  <a:gd name="T5" fmla="*/ 264 h 2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6" h="264">
                    <a:moveTo>
                      <a:pt x="1056" y="120"/>
                    </a:moveTo>
                    <a:cubicBezTo>
                      <a:pt x="904" y="60"/>
                      <a:pt x="752" y="0"/>
                      <a:pt x="576" y="24"/>
                    </a:cubicBezTo>
                    <a:cubicBezTo>
                      <a:pt x="400" y="48"/>
                      <a:pt x="96" y="224"/>
                      <a:pt x="0" y="2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5" name="Freeform 7"/>
              <p:cNvSpPr/>
              <p:nvPr/>
            </p:nvSpPr>
            <p:spPr bwMode="auto">
              <a:xfrm>
                <a:off x="3592" y="904"/>
                <a:ext cx="344" cy="768"/>
              </a:xfrm>
              <a:custGeom>
                <a:avLst/>
                <a:gdLst>
                  <a:gd name="T0" fmla="*/ 344 w 344"/>
                  <a:gd name="T1" fmla="*/ 0 h 576"/>
                  <a:gd name="T2" fmla="*/ 56 w 344"/>
                  <a:gd name="T3" fmla="*/ 809 h 576"/>
                  <a:gd name="T4" fmla="*/ 8 w 344"/>
                  <a:gd name="T5" fmla="*/ 2427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" h="576">
                    <a:moveTo>
                      <a:pt x="344" y="0"/>
                    </a:moveTo>
                    <a:cubicBezTo>
                      <a:pt x="228" y="48"/>
                      <a:pt x="112" y="96"/>
                      <a:pt x="56" y="192"/>
                    </a:cubicBezTo>
                    <a:cubicBezTo>
                      <a:pt x="0" y="288"/>
                      <a:pt x="4" y="432"/>
                      <a:pt x="8" y="57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6" name="Freeform 8"/>
              <p:cNvSpPr/>
              <p:nvPr/>
            </p:nvSpPr>
            <p:spPr bwMode="auto">
              <a:xfrm>
                <a:off x="3592" y="1336"/>
                <a:ext cx="288" cy="336"/>
              </a:xfrm>
              <a:custGeom>
                <a:avLst/>
                <a:gdLst>
                  <a:gd name="T0" fmla="*/ 288 w 288"/>
                  <a:gd name="T1" fmla="*/ 0 h 336"/>
                  <a:gd name="T2" fmla="*/ 240 w 288"/>
                  <a:gd name="T3" fmla="*/ 192 h 336"/>
                  <a:gd name="T4" fmla="*/ 0 w 288"/>
                  <a:gd name="T5" fmla="*/ 336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336">
                    <a:moveTo>
                      <a:pt x="288" y="0"/>
                    </a:moveTo>
                    <a:cubicBezTo>
                      <a:pt x="288" y="68"/>
                      <a:pt x="288" y="136"/>
                      <a:pt x="240" y="192"/>
                    </a:cubicBezTo>
                    <a:cubicBezTo>
                      <a:pt x="192" y="248"/>
                      <a:pt x="96" y="292"/>
                      <a:pt x="0" y="33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7" name="Freeform 9"/>
              <p:cNvSpPr/>
              <p:nvPr/>
            </p:nvSpPr>
            <p:spPr bwMode="auto">
              <a:xfrm>
                <a:off x="3544" y="1672"/>
                <a:ext cx="400" cy="1200"/>
              </a:xfrm>
              <a:custGeom>
                <a:avLst/>
                <a:gdLst>
                  <a:gd name="T0" fmla="*/ 96 w 400"/>
                  <a:gd name="T1" fmla="*/ 0 h 1200"/>
                  <a:gd name="T2" fmla="*/ 384 w 400"/>
                  <a:gd name="T3" fmla="*/ 576 h 1200"/>
                  <a:gd name="T4" fmla="*/ 0 w 400"/>
                  <a:gd name="T5" fmla="*/ 1200 h 1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0" h="1200">
                    <a:moveTo>
                      <a:pt x="96" y="0"/>
                    </a:moveTo>
                    <a:cubicBezTo>
                      <a:pt x="248" y="188"/>
                      <a:pt x="400" y="376"/>
                      <a:pt x="384" y="576"/>
                    </a:cubicBezTo>
                    <a:cubicBezTo>
                      <a:pt x="368" y="776"/>
                      <a:pt x="64" y="1104"/>
                      <a:pt x="0" y="120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8" name="Freeform 10"/>
              <p:cNvSpPr/>
              <p:nvPr/>
            </p:nvSpPr>
            <p:spPr bwMode="auto">
              <a:xfrm>
                <a:off x="3592" y="1672"/>
                <a:ext cx="104" cy="336"/>
              </a:xfrm>
              <a:custGeom>
                <a:avLst/>
                <a:gdLst>
                  <a:gd name="T0" fmla="*/ 48 w 104"/>
                  <a:gd name="T1" fmla="*/ 0 h 336"/>
                  <a:gd name="T2" fmla="*/ 96 w 104"/>
                  <a:gd name="T3" fmla="*/ 192 h 336"/>
                  <a:gd name="T4" fmla="*/ 0 w 104"/>
                  <a:gd name="T5" fmla="*/ 336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4" h="336">
                    <a:moveTo>
                      <a:pt x="48" y="0"/>
                    </a:moveTo>
                    <a:cubicBezTo>
                      <a:pt x="76" y="68"/>
                      <a:pt x="104" y="136"/>
                      <a:pt x="96" y="192"/>
                    </a:cubicBezTo>
                    <a:cubicBezTo>
                      <a:pt x="88" y="248"/>
                      <a:pt x="44" y="292"/>
                      <a:pt x="0" y="33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9" name="Freeform 11"/>
              <p:cNvSpPr/>
              <p:nvPr/>
            </p:nvSpPr>
            <p:spPr bwMode="auto">
              <a:xfrm>
                <a:off x="2824" y="1480"/>
                <a:ext cx="768" cy="528"/>
              </a:xfrm>
              <a:custGeom>
                <a:avLst/>
                <a:gdLst>
                  <a:gd name="T0" fmla="*/ 768 w 768"/>
                  <a:gd name="T1" fmla="*/ 528 h 528"/>
                  <a:gd name="T2" fmla="*/ 288 w 768"/>
                  <a:gd name="T3" fmla="*/ 384 h 528"/>
                  <a:gd name="T4" fmla="*/ 0 w 768"/>
                  <a:gd name="T5" fmla="*/ 0 h 5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528">
                    <a:moveTo>
                      <a:pt x="768" y="528"/>
                    </a:moveTo>
                    <a:cubicBezTo>
                      <a:pt x="592" y="500"/>
                      <a:pt x="416" y="472"/>
                      <a:pt x="288" y="384"/>
                    </a:cubicBezTo>
                    <a:cubicBezTo>
                      <a:pt x="160" y="296"/>
                      <a:pt x="40" y="64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0" name="Freeform 12"/>
              <p:cNvSpPr/>
              <p:nvPr/>
            </p:nvSpPr>
            <p:spPr bwMode="auto">
              <a:xfrm>
                <a:off x="1480" y="1480"/>
                <a:ext cx="1344" cy="480"/>
              </a:xfrm>
              <a:custGeom>
                <a:avLst/>
                <a:gdLst>
                  <a:gd name="T0" fmla="*/ 1344 w 1344"/>
                  <a:gd name="T1" fmla="*/ 0 h 480"/>
                  <a:gd name="T2" fmla="*/ 720 w 1344"/>
                  <a:gd name="T3" fmla="*/ 96 h 480"/>
                  <a:gd name="T4" fmla="*/ 0 w 1344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44" h="480">
                    <a:moveTo>
                      <a:pt x="1344" y="0"/>
                    </a:moveTo>
                    <a:cubicBezTo>
                      <a:pt x="1144" y="8"/>
                      <a:pt x="944" y="16"/>
                      <a:pt x="720" y="96"/>
                    </a:cubicBezTo>
                    <a:cubicBezTo>
                      <a:pt x="496" y="176"/>
                      <a:pt x="248" y="328"/>
                      <a:pt x="0" y="48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1" name="Freeform 13"/>
              <p:cNvSpPr/>
              <p:nvPr/>
            </p:nvSpPr>
            <p:spPr bwMode="auto">
              <a:xfrm>
                <a:off x="2488" y="1672"/>
                <a:ext cx="1152" cy="720"/>
              </a:xfrm>
              <a:custGeom>
                <a:avLst/>
                <a:gdLst>
                  <a:gd name="T0" fmla="*/ 1152 w 1152"/>
                  <a:gd name="T1" fmla="*/ 0 h 720"/>
                  <a:gd name="T2" fmla="*/ 480 w 1152"/>
                  <a:gd name="T3" fmla="*/ 288 h 720"/>
                  <a:gd name="T4" fmla="*/ 0 w 1152"/>
                  <a:gd name="T5" fmla="*/ 720 h 7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52" h="720">
                    <a:moveTo>
                      <a:pt x="1152" y="0"/>
                    </a:moveTo>
                    <a:cubicBezTo>
                      <a:pt x="912" y="84"/>
                      <a:pt x="672" y="168"/>
                      <a:pt x="480" y="288"/>
                    </a:cubicBezTo>
                    <a:cubicBezTo>
                      <a:pt x="288" y="408"/>
                      <a:pt x="80" y="656"/>
                      <a:pt x="0" y="72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2" name="Freeform 14"/>
              <p:cNvSpPr/>
              <p:nvPr/>
            </p:nvSpPr>
            <p:spPr bwMode="auto">
              <a:xfrm>
                <a:off x="3496" y="2008"/>
                <a:ext cx="48" cy="816"/>
              </a:xfrm>
              <a:custGeom>
                <a:avLst/>
                <a:gdLst>
                  <a:gd name="T0" fmla="*/ 48 w 48"/>
                  <a:gd name="T1" fmla="*/ 0 h 816"/>
                  <a:gd name="T2" fmla="*/ 0 w 48"/>
                  <a:gd name="T3" fmla="*/ 384 h 816"/>
                  <a:gd name="T4" fmla="*/ 48 w 48"/>
                  <a:gd name="T5" fmla="*/ 816 h 8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" h="816">
                    <a:moveTo>
                      <a:pt x="48" y="0"/>
                    </a:moveTo>
                    <a:cubicBezTo>
                      <a:pt x="24" y="124"/>
                      <a:pt x="0" y="248"/>
                      <a:pt x="0" y="384"/>
                    </a:cubicBezTo>
                    <a:cubicBezTo>
                      <a:pt x="0" y="520"/>
                      <a:pt x="24" y="668"/>
                      <a:pt x="48" y="81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3" name="Freeform 15"/>
              <p:cNvSpPr/>
              <p:nvPr/>
            </p:nvSpPr>
            <p:spPr bwMode="auto">
              <a:xfrm>
                <a:off x="2488" y="2392"/>
                <a:ext cx="1056" cy="456"/>
              </a:xfrm>
              <a:custGeom>
                <a:avLst/>
                <a:gdLst>
                  <a:gd name="T0" fmla="*/ 1056 w 1056"/>
                  <a:gd name="T1" fmla="*/ 432 h 456"/>
                  <a:gd name="T2" fmla="*/ 336 w 1056"/>
                  <a:gd name="T3" fmla="*/ 384 h 456"/>
                  <a:gd name="T4" fmla="*/ 0 w 1056"/>
                  <a:gd name="T5" fmla="*/ 0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6" h="456">
                    <a:moveTo>
                      <a:pt x="1056" y="432"/>
                    </a:moveTo>
                    <a:cubicBezTo>
                      <a:pt x="784" y="444"/>
                      <a:pt x="512" y="456"/>
                      <a:pt x="336" y="384"/>
                    </a:cubicBezTo>
                    <a:cubicBezTo>
                      <a:pt x="160" y="312"/>
                      <a:pt x="80" y="156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4" name="Freeform 16"/>
              <p:cNvSpPr/>
              <p:nvPr/>
            </p:nvSpPr>
            <p:spPr bwMode="auto">
              <a:xfrm>
                <a:off x="2480" y="1480"/>
                <a:ext cx="344" cy="912"/>
              </a:xfrm>
              <a:custGeom>
                <a:avLst/>
                <a:gdLst>
                  <a:gd name="T0" fmla="*/ 344 w 344"/>
                  <a:gd name="T1" fmla="*/ 0 h 912"/>
                  <a:gd name="T2" fmla="*/ 56 w 344"/>
                  <a:gd name="T3" fmla="*/ 432 h 912"/>
                  <a:gd name="T4" fmla="*/ 8 w 344"/>
                  <a:gd name="T5" fmla="*/ 912 h 9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" h="912">
                    <a:moveTo>
                      <a:pt x="344" y="0"/>
                    </a:moveTo>
                    <a:cubicBezTo>
                      <a:pt x="228" y="140"/>
                      <a:pt x="112" y="280"/>
                      <a:pt x="56" y="432"/>
                    </a:cubicBezTo>
                    <a:cubicBezTo>
                      <a:pt x="0" y="584"/>
                      <a:pt x="4" y="748"/>
                      <a:pt x="8" y="91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5" name="Freeform 17"/>
              <p:cNvSpPr/>
              <p:nvPr/>
            </p:nvSpPr>
            <p:spPr bwMode="auto">
              <a:xfrm>
                <a:off x="1576" y="2488"/>
                <a:ext cx="1968" cy="584"/>
              </a:xfrm>
              <a:custGeom>
                <a:avLst/>
                <a:gdLst>
                  <a:gd name="T0" fmla="*/ 1968 w 1968"/>
                  <a:gd name="T1" fmla="*/ 336 h 584"/>
                  <a:gd name="T2" fmla="*/ 912 w 1968"/>
                  <a:gd name="T3" fmla="*/ 528 h 584"/>
                  <a:gd name="T4" fmla="*/ 0 w 1968"/>
                  <a:gd name="T5" fmla="*/ 0 h 5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68" h="584">
                    <a:moveTo>
                      <a:pt x="1968" y="336"/>
                    </a:moveTo>
                    <a:cubicBezTo>
                      <a:pt x="1604" y="460"/>
                      <a:pt x="1240" y="584"/>
                      <a:pt x="912" y="528"/>
                    </a:cubicBezTo>
                    <a:cubicBezTo>
                      <a:pt x="584" y="472"/>
                      <a:pt x="292" y="236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6" name="Freeform 18"/>
              <p:cNvSpPr/>
              <p:nvPr/>
            </p:nvSpPr>
            <p:spPr bwMode="auto">
              <a:xfrm>
                <a:off x="1576" y="2392"/>
                <a:ext cx="912" cy="256"/>
              </a:xfrm>
              <a:custGeom>
                <a:avLst/>
                <a:gdLst>
                  <a:gd name="T0" fmla="*/ 912 w 912"/>
                  <a:gd name="T1" fmla="*/ 0 h 256"/>
                  <a:gd name="T2" fmla="*/ 480 w 912"/>
                  <a:gd name="T3" fmla="*/ 240 h 256"/>
                  <a:gd name="T4" fmla="*/ 0 w 912"/>
                  <a:gd name="T5" fmla="*/ 96 h 2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256">
                    <a:moveTo>
                      <a:pt x="912" y="0"/>
                    </a:moveTo>
                    <a:cubicBezTo>
                      <a:pt x="772" y="112"/>
                      <a:pt x="632" y="224"/>
                      <a:pt x="480" y="240"/>
                    </a:cubicBezTo>
                    <a:cubicBezTo>
                      <a:pt x="328" y="256"/>
                      <a:pt x="164" y="176"/>
                      <a:pt x="0" y="9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7" name="Freeform 19"/>
              <p:cNvSpPr/>
              <p:nvPr/>
            </p:nvSpPr>
            <p:spPr bwMode="auto">
              <a:xfrm>
                <a:off x="1528" y="1960"/>
                <a:ext cx="960" cy="432"/>
              </a:xfrm>
              <a:custGeom>
                <a:avLst/>
                <a:gdLst>
                  <a:gd name="T0" fmla="*/ 960 w 960"/>
                  <a:gd name="T1" fmla="*/ 432 h 432"/>
                  <a:gd name="T2" fmla="*/ 528 w 960"/>
                  <a:gd name="T3" fmla="*/ 144 h 432"/>
                  <a:gd name="T4" fmla="*/ 0 w 960"/>
                  <a:gd name="T5" fmla="*/ 0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432">
                    <a:moveTo>
                      <a:pt x="960" y="432"/>
                    </a:moveTo>
                    <a:cubicBezTo>
                      <a:pt x="824" y="324"/>
                      <a:pt x="688" y="216"/>
                      <a:pt x="528" y="144"/>
                    </a:cubicBezTo>
                    <a:cubicBezTo>
                      <a:pt x="368" y="72"/>
                      <a:pt x="184" y="36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8" name="Freeform 20"/>
              <p:cNvSpPr/>
              <p:nvPr/>
            </p:nvSpPr>
            <p:spPr bwMode="auto">
              <a:xfrm>
                <a:off x="1464" y="1960"/>
                <a:ext cx="112" cy="528"/>
              </a:xfrm>
              <a:custGeom>
                <a:avLst/>
                <a:gdLst>
                  <a:gd name="T0" fmla="*/ 16 w 112"/>
                  <a:gd name="T1" fmla="*/ 0 h 528"/>
                  <a:gd name="T2" fmla="*/ 16 w 112"/>
                  <a:gd name="T3" fmla="*/ 288 h 528"/>
                  <a:gd name="T4" fmla="*/ 112 w 112"/>
                  <a:gd name="T5" fmla="*/ 528 h 5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528">
                    <a:moveTo>
                      <a:pt x="16" y="0"/>
                    </a:moveTo>
                    <a:cubicBezTo>
                      <a:pt x="8" y="100"/>
                      <a:pt x="0" y="200"/>
                      <a:pt x="16" y="288"/>
                    </a:cubicBezTo>
                    <a:cubicBezTo>
                      <a:pt x="32" y="376"/>
                      <a:pt x="72" y="452"/>
                      <a:pt x="112" y="528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9" name="Text Box 21"/>
              <p:cNvSpPr txBox="1">
                <a:spLocks noChangeArrowheads="1"/>
              </p:cNvSpPr>
              <p:nvPr/>
            </p:nvSpPr>
            <p:spPr bwMode="auto">
              <a:xfrm>
                <a:off x="3833" y="1481"/>
                <a:ext cx="361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144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0" name="Rectangle 22"/>
              <p:cNvSpPr>
                <a:spLocks noChangeArrowheads="1"/>
              </p:cNvSpPr>
              <p:nvPr/>
            </p:nvSpPr>
            <p:spPr bwMode="auto">
              <a:xfrm>
                <a:off x="3661" y="1024"/>
                <a:ext cx="36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187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1" name="Text Box 23"/>
              <p:cNvSpPr txBox="1">
                <a:spLocks noChangeArrowheads="1"/>
              </p:cNvSpPr>
              <p:nvPr/>
            </p:nvSpPr>
            <p:spPr bwMode="auto">
              <a:xfrm>
                <a:off x="3976" y="1720"/>
                <a:ext cx="432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1258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2" name="Text Box 24"/>
              <p:cNvSpPr txBox="1">
                <a:spLocks noChangeArrowheads="1"/>
              </p:cNvSpPr>
              <p:nvPr/>
            </p:nvSpPr>
            <p:spPr bwMode="auto">
              <a:xfrm>
                <a:off x="3447" y="1768"/>
                <a:ext cx="36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184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3" name="Text Box 25"/>
              <p:cNvSpPr txBox="1">
                <a:spLocks noChangeArrowheads="1"/>
              </p:cNvSpPr>
              <p:nvPr/>
            </p:nvSpPr>
            <p:spPr bwMode="auto">
              <a:xfrm>
                <a:off x="3640" y="2152"/>
                <a:ext cx="43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1090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4" name="Text Box 26"/>
              <p:cNvSpPr txBox="1">
                <a:spLocks noChangeArrowheads="1"/>
              </p:cNvSpPr>
              <p:nvPr/>
            </p:nvSpPr>
            <p:spPr bwMode="auto">
              <a:xfrm>
                <a:off x="3497" y="2344"/>
                <a:ext cx="36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946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5" name="Text Box 27"/>
              <p:cNvSpPr txBox="1">
                <a:spLocks noChangeArrowheads="1"/>
              </p:cNvSpPr>
              <p:nvPr/>
            </p:nvSpPr>
            <p:spPr bwMode="auto">
              <a:xfrm>
                <a:off x="2824" y="2585"/>
                <a:ext cx="43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1121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6" name="Text Box 28"/>
              <p:cNvSpPr txBox="1">
                <a:spLocks noChangeArrowheads="1"/>
              </p:cNvSpPr>
              <p:nvPr/>
            </p:nvSpPr>
            <p:spPr bwMode="auto">
              <a:xfrm>
                <a:off x="2345" y="2824"/>
                <a:ext cx="431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2342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7" name="Text Box 29"/>
              <p:cNvSpPr txBox="1">
                <a:spLocks noChangeArrowheads="1"/>
              </p:cNvSpPr>
              <p:nvPr/>
            </p:nvSpPr>
            <p:spPr bwMode="auto">
              <a:xfrm>
                <a:off x="1864" y="2392"/>
                <a:ext cx="431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1235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8" name="Text Box 30"/>
              <p:cNvSpPr txBox="1">
                <a:spLocks noChangeArrowheads="1"/>
              </p:cNvSpPr>
              <p:nvPr/>
            </p:nvSpPr>
            <p:spPr bwMode="auto">
              <a:xfrm>
                <a:off x="1767" y="2056"/>
                <a:ext cx="432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1464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89" name="Text Box 31"/>
              <p:cNvSpPr txBox="1">
                <a:spLocks noChangeArrowheads="1"/>
              </p:cNvSpPr>
              <p:nvPr/>
            </p:nvSpPr>
            <p:spPr bwMode="auto">
              <a:xfrm>
                <a:off x="1431" y="2104"/>
                <a:ext cx="36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337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90" name="Text Box 32"/>
              <p:cNvSpPr txBox="1">
                <a:spLocks noChangeArrowheads="1"/>
              </p:cNvSpPr>
              <p:nvPr/>
            </p:nvSpPr>
            <p:spPr bwMode="auto">
              <a:xfrm>
                <a:off x="2872" y="1960"/>
                <a:ext cx="391" cy="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0">
                    <a:solidFill>
                      <a:srgbClr val="000000"/>
                    </a:solidFill>
                  </a:rPr>
                  <a:t>1391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91" name="Text Box 33"/>
              <p:cNvSpPr txBox="1">
                <a:spLocks noChangeArrowheads="1"/>
              </p:cNvSpPr>
              <p:nvPr/>
            </p:nvSpPr>
            <p:spPr bwMode="auto">
              <a:xfrm>
                <a:off x="2536" y="1816"/>
                <a:ext cx="361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802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92" name="Text Box 34"/>
              <p:cNvSpPr txBox="1">
                <a:spLocks noChangeArrowheads="1"/>
              </p:cNvSpPr>
              <p:nvPr/>
            </p:nvSpPr>
            <p:spPr bwMode="auto">
              <a:xfrm>
                <a:off x="2104" y="1576"/>
                <a:ext cx="431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1864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93" name="Text Box 35"/>
              <p:cNvSpPr txBox="1">
                <a:spLocks noChangeArrowheads="1"/>
              </p:cNvSpPr>
              <p:nvPr/>
            </p:nvSpPr>
            <p:spPr bwMode="auto">
              <a:xfrm>
                <a:off x="2439" y="904"/>
                <a:ext cx="43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2704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94" name="Text Box 36"/>
              <p:cNvSpPr txBox="1">
                <a:spLocks noChangeArrowheads="1"/>
              </p:cNvSpPr>
              <p:nvPr/>
            </p:nvSpPr>
            <p:spPr bwMode="auto">
              <a:xfrm>
                <a:off x="2968" y="1623"/>
                <a:ext cx="360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621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95" name="Text Box 37"/>
              <p:cNvSpPr txBox="1">
                <a:spLocks noChangeArrowheads="1"/>
              </p:cNvSpPr>
              <p:nvPr/>
            </p:nvSpPr>
            <p:spPr bwMode="auto">
              <a:xfrm>
                <a:off x="3111" y="1481"/>
                <a:ext cx="36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740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96" name="Text Box 38"/>
              <p:cNvSpPr txBox="1">
                <a:spLocks noChangeArrowheads="1"/>
              </p:cNvSpPr>
              <p:nvPr/>
            </p:nvSpPr>
            <p:spPr bwMode="auto">
              <a:xfrm>
                <a:off x="3256" y="1240"/>
                <a:ext cx="36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849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97" name="Text Box 39"/>
              <p:cNvSpPr txBox="1">
                <a:spLocks noChangeArrowheads="1"/>
              </p:cNvSpPr>
              <p:nvPr/>
            </p:nvSpPr>
            <p:spPr bwMode="auto">
              <a:xfrm>
                <a:off x="3352" y="1000"/>
                <a:ext cx="360" cy="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867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98" name="Freeform 40"/>
              <p:cNvSpPr/>
              <p:nvPr/>
            </p:nvSpPr>
            <p:spPr bwMode="auto">
              <a:xfrm>
                <a:off x="3544" y="952"/>
                <a:ext cx="776" cy="1920"/>
              </a:xfrm>
              <a:custGeom>
                <a:avLst/>
                <a:gdLst>
                  <a:gd name="T0" fmla="*/ 336 w 776"/>
                  <a:gd name="T1" fmla="*/ 0 h 1776"/>
                  <a:gd name="T2" fmla="*/ 720 w 776"/>
                  <a:gd name="T3" fmla="*/ 1346 h 1776"/>
                  <a:gd name="T4" fmla="*/ 0 w 776"/>
                  <a:gd name="T5" fmla="*/ 2623 h 17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76" h="1776">
                    <a:moveTo>
                      <a:pt x="336" y="0"/>
                    </a:moveTo>
                    <a:cubicBezTo>
                      <a:pt x="556" y="308"/>
                      <a:pt x="776" y="616"/>
                      <a:pt x="720" y="912"/>
                    </a:cubicBezTo>
                    <a:cubicBezTo>
                      <a:pt x="664" y="1208"/>
                      <a:pt x="120" y="1640"/>
                      <a:pt x="0" y="177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99" name="Oval 41"/>
              <p:cNvSpPr>
                <a:spLocks noChangeArrowheads="1"/>
              </p:cNvSpPr>
              <p:nvPr/>
            </p:nvSpPr>
            <p:spPr bwMode="auto">
              <a:xfrm>
                <a:off x="3352" y="2728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MIA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00" name="Oval 42"/>
              <p:cNvSpPr>
                <a:spLocks noChangeArrowheads="1"/>
              </p:cNvSpPr>
              <p:nvPr/>
            </p:nvSpPr>
            <p:spPr bwMode="auto">
              <a:xfrm>
                <a:off x="3736" y="1240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PVD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01" name="Freeform 43"/>
              <p:cNvSpPr/>
              <p:nvPr/>
            </p:nvSpPr>
            <p:spPr bwMode="auto">
              <a:xfrm>
                <a:off x="2872" y="1480"/>
                <a:ext cx="768" cy="192"/>
              </a:xfrm>
              <a:custGeom>
                <a:avLst/>
                <a:gdLst>
                  <a:gd name="T0" fmla="*/ 768 w 768"/>
                  <a:gd name="T1" fmla="*/ 192 h 192"/>
                  <a:gd name="T2" fmla="*/ 384 w 768"/>
                  <a:gd name="T3" fmla="*/ 48 h 192"/>
                  <a:gd name="T4" fmla="*/ 0 w 768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192">
                    <a:moveTo>
                      <a:pt x="768" y="192"/>
                    </a:moveTo>
                    <a:cubicBezTo>
                      <a:pt x="640" y="136"/>
                      <a:pt x="512" y="80"/>
                      <a:pt x="384" y="48"/>
                    </a:cubicBezTo>
                    <a:cubicBezTo>
                      <a:pt x="256" y="16"/>
                      <a:pt x="128" y="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2" name="Oval 44"/>
              <p:cNvSpPr>
                <a:spLocks noChangeArrowheads="1"/>
              </p:cNvSpPr>
              <p:nvPr/>
            </p:nvSpPr>
            <p:spPr bwMode="auto">
              <a:xfrm>
                <a:off x="3448" y="1576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JFK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03" name="Oval 45"/>
              <p:cNvSpPr>
                <a:spLocks noChangeArrowheads="1"/>
              </p:cNvSpPr>
              <p:nvPr/>
            </p:nvSpPr>
            <p:spPr bwMode="auto">
              <a:xfrm>
                <a:off x="3400" y="1912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BWI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04" name="Oval 46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DFW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05" name="Oval 47"/>
              <p:cNvSpPr>
                <a:spLocks noChangeArrowheads="1"/>
              </p:cNvSpPr>
              <p:nvPr/>
            </p:nvSpPr>
            <p:spPr bwMode="auto">
              <a:xfrm>
                <a:off x="1432" y="2392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LAX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06" name="Oval 48"/>
              <p:cNvSpPr>
                <a:spLocks noChangeArrowheads="1"/>
              </p:cNvSpPr>
              <p:nvPr/>
            </p:nvSpPr>
            <p:spPr bwMode="auto">
              <a:xfrm>
                <a:off x="1336" y="1864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SFO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07" name="Freeform 49"/>
              <p:cNvSpPr/>
              <p:nvPr/>
            </p:nvSpPr>
            <p:spPr bwMode="auto">
              <a:xfrm>
                <a:off x="1480" y="720"/>
                <a:ext cx="2448" cy="1240"/>
              </a:xfrm>
              <a:custGeom>
                <a:avLst/>
                <a:gdLst>
                  <a:gd name="T0" fmla="*/ 0 w 2448"/>
                  <a:gd name="T1" fmla="*/ 1240 h 1240"/>
                  <a:gd name="T2" fmla="*/ 432 w 2448"/>
                  <a:gd name="T3" fmla="*/ 424 h 1240"/>
                  <a:gd name="T4" fmla="*/ 1488 w 2448"/>
                  <a:gd name="T5" fmla="*/ 40 h 1240"/>
                  <a:gd name="T6" fmla="*/ 2448 w 2448"/>
                  <a:gd name="T7" fmla="*/ 184 h 1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48" h="1240">
                    <a:moveTo>
                      <a:pt x="0" y="1240"/>
                    </a:moveTo>
                    <a:cubicBezTo>
                      <a:pt x="92" y="932"/>
                      <a:pt x="184" y="624"/>
                      <a:pt x="432" y="424"/>
                    </a:cubicBezTo>
                    <a:cubicBezTo>
                      <a:pt x="680" y="224"/>
                      <a:pt x="1152" y="80"/>
                      <a:pt x="1488" y="40"/>
                    </a:cubicBezTo>
                    <a:cubicBezTo>
                      <a:pt x="1824" y="0"/>
                      <a:pt x="2128" y="120"/>
                      <a:pt x="2448" y="18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8" name="Freeform 50"/>
              <p:cNvSpPr/>
              <p:nvPr/>
            </p:nvSpPr>
            <p:spPr bwMode="auto">
              <a:xfrm>
                <a:off x="2872" y="904"/>
                <a:ext cx="1008" cy="576"/>
              </a:xfrm>
              <a:custGeom>
                <a:avLst/>
                <a:gdLst>
                  <a:gd name="T0" fmla="*/ 0 w 1008"/>
                  <a:gd name="T1" fmla="*/ 576 h 576"/>
                  <a:gd name="T2" fmla="*/ 384 w 1008"/>
                  <a:gd name="T3" fmla="*/ 144 h 576"/>
                  <a:gd name="T4" fmla="*/ 1008 w 1008"/>
                  <a:gd name="T5" fmla="*/ 0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08" h="576">
                    <a:moveTo>
                      <a:pt x="0" y="576"/>
                    </a:moveTo>
                    <a:cubicBezTo>
                      <a:pt x="108" y="408"/>
                      <a:pt x="216" y="240"/>
                      <a:pt x="384" y="144"/>
                    </a:cubicBezTo>
                    <a:cubicBezTo>
                      <a:pt x="552" y="48"/>
                      <a:pt x="780" y="24"/>
                      <a:pt x="10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09" name="Oval 51"/>
              <p:cNvSpPr>
                <a:spLocks noChangeArrowheads="1"/>
              </p:cNvSpPr>
              <p:nvPr/>
            </p:nvSpPr>
            <p:spPr bwMode="auto">
              <a:xfrm>
                <a:off x="2680" y="1384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ORD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10" name="Oval 52"/>
              <p:cNvSpPr>
                <a:spLocks noChangeArrowheads="1"/>
              </p:cNvSpPr>
              <p:nvPr/>
            </p:nvSpPr>
            <p:spPr bwMode="auto">
              <a:xfrm>
                <a:off x="3736" y="808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BOS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414" name="Group 53"/>
            <p:cNvGrpSpPr/>
            <p:nvPr/>
          </p:nvGrpSpPr>
          <p:grpSpPr bwMode="auto">
            <a:xfrm>
              <a:off x="3243" y="1797"/>
              <a:ext cx="2309" cy="2022"/>
              <a:chOff x="48" y="288"/>
              <a:chExt cx="3097" cy="2352"/>
            </a:xfrm>
          </p:grpSpPr>
          <p:sp>
            <p:nvSpPr>
              <p:cNvPr id="17416" name="Text Box 54"/>
              <p:cNvSpPr txBox="1">
                <a:spLocks noChangeArrowheads="1"/>
              </p:cNvSpPr>
              <p:nvPr/>
            </p:nvSpPr>
            <p:spPr bwMode="auto">
              <a:xfrm>
                <a:off x="2714" y="1632"/>
                <a:ext cx="156" cy="3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kumimoji="0" lang="zh-CN" altLang="zh-CN" sz="2400" b="0"/>
              </a:p>
            </p:txBody>
          </p:sp>
          <p:sp>
            <p:nvSpPr>
              <p:cNvPr id="17417" name="Freeform 55"/>
              <p:cNvSpPr/>
              <p:nvPr/>
            </p:nvSpPr>
            <p:spPr bwMode="auto">
              <a:xfrm>
                <a:off x="1536" y="784"/>
                <a:ext cx="1056" cy="264"/>
              </a:xfrm>
              <a:custGeom>
                <a:avLst/>
                <a:gdLst>
                  <a:gd name="T0" fmla="*/ 1056 w 1056"/>
                  <a:gd name="T1" fmla="*/ 120 h 264"/>
                  <a:gd name="T2" fmla="*/ 576 w 1056"/>
                  <a:gd name="T3" fmla="*/ 24 h 264"/>
                  <a:gd name="T4" fmla="*/ 0 w 1056"/>
                  <a:gd name="T5" fmla="*/ 264 h 2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6" h="264">
                    <a:moveTo>
                      <a:pt x="1056" y="120"/>
                    </a:moveTo>
                    <a:cubicBezTo>
                      <a:pt x="904" y="60"/>
                      <a:pt x="752" y="0"/>
                      <a:pt x="576" y="24"/>
                    </a:cubicBezTo>
                    <a:cubicBezTo>
                      <a:pt x="400" y="48"/>
                      <a:pt x="96" y="224"/>
                      <a:pt x="0" y="26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8" name="Freeform 56"/>
              <p:cNvSpPr/>
              <p:nvPr/>
            </p:nvSpPr>
            <p:spPr bwMode="auto">
              <a:xfrm>
                <a:off x="2304" y="472"/>
                <a:ext cx="344" cy="768"/>
              </a:xfrm>
              <a:custGeom>
                <a:avLst/>
                <a:gdLst>
                  <a:gd name="T0" fmla="*/ 344 w 344"/>
                  <a:gd name="T1" fmla="*/ 0 h 576"/>
                  <a:gd name="T2" fmla="*/ 56 w 344"/>
                  <a:gd name="T3" fmla="*/ 809 h 576"/>
                  <a:gd name="T4" fmla="*/ 8 w 344"/>
                  <a:gd name="T5" fmla="*/ 2427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" h="576">
                    <a:moveTo>
                      <a:pt x="344" y="0"/>
                    </a:moveTo>
                    <a:cubicBezTo>
                      <a:pt x="228" y="48"/>
                      <a:pt x="112" y="96"/>
                      <a:pt x="56" y="192"/>
                    </a:cubicBezTo>
                    <a:cubicBezTo>
                      <a:pt x="0" y="288"/>
                      <a:pt x="4" y="432"/>
                      <a:pt x="8" y="576"/>
                    </a:cubicBezTo>
                  </a:path>
                </a:pathLst>
              </a:custGeom>
              <a:noFill/>
              <a:ln w="7620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19" name="Freeform 57"/>
              <p:cNvSpPr/>
              <p:nvPr/>
            </p:nvSpPr>
            <p:spPr bwMode="auto">
              <a:xfrm>
                <a:off x="2304" y="904"/>
                <a:ext cx="288" cy="336"/>
              </a:xfrm>
              <a:custGeom>
                <a:avLst/>
                <a:gdLst>
                  <a:gd name="T0" fmla="*/ 288 w 288"/>
                  <a:gd name="T1" fmla="*/ 0 h 336"/>
                  <a:gd name="T2" fmla="*/ 240 w 288"/>
                  <a:gd name="T3" fmla="*/ 192 h 336"/>
                  <a:gd name="T4" fmla="*/ 0 w 288"/>
                  <a:gd name="T5" fmla="*/ 336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336">
                    <a:moveTo>
                      <a:pt x="288" y="0"/>
                    </a:moveTo>
                    <a:cubicBezTo>
                      <a:pt x="288" y="68"/>
                      <a:pt x="288" y="136"/>
                      <a:pt x="240" y="192"/>
                    </a:cubicBezTo>
                    <a:cubicBezTo>
                      <a:pt x="192" y="248"/>
                      <a:pt x="96" y="292"/>
                      <a:pt x="0" y="336"/>
                    </a:cubicBezTo>
                  </a:path>
                </a:pathLst>
              </a:custGeom>
              <a:noFill/>
              <a:ln w="7620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0" name="Freeform 58"/>
              <p:cNvSpPr/>
              <p:nvPr/>
            </p:nvSpPr>
            <p:spPr bwMode="auto">
              <a:xfrm>
                <a:off x="2256" y="1240"/>
                <a:ext cx="400" cy="1200"/>
              </a:xfrm>
              <a:custGeom>
                <a:avLst/>
                <a:gdLst>
                  <a:gd name="T0" fmla="*/ 96 w 400"/>
                  <a:gd name="T1" fmla="*/ 0 h 1200"/>
                  <a:gd name="T2" fmla="*/ 384 w 400"/>
                  <a:gd name="T3" fmla="*/ 576 h 1200"/>
                  <a:gd name="T4" fmla="*/ 0 w 400"/>
                  <a:gd name="T5" fmla="*/ 1200 h 1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00" h="1200">
                    <a:moveTo>
                      <a:pt x="96" y="0"/>
                    </a:moveTo>
                    <a:cubicBezTo>
                      <a:pt x="248" y="188"/>
                      <a:pt x="400" y="376"/>
                      <a:pt x="384" y="576"/>
                    </a:cubicBezTo>
                    <a:cubicBezTo>
                      <a:pt x="368" y="776"/>
                      <a:pt x="64" y="1104"/>
                      <a:pt x="0" y="120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1" name="Freeform 59"/>
              <p:cNvSpPr/>
              <p:nvPr/>
            </p:nvSpPr>
            <p:spPr bwMode="auto">
              <a:xfrm>
                <a:off x="2304" y="1240"/>
                <a:ext cx="104" cy="336"/>
              </a:xfrm>
              <a:custGeom>
                <a:avLst/>
                <a:gdLst>
                  <a:gd name="T0" fmla="*/ 48 w 104"/>
                  <a:gd name="T1" fmla="*/ 0 h 336"/>
                  <a:gd name="T2" fmla="*/ 96 w 104"/>
                  <a:gd name="T3" fmla="*/ 192 h 336"/>
                  <a:gd name="T4" fmla="*/ 0 w 104"/>
                  <a:gd name="T5" fmla="*/ 336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4" h="336">
                    <a:moveTo>
                      <a:pt x="48" y="0"/>
                    </a:moveTo>
                    <a:cubicBezTo>
                      <a:pt x="76" y="68"/>
                      <a:pt x="104" y="136"/>
                      <a:pt x="96" y="192"/>
                    </a:cubicBezTo>
                    <a:cubicBezTo>
                      <a:pt x="88" y="248"/>
                      <a:pt x="44" y="292"/>
                      <a:pt x="0" y="336"/>
                    </a:cubicBezTo>
                  </a:path>
                </a:pathLst>
              </a:custGeom>
              <a:noFill/>
              <a:ln w="7620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2" name="Freeform 60"/>
              <p:cNvSpPr/>
              <p:nvPr/>
            </p:nvSpPr>
            <p:spPr bwMode="auto">
              <a:xfrm>
                <a:off x="1536" y="1048"/>
                <a:ext cx="768" cy="528"/>
              </a:xfrm>
              <a:custGeom>
                <a:avLst/>
                <a:gdLst>
                  <a:gd name="T0" fmla="*/ 768 w 768"/>
                  <a:gd name="T1" fmla="*/ 528 h 528"/>
                  <a:gd name="T2" fmla="*/ 288 w 768"/>
                  <a:gd name="T3" fmla="*/ 384 h 528"/>
                  <a:gd name="T4" fmla="*/ 0 w 768"/>
                  <a:gd name="T5" fmla="*/ 0 h 5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528">
                    <a:moveTo>
                      <a:pt x="768" y="528"/>
                    </a:moveTo>
                    <a:cubicBezTo>
                      <a:pt x="592" y="500"/>
                      <a:pt x="416" y="472"/>
                      <a:pt x="288" y="384"/>
                    </a:cubicBezTo>
                    <a:cubicBezTo>
                      <a:pt x="160" y="296"/>
                      <a:pt x="40" y="64"/>
                      <a:pt x="0" y="0"/>
                    </a:cubicBezTo>
                  </a:path>
                </a:pathLst>
              </a:custGeom>
              <a:noFill/>
              <a:ln w="7620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3" name="Freeform 61"/>
              <p:cNvSpPr/>
              <p:nvPr/>
            </p:nvSpPr>
            <p:spPr bwMode="auto">
              <a:xfrm>
                <a:off x="192" y="1048"/>
                <a:ext cx="1344" cy="480"/>
              </a:xfrm>
              <a:custGeom>
                <a:avLst/>
                <a:gdLst>
                  <a:gd name="T0" fmla="*/ 1344 w 1344"/>
                  <a:gd name="T1" fmla="*/ 0 h 480"/>
                  <a:gd name="T2" fmla="*/ 720 w 1344"/>
                  <a:gd name="T3" fmla="*/ 96 h 480"/>
                  <a:gd name="T4" fmla="*/ 0 w 1344"/>
                  <a:gd name="T5" fmla="*/ 480 h 48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44" h="480">
                    <a:moveTo>
                      <a:pt x="1344" y="0"/>
                    </a:moveTo>
                    <a:cubicBezTo>
                      <a:pt x="1144" y="8"/>
                      <a:pt x="944" y="16"/>
                      <a:pt x="720" y="96"/>
                    </a:cubicBezTo>
                    <a:cubicBezTo>
                      <a:pt x="496" y="176"/>
                      <a:pt x="248" y="328"/>
                      <a:pt x="0" y="48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4" name="Freeform 62"/>
              <p:cNvSpPr/>
              <p:nvPr/>
            </p:nvSpPr>
            <p:spPr bwMode="auto">
              <a:xfrm>
                <a:off x="1200" y="1240"/>
                <a:ext cx="1152" cy="720"/>
              </a:xfrm>
              <a:custGeom>
                <a:avLst/>
                <a:gdLst>
                  <a:gd name="T0" fmla="*/ 1152 w 1152"/>
                  <a:gd name="T1" fmla="*/ 0 h 720"/>
                  <a:gd name="T2" fmla="*/ 480 w 1152"/>
                  <a:gd name="T3" fmla="*/ 288 h 720"/>
                  <a:gd name="T4" fmla="*/ 0 w 1152"/>
                  <a:gd name="T5" fmla="*/ 720 h 72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52" h="720">
                    <a:moveTo>
                      <a:pt x="1152" y="0"/>
                    </a:moveTo>
                    <a:cubicBezTo>
                      <a:pt x="912" y="84"/>
                      <a:pt x="672" y="168"/>
                      <a:pt x="480" y="288"/>
                    </a:cubicBezTo>
                    <a:cubicBezTo>
                      <a:pt x="288" y="408"/>
                      <a:pt x="80" y="656"/>
                      <a:pt x="0" y="72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5" name="Freeform 63"/>
              <p:cNvSpPr/>
              <p:nvPr/>
            </p:nvSpPr>
            <p:spPr bwMode="auto">
              <a:xfrm>
                <a:off x="2208" y="1576"/>
                <a:ext cx="48" cy="816"/>
              </a:xfrm>
              <a:custGeom>
                <a:avLst/>
                <a:gdLst>
                  <a:gd name="T0" fmla="*/ 48 w 48"/>
                  <a:gd name="T1" fmla="*/ 0 h 816"/>
                  <a:gd name="T2" fmla="*/ 0 w 48"/>
                  <a:gd name="T3" fmla="*/ 384 h 816"/>
                  <a:gd name="T4" fmla="*/ 48 w 48"/>
                  <a:gd name="T5" fmla="*/ 816 h 81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8" h="816">
                    <a:moveTo>
                      <a:pt x="48" y="0"/>
                    </a:moveTo>
                    <a:cubicBezTo>
                      <a:pt x="24" y="124"/>
                      <a:pt x="0" y="248"/>
                      <a:pt x="0" y="384"/>
                    </a:cubicBezTo>
                    <a:cubicBezTo>
                      <a:pt x="0" y="520"/>
                      <a:pt x="24" y="668"/>
                      <a:pt x="48" y="816"/>
                    </a:cubicBezTo>
                  </a:path>
                </a:pathLst>
              </a:custGeom>
              <a:noFill/>
              <a:ln w="7620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6" name="Freeform 64"/>
              <p:cNvSpPr/>
              <p:nvPr/>
            </p:nvSpPr>
            <p:spPr bwMode="auto">
              <a:xfrm>
                <a:off x="1200" y="1960"/>
                <a:ext cx="1056" cy="456"/>
              </a:xfrm>
              <a:custGeom>
                <a:avLst/>
                <a:gdLst>
                  <a:gd name="T0" fmla="*/ 1056 w 1056"/>
                  <a:gd name="T1" fmla="*/ 432 h 456"/>
                  <a:gd name="T2" fmla="*/ 336 w 1056"/>
                  <a:gd name="T3" fmla="*/ 384 h 456"/>
                  <a:gd name="T4" fmla="*/ 0 w 1056"/>
                  <a:gd name="T5" fmla="*/ 0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56" h="456">
                    <a:moveTo>
                      <a:pt x="1056" y="432"/>
                    </a:moveTo>
                    <a:cubicBezTo>
                      <a:pt x="784" y="444"/>
                      <a:pt x="512" y="456"/>
                      <a:pt x="336" y="384"/>
                    </a:cubicBezTo>
                    <a:cubicBezTo>
                      <a:pt x="160" y="312"/>
                      <a:pt x="80" y="156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7" name="Freeform 65"/>
              <p:cNvSpPr/>
              <p:nvPr/>
            </p:nvSpPr>
            <p:spPr bwMode="auto">
              <a:xfrm>
                <a:off x="1192" y="1048"/>
                <a:ext cx="344" cy="912"/>
              </a:xfrm>
              <a:custGeom>
                <a:avLst/>
                <a:gdLst>
                  <a:gd name="T0" fmla="*/ 344 w 344"/>
                  <a:gd name="T1" fmla="*/ 0 h 912"/>
                  <a:gd name="T2" fmla="*/ 56 w 344"/>
                  <a:gd name="T3" fmla="*/ 432 h 912"/>
                  <a:gd name="T4" fmla="*/ 8 w 344"/>
                  <a:gd name="T5" fmla="*/ 912 h 9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" h="912">
                    <a:moveTo>
                      <a:pt x="344" y="0"/>
                    </a:moveTo>
                    <a:cubicBezTo>
                      <a:pt x="228" y="140"/>
                      <a:pt x="112" y="280"/>
                      <a:pt x="56" y="432"/>
                    </a:cubicBezTo>
                    <a:cubicBezTo>
                      <a:pt x="0" y="584"/>
                      <a:pt x="4" y="748"/>
                      <a:pt x="8" y="912"/>
                    </a:cubicBezTo>
                  </a:path>
                </a:pathLst>
              </a:custGeom>
              <a:noFill/>
              <a:ln w="7620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8" name="Freeform 66"/>
              <p:cNvSpPr/>
              <p:nvPr/>
            </p:nvSpPr>
            <p:spPr bwMode="auto">
              <a:xfrm>
                <a:off x="288" y="2056"/>
                <a:ext cx="1968" cy="584"/>
              </a:xfrm>
              <a:custGeom>
                <a:avLst/>
                <a:gdLst>
                  <a:gd name="T0" fmla="*/ 1968 w 1968"/>
                  <a:gd name="T1" fmla="*/ 336 h 584"/>
                  <a:gd name="T2" fmla="*/ 912 w 1968"/>
                  <a:gd name="T3" fmla="*/ 528 h 584"/>
                  <a:gd name="T4" fmla="*/ 0 w 1968"/>
                  <a:gd name="T5" fmla="*/ 0 h 5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68" h="584">
                    <a:moveTo>
                      <a:pt x="1968" y="336"/>
                    </a:moveTo>
                    <a:cubicBezTo>
                      <a:pt x="1604" y="460"/>
                      <a:pt x="1240" y="584"/>
                      <a:pt x="912" y="528"/>
                    </a:cubicBezTo>
                    <a:cubicBezTo>
                      <a:pt x="584" y="472"/>
                      <a:pt x="292" y="236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9" name="Freeform 67"/>
              <p:cNvSpPr/>
              <p:nvPr/>
            </p:nvSpPr>
            <p:spPr bwMode="auto">
              <a:xfrm>
                <a:off x="288" y="1960"/>
                <a:ext cx="912" cy="256"/>
              </a:xfrm>
              <a:custGeom>
                <a:avLst/>
                <a:gdLst>
                  <a:gd name="T0" fmla="*/ 912 w 912"/>
                  <a:gd name="T1" fmla="*/ 0 h 256"/>
                  <a:gd name="T2" fmla="*/ 480 w 912"/>
                  <a:gd name="T3" fmla="*/ 240 h 256"/>
                  <a:gd name="T4" fmla="*/ 0 w 912"/>
                  <a:gd name="T5" fmla="*/ 96 h 2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256">
                    <a:moveTo>
                      <a:pt x="912" y="0"/>
                    </a:moveTo>
                    <a:cubicBezTo>
                      <a:pt x="772" y="112"/>
                      <a:pt x="632" y="224"/>
                      <a:pt x="480" y="240"/>
                    </a:cubicBezTo>
                    <a:cubicBezTo>
                      <a:pt x="328" y="256"/>
                      <a:pt x="164" y="176"/>
                      <a:pt x="0" y="96"/>
                    </a:cubicBezTo>
                  </a:path>
                </a:pathLst>
              </a:custGeom>
              <a:noFill/>
              <a:ln w="7620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0" name="Freeform 68"/>
              <p:cNvSpPr/>
              <p:nvPr/>
            </p:nvSpPr>
            <p:spPr bwMode="auto">
              <a:xfrm>
                <a:off x="240" y="1528"/>
                <a:ext cx="960" cy="432"/>
              </a:xfrm>
              <a:custGeom>
                <a:avLst/>
                <a:gdLst>
                  <a:gd name="T0" fmla="*/ 960 w 960"/>
                  <a:gd name="T1" fmla="*/ 432 h 432"/>
                  <a:gd name="T2" fmla="*/ 528 w 960"/>
                  <a:gd name="T3" fmla="*/ 144 h 432"/>
                  <a:gd name="T4" fmla="*/ 0 w 960"/>
                  <a:gd name="T5" fmla="*/ 0 h 4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60" h="432">
                    <a:moveTo>
                      <a:pt x="960" y="432"/>
                    </a:moveTo>
                    <a:cubicBezTo>
                      <a:pt x="824" y="324"/>
                      <a:pt x="688" y="216"/>
                      <a:pt x="528" y="144"/>
                    </a:cubicBezTo>
                    <a:cubicBezTo>
                      <a:pt x="368" y="72"/>
                      <a:pt x="184" y="36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1" name="Freeform 69"/>
              <p:cNvSpPr/>
              <p:nvPr/>
            </p:nvSpPr>
            <p:spPr bwMode="auto">
              <a:xfrm>
                <a:off x="176" y="1528"/>
                <a:ext cx="112" cy="528"/>
              </a:xfrm>
              <a:custGeom>
                <a:avLst/>
                <a:gdLst>
                  <a:gd name="T0" fmla="*/ 16 w 112"/>
                  <a:gd name="T1" fmla="*/ 0 h 528"/>
                  <a:gd name="T2" fmla="*/ 16 w 112"/>
                  <a:gd name="T3" fmla="*/ 288 h 528"/>
                  <a:gd name="T4" fmla="*/ 112 w 112"/>
                  <a:gd name="T5" fmla="*/ 528 h 5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528">
                    <a:moveTo>
                      <a:pt x="16" y="0"/>
                    </a:moveTo>
                    <a:cubicBezTo>
                      <a:pt x="8" y="100"/>
                      <a:pt x="0" y="200"/>
                      <a:pt x="16" y="288"/>
                    </a:cubicBezTo>
                    <a:cubicBezTo>
                      <a:pt x="32" y="376"/>
                      <a:pt x="72" y="452"/>
                      <a:pt x="112" y="528"/>
                    </a:cubicBezTo>
                  </a:path>
                </a:pathLst>
              </a:custGeom>
              <a:noFill/>
              <a:ln w="76200">
                <a:solidFill>
                  <a:srgbClr val="3333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32" name="Text Box 70"/>
              <p:cNvSpPr txBox="1">
                <a:spLocks noChangeArrowheads="1"/>
              </p:cNvSpPr>
              <p:nvPr/>
            </p:nvSpPr>
            <p:spPr bwMode="auto">
              <a:xfrm>
                <a:off x="2544" y="1048"/>
                <a:ext cx="381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144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3" name="Rectangle 71"/>
              <p:cNvSpPr>
                <a:spLocks noChangeArrowheads="1"/>
              </p:cNvSpPr>
              <p:nvPr/>
            </p:nvSpPr>
            <p:spPr bwMode="auto">
              <a:xfrm>
                <a:off x="2372" y="593"/>
                <a:ext cx="381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187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4" name="Text Box 72"/>
              <p:cNvSpPr txBox="1">
                <a:spLocks noChangeArrowheads="1"/>
              </p:cNvSpPr>
              <p:nvPr/>
            </p:nvSpPr>
            <p:spPr bwMode="auto">
              <a:xfrm>
                <a:off x="2689" y="1288"/>
                <a:ext cx="45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1258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5" name="Text Box 73"/>
              <p:cNvSpPr txBox="1">
                <a:spLocks noChangeArrowheads="1"/>
              </p:cNvSpPr>
              <p:nvPr/>
            </p:nvSpPr>
            <p:spPr bwMode="auto">
              <a:xfrm>
                <a:off x="2160" y="1335"/>
                <a:ext cx="381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184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6" name="Text Box 74"/>
              <p:cNvSpPr txBox="1">
                <a:spLocks noChangeArrowheads="1"/>
              </p:cNvSpPr>
              <p:nvPr/>
            </p:nvSpPr>
            <p:spPr bwMode="auto">
              <a:xfrm>
                <a:off x="2352" y="1720"/>
                <a:ext cx="45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1090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7" name="Text Box 75"/>
              <p:cNvSpPr txBox="1">
                <a:spLocks noChangeArrowheads="1"/>
              </p:cNvSpPr>
              <p:nvPr/>
            </p:nvSpPr>
            <p:spPr bwMode="auto">
              <a:xfrm>
                <a:off x="2209" y="1912"/>
                <a:ext cx="38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946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8" name="Text Box 76"/>
              <p:cNvSpPr txBox="1">
                <a:spLocks noChangeArrowheads="1"/>
              </p:cNvSpPr>
              <p:nvPr/>
            </p:nvSpPr>
            <p:spPr bwMode="auto">
              <a:xfrm>
                <a:off x="1537" y="2151"/>
                <a:ext cx="45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1121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39" name="Text Box 77"/>
              <p:cNvSpPr txBox="1">
                <a:spLocks noChangeArrowheads="1"/>
              </p:cNvSpPr>
              <p:nvPr/>
            </p:nvSpPr>
            <p:spPr bwMode="auto">
              <a:xfrm>
                <a:off x="1057" y="2392"/>
                <a:ext cx="455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2342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0" name="Text Box 78"/>
              <p:cNvSpPr txBox="1">
                <a:spLocks noChangeArrowheads="1"/>
              </p:cNvSpPr>
              <p:nvPr/>
            </p:nvSpPr>
            <p:spPr bwMode="auto">
              <a:xfrm>
                <a:off x="576" y="1960"/>
                <a:ext cx="45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1235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1" name="Text Box 79"/>
              <p:cNvSpPr txBox="1">
                <a:spLocks noChangeArrowheads="1"/>
              </p:cNvSpPr>
              <p:nvPr/>
            </p:nvSpPr>
            <p:spPr bwMode="auto">
              <a:xfrm>
                <a:off x="480" y="1625"/>
                <a:ext cx="45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1464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2" name="Text Box 80"/>
              <p:cNvSpPr txBox="1">
                <a:spLocks noChangeArrowheads="1"/>
              </p:cNvSpPr>
              <p:nvPr/>
            </p:nvSpPr>
            <p:spPr bwMode="auto">
              <a:xfrm>
                <a:off x="145" y="1672"/>
                <a:ext cx="380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337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3" name="Text Box 81"/>
              <p:cNvSpPr txBox="1">
                <a:spLocks noChangeArrowheads="1"/>
              </p:cNvSpPr>
              <p:nvPr/>
            </p:nvSpPr>
            <p:spPr bwMode="auto">
              <a:xfrm>
                <a:off x="1584" y="1528"/>
                <a:ext cx="413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 b="0">
                    <a:solidFill>
                      <a:srgbClr val="000000"/>
                    </a:solidFill>
                  </a:rPr>
                  <a:t>1391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4" name="Text Box 82"/>
              <p:cNvSpPr txBox="1">
                <a:spLocks noChangeArrowheads="1"/>
              </p:cNvSpPr>
              <p:nvPr/>
            </p:nvSpPr>
            <p:spPr bwMode="auto">
              <a:xfrm>
                <a:off x="1250" y="1384"/>
                <a:ext cx="381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802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5" name="Text Box 83"/>
              <p:cNvSpPr txBox="1">
                <a:spLocks noChangeArrowheads="1"/>
              </p:cNvSpPr>
              <p:nvPr/>
            </p:nvSpPr>
            <p:spPr bwMode="auto">
              <a:xfrm>
                <a:off x="815" y="1144"/>
                <a:ext cx="45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1864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6" name="Text Box 84"/>
              <p:cNvSpPr txBox="1">
                <a:spLocks noChangeArrowheads="1"/>
              </p:cNvSpPr>
              <p:nvPr/>
            </p:nvSpPr>
            <p:spPr bwMode="auto">
              <a:xfrm>
                <a:off x="1152" y="472"/>
                <a:ext cx="45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2704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7" name="Text Box 85"/>
              <p:cNvSpPr txBox="1">
                <a:spLocks noChangeArrowheads="1"/>
              </p:cNvSpPr>
              <p:nvPr/>
            </p:nvSpPr>
            <p:spPr bwMode="auto">
              <a:xfrm>
                <a:off x="1681" y="1192"/>
                <a:ext cx="381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621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8" name="Text Box 86"/>
              <p:cNvSpPr txBox="1">
                <a:spLocks noChangeArrowheads="1"/>
              </p:cNvSpPr>
              <p:nvPr/>
            </p:nvSpPr>
            <p:spPr bwMode="auto">
              <a:xfrm>
                <a:off x="1825" y="1048"/>
                <a:ext cx="381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740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49" name="Text Box 87"/>
              <p:cNvSpPr txBox="1">
                <a:spLocks noChangeArrowheads="1"/>
              </p:cNvSpPr>
              <p:nvPr/>
            </p:nvSpPr>
            <p:spPr bwMode="auto">
              <a:xfrm>
                <a:off x="1968" y="808"/>
                <a:ext cx="381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849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50" name="Text Box 88"/>
              <p:cNvSpPr txBox="1">
                <a:spLocks noChangeArrowheads="1"/>
              </p:cNvSpPr>
              <p:nvPr/>
            </p:nvSpPr>
            <p:spPr bwMode="auto">
              <a:xfrm>
                <a:off x="2064" y="568"/>
                <a:ext cx="38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867</a:t>
                </a:r>
                <a:endParaRPr kumimoji="0" lang="en-US" altLang="zh-CN" sz="2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51" name="Freeform 89"/>
              <p:cNvSpPr/>
              <p:nvPr/>
            </p:nvSpPr>
            <p:spPr bwMode="auto">
              <a:xfrm>
                <a:off x="2256" y="520"/>
                <a:ext cx="776" cy="1920"/>
              </a:xfrm>
              <a:custGeom>
                <a:avLst/>
                <a:gdLst>
                  <a:gd name="T0" fmla="*/ 336 w 776"/>
                  <a:gd name="T1" fmla="*/ 0 h 1776"/>
                  <a:gd name="T2" fmla="*/ 720 w 776"/>
                  <a:gd name="T3" fmla="*/ 1346 h 1776"/>
                  <a:gd name="T4" fmla="*/ 0 w 776"/>
                  <a:gd name="T5" fmla="*/ 2623 h 17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76" h="1776">
                    <a:moveTo>
                      <a:pt x="336" y="0"/>
                    </a:moveTo>
                    <a:cubicBezTo>
                      <a:pt x="556" y="308"/>
                      <a:pt x="776" y="616"/>
                      <a:pt x="720" y="912"/>
                    </a:cubicBezTo>
                    <a:cubicBezTo>
                      <a:pt x="664" y="1208"/>
                      <a:pt x="120" y="1640"/>
                      <a:pt x="0" y="1776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2" name="Oval 90"/>
              <p:cNvSpPr>
                <a:spLocks noChangeArrowheads="1"/>
              </p:cNvSpPr>
              <p:nvPr/>
            </p:nvSpPr>
            <p:spPr bwMode="auto">
              <a:xfrm>
                <a:off x="2064" y="2296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MIA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53" name="Oval 91"/>
              <p:cNvSpPr>
                <a:spLocks noChangeArrowheads="1"/>
              </p:cNvSpPr>
              <p:nvPr/>
            </p:nvSpPr>
            <p:spPr bwMode="auto">
              <a:xfrm>
                <a:off x="2448" y="808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PVD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54" name="Freeform 92"/>
              <p:cNvSpPr/>
              <p:nvPr/>
            </p:nvSpPr>
            <p:spPr bwMode="auto">
              <a:xfrm>
                <a:off x="1584" y="1048"/>
                <a:ext cx="768" cy="192"/>
              </a:xfrm>
              <a:custGeom>
                <a:avLst/>
                <a:gdLst>
                  <a:gd name="T0" fmla="*/ 768 w 768"/>
                  <a:gd name="T1" fmla="*/ 192 h 192"/>
                  <a:gd name="T2" fmla="*/ 384 w 768"/>
                  <a:gd name="T3" fmla="*/ 48 h 192"/>
                  <a:gd name="T4" fmla="*/ 0 w 768"/>
                  <a:gd name="T5" fmla="*/ 0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68" h="192">
                    <a:moveTo>
                      <a:pt x="768" y="192"/>
                    </a:moveTo>
                    <a:cubicBezTo>
                      <a:pt x="640" y="136"/>
                      <a:pt x="512" y="80"/>
                      <a:pt x="384" y="48"/>
                    </a:cubicBezTo>
                    <a:cubicBezTo>
                      <a:pt x="256" y="16"/>
                      <a:pt x="128" y="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5" name="Oval 93"/>
              <p:cNvSpPr>
                <a:spLocks noChangeArrowheads="1"/>
              </p:cNvSpPr>
              <p:nvPr/>
            </p:nvSpPr>
            <p:spPr bwMode="auto">
              <a:xfrm>
                <a:off x="2160" y="1144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JFK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56" name="Oval 94"/>
              <p:cNvSpPr>
                <a:spLocks noChangeArrowheads="1"/>
              </p:cNvSpPr>
              <p:nvPr/>
            </p:nvSpPr>
            <p:spPr bwMode="auto">
              <a:xfrm>
                <a:off x="2112" y="1480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BWI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57" name="Oval 95"/>
              <p:cNvSpPr>
                <a:spLocks noChangeArrowheads="1"/>
              </p:cNvSpPr>
              <p:nvPr/>
            </p:nvSpPr>
            <p:spPr bwMode="auto">
              <a:xfrm>
                <a:off x="1056" y="1864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DFW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58" name="Oval 96"/>
              <p:cNvSpPr>
                <a:spLocks noChangeArrowheads="1"/>
              </p:cNvSpPr>
              <p:nvPr/>
            </p:nvSpPr>
            <p:spPr bwMode="auto">
              <a:xfrm>
                <a:off x="144" y="1960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LAX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59" name="Oval 97"/>
              <p:cNvSpPr>
                <a:spLocks noChangeArrowheads="1"/>
              </p:cNvSpPr>
              <p:nvPr/>
            </p:nvSpPr>
            <p:spPr bwMode="auto">
              <a:xfrm>
                <a:off x="48" y="1432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SFO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60" name="Freeform 98"/>
              <p:cNvSpPr/>
              <p:nvPr/>
            </p:nvSpPr>
            <p:spPr bwMode="auto">
              <a:xfrm>
                <a:off x="192" y="288"/>
                <a:ext cx="2448" cy="1240"/>
              </a:xfrm>
              <a:custGeom>
                <a:avLst/>
                <a:gdLst>
                  <a:gd name="T0" fmla="*/ 0 w 2448"/>
                  <a:gd name="T1" fmla="*/ 1240 h 1240"/>
                  <a:gd name="T2" fmla="*/ 432 w 2448"/>
                  <a:gd name="T3" fmla="*/ 424 h 1240"/>
                  <a:gd name="T4" fmla="*/ 1488 w 2448"/>
                  <a:gd name="T5" fmla="*/ 40 h 1240"/>
                  <a:gd name="T6" fmla="*/ 2448 w 2448"/>
                  <a:gd name="T7" fmla="*/ 184 h 1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48" h="1240">
                    <a:moveTo>
                      <a:pt x="0" y="1240"/>
                    </a:moveTo>
                    <a:cubicBezTo>
                      <a:pt x="92" y="932"/>
                      <a:pt x="184" y="624"/>
                      <a:pt x="432" y="424"/>
                    </a:cubicBezTo>
                    <a:cubicBezTo>
                      <a:pt x="680" y="224"/>
                      <a:pt x="1152" y="80"/>
                      <a:pt x="1488" y="40"/>
                    </a:cubicBezTo>
                    <a:cubicBezTo>
                      <a:pt x="1824" y="0"/>
                      <a:pt x="2128" y="120"/>
                      <a:pt x="2448" y="184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1" name="Freeform 99"/>
              <p:cNvSpPr/>
              <p:nvPr/>
            </p:nvSpPr>
            <p:spPr bwMode="auto">
              <a:xfrm>
                <a:off x="1584" y="472"/>
                <a:ext cx="1008" cy="576"/>
              </a:xfrm>
              <a:custGeom>
                <a:avLst/>
                <a:gdLst>
                  <a:gd name="T0" fmla="*/ 0 w 1008"/>
                  <a:gd name="T1" fmla="*/ 576 h 576"/>
                  <a:gd name="T2" fmla="*/ 384 w 1008"/>
                  <a:gd name="T3" fmla="*/ 144 h 576"/>
                  <a:gd name="T4" fmla="*/ 1008 w 1008"/>
                  <a:gd name="T5" fmla="*/ 0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008" h="576">
                    <a:moveTo>
                      <a:pt x="0" y="576"/>
                    </a:moveTo>
                    <a:cubicBezTo>
                      <a:pt x="108" y="408"/>
                      <a:pt x="216" y="240"/>
                      <a:pt x="384" y="144"/>
                    </a:cubicBezTo>
                    <a:cubicBezTo>
                      <a:pt x="552" y="48"/>
                      <a:pt x="780" y="24"/>
                      <a:pt x="1008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E4A8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2" name="Oval 100"/>
              <p:cNvSpPr>
                <a:spLocks noChangeArrowheads="1"/>
              </p:cNvSpPr>
              <p:nvPr/>
            </p:nvSpPr>
            <p:spPr bwMode="auto">
              <a:xfrm>
                <a:off x="1392" y="952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ORD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63" name="Oval 101"/>
              <p:cNvSpPr>
                <a:spLocks noChangeArrowheads="1"/>
              </p:cNvSpPr>
              <p:nvPr/>
            </p:nvSpPr>
            <p:spPr bwMode="auto">
              <a:xfrm>
                <a:off x="2448" y="376"/>
                <a:ext cx="336" cy="192"/>
              </a:xfrm>
              <a:prstGeom prst="ellipse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 b="0">
                    <a:solidFill>
                      <a:srgbClr val="000000"/>
                    </a:solidFill>
                  </a:rPr>
                  <a:t>BOS</a:t>
                </a:r>
                <a:endParaRPr kumimoji="0" lang="en-US" altLang="zh-CN" sz="1400" b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415" name="AutoShape 102"/>
            <p:cNvSpPr>
              <a:spLocks noChangeArrowheads="1"/>
            </p:cNvSpPr>
            <p:nvPr/>
          </p:nvSpPr>
          <p:spPr bwMode="auto">
            <a:xfrm>
              <a:off x="2744" y="2160"/>
              <a:ext cx="590" cy="227"/>
            </a:xfrm>
            <a:prstGeom prst="rightArrow">
              <a:avLst>
                <a:gd name="adj1" fmla="val 50000"/>
                <a:gd name="adj2" fmla="val 64978"/>
              </a:avLst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 b="0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MST</a:t>
            </a:r>
            <a:r>
              <a:rPr lang="zh-CN" altLang="en-US" b="1" dirty="0" smtClean="0">
                <a:solidFill>
                  <a:srgbClr val="C00000"/>
                </a:solidFill>
              </a:rPr>
              <a:t>性质</a:t>
            </a:r>
            <a:r>
              <a:rPr lang="en-US" altLang="zh-CN" b="1" dirty="0" smtClean="0">
                <a:solidFill>
                  <a:schemeClr val="tx1"/>
                </a:solidFill>
              </a:rPr>
              <a:t>(</a:t>
            </a:r>
            <a:r>
              <a:rPr lang="zh-CN" altLang="en-US" b="1" dirty="0" smtClean="0">
                <a:solidFill>
                  <a:schemeClr val="tx1"/>
                </a:solidFill>
              </a:rPr>
              <a:t>贪心选择</a:t>
            </a:r>
            <a:r>
              <a:rPr lang="en-US" altLang="zh-CN" b="1" dirty="0" smtClean="0">
                <a:solidFill>
                  <a:schemeClr val="tx1"/>
                </a:solidFill>
              </a:rPr>
              <a:t>+</a:t>
            </a:r>
            <a:r>
              <a:rPr lang="zh-CN" altLang="en-US" b="1" dirty="0" smtClean="0">
                <a:solidFill>
                  <a:schemeClr val="tx1"/>
                </a:solidFill>
              </a:rPr>
              <a:t>归纳</a:t>
            </a:r>
            <a:r>
              <a:rPr lang="en-US" altLang="zh-CN" b="1" dirty="0" smtClean="0">
                <a:solidFill>
                  <a:schemeClr val="tx1"/>
                </a:solidFill>
              </a:rPr>
              <a:t>)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107950" y="1196752"/>
            <a:ext cx="9311139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2800" dirty="0">
                <a:latin typeface="+mn-lt"/>
                <a:ea typeface="+mn-ea"/>
              </a:rPr>
              <a:t>设</a:t>
            </a:r>
            <a:r>
              <a:rPr lang="en-US" altLang="zh-CN" sz="2800" dirty="0">
                <a:latin typeface="+mn-lt"/>
                <a:ea typeface="+mn-ea"/>
              </a:rPr>
              <a:t>G=(V,E)</a:t>
            </a:r>
            <a:r>
              <a:rPr lang="zh-CN" altLang="en-US" sz="2800" dirty="0">
                <a:latin typeface="+mn-lt"/>
                <a:ea typeface="+mn-ea"/>
              </a:rPr>
              <a:t>是连通带权图，</a:t>
            </a:r>
            <a:r>
              <a:rPr lang="en-US" altLang="zh-CN" sz="2800" dirty="0">
                <a:latin typeface="+mn-lt"/>
                <a:ea typeface="+mn-ea"/>
              </a:rPr>
              <a:t>U</a:t>
            </a:r>
            <a:r>
              <a:rPr lang="zh-CN" altLang="en-US" sz="2800" dirty="0">
                <a:latin typeface="+mn-lt"/>
                <a:ea typeface="+mn-ea"/>
              </a:rPr>
              <a:t>是</a:t>
            </a:r>
            <a:r>
              <a:rPr lang="en-US" altLang="zh-CN" sz="2800" dirty="0">
                <a:latin typeface="+mn-lt"/>
                <a:ea typeface="+mn-ea"/>
              </a:rPr>
              <a:t>V</a:t>
            </a:r>
            <a:r>
              <a:rPr lang="zh-CN" altLang="en-US" sz="2800" dirty="0">
                <a:latin typeface="+mn-lt"/>
                <a:ea typeface="+mn-ea"/>
              </a:rPr>
              <a:t>的真子集</a:t>
            </a:r>
            <a:r>
              <a:rPr lang="zh-CN" altLang="en-US" sz="2800" dirty="0" smtClean="0">
                <a:latin typeface="+mn-lt"/>
                <a:ea typeface="+mn-ea"/>
              </a:rPr>
              <a:t>。若</a:t>
            </a:r>
            <a:r>
              <a:rPr lang="en-US" altLang="zh-CN" sz="2800" dirty="0" smtClean="0">
                <a:latin typeface="+mn-lt"/>
                <a:ea typeface="+mn-ea"/>
              </a:rPr>
              <a:t>(</a:t>
            </a:r>
            <a:r>
              <a:rPr lang="en-US" altLang="zh-CN" sz="2800" dirty="0" err="1">
                <a:latin typeface="+mn-lt"/>
                <a:ea typeface="+mn-ea"/>
              </a:rPr>
              <a:t>u,v</a:t>
            </a:r>
            <a:r>
              <a:rPr lang="en-US" altLang="zh-CN" sz="2800" dirty="0">
                <a:latin typeface="+mn-lt"/>
                <a:ea typeface="+mn-ea"/>
              </a:rPr>
              <a:t>)</a:t>
            </a:r>
            <a:r>
              <a:rPr lang="en-US" altLang="zh-CN" sz="2800" dirty="0">
                <a:latin typeface="+mn-lt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+mn-lt"/>
                <a:ea typeface="+mn-ea"/>
              </a:rPr>
              <a:t>E</a:t>
            </a:r>
            <a:r>
              <a:rPr lang="zh-CN" altLang="en-US" sz="2800" dirty="0" smtClean="0">
                <a:latin typeface="+mn-lt"/>
                <a:ea typeface="+mn-ea"/>
              </a:rPr>
              <a:t>，</a:t>
            </a:r>
            <a:br>
              <a:rPr lang="en-US" altLang="zh-CN" sz="2800" dirty="0" smtClean="0">
                <a:latin typeface="+mn-lt"/>
                <a:ea typeface="+mn-ea"/>
              </a:rPr>
            </a:br>
            <a:r>
              <a:rPr lang="zh-CN" altLang="en-US" sz="2800" dirty="0" smtClean="0">
                <a:latin typeface="+mn-lt"/>
                <a:ea typeface="+mn-ea"/>
              </a:rPr>
              <a:t>且</a:t>
            </a:r>
            <a:r>
              <a:rPr lang="en-US" altLang="zh-CN" sz="2800" dirty="0" err="1">
                <a:latin typeface="+mn-lt"/>
                <a:ea typeface="+mn-ea"/>
              </a:rPr>
              <a:t>u</a:t>
            </a:r>
            <a:r>
              <a:rPr lang="en-US" altLang="zh-CN" sz="2800" dirty="0" err="1">
                <a:latin typeface="+mn-lt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lt"/>
                <a:ea typeface="+mn-ea"/>
              </a:rPr>
              <a:t>U</a:t>
            </a:r>
            <a:r>
              <a:rPr lang="zh-CN" altLang="en-US" sz="2800" dirty="0">
                <a:latin typeface="+mn-lt"/>
                <a:ea typeface="+mn-ea"/>
              </a:rPr>
              <a:t>，</a:t>
            </a:r>
            <a:r>
              <a:rPr lang="en-US" altLang="zh-CN" sz="2800" dirty="0" err="1">
                <a:latin typeface="+mn-lt"/>
                <a:ea typeface="+mn-ea"/>
              </a:rPr>
              <a:t>v</a:t>
            </a:r>
            <a:r>
              <a:rPr lang="en-US" altLang="zh-CN" sz="2800" dirty="0" err="1">
                <a:latin typeface="+mn-lt"/>
                <a:ea typeface="+mn-ea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+mn-lt"/>
                <a:ea typeface="+mn-ea"/>
              </a:rPr>
              <a:t>V-U</a:t>
            </a:r>
            <a:r>
              <a:rPr lang="zh-CN" altLang="en-US" sz="2800" dirty="0">
                <a:latin typeface="+mn-lt"/>
                <a:ea typeface="+mn-ea"/>
              </a:rPr>
              <a:t>，且在所有这样的边中，</a:t>
            </a:r>
            <a:r>
              <a:rPr lang="en-US" altLang="zh-CN" sz="2800" dirty="0">
                <a:latin typeface="+mn-lt"/>
                <a:ea typeface="+mn-ea"/>
              </a:rPr>
              <a:t>(</a:t>
            </a:r>
            <a:r>
              <a:rPr lang="en-US" altLang="zh-CN" sz="2800" dirty="0" err="1">
                <a:latin typeface="+mn-lt"/>
                <a:ea typeface="+mn-ea"/>
              </a:rPr>
              <a:t>u,v</a:t>
            </a:r>
            <a:r>
              <a:rPr lang="en-US" altLang="zh-CN" sz="2800" dirty="0">
                <a:latin typeface="+mn-lt"/>
                <a:ea typeface="+mn-ea"/>
              </a:rPr>
              <a:t>)</a:t>
            </a:r>
            <a:r>
              <a:rPr lang="zh-CN" altLang="en-US" sz="2800" dirty="0">
                <a:latin typeface="+mn-lt"/>
                <a:ea typeface="+mn-ea"/>
              </a:rPr>
              <a:t>的</a:t>
            </a:r>
            <a:r>
              <a:rPr lang="zh-CN" altLang="en-US" sz="2800" dirty="0" smtClean="0">
                <a:latin typeface="+mn-lt"/>
                <a:ea typeface="+mn-ea"/>
              </a:rPr>
              <a:t>权</a:t>
            </a:r>
            <a:r>
              <a:rPr lang="en-US" altLang="zh-CN" sz="2800" dirty="0" smtClean="0">
                <a:latin typeface="+mn-lt"/>
                <a:ea typeface="+mn-ea"/>
              </a:rPr>
              <a:t>w(</a:t>
            </a:r>
            <a:r>
              <a:rPr lang="en-US" altLang="zh-CN" sz="2800" dirty="0" err="1" smtClean="0">
                <a:latin typeface="+mn-lt"/>
                <a:ea typeface="+mn-ea"/>
              </a:rPr>
              <a:t>u,v</a:t>
            </a:r>
            <a:r>
              <a:rPr lang="en-US" altLang="zh-CN" sz="2800" dirty="0" smtClean="0">
                <a:latin typeface="+mn-lt"/>
                <a:ea typeface="+mn-ea"/>
              </a:rPr>
              <a:t>)</a:t>
            </a:r>
            <a:br>
              <a:rPr lang="en-US" altLang="zh-CN" sz="2800" dirty="0" smtClean="0">
                <a:latin typeface="+mn-lt"/>
                <a:ea typeface="+mn-ea"/>
              </a:rPr>
            </a:br>
            <a:r>
              <a:rPr lang="zh-CN" altLang="en-US" sz="2800" dirty="0" smtClean="0">
                <a:latin typeface="+mn-lt"/>
                <a:ea typeface="+mn-ea"/>
              </a:rPr>
              <a:t>最小</a:t>
            </a:r>
            <a:r>
              <a:rPr lang="zh-CN" altLang="en-US" sz="2800" dirty="0">
                <a:latin typeface="+mn-lt"/>
                <a:ea typeface="+mn-ea"/>
              </a:rPr>
              <a:t>，那么一定存在</a:t>
            </a:r>
            <a:r>
              <a:rPr lang="en-US" altLang="zh-CN" sz="2800" dirty="0">
                <a:latin typeface="+mn-lt"/>
                <a:ea typeface="+mn-ea"/>
              </a:rPr>
              <a:t>G</a:t>
            </a:r>
            <a:r>
              <a:rPr lang="zh-CN" altLang="en-US" sz="2800" dirty="0">
                <a:latin typeface="+mn-lt"/>
                <a:ea typeface="+mn-ea"/>
              </a:rPr>
              <a:t>的一棵最小生成树，它以</a:t>
            </a:r>
            <a:r>
              <a:rPr lang="en-US" altLang="zh-CN" sz="2800" dirty="0">
                <a:latin typeface="+mn-lt"/>
                <a:ea typeface="+mn-ea"/>
              </a:rPr>
              <a:t>(</a:t>
            </a:r>
            <a:r>
              <a:rPr lang="en-US" altLang="zh-CN" sz="2800" dirty="0" err="1">
                <a:latin typeface="+mn-lt"/>
                <a:ea typeface="+mn-ea"/>
              </a:rPr>
              <a:t>u,v</a:t>
            </a:r>
            <a:r>
              <a:rPr lang="en-US" altLang="zh-CN" sz="2800" dirty="0">
                <a:latin typeface="+mn-lt"/>
                <a:ea typeface="+mn-ea"/>
              </a:rPr>
              <a:t>)</a:t>
            </a:r>
            <a:r>
              <a:rPr lang="zh-CN" altLang="en-US" sz="2800" dirty="0">
                <a:latin typeface="+mn-lt"/>
                <a:ea typeface="+mn-ea"/>
              </a:rPr>
              <a:t>为</a:t>
            </a:r>
            <a:r>
              <a:rPr lang="zh-CN" altLang="en-US" sz="2800" dirty="0" smtClean="0">
                <a:latin typeface="+mn-lt"/>
                <a:ea typeface="+mn-ea"/>
              </a:rPr>
              <a:t>其</a:t>
            </a:r>
            <a:br>
              <a:rPr lang="en-US" altLang="zh-CN" sz="2800" dirty="0" smtClean="0">
                <a:latin typeface="+mn-lt"/>
                <a:ea typeface="+mn-ea"/>
              </a:rPr>
            </a:br>
            <a:r>
              <a:rPr lang="zh-CN" altLang="en-US" sz="2800" dirty="0" smtClean="0">
                <a:latin typeface="+mn-lt"/>
                <a:ea typeface="+mn-ea"/>
              </a:rPr>
              <a:t>中</a:t>
            </a:r>
            <a:r>
              <a:rPr lang="zh-CN" altLang="en-US" sz="2800" dirty="0">
                <a:latin typeface="+mn-lt"/>
                <a:ea typeface="+mn-ea"/>
              </a:rPr>
              <a:t>一条边。这个性质有时也称为</a:t>
            </a:r>
            <a:r>
              <a:rPr lang="en-US" altLang="zh-CN" sz="2800" dirty="0">
                <a:latin typeface="+mn-lt"/>
                <a:ea typeface="+mn-ea"/>
              </a:rPr>
              <a:t>MST</a:t>
            </a:r>
            <a:r>
              <a:rPr lang="zh-CN" altLang="en-US" sz="2800" dirty="0">
                <a:latin typeface="+mn-lt"/>
                <a:ea typeface="+mn-ea"/>
              </a:rPr>
              <a:t>性质。</a:t>
            </a:r>
            <a:endParaRPr lang="zh-CN" altLang="en-US" sz="2800" dirty="0"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dirty="0" smtClean="0">
                <a:latin typeface="+mn-lt"/>
                <a:ea typeface="+mn-ea"/>
              </a:rPr>
              <a:t> </a:t>
            </a:r>
            <a:r>
              <a:rPr lang="zh-CN" altLang="en-US" sz="2800" dirty="0">
                <a:latin typeface="+mn-lt"/>
                <a:ea typeface="+mn-ea"/>
              </a:rPr>
              <a:t>证明</a:t>
            </a:r>
            <a:r>
              <a:rPr lang="en-US" altLang="zh-CN" sz="2800" dirty="0">
                <a:latin typeface="+mn-lt"/>
                <a:ea typeface="+mn-ea"/>
              </a:rPr>
              <a:t>: </a:t>
            </a:r>
            <a:r>
              <a:rPr lang="zh-CN" altLang="en-US" sz="2800" dirty="0">
                <a:latin typeface="+mn-lt"/>
                <a:ea typeface="+mn-ea"/>
              </a:rPr>
              <a:t>如图</a:t>
            </a:r>
            <a:r>
              <a:rPr lang="en-US" altLang="zh-CN" sz="2800" dirty="0">
                <a:latin typeface="+mn-lt"/>
                <a:ea typeface="+mn-ea"/>
              </a:rPr>
              <a:t>, </a:t>
            </a:r>
            <a:r>
              <a:rPr lang="zh-CN" altLang="en-US" sz="2800" dirty="0">
                <a:latin typeface="+mn-lt"/>
                <a:ea typeface="+mn-ea"/>
              </a:rPr>
              <a:t>设</a:t>
            </a:r>
            <a:r>
              <a:rPr lang="en-US" altLang="zh-CN" sz="2800" dirty="0">
                <a:latin typeface="+mn-lt"/>
                <a:ea typeface="+mn-ea"/>
              </a:rPr>
              <a:t>T</a:t>
            </a:r>
            <a:r>
              <a:rPr lang="zh-CN" altLang="en-US" sz="2800" dirty="0" smtClean="0">
                <a:latin typeface="+mn-lt"/>
                <a:ea typeface="+mn-ea"/>
              </a:rPr>
              <a:t>是</a:t>
            </a:r>
            <a:r>
              <a:rPr lang="en-US" altLang="zh-CN" sz="2800" dirty="0" smtClean="0">
                <a:latin typeface="+mn-lt"/>
                <a:ea typeface="+mn-ea"/>
              </a:rPr>
              <a:t>MST</a:t>
            </a:r>
            <a:r>
              <a:rPr lang="en-US" altLang="zh-CN" sz="2800" dirty="0">
                <a:latin typeface="+mn-lt"/>
                <a:ea typeface="+mn-ea"/>
              </a:rPr>
              <a:t>, (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ea typeface="+mn-ea"/>
              </a:rPr>
              <a:t>u</a:t>
            </a:r>
            <a:r>
              <a:rPr lang="en-US" altLang="zh-CN" sz="2800" dirty="0" err="1">
                <a:latin typeface="+mn-lt"/>
                <a:ea typeface="+mn-ea"/>
              </a:rPr>
              <a:t>,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ea typeface="+mn-ea"/>
              </a:rPr>
              <a:t>v</a:t>
            </a:r>
            <a:r>
              <a:rPr lang="en-US" altLang="zh-CN" sz="2800" dirty="0">
                <a:latin typeface="+mn-lt"/>
                <a:ea typeface="+mn-ea"/>
              </a:rPr>
              <a:t>)</a:t>
            </a:r>
            <a:r>
              <a:rPr lang="en-US" altLang="zh-CN" sz="2800" dirty="0">
                <a:latin typeface="+mn-lt"/>
                <a:ea typeface="+mn-ea"/>
                <a:sym typeface="Symbol" panose="05050102010706020507" pitchFamily="18" charset="2"/>
              </a:rPr>
              <a:t></a:t>
            </a:r>
            <a:r>
              <a:rPr lang="en-US" altLang="zh-CN" sz="2800" dirty="0">
                <a:latin typeface="+mn-lt"/>
                <a:ea typeface="+mn-ea"/>
              </a:rPr>
              <a:t>T, </a:t>
            </a:r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</a:rPr>
              <a:t>(</a:t>
            </a:r>
            <a:r>
              <a:rPr lang="en-US" altLang="zh-CN" sz="2800" dirty="0" err="1">
                <a:solidFill>
                  <a:srgbClr val="C00000"/>
                </a:solidFill>
                <a:latin typeface="+mn-lt"/>
                <a:ea typeface="+mn-ea"/>
              </a:rPr>
              <a:t>u</a:t>
            </a:r>
            <a:r>
              <a:rPr lang="en-US" altLang="zh-CN" sz="2800" dirty="0" err="1">
                <a:solidFill>
                  <a:srgbClr val="C00000"/>
                </a:solidFill>
                <a:latin typeface="+mn-lt"/>
                <a:ea typeface="+mn-ea"/>
                <a:sym typeface="Symbol" panose="05050102010706020507" pitchFamily="18" charset="2"/>
              </a:rPr>
              <a:t>,v</a:t>
            </a:r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800" dirty="0">
                <a:solidFill>
                  <a:srgbClr val="C00000"/>
                </a:solidFill>
                <a:latin typeface="+mn-lt"/>
                <a:ea typeface="+mn-ea"/>
              </a:rPr>
              <a:t>)</a:t>
            </a:r>
            <a:r>
              <a:rPr lang="en-US" altLang="zh-CN" sz="2800" dirty="0">
                <a:latin typeface="+mn-lt"/>
                <a:ea typeface="+mn-ea"/>
                <a:sym typeface="Symbol" panose="05050102010706020507" pitchFamily="18" charset="2"/>
              </a:rPr>
              <a:t>T</a:t>
            </a:r>
            <a:r>
              <a:rPr lang="en-US" altLang="zh-CN" sz="2800" dirty="0">
                <a:latin typeface="+mn-lt"/>
                <a:ea typeface="+mn-ea"/>
              </a:rPr>
              <a:t>. </a:t>
            </a:r>
            <a:endParaRPr lang="en-US" altLang="zh-CN" sz="2800" dirty="0">
              <a:latin typeface="+mn-lt"/>
              <a:ea typeface="+mn-ea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zh-CN" altLang="en-US" sz="2800" dirty="0">
                <a:latin typeface="+mn-lt"/>
                <a:ea typeface="+mn-ea"/>
              </a:rPr>
              <a:t>  则必有 </a:t>
            </a:r>
            <a:r>
              <a:rPr lang="en-US" altLang="zh-CN" sz="2800" dirty="0">
                <a:latin typeface="+mn-lt"/>
                <a:ea typeface="+mn-ea"/>
              </a:rPr>
              <a:t>w(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ea typeface="+mn-ea"/>
              </a:rPr>
              <a:t>u</a:t>
            </a:r>
            <a:r>
              <a:rPr lang="en-US" altLang="zh-CN" sz="2800" dirty="0" err="1">
                <a:latin typeface="+mn-lt"/>
                <a:ea typeface="+mn-ea"/>
              </a:rPr>
              <a:t>,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ea typeface="+mn-ea"/>
              </a:rPr>
              <a:t>v</a:t>
            </a:r>
            <a:r>
              <a:rPr lang="en-US" altLang="zh-CN" sz="2800" dirty="0">
                <a:latin typeface="+mn-lt"/>
                <a:ea typeface="+mn-ea"/>
              </a:rPr>
              <a:t>) </a:t>
            </a:r>
            <a:r>
              <a:rPr lang="en-US" altLang="zh-CN" sz="2800" dirty="0">
                <a:latin typeface="+mn-lt"/>
                <a:ea typeface="+mn-ea"/>
                <a:sym typeface="Symbol" panose="05050102010706020507" pitchFamily="18" charset="2"/>
              </a:rPr>
              <a:t> w(</a:t>
            </a:r>
            <a:r>
              <a:rPr lang="en-US" altLang="zh-CN" sz="2800" dirty="0" err="1">
                <a:latin typeface="+mn-lt"/>
                <a:ea typeface="+mn-ea"/>
                <a:sym typeface="Symbol" panose="05050102010706020507" pitchFamily="18" charset="2"/>
              </a:rPr>
              <a:t>u,v</a:t>
            </a:r>
            <a:r>
              <a:rPr lang="en-US" altLang="zh-CN" sz="2800" dirty="0">
                <a:latin typeface="+mn-lt"/>
                <a:ea typeface="+mn-ea"/>
                <a:sym typeface="Symbol" panose="05050102010706020507" pitchFamily="18" charset="2"/>
              </a:rPr>
              <a:t>). </a:t>
            </a:r>
            <a:r>
              <a:rPr lang="zh-CN" altLang="en-US" sz="2800" dirty="0">
                <a:latin typeface="+mn-lt"/>
                <a:ea typeface="+mn-ea"/>
                <a:sym typeface="Symbol" panose="05050102010706020507" pitchFamily="18" charset="2"/>
              </a:rPr>
              <a:t>由</a:t>
            </a:r>
            <a:r>
              <a:rPr lang="en-US" altLang="zh-CN" sz="2800" dirty="0">
                <a:latin typeface="+mn-lt"/>
                <a:ea typeface="+mn-ea"/>
              </a:rPr>
              <a:t>T</a:t>
            </a:r>
            <a:r>
              <a:rPr lang="zh-CN" altLang="en-US" sz="2800" dirty="0">
                <a:latin typeface="+mn-lt"/>
                <a:ea typeface="+mn-ea"/>
              </a:rPr>
              <a:t>去</a:t>
            </a:r>
            <a:r>
              <a:rPr lang="en-US" altLang="zh-CN" sz="2800" dirty="0">
                <a:latin typeface="+mn-lt"/>
                <a:ea typeface="+mn-ea"/>
              </a:rPr>
              <a:t>(</a:t>
            </a:r>
            <a:r>
              <a:rPr lang="en-US" altLang="zh-CN" sz="2800" dirty="0" err="1">
                <a:latin typeface="+mn-lt"/>
                <a:ea typeface="+mn-ea"/>
              </a:rPr>
              <a:t>u</a:t>
            </a:r>
            <a:r>
              <a:rPr lang="en-US" altLang="zh-CN" sz="2800" dirty="0" err="1">
                <a:latin typeface="+mn-lt"/>
                <a:ea typeface="+mn-ea"/>
                <a:sym typeface="Symbol" panose="05050102010706020507" pitchFamily="18" charset="2"/>
              </a:rPr>
              <a:t>,v</a:t>
            </a:r>
            <a:r>
              <a:rPr lang="en-US" altLang="zh-CN" sz="2800" dirty="0">
                <a:latin typeface="+mn-lt"/>
                <a:ea typeface="+mn-ea"/>
                <a:sym typeface="Symbol" panose="05050102010706020507" pitchFamily="18" charset="2"/>
              </a:rPr>
              <a:t></a:t>
            </a:r>
            <a:r>
              <a:rPr lang="en-US" altLang="zh-CN" sz="2800" dirty="0">
                <a:latin typeface="+mn-lt"/>
                <a:ea typeface="+mn-ea"/>
              </a:rPr>
              <a:t>)</a:t>
            </a:r>
            <a:r>
              <a:rPr lang="zh-CN" altLang="en-US" sz="2800" dirty="0">
                <a:latin typeface="+mn-lt"/>
                <a:ea typeface="+mn-ea"/>
              </a:rPr>
              <a:t>添</a:t>
            </a:r>
            <a:r>
              <a:rPr lang="en-US" altLang="zh-CN" sz="2800" dirty="0">
                <a:latin typeface="+mn-lt"/>
                <a:ea typeface="+mn-ea"/>
              </a:rPr>
              <a:t>(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ea typeface="+mn-ea"/>
              </a:rPr>
              <a:t>u</a:t>
            </a:r>
            <a:r>
              <a:rPr lang="en-US" altLang="zh-CN" sz="2800" dirty="0" err="1">
                <a:latin typeface="+mn-lt"/>
                <a:ea typeface="+mn-ea"/>
              </a:rPr>
              <a:t>,</a:t>
            </a:r>
            <a:r>
              <a:rPr lang="en-US" altLang="zh-CN" sz="2800" dirty="0" err="1">
                <a:solidFill>
                  <a:schemeClr val="accent2"/>
                </a:solidFill>
                <a:latin typeface="+mn-lt"/>
                <a:ea typeface="+mn-ea"/>
              </a:rPr>
              <a:t>v</a:t>
            </a:r>
            <a:r>
              <a:rPr lang="en-US" altLang="zh-CN" sz="2800" dirty="0">
                <a:latin typeface="+mn-lt"/>
                <a:ea typeface="+mn-ea"/>
              </a:rPr>
              <a:t>)</a:t>
            </a:r>
            <a:r>
              <a:rPr lang="zh-CN" altLang="en-US" sz="2800" dirty="0">
                <a:latin typeface="+mn-lt"/>
                <a:ea typeface="+mn-ea"/>
              </a:rPr>
              <a:t>得树</a:t>
            </a:r>
            <a:r>
              <a:rPr lang="en-US" altLang="zh-CN" sz="2800" dirty="0">
                <a:latin typeface="+mn-lt"/>
                <a:ea typeface="+mn-ea"/>
              </a:rPr>
              <a:t>T</a:t>
            </a:r>
            <a:r>
              <a:rPr lang="en-US" altLang="zh-CN" sz="2800" dirty="0"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. </a:t>
            </a:r>
            <a:endParaRPr lang="en-US" altLang="zh-CN" sz="2800" dirty="0">
              <a:latin typeface="+mn-lt"/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8436" name="Group 24"/>
          <p:cNvGrpSpPr/>
          <p:nvPr/>
        </p:nvGrpSpPr>
        <p:grpSpPr bwMode="auto">
          <a:xfrm>
            <a:off x="1332136" y="4437112"/>
            <a:ext cx="5472112" cy="1944688"/>
            <a:chOff x="703" y="2659"/>
            <a:chExt cx="3447" cy="1225"/>
          </a:xfrm>
        </p:grpSpPr>
        <p:sp>
          <p:nvSpPr>
            <p:cNvPr id="18438" name="Oval 4"/>
            <p:cNvSpPr>
              <a:spLocks noChangeArrowheads="1"/>
            </p:cNvSpPr>
            <p:nvPr/>
          </p:nvSpPr>
          <p:spPr bwMode="auto">
            <a:xfrm>
              <a:off x="975" y="2659"/>
              <a:ext cx="952" cy="1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8439" name="Oval 5"/>
            <p:cNvSpPr>
              <a:spLocks noChangeArrowheads="1"/>
            </p:cNvSpPr>
            <p:nvPr/>
          </p:nvSpPr>
          <p:spPr bwMode="auto">
            <a:xfrm>
              <a:off x="2608" y="2659"/>
              <a:ext cx="952" cy="12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8440" name="Oval 6"/>
            <p:cNvSpPr>
              <a:spLocks noChangeArrowheads="1"/>
            </p:cNvSpPr>
            <p:nvPr/>
          </p:nvSpPr>
          <p:spPr bwMode="auto">
            <a:xfrm>
              <a:off x="1429" y="3520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8441" name="Oval 7"/>
            <p:cNvSpPr>
              <a:spLocks noChangeArrowheads="1"/>
            </p:cNvSpPr>
            <p:nvPr/>
          </p:nvSpPr>
          <p:spPr bwMode="auto">
            <a:xfrm>
              <a:off x="3062" y="297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8442" name="Oval 8"/>
            <p:cNvSpPr>
              <a:spLocks noChangeArrowheads="1"/>
            </p:cNvSpPr>
            <p:nvPr/>
          </p:nvSpPr>
          <p:spPr bwMode="auto">
            <a:xfrm>
              <a:off x="3061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8443" name="Oval 9"/>
            <p:cNvSpPr>
              <a:spLocks noChangeArrowheads="1"/>
            </p:cNvSpPr>
            <p:nvPr/>
          </p:nvSpPr>
          <p:spPr bwMode="auto">
            <a:xfrm>
              <a:off x="1429" y="297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solidFill>
                  <a:schemeClr val="tx2"/>
                </a:solidFill>
              </a:endParaRPr>
            </a:p>
          </p:txBody>
        </p:sp>
        <p:sp>
          <p:nvSpPr>
            <p:cNvPr id="18444" name="Line 10"/>
            <p:cNvSpPr>
              <a:spLocks noChangeShapeType="1"/>
            </p:cNvSpPr>
            <p:nvPr/>
          </p:nvSpPr>
          <p:spPr bwMode="auto">
            <a:xfrm>
              <a:off x="3107" y="2976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>
              <a:off x="1474" y="2976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>
              <a:off x="1474" y="3521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14"/>
            <p:cNvSpPr>
              <a:spLocks noChangeShapeType="1"/>
            </p:cNvSpPr>
            <p:nvPr/>
          </p:nvSpPr>
          <p:spPr bwMode="auto">
            <a:xfrm>
              <a:off x="1429" y="302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Text Box 15"/>
            <p:cNvSpPr txBox="1">
              <a:spLocks noChangeArrowheads="1"/>
            </p:cNvSpPr>
            <p:nvPr/>
          </p:nvSpPr>
          <p:spPr bwMode="auto">
            <a:xfrm>
              <a:off x="1202" y="2795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chemeClr val="accent2"/>
                  </a:solidFill>
                </a:rPr>
                <a:t>u</a:t>
              </a:r>
              <a:r>
                <a:rPr lang="en-US" altLang="zh-CN" sz="2800" dirty="0">
                  <a:solidFill>
                    <a:schemeClr val="tx2"/>
                  </a:solidFill>
                </a:rPr>
                <a:t> 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8449" name="Text Box 16"/>
            <p:cNvSpPr txBox="1">
              <a:spLocks noChangeArrowheads="1"/>
            </p:cNvSpPr>
            <p:nvPr/>
          </p:nvSpPr>
          <p:spPr bwMode="auto">
            <a:xfrm>
              <a:off x="1156" y="3339"/>
              <a:ext cx="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u</a:t>
              </a:r>
              <a:r>
                <a:rPr lang="en-US" altLang="zh-CN" sz="2800">
                  <a:solidFill>
                    <a:schemeClr val="tx2"/>
                  </a:solidFill>
                  <a:sym typeface="Symbol" panose="05050102010706020507" pitchFamily="18" charset="2"/>
                </a:rPr>
                <a:t></a:t>
              </a:r>
              <a:r>
                <a:rPr lang="en-US" altLang="zh-CN" sz="2800">
                  <a:solidFill>
                    <a:schemeClr val="tx2"/>
                  </a:solidFill>
                </a:rPr>
                <a:t> 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18450" name="Text Box 17"/>
            <p:cNvSpPr txBox="1">
              <a:spLocks noChangeArrowheads="1"/>
            </p:cNvSpPr>
            <p:nvPr/>
          </p:nvSpPr>
          <p:spPr bwMode="auto">
            <a:xfrm>
              <a:off x="3082" y="2795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chemeClr val="accent2"/>
                  </a:solidFill>
                </a:rPr>
                <a:t>v</a:t>
              </a:r>
              <a:r>
                <a:rPr lang="en-US" altLang="zh-CN" sz="2800" dirty="0">
                  <a:solidFill>
                    <a:schemeClr val="tx2"/>
                  </a:solidFill>
                </a:rPr>
                <a:t> </a:t>
              </a:r>
              <a:endParaRPr lang="en-US" altLang="zh-CN" sz="2800" dirty="0">
                <a:solidFill>
                  <a:schemeClr val="tx2"/>
                </a:solidFill>
              </a:endParaRPr>
            </a:p>
          </p:txBody>
        </p:sp>
        <p:sp>
          <p:nvSpPr>
            <p:cNvPr id="18451" name="Text Box 18"/>
            <p:cNvSpPr txBox="1">
              <a:spLocks noChangeArrowheads="1"/>
            </p:cNvSpPr>
            <p:nvPr/>
          </p:nvSpPr>
          <p:spPr bwMode="auto">
            <a:xfrm>
              <a:off x="3072" y="3339"/>
              <a:ext cx="3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v</a:t>
              </a:r>
              <a:r>
                <a:rPr lang="en-US" altLang="zh-CN" sz="2800">
                  <a:solidFill>
                    <a:schemeClr val="tx2"/>
                  </a:solidFill>
                  <a:sym typeface="Symbol" panose="05050102010706020507" pitchFamily="18" charset="2"/>
                </a:rPr>
                <a:t></a:t>
              </a:r>
              <a:r>
                <a:rPr lang="en-US" altLang="zh-CN" sz="2800">
                  <a:solidFill>
                    <a:schemeClr val="tx2"/>
                  </a:solidFill>
                </a:rPr>
                <a:t> 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18452" name="Text Box 19"/>
            <p:cNvSpPr txBox="1">
              <a:spLocks noChangeArrowheads="1"/>
            </p:cNvSpPr>
            <p:nvPr/>
          </p:nvSpPr>
          <p:spPr bwMode="auto">
            <a:xfrm>
              <a:off x="703" y="3071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U 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18453" name="Text Box 20"/>
            <p:cNvSpPr txBox="1">
              <a:spLocks noChangeArrowheads="1"/>
            </p:cNvSpPr>
            <p:nvPr/>
          </p:nvSpPr>
          <p:spPr bwMode="auto">
            <a:xfrm>
              <a:off x="3579" y="3103"/>
              <a:ext cx="5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V-U 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18454" name="Text Box 21"/>
            <p:cNvSpPr txBox="1">
              <a:spLocks noChangeArrowheads="1"/>
            </p:cNvSpPr>
            <p:nvPr/>
          </p:nvSpPr>
          <p:spPr bwMode="auto">
            <a:xfrm>
              <a:off x="2018" y="3475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 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18455" name="Text Box 22"/>
            <p:cNvSpPr txBox="1">
              <a:spLocks noChangeArrowheads="1"/>
            </p:cNvSpPr>
            <p:nvPr/>
          </p:nvSpPr>
          <p:spPr bwMode="auto">
            <a:xfrm>
              <a:off x="1383" y="3113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 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18456" name="Text Box 23"/>
            <p:cNvSpPr txBox="1">
              <a:spLocks noChangeArrowheads="1"/>
            </p:cNvSpPr>
            <p:nvPr/>
          </p:nvSpPr>
          <p:spPr bwMode="auto">
            <a:xfrm>
              <a:off x="2877" y="3067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</a:rPr>
                <a:t>T 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Prim</a:t>
            </a:r>
            <a:r>
              <a:rPr lang="zh-CN" altLang="en-US" b="1" dirty="0" smtClean="0">
                <a:solidFill>
                  <a:schemeClr val="tx1"/>
                </a:solidFill>
              </a:rPr>
              <a:t>算法举例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27" name="Picture 3" descr="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10219" r="5263"/>
          <a:stretch>
            <a:fillRect/>
          </a:stretch>
        </p:blipFill>
        <p:spPr bwMode="auto">
          <a:xfrm>
            <a:off x="228600" y="2411413"/>
            <a:ext cx="2582863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4" descr="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725613"/>
            <a:ext cx="6019800" cy="383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Kruskal</a:t>
            </a:r>
            <a:r>
              <a:rPr lang="zh-CN" altLang="en-US" b="1" dirty="0" smtClean="0">
                <a:solidFill>
                  <a:schemeClr val="tx1"/>
                </a:solidFill>
              </a:rPr>
              <a:t>算法举例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pic>
        <p:nvPicPr>
          <p:cNvPr id="23556" name="Picture 2" descr="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479" y="1916832"/>
            <a:ext cx="4692565" cy="3432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4" descr="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10219" r="5263"/>
          <a:stretch>
            <a:fillRect/>
          </a:stretch>
        </p:blipFill>
        <p:spPr bwMode="auto">
          <a:xfrm>
            <a:off x="611560" y="2460279"/>
            <a:ext cx="2582863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并查集算法</a:t>
            </a:r>
            <a:r>
              <a:rPr lang="en-US" altLang="zh-CN" b="1" smtClean="0">
                <a:solidFill>
                  <a:schemeClr val="tx1"/>
                </a:solidFill>
              </a:rPr>
              <a:t>(Make-set, Find-set)</a:t>
            </a:r>
            <a:endParaRPr lang="en-US" altLang="zh-CN" b="1" smtClean="0">
              <a:solidFill>
                <a:schemeClr val="tx1"/>
              </a:solidFill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04888" y="1773238"/>
            <a:ext cx="2171700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Make(x)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 p[x]=x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 rank[x]=0 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049713" y="1773238"/>
            <a:ext cx="3736975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Union(x,y)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 Link(Find(x), Find(y)) 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071938" y="3054350"/>
            <a:ext cx="4187825" cy="323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Link(x,y) //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合并两树根 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若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rank[x]&gt;rank[y]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则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p[y]=x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否则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p[x]=y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4   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若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rank[x]=rank[y]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5   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则 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rank[y]=rank[y]+1 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28625" y="3608388"/>
            <a:ext cx="3355975" cy="267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Find(x)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若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xp[x],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则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   p[x] = Find(p[x]) 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  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返回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p[x] </a:t>
            </a:r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路径压缩</a:t>
            </a:r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(pc)</a:t>
            </a: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技术 </a:t>
            </a:r>
            <a:endParaRPr lang="zh-CN" altLang="en-US" b="1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95288" y="1125538"/>
            <a:ext cx="65198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p[x]: 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的父亲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; rank[x]: 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的阶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; Find(x): 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找</a:t>
            </a:r>
            <a:r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的根 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 build="p"/>
      <p:bldP spid="16" grpId="0" animBg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构造“贪心”反例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79512" y="1196752"/>
            <a:ext cx="8993168" cy="1475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 货郎担</a:t>
            </a:r>
            <a:r>
              <a:rPr lang="zh-CN" altLang="en-US" sz="2800" dirty="0"/>
              <a:t>（</a:t>
            </a:r>
            <a:r>
              <a:rPr lang="en-US" altLang="zh-CN" sz="2800" dirty="0"/>
              <a:t>TSP</a:t>
            </a:r>
            <a:r>
              <a:rPr lang="zh-CN" altLang="en-US" sz="2800" dirty="0"/>
              <a:t>）问题</a:t>
            </a:r>
            <a:r>
              <a:rPr lang="zh-CN" altLang="en-US" sz="2800" dirty="0" smtClean="0"/>
              <a:t>：</a:t>
            </a:r>
            <a:r>
              <a:rPr lang="zh-CN" altLang="en-US" sz="2800" dirty="0"/>
              <a:t>设售货员要到五个城市去售货</a:t>
            </a:r>
            <a:r>
              <a:rPr lang="zh-CN" altLang="en-US" sz="2800" dirty="0" smtClean="0"/>
              <a:t>，</a:t>
            </a:r>
            <a:br>
              <a:rPr lang="en-US" altLang="zh-CN" sz="2800" dirty="0" smtClean="0"/>
            </a:br>
            <a:r>
              <a:rPr lang="zh-CN" altLang="en-US" sz="2800" dirty="0" smtClean="0"/>
              <a:t>最后</a:t>
            </a:r>
            <a:r>
              <a:rPr lang="zh-CN" altLang="en-US" sz="2800" dirty="0"/>
              <a:t>再回到出发的</a:t>
            </a:r>
            <a:r>
              <a:rPr lang="zh-CN" altLang="en-US" sz="2800" dirty="0" smtClean="0"/>
              <a:t>城市，已知</a:t>
            </a:r>
            <a:r>
              <a:rPr lang="zh-CN" altLang="en-US" sz="2800" dirty="0"/>
              <a:t>从一个城市到其他城市</a:t>
            </a:r>
            <a:r>
              <a:rPr lang="zh-CN" altLang="en-US" sz="2800" dirty="0" smtClean="0"/>
              <a:t>的</a:t>
            </a:r>
            <a:br>
              <a:rPr lang="en-US" altLang="zh-CN" sz="2800" dirty="0" smtClean="0"/>
            </a:br>
            <a:r>
              <a:rPr lang="zh-CN" altLang="en-US" sz="2800" dirty="0" smtClean="0"/>
              <a:t>费用</a:t>
            </a:r>
            <a:r>
              <a:rPr lang="zh-CN" altLang="en-US" sz="2800" dirty="0"/>
              <a:t>，求总费用最少的</a:t>
            </a:r>
            <a:r>
              <a:rPr lang="zh-CN" altLang="en-US" sz="2800" dirty="0" smtClean="0"/>
              <a:t>路线</a:t>
            </a:r>
            <a:endParaRPr lang="zh-CN" altLang="en-US" sz="2800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427984" y="2984753"/>
            <a:ext cx="276389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 结点</a:t>
            </a:r>
            <a:r>
              <a:rPr lang="en-US" altLang="zh-CN" sz="2800" dirty="0"/>
              <a:t>a</a:t>
            </a:r>
            <a:r>
              <a:rPr lang="zh-CN" altLang="en-US" sz="2800" dirty="0"/>
              <a:t>为起点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 结点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为</a:t>
            </a:r>
            <a:r>
              <a:rPr lang="zh-CN" altLang="en-US" sz="2800" dirty="0"/>
              <a:t>起点：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 结点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为</a:t>
            </a:r>
            <a:r>
              <a:rPr lang="zh-CN" altLang="en-US" sz="2800" dirty="0"/>
              <a:t>起点：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 结点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为</a:t>
            </a:r>
            <a:r>
              <a:rPr lang="zh-CN" altLang="en-US" sz="2800" dirty="0"/>
              <a:t>起点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 smtClean="0"/>
              <a:t> 最优解：</a:t>
            </a:r>
            <a:r>
              <a:rPr lang="en-US" altLang="zh-CN" sz="2800" dirty="0" smtClean="0"/>
              <a:t>12</a:t>
            </a:r>
            <a:br>
              <a:rPr lang="zh-CN" altLang="en-US" sz="2800" dirty="0"/>
            </a:br>
            <a:endParaRPr lang="en-US" altLang="zh-CN" sz="2800" dirty="0"/>
          </a:p>
        </p:txBody>
      </p:sp>
      <p:grpSp>
        <p:nvGrpSpPr>
          <p:cNvPr id="5" name="Group 7"/>
          <p:cNvGrpSpPr/>
          <p:nvPr/>
        </p:nvGrpSpPr>
        <p:grpSpPr bwMode="auto">
          <a:xfrm>
            <a:off x="1259632" y="3140968"/>
            <a:ext cx="2209800" cy="1905000"/>
            <a:chOff x="3792" y="816"/>
            <a:chExt cx="1392" cy="1200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320" y="8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368" y="8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a</a:t>
              </a:r>
              <a:endParaRPr lang="en-US" altLang="zh-CN" dirty="0"/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792" y="12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840" y="12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b</a:t>
              </a:r>
              <a:endParaRPr lang="en-US" altLang="zh-CN" dirty="0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800" y="12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4848" y="12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</a:t>
              </a:r>
              <a:endParaRPr lang="en-US" altLang="zh-CN"/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4320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4368" y="172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</a:t>
              </a:r>
              <a:endParaRPr lang="en-US" altLang="zh-CN"/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4032" y="100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4032" y="153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V="1">
              <a:off x="4608" y="158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608" y="10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464" y="11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4080" y="14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3984" y="9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2</a:t>
              </a:r>
              <a:endParaRPr lang="en-US" altLang="zh-CN" b="1"/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4032" y="16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1</a:t>
              </a:r>
              <a:endParaRPr lang="en-US" altLang="zh-CN" b="1"/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4272" y="110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3</a:t>
              </a:r>
              <a:endParaRPr lang="en-US" altLang="zh-CN" b="1" dirty="0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4752" y="9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7</a:t>
              </a:r>
              <a:endParaRPr lang="en-US" altLang="zh-CN" b="1"/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>
              <a:off x="4176" y="139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4</a:t>
              </a:r>
              <a:endParaRPr lang="en-US" altLang="zh-CN" b="1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704" y="163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3</a:t>
              </a:r>
              <a:endParaRPr lang="en-US" altLang="zh-CN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加入并查集结构的</a:t>
            </a:r>
            <a:r>
              <a:rPr lang="en-US" altLang="zh-CN" b="1" smtClean="0">
                <a:solidFill>
                  <a:schemeClr val="tx1"/>
                </a:solidFill>
              </a:rPr>
              <a:t>Kruskal</a:t>
            </a:r>
            <a:r>
              <a:rPr lang="zh-CN" altLang="en-US" b="1" smtClean="0">
                <a:solidFill>
                  <a:schemeClr val="tx1"/>
                </a:solidFill>
              </a:rPr>
              <a:t>算法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50825" y="1149350"/>
            <a:ext cx="8231188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1. A</a:t>
            </a:r>
            <a:r>
              <a:rPr lang="zh-CN" altLang="en-US" sz="2800" dirty="0">
                <a:sym typeface="Symbol" panose="05050102010706020507" pitchFamily="18" charset="2"/>
              </a:rPr>
              <a:t>为空</a:t>
            </a:r>
            <a:r>
              <a:rPr lang="en-US" altLang="zh-CN" sz="2800" dirty="0">
                <a:sym typeface="Symbol" panose="05050102010706020507" pitchFamily="18" charset="2"/>
              </a:rPr>
              <a:t>, Q=E</a:t>
            </a:r>
            <a:r>
              <a:rPr lang="zh-CN" altLang="en-US" sz="2800" dirty="0">
                <a:sym typeface="Symbol" panose="05050102010706020507" pitchFamily="18" charset="2"/>
              </a:rPr>
              <a:t>按边权升序排列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每个点是一颗树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2. </a:t>
            </a:r>
            <a:r>
              <a:rPr lang="zh-CN" altLang="en-US" sz="2800" dirty="0">
                <a:sym typeface="Symbol" panose="05050102010706020507" pitchFamily="18" charset="2"/>
              </a:rPr>
              <a:t>当</a:t>
            </a:r>
            <a:r>
              <a:rPr lang="en-US" altLang="zh-CN" sz="2800" dirty="0">
                <a:sym typeface="Symbol" panose="05050102010706020507" pitchFamily="18" charset="2"/>
              </a:rPr>
              <a:t>Q</a:t>
            </a:r>
            <a:r>
              <a:rPr lang="zh-CN" altLang="en-US" sz="2800" dirty="0">
                <a:sym typeface="Symbol" panose="05050102010706020507" pitchFamily="18" charset="2"/>
              </a:rPr>
              <a:t>非空 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3.    </a:t>
            </a:r>
            <a:r>
              <a:rPr lang="zh-CN" altLang="en-US" sz="2800" dirty="0">
                <a:sym typeface="Symbol" panose="05050102010706020507" pitchFamily="18" charset="2"/>
              </a:rPr>
              <a:t>顺序取</a:t>
            </a:r>
            <a:r>
              <a:rPr lang="en-US" altLang="zh-CN" sz="2800" dirty="0">
                <a:sym typeface="Symbol" panose="05050102010706020507" pitchFamily="18" charset="2"/>
              </a:rPr>
              <a:t>Q</a:t>
            </a:r>
            <a:r>
              <a:rPr lang="zh-CN" altLang="en-US" sz="2800" dirty="0">
                <a:sym typeface="Symbol" panose="05050102010706020507" pitchFamily="18" charset="2"/>
              </a:rPr>
              <a:t>中边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u,v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4.    </a:t>
            </a:r>
            <a:r>
              <a:rPr lang="zh-CN" altLang="en-US" sz="2800" dirty="0">
                <a:sym typeface="Symbol" panose="05050102010706020507" pitchFamily="18" charset="2"/>
              </a:rPr>
              <a:t>若</a:t>
            </a:r>
            <a:r>
              <a:rPr lang="en-US" altLang="zh-CN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u,v</a:t>
            </a:r>
            <a:r>
              <a:rPr lang="zh-CN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在不同树中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则添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u,v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到</a:t>
            </a:r>
            <a:r>
              <a:rPr lang="en-US" altLang="zh-CN" sz="2800" dirty="0">
                <a:sym typeface="Symbol" panose="05050102010706020507" pitchFamily="18" charset="2"/>
              </a:rPr>
              <a:t>A, </a:t>
            </a:r>
            <a:r>
              <a:rPr lang="zh-CN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合并</a:t>
            </a:r>
            <a:r>
              <a:rPr lang="en-US" altLang="zh-CN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u,v</a:t>
            </a:r>
            <a:r>
              <a:rPr lang="zh-CN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所在树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5. </a:t>
            </a:r>
            <a:r>
              <a:rPr lang="zh-CN" altLang="en-US" sz="2800" dirty="0">
                <a:sym typeface="Symbol" panose="05050102010706020507" pitchFamily="18" charset="2"/>
              </a:rPr>
              <a:t>输出</a:t>
            </a:r>
            <a:r>
              <a:rPr lang="en-US" altLang="zh-CN" sz="2800" dirty="0">
                <a:sym typeface="Symbol" panose="05050102010706020507" pitchFamily="18" charset="2"/>
              </a:rPr>
              <a:t>A 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250825" y="3957638"/>
            <a:ext cx="7835900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1. A</a:t>
            </a:r>
            <a:r>
              <a:rPr lang="zh-CN" altLang="en-US" sz="2800" dirty="0">
                <a:sym typeface="Symbol" panose="05050102010706020507" pitchFamily="18" charset="2"/>
              </a:rPr>
              <a:t>为空</a:t>
            </a:r>
            <a:r>
              <a:rPr lang="en-US" altLang="zh-CN" sz="2800" dirty="0">
                <a:sym typeface="Symbol" panose="05050102010706020507" pitchFamily="18" charset="2"/>
              </a:rPr>
              <a:t>, Q=E</a:t>
            </a:r>
            <a:r>
              <a:rPr lang="zh-CN" altLang="en-US" sz="2800" dirty="0">
                <a:sym typeface="Symbol" panose="05050102010706020507" pitchFamily="18" charset="2"/>
              </a:rPr>
              <a:t>按边权升序排列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x Make(x)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2. </a:t>
            </a:r>
            <a:r>
              <a:rPr lang="zh-CN" altLang="en-US" sz="2800" dirty="0">
                <a:sym typeface="Symbol" panose="05050102010706020507" pitchFamily="18" charset="2"/>
              </a:rPr>
              <a:t>当</a:t>
            </a:r>
            <a:r>
              <a:rPr lang="en-US" altLang="zh-CN" sz="2800" dirty="0">
                <a:sym typeface="Symbol" panose="05050102010706020507" pitchFamily="18" charset="2"/>
              </a:rPr>
              <a:t>Q</a:t>
            </a:r>
            <a:r>
              <a:rPr lang="zh-CN" altLang="en-US" sz="2800" dirty="0">
                <a:sym typeface="Symbol" panose="05050102010706020507" pitchFamily="18" charset="2"/>
              </a:rPr>
              <a:t>非空 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3.    </a:t>
            </a:r>
            <a:r>
              <a:rPr lang="zh-CN" altLang="en-US" sz="2800" dirty="0">
                <a:sym typeface="Symbol" panose="05050102010706020507" pitchFamily="18" charset="2"/>
              </a:rPr>
              <a:t>顺序取</a:t>
            </a:r>
            <a:r>
              <a:rPr lang="en-US" altLang="zh-CN" sz="2800" dirty="0">
                <a:sym typeface="Symbol" panose="05050102010706020507" pitchFamily="18" charset="2"/>
              </a:rPr>
              <a:t>Q</a:t>
            </a:r>
            <a:r>
              <a:rPr lang="zh-CN" altLang="en-US" sz="2800" dirty="0">
                <a:sym typeface="Symbol" panose="05050102010706020507" pitchFamily="18" charset="2"/>
              </a:rPr>
              <a:t>中边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u,v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4.    </a:t>
            </a:r>
            <a:r>
              <a:rPr lang="zh-CN" altLang="en-US" sz="2800" dirty="0"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olidFill>
                  <a:srgbClr val="FF3300"/>
                </a:solidFill>
                <a:sym typeface="Symbol" panose="05050102010706020507" pitchFamily="18" charset="2"/>
              </a:rPr>
              <a:t>Find(u)Find(v)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则添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u,v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到</a:t>
            </a:r>
            <a:r>
              <a:rPr lang="en-US" altLang="zh-CN" sz="2800" dirty="0">
                <a:sym typeface="Symbol" panose="05050102010706020507" pitchFamily="18" charset="2"/>
              </a:rPr>
              <a:t>A, </a:t>
            </a:r>
            <a:r>
              <a:rPr lang="en-US" altLang="zh-CN" sz="2800" dirty="0">
                <a:solidFill>
                  <a:srgbClr val="FF3300"/>
                </a:solidFill>
                <a:sym typeface="Symbol" panose="05050102010706020507" pitchFamily="18" charset="2"/>
              </a:rPr>
              <a:t>Union(</a:t>
            </a:r>
            <a:r>
              <a:rPr lang="en-US" altLang="zh-CN" sz="2800" dirty="0" err="1">
                <a:solidFill>
                  <a:srgbClr val="FF3300"/>
                </a:solidFill>
                <a:sym typeface="Symbol" panose="05050102010706020507" pitchFamily="18" charset="2"/>
              </a:rPr>
              <a:t>u,v</a:t>
            </a:r>
            <a:r>
              <a:rPr lang="en-US" altLang="zh-CN" sz="2800" dirty="0">
                <a:solidFill>
                  <a:srgbClr val="FF33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5. </a:t>
            </a:r>
            <a:r>
              <a:rPr lang="zh-CN" altLang="en-US" sz="2800" dirty="0">
                <a:sym typeface="Symbol" panose="05050102010706020507" pitchFamily="18" charset="2"/>
              </a:rPr>
              <a:t>输出</a:t>
            </a:r>
            <a:r>
              <a:rPr lang="en-US" altLang="zh-CN" sz="2800" dirty="0">
                <a:sym typeface="Symbol" panose="05050102010706020507" pitchFamily="18" charset="2"/>
              </a:rPr>
              <a:t>A 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250825" y="39338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5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5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5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5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5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5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8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Kruskal: </a:t>
            </a:r>
            <a:r>
              <a:rPr lang="zh-CN" altLang="en-US" b="1" smtClean="0">
                <a:solidFill>
                  <a:schemeClr val="tx1"/>
                </a:solidFill>
              </a:rPr>
              <a:t>取边</a:t>
            </a:r>
            <a:r>
              <a:rPr lang="en-US" altLang="zh-CN" b="1" smtClean="0">
                <a:solidFill>
                  <a:schemeClr val="tx1"/>
                </a:solidFill>
              </a:rPr>
              <a:t>, </a:t>
            </a:r>
            <a:r>
              <a:rPr lang="zh-CN" altLang="en-US" b="1" smtClean="0">
                <a:solidFill>
                  <a:schemeClr val="tx1"/>
                </a:solidFill>
              </a:rPr>
              <a:t>查找</a:t>
            </a:r>
            <a:r>
              <a:rPr lang="en-US" altLang="zh-CN" b="1" smtClean="0">
                <a:solidFill>
                  <a:schemeClr val="tx1"/>
                </a:solidFill>
              </a:rPr>
              <a:t>, </a:t>
            </a:r>
            <a:r>
              <a:rPr lang="zh-CN" altLang="en-US" b="1" smtClean="0">
                <a:solidFill>
                  <a:schemeClr val="tx1"/>
                </a:solidFill>
              </a:rPr>
              <a:t>合并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112" name="Picture 4" descr="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10219" r="5263"/>
          <a:stretch>
            <a:fillRect/>
          </a:stretch>
        </p:blipFill>
        <p:spPr bwMode="auto">
          <a:xfrm>
            <a:off x="250825" y="1341438"/>
            <a:ext cx="2582863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2843213" y="1282700"/>
            <a:ext cx="530465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latin typeface="+mn-lt"/>
                <a:sym typeface="Symbol" panose="05050102010706020507" pitchFamily="18" charset="2"/>
              </a:rPr>
              <a:t>Q={31, 46, 25, 36, 34, 23, 14, 12, 35, 56}</a:t>
            </a:r>
            <a:endParaRPr lang="en-US" altLang="zh-CN">
              <a:latin typeface="+mn-lt"/>
              <a:sym typeface="Symbol" panose="05050102010706020507" pitchFamily="18" charset="2"/>
            </a:endParaRPr>
          </a:p>
        </p:txBody>
      </p:sp>
      <p:grpSp>
        <p:nvGrpSpPr>
          <p:cNvPr id="114" name="Group 5"/>
          <p:cNvGrpSpPr/>
          <p:nvPr/>
        </p:nvGrpSpPr>
        <p:grpSpPr bwMode="auto">
          <a:xfrm>
            <a:off x="3103563" y="2133600"/>
            <a:ext cx="5424487" cy="461963"/>
            <a:chOff x="1955" y="1344"/>
            <a:chExt cx="3417" cy="291"/>
          </a:xfrm>
        </p:grpSpPr>
        <p:sp>
          <p:nvSpPr>
            <p:cNvPr id="115" name="Oval 6"/>
            <p:cNvSpPr>
              <a:spLocks noChangeArrowheads="1"/>
            </p:cNvSpPr>
            <p:nvPr/>
          </p:nvSpPr>
          <p:spPr bwMode="auto">
            <a:xfrm>
              <a:off x="2936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16" name="Text Box 7"/>
            <p:cNvSpPr txBox="1">
              <a:spLocks noChangeArrowheads="1"/>
            </p:cNvSpPr>
            <p:nvPr/>
          </p:nvSpPr>
          <p:spPr bwMode="auto">
            <a:xfrm>
              <a:off x="2573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2:0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17" name="AutoShape 8"/>
            <p:cNvCxnSpPr>
              <a:cxnSpLocks noChangeShapeType="1"/>
              <a:stCxn id="115" idx="5"/>
              <a:endCxn id="115" idx="7"/>
            </p:cNvCxnSpPr>
            <p:nvPr/>
          </p:nvCxnSpPr>
          <p:spPr bwMode="auto">
            <a:xfrm rot="5400000" flipH="1" flipV="1">
              <a:off x="2959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Oval 9"/>
            <p:cNvSpPr>
              <a:spLocks noChangeArrowheads="1"/>
            </p:cNvSpPr>
            <p:nvPr/>
          </p:nvSpPr>
          <p:spPr bwMode="auto">
            <a:xfrm>
              <a:off x="3542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19" name="Text Box 10"/>
            <p:cNvSpPr txBox="1">
              <a:spLocks noChangeArrowheads="1"/>
            </p:cNvSpPr>
            <p:nvPr/>
          </p:nvSpPr>
          <p:spPr bwMode="auto">
            <a:xfrm>
              <a:off x="3180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3:0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20" name="AutoShape 11"/>
            <p:cNvCxnSpPr>
              <a:cxnSpLocks noChangeShapeType="1"/>
              <a:stCxn id="118" idx="5"/>
              <a:endCxn id="118" idx="7"/>
            </p:cNvCxnSpPr>
            <p:nvPr/>
          </p:nvCxnSpPr>
          <p:spPr bwMode="auto">
            <a:xfrm rot="5400000" flipH="1" flipV="1">
              <a:off x="3565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Oval 12"/>
            <p:cNvSpPr>
              <a:spLocks noChangeArrowheads="1"/>
            </p:cNvSpPr>
            <p:nvPr/>
          </p:nvSpPr>
          <p:spPr bwMode="auto">
            <a:xfrm>
              <a:off x="4133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3770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4:0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23" name="AutoShape 14"/>
            <p:cNvCxnSpPr>
              <a:cxnSpLocks noChangeShapeType="1"/>
              <a:stCxn id="121" idx="5"/>
              <a:endCxn id="121" idx="7"/>
            </p:cNvCxnSpPr>
            <p:nvPr/>
          </p:nvCxnSpPr>
          <p:spPr bwMode="auto">
            <a:xfrm rot="5400000" flipH="1" flipV="1">
              <a:off x="4156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4" name="Oval 15"/>
            <p:cNvSpPr>
              <a:spLocks noChangeArrowheads="1"/>
            </p:cNvSpPr>
            <p:nvPr/>
          </p:nvSpPr>
          <p:spPr bwMode="auto">
            <a:xfrm>
              <a:off x="4722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25" name="Text Box 16"/>
            <p:cNvSpPr txBox="1">
              <a:spLocks noChangeArrowheads="1"/>
            </p:cNvSpPr>
            <p:nvPr/>
          </p:nvSpPr>
          <p:spPr bwMode="auto">
            <a:xfrm>
              <a:off x="4360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5:0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26" name="AutoShape 17"/>
            <p:cNvCxnSpPr>
              <a:cxnSpLocks noChangeShapeType="1"/>
              <a:stCxn id="124" idx="5"/>
              <a:endCxn id="124" idx="7"/>
            </p:cNvCxnSpPr>
            <p:nvPr/>
          </p:nvCxnSpPr>
          <p:spPr bwMode="auto">
            <a:xfrm rot="5400000" flipH="1" flipV="1">
              <a:off x="4745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Oval 18"/>
            <p:cNvSpPr>
              <a:spLocks noChangeArrowheads="1"/>
            </p:cNvSpPr>
            <p:nvPr/>
          </p:nvSpPr>
          <p:spPr bwMode="auto">
            <a:xfrm>
              <a:off x="5312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28" name="Text Box 19"/>
            <p:cNvSpPr txBox="1">
              <a:spLocks noChangeArrowheads="1"/>
            </p:cNvSpPr>
            <p:nvPr/>
          </p:nvSpPr>
          <p:spPr bwMode="auto">
            <a:xfrm>
              <a:off x="4949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6:0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29" name="AutoShape 20"/>
            <p:cNvCxnSpPr>
              <a:cxnSpLocks noChangeShapeType="1"/>
              <a:stCxn id="127" idx="5"/>
              <a:endCxn id="127" idx="7"/>
            </p:cNvCxnSpPr>
            <p:nvPr/>
          </p:nvCxnSpPr>
          <p:spPr bwMode="auto">
            <a:xfrm rot="5400000" flipH="1" flipV="1">
              <a:off x="5335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" name="Oval 21"/>
            <p:cNvSpPr>
              <a:spLocks noChangeArrowheads="1"/>
            </p:cNvSpPr>
            <p:nvPr/>
          </p:nvSpPr>
          <p:spPr bwMode="auto">
            <a:xfrm>
              <a:off x="2330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31" name="Text Box 22"/>
            <p:cNvSpPr txBox="1">
              <a:spLocks noChangeArrowheads="1"/>
            </p:cNvSpPr>
            <p:nvPr/>
          </p:nvSpPr>
          <p:spPr bwMode="auto">
            <a:xfrm>
              <a:off x="1955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1:0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32" name="AutoShape 23"/>
            <p:cNvCxnSpPr>
              <a:cxnSpLocks noChangeShapeType="1"/>
              <a:stCxn id="130" idx="5"/>
              <a:endCxn id="130" idx="7"/>
            </p:cNvCxnSpPr>
            <p:nvPr/>
          </p:nvCxnSpPr>
          <p:spPr bwMode="auto">
            <a:xfrm rot="5400000" flipH="1" flipV="1">
              <a:off x="2353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3" name="Group 24"/>
          <p:cNvGrpSpPr/>
          <p:nvPr/>
        </p:nvGrpSpPr>
        <p:grpSpPr bwMode="auto">
          <a:xfrm>
            <a:off x="3097213" y="3890963"/>
            <a:ext cx="5602288" cy="1174750"/>
            <a:chOff x="1897" y="1833"/>
            <a:chExt cx="3529" cy="740"/>
          </a:xfrm>
        </p:grpSpPr>
        <p:sp>
          <p:nvSpPr>
            <p:cNvPr id="134" name="Oval 25"/>
            <p:cNvSpPr>
              <a:spLocks noChangeArrowheads="1"/>
            </p:cNvSpPr>
            <p:nvPr/>
          </p:nvSpPr>
          <p:spPr bwMode="auto">
            <a:xfrm>
              <a:off x="5381" y="200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135" name="AutoShape 26"/>
            <p:cNvCxnSpPr>
              <a:cxnSpLocks noChangeShapeType="1"/>
              <a:stCxn id="134" idx="5"/>
              <a:endCxn id="134" idx="7"/>
            </p:cNvCxnSpPr>
            <p:nvPr/>
          </p:nvCxnSpPr>
          <p:spPr bwMode="auto">
            <a:xfrm rot="5400000" flipH="1" flipV="1">
              <a:off x="5404" y="2029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" name="Oval 27"/>
            <p:cNvSpPr>
              <a:spLocks noChangeArrowheads="1"/>
            </p:cNvSpPr>
            <p:nvPr/>
          </p:nvSpPr>
          <p:spPr bwMode="auto">
            <a:xfrm>
              <a:off x="5375" y="237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137" name="AutoShape 28"/>
            <p:cNvCxnSpPr>
              <a:cxnSpLocks noChangeShapeType="1"/>
              <a:stCxn id="136" idx="0"/>
              <a:endCxn id="134" idx="4"/>
            </p:cNvCxnSpPr>
            <p:nvPr/>
          </p:nvCxnSpPr>
          <p:spPr bwMode="auto">
            <a:xfrm flipV="1">
              <a:off x="5398" y="2053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8" name="Text Box 29"/>
            <p:cNvSpPr txBox="1">
              <a:spLocks noChangeArrowheads="1"/>
            </p:cNvSpPr>
            <p:nvPr/>
          </p:nvSpPr>
          <p:spPr bwMode="auto">
            <a:xfrm>
              <a:off x="4994" y="2241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2:0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139" name="Text Box 30"/>
            <p:cNvSpPr txBox="1">
              <a:spLocks noChangeArrowheads="1"/>
            </p:cNvSpPr>
            <p:nvPr/>
          </p:nvSpPr>
          <p:spPr bwMode="auto">
            <a:xfrm>
              <a:off x="4994" y="1833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5:1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140" name="Text Box 31"/>
            <p:cNvSpPr txBox="1">
              <a:spLocks noChangeArrowheads="1"/>
            </p:cNvSpPr>
            <p:nvPr/>
          </p:nvSpPr>
          <p:spPr bwMode="auto">
            <a:xfrm>
              <a:off x="1897" y="1933"/>
              <a:ext cx="1425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+mn-lt"/>
                </a:rPr>
                <a:t>查找合并</a:t>
              </a:r>
              <a:endParaRPr lang="zh-CN" altLang="en-US">
                <a:latin typeface="+mn-lt"/>
              </a:endParaRPr>
            </a:p>
            <a:p>
              <a:pPr algn="ctr" eaLnBrk="1" hangingPunct="1"/>
              <a:r>
                <a:rPr lang="en-US" altLang="zh-CN">
                  <a:latin typeface="+mn-lt"/>
                </a:rPr>
                <a:t> (3,1) (4,6) (2,5)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141" name="Oval 32"/>
            <p:cNvSpPr>
              <a:spLocks noChangeArrowheads="1"/>
            </p:cNvSpPr>
            <p:nvPr/>
          </p:nvSpPr>
          <p:spPr bwMode="auto">
            <a:xfrm>
              <a:off x="3902" y="201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142" name="AutoShape 33"/>
            <p:cNvCxnSpPr>
              <a:cxnSpLocks noChangeShapeType="1"/>
              <a:stCxn id="141" idx="5"/>
              <a:endCxn id="141" idx="7"/>
            </p:cNvCxnSpPr>
            <p:nvPr/>
          </p:nvCxnSpPr>
          <p:spPr bwMode="auto">
            <a:xfrm rot="5400000" flipH="1" flipV="1">
              <a:off x="3925" y="2038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" name="Oval 34"/>
            <p:cNvSpPr>
              <a:spLocks noChangeArrowheads="1"/>
            </p:cNvSpPr>
            <p:nvPr/>
          </p:nvSpPr>
          <p:spPr bwMode="auto">
            <a:xfrm>
              <a:off x="3896" y="238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144" name="AutoShape 35"/>
            <p:cNvCxnSpPr>
              <a:cxnSpLocks noChangeShapeType="1"/>
              <a:stCxn id="143" idx="0"/>
              <a:endCxn id="141" idx="4"/>
            </p:cNvCxnSpPr>
            <p:nvPr/>
          </p:nvCxnSpPr>
          <p:spPr bwMode="auto">
            <a:xfrm flipV="1">
              <a:off x="3919" y="2062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" name="Text Box 36"/>
            <p:cNvSpPr txBox="1">
              <a:spLocks noChangeArrowheads="1"/>
            </p:cNvSpPr>
            <p:nvPr/>
          </p:nvSpPr>
          <p:spPr bwMode="auto">
            <a:xfrm>
              <a:off x="3515" y="2250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3:0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146" name="Text Box 37"/>
            <p:cNvSpPr txBox="1">
              <a:spLocks noChangeArrowheads="1"/>
            </p:cNvSpPr>
            <p:nvPr/>
          </p:nvSpPr>
          <p:spPr bwMode="auto">
            <a:xfrm>
              <a:off x="3515" y="1842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1:1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147" name="Oval 38"/>
            <p:cNvSpPr>
              <a:spLocks noChangeArrowheads="1"/>
            </p:cNvSpPr>
            <p:nvPr/>
          </p:nvSpPr>
          <p:spPr bwMode="auto">
            <a:xfrm>
              <a:off x="4638" y="200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148" name="AutoShape 39"/>
            <p:cNvCxnSpPr>
              <a:cxnSpLocks noChangeShapeType="1"/>
              <a:stCxn id="147" idx="5"/>
              <a:endCxn id="147" idx="7"/>
            </p:cNvCxnSpPr>
            <p:nvPr/>
          </p:nvCxnSpPr>
          <p:spPr bwMode="auto">
            <a:xfrm rot="5400000" flipH="1" flipV="1">
              <a:off x="4661" y="2029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40"/>
            <p:cNvSpPr>
              <a:spLocks noChangeArrowheads="1"/>
            </p:cNvSpPr>
            <p:nvPr/>
          </p:nvSpPr>
          <p:spPr bwMode="auto">
            <a:xfrm>
              <a:off x="4632" y="237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150" name="AutoShape 41"/>
            <p:cNvCxnSpPr>
              <a:cxnSpLocks noChangeShapeType="1"/>
              <a:stCxn id="149" idx="0"/>
              <a:endCxn id="147" idx="4"/>
            </p:cNvCxnSpPr>
            <p:nvPr/>
          </p:nvCxnSpPr>
          <p:spPr bwMode="auto">
            <a:xfrm flipV="1">
              <a:off x="4655" y="2053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1" name="Text Box 42"/>
            <p:cNvSpPr txBox="1">
              <a:spLocks noChangeArrowheads="1"/>
            </p:cNvSpPr>
            <p:nvPr/>
          </p:nvSpPr>
          <p:spPr bwMode="auto">
            <a:xfrm>
              <a:off x="4251" y="2241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4:0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152" name="Text Box 43"/>
            <p:cNvSpPr txBox="1">
              <a:spLocks noChangeArrowheads="1"/>
            </p:cNvSpPr>
            <p:nvPr/>
          </p:nvSpPr>
          <p:spPr bwMode="auto">
            <a:xfrm>
              <a:off x="4251" y="1833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6:1 </a:t>
              </a:r>
              <a:endParaRPr lang="en-US" altLang="zh-CN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Kruskal: </a:t>
            </a:r>
            <a:r>
              <a:rPr lang="zh-CN" altLang="en-US" b="1" smtClean="0">
                <a:solidFill>
                  <a:schemeClr val="tx1"/>
                </a:solidFill>
              </a:rPr>
              <a:t>取边</a:t>
            </a:r>
            <a:r>
              <a:rPr lang="en-US" altLang="zh-CN" b="1" smtClean="0">
                <a:solidFill>
                  <a:schemeClr val="tx1"/>
                </a:solidFill>
              </a:rPr>
              <a:t>, </a:t>
            </a:r>
            <a:r>
              <a:rPr lang="zh-CN" altLang="en-US" b="1" smtClean="0">
                <a:solidFill>
                  <a:schemeClr val="tx1"/>
                </a:solidFill>
              </a:rPr>
              <a:t>查找</a:t>
            </a:r>
            <a:r>
              <a:rPr lang="en-US" altLang="zh-CN" b="1" smtClean="0">
                <a:solidFill>
                  <a:schemeClr val="tx1"/>
                </a:solidFill>
              </a:rPr>
              <a:t>, </a:t>
            </a:r>
            <a:r>
              <a:rPr lang="zh-CN" altLang="en-US" b="1" smtClean="0">
                <a:solidFill>
                  <a:schemeClr val="tx1"/>
                </a:solidFill>
              </a:rPr>
              <a:t>合并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3" name="Picture 4" descr="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10219" r="5263"/>
          <a:stretch>
            <a:fillRect/>
          </a:stretch>
        </p:blipFill>
        <p:spPr bwMode="auto">
          <a:xfrm>
            <a:off x="250825" y="1341438"/>
            <a:ext cx="2582863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43213" y="1282700"/>
            <a:ext cx="530465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latin typeface="+mn-lt"/>
                <a:sym typeface="Symbol" panose="05050102010706020507" pitchFamily="18" charset="2"/>
              </a:rPr>
              <a:t>Q={31, 46, 25, 36, 34, 23, 14, 12, 35, 56}</a:t>
            </a:r>
            <a:endParaRPr lang="en-US" altLang="zh-CN" dirty="0">
              <a:latin typeface="+mn-lt"/>
              <a:sym typeface="Symbol" panose="05050102010706020507" pitchFamily="18" charset="2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3103563" y="2133600"/>
            <a:ext cx="5424487" cy="461963"/>
            <a:chOff x="1955" y="1344"/>
            <a:chExt cx="3417" cy="291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936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573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2:0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8" name="AutoShape 8"/>
            <p:cNvCxnSpPr>
              <a:cxnSpLocks noChangeShapeType="1"/>
              <a:stCxn id="6" idx="5"/>
              <a:endCxn id="6" idx="7"/>
            </p:cNvCxnSpPr>
            <p:nvPr/>
          </p:nvCxnSpPr>
          <p:spPr bwMode="auto">
            <a:xfrm rot="5400000" flipH="1" flipV="1">
              <a:off x="2959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542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180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3:0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1" name="AutoShape 11"/>
            <p:cNvCxnSpPr>
              <a:cxnSpLocks noChangeShapeType="1"/>
              <a:stCxn id="9" idx="5"/>
              <a:endCxn id="9" idx="7"/>
            </p:cNvCxnSpPr>
            <p:nvPr/>
          </p:nvCxnSpPr>
          <p:spPr bwMode="auto">
            <a:xfrm rot="5400000" flipH="1" flipV="1">
              <a:off x="3565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133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70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4:0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4" name="AutoShape 14"/>
            <p:cNvCxnSpPr>
              <a:cxnSpLocks noChangeShapeType="1"/>
              <a:stCxn id="12" idx="5"/>
              <a:endCxn id="12" idx="7"/>
            </p:cNvCxnSpPr>
            <p:nvPr/>
          </p:nvCxnSpPr>
          <p:spPr bwMode="auto">
            <a:xfrm rot="5400000" flipH="1" flipV="1">
              <a:off x="4156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4722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360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5:0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7" name="AutoShape 17"/>
            <p:cNvCxnSpPr>
              <a:cxnSpLocks noChangeShapeType="1"/>
              <a:stCxn id="15" idx="5"/>
              <a:endCxn id="15" idx="7"/>
            </p:cNvCxnSpPr>
            <p:nvPr/>
          </p:nvCxnSpPr>
          <p:spPr bwMode="auto">
            <a:xfrm rot="5400000" flipH="1" flipV="1">
              <a:off x="4745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312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949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6:0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20" name="AutoShape 20"/>
            <p:cNvCxnSpPr>
              <a:cxnSpLocks noChangeShapeType="1"/>
              <a:stCxn id="18" idx="5"/>
              <a:endCxn id="18" idx="7"/>
            </p:cNvCxnSpPr>
            <p:nvPr/>
          </p:nvCxnSpPr>
          <p:spPr bwMode="auto">
            <a:xfrm rot="5400000" flipH="1" flipV="1">
              <a:off x="5335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330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955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1:0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23" name="AutoShape 23"/>
            <p:cNvCxnSpPr>
              <a:cxnSpLocks noChangeShapeType="1"/>
              <a:stCxn id="21" idx="5"/>
              <a:endCxn id="21" idx="7"/>
            </p:cNvCxnSpPr>
            <p:nvPr/>
          </p:nvCxnSpPr>
          <p:spPr bwMode="auto">
            <a:xfrm rot="5400000" flipH="1" flipV="1">
              <a:off x="2353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4"/>
          <p:cNvGrpSpPr/>
          <p:nvPr/>
        </p:nvGrpSpPr>
        <p:grpSpPr bwMode="auto">
          <a:xfrm>
            <a:off x="3011488" y="2781300"/>
            <a:ext cx="5602288" cy="1174750"/>
            <a:chOff x="1897" y="1833"/>
            <a:chExt cx="3529" cy="740"/>
          </a:xfrm>
        </p:grpSpPr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5381" y="200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26" name="AutoShape 26"/>
            <p:cNvCxnSpPr>
              <a:cxnSpLocks noChangeShapeType="1"/>
              <a:stCxn id="25" idx="5"/>
              <a:endCxn id="25" idx="7"/>
            </p:cNvCxnSpPr>
            <p:nvPr/>
          </p:nvCxnSpPr>
          <p:spPr bwMode="auto">
            <a:xfrm rot="5400000" flipH="1" flipV="1">
              <a:off x="5404" y="2029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5375" y="237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28" name="AutoShape 28"/>
            <p:cNvCxnSpPr>
              <a:cxnSpLocks noChangeShapeType="1"/>
              <a:stCxn id="27" idx="0"/>
              <a:endCxn id="25" idx="4"/>
            </p:cNvCxnSpPr>
            <p:nvPr/>
          </p:nvCxnSpPr>
          <p:spPr bwMode="auto">
            <a:xfrm flipV="1">
              <a:off x="5398" y="2053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994" y="2241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2:0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4994" y="1833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5:1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897" y="1933"/>
              <a:ext cx="1425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+mn-lt"/>
                </a:rPr>
                <a:t>查找合并</a:t>
              </a:r>
              <a:endParaRPr lang="zh-CN" altLang="en-US">
                <a:latin typeface="+mn-lt"/>
              </a:endParaRPr>
            </a:p>
            <a:p>
              <a:pPr algn="ctr" eaLnBrk="1" hangingPunct="1"/>
              <a:r>
                <a:rPr lang="en-US" altLang="zh-CN">
                  <a:latin typeface="+mn-lt"/>
                </a:rPr>
                <a:t> (3,1) (4,6) (2,5)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3902" y="201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33" name="AutoShape 33"/>
            <p:cNvCxnSpPr>
              <a:cxnSpLocks noChangeShapeType="1"/>
              <a:stCxn id="32" idx="5"/>
              <a:endCxn id="32" idx="7"/>
            </p:cNvCxnSpPr>
            <p:nvPr/>
          </p:nvCxnSpPr>
          <p:spPr bwMode="auto">
            <a:xfrm rot="5400000" flipH="1" flipV="1">
              <a:off x="3925" y="2038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3896" y="238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35" name="AutoShape 35"/>
            <p:cNvCxnSpPr>
              <a:cxnSpLocks noChangeShapeType="1"/>
              <a:stCxn id="34" idx="0"/>
              <a:endCxn id="32" idx="4"/>
            </p:cNvCxnSpPr>
            <p:nvPr/>
          </p:nvCxnSpPr>
          <p:spPr bwMode="auto">
            <a:xfrm flipV="1">
              <a:off x="3919" y="2062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3515" y="2250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3:0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515" y="1842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1:1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4638" y="200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39" name="AutoShape 39"/>
            <p:cNvCxnSpPr>
              <a:cxnSpLocks noChangeShapeType="1"/>
              <a:stCxn id="38" idx="5"/>
              <a:endCxn id="38" idx="7"/>
            </p:cNvCxnSpPr>
            <p:nvPr/>
          </p:nvCxnSpPr>
          <p:spPr bwMode="auto">
            <a:xfrm rot="5400000" flipH="1" flipV="1">
              <a:off x="4661" y="2029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632" y="237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41" name="AutoShape 41"/>
            <p:cNvCxnSpPr>
              <a:cxnSpLocks noChangeShapeType="1"/>
              <a:stCxn id="40" idx="0"/>
              <a:endCxn id="38" idx="4"/>
            </p:cNvCxnSpPr>
            <p:nvPr/>
          </p:nvCxnSpPr>
          <p:spPr bwMode="auto">
            <a:xfrm flipV="1">
              <a:off x="4655" y="2053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4251" y="2241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4:0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4251" y="1833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6:1 </a:t>
              </a:r>
              <a:endParaRPr lang="en-US" altLang="zh-CN">
                <a:latin typeface="+mn-lt"/>
              </a:endParaRPr>
            </a:p>
          </p:txBody>
        </p:sp>
      </p:grpSp>
      <p:grpSp>
        <p:nvGrpSpPr>
          <p:cNvPr id="44" name="Group 44"/>
          <p:cNvGrpSpPr/>
          <p:nvPr/>
        </p:nvGrpSpPr>
        <p:grpSpPr bwMode="auto">
          <a:xfrm>
            <a:off x="395288" y="4149725"/>
            <a:ext cx="1619250" cy="2293938"/>
            <a:chOff x="249" y="2614"/>
            <a:chExt cx="1020" cy="1445"/>
          </a:xfrm>
        </p:grpSpPr>
        <p:sp>
          <p:nvSpPr>
            <p:cNvPr id="45" name="Oval 45"/>
            <p:cNvSpPr>
              <a:spLocks noChangeArrowheads="1"/>
            </p:cNvSpPr>
            <p:nvPr/>
          </p:nvSpPr>
          <p:spPr bwMode="auto">
            <a:xfrm>
              <a:off x="1072" y="327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46" name="AutoShape 46"/>
            <p:cNvCxnSpPr>
              <a:cxnSpLocks noChangeShapeType="1"/>
              <a:stCxn id="45" idx="5"/>
              <a:endCxn id="45" idx="7"/>
            </p:cNvCxnSpPr>
            <p:nvPr/>
          </p:nvCxnSpPr>
          <p:spPr bwMode="auto">
            <a:xfrm rot="5400000" flipH="1" flipV="1">
              <a:off x="1095" y="3293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1066" y="364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48" name="AutoShape 48"/>
            <p:cNvCxnSpPr>
              <a:cxnSpLocks noChangeShapeType="1"/>
              <a:stCxn id="47" idx="0"/>
              <a:endCxn id="45" idx="4"/>
            </p:cNvCxnSpPr>
            <p:nvPr/>
          </p:nvCxnSpPr>
          <p:spPr bwMode="auto">
            <a:xfrm flipV="1">
              <a:off x="1089" y="3317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685" y="3505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4:0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702" y="3007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6:2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636" y="353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630" y="390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53" name="AutoShape 53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653" y="3580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249" y="3768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3:0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249" y="3370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1:1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94" y="2614"/>
              <a:ext cx="975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+mn-lt"/>
                </a:rPr>
                <a:t> 查并</a:t>
              </a:r>
              <a:r>
                <a:rPr lang="en-US" altLang="zh-CN">
                  <a:latin typeface="+mn-lt"/>
                </a:rPr>
                <a:t>(3,6)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57" name="AutoShape 57"/>
            <p:cNvCxnSpPr>
              <a:cxnSpLocks noChangeShapeType="1"/>
              <a:stCxn id="51" idx="7"/>
              <a:endCxn id="45" idx="2"/>
            </p:cNvCxnSpPr>
            <p:nvPr/>
          </p:nvCxnSpPr>
          <p:spPr bwMode="auto">
            <a:xfrm flipV="1">
              <a:off x="674" y="3294"/>
              <a:ext cx="398" cy="2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8" name="Group 58"/>
          <p:cNvGrpSpPr/>
          <p:nvPr/>
        </p:nvGrpSpPr>
        <p:grpSpPr bwMode="auto">
          <a:xfrm>
            <a:off x="4929188" y="4149725"/>
            <a:ext cx="1579562" cy="2333625"/>
            <a:chOff x="1701" y="2614"/>
            <a:chExt cx="995" cy="1470"/>
          </a:xfrm>
        </p:grpSpPr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1825" y="2614"/>
              <a:ext cx="780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+mn-lt"/>
                </a:rPr>
                <a:t> 查</a:t>
              </a:r>
              <a:r>
                <a:rPr lang="en-US" altLang="zh-CN">
                  <a:latin typeface="+mn-lt"/>
                </a:rPr>
                <a:t>(3,4)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2461" y="324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61" name="AutoShape 61"/>
            <p:cNvCxnSpPr>
              <a:cxnSpLocks noChangeShapeType="1"/>
              <a:stCxn id="60" idx="5"/>
              <a:endCxn id="60" idx="7"/>
            </p:cNvCxnSpPr>
            <p:nvPr/>
          </p:nvCxnSpPr>
          <p:spPr bwMode="auto">
            <a:xfrm rot="5400000" flipH="1" flipV="1">
              <a:off x="2484" y="3263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455" y="361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63" name="AutoShape 63"/>
            <p:cNvCxnSpPr>
              <a:cxnSpLocks noChangeShapeType="1"/>
              <a:stCxn id="62" idx="0"/>
              <a:endCxn id="60" idx="4"/>
            </p:cNvCxnSpPr>
            <p:nvPr/>
          </p:nvCxnSpPr>
          <p:spPr bwMode="auto">
            <a:xfrm flipV="1">
              <a:off x="2478" y="3287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2273" y="3612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4:0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063" y="3022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6:2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1973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2108" y="3793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68" name="AutoShape 68"/>
            <p:cNvCxnSpPr>
              <a:cxnSpLocks noChangeShapeType="1"/>
              <a:stCxn id="67" idx="0"/>
              <a:endCxn id="60" idx="4"/>
            </p:cNvCxnSpPr>
            <p:nvPr/>
          </p:nvCxnSpPr>
          <p:spPr bwMode="auto">
            <a:xfrm flipV="1">
              <a:off x="2131" y="3287"/>
              <a:ext cx="353" cy="5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910" y="3793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3:0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701" y="3239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1:1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71" name="AutoShape 71"/>
            <p:cNvCxnSpPr>
              <a:cxnSpLocks noChangeShapeType="1"/>
              <a:stCxn id="66" idx="7"/>
              <a:endCxn id="60" idx="2"/>
            </p:cNvCxnSpPr>
            <p:nvPr/>
          </p:nvCxnSpPr>
          <p:spPr bwMode="auto">
            <a:xfrm flipV="1">
              <a:off x="2011" y="3264"/>
              <a:ext cx="450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Kruskal: </a:t>
            </a:r>
            <a:r>
              <a:rPr lang="zh-CN" altLang="en-US" b="1" smtClean="0">
                <a:solidFill>
                  <a:schemeClr val="tx1"/>
                </a:solidFill>
              </a:rPr>
              <a:t>取边</a:t>
            </a:r>
            <a:r>
              <a:rPr lang="en-US" altLang="zh-CN" b="1" smtClean="0">
                <a:solidFill>
                  <a:schemeClr val="tx1"/>
                </a:solidFill>
              </a:rPr>
              <a:t>, </a:t>
            </a:r>
            <a:r>
              <a:rPr lang="zh-CN" altLang="en-US" b="1" smtClean="0">
                <a:solidFill>
                  <a:schemeClr val="tx1"/>
                </a:solidFill>
              </a:rPr>
              <a:t>查找</a:t>
            </a:r>
            <a:r>
              <a:rPr lang="en-US" altLang="zh-CN" b="1" smtClean="0">
                <a:solidFill>
                  <a:schemeClr val="tx1"/>
                </a:solidFill>
              </a:rPr>
              <a:t>, </a:t>
            </a:r>
            <a:r>
              <a:rPr lang="zh-CN" altLang="en-US" b="1" smtClean="0">
                <a:solidFill>
                  <a:schemeClr val="tx1"/>
                </a:solidFill>
              </a:rPr>
              <a:t>合并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pic>
        <p:nvPicPr>
          <p:cNvPr id="3" name="Picture 4" descr="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3" t="10219" r="5263"/>
          <a:stretch>
            <a:fillRect/>
          </a:stretch>
        </p:blipFill>
        <p:spPr bwMode="auto">
          <a:xfrm>
            <a:off x="250825" y="1341438"/>
            <a:ext cx="2582863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43213" y="1282700"/>
            <a:ext cx="5304657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latin typeface="+mn-lt"/>
                <a:sym typeface="Symbol" panose="05050102010706020507" pitchFamily="18" charset="2"/>
              </a:rPr>
              <a:t>Q={31, 46, 25, 36, 34, 23, 14, 12, 35, 56}</a:t>
            </a:r>
            <a:endParaRPr lang="en-US" altLang="zh-CN">
              <a:latin typeface="+mn-lt"/>
              <a:sym typeface="Symbol" panose="05050102010706020507" pitchFamily="18" charset="2"/>
            </a:endParaRPr>
          </a:p>
        </p:txBody>
      </p:sp>
      <p:grpSp>
        <p:nvGrpSpPr>
          <p:cNvPr id="5" name="Group 5"/>
          <p:cNvGrpSpPr/>
          <p:nvPr/>
        </p:nvGrpSpPr>
        <p:grpSpPr bwMode="auto">
          <a:xfrm>
            <a:off x="3103563" y="2133600"/>
            <a:ext cx="5424487" cy="461963"/>
            <a:chOff x="1955" y="1344"/>
            <a:chExt cx="3417" cy="291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936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573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2:0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8" name="AutoShape 8"/>
            <p:cNvCxnSpPr>
              <a:cxnSpLocks noChangeShapeType="1"/>
              <a:stCxn id="6" idx="5"/>
              <a:endCxn id="6" idx="7"/>
            </p:cNvCxnSpPr>
            <p:nvPr/>
          </p:nvCxnSpPr>
          <p:spPr bwMode="auto">
            <a:xfrm rot="5400000" flipH="1" flipV="1">
              <a:off x="2959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542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180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3:0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1" name="AutoShape 11"/>
            <p:cNvCxnSpPr>
              <a:cxnSpLocks noChangeShapeType="1"/>
              <a:stCxn id="9" idx="5"/>
              <a:endCxn id="9" idx="7"/>
            </p:cNvCxnSpPr>
            <p:nvPr/>
          </p:nvCxnSpPr>
          <p:spPr bwMode="auto">
            <a:xfrm rot="5400000" flipH="1" flipV="1">
              <a:off x="3565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133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770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4:0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4" name="AutoShape 14"/>
            <p:cNvCxnSpPr>
              <a:cxnSpLocks noChangeShapeType="1"/>
              <a:stCxn id="12" idx="5"/>
              <a:endCxn id="12" idx="7"/>
            </p:cNvCxnSpPr>
            <p:nvPr/>
          </p:nvCxnSpPr>
          <p:spPr bwMode="auto">
            <a:xfrm rot="5400000" flipH="1" flipV="1">
              <a:off x="4156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4722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360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5:0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7" name="AutoShape 17"/>
            <p:cNvCxnSpPr>
              <a:cxnSpLocks noChangeShapeType="1"/>
              <a:stCxn id="15" idx="5"/>
              <a:endCxn id="15" idx="7"/>
            </p:cNvCxnSpPr>
            <p:nvPr/>
          </p:nvCxnSpPr>
          <p:spPr bwMode="auto">
            <a:xfrm rot="5400000" flipH="1" flipV="1">
              <a:off x="4745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312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4949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6:0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20" name="AutoShape 20"/>
            <p:cNvCxnSpPr>
              <a:cxnSpLocks noChangeShapeType="1"/>
              <a:stCxn id="18" idx="5"/>
              <a:endCxn id="18" idx="7"/>
            </p:cNvCxnSpPr>
            <p:nvPr/>
          </p:nvCxnSpPr>
          <p:spPr bwMode="auto">
            <a:xfrm rot="5400000" flipH="1" flipV="1">
              <a:off x="5335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2330" y="1525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1955" y="134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1:0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23" name="AutoShape 23"/>
            <p:cNvCxnSpPr>
              <a:cxnSpLocks noChangeShapeType="1"/>
              <a:stCxn id="21" idx="5"/>
              <a:endCxn id="21" idx="7"/>
            </p:cNvCxnSpPr>
            <p:nvPr/>
          </p:nvCxnSpPr>
          <p:spPr bwMode="auto">
            <a:xfrm rot="5400000" flipH="1" flipV="1">
              <a:off x="2353" y="1547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4"/>
          <p:cNvGrpSpPr/>
          <p:nvPr/>
        </p:nvGrpSpPr>
        <p:grpSpPr bwMode="auto">
          <a:xfrm>
            <a:off x="3011488" y="2781300"/>
            <a:ext cx="5602288" cy="1174750"/>
            <a:chOff x="1897" y="1833"/>
            <a:chExt cx="3529" cy="740"/>
          </a:xfrm>
        </p:grpSpPr>
        <p:sp>
          <p:nvSpPr>
            <p:cNvPr id="25" name="Oval 25"/>
            <p:cNvSpPr>
              <a:spLocks noChangeArrowheads="1"/>
            </p:cNvSpPr>
            <p:nvPr/>
          </p:nvSpPr>
          <p:spPr bwMode="auto">
            <a:xfrm>
              <a:off x="5381" y="200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26" name="AutoShape 26"/>
            <p:cNvCxnSpPr>
              <a:cxnSpLocks noChangeShapeType="1"/>
              <a:stCxn id="25" idx="5"/>
              <a:endCxn id="25" idx="7"/>
            </p:cNvCxnSpPr>
            <p:nvPr/>
          </p:nvCxnSpPr>
          <p:spPr bwMode="auto">
            <a:xfrm rot="5400000" flipH="1" flipV="1">
              <a:off x="5404" y="2029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Oval 27"/>
            <p:cNvSpPr>
              <a:spLocks noChangeArrowheads="1"/>
            </p:cNvSpPr>
            <p:nvPr/>
          </p:nvSpPr>
          <p:spPr bwMode="auto">
            <a:xfrm>
              <a:off x="5375" y="237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28" name="AutoShape 28"/>
            <p:cNvCxnSpPr>
              <a:cxnSpLocks noChangeShapeType="1"/>
              <a:stCxn id="27" idx="0"/>
              <a:endCxn id="25" idx="4"/>
            </p:cNvCxnSpPr>
            <p:nvPr/>
          </p:nvCxnSpPr>
          <p:spPr bwMode="auto">
            <a:xfrm flipV="1">
              <a:off x="5398" y="2053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994" y="2241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2:0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4994" y="1833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5:1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1897" y="1933"/>
              <a:ext cx="1425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+mn-lt"/>
                </a:rPr>
                <a:t>查找合并</a:t>
              </a:r>
              <a:endParaRPr lang="zh-CN" altLang="en-US">
                <a:latin typeface="+mn-lt"/>
              </a:endParaRPr>
            </a:p>
            <a:p>
              <a:pPr algn="ctr" eaLnBrk="1" hangingPunct="1"/>
              <a:r>
                <a:rPr lang="en-US" altLang="zh-CN">
                  <a:latin typeface="+mn-lt"/>
                </a:rPr>
                <a:t> (3,1) (4,6) (2,5)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32" name="Oval 32"/>
            <p:cNvSpPr>
              <a:spLocks noChangeArrowheads="1"/>
            </p:cNvSpPr>
            <p:nvPr/>
          </p:nvSpPr>
          <p:spPr bwMode="auto">
            <a:xfrm>
              <a:off x="3902" y="201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33" name="AutoShape 33"/>
            <p:cNvCxnSpPr>
              <a:cxnSpLocks noChangeShapeType="1"/>
              <a:stCxn id="32" idx="5"/>
              <a:endCxn id="32" idx="7"/>
            </p:cNvCxnSpPr>
            <p:nvPr/>
          </p:nvCxnSpPr>
          <p:spPr bwMode="auto">
            <a:xfrm rot="5400000" flipH="1" flipV="1">
              <a:off x="3925" y="2038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3896" y="238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35" name="AutoShape 35"/>
            <p:cNvCxnSpPr>
              <a:cxnSpLocks noChangeShapeType="1"/>
              <a:stCxn id="34" idx="0"/>
              <a:endCxn id="32" idx="4"/>
            </p:cNvCxnSpPr>
            <p:nvPr/>
          </p:nvCxnSpPr>
          <p:spPr bwMode="auto">
            <a:xfrm flipV="1">
              <a:off x="3919" y="2062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3515" y="2250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3:0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515" y="1842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1:1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38" name="Oval 38"/>
            <p:cNvSpPr>
              <a:spLocks noChangeArrowheads="1"/>
            </p:cNvSpPr>
            <p:nvPr/>
          </p:nvSpPr>
          <p:spPr bwMode="auto">
            <a:xfrm>
              <a:off x="4638" y="200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39" name="AutoShape 39"/>
            <p:cNvCxnSpPr>
              <a:cxnSpLocks noChangeShapeType="1"/>
              <a:stCxn id="38" idx="5"/>
              <a:endCxn id="38" idx="7"/>
            </p:cNvCxnSpPr>
            <p:nvPr/>
          </p:nvCxnSpPr>
          <p:spPr bwMode="auto">
            <a:xfrm rot="5400000" flipH="1" flipV="1">
              <a:off x="4661" y="2029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Oval 40"/>
            <p:cNvSpPr>
              <a:spLocks noChangeArrowheads="1"/>
            </p:cNvSpPr>
            <p:nvPr/>
          </p:nvSpPr>
          <p:spPr bwMode="auto">
            <a:xfrm>
              <a:off x="4632" y="2377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41" name="AutoShape 41"/>
            <p:cNvCxnSpPr>
              <a:cxnSpLocks noChangeShapeType="1"/>
              <a:stCxn id="40" idx="0"/>
              <a:endCxn id="38" idx="4"/>
            </p:cNvCxnSpPr>
            <p:nvPr/>
          </p:nvCxnSpPr>
          <p:spPr bwMode="auto">
            <a:xfrm flipV="1">
              <a:off x="4655" y="2053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4251" y="2241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4:0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4251" y="1833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6:1 </a:t>
              </a:r>
              <a:endParaRPr lang="en-US" altLang="zh-CN">
                <a:latin typeface="+mn-lt"/>
              </a:endParaRPr>
            </a:p>
          </p:txBody>
        </p:sp>
      </p:grpSp>
      <p:grpSp>
        <p:nvGrpSpPr>
          <p:cNvPr id="44" name="Group 44"/>
          <p:cNvGrpSpPr/>
          <p:nvPr/>
        </p:nvGrpSpPr>
        <p:grpSpPr bwMode="auto">
          <a:xfrm>
            <a:off x="395288" y="4149725"/>
            <a:ext cx="1619250" cy="2293938"/>
            <a:chOff x="249" y="2614"/>
            <a:chExt cx="1020" cy="1445"/>
          </a:xfrm>
        </p:grpSpPr>
        <p:sp>
          <p:nvSpPr>
            <p:cNvPr id="45" name="Oval 45"/>
            <p:cNvSpPr>
              <a:spLocks noChangeArrowheads="1"/>
            </p:cNvSpPr>
            <p:nvPr/>
          </p:nvSpPr>
          <p:spPr bwMode="auto">
            <a:xfrm>
              <a:off x="1072" y="327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46" name="AutoShape 46"/>
            <p:cNvCxnSpPr>
              <a:cxnSpLocks noChangeShapeType="1"/>
              <a:stCxn id="45" idx="5"/>
              <a:endCxn id="45" idx="7"/>
            </p:cNvCxnSpPr>
            <p:nvPr/>
          </p:nvCxnSpPr>
          <p:spPr bwMode="auto">
            <a:xfrm rot="5400000" flipH="1" flipV="1">
              <a:off x="1095" y="3293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47"/>
            <p:cNvSpPr>
              <a:spLocks noChangeArrowheads="1"/>
            </p:cNvSpPr>
            <p:nvPr/>
          </p:nvSpPr>
          <p:spPr bwMode="auto">
            <a:xfrm>
              <a:off x="1066" y="364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48" name="AutoShape 48"/>
            <p:cNvCxnSpPr>
              <a:cxnSpLocks noChangeShapeType="1"/>
              <a:stCxn id="47" idx="0"/>
              <a:endCxn id="45" idx="4"/>
            </p:cNvCxnSpPr>
            <p:nvPr/>
          </p:nvCxnSpPr>
          <p:spPr bwMode="auto">
            <a:xfrm flipV="1">
              <a:off x="1089" y="3317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685" y="3505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4:0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702" y="3007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6:2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636" y="353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630" y="390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53" name="AutoShape 53"/>
            <p:cNvCxnSpPr>
              <a:cxnSpLocks noChangeShapeType="1"/>
              <a:stCxn id="52" idx="0"/>
              <a:endCxn id="51" idx="4"/>
            </p:cNvCxnSpPr>
            <p:nvPr/>
          </p:nvCxnSpPr>
          <p:spPr bwMode="auto">
            <a:xfrm flipV="1">
              <a:off x="653" y="3580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249" y="3768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3:0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249" y="3370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1:1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94" y="2614"/>
              <a:ext cx="975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+mn-lt"/>
                </a:rPr>
                <a:t> 查并</a:t>
              </a:r>
              <a:r>
                <a:rPr lang="en-US" altLang="zh-CN">
                  <a:latin typeface="+mn-lt"/>
                </a:rPr>
                <a:t>(3,6)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57" name="AutoShape 57"/>
            <p:cNvCxnSpPr>
              <a:cxnSpLocks noChangeShapeType="1"/>
              <a:stCxn id="51" idx="7"/>
              <a:endCxn id="45" idx="2"/>
            </p:cNvCxnSpPr>
            <p:nvPr/>
          </p:nvCxnSpPr>
          <p:spPr bwMode="auto">
            <a:xfrm flipV="1">
              <a:off x="674" y="3294"/>
              <a:ext cx="398" cy="2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8" name="Group 58"/>
          <p:cNvGrpSpPr/>
          <p:nvPr/>
        </p:nvGrpSpPr>
        <p:grpSpPr bwMode="auto">
          <a:xfrm>
            <a:off x="2484438" y="4149725"/>
            <a:ext cx="1579562" cy="2333625"/>
            <a:chOff x="1701" y="2614"/>
            <a:chExt cx="995" cy="1470"/>
          </a:xfrm>
        </p:grpSpPr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1825" y="2614"/>
              <a:ext cx="780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+mn-lt"/>
                </a:rPr>
                <a:t> 查</a:t>
              </a:r>
              <a:r>
                <a:rPr lang="en-US" altLang="zh-CN">
                  <a:latin typeface="+mn-lt"/>
                </a:rPr>
                <a:t>(3,4)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60" name="Oval 60"/>
            <p:cNvSpPr>
              <a:spLocks noChangeArrowheads="1"/>
            </p:cNvSpPr>
            <p:nvPr/>
          </p:nvSpPr>
          <p:spPr bwMode="auto">
            <a:xfrm>
              <a:off x="2461" y="324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61" name="AutoShape 61"/>
            <p:cNvCxnSpPr>
              <a:cxnSpLocks noChangeShapeType="1"/>
              <a:stCxn id="60" idx="5"/>
              <a:endCxn id="60" idx="7"/>
            </p:cNvCxnSpPr>
            <p:nvPr/>
          </p:nvCxnSpPr>
          <p:spPr bwMode="auto">
            <a:xfrm rot="5400000" flipH="1" flipV="1">
              <a:off x="2484" y="3263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62"/>
            <p:cNvSpPr>
              <a:spLocks noChangeArrowheads="1"/>
            </p:cNvSpPr>
            <p:nvPr/>
          </p:nvSpPr>
          <p:spPr bwMode="auto">
            <a:xfrm>
              <a:off x="2455" y="361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63" name="AutoShape 63"/>
            <p:cNvCxnSpPr>
              <a:cxnSpLocks noChangeShapeType="1"/>
              <a:stCxn id="62" idx="0"/>
              <a:endCxn id="60" idx="4"/>
            </p:cNvCxnSpPr>
            <p:nvPr/>
          </p:nvCxnSpPr>
          <p:spPr bwMode="auto">
            <a:xfrm flipV="1">
              <a:off x="2478" y="3287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2273" y="3612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4:0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063" y="3022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6:2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66" name="Oval 66"/>
            <p:cNvSpPr>
              <a:spLocks noChangeArrowheads="1"/>
            </p:cNvSpPr>
            <p:nvPr/>
          </p:nvSpPr>
          <p:spPr bwMode="auto">
            <a:xfrm>
              <a:off x="1973" y="352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67" name="Oval 67"/>
            <p:cNvSpPr>
              <a:spLocks noChangeArrowheads="1"/>
            </p:cNvSpPr>
            <p:nvPr/>
          </p:nvSpPr>
          <p:spPr bwMode="auto">
            <a:xfrm>
              <a:off x="2108" y="3793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68" name="AutoShape 68"/>
            <p:cNvCxnSpPr>
              <a:cxnSpLocks noChangeShapeType="1"/>
              <a:stCxn id="67" idx="0"/>
              <a:endCxn id="60" idx="4"/>
            </p:cNvCxnSpPr>
            <p:nvPr/>
          </p:nvCxnSpPr>
          <p:spPr bwMode="auto">
            <a:xfrm flipV="1">
              <a:off x="2131" y="3287"/>
              <a:ext cx="353" cy="5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910" y="3793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3:0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701" y="3239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1:1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71" name="AutoShape 71"/>
            <p:cNvCxnSpPr>
              <a:cxnSpLocks noChangeShapeType="1"/>
              <a:stCxn id="66" idx="7"/>
              <a:endCxn id="60" idx="2"/>
            </p:cNvCxnSpPr>
            <p:nvPr/>
          </p:nvCxnSpPr>
          <p:spPr bwMode="auto">
            <a:xfrm flipV="1">
              <a:off x="2011" y="3264"/>
              <a:ext cx="450" cy="2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2" name="Group 72"/>
          <p:cNvGrpSpPr/>
          <p:nvPr/>
        </p:nvGrpSpPr>
        <p:grpSpPr bwMode="auto">
          <a:xfrm>
            <a:off x="4427538" y="4149725"/>
            <a:ext cx="2155825" cy="2478088"/>
            <a:chOff x="3016" y="2614"/>
            <a:chExt cx="1358" cy="1561"/>
          </a:xfrm>
        </p:grpSpPr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3951" y="3239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5:1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3131" y="2614"/>
              <a:ext cx="975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+mn-lt"/>
                </a:rPr>
                <a:t> 查并</a:t>
              </a:r>
              <a:r>
                <a:rPr lang="en-US" altLang="zh-CN">
                  <a:latin typeface="+mn-lt"/>
                </a:rPr>
                <a:t>(2,3)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75" name="Oval 75"/>
            <p:cNvSpPr>
              <a:spLocks noChangeArrowheads="1"/>
            </p:cNvSpPr>
            <p:nvPr/>
          </p:nvSpPr>
          <p:spPr bwMode="auto">
            <a:xfrm>
              <a:off x="3794" y="324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76" name="AutoShape 76"/>
            <p:cNvCxnSpPr>
              <a:cxnSpLocks noChangeShapeType="1"/>
              <a:stCxn id="75" idx="5"/>
              <a:endCxn id="75" idx="7"/>
            </p:cNvCxnSpPr>
            <p:nvPr/>
          </p:nvCxnSpPr>
          <p:spPr bwMode="auto">
            <a:xfrm rot="5400000" flipH="1" flipV="1">
              <a:off x="3817" y="3263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Oval 77"/>
            <p:cNvSpPr>
              <a:spLocks noChangeArrowheads="1"/>
            </p:cNvSpPr>
            <p:nvPr/>
          </p:nvSpPr>
          <p:spPr bwMode="auto">
            <a:xfrm>
              <a:off x="3788" y="361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78" name="AutoShape 78"/>
            <p:cNvCxnSpPr>
              <a:cxnSpLocks noChangeShapeType="1"/>
              <a:stCxn id="77" idx="0"/>
              <a:endCxn id="75" idx="4"/>
            </p:cNvCxnSpPr>
            <p:nvPr/>
          </p:nvCxnSpPr>
          <p:spPr bwMode="auto">
            <a:xfrm flipV="1">
              <a:off x="3811" y="3287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3606" y="3612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4:0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3424" y="2976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6:2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81" name="Oval 81"/>
            <p:cNvSpPr>
              <a:spLocks noChangeArrowheads="1"/>
            </p:cNvSpPr>
            <p:nvPr/>
          </p:nvSpPr>
          <p:spPr bwMode="auto">
            <a:xfrm>
              <a:off x="3260" y="356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82" name="Oval 82"/>
            <p:cNvSpPr>
              <a:spLocks noChangeArrowheads="1"/>
            </p:cNvSpPr>
            <p:nvPr/>
          </p:nvSpPr>
          <p:spPr bwMode="auto">
            <a:xfrm>
              <a:off x="3441" y="3793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83" name="AutoShape 83"/>
            <p:cNvCxnSpPr>
              <a:cxnSpLocks noChangeShapeType="1"/>
              <a:stCxn id="82" idx="0"/>
              <a:endCxn id="75" idx="4"/>
            </p:cNvCxnSpPr>
            <p:nvPr/>
          </p:nvCxnSpPr>
          <p:spPr bwMode="auto">
            <a:xfrm flipV="1">
              <a:off x="3464" y="3287"/>
              <a:ext cx="353" cy="5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3243" y="3793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3:0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85" name="Text Box 85"/>
            <p:cNvSpPr txBox="1">
              <a:spLocks noChangeArrowheads="1"/>
            </p:cNvSpPr>
            <p:nvPr/>
          </p:nvSpPr>
          <p:spPr bwMode="auto">
            <a:xfrm>
              <a:off x="3016" y="329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1:1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86" name="AutoShape 86"/>
            <p:cNvCxnSpPr>
              <a:cxnSpLocks noChangeShapeType="1"/>
              <a:stCxn id="81" idx="7"/>
              <a:endCxn id="75" idx="2"/>
            </p:cNvCxnSpPr>
            <p:nvPr/>
          </p:nvCxnSpPr>
          <p:spPr bwMode="auto">
            <a:xfrm flipV="1">
              <a:off x="3298" y="3264"/>
              <a:ext cx="496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" name="Oval 87"/>
            <p:cNvSpPr>
              <a:spLocks noChangeArrowheads="1"/>
            </p:cNvSpPr>
            <p:nvPr/>
          </p:nvSpPr>
          <p:spPr bwMode="auto">
            <a:xfrm>
              <a:off x="3992" y="3513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88" name="Oval 88"/>
            <p:cNvSpPr>
              <a:spLocks noChangeArrowheads="1"/>
            </p:cNvSpPr>
            <p:nvPr/>
          </p:nvSpPr>
          <p:spPr bwMode="auto">
            <a:xfrm>
              <a:off x="3986" y="3883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89" name="AutoShape 89"/>
            <p:cNvCxnSpPr>
              <a:cxnSpLocks noChangeShapeType="1"/>
              <a:stCxn id="88" idx="0"/>
              <a:endCxn id="87" idx="4"/>
            </p:cNvCxnSpPr>
            <p:nvPr/>
          </p:nvCxnSpPr>
          <p:spPr bwMode="auto">
            <a:xfrm flipV="1">
              <a:off x="4009" y="3559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0" name="Text Box 90"/>
            <p:cNvSpPr txBox="1">
              <a:spLocks noChangeArrowheads="1"/>
            </p:cNvSpPr>
            <p:nvPr/>
          </p:nvSpPr>
          <p:spPr bwMode="auto">
            <a:xfrm>
              <a:off x="3805" y="388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2:0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91" name="AutoShape 91"/>
            <p:cNvCxnSpPr>
              <a:cxnSpLocks noChangeShapeType="1"/>
              <a:stCxn id="87" idx="1"/>
              <a:endCxn id="75" idx="5"/>
            </p:cNvCxnSpPr>
            <p:nvPr/>
          </p:nvCxnSpPr>
          <p:spPr bwMode="auto">
            <a:xfrm flipH="1" flipV="1">
              <a:off x="3832" y="3280"/>
              <a:ext cx="16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2" name="Group 92"/>
          <p:cNvGrpSpPr/>
          <p:nvPr/>
        </p:nvGrpSpPr>
        <p:grpSpPr bwMode="auto">
          <a:xfrm>
            <a:off x="6732592" y="4149725"/>
            <a:ext cx="2154238" cy="2405063"/>
            <a:chOff x="4287" y="2614"/>
            <a:chExt cx="1357" cy="1515"/>
          </a:xfrm>
        </p:grpSpPr>
        <p:sp>
          <p:nvSpPr>
            <p:cNvPr id="93" name="Text Box 93"/>
            <p:cNvSpPr txBox="1">
              <a:spLocks noChangeArrowheads="1"/>
            </p:cNvSpPr>
            <p:nvPr/>
          </p:nvSpPr>
          <p:spPr bwMode="auto">
            <a:xfrm>
              <a:off x="5221" y="3239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5:1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94" name="Text Box 94"/>
            <p:cNvSpPr txBox="1">
              <a:spLocks noChangeArrowheads="1"/>
            </p:cNvSpPr>
            <p:nvPr/>
          </p:nvSpPr>
          <p:spPr bwMode="auto">
            <a:xfrm>
              <a:off x="4499" y="2614"/>
              <a:ext cx="780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>
                  <a:latin typeface="+mn-lt"/>
                </a:rPr>
                <a:t> 查</a:t>
              </a:r>
              <a:r>
                <a:rPr lang="en-US" altLang="zh-CN">
                  <a:latin typeface="+mn-lt"/>
                </a:rPr>
                <a:t>(1,2)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95" name="Oval 95"/>
            <p:cNvSpPr>
              <a:spLocks noChangeArrowheads="1"/>
            </p:cNvSpPr>
            <p:nvPr/>
          </p:nvSpPr>
          <p:spPr bwMode="auto">
            <a:xfrm>
              <a:off x="5065" y="324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96" name="AutoShape 96"/>
            <p:cNvCxnSpPr>
              <a:cxnSpLocks noChangeShapeType="1"/>
              <a:stCxn id="95" idx="5"/>
              <a:endCxn id="95" idx="7"/>
            </p:cNvCxnSpPr>
            <p:nvPr/>
          </p:nvCxnSpPr>
          <p:spPr bwMode="auto">
            <a:xfrm rot="5400000" flipH="1" flipV="1">
              <a:off x="5088" y="3263"/>
              <a:ext cx="32" cy="1"/>
            </a:xfrm>
            <a:prstGeom prst="curvedConnector5">
              <a:avLst>
                <a:gd name="adj1" fmla="val -471875"/>
                <a:gd name="adj2" fmla="val 18300009"/>
                <a:gd name="adj3" fmla="val 571875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" name="Oval 97"/>
            <p:cNvSpPr>
              <a:spLocks noChangeArrowheads="1"/>
            </p:cNvSpPr>
            <p:nvPr/>
          </p:nvSpPr>
          <p:spPr bwMode="auto">
            <a:xfrm>
              <a:off x="5059" y="3611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98" name="AutoShape 98"/>
            <p:cNvCxnSpPr>
              <a:cxnSpLocks noChangeShapeType="1"/>
              <a:stCxn id="97" idx="0"/>
              <a:endCxn id="95" idx="4"/>
            </p:cNvCxnSpPr>
            <p:nvPr/>
          </p:nvCxnSpPr>
          <p:spPr bwMode="auto">
            <a:xfrm flipV="1">
              <a:off x="5082" y="3287"/>
              <a:ext cx="6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Text Box 99"/>
            <p:cNvSpPr txBox="1">
              <a:spLocks noChangeArrowheads="1"/>
            </p:cNvSpPr>
            <p:nvPr/>
          </p:nvSpPr>
          <p:spPr bwMode="auto">
            <a:xfrm>
              <a:off x="4877" y="3612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4:0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100" name="Text Box 100"/>
            <p:cNvSpPr txBox="1">
              <a:spLocks noChangeArrowheads="1"/>
            </p:cNvSpPr>
            <p:nvPr/>
          </p:nvSpPr>
          <p:spPr bwMode="auto">
            <a:xfrm>
              <a:off x="4677" y="3012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6:2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101" name="Oval 101"/>
            <p:cNvSpPr>
              <a:spLocks noChangeArrowheads="1"/>
            </p:cNvSpPr>
            <p:nvPr/>
          </p:nvSpPr>
          <p:spPr bwMode="auto">
            <a:xfrm>
              <a:off x="4531" y="3566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02" name="Oval 102"/>
            <p:cNvSpPr>
              <a:spLocks noChangeArrowheads="1"/>
            </p:cNvSpPr>
            <p:nvPr/>
          </p:nvSpPr>
          <p:spPr bwMode="auto">
            <a:xfrm>
              <a:off x="4712" y="3793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103" name="AutoShape 103"/>
            <p:cNvCxnSpPr>
              <a:cxnSpLocks noChangeShapeType="1"/>
              <a:stCxn id="102" idx="0"/>
              <a:endCxn id="95" idx="4"/>
            </p:cNvCxnSpPr>
            <p:nvPr/>
          </p:nvCxnSpPr>
          <p:spPr bwMode="auto">
            <a:xfrm flipV="1">
              <a:off x="4735" y="3287"/>
              <a:ext cx="353" cy="5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4" name="Text Box 104"/>
            <p:cNvSpPr txBox="1">
              <a:spLocks noChangeArrowheads="1"/>
            </p:cNvSpPr>
            <p:nvPr/>
          </p:nvSpPr>
          <p:spPr bwMode="auto">
            <a:xfrm>
              <a:off x="4514" y="3793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3:0 </a:t>
              </a:r>
              <a:endParaRPr lang="en-US" altLang="zh-CN">
                <a:latin typeface="+mn-lt"/>
              </a:endParaRPr>
            </a:p>
          </p:txBody>
        </p:sp>
        <p:sp>
          <p:nvSpPr>
            <p:cNvPr id="105" name="Text Box 105"/>
            <p:cNvSpPr txBox="1">
              <a:spLocks noChangeArrowheads="1"/>
            </p:cNvSpPr>
            <p:nvPr/>
          </p:nvSpPr>
          <p:spPr bwMode="auto">
            <a:xfrm>
              <a:off x="4287" y="3294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1:1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06" name="AutoShape 106"/>
            <p:cNvCxnSpPr>
              <a:cxnSpLocks noChangeShapeType="1"/>
              <a:stCxn id="101" idx="7"/>
              <a:endCxn id="95" idx="2"/>
            </p:cNvCxnSpPr>
            <p:nvPr/>
          </p:nvCxnSpPr>
          <p:spPr bwMode="auto">
            <a:xfrm flipV="1">
              <a:off x="4569" y="3264"/>
              <a:ext cx="496" cy="30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" name="Oval 107"/>
            <p:cNvSpPr>
              <a:spLocks noChangeArrowheads="1"/>
            </p:cNvSpPr>
            <p:nvPr/>
          </p:nvSpPr>
          <p:spPr bwMode="auto">
            <a:xfrm>
              <a:off x="5263" y="3513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08" name="Oval 108"/>
            <p:cNvSpPr>
              <a:spLocks noChangeArrowheads="1"/>
            </p:cNvSpPr>
            <p:nvPr/>
          </p:nvSpPr>
          <p:spPr bwMode="auto">
            <a:xfrm>
              <a:off x="5375" y="3884"/>
              <a:ext cx="45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cxnSp>
          <p:nvCxnSpPr>
            <p:cNvPr id="109" name="AutoShape 109"/>
            <p:cNvCxnSpPr>
              <a:cxnSpLocks noChangeShapeType="1"/>
              <a:stCxn id="108" idx="0"/>
              <a:endCxn id="95" idx="5"/>
            </p:cNvCxnSpPr>
            <p:nvPr/>
          </p:nvCxnSpPr>
          <p:spPr bwMode="auto">
            <a:xfrm flipH="1" flipV="1">
              <a:off x="5103" y="3280"/>
              <a:ext cx="295" cy="6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0" name="Text Box 110"/>
            <p:cNvSpPr txBox="1">
              <a:spLocks noChangeArrowheads="1"/>
            </p:cNvSpPr>
            <p:nvPr/>
          </p:nvSpPr>
          <p:spPr bwMode="auto">
            <a:xfrm>
              <a:off x="5176" y="3838"/>
              <a:ext cx="4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50000"/>
                </a:spcBef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+mn-lt"/>
                </a:rPr>
                <a:t>2:0 </a:t>
              </a:r>
              <a:endParaRPr lang="en-US" altLang="zh-CN">
                <a:latin typeface="+mn-lt"/>
              </a:endParaRPr>
            </a:p>
          </p:txBody>
        </p:sp>
        <p:cxnSp>
          <p:nvCxnSpPr>
            <p:cNvPr id="111" name="AutoShape 111"/>
            <p:cNvCxnSpPr>
              <a:cxnSpLocks noChangeShapeType="1"/>
              <a:stCxn id="107" idx="1"/>
              <a:endCxn id="95" idx="5"/>
            </p:cNvCxnSpPr>
            <p:nvPr/>
          </p:nvCxnSpPr>
          <p:spPr bwMode="auto">
            <a:xfrm flipH="1" flipV="1">
              <a:off x="5103" y="3280"/>
              <a:ext cx="16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排序之车间作业计划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225500" y="2296506"/>
          <a:ext cx="4105275" cy="4480476"/>
        </p:xfrm>
        <a:graphic>
          <a:graphicData uri="http://schemas.openxmlformats.org/drawingml/2006/table">
            <a:tbl>
              <a:tblPr/>
              <a:tblGrid>
                <a:gridCol w="2052637"/>
                <a:gridCol w="2052638"/>
              </a:tblGrid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零件</a:t>
                      </a:r>
                      <a:endParaRPr kumimoji="1" lang="zh-CN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加工时间</a:t>
                      </a: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1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1.8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2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2.0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3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0.5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4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0.9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5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1.3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6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/>
                          <a:cs typeface="楷体_GB231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楷体_GB2312"/>
                        </a:rPr>
                        <a:t>1.5</a:t>
                      </a:r>
                      <a:endParaRPr kumimoji="1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楷体_GB231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4356100" y="2716213"/>
            <a:ext cx="4762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若按此顺序：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(1.8+3.8+4.3+5.2+6.5+8)/6=4.9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7" name="Rectangle 31"/>
          <p:cNvSpPr>
            <a:spLocks noChangeArrowheads="1"/>
          </p:cNvSpPr>
          <p:nvPr/>
        </p:nvSpPr>
        <p:spPr bwMode="auto">
          <a:xfrm>
            <a:off x="4381500" y="4149725"/>
            <a:ext cx="449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实际上最短：</a:t>
            </a:r>
            <a:r>
              <a:rPr lang="en-US" altLang="zh-CN" sz="2800" b="1">
                <a:latin typeface="Times New Roman" panose="02020603050405020304" pitchFamily="18" charset="0"/>
              </a:rPr>
              <a:t>3, 4, 5, 6, 1, 2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(0.5+1.4+2.7+4.2+6+8)/6=3.8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7504" y="1127646"/>
            <a:ext cx="91884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50000"/>
              </a:spcBef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3200" b="1" dirty="0" smtClean="0">
                <a:latin typeface="楷体_GB2312"/>
                <a:ea typeface="楷体_GB2312"/>
                <a:cs typeface="楷体_GB2312"/>
              </a:rPr>
              <a:t>一：一</a:t>
            </a:r>
            <a:r>
              <a:rPr lang="zh-CN" altLang="en-US" sz="3200" b="1" dirty="0">
                <a:latin typeface="楷体_GB2312"/>
                <a:ea typeface="楷体_GB2312"/>
                <a:cs typeface="楷体_GB2312"/>
              </a:rPr>
              <a:t>台机器、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lang="zh-CN" altLang="en-US" sz="3200" b="1" dirty="0">
                <a:latin typeface="楷体_GB2312"/>
                <a:ea typeface="楷体_GB2312"/>
                <a:cs typeface="楷体_GB2312"/>
              </a:rPr>
              <a:t>个</a:t>
            </a:r>
            <a:r>
              <a:rPr lang="zh-CN" altLang="en-US" sz="3200" b="1" dirty="0" smtClean="0">
                <a:latin typeface="楷体_GB2312"/>
                <a:ea typeface="楷体_GB2312"/>
                <a:cs typeface="楷体_GB2312"/>
              </a:rPr>
              <a:t>零件</a:t>
            </a:r>
            <a:r>
              <a:rPr lang="en-US" altLang="zh-CN" sz="3200" b="1" dirty="0" smtClean="0">
                <a:latin typeface="楷体_GB2312"/>
                <a:ea typeface="楷体_GB2312"/>
                <a:cs typeface="楷体_GB2312"/>
              </a:rPr>
              <a:t>,</a:t>
            </a:r>
            <a:r>
              <a:rPr lang="zh-CN" altLang="en-US" sz="3200" b="1" dirty="0" smtClean="0">
                <a:latin typeface="楷体_GB2312"/>
                <a:ea typeface="楷体_GB2312"/>
                <a:cs typeface="楷体_GB2312"/>
              </a:rPr>
              <a:t>使得</a:t>
            </a:r>
            <a:r>
              <a:rPr lang="zh-CN" altLang="en-US" sz="3200" b="1" dirty="0">
                <a:latin typeface="楷体_GB2312"/>
                <a:ea typeface="楷体_GB2312"/>
                <a:cs typeface="楷体_GB2312"/>
              </a:rPr>
              <a:t>各加工零件在车间</a:t>
            </a:r>
            <a:r>
              <a:rPr lang="zh-CN" altLang="en-US" sz="3200" b="1" dirty="0" smtClean="0">
                <a:latin typeface="楷体_GB2312"/>
                <a:ea typeface="楷体_GB2312"/>
                <a:cs typeface="楷体_GB2312"/>
              </a:rPr>
              <a:t>里</a:t>
            </a:r>
            <a:br>
              <a:rPr lang="en-US" altLang="zh-CN" sz="3200" b="1" dirty="0" smtClean="0">
                <a:latin typeface="楷体_GB2312"/>
                <a:ea typeface="楷体_GB2312"/>
                <a:cs typeface="楷体_GB2312"/>
              </a:rPr>
            </a:br>
            <a:r>
              <a:rPr lang="zh-CN" altLang="en-US" sz="3200" b="1" dirty="0" smtClean="0">
                <a:latin typeface="楷体_GB2312"/>
                <a:ea typeface="楷体_GB2312"/>
                <a:cs typeface="楷体_GB2312"/>
              </a:rPr>
              <a:t>停留</a:t>
            </a:r>
            <a:r>
              <a:rPr lang="zh-CN" altLang="en-US" sz="3200" b="1" dirty="0">
                <a:latin typeface="楷体_GB2312"/>
                <a:ea typeface="楷体_GB2312"/>
                <a:cs typeface="楷体_GB2312"/>
              </a:rPr>
              <a:t>的</a:t>
            </a:r>
            <a:r>
              <a:rPr lang="zh-CN" altLang="en-US" sz="3200" b="1" dirty="0" smtClean="0">
                <a:latin typeface="楷体_GB2312"/>
                <a:ea typeface="楷体_GB2312"/>
                <a:cs typeface="楷体_GB2312"/>
              </a:rPr>
              <a:t>平均时间</a:t>
            </a:r>
            <a:r>
              <a:rPr lang="zh-CN" altLang="en-US" sz="3200" b="1" dirty="0">
                <a:latin typeface="楷体_GB2312"/>
                <a:ea typeface="楷体_GB2312"/>
                <a:cs typeface="楷体_GB2312"/>
              </a:rPr>
              <a:t>最短。</a:t>
            </a:r>
            <a:endParaRPr lang="zh-CN" altLang="en-US" sz="3200" b="1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日期占位符 1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6323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dirty="0"/>
            </a:fld>
            <a:r>
              <a:rPr lang="en-US" altLang="zh-CN" sz="1400" dirty="0"/>
              <a:t> of 158</a:t>
            </a:r>
            <a:endParaRPr lang="en-US" altLang="zh-CN" sz="1400" dirty="0"/>
          </a:p>
        </p:txBody>
      </p:sp>
      <p:sp>
        <p:nvSpPr>
          <p:cNvPr id="56325" name="Rectangle 3"/>
          <p:cNvSpPr/>
          <p:nvPr/>
        </p:nvSpPr>
        <p:spPr>
          <a:xfrm>
            <a:off x="395288" y="1498600"/>
            <a:ext cx="7527925" cy="1066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3200" b="1" dirty="0">
                <a:latin typeface="楷体_GB2312"/>
                <a:ea typeface="楷体_GB2312"/>
              </a:rPr>
              <a:t>二：两台机器、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/>
              </a:rPr>
              <a:t>n</a:t>
            </a:r>
            <a:r>
              <a:rPr lang="zh-CN" altLang="en-US" sz="3200" b="1" dirty="0">
                <a:latin typeface="楷体_GB2312"/>
                <a:ea typeface="楷体_GB2312"/>
              </a:rPr>
              <a:t>个零件的排序</a:t>
            </a:r>
            <a:endParaRPr lang="zh-CN" altLang="en-US" sz="3200" b="1" dirty="0">
              <a:latin typeface="楷体_GB2312"/>
              <a:ea typeface="楷体_GB2312"/>
            </a:endParaRPr>
          </a:p>
          <a:p>
            <a:pPr>
              <a:buNone/>
            </a:pPr>
            <a:r>
              <a:rPr lang="zh-CN" altLang="en-US" sz="3200" b="1" dirty="0">
                <a:latin typeface="Tahoma" panose="020B0604030504040204" pitchFamily="34" charset="0"/>
                <a:ea typeface="楷体_GB2312"/>
              </a:rPr>
              <a:t>目的：使得完成全部工作的总时间最短。</a:t>
            </a:r>
            <a:endParaRPr lang="zh-CN" altLang="en-US" sz="3200" b="1" dirty="0">
              <a:latin typeface="Tahoma" panose="020B0604030504040204" pitchFamily="34" charset="0"/>
              <a:ea typeface="楷体_GB231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排序之车间作业计划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日期占位符 1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dirty="0"/>
            </a:fld>
            <a:r>
              <a:rPr lang="en-US" altLang="zh-CN" sz="1400" dirty="0"/>
              <a:t> of 158</a:t>
            </a:r>
            <a:endParaRPr lang="en-US" altLang="zh-CN" sz="1400" dirty="0"/>
          </a:p>
        </p:txBody>
      </p:sp>
      <p:sp>
        <p:nvSpPr>
          <p:cNvPr id="57348" name="Rectangle 2"/>
          <p:cNvSpPr/>
          <p:nvPr/>
        </p:nvSpPr>
        <p:spPr>
          <a:xfrm>
            <a:off x="107633" y="1182688"/>
            <a:ext cx="8713787" cy="138366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用一台车床和一台铣床加工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四个零件。每个零件都需要先用车床加工，再用铣床加工。车床与铣床加工每个零件所需的工时：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7349" name="表格 57348"/>
          <p:cNvGraphicFramePr/>
          <p:nvPr>
            <p:custDataLst>
              <p:tags r:id="rId1"/>
            </p:custDataLst>
          </p:nvPr>
        </p:nvGraphicFramePr>
        <p:xfrm>
          <a:off x="539750" y="2672080"/>
          <a:ext cx="7699375" cy="1554480"/>
        </p:xfrm>
        <a:graphic>
          <a:graphicData uri="http://schemas.openxmlformats.org/drawingml/2006/table">
            <a:tbl>
              <a:tblPr/>
              <a:tblGrid>
                <a:gridCol w="2564765"/>
                <a:gridCol w="1282700"/>
                <a:gridCol w="1285240"/>
                <a:gridCol w="1280795"/>
                <a:gridCol w="1285875"/>
              </a:tblGrid>
              <a:tr h="5181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楷体_GB2312"/>
                        </a:rPr>
                        <a:t>工时（小时） 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楷体_GB2312"/>
                        </a:rPr>
                        <a:t>A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楷体_GB2312"/>
                        </a:rPr>
                        <a:t>B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楷体_GB2312"/>
                        </a:rPr>
                        <a:t>C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楷体_GB2312"/>
                        </a:rPr>
                        <a:t>D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楷体_GB2312"/>
                        </a:rPr>
                        <a:t>车床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楷体_GB2312"/>
                        </a:rPr>
                        <a:t>8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楷体_GB2312"/>
                        </a:rPr>
                        <a:t>6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楷体_GB2312"/>
                        </a:rPr>
                        <a:t>铣床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楷体_GB2312"/>
                        </a:rPr>
                        <a:t>12</a:t>
                      </a:r>
                      <a:endParaRPr lang="en-US" altLang="zh-CN" sz="24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375" name="Rectangle 99"/>
          <p:cNvSpPr/>
          <p:nvPr/>
        </p:nvSpPr>
        <p:spPr>
          <a:xfrm>
            <a:off x="322263" y="4350068"/>
            <a:ext cx="8353425" cy="215392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>
            <a:spAutoFit/>
          </a:bodyPr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若以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零件顺序安排加工，则共需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小时。适当调整零件加工顺序，可产生不同实施方案，我们称可使所需总工时最短的方案为最优方案。在最优方案中，零件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在车床上的加工顺序安排在第</a:t>
            </a:r>
            <a:r>
              <a:rPr lang="zh-CN" altLang="en-US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 （</a:t>
            </a:r>
            <a:r>
              <a:rPr lang="en-US" altLang="zh-CN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位，四个零件加工共需</a:t>
            </a:r>
            <a:r>
              <a:rPr lang="zh-CN" altLang="en-US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 （</a:t>
            </a:r>
            <a:r>
              <a:rPr lang="en-US" altLang="zh-CN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小时。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排序之车间作业计划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日期占位符 1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dirty="0"/>
            </a:fld>
            <a:r>
              <a:rPr lang="en-US" altLang="zh-CN" sz="1400" dirty="0"/>
              <a:t> of 158</a:t>
            </a:r>
            <a:endParaRPr lang="en-US" altLang="zh-CN" sz="1400" dirty="0"/>
          </a:p>
        </p:txBody>
      </p:sp>
      <p:sp>
        <p:nvSpPr>
          <p:cNvPr id="58372" name="Text Box 2"/>
          <p:cNvSpPr txBox="1"/>
          <p:nvPr/>
        </p:nvSpPr>
        <p:spPr>
          <a:xfrm>
            <a:off x="179388" y="2276475"/>
            <a:ext cx="85693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以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零件顺序安排加工，则共需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小时。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</p:txBody>
      </p:sp>
      <p:graphicFrame>
        <p:nvGraphicFramePr>
          <p:cNvPr id="58373" name="表格 58372"/>
          <p:cNvGraphicFramePr/>
          <p:nvPr/>
        </p:nvGraphicFramePr>
        <p:xfrm>
          <a:off x="611188" y="404813"/>
          <a:ext cx="7920038" cy="1738313"/>
        </p:xfrm>
        <a:graphic>
          <a:graphicData uri="http://schemas.openxmlformats.org/drawingml/2006/table">
            <a:tbl>
              <a:tblPr/>
              <a:tblGrid>
                <a:gridCol w="2638425"/>
                <a:gridCol w="1319213"/>
                <a:gridCol w="1322387"/>
                <a:gridCol w="1317625"/>
                <a:gridCol w="1322388"/>
              </a:tblGrid>
              <a:tr h="579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ea typeface="楷体_GB2312"/>
                        </a:rPr>
                        <a:t>工时（小时） </a:t>
                      </a:r>
                      <a:endParaRPr lang="zh-CN" altLang="en-US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A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B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C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D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ea typeface="楷体_GB2312"/>
                        </a:rPr>
                        <a:t>车床</a:t>
                      </a:r>
                      <a:endParaRPr lang="zh-CN" altLang="en-US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8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6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ea typeface="楷体_GB2312"/>
                        </a:rPr>
                        <a:t>铣床</a:t>
                      </a:r>
                      <a:endParaRPr lang="zh-CN" altLang="en-US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12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9"/>
          <p:cNvGrpSpPr/>
          <p:nvPr/>
        </p:nvGrpSpPr>
        <p:grpSpPr>
          <a:xfrm>
            <a:off x="323850" y="2708275"/>
            <a:ext cx="3298825" cy="817563"/>
            <a:chOff x="204" y="1706"/>
            <a:chExt cx="2078" cy="515"/>
          </a:xfrm>
        </p:grpSpPr>
        <p:sp>
          <p:nvSpPr>
            <p:cNvPr id="58446" name="Line 30"/>
            <p:cNvSpPr/>
            <p:nvPr/>
          </p:nvSpPr>
          <p:spPr>
            <a:xfrm flipV="1">
              <a:off x="793" y="2151"/>
              <a:ext cx="1446" cy="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8447" name="Line 31"/>
            <p:cNvSpPr/>
            <p:nvPr/>
          </p:nvSpPr>
          <p:spPr>
            <a:xfrm>
              <a:off x="793" y="2033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8448" name="Line 32"/>
            <p:cNvSpPr/>
            <p:nvPr/>
          </p:nvSpPr>
          <p:spPr>
            <a:xfrm>
              <a:off x="1429" y="2024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8449" name="Rectangle 33"/>
            <p:cNvSpPr/>
            <p:nvPr/>
          </p:nvSpPr>
          <p:spPr>
            <a:xfrm>
              <a:off x="204" y="1933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zh-CN" altLang="en-US" b="1" dirty="0">
                  <a:latin typeface="Tahoma" panose="020B0604030504040204" pitchFamily="34" charset="0"/>
                  <a:ea typeface="楷体_GB2312"/>
                </a:rPr>
                <a:t>车床</a:t>
              </a:r>
              <a:endParaRPr lang="zh-CN" altLang="en-US" b="1" dirty="0">
                <a:latin typeface="Tahoma" panose="020B0604030504040204" pitchFamily="34" charset="0"/>
                <a:ea typeface="楷体_GB2312"/>
              </a:endParaRPr>
            </a:p>
          </p:txBody>
        </p:sp>
        <p:sp>
          <p:nvSpPr>
            <p:cNvPr id="58450" name="Rectangle 34"/>
            <p:cNvSpPr/>
            <p:nvPr/>
          </p:nvSpPr>
          <p:spPr>
            <a:xfrm>
              <a:off x="949" y="1706"/>
              <a:ext cx="13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         B   C  D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51" name="Rectangle 35"/>
            <p:cNvSpPr/>
            <p:nvPr/>
          </p:nvSpPr>
          <p:spPr>
            <a:xfrm>
              <a:off x="964" y="189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52" name="Rectangle 36"/>
            <p:cNvSpPr/>
            <p:nvPr/>
          </p:nvSpPr>
          <p:spPr>
            <a:xfrm>
              <a:off x="1534" y="188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53" name="Rectangle 37"/>
            <p:cNvSpPr/>
            <p:nvPr/>
          </p:nvSpPr>
          <p:spPr>
            <a:xfrm>
              <a:off x="1797" y="189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54" name="Rectangle 38"/>
            <p:cNvSpPr/>
            <p:nvPr/>
          </p:nvSpPr>
          <p:spPr>
            <a:xfrm>
              <a:off x="1988" y="1888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55" name="Line 39"/>
            <p:cNvSpPr/>
            <p:nvPr/>
          </p:nvSpPr>
          <p:spPr>
            <a:xfrm>
              <a:off x="1837" y="2024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8456" name="Line 40"/>
            <p:cNvSpPr/>
            <p:nvPr/>
          </p:nvSpPr>
          <p:spPr>
            <a:xfrm>
              <a:off x="1973" y="2024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8457" name="Line 41"/>
            <p:cNvSpPr/>
            <p:nvPr/>
          </p:nvSpPr>
          <p:spPr>
            <a:xfrm>
              <a:off x="2245" y="2024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42"/>
          <p:cNvGrpSpPr/>
          <p:nvPr/>
        </p:nvGrpSpPr>
        <p:grpSpPr>
          <a:xfrm>
            <a:off x="323850" y="3213100"/>
            <a:ext cx="4608513" cy="1104900"/>
            <a:chOff x="204" y="2024"/>
            <a:chExt cx="2903" cy="696"/>
          </a:xfrm>
        </p:grpSpPr>
        <p:sp>
          <p:nvSpPr>
            <p:cNvPr id="58406" name="Line 43"/>
            <p:cNvSpPr/>
            <p:nvPr/>
          </p:nvSpPr>
          <p:spPr>
            <a:xfrm>
              <a:off x="793" y="2650"/>
              <a:ext cx="231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8407" name="Line 44"/>
            <p:cNvSpPr/>
            <p:nvPr/>
          </p:nvSpPr>
          <p:spPr>
            <a:xfrm>
              <a:off x="793" y="2523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8408" name="Rectangle 45"/>
            <p:cNvSpPr/>
            <p:nvPr/>
          </p:nvSpPr>
          <p:spPr>
            <a:xfrm>
              <a:off x="204" y="2432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zh-CN" altLang="en-US" b="1" dirty="0">
                  <a:latin typeface="Tahoma" panose="020B0604030504040204" pitchFamily="34" charset="0"/>
                  <a:ea typeface="楷体_GB2312"/>
                </a:rPr>
                <a:t>铣床</a:t>
              </a:r>
              <a:endParaRPr lang="zh-CN" altLang="en-US" b="1" dirty="0">
                <a:latin typeface="Tahoma" panose="020B0604030504040204" pitchFamily="34" charset="0"/>
                <a:ea typeface="楷体_GB2312"/>
              </a:endParaRPr>
            </a:p>
          </p:txBody>
        </p:sp>
        <p:grpSp>
          <p:nvGrpSpPr>
            <p:cNvPr id="58409" name="Group 46"/>
            <p:cNvGrpSpPr/>
            <p:nvPr/>
          </p:nvGrpSpPr>
          <p:grpSpPr>
            <a:xfrm>
              <a:off x="775" y="2523"/>
              <a:ext cx="650" cy="136"/>
              <a:chOff x="1006" y="2514"/>
              <a:chExt cx="332" cy="145"/>
            </a:xfrm>
          </p:grpSpPr>
          <p:sp>
            <p:nvSpPr>
              <p:cNvPr id="58439" name="Line 47"/>
              <p:cNvSpPr/>
              <p:nvPr/>
            </p:nvSpPr>
            <p:spPr>
              <a:xfrm>
                <a:off x="1338" y="2523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40" name="Line 48"/>
              <p:cNvSpPr/>
              <p:nvPr/>
            </p:nvSpPr>
            <p:spPr>
              <a:xfrm>
                <a:off x="1020" y="2523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41" name="Line 49"/>
              <p:cNvSpPr/>
              <p:nvPr/>
            </p:nvSpPr>
            <p:spPr>
              <a:xfrm>
                <a:off x="1015" y="2514"/>
                <a:ext cx="3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42" name="Line 50"/>
              <p:cNvSpPr/>
              <p:nvPr/>
            </p:nvSpPr>
            <p:spPr>
              <a:xfrm flipH="1">
                <a:off x="1006" y="2514"/>
                <a:ext cx="109" cy="8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43" name="Line 51"/>
              <p:cNvSpPr/>
              <p:nvPr/>
            </p:nvSpPr>
            <p:spPr>
              <a:xfrm flipH="1">
                <a:off x="1042" y="2514"/>
                <a:ext cx="174" cy="1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44" name="Line 52"/>
              <p:cNvSpPr/>
              <p:nvPr/>
            </p:nvSpPr>
            <p:spPr>
              <a:xfrm flipH="1">
                <a:off x="1162" y="2524"/>
                <a:ext cx="143" cy="10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45" name="Line 53"/>
              <p:cNvSpPr/>
              <p:nvPr/>
            </p:nvSpPr>
            <p:spPr>
              <a:xfrm flipH="1">
                <a:off x="1262" y="2587"/>
                <a:ext cx="64" cy="4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58410" name="Line 54"/>
            <p:cNvSpPr/>
            <p:nvPr/>
          </p:nvSpPr>
          <p:spPr>
            <a:xfrm>
              <a:off x="1429" y="2025"/>
              <a:ext cx="0" cy="68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sp>
          <p:nvSpPr>
            <p:cNvPr id="58411" name="Line 55"/>
            <p:cNvSpPr/>
            <p:nvPr/>
          </p:nvSpPr>
          <p:spPr>
            <a:xfrm>
              <a:off x="1837" y="2024"/>
              <a:ext cx="0" cy="68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sp>
          <p:nvSpPr>
            <p:cNvPr id="58412" name="Line 56"/>
            <p:cNvSpPr/>
            <p:nvPr/>
          </p:nvSpPr>
          <p:spPr>
            <a:xfrm>
              <a:off x="1973" y="2024"/>
              <a:ext cx="0" cy="68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sp>
          <p:nvSpPr>
            <p:cNvPr id="58413" name="Line 57"/>
            <p:cNvSpPr/>
            <p:nvPr/>
          </p:nvSpPr>
          <p:spPr>
            <a:xfrm>
              <a:off x="2245" y="2024"/>
              <a:ext cx="0" cy="68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</p:sp>
        <p:grpSp>
          <p:nvGrpSpPr>
            <p:cNvPr id="58414" name="Group 58"/>
            <p:cNvGrpSpPr/>
            <p:nvPr/>
          </p:nvGrpSpPr>
          <p:grpSpPr>
            <a:xfrm>
              <a:off x="1655" y="2523"/>
              <a:ext cx="196" cy="145"/>
              <a:chOff x="1006" y="2514"/>
              <a:chExt cx="332" cy="145"/>
            </a:xfrm>
          </p:grpSpPr>
          <p:sp>
            <p:nvSpPr>
              <p:cNvPr id="58432" name="Line 59"/>
              <p:cNvSpPr/>
              <p:nvPr/>
            </p:nvSpPr>
            <p:spPr>
              <a:xfrm>
                <a:off x="1338" y="2523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33" name="Line 60"/>
              <p:cNvSpPr/>
              <p:nvPr/>
            </p:nvSpPr>
            <p:spPr>
              <a:xfrm>
                <a:off x="1020" y="2523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34" name="Line 61"/>
              <p:cNvSpPr/>
              <p:nvPr/>
            </p:nvSpPr>
            <p:spPr>
              <a:xfrm>
                <a:off x="1015" y="2514"/>
                <a:ext cx="3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35" name="Line 62"/>
              <p:cNvSpPr/>
              <p:nvPr/>
            </p:nvSpPr>
            <p:spPr>
              <a:xfrm flipH="1">
                <a:off x="1006" y="2514"/>
                <a:ext cx="109" cy="8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36" name="Line 63"/>
              <p:cNvSpPr/>
              <p:nvPr/>
            </p:nvSpPr>
            <p:spPr>
              <a:xfrm flipH="1">
                <a:off x="1042" y="2514"/>
                <a:ext cx="174" cy="1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37" name="Line 64"/>
              <p:cNvSpPr/>
              <p:nvPr/>
            </p:nvSpPr>
            <p:spPr>
              <a:xfrm flipH="1">
                <a:off x="1162" y="2524"/>
                <a:ext cx="143" cy="109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38" name="Line 65"/>
              <p:cNvSpPr/>
              <p:nvPr/>
            </p:nvSpPr>
            <p:spPr>
              <a:xfrm flipH="1">
                <a:off x="1262" y="2587"/>
                <a:ext cx="64" cy="4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58415" name="Group 66"/>
            <p:cNvGrpSpPr/>
            <p:nvPr/>
          </p:nvGrpSpPr>
          <p:grpSpPr>
            <a:xfrm>
              <a:off x="1913" y="2523"/>
              <a:ext cx="51" cy="136"/>
              <a:chOff x="1922" y="2514"/>
              <a:chExt cx="323" cy="145"/>
            </a:xfrm>
          </p:grpSpPr>
          <p:sp>
            <p:nvSpPr>
              <p:cNvPr id="58427" name="Line 67"/>
              <p:cNvSpPr/>
              <p:nvPr/>
            </p:nvSpPr>
            <p:spPr>
              <a:xfrm>
                <a:off x="2245" y="2523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28" name="Line 68"/>
              <p:cNvSpPr/>
              <p:nvPr/>
            </p:nvSpPr>
            <p:spPr>
              <a:xfrm>
                <a:off x="1927" y="2523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29" name="Line 69"/>
              <p:cNvSpPr/>
              <p:nvPr/>
            </p:nvSpPr>
            <p:spPr>
              <a:xfrm>
                <a:off x="1922" y="2514"/>
                <a:ext cx="3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30" name="Line 70"/>
              <p:cNvSpPr/>
              <p:nvPr/>
            </p:nvSpPr>
            <p:spPr>
              <a:xfrm flipH="1">
                <a:off x="1949" y="2514"/>
                <a:ext cx="174" cy="1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31" name="Line 71"/>
              <p:cNvSpPr/>
              <p:nvPr/>
            </p:nvSpPr>
            <p:spPr>
              <a:xfrm flipH="1">
                <a:off x="2169" y="2587"/>
                <a:ext cx="64" cy="4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58416" name="Group 72"/>
            <p:cNvGrpSpPr/>
            <p:nvPr/>
          </p:nvGrpSpPr>
          <p:grpSpPr>
            <a:xfrm>
              <a:off x="2185" y="2523"/>
              <a:ext cx="51" cy="136"/>
              <a:chOff x="1922" y="2514"/>
              <a:chExt cx="323" cy="145"/>
            </a:xfrm>
          </p:grpSpPr>
          <p:sp>
            <p:nvSpPr>
              <p:cNvPr id="58422" name="Line 73"/>
              <p:cNvSpPr/>
              <p:nvPr/>
            </p:nvSpPr>
            <p:spPr>
              <a:xfrm>
                <a:off x="2245" y="2523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23" name="Line 74"/>
              <p:cNvSpPr/>
              <p:nvPr/>
            </p:nvSpPr>
            <p:spPr>
              <a:xfrm>
                <a:off x="1927" y="2523"/>
                <a:ext cx="0" cy="13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24" name="Line 75"/>
              <p:cNvSpPr/>
              <p:nvPr/>
            </p:nvSpPr>
            <p:spPr>
              <a:xfrm>
                <a:off x="1922" y="2514"/>
                <a:ext cx="32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25" name="Line 76"/>
              <p:cNvSpPr/>
              <p:nvPr/>
            </p:nvSpPr>
            <p:spPr>
              <a:xfrm flipH="1">
                <a:off x="1949" y="2514"/>
                <a:ext cx="174" cy="1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8426" name="Line 77"/>
              <p:cNvSpPr/>
              <p:nvPr/>
            </p:nvSpPr>
            <p:spPr>
              <a:xfrm flipH="1">
                <a:off x="2169" y="2587"/>
                <a:ext cx="64" cy="4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58417" name="Rectangle 78"/>
            <p:cNvSpPr/>
            <p:nvPr/>
          </p:nvSpPr>
          <p:spPr>
            <a:xfrm>
              <a:off x="1429" y="2371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8" name="Rectangle 79"/>
            <p:cNvSpPr/>
            <p:nvPr/>
          </p:nvSpPr>
          <p:spPr>
            <a:xfrm>
              <a:off x="1806" y="228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19" name="Rectangle 80"/>
            <p:cNvSpPr/>
            <p:nvPr/>
          </p:nvSpPr>
          <p:spPr>
            <a:xfrm>
              <a:off x="1961" y="238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20" name="Rectangle 81"/>
            <p:cNvSpPr/>
            <p:nvPr/>
          </p:nvSpPr>
          <p:spPr>
            <a:xfrm>
              <a:off x="2517" y="2387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421" name="Line 82"/>
            <p:cNvSpPr/>
            <p:nvPr/>
          </p:nvSpPr>
          <p:spPr>
            <a:xfrm>
              <a:off x="3107" y="2523"/>
              <a:ext cx="0" cy="1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606291" name="Rectangle 83"/>
          <p:cNvSpPr/>
          <p:nvPr/>
        </p:nvSpPr>
        <p:spPr>
          <a:xfrm>
            <a:off x="2105025" y="42291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292" name="Rectangle 84"/>
          <p:cNvSpPr/>
          <p:nvPr/>
        </p:nvSpPr>
        <p:spPr>
          <a:xfrm>
            <a:off x="2643188" y="42211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293" name="Rectangle 85"/>
          <p:cNvSpPr/>
          <p:nvPr/>
        </p:nvSpPr>
        <p:spPr>
          <a:xfrm>
            <a:off x="3290888" y="42243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294" name="Rectangle 86"/>
          <p:cNvSpPr/>
          <p:nvPr/>
        </p:nvSpPr>
        <p:spPr>
          <a:xfrm>
            <a:off x="4716463" y="4221163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6295" name="Text Box 87"/>
          <p:cNvSpPr txBox="1"/>
          <p:nvPr/>
        </p:nvSpPr>
        <p:spPr>
          <a:xfrm>
            <a:off x="250825" y="4724400"/>
            <a:ext cx="8569325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基本方法：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在第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一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台机器上加工时间越少的零件越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早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加工；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ahoma" panose="020B0604030504040204" pitchFamily="34" charset="0"/>
                <a:ea typeface="楷体_GB2312"/>
              </a:rPr>
              <a:t>在第</a:t>
            </a: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二</a:t>
            </a:r>
            <a:r>
              <a:rPr lang="zh-CN" altLang="en-US" sz="2800" b="1" dirty="0">
                <a:latin typeface="Tahoma" panose="020B0604030504040204" pitchFamily="34" charset="0"/>
                <a:ea typeface="楷体_GB2312"/>
              </a:rPr>
              <a:t>台机器上加工时间越少的零件越</a:t>
            </a: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晚</a:t>
            </a:r>
            <a:r>
              <a:rPr lang="zh-CN" altLang="en-US" sz="2800" b="1" dirty="0">
                <a:latin typeface="Tahoma" panose="020B0604030504040204" pitchFamily="34" charset="0"/>
                <a:ea typeface="楷体_GB2312"/>
              </a:rPr>
              <a:t>加工；</a:t>
            </a:r>
            <a:endParaRPr lang="zh-CN" altLang="en-US" sz="2800" b="1" dirty="0">
              <a:latin typeface="Tahoma" panose="020B0604030504040204" pitchFamily="34" charset="0"/>
              <a:ea typeface="楷体_GB2312"/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91" grpId="0"/>
      <p:bldP spid="606292" grpId="0"/>
      <p:bldP spid="606293" grpId="0"/>
      <p:bldP spid="606294" grpId="0"/>
      <p:bldP spid="60629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日期占位符 1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dirty="0"/>
            </a:fld>
            <a:r>
              <a:rPr lang="en-US" altLang="zh-CN" sz="1400" dirty="0"/>
              <a:t> of 158</a:t>
            </a:r>
            <a:endParaRPr lang="en-US" altLang="zh-CN" sz="1400" dirty="0"/>
          </a:p>
        </p:txBody>
      </p:sp>
      <p:sp>
        <p:nvSpPr>
          <p:cNvPr id="59396" name="Text Box 2"/>
          <p:cNvSpPr txBox="1"/>
          <p:nvPr/>
        </p:nvSpPr>
        <p:spPr>
          <a:xfrm>
            <a:off x="179388" y="3065780"/>
            <a:ext cx="1871662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(1)</a:t>
            </a:r>
            <a:endParaRPr lang="en-US" altLang="zh-CN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第一个：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第二个：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第三个：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第四个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楷体_GB2312"/>
            </a:endParaRPr>
          </a:p>
        </p:txBody>
      </p:sp>
      <p:graphicFrame>
        <p:nvGraphicFramePr>
          <p:cNvPr id="59397" name="表格 59396"/>
          <p:cNvGraphicFramePr/>
          <p:nvPr/>
        </p:nvGraphicFramePr>
        <p:xfrm>
          <a:off x="611188" y="1194118"/>
          <a:ext cx="7920038" cy="1738313"/>
        </p:xfrm>
        <a:graphic>
          <a:graphicData uri="http://schemas.openxmlformats.org/drawingml/2006/table">
            <a:tbl>
              <a:tblPr/>
              <a:tblGrid>
                <a:gridCol w="2638425"/>
                <a:gridCol w="1319213"/>
                <a:gridCol w="1322387"/>
                <a:gridCol w="1317625"/>
                <a:gridCol w="1322388"/>
              </a:tblGrid>
              <a:tr h="579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ea typeface="楷体_GB2312"/>
                        </a:rPr>
                        <a:t>工时（小时） </a:t>
                      </a:r>
                      <a:endParaRPr lang="zh-CN" altLang="en-US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A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B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C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D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ea typeface="楷体_GB2312"/>
                        </a:rPr>
                        <a:t>车床</a:t>
                      </a:r>
                      <a:endParaRPr lang="zh-CN" altLang="en-US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8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6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3200" b="1" dirty="0">
                          <a:latin typeface="Times New Roman" panose="02020603050405020304" pitchFamily="18" charset="0"/>
                          <a:ea typeface="楷体_GB2312"/>
                        </a:rPr>
                        <a:t>铣床</a:t>
                      </a:r>
                      <a:endParaRPr lang="zh-CN" altLang="en-US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200" b="1" dirty="0">
                          <a:latin typeface="Times New Roman" panose="02020603050405020304" pitchFamily="18" charset="0"/>
                          <a:ea typeface="楷体_GB2312"/>
                        </a:rPr>
                        <a:t>12</a:t>
                      </a:r>
                      <a:endParaRPr lang="en-US" altLang="zh-CN" sz="3200" b="1" dirty="0"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T="45703" marB="45703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23" name="Text Box 29"/>
          <p:cNvSpPr txBox="1"/>
          <p:nvPr/>
        </p:nvSpPr>
        <p:spPr>
          <a:xfrm>
            <a:off x="2484438" y="3065780"/>
            <a:ext cx="1871662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(2)</a:t>
            </a:r>
            <a:endParaRPr lang="en-US" altLang="zh-CN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第一个：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第二个：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第三个：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第四个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9424" name="Text Box 30"/>
          <p:cNvSpPr txBox="1"/>
          <p:nvPr/>
        </p:nvSpPr>
        <p:spPr>
          <a:xfrm>
            <a:off x="4787900" y="3065780"/>
            <a:ext cx="1871663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(3)</a:t>
            </a:r>
            <a:endParaRPr lang="en-US" altLang="zh-CN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第一个：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第二个：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第三个：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第四个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59425" name="Text Box 31"/>
          <p:cNvSpPr txBox="1"/>
          <p:nvPr/>
        </p:nvSpPr>
        <p:spPr>
          <a:xfrm>
            <a:off x="6732588" y="3065780"/>
            <a:ext cx="1871662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(4)</a:t>
            </a:r>
            <a:endParaRPr lang="en-US" altLang="zh-CN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第一个：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第二个：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第三个：</a:t>
            </a:r>
            <a:endParaRPr lang="zh-CN" altLang="en-US" sz="2800" b="1" dirty="0">
              <a:latin typeface="Times New Roman" panose="02020603050405020304" pitchFamily="18" charset="0"/>
              <a:ea typeface="楷体_GB2312"/>
            </a:endParaRPr>
          </a:p>
          <a:p>
            <a:pPr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/>
              </a:rPr>
              <a:t>第四个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/>
              </a:rPr>
              <a:t>:</a:t>
            </a:r>
            <a:endParaRPr lang="en-US" altLang="zh-CN" sz="2800" b="1" dirty="0"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07264" name="Rectangle 32"/>
          <p:cNvSpPr/>
          <p:nvPr/>
        </p:nvSpPr>
        <p:spPr>
          <a:xfrm>
            <a:off x="1619250" y="4765993"/>
            <a:ext cx="4206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65" name="Rectangle 33"/>
          <p:cNvSpPr/>
          <p:nvPr/>
        </p:nvSpPr>
        <p:spPr>
          <a:xfrm>
            <a:off x="3924300" y="4794568"/>
            <a:ext cx="42068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66" name="Rectangle 34"/>
          <p:cNvSpPr/>
          <p:nvPr/>
        </p:nvSpPr>
        <p:spPr>
          <a:xfrm>
            <a:off x="3924300" y="3497580"/>
            <a:ext cx="44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5"/>
          <p:cNvGrpSpPr/>
          <p:nvPr/>
        </p:nvGrpSpPr>
        <p:grpSpPr>
          <a:xfrm>
            <a:off x="6227763" y="3497580"/>
            <a:ext cx="441325" cy="1816100"/>
            <a:chOff x="3923" y="1706"/>
            <a:chExt cx="278" cy="1144"/>
          </a:xfrm>
        </p:grpSpPr>
        <p:sp>
          <p:nvSpPr>
            <p:cNvPr id="59437" name="Rectangle 36"/>
            <p:cNvSpPr/>
            <p:nvPr/>
          </p:nvSpPr>
          <p:spPr>
            <a:xfrm>
              <a:off x="3923" y="2523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38" name="Rectangle 37"/>
            <p:cNvSpPr/>
            <p:nvPr/>
          </p:nvSpPr>
          <p:spPr>
            <a:xfrm>
              <a:off x="3923" y="1706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7270" name="Rectangle 38"/>
          <p:cNvSpPr/>
          <p:nvPr/>
        </p:nvSpPr>
        <p:spPr>
          <a:xfrm>
            <a:off x="6227763" y="4362768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7271" name="Rectangle 39"/>
          <p:cNvSpPr/>
          <p:nvPr/>
        </p:nvSpPr>
        <p:spPr>
          <a:xfrm>
            <a:off x="8101013" y="3930968"/>
            <a:ext cx="4413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40"/>
          <p:cNvGrpSpPr/>
          <p:nvPr/>
        </p:nvGrpSpPr>
        <p:grpSpPr>
          <a:xfrm>
            <a:off x="8101013" y="3481705"/>
            <a:ext cx="441325" cy="1816100"/>
            <a:chOff x="5148" y="1752"/>
            <a:chExt cx="278" cy="1144"/>
          </a:xfrm>
        </p:grpSpPr>
        <p:sp>
          <p:nvSpPr>
            <p:cNvPr id="59434" name="Rectangle 41"/>
            <p:cNvSpPr/>
            <p:nvPr/>
          </p:nvSpPr>
          <p:spPr>
            <a:xfrm>
              <a:off x="5148" y="2569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35" name="Rectangle 42"/>
            <p:cNvSpPr/>
            <p:nvPr/>
          </p:nvSpPr>
          <p:spPr>
            <a:xfrm>
              <a:off x="5148" y="1752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36" name="Rectangle 43"/>
            <p:cNvSpPr/>
            <p:nvPr/>
          </p:nvSpPr>
          <p:spPr>
            <a:xfrm>
              <a:off x="5148" y="2297"/>
              <a:ext cx="2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buNone/>
              </a:pP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07276" name="Rectangle 44"/>
          <p:cNvSpPr/>
          <p:nvPr/>
        </p:nvSpPr>
        <p:spPr>
          <a:xfrm>
            <a:off x="2051050" y="5508943"/>
            <a:ext cx="19796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CDAB: 22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排序之车间作业计划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7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64" grpId="0"/>
      <p:bldP spid="607265" grpId="0"/>
      <p:bldP spid="607266" grpId="0"/>
      <p:bldP spid="607270" grpId="0"/>
      <p:bldP spid="607271" grpId="0"/>
      <p:bldP spid="60727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教室安排问题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8853" name="Rectangle 3"/>
          <p:cNvSpPr>
            <a:spLocks noGrp="1"/>
          </p:cNvSpPr>
          <p:nvPr/>
        </p:nvSpPr>
        <p:spPr>
          <a:xfrm>
            <a:off x="395605" y="1265555"/>
            <a:ext cx="8389620" cy="391985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4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假设要用很多个教室对一组活动进行调度。我们希望使用尽可能少的教室来调度所有的活动。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例如，有如下活动的开始和结束时间。</a:t>
            </a:r>
            <a:endParaRPr lang="zh-CN" altLang="en-US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1  3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2  4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4  7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3  5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1  4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统一排序</a:t>
            </a:r>
            <a:endParaRPr lang="en-US" altLang="zh-CN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29699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r>
              <a:rPr lang="en-US" altLang="zh-CN" sz="1400" b="0" dirty="0"/>
              <a:t> of 158</a:t>
            </a:r>
            <a:endParaRPr lang="en-US" altLang="zh-CN" sz="1400" b="0" dirty="0"/>
          </a:p>
        </p:txBody>
      </p:sp>
      <p:sp>
        <p:nvSpPr>
          <p:cNvPr id="29701" name="Text Box 3"/>
          <p:cNvSpPr txBox="1"/>
          <p:nvPr/>
        </p:nvSpPr>
        <p:spPr>
          <a:xfrm>
            <a:off x="156845" y="1362710"/>
            <a:ext cx="89154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cs typeface="Times New Roman" panose="02020603050405020304" pitchFamily="18" charset="0"/>
              </a:rPr>
              <a:t>1)  </a:t>
            </a:r>
            <a:r>
              <a:rPr lang="zh-CN" altLang="en-US" dirty="0">
                <a:cs typeface="Times New Roman" panose="02020603050405020304" pitchFamily="18" charset="0"/>
              </a:rPr>
              <a:t>将图 </a:t>
            </a:r>
            <a:r>
              <a:rPr lang="en-US" altLang="zh-CN" i="1" dirty="0">
                <a:cs typeface="Times New Roman" panose="02020603050405020304" pitchFamily="18" charset="0"/>
              </a:rPr>
              <a:t>G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中的结点按度数递减的次序进行排列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zh-CN" altLang="en-US" dirty="0">
                <a:cs typeface="Times New Roman" panose="02020603050405020304" pitchFamily="18" charset="0"/>
              </a:rPr>
              <a:t>相同度数的结点的排列随意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9702" name="Text Box 4"/>
          <p:cNvSpPr txBox="1"/>
          <p:nvPr/>
        </p:nvSpPr>
        <p:spPr>
          <a:xfrm>
            <a:off x="233045" y="2718435"/>
            <a:ext cx="86106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2)  </a:t>
            </a:r>
            <a:r>
              <a:rPr lang="zh-CN" altLang="en-US" dirty="0">
                <a:cs typeface="Times New Roman" panose="02020603050405020304" pitchFamily="18" charset="0"/>
              </a:rPr>
              <a:t>用第一种颜色，对第一点着色，并按排列次序对与前面结点不相邻的每一点着同样的颜色。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9703" name="Text Box 5"/>
          <p:cNvSpPr txBox="1"/>
          <p:nvPr/>
        </p:nvSpPr>
        <p:spPr>
          <a:xfrm>
            <a:off x="156845" y="3930650"/>
            <a:ext cx="89154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cs typeface="Times New Roman" panose="02020603050405020304" pitchFamily="18" charset="0"/>
              </a:rPr>
              <a:t>3)  </a:t>
            </a:r>
            <a:r>
              <a:rPr lang="zh-CN" altLang="en-US" dirty="0">
                <a:cs typeface="Times New Roman" panose="02020603050405020304" pitchFamily="18" charset="0"/>
              </a:rPr>
              <a:t>用第二种颜色对尚未着色的点重复第 </a:t>
            </a:r>
            <a:r>
              <a:rPr lang="en-US" altLang="zh-CN" dirty="0"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cs typeface="Times New Roman" panose="02020603050405020304" pitchFamily="18" charset="0"/>
              </a:rPr>
              <a:t>步</a:t>
            </a:r>
            <a:r>
              <a:rPr lang="en-US" altLang="zh-CN" dirty="0"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cs typeface="Times New Roman" panose="02020603050405020304" pitchFamily="18" charset="0"/>
              </a:rPr>
              <a:t>直到所有的点都着上颜色为止。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/>
        </p:nvSpPr>
        <p:spPr>
          <a:xfrm>
            <a:off x="-8255" y="-1651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solidFill>
                  <a:schemeClr val="tx1"/>
                </a:solidFill>
              </a:rPr>
              <a:t>构造“贪心”反例：着色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教室安排问题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9877" name="Rectangle 3"/>
          <p:cNvSpPr>
            <a:spLocks noGrp="1"/>
          </p:cNvSpPr>
          <p:nvPr>
            <p:ph idx="1"/>
          </p:nvPr>
        </p:nvSpPr>
        <p:spPr>
          <a:xfrm>
            <a:off x="467360" y="1409065"/>
            <a:ext cx="8389620" cy="477012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1  3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2  4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4  7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3  5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1  4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/>
              <a:t>分别排序  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/>
              <a:t>若开始</a:t>
            </a:r>
            <a:r>
              <a:rPr lang="en-US" altLang="zh-CN" sz="2800" b="1" dirty="0"/>
              <a:t>&lt;</a:t>
            </a:r>
            <a:r>
              <a:rPr lang="zh-CN" altLang="en-US" sz="2800" b="1" dirty="0"/>
              <a:t>结束，则</a:t>
            </a:r>
            <a:r>
              <a:rPr lang="en-US" altLang="zh-CN" sz="2800" b="1" dirty="0"/>
              <a:t>count++</a:t>
            </a:r>
            <a:r>
              <a:rPr lang="zh-CN" altLang="en-US" sz="2800" b="1" dirty="0"/>
              <a:t>，指针</a:t>
            </a:r>
            <a:r>
              <a:rPr lang="en-US" altLang="zh-CN" sz="2800" b="1" dirty="0"/>
              <a:t>j</a:t>
            </a:r>
            <a:r>
              <a:rPr lang="zh-CN" altLang="en-US" sz="2800" b="1" dirty="0"/>
              <a:t>后移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b="1" dirty="0"/>
              <a:t>          1     1     2     3     4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      3     4     4     5     7</a:t>
            </a:r>
            <a:endParaRPr lang="en-US" altLang="zh-CN" sz="2800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日期占位符 3"/>
          <p:cNvSpPr txBox="1">
            <a:spLocks noGrp="1"/>
          </p:cNvSpPr>
          <p:nvPr/>
        </p:nvSpPr>
        <p:spPr>
          <a:xfrm>
            <a:off x="152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fld id="{BB962C8B-B14F-4D97-AF65-F5344CB8AC3E}" type="datetime1">
              <a:rPr lang="zh-CN" altLang="en-US" sz="1400" dirty="0"/>
            </a:fld>
            <a:endParaRPr lang="zh-CN" altLang="en-US" sz="1400" dirty="0"/>
          </a:p>
        </p:txBody>
      </p:sp>
      <p:sp>
        <p:nvSpPr>
          <p:cNvPr id="80899" name="灯片编号占位符 5"/>
          <p:cNvSpPr txBox="1">
            <a:spLocks noGrp="1"/>
          </p:cNvSpPr>
          <p:nvPr/>
        </p:nvSpPr>
        <p:spPr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dirty="0"/>
            </a:fld>
            <a:r>
              <a:rPr lang="en-US" altLang="zh-CN" sz="1400" dirty="0"/>
              <a:t> of 158</a:t>
            </a:r>
            <a:endParaRPr lang="en-US" altLang="zh-CN" sz="1400" dirty="0"/>
          </a:p>
        </p:txBody>
      </p:sp>
      <p:sp>
        <p:nvSpPr>
          <p:cNvPr id="80901" name="Rectangle 3"/>
          <p:cNvSpPr>
            <a:spLocks noGrp="1"/>
          </p:cNvSpPr>
          <p:nvPr>
            <p:ph idx="1"/>
          </p:nvPr>
        </p:nvSpPr>
        <p:spPr>
          <a:xfrm>
            <a:off x="754063" y="71438"/>
            <a:ext cx="8389937" cy="666908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1  3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2  4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4  7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3  5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/>
              <a:t>1  4</a:t>
            </a:r>
            <a:endParaRPr lang="en-US" altLang="zh-CN" sz="28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800" b="1" dirty="0"/>
              <a:t>只按开始时间排序</a:t>
            </a:r>
            <a:r>
              <a:rPr lang="en-US" altLang="zh-CN" sz="2800" b="1" dirty="0"/>
              <a:t>(1, 3) (1, 4) (2, 4) (3, 5) (4, 7)</a:t>
            </a:r>
            <a:r>
              <a:rPr lang="zh-CN" altLang="en-US" sz="2800" b="1" dirty="0"/>
              <a:t>  </a:t>
            </a:r>
            <a:endParaRPr lang="en-US" altLang="zh-CN" sz="28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313" y="2786063"/>
          <a:ext cx="8715435" cy="3929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11"/>
                <a:gridCol w="3929090"/>
                <a:gridCol w="3071834"/>
              </a:tblGrid>
              <a:tr h="5613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依序遍历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优先队列，为结束时间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>
                          <a:solidFill>
                            <a:schemeClr val="tx1"/>
                          </a:solidFill>
                        </a:rPr>
                        <a:t>原因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134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1341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134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134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134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134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本章小结</a:t>
            </a:r>
            <a:endParaRPr lang="zh-CN" altLang="en-US" b="1" smtClean="0"/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187624" y="1817688"/>
            <a:ext cx="62231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!!</a:t>
            </a:r>
            <a:r>
              <a:rPr lang="zh-CN" altLang="en-US" sz="2800" dirty="0"/>
              <a:t>贪心不一定正确</a:t>
            </a:r>
            <a:r>
              <a:rPr lang="en-US" altLang="zh-CN" sz="2800" dirty="0"/>
              <a:t>(0-1</a:t>
            </a:r>
            <a:r>
              <a:rPr lang="zh-CN" altLang="en-US" sz="2800" dirty="0"/>
              <a:t>背包</a:t>
            </a:r>
            <a:r>
              <a:rPr lang="en-US" altLang="zh-CN" sz="2800" dirty="0"/>
              <a:t>), </a:t>
            </a:r>
            <a:r>
              <a:rPr lang="zh-CN" altLang="en-US" sz="2800" dirty="0"/>
              <a:t>需要证明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4.1 </a:t>
            </a:r>
            <a:r>
              <a:rPr lang="zh-CN" altLang="zh-CN" sz="2800" dirty="0"/>
              <a:t>活动安排问题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4.2 </a:t>
            </a:r>
            <a:r>
              <a:rPr lang="zh-CN" altLang="zh-CN" sz="2800" dirty="0"/>
              <a:t>贪心算法的基本要素</a:t>
            </a:r>
            <a:r>
              <a:rPr lang="zh-CN" altLang="en-US" sz="2800" dirty="0"/>
              <a:t>（分数背包）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4.3 </a:t>
            </a:r>
            <a:r>
              <a:rPr lang="zh-CN" altLang="zh-CN" sz="2800" dirty="0"/>
              <a:t>最优装载</a:t>
            </a:r>
            <a:r>
              <a:rPr lang="en-US" altLang="zh-CN" sz="2800" dirty="0"/>
              <a:t> 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4.4 </a:t>
            </a:r>
            <a:r>
              <a:rPr lang="zh-CN" altLang="zh-CN" sz="2800" dirty="0"/>
              <a:t>哈夫曼编码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4.6 </a:t>
            </a:r>
            <a:r>
              <a:rPr lang="zh-CN" altLang="zh-CN" sz="2800" dirty="0"/>
              <a:t>最小生成树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 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308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b="0" dirty="0"/>
            </a:fld>
            <a:r>
              <a:rPr lang="en-US" altLang="zh-CN" sz="1400" b="0" dirty="0"/>
              <a:t> of 158</a:t>
            </a:r>
            <a:endParaRPr lang="en-US" altLang="zh-CN" sz="1400" b="0" dirty="0"/>
          </a:p>
        </p:txBody>
      </p:sp>
      <p:grpSp>
        <p:nvGrpSpPr>
          <p:cNvPr id="2" name="Group 3"/>
          <p:cNvGrpSpPr/>
          <p:nvPr/>
        </p:nvGrpSpPr>
        <p:grpSpPr>
          <a:xfrm>
            <a:off x="76200" y="1292225"/>
            <a:ext cx="3440113" cy="3976688"/>
            <a:chOff x="624" y="1095"/>
            <a:chExt cx="2167" cy="2505"/>
          </a:xfrm>
        </p:grpSpPr>
        <p:sp>
          <p:nvSpPr>
            <p:cNvPr id="3114" name="Line 4"/>
            <p:cNvSpPr/>
            <p:nvPr/>
          </p:nvSpPr>
          <p:spPr>
            <a:xfrm flipH="1">
              <a:off x="960" y="1385"/>
              <a:ext cx="72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5" name="Line 5"/>
            <p:cNvSpPr/>
            <p:nvPr/>
          </p:nvSpPr>
          <p:spPr>
            <a:xfrm>
              <a:off x="1680" y="1385"/>
              <a:ext cx="768" cy="7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6" name="Line 6"/>
            <p:cNvSpPr/>
            <p:nvPr/>
          </p:nvSpPr>
          <p:spPr>
            <a:xfrm>
              <a:off x="960" y="2105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7" name="Line 7"/>
            <p:cNvSpPr/>
            <p:nvPr/>
          </p:nvSpPr>
          <p:spPr>
            <a:xfrm>
              <a:off x="2448" y="2153"/>
              <a:ext cx="0" cy="6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8" name="Line 8"/>
            <p:cNvSpPr/>
            <p:nvPr/>
          </p:nvSpPr>
          <p:spPr>
            <a:xfrm>
              <a:off x="960" y="2825"/>
              <a:ext cx="576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9" name="Line 9"/>
            <p:cNvSpPr/>
            <p:nvPr/>
          </p:nvSpPr>
          <p:spPr>
            <a:xfrm flipH="1">
              <a:off x="1488" y="2729"/>
              <a:ext cx="960" cy="5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0" name="Line 10"/>
            <p:cNvSpPr/>
            <p:nvPr/>
          </p:nvSpPr>
          <p:spPr>
            <a:xfrm>
              <a:off x="1680" y="1385"/>
              <a:ext cx="624" cy="18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1" name="Line 11"/>
            <p:cNvSpPr/>
            <p:nvPr/>
          </p:nvSpPr>
          <p:spPr>
            <a:xfrm flipH="1">
              <a:off x="1008" y="1385"/>
              <a:ext cx="672" cy="18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2" name="Line 12"/>
            <p:cNvSpPr/>
            <p:nvPr/>
          </p:nvSpPr>
          <p:spPr>
            <a:xfrm flipV="1">
              <a:off x="960" y="2153"/>
              <a:ext cx="1488" cy="6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3" name="Line 13"/>
            <p:cNvSpPr/>
            <p:nvPr/>
          </p:nvSpPr>
          <p:spPr>
            <a:xfrm>
              <a:off x="960" y="2105"/>
              <a:ext cx="1488" cy="6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4" name="Line 14"/>
            <p:cNvSpPr/>
            <p:nvPr/>
          </p:nvSpPr>
          <p:spPr>
            <a:xfrm>
              <a:off x="960" y="2105"/>
              <a:ext cx="1344" cy="110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5" name="Line 15"/>
            <p:cNvSpPr/>
            <p:nvPr/>
          </p:nvSpPr>
          <p:spPr>
            <a:xfrm>
              <a:off x="960" y="2825"/>
              <a:ext cx="48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6" name="Line 16"/>
            <p:cNvSpPr/>
            <p:nvPr/>
          </p:nvSpPr>
          <p:spPr>
            <a:xfrm>
              <a:off x="960" y="2825"/>
              <a:ext cx="1344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7" name="Line 17"/>
            <p:cNvSpPr/>
            <p:nvPr/>
          </p:nvSpPr>
          <p:spPr>
            <a:xfrm flipH="1">
              <a:off x="2304" y="2729"/>
              <a:ext cx="144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28" name="Oval 18"/>
            <p:cNvSpPr/>
            <p:nvPr/>
          </p:nvSpPr>
          <p:spPr>
            <a:xfrm>
              <a:off x="912" y="2784"/>
              <a:ext cx="96" cy="9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29" name="Oval 19"/>
            <p:cNvSpPr/>
            <p:nvPr/>
          </p:nvSpPr>
          <p:spPr>
            <a:xfrm>
              <a:off x="2400" y="2681"/>
              <a:ext cx="96" cy="9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30" name="Oval 20"/>
            <p:cNvSpPr/>
            <p:nvPr/>
          </p:nvSpPr>
          <p:spPr>
            <a:xfrm>
              <a:off x="1624" y="1337"/>
              <a:ext cx="96" cy="9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graphicFrame>
          <p:nvGraphicFramePr>
            <p:cNvPr id="3074" name="Object 21"/>
            <p:cNvGraphicFramePr>
              <a:graphicFrameLocks noChangeAspect="1"/>
            </p:cNvGraphicFramePr>
            <p:nvPr/>
          </p:nvGraphicFramePr>
          <p:xfrm>
            <a:off x="1538" y="1095"/>
            <a:ext cx="22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" imgW="152400" imgH="165100" progId="Equation.3">
                    <p:embed/>
                  </p:oleObj>
                </mc:Choice>
                <mc:Fallback>
                  <p:oleObj name="" r:id="rId1" imgW="152400" imgH="1651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8" y="1095"/>
                          <a:ext cx="224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22"/>
            <p:cNvGraphicFramePr>
              <a:graphicFrameLocks noChangeAspect="1"/>
            </p:cNvGraphicFramePr>
            <p:nvPr/>
          </p:nvGraphicFramePr>
          <p:xfrm>
            <a:off x="672" y="1961"/>
            <a:ext cx="22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" imgW="190500" imgH="203200" progId="Equation.3">
                    <p:embed/>
                  </p:oleObj>
                </mc:Choice>
                <mc:Fallback>
                  <p:oleObj name="" r:id="rId3" imgW="190500" imgH="2032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2" y="1961"/>
                          <a:ext cx="228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23"/>
            <p:cNvGraphicFramePr>
              <a:graphicFrameLocks noChangeAspect="1"/>
            </p:cNvGraphicFramePr>
            <p:nvPr/>
          </p:nvGraphicFramePr>
          <p:xfrm>
            <a:off x="624" y="2681"/>
            <a:ext cx="22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190500" imgH="228600" progId="Equation.3">
                    <p:embed/>
                  </p:oleObj>
                </mc:Choice>
                <mc:Fallback>
                  <p:oleObj name="" r:id="rId5" imgW="190500" imgH="2286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24" y="2681"/>
                          <a:ext cx="228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24"/>
            <p:cNvGraphicFramePr>
              <a:graphicFrameLocks noChangeAspect="1"/>
            </p:cNvGraphicFramePr>
            <p:nvPr/>
          </p:nvGraphicFramePr>
          <p:xfrm>
            <a:off x="857" y="3353"/>
            <a:ext cx="24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7" imgW="203200" imgH="203200" progId="Equation.3">
                    <p:embed/>
                  </p:oleObj>
                </mc:Choice>
                <mc:Fallback>
                  <p:oleObj name="" r:id="rId7" imgW="203200" imgH="2032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57" y="3353"/>
                          <a:ext cx="247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25"/>
            <p:cNvGraphicFramePr>
              <a:graphicFrameLocks noChangeAspect="1"/>
            </p:cNvGraphicFramePr>
            <p:nvPr/>
          </p:nvGraphicFramePr>
          <p:xfrm>
            <a:off x="1440" y="3353"/>
            <a:ext cx="22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9" imgW="190500" imgH="203200" progId="Equation.3">
                    <p:embed/>
                  </p:oleObj>
                </mc:Choice>
                <mc:Fallback>
                  <p:oleObj name="" r:id="rId9" imgW="190500" imgH="2032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0" y="3353"/>
                          <a:ext cx="228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26"/>
            <p:cNvGraphicFramePr>
              <a:graphicFrameLocks noChangeAspect="1"/>
            </p:cNvGraphicFramePr>
            <p:nvPr/>
          </p:nvGraphicFramePr>
          <p:xfrm>
            <a:off x="2208" y="3305"/>
            <a:ext cx="24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1" imgW="203200" imgH="203200" progId="Equation.3">
                    <p:embed/>
                  </p:oleObj>
                </mc:Choice>
                <mc:Fallback>
                  <p:oleObj name="" r:id="rId11" imgW="203200" imgH="203200" progId="Equation.3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8" y="3305"/>
                          <a:ext cx="247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27"/>
            <p:cNvGraphicFramePr>
              <a:graphicFrameLocks noChangeAspect="1"/>
            </p:cNvGraphicFramePr>
            <p:nvPr/>
          </p:nvGraphicFramePr>
          <p:xfrm>
            <a:off x="2544" y="2633"/>
            <a:ext cx="24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3" imgW="203200" imgH="228600" progId="Equation.3">
                    <p:embed/>
                  </p:oleObj>
                </mc:Choice>
                <mc:Fallback>
                  <p:oleObj name="" r:id="rId13" imgW="203200" imgH="2286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44" y="2633"/>
                          <a:ext cx="24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28"/>
            <p:cNvGraphicFramePr>
              <a:graphicFrameLocks noChangeAspect="1"/>
            </p:cNvGraphicFramePr>
            <p:nvPr/>
          </p:nvGraphicFramePr>
          <p:xfrm>
            <a:off x="2496" y="2009"/>
            <a:ext cx="26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5" imgW="228600" imgH="203200" progId="Equation.3">
                    <p:embed/>
                  </p:oleObj>
                </mc:Choice>
                <mc:Fallback>
                  <p:oleObj name="" r:id="rId15" imgW="228600" imgH="2032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96" y="2009"/>
                          <a:ext cx="267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31" name="Oval 29"/>
            <p:cNvSpPr/>
            <p:nvPr/>
          </p:nvSpPr>
          <p:spPr>
            <a:xfrm>
              <a:off x="912" y="2064"/>
              <a:ext cx="96" cy="9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32" name="Oval 30"/>
            <p:cNvSpPr/>
            <p:nvPr/>
          </p:nvSpPr>
          <p:spPr>
            <a:xfrm>
              <a:off x="1488" y="3168"/>
              <a:ext cx="96" cy="9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33" name="Oval 31"/>
            <p:cNvSpPr/>
            <p:nvPr/>
          </p:nvSpPr>
          <p:spPr>
            <a:xfrm>
              <a:off x="2256" y="3168"/>
              <a:ext cx="96" cy="9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34" name="Oval 32"/>
            <p:cNvSpPr/>
            <p:nvPr/>
          </p:nvSpPr>
          <p:spPr>
            <a:xfrm>
              <a:off x="2400" y="2112"/>
              <a:ext cx="96" cy="9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135" name="Oval 33"/>
            <p:cNvSpPr/>
            <p:nvPr/>
          </p:nvSpPr>
          <p:spPr>
            <a:xfrm>
              <a:off x="960" y="3216"/>
              <a:ext cx="96" cy="9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/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sp>
        <p:nvSpPr>
          <p:cNvPr id="783394" name="Rectangle 34"/>
          <p:cNvSpPr/>
          <p:nvPr/>
        </p:nvSpPr>
        <p:spPr>
          <a:xfrm>
            <a:off x="3657600" y="1477963"/>
            <a:ext cx="5257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har char="•"/>
            </a:pPr>
            <a:r>
              <a:rPr lang="zh-CN" altLang="en-US" sz="3200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按度数递减次序排列各点</a:t>
            </a:r>
            <a:endParaRPr lang="zh-CN" altLang="en-US" sz="3200" b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83395" name="Rectangle 35"/>
          <p:cNvSpPr/>
          <p:nvPr/>
        </p:nvSpPr>
        <p:spPr>
          <a:xfrm>
            <a:off x="3657600" y="2133600"/>
            <a:ext cx="53657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en-US" altLang="zh-CN" sz="36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 A B F G H D E</a:t>
            </a:r>
            <a:endParaRPr lang="en-US" altLang="zh-CN" sz="3600" i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83396" name="Rectangle 36"/>
          <p:cNvSpPr/>
          <p:nvPr/>
        </p:nvSpPr>
        <p:spPr>
          <a:xfrm>
            <a:off x="3657600" y="2743200"/>
            <a:ext cx="31543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har char="•"/>
            </a:pPr>
            <a:r>
              <a:rPr lang="en-US" altLang="zh-CN" sz="3200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第一种颜色：</a:t>
            </a:r>
            <a:endParaRPr lang="zh-CN" altLang="en-US" sz="3200" b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83397" name="Rectangle 37"/>
          <p:cNvSpPr/>
          <p:nvPr/>
        </p:nvSpPr>
        <p:spPr>
          <a:xfrm>
            <a:off x="3657600" y="3290888"/>
            <a:ext cx="30749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Char char="•"/>
            </a:pPr>
            <a:r>
              <a:rPr lang="en-US" altLang="zh-CN" sz="3200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第二种颜色：</a:t>
            </a:r>
            <a:endParaRPr lang="zh-CN" altLang="en-US" sz="3200" b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83398" name="Rectangle 38"/>
          <p:cNvSpPr/>
          <p:nvPr/>
        </p:nvSpPr>
        <p:spPr>
          <a:xfrm>
            <a:off x="3657600" y="3900488"/>
            <a:ext cx="31543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Char char="•"/>
            </a:pPr>
            <a:r>
              <a:rPr lang="en-US" altLang="zh-CN" sz="3200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第三种颜色</a:t>
            </a:r>
            <a:r>
              <a:rPr lang="en-US" altLang="zh-CN" sz="3200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 sz="3200" b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83399" name="Text Box 39"/>
          <p:cNvSpPr txBox="1"/>
          <p:nvPr/>
        </p:nvSpPr>
        <p:spPr>
          <a:xfrm>
            <a:off x="3810000" y="960438"/>
            <a:ext cx="1219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解：</a:t>
            </a:r>
            <a:endParaRPr lang="zh-CN" altLang="en-US" sz="3200" b="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83400" name="Text Box 40"/>
          <p:cNvSpPr txBox="1"/>
          <p:nvPr/>
        </p:nvSpPr>
        <p:spPr>
          <a:xfrm>
            <a:off x="6781800" y="2743200"/>
            <a:ext cx="1981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C,  A, G</a:t>
            </a:r>
            <a:endParaRPr lang="en-US" altLang="zh-CN" sz="3200" b="0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83401" name="Rectangle 41"/>
          <p:cNvSpPr/>
          <p:nvPr/>
        </p:nvSpPr>
        <p:spPr>
          <a:xfrm>
            <a:off x="6629400" y="3341688"/>
            <a:ext cx="19462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B, H, D, E</a:t>
            </a:r>
            <a:endParaRPr lang="en-US" altLang="zh-CN" sz="3200" i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83402" name="Rectangle 42"/>
          <p:cNvSpPr/>
          <p:nvPr/>
        </p:nvSpPr>
        <p:spPr>
          <a:xfrm>
            <a:off x="6781800" y="3951288"/>
            <a:ext cx="4556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endParaRPr lang="en-US" altLang="zh-CN" sz="3200" i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83403" name="Text Box 43"/>
          <p:cNvSpPr txBox="1"/>
          <p:nvPr/>
        </p:nvSpPr>
        <p:spPr>
          <a:xfrm>
            <a:off x="3124200" y="4495800"/>
            <a:ext cx="58674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3200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所以图是三色的。</a:t>
            </a:r>
            <a:endParaRPr lang="zh-CN" altLang="en-US" sz="3200" b="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3200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另外图不能是两色的</a:t>
            </a:r>
            <a:r>
              <a:rPr lang="en-US" altLang="zh-CN" sz="3200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3200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因为图中有</a:t>
            </a:r>
            <a:r>
              <a:rPr lang="en-US" altLang="zh-CN" sz="3200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A,B,F</a:t>
            </a:r>
            <a:r>
              <a:rPr lang="zh-CN" altLang="en-US" sz="3200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两两相邻</a:t>
            </a:r>
            <a:r>
              <a:rPr lang="en-US" altLang="zh-CN" sz="3200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,</a:t>
            </a:r>
            <a:r>
              <a:rPr lang="zh-CN" altLang="en-US" sz="3200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所以  </a:t>
            </a:r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x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G</a:t>
            </a: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)=3</a:t>
            </a:r>
            <a:endParaRPr lang="en-US" altLang="zh-CN" sz="3200" dirty="0">
              <a:solidFill>
                <a:schemeClr val="accent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83404" name="Oval 44"/>
          <p:cNvSpPr/>
          <p:nvPr/>
        </p:nvSpPr>
        <p:spPr>
          <a:xfrm>
            <a:off x="2862263" y="3783013"/>
            <a:ext cx="179387" cy="179387"/>
          </a:xfrm>
          <a:prstGeom prst="ellipse">
            <a:avLst/>
          </a:prstGeom>
          <a:solidFill>
            <a:schemeClr val="tx2"/>
          </a:solidFill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83405" name="Oval 45"/>
          <p:cNvSpPr/>
          <p:nvPr/>
        </p:nvSpPr>
        <p:spPr>
          <a:xfrm>
            <a:off x="533400" y="2820988"/>
            <a:ext cx="179388" cy="179387"/>
          </a:xfrm>
          <a:prstGeom prst="ellipse">
            <a:avLst/>
          </a:prstGeom>
          <a:solidFill>
            <a:srgbClr val="FF0000"/>
          </a:solidFill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83406" name="Oval 46"/>
          <p:cNvSpPr/>
          <p:nvPr/>
        </p:nvSpPr>
        <p:spPr>
          <a:xfrm>
            <a:off x="2895600" y="2868613"/>
            <a:ext cx="179388" cy="179387"/>
          </a:xfrm>
          <a:prstGeom prst="ellipse">
            <a:avLst/>
          </a:prstGeom>
          <a:solidFill>
            <a:srgbClr val="FF0000"/>
          </a:solidFill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83407" name="Oval 47"/>
          <p:cNvSpPr/>
          <p:nvPr/>
        </p:nvSpPr>
        <p:spPr>
          <a:xfrm flipH="1">
            <a:off x="1433513" y="4587875"/>
            <a:ext cx="179387" cy="179388"/>
          </a:xfrm>
          <a:prstGeom prst="ellipse">
            <a:avLst/>
          </a:prstGeom>
          <a:solidFill>
            <a:srgbClr val="FF0000"/>
          </a:solidFill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83408" name="Oval 48"/>
          <p:cNvSpPr/>
          <p:nvPr/>
        </p:nvSpPr>
        <p:spPr>
          <a:xfrm>
            <a:off x="581025" y="4664075"/>
            <a:ext cx="179388" cy="179388"/>
          </a:xfrm>
          <a:prstGeom prst="ellipse">
            <a:avLst/>
          </a:prstGeom>
          <a:solidFill>
            <a:srgbClr val="FF0000"/>
          </a:solidFill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83409" name="Oval 49"/>
          <p:cNvSpPr/>
          <p:nvPr/>
        </p:nvSpPr>
        <p:spPr>
          <a:xfrm>
            <a:off x="1646238" y="1662113"/>
            <a:ext cx="179387" cy="179387"/>
          </a:xfrm>
          <a:prstGeom prst="ellipse">
            <a:avLst/>
          </a:prstGeom>
          <a:solidFill>
            <a:schemeClr val="tx2"/>
          </a:solidFill>
          <a:ln w="952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83410" name="Oval 50"/>
          <p:cNvSpPr/>
          <p:nvPr/>
        </p:nvSpPr>
        <p:spPr>
          <a:xfrm>
            <a:off x="533400" y="3963988"/>
            <a:ext cx="179388" cy="179387"/>
          </a:xfrm>
          <a:prstGeom prst="ellipse">
            <a:avLst/>
          </a:prstGeom>
          <a:solidFill>
            <a:schemeClr val="tx2"/>
          </a:solidFill>
          <a:ln w="38100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783411" name="Oval 51"/>
          <p:cNvSpPr/>
          <p:nvPr/>
        </p:nvSpPr>
        <p:spPr>
          <a:xfrm>
            <a:off x="2667000" y="4557713"/>
            <a:ext cx="179388" cy="179387"/>
          </a:xfrm>
          <a:prstGeom prst="ellipse">
            <a:avLst/>
          </a:prstGeom>
          <a:solidFill>
            <a:srgbClr val="FF00FF"/>
          </a:solidFill>
          <a:ln w="38100" cap="flat" cmpd="sng">
            <a:solidFill>
              <a:srgbClr val="FF33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/>
            <a:endParaRPr lang="zh-CN" altLang="en-US" dirty="0">
              <a:latin typeface="Tahoma" panose="020B0604030504040204" pitchFamily="34" charset="0"/>
            </a:endParaRPr>
          </a:p>
        </p:txBody>
      </p:sp>
      <p:grpSp>
        <p:nvGrpSpPr>
          <p:cNvPr id="3" name="Group 52"/>
          <p:cNvGrpSpPr/>
          <p:nvPr/>
        </p:nvGrpSpPr>
        <p:grpSpPr>
          <a:xfrm>
            <a:off x="4724400" y="2179638"/>
            <a:ext cx="1905000" cy="457200"/>
            <a:chOff x="2976" y="1584"/>
            <a:chExt cx="1200" cy="288"/>
          </a:xfrm>
        </p:grpSpPr>
        <p:sp>
          <p:nvSpPr>
            <p:cNvPr id="3111" name="Line 53"/>
            <p:cNvSpPr/>
            <p:nvPr/>
          </p:nvSpPr>
          <p:spPr>
            <a:xfrm flipH="1">
              <a:off x="2976" y="1584"/>
              <a:ext cx="144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2" name="Line 54"/>
            <p:cNvSpPr/>
            <p:nvPr/>
          </p:nvSpPr>
          <p:spPr>
            <a:xfrm flipH="1">
              <a:off x="3264" y="1584"/>
              <a:ext cx="144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3" name="Line 55"/>
            <p:cNvSpPr/>
            <p:nvPr/>
          </p:nvSpPr>
          <p:spPr>
            <a:xfrm flipH="1">
              <a:off x="4032" y="1584"/>
              <a:ext cx="144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56"/>
          <p:cNvGrpSpPr/>
          <p:nvPr/>
        </p:nvGrpSpPr>
        <p:grpSpPr>
          <a:xfrm>
            <a:off x="5562600" y="2179638"/>
            <a:ext cx="2438400" cy="457200"/>
            <a:chOff x="3504" y="1584"/>
            <a:chExt cx="1536" cy="288"/>
          </a:xfrm>
        </p:grpSpPr>
        <p:sp>
          <p:nvSpPr>
            <p:cNvPr id="3107" name="Line 57"/>
            <p:cNvSpPr/>
            <p:nvPr/>
          </p:nvSpPr>
          <p:spPr>
            <a:xfrm flipH="1">
              <a:off x="3504" y="1584"/>
              <a:ext cx="144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8" name="Line 58"/>
            <p:cNvSpPr/>
            <p:nvPr/>
          </p:nvSpPr>
          <p:spPr>
            <a:xfrm flipH="1">
              <a:off x="4368" y="1584"/>
              <a:ext cx="144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09" name="Line 59"/>
            <p:cNvSpPr/>
            <p:nvPr/>
          </p:nvSpPr>
          <p:spPr>
            <a:xfrm flipH="1">
              <a:off x="4560" y="1584"/>
              <a:ext cx="144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0" name="Line 60"/>
            <p:cNvSpPr/>
            <p:nvPr/>
          </p:nvSpPr>
          <p:spPr>
            <a:xfrm flipH="1">
              <a:off x="4896" y="1584"/>
              <a:ext cx="144" cy="28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83421" name="Line 61"/>
          <p:cNvSpPr/>
          <p:nvPr/>
        </p:nvSpPr>
        <p:spPr>
          <a:xfrm flipH="1">
            <a:off x="6019800" y="2179638"/>
            <a:ext cx="228600" cy="4572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构造“贪心”反例：着色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8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8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8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78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3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83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3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3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3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3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"/>
                                        <p:tgtEl>
                                          <p:spTgt spid="78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"/>
                                        <p:tgtEl>
                                          <p:spTgt spid="78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83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83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83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83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83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83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83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83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"/>
                                        <p:tgtEl>
                                          <p:spTgt spid="78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75"/>
                                        <p:tgtEl>
                                          <p:spTgt spid="78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3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83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75"/>
                                        <p:tgtEl>
                                          <p:spTgt spid="78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78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8340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03">
                                            <p:txEl>
                                              <p:charRg st="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83403">
                                            <p:txEl>
                                              <p:charRg st="9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394" grpId="0"/>
      <p:bldP spid="783395" grpId="0"/>
      <p:bldP spid="783396" grpId="0"/>
      <p:bldP spid="783397" grpId="0"/>
      <p:bldP spid="783398" grpId="0"/>
      <p:bldP spid="783399" grpId="0"/>
      <p:bldP spid="783400" grpId="0"/>
      <p:bldP spid="783401" grpId="0"/>
      <p:bldP spid="783402" grpId="0"/>
      <p:bldP spid="783403" grpId="0" build="p"/>
      <p:bldP spid="783404" grpId="0" bldLvl="0" animBg="1"/>
      <p:bldP spid="783405" grpId="0" bldLvl="0" animBg="1"/>
      <p:bldP spid="783406" grpId="0" bldLvl="0" animBg="1"/>
      <p:bldP spid="783407" grpId="0" bldLvl="0" animBg="1"/>
      <p:bldP spid="783408" grpId="0" bldLvl="0" animBg="1"/>
      <p:bldP spid="783409" grpId="0" bldLvl="0" animBg="1"/>
      <p:bldP spid="783410" grpId="0" bldLvl="0" animBg="1"/>
      <p:bldP spid="78341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最短路问题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76804" name="Rectangle 2"/>
          <p:cNvSpPr/>
          <p:nvPr/>
        </p:nvSpPr>
        <p:spPr>
          <a:xfrm>
            <a:off x="395288" y="1125538"/>
            <a:ext cx="8228012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3200" b="1" dirty="0">
                <a:latin typeface="Comic Sans MS" panose="030F0702030302020204" pitchFamily="66" charset="0"/>
                <a:ea typeface="宋体" panose="02010600030101010101" pitchFamily="2" charset="-122"/>
              </a:rPr>
              <a:t>小张被借调到一个新单位，图中</a:t>
            </a:r>
            <a:r>
              <a:rPr lang="en-US" altLang="zh-CN" sz="3200" b="1" dirty="0"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omic Sans MS" panose="030F0702030302020204" pitchFamily="66" charset="0"/>
                <a:ea typeface="宋体" panose="02010600030101010101" pitchFamily="2" charset="-122"/>
              </a:rPr>
              <a:t>点是小张</a:t>
            </a:r>
            <a:br>
              <a:rPr lang="zh-CN" altLang="en-US" sz="3200" b="1" dirty="0"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lang="zh-CN" altLang="en-US" sz="3200" b="1" dirty="0">
                <a:latin typeface="Comic Sans MS" panose="030F0702030302020204" pitchFamily="66" charset="0"/>
                <a:ea typeface="宋体" panose="02010600030101010101" pitchFamily="2" charset="-122"/>
              </a:rPr>
              <a:t>的住宅，</a:t>
            </a:r>
            <a:r>
              <a:rPr lang="en-US" altLang="zh-CN" sz="3200" b="1" dirty="0">
                <a:latin typeface="Comic Sans MS" panose="030F0702030302020204" pitchFamily="66" charset="0"/>
                <a:ea typeface="宋体" panose="02010600030101010101" pitchFamily="2" charset="-122"/>
              </a:rPr>
              <a:t>z</a:t>
            </a:r>
            <a:r>
              <a:rPr lang="zh-CN" altLang="en-US" sz="3200" b="1" dirty="0">
                <a:latin typeface="Comic Sans MS" panose="030F0702030302020204" pitchFamily="66" charset="0"/>
                <a:ea typeface="宋体" panose="02010600030101010101" pitchFamily="2" charset="-122"/>
              </a:rPr>
              <a:t>为新单位的位置，边上的数字表</a:t>
            </a:r>
            <a:br>
              <a:rPr lang="zh-CN" altLang="en-US" sz="3200" b="1" dirty="0">
                <a:latin typeface="Comic Sans MS" panose="030F0702030302020204" pitchFamily="66" charset="0"/>
                <a:ea typeface="宋体" panose="02010600030101010101" pitchFamily="2" charset="-122"/>
              </a:rPr>
            </a:br>
            <a:r>
              <a:rPr lang="zh-CN" altLang="en-US" sz="3200" b="1" dirty="0">
                <a:latin typeface="Comic Sans MS" panose="030F0702030302020204" pitchFamily="66" charset="0"/>
                <a:ea typeface="宋体" panose="02010600030101010101" pitchFamily="2" charset="-122"/>
              </a:rPr>
              <a:t>示距离，则小张到新单位的最短距离为</a:t>
            </a:r>
            <a:r>
              <a:rPr lang="en-US" altLang="zh-CN" sz="3200" b="1" dirty="0">
                <a:latin typeface="Comic Sans MS" panose="030F0702030302020204" pitchFamily="66" charset="0"/>
                <a:ea typeface="宋体" panose="02010600030101010101" pitchFamily="2" charset="-122"/>
              </a:rPr>
              <a:t>__.</a:t>
            </a:r>
            <a:endParaRPr lang="en-US" altLang="zh-CN" sz="32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76805" name="Group 3"/>
          <p:cNvGrpSpPr/>
          <p:nvPr/>
        </p:nvGrpSpPr>
        <p:grpSpPr>
          <a:xfrm>
            <a:off x="1865313" y="2852738"/>
            <a:ext cx="3395662" cy="2117725"/>
            <a:chOff x="1175" y="1797"/>
            <a:chExt cx="2139" cy="1334"/>
          </a:xfrm>
        </p:grpSpPr>
        <p:sp>
          <p:nvSpPr>
            <p:cNvPr id="76807" name="Text Box 4"/>
            <p:cNvSpPr txBox="1"/>
            <p:nvPr/>
          </p:nvSpPr>
          <p:spPr>
            <a:xfrm>
              <a:off x="1175" y="2230"/>
              <a:ext cx="144" cy="3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08" name="Line 5"/>
            <p:cNvSpPr/>
            <p:nvPr/>
          </p:nvSpPr>
          <p:spPr>
            <a:xfrm>
              <a:off x="1389" y="2423"/>
              <a:ext cx="16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09" name="Line 6"/>
            <p:cNvSpPr/>
            <p:nvPr/>
          </p:nvSpPr>
          <p:spPr>
            <a:xfrm flipV="1">
              <a:off x="2224" y="2407"/>
              <a:ext cx="398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10" name="Line 7"/>
            <p:cNvSpPr/>
            <p:nvPr/>
          </p:nvSpPr>
          <p:spPr>
            <a:xfrm>
              <a:off x="1840" y="2011"/>
              <a:ext cx="45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11" name="Line 8"/>
            <p:cNvSpPr/>
            <p:nvPr/>
          </p:nvSpPr>
          <p:spPr>
            <a:xfrm flipH="1">
              <a:off x="1840" y="2011"/>
              <a:ext cx="451" cy="4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12" name="Line 9"/>
            <p:cNvSpPr/>
            <p:nvPr/>
          </p:nvSpPr>
          <p:spPr>
            <a:xfrm>
              <a:off x="1840" y="2011"/>
              <a:ext cx="1" cy="4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13" name="Oval 10"/>
            <p:cNvSpPr/>
            <p:nvPr/>
          </p:nvSpPr>
          <p:spPr>
            <a:xfrm>
              <a:off x="1785" y="2343"/>
              <a:ext cx="113" cy="10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14" name="Line 11"/>
            <p:cNvSpPr/>
            <p:nvPr/>
          </p:nvSpPr>
          <p:spPr>
            <a:xfrm>
              <a:off x="2257" y="2008"/>
              <a:ext cx="1" cy="4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15" name="Line 12"/>
            <p:cNvSpPr/>
            <p:nvPr/>
          </p:nvSpPr>
          <p:spPr>
            <a:xfrm>
              <a:off x="2257" y="2008"/>
              <a:ext cx="33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16" name="Line 13"/>
            <p:cNvSpPr/>
            <p:nvPr/>
          </p:nvSpPr>
          <p:spPr>
            <a:xfrm>
              <a:off x="2595" y="2008"/>
              <a:ext cx="1" cy="4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17" name="Oval 14"/>
            <p:cNvSpPr/>
            <p:nvPr/>
          </p:nvSpPr>
          <p:spPr>
            <a:xfrm>
              <a:off x="2199" y="1965"/>
              <a:ext cx="113" cy="1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18" name="Oval 15"/>
            <p:cNvSpPr/>
            <p:nvPr/>
          </p:nvSpPr>
          <p:spPr>
            <a:xfrm>
              <a:off x="2202" y="2345"/>
              <a:ext cx="112" cy="10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19" name="Oval 16"/>
            <p:cNvSpPr/>
            <p:nvPr/>
          </p:nvSpPr>
          <p:spPr>
            <a:xfrm>
              <a:off x="2548" y="2361"/>
              <a:ext cx="112" cy="10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20" name="Line 17"/>
            <p:cNvSpPr/>
            <p:nvPr/>
          </p:nvSpPr>
          <p:spPr>
            <a:xfrm flipH="1">
              <a:off x="1392" y="2021"/>
              <a:ext cx="451" cy="4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1" name="Oval 18"/>
            <p:cNvSpPr/>
            <p:nvPr/>
          </p:nvSpPr>
          <p:spPr>
            <a:xfrm>
              <a:off x="1336" y="2353"/>
              <a:ext cx="113" cy="10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22" name="Oval 19"/>
            <p:cNvSpPr/>
            <p:nvPr/>
          </p:nvSpPr>
          <p:spPr>
            <a:xfrm>
              <a:off x="1799" y="1975"/>
              <a:ext cx="113" cy="1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23" name="Line 20"/>
            <p:cNvSpPr/>
            <p:nvPr/>
          </p:nvSpPr>
          <p:spPr>
            <a:xfrm>
              <a:off x="2261" y="2059"/>
              <a:ext cx="339" cy="30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4" name="Line 21"/>
            <p:cNvSpPr/>
            <p:nvPr/>
          </p:nvSpPr>
          <p:spPr>
            <a:xfrm>
              <a:off x="2630" y="2011"/>
              <a:ext cx="451" cy="4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5" name="Line 22"/>
            <p:cNvSpPr/>
            <p:nvPr/>
          </p:nvSpPr>
          <p:spPr>
            <a:xfrm flipV="1">
              <a:off x="1840" y="2858"/>
              <a:ext cx="451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6" name="Line 23"/>
            <p:cNvSpPr/>
            <p:nvPr/>
          </p:nvSpPr>
          <p:spPr>
            <a:xfrm flipH="1" flipV="1">
              <a:off x="1840" y="2447"/>
              <a:ext cx="451" cy="4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7" name="Line 24"/>
            <p:cNvSpPr/>
            <p:nvPr/>
          </p:nvSpPr>
          <p:spPr>
            <a:xfrm flipV="1">
              <a:off x="1840" y="2447"/>
              <a:ext cx="1" cy="4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8" name="Line 25"/>
            <p:cNvSpPr/>
            <p:nvPr/>
          </p:nvSpPr>
          <p:spPr>
            <a:xfrm flipV="1">
              <a:off x="2257" y="2451"/>
              <a:ext cx="1" cy="4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29" name="Line 26"/>
            <p:cNvSpPr/>
            <p:nvPr/>
          </p:nvSpPr>
          <p:spPr>
            <a:xfrm flipV="1">
              <a:off x="2257" y="2861"/>
              <a:ext cx="338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0" name="Line 27"/>
            <p:cNvSpPr/>
            <p:nvPr/>
          </p:nvSpPr>
          <p:spPr>
            <a:xfrm flipV="1">
              <a:off x="2595" y="2451"/>
              <a:ext cx="1" cy="41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1" name="Oval 28"/>
            <p:cNvSpPr/>
            <p:nvPr/>
          </p:nvSpPr>
          <p:spPr>
            <a:xfrm flipV="1">
              <a:off x="2199" y="2803"/>
              <a:ext cx="113" cy="10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32" name="Line 29"/>
            <p:cNvSpPr/>
            <p:nvPr/>
          </p:nvSpPr>
          <p:spPr>
            <a:xfrm flipH="1" flipV="1">
              <a:off x="1392" y="2437"/>
              <a:ext cx="451" cy="4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3" name="Oval 30"/>
            <p:cNvSpPr/>
            <p:nvPr/>
          </p:nvSpPr>
          <p:spPr>
            <a:xfrm flipV="1">
              <a:off x="1799" y="2793"/>
              <a:ext cx="113" cy="10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34" name="Line 31"/>
            <p:cNvSpPr/>
            <p:nvPr/>
          </p:nvSpPr>
          <p:spPr>
            <a:xfrm flipV="1">
              <a:off x="2630" y="2447"/>
              <a:ext cx="451" cy="4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35" name="Oval 32"/>
            <p:cNvSpPr/>
            <p:nvPr/>
          </p:nvSpPr>
          <p:spPr>
            <a:xfrm>
              <a:off x="3028" y="2383"/>
              <a:ext cx="113" cy="10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36" name="Oval 33"/>
            <p:cNvSpPr/>
            <p:nvPr/>
          </p:nvSpPr>
          <p:spPr>
            <a:xfrm>
              <a:off x="2547" y="1963"/>
              <a:ext cx="113" cy="10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37" name="Oval 34"/>
            <p:cNvSpPr/>
            <p:nvPr/>
          </p:nvSpPr>
          <p:spPr>
            <a:xfrm flipV="1">
              <a:off x="2547" y="2805"/>
              <a:ext cx="113" cy="101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  <a:buNone/>
              </a:pP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6838" name="Text Box 35"/>
            <p:cNvSpPr txBox="1"/>
            <p:nvPr/>
          </p:nvSpPr>
          <p:spPr>
            <a:xfrm>
              <a:off x="1479" y="2011"/>
              <a:ext cx="226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39" name="Text Box 36"/>
            <p:cNvSpPr txBox="1"/>
            <p:nvPr/>
          </p:nvSpPr>
          <p:spPr>
            <a:xfrm>
              <a:off x="3088" y="2217"/>
              <a:ext cx="226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40" name="Text Box 37"/>
            <p:cNvSpPr txBox="1"/>
            <p:nvPr/>
          </p:nvSpPr>
          <p:spPr>
            <a:xfrm>
              <a:off x="1953" y="1805"/>
              <a:ext cx="225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41" name="Text Box 38"/>
            <p:cNvSpPr txBox="1"/>
            <p:nvPr/>
          </p:nvSpPr>
          <p:spPr>
            <a:xfrm>
              <a:off x="2299" y="1797"/>
              <a:ext cx="225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42" name="Text Box 39"/>
            <p:cNvSpPr txBox="1"/>
            <p:nvPr/>
          </p:nvSpPr>
          <p:spPr>
            <a:xfrm>
              <a:off x="2778" y="2011"/>
              <a:ext cx="226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43" name="Text Box 40"/>
            <p:cNvSpPr txBox="1"/>
            <p:nvPr/>
          </p:nvSpPr>
          <p:spPr>
            <a:xfrm>
              <a:off x="2720" y="2217"/>
              <a:ext cx="225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44" name="Text Box 41"/>
            <p:cNvSpPr txBox="1"/>
            <p:nvPr/>
          </p:nvSpPr>
          <p:spPr>
            <a:xfrm>
              <a:off x="1670" y="2114"/>
              <a:ext cx="226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45" name="Text Box 42"/>
            <p:cNvSpPr txBox="1"/>
            <p:nvPr/>
          </p:nvSpPr>
          <p:spPr>
            <a:xfrm>
              <a:off x="1529" y="2235"/>
              <a:ext cx="226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46" name="Text Box 43"/>
            <p:cNvSpPr txBox="1"/>
            <p:nvPr/>
          </p:nvSpPr>
          <p:spPr>
            <a:xfrm>
              <a:off x="1443" y="2508"/>
              <a:ext cx="226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47" name="Text Box 44"/>
            <p:cNvSpPr txBox="1"/>
            <p:nvPr/>
          </p:nvSpPr>
          <p:spPr>
            <a:xfrm>
              <a:off x="1687" y="2423"/>
              <a:ext cx="225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48" name="Text Box 45"/>
            <p:cNvSpPr txBox="1"/>
            <p:nvPr/>
          </p:nvSpPr>
          <p:spPr>
            <a:xfrm>
              <a:off x="1953" y="2809"/>
              <a:ext cx="225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49" name="Text Box 46"/>
            <p:cNvSpPr txBox="1"/>
            <p:nvPr/>
          </p:nvSpPr>
          <p:spPr>
            <a:xfrm>
              <a:off x="1933" y="2032"/>
              <a:ext cx="226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50" name="Text Box 47"/>
            <p:cNvSpPr txBox="1"/>
            <p:nvPr/>
          </p:nvSpPr>
          <p:spPr>
            <a:xfrm>
              <a:off x="1989" y="2253"/>
              <a:ext cx="225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51" name="Text Box 48"/>
            <p:cNvSpPr txBox="1"/>
            <p:nvPr/>
          </p:nvSpPr>
          <p:spPr>
            <a:xfrm>
              <a:off x="1906" y="2541"/>
              <a:ext cx="226" cy="30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52" name="Text Box 49"/>
            <p:cNvSpPr txBox="1"/>
            <p:nvPr/>
          </p:nvSpPr>
          <p:spPr>
            <a:xfrm>
              <a:off x="2108" y="2423"/>
              <a:ext cx="225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53" name="Text Box 50"/>
            <p:cNvSpPr txBox="1"/>
            <p:nvPr/>
          </p:nvSpPr>
          <p:spPr>
            <a:xfrm>
              <a:off x="2291" y="2423"/>
              <a:ext cx="226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54" name="Text Box 51"/>
            <p:cNvSpPr txBox="1"/>
            <p:nvPr/>
          </p:nvSpPr>
          <p:spPr>
            <a:xfrm>
              <a:off x="2318" y="2822"/>
              <a:ext cx="226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55" name="Text Box 52"/>
            <p:cNvSpPr txBox="1"/>
            <p:nvPr/>
          </p:nvSpPr>
          <p:spPr>
            <a:xfrm>
              <a:off x="2553" y="2484"/>
              <a:ext cx="225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56" name="Text Box 53"/>
            <p:cNvSpPr txBox="1"/>
            <p:nvPr/>
          </p:nvSpPr>
          <p:spPr>
            <a:xfrm>
              <a:off x="2776" y="2557"/>
              <a:ext cx="225" cy="31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57" name="Text Box 54"/>
            <p:cNvSpPr txBox="1"/>
            <p:nvPr/>
          </p:nvSpPr>
          <p:spPr>
            <a:xfrm>
              <a:off x="2329" y="2011"/>
              <a:ext cx="225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58" name="Text Box 55"/>
            <p:cNvSpPr txBox="1"/>
            <p:nvPr/>
          </p:nvSpPr>
          <p:spPr>
            <a:xfrm>
              <a:off x="2539" y="2087"/>
              <a:ext cx="226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59" name="Text Box 56"/>
            <p:cNvSpPr txBox="1"/>
            <p:nvPr/>
          </p:nvSpPr>
          <p:spPr>
            <a:xfrm>
              <a:off x="2208" y="2108"/>
              <a:ext cx="226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860" name="Text Box 57"/>
            <p:cNvSpPr txBox="1"/>
            <p:nvPr/>
          </p:nvSpPr>
          <p:spPr>
            <a:xfrm>
              <a:off x="2291" y="2217"/>
              <a:ext cx="226" cy="30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1498" name="Rectangle 58"/>
          <p:cNvSpPr/>
          <p:nvPr/>
        </p:nvSpPr>
        <p:spPr>
          <a:xfrm>
            <a:off x="3244850" y="5254625"/>
            <a:ext cx="5556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>
              <a:spcBef>
                <a:spcPct val="50000"/>
              </a:spcBef>
              <a:buNone/>
            </a:pPr>
            <a:r>
              <a:rPr lang="en-US" altLang="zh-CN" b="1" dirty="0">
                <a:latin typeface="Comic Sans MS" panose="030F0702030302020204" pitchFamily="66" charset="0"/>
                <a:ea typeface="宋体" panose="02010600030101010101" pitchFamily="2" charset="-122"/>
              </a:rPr>
              <a:t>13</a:t>
            </a:r>
            <a:endParaRPr lang="en-US" altLang="zh-CN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188640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第四章 贪心算法</a:t>
            </a:r>
            <a:br>
              <a:rPr lang="zh-CN" altLang="en-US" sz="4800" b="1" dirty="0" smtClean="0">
                <a:solidFill>
                  <a:schemeClr val="tx1"/>
                </a:solidFill>
              </a:rPr>
            </a:br>
            <a:r>
              <a:rPr lang="en-US" altLang="zh-CN" sz="4800" b="1" dirty="0" smtClean="0">
                <a:solidFill>
                  <a:schemeClr val="tx1"/>
                </a:solidFill>
              </a:rPr>
              <a:t>Greedy</a:t>
            </a:r>
            <a:endParaRPr lang="en-US" altLang="zh-CN" sz="4800" b="1" dirty="0" smtClean="0">
              <a:solidFill>
                <a:schemeClr val="tx1"/>
              </a:solidFill>
            </a:endParaRPr>
          </a:p>
        </p:txBody>
      </p:sp>
      <p:sp>
        <p:nvSpPr>
          <p:cNvPr id="3075" name="Text Box 6"/>
          <p:cNvSpPr txBox="1">
            <a:spLocks noChangeArrowheads="1"/>
          </p:cNvSpPr>
          <p:nvPr/>
        </p:nvSpPr>
        <p:spPr bwMode="auto">
          <a:xfrm>
            <a:off x="1997745" y="3212828"/>
            <a:ext cx="62231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!!</a:t>
            </a:r>
            <a:r>
              <a:rPr lang="zh-CN" altLang="en-US" sz="2800" dirty="0">
                <a:solidFill>
                  <a:schemeClr val="tx2"/>
                </a:solidFill>
              </a:rPr>
              <a:t>贪心不一定</a:t>
            </a:r>
            <a:r>
              <a:rPr lang="zh-CN" altLang="en-US" sz="2800" dirty="0" smtClean="0">
                <a:solidFill>
                  <a:schemeClr val="tx2"/>
                </a:solidFill>
              </a:rPr>
              <a:t>正确</a:t>
            </a:r>
            <a:r>
              <a:rPr lang="en-US" altLang="zh-CN" sz="2800" dirty="0" smtClean="0">
                <a:solidFill>
                  <a:schemeClr val="tx2"/>
                </a:solidFill>
              </a:rPr>
              <a:t>(0-1</a:t>
            </a:r>
            <a:r>
              <a:rPr lang="zh-CN" altLang="en-US" sz="2800" dirty="0" smtClean="0">
                <a:solidFill>
                  <a:schemeClr val="tx2"/>
                </a:solidFill>
              </a:rPr>
              <a:t>背包</a:t>
            </a:r>
            <a:r>
              <a:rPr lang="en-US" altLang="zh-CN" sz="2800" dirty="0" smtClean="0">
                <a:solidFill>
                  <a:schemeClr val="tx2"/>
                </a:solidFill>
              </a:rPr>
              <a:t>), </a:t>
            </a:r>
            <a:r>
              <a:rPr lang="zh-CN" altLang="en-US" sz="2800" dirty="0">
                <a:solidFill>
                  <a:schemeClr val="tx2"/>
                </a:solidFill>
              </a:rPr>
              <a:t>需要证明 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4.1 </a:t>
            </a:r>
            <a:r>
              <a:rPr lang="zh-CN" altLang="zh-CN" sz="2800" dirty="0">
                <a:solidFill>
                  <a:srgbClr val="FF0000"/>
                </a:solidFill>
              </a:rPr>
              <a:t>活动安排问题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4.2 </a:t>
            </a:r>
            <a:r>
              <a:rPr lang="zh-CN" altLang="zh-CN" sz="2800" dirty="0"/>
              <a:t>贪心算法的基本要素</a:t>
            </a:r>
            <a:r>
              <a:rPr lang="zh-CN" altLang="en-US" sz="2800" dirty="0"/>
              <a:t>（分数背包）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4.3 </a:t>
            </a:r>
            <a:r>
              <a:rPr lang="zh-CN" altLang="zh-CN" sz="2800" dirty="0"/>
              <a:t>最优装载</a:t>
            </a:r>
            <a:r>
              <a:rPr lang="en-US" altLang="zh-CN" sz="2800" dirty="0"/>
              <a:t> 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4.4 </a:t>
            </a:r>
            <a:r>
              <a:rPr lang="zh-CN" altLang="zh-CN" sz="2800" dirty="0"/>
              <a:t>哈夫曼编码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4.6 </a:t>
            </a:r>
            <a:r>
              <a:rPr lang="zh-CN" altLang="zh-CN" sz="2800" dirty="0"/>
              <a:t>最小生成树</a:t>
            </a:r>
            <a:r>
              <a:rPr lang="en-US" altLang="zh-CN" sz="2800" dirty="0"/>
              <a:t> </a:t>
            </a:r>
            <a:r>
              <a:rPr lang="zh-CN" altLang="en-US" sz="2800" dirty="0" smtClean="0">
                <a:solidFill>
                  <a:schemeClr val="tx2"/>
                </a:solidFill>
              </a:rPr>
              <a:t> 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活动安排问题</a:t>
            </a:r>
            <a:r>
              <a:rPr lang="en-US" altLang="zh-CN" b="1" dirty="0" smtClean="0">
                <a:solidFill>
                  <a:schemeClr val="tx1"/>
                </a:solidFill>
              </a:rPr>
              <a:t>([</a:t>
            </a:r>
            <a:r>
              <a:rPr lang="zh-CN" altLang="en-US" b="1" dirty="0" smtClean="0">
                <a:solidFill>
                  <a:schemeClr val="tx1"/>
                </a:solidFill>
              </a:rPr>
              <a:t>王</a:t>
            </a:r>
            <a:r>
              <a:rPr lang="en-US" altLang="zh-CN" b="1" dirty="0" smtClean="0">
                <a:solidFill>
                  <a:schemeClr val="tx1"/>
                </a:solidFill>
              </a:rPr>
              <a:t>]P90)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251520" y="1076421"/>
            <a:ext cx="8577413" cy="470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n</a:t>
            </a:r>
            <a:r>
              <a:rPr lang="zh-CN" altLang="en-US" sz="2800" dirty="0">
                <a:solidFill>
                  <a:schemeClr val="tx2"/>
                </a:solidFill>
              </a:rPr>
              <a:t>个活动申请一个活动室</a:t>
            </a:r>
            <a:r>
              <a:rPr lang="en-US" altLang="zh-CN" sz="2800" dirty="0">
                <a:solidFill>
                  <a:schemeClr val="tx2"/>
                </a:solidFill>
              </a:rPr>
              <a:t>, </a:t>
            </a:r>
            <a:r>
              <a:rPr lang="zh-CN" altLang="en-US" sz="2800" dirty="0">
                <a:solidFill>
                  <a:schemeClr val="tx2"/>
                </a:solidFill>
              </a:rPr>
              <a:t>各活动起始终止</a:t>
            </a:r>
            <a:r>
              <a:rPr lang="zh-CN" altLang="en-US" sz="2800" dirty="0" smtClean="0">
                <a:solidFill>
                  <a:schemeClr val="tx2"/>
                </a:solidFill>
              </a:rPr>
              <a:t>区间</a:t>
            </a:r>
            <a:r>
              <a:rPr lang="en-US" altLang="zh-CN" sz="2800" dirty="0" smtClean="0">
                <a:solidFill>
                  <a:schemeClr val="tx2"/>
                </a:solidFill>
              </a:rPr>
              <a:t>(</a:t>
            </a:r>
            <a:r>
              <a:rPr lang="en-US" altLang="zh-CN" sz="2800" i="1" dirty="0" err="1" smtClean="0">
                <a:solidFill>
                  <a:schemeClr val="tx2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2800" dirty="0">
                <a:solidFill>
                  <a:schemeClr val="tx2"/>
                </a:solidFill>
              </a:rPr>
              <a:t>, </a:t>
            </a:r>
            <a:r>
              <a:rPr lang="en-US" altLang="zh-CN" sz="2800" i="1" dirty="0">
                <a:solidFill>
                  <a:schemeClr val="tx2"/>
                </a:solidFill>
              </a:rPr>
              <a:t>f</a:t>
            </a:r>
            <a:r>
              <a:rPr lang="en-US" altLang="zh-CN" sz="2800" i="1" baseline="-25000" dirty="0">
                <a:solidFill>
                  <a:schemeClr val="tx2"/>
                </a:solidFill>
              </a:rPr>
              <a:t>i</a:t>
            </a:r>
            <a:r>
              <a:rPr lang="en-US" altLang="zh-CN" sz="2800" dirty="0">
                <a:solidFill>
                  <a:schemeClr val="tx2"/>
                </a:solidFill>
              </a:rPr>
              <a:t>) 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r>
              <a:rPr lang="zh-CN" altLang="en-US" sz="2800" dirty="0">
                <a:solidFill>
                  <a:schemeClr val="tx2"/>
                </a:solidFill>
              </a:rPr>
              <a:t>输入</a:t>
            </a:r>
            <a:r>
              <a:rPr lang="en-US" altLang="zh-CN" sz="2800" dirty="0">
                <a:solidFill>
                  <a:schemeClr val="tx2"/>
                </a:solidFill>
              </a:rPr>
              <a:t>: n, </a:t>
            </a:r>
            <a:r>
              <a:rPr lang="en-US" altLang="zh-CN" sz="2800" dirty="0" smtClean="0">
                <a:solidFill>
                  <a:schemeClr val="tx2"/>
                </a:solidFill>
              </a:rPr>
              <a:t>(</a:t>
            </a:r>
            <a:r>
              <a:rPr lang="en-US" altLang="zh-CN" sz="2800" i="1" dirty="0" err="1" smtClean="0">
                <a:solidFill>
                  <a:schemeClr val="tx2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2800" dirty="0">
                <a:solidFill>
                  <a:schemeClr val="tx2"/>
                </a:solidFill>
              </a:rPr>
              <a:t>, </a:t>
            </a:r>
            <a:r>
              <a:rPr lang="en-US" altLang="zh-CN" sz="2800" i="1" dirty="0">
                <a:solidFill>
                  <a:schemeClr val="tx2"/>
                </a:solidFill>
              </a:rPr>
              <a:t>f</a:t>
            </a:r>
            <a:r>
              <a:rPr lang="en-US" altLang="zh-CN" sz="2800" i="1" baseline="-25000" dirty="0">
                <a:solidFill>
                  <a:schemeClr val="tx2"/>
                </a:solidFill>
              </a:rPr>
              <a:t>i</a:t>
            </a:r>
            <a:r>
              <a:rPr lang="en-US" altLang="zh-CN" sz="2800" dirty="0">
                <a:solidFill>
                  <a:schemeClr val="tx2"/>
                </a:solidFill>
              </a:rPr>
              <a:t>), </a:t>
            </a:r>
            <a:r>
              <a:rPr lang="en-US" altLang="zh-CN" sz="2800" i="1" dirty="0" err="1">
                <a:solidFill>
                  <a:schemeClr val="tx2"/>
                </a:solidFill>
              </a:rPr>
              <a:t>i</a:t>
            </a:r>
            <a:r>
              <a:rPr lang="en-US" altLang="zh-CN" sz="2800" i="1" dirty="0">
                <a:solidFill>
                  <a:schemeClr val="tx2"/>
                </a:solidFill>
              </a:rPr>
              <a:t> </a:t>
            </a:r>
            <a:r>
              <a:rPr lang="en-US" altLang="zh-CN" sz="2800" dirty="0">
                <a:solidFill>
                  <a:schemeClr val="tx2"/>
                </a:solidFill>
              </a:rPr>
              <a:t>= 1:</a:t>
            </a:r>
            <a:r>
              <a:rPr lang="en-US" altLang="zh-CN" sz="2800" i="1" dirty="0">
                <a:solidFill>
                  <a:schemeClr val="tx2"/>
                </a:solidFill>
              </a:rPr>
              <a:t>n</a:t>
            </a:r>
            <a:r>
              <a:rPr lang="en-US" altLang="zh-CN" sz="2800" dirty="0">
                <a:solidFill>
                  <a:schemeClr val="tx2"/>
                </a:solidFill>
              </a:rPr>
              <a:t> </a:t>
            </a:r>
            <a:endParaRPr lang="zh-CN" altLang="en-US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dirty="0"/>
              <a:t> 输出</a:t>
            </a:r>
            <a:r>
              <a:rPr lang="en-US" altLang="zh-CN" sz="2800" dirty="0"/>
              <a:t>: </a:t>
            </a:r>
            <a:r>
              <a:rPr lang="zh-CN" altLang="en-US" sz="2800" dirty="0">
                <a:solidFill>
                  <a:schemeClr val="accent2"/>
                </a:solidFill>
              </a:rPr>
              <a:t>最大相容</a:t>
            </a:r>
            <a:r>
              <a:rPr lang="zh-CN" altLang="en-US" sz="2800" dirty="0"/>
              <a:t>活动子集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无冲突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活动个数最多</a:t>
            </a:r>
            <a:r>
              <a:rPr lang="en-US" altLang="zh-CN" sz="2800" dirty="0" smtClean="0"/>
              <a:t>) </a:t>
            </a:r>
            <a:endParaRPr lang="en-US" altLang="zh-CN" sz="2800" dirty="0" smtClean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800" dirty="0" smtClean="0"/>
              <a:t>最优解</a:t>
            </a:r>
            <a:r>
              <a:rPr lang="zh-CN" altLang="en-US" sz="2800" dirty="0">
                <a:solidFill>
                  <a:srgbClr val="FF3300"/>
                </a:solidFill>
              </a:rPr>
              <a:t>可以</a:t>
            </a:r>
            <a:r>
              <a:rPr lang="zh-CN" altLang="en-US" sz="2800" dirty="0"/>
              <a:t>包含 </a:t>
            </a:r>
            <a:r>
              <a:rPr lang="zh-CN" altLang="en-US" sz="2800" dirty="0">
                <a:solidFill>
                  <a:schemeClr val="accent2"/>
                </a:solidFill>
              </a:rPr>
              <a:t>最早结束的</a:t>
            </a:r>
            <a:r>
              <a:rPr lang="zh-CN" altLang="en-US" sz="2800" dirty="0">
                <a:solidFill>
                  <a:srgbClr val="FF3300"/>
                </a:solidFill>
              </a:rPr>
              <a:t> </a:t>
            </a:r>
            <a:r>
              <a:rPr lang="zh-CN" altLang="en-US" sz="2800" dirty="0" smtClean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800" dirty="0" smtClean="0"/>
              <a:t>先给出算法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再证明正确性</a:t>
            </a:r>
            <a:r>
              <a:rPr lang="en-US" altLang="zh-CN" sz="2800" dirty="0" smtClean="0"/>
              <a:t>(A[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]=true</a:t>
            </a:r>
            <a:r>
              <a:rPr lang="zh-CN" altLang="en-US" sz="2800" dirty="0" smtClean="0"/>
              <a:t>或</a:t>
            </a:r>
            <a:r>
              <a:rPr lang="en-US" altLang="zh-CN" sz="2800" dirty="0" smtClean="0"/>
              <a:t>false)</a:t>
            </a:r>
            <a:endParaRPr lang="en-US" altLang="zh-CN" sz="2800" dirty="0" smtClean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/>
              <a:t>1</a:t>
            </a:r>
            <a:r>
              <a:rPr lang="en-US" altLang="zh-CN" sz="2800" dirty="0"/>
              <a:t>. </a:t>
            </a:r>
            <a:r>
              <a:rPr lang="zh-CN" altLang="en-US" sz="2800" dirty="0" smtClean="0"/>
              <a:t>按终止</a:t>
            </a:r>
            <a:r>
              <a:rPr lang="zh-CN" altLang="en-US" sz="2800" dirty="0"/>
              <a:t>时间排序 </a:t>
            </a:r>
            <a:r>
              <a:rPr kumimoji="0" lang="en-US" altLang="zh-CN" sz="2800" i="1" dirty="0">
                <a:solidFill>
                  <a:srgbClr val="000000"/>
                </a:solidFill>
              </a:rPr>
              <a:t>f</a:t>
            </a:r>
            <a:r>
              <a:rPr kumimoji="0" lang="en-US" altLang="zh-CN" sz="2800" baseline="-25000" dirty="0">
                <a:solidFill>
                  <a:srgbClr val="000000"/>
                </a:solidFill>
              </a:rPr>
              <a:t>1 </a:t>
            </a:r>
            <a:r>
              <a:rPr kumimoji="0"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zh-CN" sz="2800" dirty="0">
                <a:solidFill>
                  <a:srgbClr val="000000"/>
                </a:solidFill>
              </a:rPr>
              <a:t> </a:t>
            </a:r>
            <a:r>
              <a:rPr kumimoji="0" lang="en-US" altLang="zh-CN" sz="2800" i="1" dirty="0">
                <a:solidFill>
                  <a:srgbClr val="000000"/>
                </a:solidFill>
              </a:rPr>
              <a:t>f</a:t>
            </a:r>
            <a:r>
              <a:rPr kumimoji="0" lang="en-US" altLang="zh-CN" sz="2800" baseline="-25000" dirty="0">
                <a:solidFill>
                  <a:srgbClr val="000000"/>
                </a:solidFill>
              </a:rPr>
              <a:t>2 </a:t>
            </a:r>
            <a:r>
              <a:rPr kumimoji="0"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zh-CN" sz="2800" dirty="0">
                <a:solidFill>
                  <a:srgbClr val="000000"/>
                </a:solidFill>
              </a:rPr>
              <a:t>… </a:t>
            </a:r>
            <a:r>
              <a:rPr kumimoji="0" lang="en-US" altLang="zh-CN" sz="2800" dirty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zh-CN" sz="2800" dirty="0">
                <a:solidFill>
                  <a:srgbClr val="000000"/>
                </a:solidFill>
              </a:rPr>
              <a:t> </a:t>
            </a:r>
            <a:r>
              <a:rPr kumimoji="0" lang="en-US" altLang="zh-CN" sz="2800" i="1" dirty="0" smtClean="0">
                <a:solidFill>
                  <a:srgbClr val="000000"/>
                </a:solidFill>
              </a:rPr>
              <a:t>f</a:t>
            </a:r>
            <a:r>
              <a:rPr kumimoji="0" lang="en-US" altLang="zh-CN" sz="2800" i="1" baseline="-25000" dirty="0" smtClean="0">
                <a:solidFill>
                  <a:srgbClr val="000000"/>
                </a:solidFill>
              </a:rPr>
              <a:t>n</a:t>
            </a:r>
            <a:r>
              <a:rPr kumimoji="0" lang="en-US" altLang="zh-CN" sz="2800" dirty="0" smtClean="0">
                <a:solidFill>
                  <a:srgbClr val="000000"/>
                </a:solidFill>
              </a:rPr>
              <a:t>. </a:t>
            </a:r>
            <a:r>
              <a:rPr lang="en-US" altLang="zh-CN" sz="2800" dirty="0" smtClean="0"/>
              <a:t>A[1</a:t>
            </a:r>
            <a:r>
              <a:rPr lang="en-US" altLang="zh-CN" sz="2800" dirty="0"/>
              <a:t>] = true; </a:t>
            </a:r>
            <a:r>
              <a:rPr lang="en-US" altLang="zh-CN" sz="2800" dirty="0" err="1"/>
              <a:t>pt</a:t>
            </a:r>
            <a:r>
              <a:rPr lang="en-US" altLang="zh-CN" sz="2800" dirty="0"/>
              <a:t> = 1;  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/>
              <a:t>2. </a:t>
            </a:r>
            <a:r>
              <a:rPr lang="zh-CN" altLang="en-US" sz="2800" dirty="0"/>
              <a:t>对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2:n 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/>
              <a:t>3.    </a:t>
            </a:r>
            <a:r>
              <a:rPr lang="zh-CN" altLang="en-US" sz="2800" dirty="0"/>
              <a:t>若 </a:t>
            </a:r>
            <a:r>
              <a:rPr lang="en-US" altLang="zh-CN" sz="2800" dirty="0"/>
              <a:t>s[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&gt;= f[</a:t>
            </a:r>
            <a:r>
              <a:rPr lang="en-US" altLang="zh-CN" sz="2800" dirty="0" err="1"/>
              <a:t>pt</a:t>
            </a:r>
            <a:r>
              <a:rPr lang="en-US" altLang="zh-CN" sz="2800" dirty="0"/>
              <a:t>], </a:t>
            </a:r>
            <a:r>
              <a:rPr lang="zh-CN" altLang="en-US" sz="2800" dirty="0"/>
              <a:t>则 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true, </a:t>
            </a:r>
            <a:r>
              <a:rPr lang="en-US" altLang="zh-CN" sz="2800" dirty="0" err="1"/>
              <a:t>pt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</a:t>
            </a:r>
            <a:endParaRPr lang="en-US" altLang="zh-CN" sz="28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dirty="0" smtClean="0"/>
              <a:t>4.                          </a:t>
            </a:r>
            <a:r>
              <a:rPr lang="zh-CN" altLang="en-US" sz="2800" dirty="0"/>
              <a:t>否则 </a:t>
            </a:r>
            <a:r>
              <a:rPr lang="en-US" altLang="zh-CN" sz="2800" dirty="0"/>
              <a:t>A[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 = false 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tags/tag1.xml><?xml version="1.0" encoding="utf-8"?>
<p:tagLst xmlns:p="http://schemas.openxmlformats.org/presentationml/2006/main">
  <p:tag name="KSO_WM_UNIT_TABLE_BEAUTIFY" val="smartTable{0319bd43-046a-44eb-8135-76459eddb353}"/>
  <p:tag name="TABLE_ENDDRAG_ORIGIN_RECT" val="606*111"/>
  <p:tag name="TABLE_ENDDRAG_RECT" val="42*226*606*111"/>
</p:tagLst>
</file>

<file path=ppt/tags/tag2.xml><?xml version="1.0" encoding="utf-8"?>
<p:tagLst xmlns:p="http://schemas.openxmlformats.org/presentationml/2006/main">
  <p:tag name="KSO_WPP_MARK_KEY" val="624e8edc-fc78-43ad-8b44-8614bd4e29a3"/>
  <p:tag name="COMMONDATA" val="eyJoZGlkIjoiYjFhOGUyN2ViMTZkODRkYTJkYzY1YWQ3YzRkOTc1YjgifQ=="/>
</p:tagLst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wrap="none" rtlCol="0">
        <a:spAutoFit/>
      </a:bodyPr>
      <a:lstStyle>
        <a:defPPr eaLnBrk="0" hangingPunct="0">
          <a:spcBef>
            <a:spcPct val="10000"/>
          </a:spcBef>
          <a:buSzPct val="75000"/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0</TotalTime>
  <Words>8747</Words>
  <Application>WPS 演示</Application>
  <PresentationFormat>全屏显示(4:3)</PresentationFormat>
  <Paragraphs>1276</Paragraphs>
  <Slides>52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52</vt:i4>
      </vt:variant>
    </vt:vector>
  </HeadingPairs>
  <TitlesOfParts>
    <vt:vector size="84" baseType="lpstr">
      <vt:lpstr>Arial</vt:lpstr>
      <vt:lpstr>宋体</vt:lpstr>
      <vt:lpstr>Wingdings</vt:lpstr>
      <vt:lpstr>Times New Roman</vt:lpstr>
      <vt:lpstr>Tahoma</vt:lpstr>
      <vt:lpstr>隶书</vt:lpstr>
      <vt:lpstr>楷体_GB2312</vt:lpstr>
      <vt:lpstr>新宋体</vt:lpstr>
      <vt:lpstr>黑体</vt:lpstr>
      <vt:lpstr>Comic Sans MS</vt:lpstr>
      <vt:lpstr>Symbol</vt:lpstr>
      <vt:lpstr>微软雅黑</vt:lpstr>
      <vt:lpstr>Arial Unicode MS</vt:lpstr>
      <vt:lpstr>华文新魏</vt:lpstr>
      <vt:lpstr>华文行楷</vt:lpstr>
      <vt:lpstr>Times New Roman</vt:lpstr>
      <vt:lpstr>Symbol</vt:lpstr>
      <vt:lpstr>楷体_GB2312</vt:lpstr>
      <vt:lpstr>空白版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数据结构与算法设计 </vt:lpstr>
      <vt:lpstr>第四章 贪心算法 Greedy</vt:lpstr>
      <vt:lpstr>构造“贪心”反例</vt:lpstr>
      <vt:lpstr>构造“贪心”反例</vt:lpstr>
      <vt:lpstr>PowerPoint 演示文稿</vt:lpstr>
      <vt:lpstr>构造“贪心”反例：着色</vt:lpstr>
      <vt:lpstr>最短路问题</vt:lpstr>
      <vt:lpstr>第四章 贪心算法 Greedy</vt:lpstr>
      <vt:lpstr>活动安排问题([王]P90)</vt:lpstr>
      <vt:lpstr>活动安排算法正确性证明</vt:lpstr>
      <vt:lpstr>活动安排算法正确性证明</vt:lpstr>
      <vt:lpstr>活动安排算法正确性证明</vt:lpstr>
      <vt:lpstr>活动安排算法DP</vt:lpstr>
      <vt:lpstr>PowerPoint 演示文稿</vt:lpstr>
      <vt:lpstr>第四章 贪心算法 Greedy</vt:lpstr>
      <vt:lpstr>贪心算法的基本要素</vt:lpstr>
      <vt:lpstr>分数背包</vt:lpstr>
      <vt:lpstr>分数背包贪心法证明</vt:lpstr>
      <vt:lpstr>分数背包贪心法证明（举例）</vt:lpstr>
      <vt:lpstr>分数背包贪心法证明</vt:lpstr>
      <vt:lpstr>分数背包贪心法证明（举例）</vt:lpstr>
      <vt:lpstr>有限期的任务安排问题</vt:lpstr>
      <vt:lpstr>有限期的任务安排问题</vt:lpstr>
      <vt:lpstr>有限期的任务安排问题</vt:lpstr>
      <vt:lpstr>有限期的任务安排问题</vt:lpstr>
      <vt:lpstr>有限期的任务安排问题</vt:lpstr>
      <vt:lpstr>第四章 贪心算法 Greedy</vt:lpstr>
      <vt:lpstr>最优装载</vt:lpstr>
      <vt:lpstr>最优装载贪心法证明</vt:lpstr>
      <vt:lpstr>第四章 贪心算法 Greedy</vt:lpstr>
      <vt:lpstr>哈夫曼编码([王]P96)</vt:lpstr>
      <vt:lpstr>哈夫曼编码([王]P96)</vt:lpstr>
      <vt:lpstr>哈夫曼编码贪心选择性质</vt:lpstr>
      <vt:lpstr>第四章 贪心算法 Greedy</vt:lpstr>
      <vt:lpstr>最小生成树(MST[王]P103)</vt:lpstr>
      <vt:lpstr>MST性质(贪心选择+归纳)</vt:lpstr>
      <vt:lpstr>Prim算法举例</vt:lpstr>
      <vt:lpstr>Kruskal算法举例</vt:lpstr>
      <vt:lpstr>并查集算法(Make-set, Find-set)</vt:lpstr>
      <vt:lpstr>加入并查集结构的Kruskal算法</vt:lpstr>
      <vt:lpstr>Kruskal: 取边, 查找, 合并</vt:lpstr>
      <vt:lpstr>Kruskal: 取边, 查找, 合并</vt:lpstr>
      <vt:lpstr>Kruskal: 取边, 查找, 合并</vt:lpstr>
      <vt:lpstr>排序之车间作业计划</vt:lpstr>
      <vt:lpstr>PowerPoint 演示文稿</vt:lpstr>
      <vt:lpstr>PowerPoint 演示文稿</vt:lpstr>
      <vt:lpstr>PowerPoint 演示文稿</vt:lpstr>
      <vt:lpstr>PowerPoint 演示文稿</vt:lpstr>
      <vt:lpstr>教室安排问题</vt:lpstr>
      <vt:lpstr>教室安排问题</vt:lpstr>
      <vt:lpstr>PowerPoint 演示文稿</vt:lpstr>
      <vt:lpstr>本章小结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计算理论</dc:title>
  <dc:creator>Linyg</dc:creator>
  <cp:lastModifiedBy>严琪</cp:lastModifiedBy>
  <cp:revision>1643</cp:revision>
  <dcterms:created xsi:type="dcterms:W3CDTF">2002-01-21T12:59:00Z</dcterms:created>
  <dcterms:modified xsi:type="dcterms:W3CDTF">2022-11-15T16:20:36Z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77B2D2FD3041481C85B7CD6DF74F627C</vt:lpwstr>
  </property>
</Properties>
</file>