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7"/>
  </p:notesMasterIdLst>
  <p:handoutMasterIdLst>
    <p:handoutMasterId r:id="rId19"/>
  </p:handoutMasterIdLst>
  <p:sldIdLst>
    <p:sldId id="577" r:id="rId4"/>
    <p:sldId id="436" r:id="rId5"/>
    <p:sldId id="437" r:id="rId6"/>
    <p:sldId id="585" r:id="rId8"/>
    <p:sldId id="580" r:id="rId9"/>
    <p:sldId id="581" r:id="rId10"/>
    <p:sldId id="582" r:id="rId11"/>
    <p:sldId id="583" r:id="rId12"/>
    <p:sldId id="584" r:id="rId13"/>
    <p:sldId id="588" r:id="rId14"/>
    <p:sldId id="589" r:id="rId15"/>
    <p:sldId id="573" r:id="rId16"/>
    <p:sldId id="575" r:id="rId17"/>
    <p:sldId id="576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CC00"/>
    <a:srgbClr val="008000"/>
    <a:srgbClr val="FF3300"/>
    <a:srgbClr val="FFFF00"/>
    <a:srgbClr val="FF99FF"/>
    <a:srgbClr val="CCECFF"/>
    <a:srgbClr val="66FF33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790" autoAdjust="0"/>
  </p:normalViewPr>
  <p:slideViewPr>
    <p:cSldViewPr>
      <p:cViewPr varScale="1">
        <p:scale>
          <a:sx n="105" d="100"/>
          <a:sy n="105" d="100"/>
        </p:scale>
        <p:origin x="118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0E69122-6F3B-47A0-907E-A16C64322C2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47BA603-0221-4C7D-AF33-6DFEC6A4476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2616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26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079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107950" y="2276475"/>
            <a:ext cx="8893175" cy="21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教材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 smtClean="0">
                <a:solidFill>
                  <a:srgbClr val="000000"/>
                </a:solidFill>
              </a:rPr>
              <a:t>[</a:t>
            </a:r>
            <a:r>
              <a:rPr lang="en-US" altLang="zh-CN" sz="2400" dirty="0">
                <a:solidFill>
                  <a:srgbClr val="000000"/>
                </a:solidFill>
              </a:rPr>
              <a:t>S] </a:t>
            </a:r>
            <a:r>
              <a:rPr lang="zh-CN" altLang="en-US" sz="2400" dirty="0">
                <a:solidFill>
                  <a:srgbClr val="000000"/>
                </a:solidFill>
              </a:rPr>
              <a:t>唐常杰等译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Sipser</a:t>
            </a:r>
            <a:r>
              <a:rPr lang="zh-CN" altLang="en-US" sz="2400" dirty="0">
                <a:solidFill>
                  <a:srgbClr val="000000"/>
                </a:solidFill>
              </a:rPr>
              <a:t>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计算理论导引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机械工业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参考资料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[L] Lewis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等著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计算理论基础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  <a:sym typeface="+mn-ea"/>
              </a:rPr>
              <a:t>清华大学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844675"/>
          </a:xfrm>
        </p:spPr>
        <p:txBody>
          <a:bodyPr/>
          <a:lstStyle/>
          <a:p>
            <a:pPr eaLnBrk="1" hangingPunct="1"/>
            <a:r>
              <a:rPr lang="zh-CN" altLang="en-US" sz="4800" b="1" smtClean="0">
                <a:solidFill>
                  <a:schemeClr val="tx1"/>
                </a:solidFill>
              </a:rPr>
              <a:t>计算理论</a:t>
            </a:r>
            <a:endParaRPr lang="zh-CN" altLang="en-US" sz="4800" b="1" smtClean="0">
              <a:solidFill>
                <a:schemeClr val="tx1"/>
              </a:solidFill>
            </a:endParaRP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681572" y="1773238"/>
            <a:ext cx="1509395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林永钢 </a:t>
            </a:r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904"/>
    </mc:Choice>
    <mc:Fallback>
      <p:transition spd="slow" advTm="690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/>
              <a:t>定理</a:t>
            </a:r>
            <a:r>
              <a:rPr lang="en-US" altLang="zh-CN" b="1" dirty="0" smtClean="0"/>
              <a:t>: A</a:t>
            </a:r>
            <a:r>
              <a:rPr lang="en-US" altLang="zh-CN" b="1" baseline="-25000" dirty="0" smtClean="0"/>
              <a:t>TM</a:t>
            </a:r>
            <a:r>
              <a:rPr lang="zh-CN" altLang="en-US" b="1" dirty="0" smtClean="0"/>
              <a:t>的补不是图灵可识别的</a:t>
            </a:r>
            <a:endParaRPr lang="en-US" altLang="zh-CN" sz="3200" b="1" dirty="0" smtClean="0">
              <a:solidFill>
                <a:schemeClr val="accent2"/>
              </a:solidFill>
            </a:endParaRPr>
          </a:p>
        </p:txBody>
      </p:sp>
      <p:sp>
        <p:nvSpPr>
          <p:cNvPr id="603139" name="Text Box 3"/>
          <p:cNvSpPr txBox="1">
            <a:spLocks noChangeArrowheads="1"/>
          </p:cNvSpPr>
          <p:nvPr/>
        </p:nvSpPr>
        <p:spPr bwMode="auto">
          <a:xfrm>
            <a:off x="72111" y="1205687"/>
            <a:ext cx="8295861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定理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的补都是图灵可识别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图灵可判定 </a:t>
            </a:r>
            <a:endParaRPr lang="zh-CN" altLang="de-DE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证明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设图灵机</a:t>
            </a:r>
            <a:r>
              <a:rPr lang="de-DE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de-DE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分别</a:t>
            </a:r>
            <a:r>
              <a:rPr lang="zh-CN" altLang="de-DE" dirty="0">
                <a:solidFill>
                  <a:srgbClr val="C00000"/>
                </a:solidFill>
                <a:sym typeface="Symbol" panose="05050102010706020507" pitchFamily="18" charset="2"/>
              </a:rPr>
              <a:t>识别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A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的补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构造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: 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R=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“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对于输入</a:t>
            </a:r>
            <a:r>
              <a:rPr lang="en-US" altLang="zh-CN" dirty="0">
                <a:solidFill>
                  <a:srgbClr val="FF33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是串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上同步模拟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直到有一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个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;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拒绝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.”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/>
              </a:rPr>
              <a:t>A</a:t>
            </a:r>
            <a:r>
              <a:rPr lang="en-US" altLang="zh-CN" dirty="0" err="1" smtClean="0">
                <a:solidFill>
                  <a:schemeClr val="accent2"/>
                </a:solidFill>
                <a:sym typeface="Symbol" panose="05050102010706020507" pitchFamily="18" charset="2"/>
              </a:rPr>
              <a:t>T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/>
              </a:rPr>
              <a:t>R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 smtClean="0">
                <a:solidFill>
                  <a:schemeClr val="tx1"/>
                </a:solidFill>
                <a:sym typeface="Symbol" panose="05050102010706020507"/>
              </a:rPr>
              <a:t>A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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 R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拒绝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endParaRPr lang="zh-CN" altLang="en-US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1. </a:t>
            </a:r>
            <a:r>
              <a:rPr lang="en-US" altLang="zh-CN" dirty="0" smtClean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是判定</a:t>
            </a:r>
            <a:r>
              <a:rPr lang="zh-CN" altLang="en-US" dirty="0" smtClean="0">
                <a:solidFill>
                  <a:srgbClr val="C00000"/>
                </a:solidFill>
                <a:sym typeface="Symbol" panose="05050102010706020507" pitchFamily="18" charset="2"/>
              </a:rPr>
              <a:t>器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2.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R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的语言是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推论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/>
              <a:t>A</a:t>
            </a:r>
            <a:r>
              <a:rPr lang="en-US" altLang="zh-CN" baseline="-25000" dirty="0"/>
              <a:t>TM</a:t>
            </a:r>
            <a:r>
              <a:rPr lang="zh-CN" altLang="en-US" dirty="0"/>
              <a:t>的</a:t>
            </a:r>
            <a:r>
              <a:rPr lang="zh-CN" altLang="en-US" dirty="0" smtClean="0"/>
              <a:t>补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不是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图灵可识别的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543650" y="6122547"/>
            <a:ext cx="649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正</a:t>
            </a:r>
            <a:r>
              <a:rPr lang="zh-CN" altLang="en-US" sz="1600" dirty="0" smtClean="0">
                <a:solidFill>
                  <a:schemeClr val="tx1"/>
                </a:solidFill>
              </a:rPr>
              <a:t>则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7545288" y="5676306"/>
            <a:ext cx="691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CFL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" name="Oval 8"/>
          <p:cNvSpPr>
            <a:spLocks noChangeArrowheads="1"/>
          </p:cNvSpPr>
          <p:nvPr/>
        </p:nvSpPr>
        <p:spPr bwMode="auto">
          <a:xfrm>
            <a:off x="7626424" y="608320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7474024" y="5604298"/>
            <a:ext cx="762000" cy="10081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7321624" y="5100242"/>
            <a:ext cx="1066800" cy="15841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Oval 11"/>
          <p:cNvSpPr>
            <a:spLocks noChangeArrowheads="1"/>
          </p:cNvSpPr>
          <p:nvPr/>
        </p:nvSpPr>
        <p:spPr bwMode="auto">
          <a:xfrm>
            <a:off x="7063680" y="4380162"/>
            <a:ext cx="1612776" cy="237626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7473280" y="5244258"/>
            <a:ext cx="856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可</a:t>
            </a:r>
            <a:r>
              <a:rPr lang="zh-CN" altLang="en-US" sz="1600" dirty="0" smtClean="0">
                <a:solidFill>
                  <a:schemeClr val="tx1"/>
                </a:solidFill>
              </a:rPr>
              <a:t>判定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7380312" y="4596186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可识别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6876256" y="3933056"/>
            <a:ext cx="1944216" cy="2823369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17"/>
          <p:cNvSpPr txBox="1">
            <a:spLocks noChangeArrowheads="1"/>
          </p:cNvSpPr>
          <p:nvPr/>
        </p:nvSpPr>
        <p:spPr bwMode="auto">
          <a:xfrm>
            <a:off x="6804248" y="3933057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dirty="0">
                <a:sym typeface="Symbol" panose="05050102010706020507" pitchFamily="18" charset="2"/>
              </a:rPr>
              <a:t>P(</a:t>
            </a:r>
            <a:r>
              <a:rPr kumimoji="0" lang="en-US" altLang="zh-CN" baseline="30000" dirty="0">
                <a:sym typeface="Symbol" panose="05050102010706020507" pitchFamily="18" charset="2"/>
              </a:rPr>
              <a:t>*</a:t>
            </a:r>
            <a:r>
              <a:rPr kumimoji="0" lang="en-US" altLang="zh-CN" dirty="0">
                <a:sym typeface="Symbol" panose="05050102010706020507" pitchFamily="18" charset="2"/>
              </a:rPr>
              <a:t>)</a:t>
            </a:r>
            <a:endParaRPr kumimoji="0" lang="en-US" altLang="zh-CN" dirty="0">
              <a:sym typeface="Symbol" panose="05050102010706020507" pitchFamily="18" charset="2"/>
            </a:endParaRP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8028384" y="4874926"/>
            <a:ext cx="640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A</a:t>
            </a:r>
            <a:r>
              <a:rPr lang="en-US" altLang="zh-CN" sz="1800" baseline="-25000" dirty="0" smtClean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7668344" y="4020122"/>
            <a:ext cx="1150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A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的补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6291"/>
    </mc:Choice>
    <mc:Fallback>
      <p:transition spd="slow" advTm="3862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3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3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3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smtClean="0">
                <a:solidFill>
                  <a:schemeClr val="tx1"/>
                </a:solidFill>
              </a:rPr>
              <a:t>各语言类之间的关系</a:t>
            </a:r>
            <a:endParaRPr lang="zh-CN" altLang="en-US" b="1" smtClean="0">
              <a:solidFill>
                <a:schemeClr val="tx1"/>
              </a:solidFill>
            </a:endParaRPr>
          </a:p>
        </p:txBody>
      </p:sp>
      <p:grpSp>
        <p:nvGrpSpPr>
          <p:cNvPr id="605187" name="Group 3"/>
          <p:cNvGrpSpPr/>
          <p:nvPr/>
        </p:nvGrpSpPr>
        <p:grpSpPr bwMode="auto">
          <a:xfrm>
            <a:off x="899592" y="1269082"/>
            <a:ext cx="6938963" cy="4248150"/>
            <a:chOff x="632" y="935"/>
            <a:chExt cx="4371" cy="2676"/>
          </a:xfrm>
        </p:grpSpPr>
        <p:sp>
          <p:nvSpPr>
            <p:cNvPr id="605188" name="Text Box 4"/>
            <p:cNvSpPr txBox="1">
              <a:spLocks noChangeArrowheads="1"/>
            </p:cNvSpPr>
            <p:nvPr/>
          </p:nvSpPr>
          <p:spPr bwMode="auto">
            <a:xfrm>
              <a:off x="1400" y="2910"/>
              <a:ext cx="12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正则语言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89" name="Line 5"/>
            <p:cNvSpPr>
              <a:spLocks noChangeShapeType="1"/>
            </p:cNvSpPr>
            <p:nvPr/>
          </p:nvSpPr>
          <p:spPr bwMode="auto">
            <a:xfrm>
              <a:off x="2552" y="306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0" name="Text Box 6"/>
            <p:cNvSpPr txBox="1">
              <a:spLocks noChangeArrowheads="1"/>
            </p:cNvSpPr>
            <p:nvPr/>
          </p:nvSpPr>
          <p:spPr bwMode="auto">
            <a:xfrm>
              <a:off x="632" y="2478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上下文无关语言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91" name="Line 7"/>
            <p:cNvSpPr>
              <a:spLocks noChangeShapeType="1"/>
            </p:cNvSpPr>
            <p:nvPr/>
          </p:nvSpPr>
          <p:spPr bwMode="auto">
            <a:xfrm>
              <a:off x="2552" y="2682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2" name="Oval 8"/>
            <p:cNvSpPr>
              <a:spLocks noChangeArrowheads="1"/>
            </p:cNvSpPr>
            <p:nvPr/>
          </p:nvSpPr>
          <p:spPr bwMode="auto">
            <a:xfrm>
              <a:off x="3512" y="287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3" name="Oval 9"/>
            <p:cNvSpPr>
              <a:spLocks noChangeArrowheads="1"/>
            </p:cNvSpPr>
            <p:nvPr/>
          </p:nvSpPr>
          <p:spPr bwMode="auto">
            <a:xfrm>
              <a:off x="3416" y="2490"/>
              <a:ext cx="480" cy="76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4" name="Oval 10"/>
            <p:cNvSpPr>
              <a:spLocks noChangeArrowheads="1"/>
            </p:cNvSpPr>
            <p:nvPr/>
          </p:nvSpPr>
          <p:spPr bwMode="auto">
            <a:xfrm>
              <a:off x="3320" y="1914"/>
              <a:ext cx="672" cy="14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5" name="Oval 11"/>
            <p:cNvSpPr>
              <a:spLocks noChangeArrowheads="1"/>
            </p:cNvSpPr>
            <p:nvPr/>
          </p:nvSpPr>
          <p:spPr bwMode="auto">
            <a:xfrm>
              <a:off x="3080" y="1098"/>
              <a:ext cx="1152" cy="23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196" name="Text Box 12"/>
            <p:cNvSpPr txBox="1">
              <a:spLocks noChangeArrowheads="1"/>
            </p:cNvSpPr>
            <p:nvPr/>
          </p:nvSpPr>
          <p:spPr bwMode="auto">
            <a:xfrm>
              <a:off x="1151" y="2027"/>
              <a:ext cx="146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可判定语言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97" name="Line 13"/>
            <p:cNvSpPr>
              <a:spLocks noChangeShapeType="1"/>
            </p:cNvSpPr>
            <p:nvPr/>
          </p:nvSpPr>
          <p:spPr bwMode="auto">
            <a:xfrm>
              <a:off x="2552" y="225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198" name="Text Box 14"/>
            <p:cNvSpPr txBox="1">
              <a:spLocks noChangeArrowheads="1"/>
            </p:cNvSpPr>
            <p:nvPr/>
          </p:nvSpPr>
          <p:spPr bwMode="auto">
            <a:xfrm>
              <a:off x="632" y="1422"/>
              <a:ext cx="19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>
                  <a:solidFill>
                    <a:schemeClr val="tx1"/>
                  </a:solidFill>
                </a:rPr>
                <a:t>图灵可识别语言 </a:t>
              </a:r>
              <a:endParaRPr lang="zh-CN" altLang="en-US" sz="3200">
                <a:solidFill>
                  <a:schemeClr val="tx1"/>
                </a:solidFill>
              </a:endParaRPr>
            </a:p>
          </p:txBody>
        </p:sp>
        <p:sp>
          <p:nvSpPr>
            <p:cNvPr id="605199" name="Line 15"/>
            <p:cNvSpPr>
              <a:spLocks noChangeShapeType="1"/>
            </p:cNvSpPr>
            <p:nvPr/>
          </p:nvSpPr>
          <p:spPr bwMode="auto">
            <a:xfrm>
              <a:off x="2552" y="1626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200" name="Rectangle 16"/>
            <p:cNvSpPr>
              <a:spLocks noChangeArrowheads="1"/>
            </p:cNvSpPr>
            <p:nvPr/>
          </p:nvSpPr>
          <p:spPr bwMode="auto">
            <a:xfrm>
              <a:off x="2780" y="935"/>
              <a:ext cx="2223" cy="267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201" name="Text Box 17"/>
            <p:cNvSpPr txBox="1">
              <a:spLocks noChangeArrowheads="1"/>
            </p:cNvSpPr>
            <p:nvPr/>
          </p:nvSpPr>
          <p:spPr bwMode="auto">
            <a:xfrm>
              <a:off x="4241" y="1016"/>
              <a:ext cx="6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>
                  <a:sym typeface="Symbol" panose="05050102010706020507" pitchFamily="18" charset="2"/>
                </a:rPr>
                <a:t>P(</a:t>
              </a:r>
              <a:r>
                <a:rPr kumimoji="0" lang="en-US" altLang="zh-CN" baseline="30000">
                  <a:sym typeface="Symbol" panose="05050102010706020507" pitchFamily="18" charset="2"/>
                </a:rPr>
                <a:t>*</a:t>
              </a:r>
              <a:r>
                <a:rPr kumimoji="0" lang="en-US" altLang="zh-CN">
                  <a:sym typeface="Symbol" panose="05050102010706020507" pitchFamily="18" charset="2"/>
                </a:rPr>
                <a:t>)</a:t>
              </a:r>
              <a:endParaRPr kumimoji="0" lang="en-US" altLang="zh-CN">
                <a:sym typeface="Symbol" panose="05050102010706020507" pitchFamily="18" charset="2"/>
              </a:endParaRPr>
            </a:p>
          </p:txBody>
        </p:sp>
      </p:grpSp>
      <p:sp>
        <p:nvSpPr>
          <p:cNvPr id="18" name="文本框 17"/>
          <p:cNvSpPr txBox="1"/>
          <p:nvPr/>
        </p:nvSpPr>
        <p:spPr bwMode="auto">
          <a:xfrm>
            <a:off x="2987824" y="5445224"/>
            <a:ext cx="475252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>
                <a:sym typeface="Symbol" panose="05050102010706020507" pitchFamily="18" charset="2"/>
              </a:rPr>
              <a:t></a:t>
            </a:r>
            <a:r>
              <a:rPr kumimoji="0" lang="en-US" altLang="zh-CN" sz="2000" dirty="0">
                <a:sym typeface="Symbol" panose="05050102010706020507" pitchFamily="18" charset="2"/>
              </a:rPr>
              <a:t>={0,1}, A={0w1 : w</a:t>
            </a:r>
            <a:r>
              <a:rPr kumimoji="0" lang="en-US" altLang="zh-CN" sz="2000" baseline="30000" dirty="0">
                <a:sym typeface="Symbol" panose="05050102010706020507" pitchFamily="18" charset="2"/>
              </a:rPr>
              <a:t>*</a:t>
            </a:r>
            <a:r>
              <a:rPr kumimoji="0" lang="en-US" altLang="zh-CN" sz="2000" dirty="0">
                <a:sym typeface="Symbol" panose="05050102010706020507" pitchFamily="18" charset="2"/>
              </a:rPr>
              <a:t>} </a:t>
            </a:r>
            <a:r>
              <a:rPr kumimoji="0" lang="zh-CN" altLang="en-US" sz="2000" dirty="0">
                <a:sym typeface="Symbol" panose="05050102010706020507" pitchFamily="18" charset="2"/>
              </a:rPr>
              <a:t>正则语言</a:t>
            </a:r>
            <a:endParaRPr kumimoji="0" lang="zh-CN" altLang="en-US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>
                <a:sym typeface="Symbol" panose="05050102010706020507" pitchFamily="18" charset="2"/>
              </a:rPr>
              <a:t>               </a:t>
            </a:r>
            <a:r>
              <a:rPr kumimoji="0" lang="en-US" altLang="zh-CN" sz="2000" dirty="0">
                <a:sym typeface="Symbol" panose="05050102010706020507" pitchFamily="18" charset="2"/>
              </a:rPr>
              <a:t>B={0</a:t>
            </a:r>
            <a:r>
              <a:rPr kumimoji="0" lang="en-US" altLang="zh-CN" sz="2000" i="1" baseline="30000" dirty="0">
                <a:sym typeface="Symbol" panose="05050102010706020507" pitchFamily="18" charset="2"/>
              </a:rPr>
              <a:t>n</a:t>
            </a:r>
            <a:r>
              <a:rPr kumimoji="0" lang="en-US" altLang="zh-CN" sz="2000" dirty="0">
                <a:sym typeface="Symbol" panose="05050102010706020507" pitchFamily="18" charset="2"/>
              </a:rPr>
              <a:t>1</a:t>
            </a:r>
            <a:r>
              <a:rPr kumimoji="0" lang="en-US" altLang="zh-CN" sz="2000" i="1" baseline="30000" dirty="0">
                <a:sym typeface="Symbol" panose="05050102010706020507" pitchFamily="18" charset="2"/>
              </a:rPr>
              <a:t>n </a:t>
            </a:r>
            <a:r>
              <a:rPr kumimoji="0" lang="en-US" altLang="zh-CN" sz="2000" dirty="0">
                <a:sym typeface="Symbol" panose="05050102010706020507" pitchFamily="18" charset="2"/>
              </a:rPr>
              <a:t>: </a:t>
            </a:r>
            <a:r>
              <a:rPr kumimoji="0" lang="en-US" altLang="zh-CN" sz="2000" i="1" dirty="0">
                <a:sym typeface="Symbol" panose="05050102010706020507" pitchFamily="18" charset="2"/>
              </a:rPr>
              <a:t>n</a:t>
            </a:r>
            <a:r>
              <a:rPr kumimoji="0" lang="en-US" altLang="zh-CN" sz="2000" dirty="0">
                <a:sym typeface="Symbol" panose="05050102010706020507" pitchFamily="18" charset="2"/>
              </a:rPr>
              <a:t>0} </a:t>
            </a:r>
            <a:r>
              <a:rPr kumimoji="0" lang="zh-CN" altLang="en-US" sz="2000" dirty="0">
                <a:sym typeface="Symbol" panose="05050102010706020507" pitchFamily="18" charset="2"/>
              </a:rPr>
              <a:t>上下文无关语言</a:t>
            </a:r>
            <a:endParaRPr kumimoji="0" lang="zh-CN" altLang="en-US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kumimoji="0" lang="zh-CN" altLang="en-US" sz="2000" dirty="0">
                <a:sym typeface="Symbol" panose="05050102010706020507" pitchFamily="18" charset="2"/>
              </a:rPr>
              <a:t></a:t>
            </a:r>
            <a:r>
              <a:rPr kumimoji="0" lang="en-US" altLang="zh-CN" sz="2000" dirty="0">
                <a:sym typeface="Symbol" panose="05050102010706020507" pitchFamily="18" charset="2"/>
              </a:rPr>
              <a:t>={0},  C={0</a:t>
            </a:r>
            <a:r>
              <a:rPr kumimoji="0" lang="en-US" altLang="zh-CN" sz="2000" i="1" baseline="30000" dirty="0">
                <a:sym typeface="Symbol" panose="05050102010706020507" pitchFamily="18" charset="2"/>
              </a:rPr>
              <a:t>k</a:t>
            </a:r>
            <a:r>
              <a:rPr kumimoji="0" lang="en-US" altLang="zh-CN" sz="2000" dirty="0">
                <a:sym typeface="Symbol" panose="05050102010706020507" pitchFamily="18" charset="2"/>
              </a:rPr>
              <a:t>:</a:t>
            </a:r>
            <a:r>
              <a:rPr kumimoji="0" lang="en-US" altLang="zh-CN" sz="2000" i="1" dirty="0">
                <a:sym typeface="Symbol" panose="05050102010706020507" pitchFamily="18" charset="2"/>
              </a:rPr>
              <a:t>k</a:t>
            </a:r>
            <a:r>
              <a:rPr kumimoji="0" lang="en-US" altLang="zh-CN" sz="2000" dirty="0">
                <a:sym typeface="Symbol" panose="05050102010706020507" pitchFamily="18" charset="2"/>
              </a:rPr>
              <a:t>=2</a:t>
            </a:r>
            <a:r>
              <a:rPr kumimoji="0" lang="en-US" altLang="zh-CN" sz="2000" i="1" baseline="30000" dirty="0">
                <a:sym typeface="Symbol" panose="05050102010706020507" pitchFamily="18" charset="2"/>
              </a:rPr>
              <a:t>n</a:t>
            </a:r>
            <a:r>
              <a:rPr kumimoji="0" lang="en-US" altLang="zh-CN" sz="2000" dirty="0">
                <a:sym typeface="Symbol" panose="05050102010706020507" pitchFamily="18" charset="2"/>
              </a:rPr>
              <a:t>,</a:t>
            </a:r>
            <a:r>
              <a:rPr kumimoji="0" lang="en-US" altLang="zh-CN" sz="2000" i="1" dirty="0">
                <a:sym typeface="Symbol" panose="05050102010706020507" pitchFamily="18" charset="2"/>
              </a:rPr>
              <a:t>n</a:t>
            </a:r>
            <a:r>
              <a:rPr kumimoji="0" lang="en-US" altLang="zh-CN" sz="2000" dirty="0">
                <a:sym typeface="Symbol" panose="05050102010706020507" pitchFamily="18" charset="2"/>
              </a:rPr>
              <a:t>0} </a:t>
            </a:r>
            <a:r>
              <a:rPr kumimoji="0" lang="zh-CN" altLang="en-US" sz="2000" dirty="0">
                <a:sym typeface="Symbol" panose="05050102010706020507" pitchFamily="18" charset="2"/>
              </a:rPr>
              <a:t>图灵</a:t>
            </a:r>
            <a:r>
              <a:rPr kumimoji="0" lang="zh-CN" altLang="en-US" sz="2000" dirty="0">
                <a:solidFill>
                  <a:srgbClr val="FF3300"/>
                </a:solidFill>
                <a:sym typeface="Symbol" panose="05050102010706020507" pitchFamily="18" charset="2"/>
              </a:rPr>
              <a:t>可判定</a:t>
            </a:r>
            <a:r>
              <a:rPr kumimoji="0" lang="zh-CN" altLang="en-US" sz="2000" dirty="0">
                <a:sym typeface="Symbol" panose="05050102010706020507" pitchFamily="18" charset="2"/>
              </a:rPr>
              <a:t>语言 </a:t>
            </a:r>
            <a:endParaRPr kumimoji="0" lang="zh-CN" altLang="en-US" sz="2000" dirty="0">
              <a:sym typeface="Symbol" panose="05050102010706020507" pitchFamily="18" charset="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37016" y="426347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A</a:t>
            </a:r>
            <a:endParaRPr lang="zh-CN" altLang="en-US" sz="20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680852" y="395334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B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5725050" y="3234097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C</a:t>
            </a:r>
            <a:endParaRPr lang="zh-CN" altLang="en-US" sz="2000" dirty="0"/>
          </a:p>
        </p:txBody>
      </p:sp>
      <p:sp>
        <p:nvSpPr>
          <p:cNvPr id="22" name="Text Box 14"/>
          <p:cNvSpPr txBox="1">
            <a:spLocks noChangeArrowheads="1"/>
          </p:cNvSpPr>
          <p:nvPr/>
        </p:nvSpPr>
        <p:spPr bwMode="auto">
          <a:xfrm>
            <a:off x="6688304" y="2311666"/>
            <a:ext cx="11502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A</a:t>
            </a:r>
            <a:r>
              <a:rPr lang="en-US" altLang="zh-CN" sz="1800" baseline="-25000" dirty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的补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5319192" y="1784790"/>
            <a:ext cx="6853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 A</a:t>
            </a:r>
            <a:r>
              <a:rPr lang="en-US" altLang="zh-CN" sz="1800" baseline="-25000" dirty="0" smtClean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8441"/>
    </mc:Choice>
    <mc:Fallback>
      <p:transition spd="slow" advTm="6844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计算理论第</a:t>
            </a:r>
            <a:r>
              <a:rPr lang="en-US" altLang="zh-CN" b="1" dirty="0" smtClean="0">
                <a:solidFill>
                  <a:schemeClr val="tx1"/>
                </a:solidFill>
              </a:rPr>
              <a:t>4</a:t>
            </a:r>
            <a:r>
              <a:rPr lang="zh-CN" altLang="en-US" b="1" dirty="0" smtClean="0">
                <a:solidFill>
                  <a:schemeClr val="tx1"/>
                </a:solidFill>
              </a:rPr>
              <a:t>章作业</a:t>
            </a:r>
            <a:endParaRPr lang="zh-CN" altLang="en-US" b="1" dirty="0" smtClean="0">
              <a:solidFill>
                <a:schemeClr val="tx1"/>
              </a:solidFill>
            </a:endParaRPr>
          </a:p>
        </p:txBody>
      </p:sp>
      <p:sp>
        <p:nvSpPr>
          <p:cNvPr id="606220" name="Text Box 12"/>
          <p:cNvSpPr txBox="1">
            <a:spLocks noChangeArrowheads="1"/>
          </p:cNvSpPr>
          <p:nvPr/>
        </p:nvSpPr>
        <p:spPr bwMode="auto">
          <a:xfrm>
            <a:off x="179388" y="1492250"/>
            <a:ext cx="8739187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4.1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zh-CN" altLang="en-US" sz="2000" dirty="0" smtClean="0">
                <a:sym typeface="Symbol" panose="05050102010706020507" pitchFamily="18" charset="2"/>
              </a:rPr>
              <a:t>对于右图所示的</a:t>
            </a:r>
            <a:r>
              <a:rPr lang="en-US" altLang="zh-CN" sz="2000" dirty="0" smtClean="0">
                <a:sym typeface="Symbol" panose="05050102010706020507" pitchFamily="18" charset="2"/>
              </a:rPr>
              <a:t>DFA M, </a:t>
            </a:r>
            <a:r>
              <a:rPr lang="zh-CN" altLang="en-US" sz="2000" dirty="0" smtClean="0">
                <a:sym typeface="Symbol" panose="05050102010706020507" pitchFamily="18" charset="2"/>
              </a:rPr>
              <a:t>回答下列问题，并说明理由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a. &lt;M,0100&gt; </a:t>
            </a:r>
            <a:r>
              <a:rPr lang="en-US" altLang="zh-CN" sz="2000" dirty="0" smtClean="0">
                <a:sym typeface="Symbol" panose="05050102010706020507"/>
              </a:rPr>
              <a:t> A</a:t>
            </a:r>
            <a:r>
              <a:rPr lang="en-US" altLang="zh-CN" sz="2000" baseline="-25000" dirty="0" smtClean="0">
                <a:sym typeface="Symbol" panose="05050102010706020507"/>
              </a:rPr>
              <a:t>DFA</a:t>
            </a:r>
            <a:r>
              <a:rPr lang="en-US" altLang="zh-CN" sz="2000" dirty="0" smtClean="0">
                <a:sym typeface="Symbol" panose="05050102010706020507"/>
              </a:rPr>
              <a:t>?  	b. &lt;</a:t>
            </a:r>
            <a:r>
              <a:rPr lang="en-US" altLang="zh-CN" sz="2000" dirty="0">
                <a:sym typeface="Symbol" panose="05050102010706020507"/>
              </a:rPr>
              <a:t>M,011&gt; </a:t>
            </a:r>
            <a:r>
              <a:rPr lang="en-US" altLang="zh-CN" sz="2000" dirty="0" smtClean="0">
                <a:sym typeface="Symbol" panose="05050102010706020507"/>
              </a:rPr>
              <a:t> A</a:t>
            </a:r>
            <a:r>
              <a:rPr lang="en-US" altLang="zh-CN" sz="2000" baseline="-25000" dirty="0" smtClean="0">
                <a:sym typeface="Symbol" panose="05050102010706020507"/>
              </a:rPr>
              <a:t>DFA </a:t>
            </a:r>
            <a:r>
              <a:rPr lang="en-US" altLang="zh-CN" sz="2000" dirty="0" smtClean="0">
                <a:sym typeface="Symbol" panose="05050102010706020507"/>
              </a:rPr>
              <a:t>?</a:t>
            </a:r>
            <a:endParaRPr lang="en-US" altLang="zh-CN" sz="20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 smtClean="0">
                <a:sym typeface="Symbol" panose="05050102010706020507"/>
              </a:rPr>
              <a:t>   c. &lt;M&gt;</a:t>
            </a: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 smtClean="0">
                <a:sym typeface="Symbol" panose="05050102010706020507"/>
              </a:rPr>
              <a:t> A</a:t>
            </a:r>
            <a:r>
              <a:rPr lang="en-US" altLang="zh-CN" sz="2000" baseline="-25000" dirty="0" smtClean="0">
                <a:sym typeface="Symbol" panose="05050102010706020507"/>
              </a:rPr>
              <a:t>DFA</a:t>
            </a:r>
            <a:r>
              <a:rPr lang="en-US" altLang="zh-CN" sz="2000" dirty="0" smtClean="0">
                <a:sym typeface="Symbol" panose="05050102010706020507"/>
              </a:rPr>
              <a:t>?	</a:t>
            </a:r>
            <a:endParaRPr lang="en-US" altLang="zh-CN" sz="2000" dirty="0" smtClean="0">
              <a:sym typeface="Symbol" panose="05050102010706020507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 smtClean="0">
                <a:sym typeface="Symbol" panose="05050102010706020507"/>
              </a:rPr>
              <a:t>   e. &lt;M&gt;</a:t>
            </a:r>
            <a:r>
              <a:rPr lang="en-US" altLang="zh-CN" sz="2000" dirty="0">
                <a:sym typeface="Symbol" panose="05050102010706020507"/>
              </a:rPr>
              <a:t> </a:t>
            </a:r>
            <a:r>
              <a:rPr lang="en-US" altLang="zh-CN" sz="2000" dirty="0" smtClean="0">
                <a:sym typeface="Symbol" panose="05050102010706020507"/>
              </a:rPr>
              <a:t> E</a:t>
            </a:r>
            <a:r>
              <a:rPr lang="en-US" altLang="zh-CN" sz="2000" baseline="-25000" dirty="0" smtClean="0">
                <a:sym typeface="Symbol" panose="05050102010706020507"/>
              </a:rPr>
              <a:t>DFA </a:t>
            </a:r>
            <a:r>
              <a:rPr lang="en-US" altLang="zh-CN" sz="2000" dirty="0" smtClean="0">
                <a:sym typeface="Symbol" panose="05050102010706020507"/>
              </a:rPr>
              <a:t>? 	f. &lt;M,M&gt; EQ</a:t>
            </a:r>
            <a:r>
              <a:rPr lang="en-US" altLang="zh-CN" sz="2000" baseline="-25000" dirty="0" smtClean="0">
                <a:sym typeface="Symbol" panose="05050102010706020507"/>
              </a:rPr>
              <a:t>DFA </a:t>
            </a:r>
            <a:r>
              <a:rPr lang="en-US" altLang="zh-CN" sz="2000" dirty="0" smtClean="0">
                <a:sym typeface="Symbol" panose="05050102010706020507"/>
              </a:rPr>
              <a:t>?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4.2 </a:t>
            </a:r>
            <a:r>
              <a:rPr lang="zh-CN" altLang="en-US" sz="2000" dirty="0" smtClean="0">
                <a:sym typeface="Symbol" panose="05050102010706020507" pitchFamily="18" charset="2"/>
              </a:rPr>
              <a:t>考虑一个</a:t>
            </a:r>
            <a:r>
              <a:rPr lang="en-US" altLang="zh-CN" sz="2000" dirty="0" smtClean="0">
                <a:sym typeface="Symbol" panose="05050102010706020507" pitchFamily="18" charset="2"/>
              </a:rPr>
              <a:t>DFA</a:t>
            </a:r>
            <a:r>
              <a:rPr lang="zh-CN" altLang="en-US" sz="2000" dirty="0" smtClean="0">
                <a:sym typeface="Symbol" panose="05050102010706020507" pitchFamily="18" charset="2"/>
              </a:rPr>
              <a:t>和一个正则表达式是否等价的问题。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 </a:t>
            </a:r>
            <a:r>
              <a:rPr lang="zh-CN" altLang="en-US" sz="2000" dirty="0" smtClean="0">
                <a:sym typeface="Symbol" panose="05050102010706020507" pitchFamily="18" charset="2"/>
              </a:rPr>
              <a:t>将这个问题描述为一个语言并证明它是可判定的。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4.3 </a:t>
            </a:r>
            <a:r>
              <a:rPr lang="zh-CN" altLang="en-US" sz="2000" dirty="0" smtClean="0">
                <a:sym typeface="Symbol" panose="05050102010706020507" pitchFamily="18" charset="2"/>
              </a:rPr>
              <a:t>设 </a:t>
            </a:r>
            <a:r>
              <a:rPr lang="en-US" altLang="zh-CN" sz="2000" dirty="0" smtClean="0">
                <a:sym typeface="Symbol" panose="05050102010706020507" pitchFamily="18" charset="2"/>
              </a:rPr>
              <a:t>ALL</a:t>
            </a:r>
            <a:r>
              <a:rPr lang="en-US" altLang="zh-CN" sz="2000" baseline="-25000" dirty="0" smtClean="0">
                <a:sym typeface="Symbol" panose="05050102010706020507" pitchFamily="18" charset="2"/>
              </a:rPr>
              <a:t>DFA </a:t>
            </a:r>
            <a:r>
              <a:rPr lang="en-US" altLang="zh-CN" sz="2000" dirty="0" smtClean="0">
                <a:sym typeface="Symbol" panose="05050102010706020507" pitchFamily="18" charset="2"/>
              </a:rPr>
              <a:t>= {&lt;A&gt; | A</a:t>
            </a:r>
            <a:r>
              <a:rPr lang="zh-CN" altLang="en-US" sz="2000" dirty="0" smtClean="0">
                <a:sym typeface="Symbol" panose="05050102010706020507" pitchFamily="18" charset="2"/>
              </a:rPr>
              <a:t>是一个识别</a:t>
            </a:r>
            <a:r>
              <a:rPr lang="zh-CN" altLang="en-US" sz="2000" dirty="0" smtClean="0">
                <a:sym typeface="Symbol" panose="05050102010706020507"/>
              </a:rPr>
              <a:t></a:t>
            </a:r>
            <a:r>
              <a:rPr lang="en-US" altLang="zh-CN" sz="2000" baseline="30000" dirty="0" smtClean="0">
                <a:sym typeface="Symbol" panose="05050102010706020507"/>
              </a:rPr>
              <a:t>*</a:t>
            </a:r>
            <a:r>
              <a:rPr lang="zh-CN" altLang="en-US" sz="2000" dirty="0" smtClean="0">
                <a:sym typeface="Symbol" panose="05050102010706020507"/>
              </a:rPr>
              <a:t>的</a:t>
            </a:r>
            <a:r>
              <a:rPr lang="en-US" altLang="zh-CN" sz="2000" dirty="0" smtClean="0">
                <a:sym typeface="Symbol" panose="05050102010706020507" pitchFamily="18" charset="2"/>
              </a:rPr>
              <a:t>DFA}.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  </a:t>
            </a:r>
            <a:r>
              <a:rPr lang="zh-CN" altLang="en-US" sz="2000" dirty="0" smtClean="0">
                <a:sym typeface="Symbol" panose="05050102010706020507" pitchFamily="18" charset="2"/>
              </a:rPr>
              <a:t>证明</a:t>
            </a:r>
            <a:r>
              <a:rPr lang="en-US" altLang="zh-CN" sz="2000" dirty="0" smtClean="0">
                <a:sym typeface="Symbol" panose="05050102010706020507" pitchFamily="18" charset="2"/>
              </a:rPr>
              <a:t>ALL</a:t>
            </a:r>
            <a:r>
              <a:rPr lang="en-US" altLang="zh-CN" sz="2000" baseline="-25000" dirty="0" smtClean="0">
                <a:sym typeface="Symbol" panose="05050102010706020507" pitchFamily="18" charset="2"/>
              </a:rPr>
              <a:t>DFA</a:t>
            </a:r>
            <a:r>
              <a:rPr lang="zh-CN" altLang="en-US" sz="2000" dirty="0" smtClean="0">
                <a:sym typeface="Symbol" panose="05050102010706020507" pitchFamily="18" charset="2"/>
              </a:rPr>
              <a:t>可判定</a:t>
            </a:r>
            <a:r>
              <a:rPr lang="en-US" altLang="zh-CN" sz="2000" dirty="0" smtClean="0">
                <a:sym typeface="Symbol" panose="05050102010706020507" pitchFamily="18" charset="2"/>
              </a:rPr>
              <a:t>. 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 smtClean="0">
                <a:sym typeface="Symbol" panose="05050102010706020507" pitchFamily="18" charset="2"/>
              </a:rPr>
              <a:t>4.15 </a:t>
            </a:r>
            <a:r>
              <a:rPr lang="zh-CN" altLang="en-US" sz="2000" dirty="0" smtClean="0">
                <a:sym typeface="Symbol" panose="05050102010706020507" pitchFamily="18" charset="2"/>
              </a:rPr>
              <a:t>设</a:t>
            </a:r>
            <a:r>
              <a:rPr lang="en-US" altLang="zh-CN" sz="2000" dirty="0" smtClean="0">
                <a:sym typeface="Symbol" panose="05050102010706020507" pitchFamily="18" charset="2"/>
              </a:rPr>
              <a:t>A = {&lt;R&gt; | R</a:t>
            </a:r>
            <a:r>
              <a:rPr lang="zh-CN" altLang="en-US" sz="2000" dirty="0" smtClean="0">
                <a:sym typeface="Symbol" panose="05050102010706020507" pitchFamily="18" charset="2"/>
              </a:rPr>
              <a:t>是一个正则表达式，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          </a:t>
            </a:r>
            <a:r>
              <a:rPr lang="zh-CN" altLang="en-US" sz="2000" dirty="0" smtClean="0">
                <a:sym typeface="Symbol" panose="05050102010706020507" pitchFamily="18" charset="2"/>
              </a:rPr>
              <a:t>其所描述的语言中至少有一个串</a:t>
            </a:r>
            <a:r>
              <a:rPr lang="en-US" altLang="zh-CN" sz="2000" dirty="0" smtClean="0">
                <a:sym typeface="Symbol" panose="05050102010706020507" pitchFamily="18" charset="2"/>
              </a:rPr>
              <a:t>w</a:t>
            </a:r>
            <a:r>
              <a:rPr lang="zh-CN" altLang="en-US" sz="2000" dirty="0" smtClean="0">
                <a:sym typeface="Symbol" panose="05050102010706020507" pitchFamily="18" charset="2"/>
              </a:rPr>
              <a:t>以</a:t>
            </a:r>
            <a:r>
              <a:rPr lang="en-US" altLang="zh-CN" sz="2000" dirty="0" smtClean="0">
                <a:sym typeface="Symbol" panose="05050102010706020507" pitchFamily="18" charset="2"/>
              </a:rPr>
              <a:t>111</a:t>
            </a:r>
            <a:r>
              <a:rPr lang="zh-CN" altLang="en-US" sz="2000" dirty="0" smtClean="0">
                <a:sym typeface="Symbol" panose="05050102010706020507" pitchFamily="18" charset="2"/>
              </a:rPr>
              <a:t>为子串 </a:t>
            </a:r>
            <a:r>
              <a:rPr lang="en-US" altLang="zh-CN" sz="2000" dirty="0" smtClean="0">
                <a:sym typeface="Symbol" panose="05050102010706020507" pitchFamily="18" charset="2"/>
              </a:rPr>
              <a:t>}. </a:t>
            </a:r>
            <a:endParaRPr lang="en-US" altLang="zh-CN" sz="2000" dirty="0" smtClean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smtClean="0">
                <a:sym typeface="Symbol" panose="05050102010706020507" pitchFamily="18" charset="2"/>
              </a:rPr>
              <a:t>        </a:t>
            </a:r>
            <a:r>
              <a:rPr lang="zh-CN" altLang="en-US" sz="2000" dirty="0" smtClean="0">
                <a:sym typeface="Symbol" panose="05050102010706020507" pitchFamily="18" charset="2"/>
              </a:rPr>
              <a:t>证明</a:t>
            </a:r>
            <a:r>
              <a:rPr lang="en-US" altLang="zh-CN" sz="2000" dirty="0" smtClean="0">
                <a:sym typeface="Symbol" panose="05050102010706020507" pitchFamily="18" charset="2"/>
              </a:rPr>
              <a:t>A</a:t>
            </a:r>
            <a:r>
              <a:rPr lang="zh-CN" altLang="en-US" sz="2000" dirty="0" smtClean="0">
                <a:sym typeface="Symbol" panose="05050102010706020507" pitchFamily="18" charset="2"/>
              </a:rPr>
              <a:t>是可判定的。</a:t>
            </a:r>
            <a:endParaRPr lang="en-US" altLang="zh-CN" sz="2000" dirty="0">
              <a:sym typeface="Symbol" panose="05050102010706020507" pitchFamily="18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113338" y="1268760"/>
            <a:ext cx="2851150" cy="2516188"/>
            <a:chOff x="2057400" y="1905000"/>
            <a:chExt cx="2851150" cy="2516188"/>
          </a:xfrm>
        </p:grpSpPr>
        <p:sp>
          <p:nvSpPr>
            <p:cNvPr id="4" name="Oval 51"/>
            <p:cNvSpPr>
              <a:spLocks noChangeAspect="1"/>
            </p:cNvSpPr>
            <p:nvPr/>
          </p:nvSpPr>
          <p:spPr bwMode="auto">
            <a:xfrm>
              <a:off x="4038600" y="2514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5" name="AutoShape 15"/>
            <p:cNvCxnSpPr>
              <a:cxnSpLocks noChangeShapeType="1"/>
              <a:endCxn id="4" idx="2"/>
            </p:cNvCxnSpPr>
            <p:nvPr/>
          </p:nvCxnSpPr>
          <p:spPr bwMode="auto">
            <a:xfrm>
              <a:off x="3203575" y="2820988"/>
              <a:ext cx="835025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" name="Text Box 39"/>
            <p:cNvSpPr txBox="1">
              <a:spLocks noChangeArrowheads="1"/>
            </p:cNvSpPr>
            <p:nvPr/>
          </p:nvSpPr>
          <p:spPr bwMode="auto">
            <a:xfrm>
              <a:off x="3397250" y="23622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1 </a:t>
              </a:r>
              <a:endParaRPr lang="en-US" altLang="zh-CN" sz="2400"/>
            </a:p>
          </p:txBody>
        </p:sp>
        <p:cxnSp>
          <p:nvCxnSpPr>
            <p:cNvPr id="7" name="AutoShape 15"/>
            <p:cNvCxnSpPr>
              <a:cxnSpLocks noChangeShapeType="1"/>
            </p:cNvCxnSpPr>
            <p:nvPr/>
          </p:nvCxnSpPr>
          <p:spPr bwMode="auto">
            <a:xfrm flipH="1" flipV="1">
              <a:off x="2057400" y="2819400"/>
              <a:ext cx="533400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 type="arrow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Text Box 43"/>
            <p:cNvSpPr txBox="1">
              <a:spLocks noChangeArrowheads="1"/>
            </p:cNvSpPr>
            <p:nvPr/>
          </p:nvSpPr>
          <p:spPr bwMode="auto">
            <a:xfrm>
              <a:off x="2438400" y="1905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0 </a:t>
              </a:r>
              <a:endParaRPr lang="en-US" altLang="zh-CN" sz="2400"/>
            </a:p>
          </p:txBody>
        </p:sp>
        <p:sp>
          <p:nvSpPr>
            <p:cNvPr id="9" name="Oval 51"/>
            <p:cNvSpPr>
              <a:spLocks noChangeAspect="1"/>
            </p:cNvSpPr>
            <p:nvPr/>
          </p:nvSpPr>
          <p:spPr bwMode="auto">
            <a:xfrm>
              <a:off x="2590800" y="25146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10" name="AutoShape 15"/>
            <p:cNvCxnSpPr>
              <a:cxnSpLocks noChangeShapeType="1"/>
              <a:stCxn id="11" idx="2"/>
              <a:endCxn id="9" idx="4"/>
            </p:cNvCxnSpPr>
            <p:nvPr/>
          </p:nvCxnSpPr>
          <p:spPr bwMode="auto">
            <a:xfrm flipH="1" flipV="1">
              <a:off x="2897188" y="3125788"/>
              <a:ext cx="1141412" cy="989806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Oval 51"/>
            <p:cNvSpPr>
              <a:spLocks noChangeAspect="1"/>
            </p:cNvSpPr>
            <p:nvPr/>
          </p:nvSpPr>
          <p:spPr bwMode="auto">
            <a:xfrm>
              <a:off x="4038600" y="3810000"/>
              <a:ext cx="612775" cy="611188"/>
            </a:xfrm>
            <a:prstGeom prst="ellipse">
              <a:avLst/>
            </a:prstGeom>
            <a:noFill/>
            <a:ln w="9525" algn="ctr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zh-CN" sz="2400" dirty="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cxnSp>
          <p:nvCxnSpPr>
            <p:cNvPr id="12" name="AutoShape 15"/>
            <p:cNvCxnSpPr>
              <a:cxnSpLocks noChangeShapeType="1"/>
              <a:stCxn id="4" idx="3"/>
              <a:endCxn id="11" idx="1"/>
            </p:cNvCxnSpPr>
            <p:nvPr/>
          </p:nvCxnSpPr>
          <p:spPr bwMode="auto">
            <a:xfrm>
              <a:off x="4128339" y="3036282"/>
              <a:ext cx="0" cy="863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48"/>
            <p:cNvCxnSpPr>
              <a:cxnSpLocks noChangeShapeType="1"/>
            </p:cNvCxnSpPr>
            <p:nvPr/>
          </p:nvCxnSpPr>
          <p:spPr bwMode="auto">
            <a:xfrm rot="-5400000" flipH="1" flipV="1">
              <a:off x="2896394" y="2388394"/>
              <a:ext cx="1588" cy="431800"/>
            </a:xfrm>
            <a:prstGeom prst="curvedConnector3">
              <a:avLst>
                <a:gd name="adj1" fmla="val -38900000"/>
              </a:avLst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Oval 49"/>
            <p:cNvSpPr>
              <a:spLocks noChangeArrowheads="1"/>
            </p:cNvSpPr>
            <p:nvPr/>
          </p:nvSpPr>
          <p:spPr bwMode="auto">
            <a:xfrm>
              <a:off x="2667000" y="2590800"/>
              <a:ext cx="457200" cy="4572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15" name="Text Box 50"/>
            <p:cNvSpPr txBox="1">
              <a:spLocks noChangeArrowheads="1"/>
            </p:cNvSpPr>
            <p:nvPr/>
          </p:nvSpPr>
          <p:spPr bwMode="auto">
            <a:xfrm>
              <a:off x="3168650" y="34290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0 </a:t>
              </a:r>
              <a:endParaRPr lang="en-US" altLang="zh-CN" sz="2400" dirty="0"/>
            </a:p>
          </p:txBody>
        </p:sp>
        <p:sp>
          <p:nvSpPr>
            <p:cNvPr id="16" name="Text Box 51"/>
            <p:cNvSpPr txBox="1">
              <a:spLocks noChangeArrowheads="1"/>
            </p:cNvSpPr>
            <p:nvPr/>
          </p:nvSpPr>
          <p:spPr bwMode="auto">
            <a:xfrm>
              <a:off x="3657600" y="3177915"/>
              <a:ext cx="6463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 smtClean="0"/>
                <a:t>0,1 </a:t>
              </a:r>
              <a:endParaRPr lang="en-US" altLang="zh-CN" sz="2400" dirty="0"/>
            </a:p>
          </p:txBody>
        </p:sp>
        <p:sp>
          <p:nvSpPr>
            <p:cNvPr id="17" name="Text Box 54"/>
            <p:cNvSpPr txBox="1">
              <a:spLocks noChangeArrowheads="1"/>
            </p:cNvSpPr>
            <p:nvPr/>
          </p:nvSpPr>
          <p:spPr bwMode="auto">
            <a:xfrm>
              <a:off x="4495800" y="3200400"/>
              <a:ext cx="412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1 </a:t>
              </a:r>
              <a:endParaRPr lang="en-US" altLang="zh-CN" sz="2400" dirty="0"/>
            </a:p>
          </p:txBody>
        </p:sp>
        <p:cxnSp>
          <p:nvCxnSpPr>
            <p:cNvPr id="18" name="AutoShape 15"/>
            <p:cNvCxnSpPr>
              <a:cxnSpLocks noChangeShapeType="1"/>
              <a:stCxn id="11" idx="7"/>
              <a:endCxn id="4" idx="5"/>
            </p:cNvCxnSpPr>
            <p:nvPr/>
          </p:nvCxnSpPr>
          <p:spPr bwMode="auto">
            <a:xfrm flipV="1">
              <a:off x="4561636" y="3036282"/>
              <a:ext cx="0" cy="86322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586"/>
    </mc:Choice>
    <mc:Fallback>
      <p:transition spd="slow" advTm="40586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不可判定问题举例</a:t>
            </a:r>
            <a:endParaRPr lang="en-US" altLang="zh-CN" sz="3200" b="1" smtClean="0">
              <a:solidFill>
                <a:schemeClr val="accent2"/>
              </a:solidFill>
            </a:endParaRP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251520" y="1484784"/>
            <a:ext cx="8630889" cy="392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Hilbert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第十问题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“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多项式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是否有整数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根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”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有没有算法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?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1970’s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被证明不可判定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没有判定器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zh-CN" altLang="en-US" smtClean="0">
                <a:solidFill>
                  <a:schemeClr val="tx1"/>
                </a:solidFill>
                <a:sym typeface="Symbol" panose="05050102010706020507" pitchFamily="18" charset="2"/>
              </a:rPr>
              <a:t>即没有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算法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)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M = “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对于输入“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p”, p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是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元多项式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1.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取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个整数的向量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x (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绝对值和从小到大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         2.     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p(x) = 0,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则停机接受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3.     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否则转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1. ”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这个图灵机对输入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p(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 pitchFamily="18" charset="2"/>
              </a:rPr>
              <a:t>x,y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) =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+y</a:t>
            </a:r>
            <a:r>
              <a:rPr lang="en-US" altLang="zh-CN" baseline="30000" dirty="0" smtClean="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-3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不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停机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3756"/>
    </mc:Choice>
    <mc:Fallback>
      <p:transition spd="slow" advTm="143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对比</a:t>
            </a:r>
            <a:r>
              <a:rPr lang="en-US" altLang="zh-CN" b="1" smtClean="0"/>
              <a:t>: </a:t>
            </a:r>
            <a:r>
              <a:rPr lang="zh-CN" altLang="en-US" b="1" smtClean="0"/>
              <a:t>一个可判定问题</a:t>
            </a:r>
            <a:endParaRPr lang="en-US" altLang="zh-CN" sz="3200" b="1" smtClean="0">
              <a:solidFill>
                <a:schemeClr val="accent2"/>
              </a:solidFill>
            </a:endParaRPr>
          </a:p>
        </p:txBody>
      </p:sp>
      <p:sp>
        <p:nvSpPr>
          <p:cNvPr id="611331" name="Text Box 3"/>
          <p:cNvSpPr txBox="1">
            <a:spLocks noChangeArrowheads="1"/>
          </p:cNvSpPr>
          <p:nvPr/>
        </p:nvSpPr>
        <p:spPr bwMode="auto">
          <a:xfrm>
            <a:off x="1476375" y="1773238"/>
            <a:ext cx="6369685" cy="451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一元多项式是否有整数根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? 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M = “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对于输入“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p”, k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次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元多项式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p(x), 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    1.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计算解的绝对值上界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N 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         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2.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对所有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|x|N 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    3.     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若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p(x) = 0,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则停机接受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         4. </a:t>
            </a: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停机拒绝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. ”  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结论：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|x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0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| &lt; kc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max 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/ |c</a:t>
            </a:r>
            <a:r>
              <a:rPr lang="en-US" altLang="zh-CN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|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>
                <a:solidFill>
                  <a:schemeClr val="tx1"/>
                </a:solidFill>
                <a:sym typeface="Symbol" panose="05050102010706020507" pitchFamily="18" charset="2"/>
              </a:rPr>
              <a:t>例如：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2x</a:t>
            </a:r>
            <a:r>
              <a:rPr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3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+ 3x</a:t>
            </a:r>
            <a:r>
              <a:rPr lang="en-US" altLang="zh-CN" baseline="30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 - 7x + 11 = 0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9823"/>
    </mc:Choice>
    <mc:Fallback>
      <p:transition spd="slow" advTm="798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31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1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1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1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1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22457"/>
            <a:ext cx="9144000" cy="2924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chemeClr val="tx1"/>
                </a:solidFill>
              </a:rPr>
              <a:t>计算理论  </a:t>
            </a:r>
            <a:br>
              <a:rPr lang="zh-CN" altLang="en-US" sz="4800" b="1" dirty="0" smtClean="0">
                <a:solidFill>
                  <a:schemeClr val="tx1"/>
                </a:solidFill>
              </a:rPr>
            </a:br>
            <a:r>
              <a:rPr lang="zh-CN" altLang="en-US" sz="4800" b="1" dirty="0" smtClean="0">
                <a:solidFill>
                  <a:schemeClr val="tx1"/>
                </a:solidFill>
              </a:rPr>
              <a:t>第二部分 可计算理论 </a:t>
            </a:r>
            <a:endParaRPr lang="zh-CN" altLang="en-US" sz="4800" b="1" dirty="0" smtClean="0">
              <a:solidFill>
                <a:schemeClr val="tx1"/>
              </a:solidFill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899592" y="2371527"/>
            <a:ext cx="37850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4000" dirty="0" smtClean="0"/>
              <a:t>第</a:t>
            </a:r>
            <a:r>
              <a:rPr lang="en-US" altLang="zh-CN" sz="4000" dirty="0" smtClean="0"/>
              <a:t>4</a:t>
            </a:r>
            <a:r>
              <a:rPr lang="zh-CN" altLang="en-US" sz="4000" dirty="0" smtClean="0"/>
              <a:t>章 可判定性 </a:t>
            </a:r>
            <a:endParaRPr lang="en-US" altLang="zh-CN" sz="4000" dirty="0" smtClean="0"/>
          </a:p>
        </p:txBody>
      </p:sp>
      <p:sp>
        <p:nvSpPr>
          <p:cNvPr id="4" name="Text Box 66"/>
          <p:cNvSpPr txBox="1">
            <a:spLocks noChangeArrowheads="1"/>
          </p:cNvSpPr>
          <p:nvPr/>
        </p:nvSpPr>
        <p:spPr bwMode="auto">
          <a:xfrm>
            <a:off x="107504" y="3502398"/>
            <a:ext cx="5235729" cy="2806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可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判定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=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有算法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TM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图灵可识别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非图灵可判定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TM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补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 非图灵可识别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可判定问题举例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不可判定问题举例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586759" y="5610726"/>
            <a:ext cx="649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正</a:t>
            </a:r>
            <a:r>
              <a:rPr lang="zh-CN" altLang="en-US" sz="1600" dirty="0" smtClean="0">
                <a:solidFill>
                  <a:schemeClr val="tx1"/>
                </a:solidFill>
              </a:rPr>
              <a:t>则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660232" y="5117122"/>
            <a:ext cx="20553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tx1"/>
                </a:solidFill>
              </a:rPr>
              <a:t>上下文无关语言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6669533" y="5571381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6517133" y="4961781"/>
            <a:ext cx="7620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6364733" y="4047381"/>
            <a:ext cx="1066800" cy="2286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983733" y="2751981"/>
            <a:ext cx="1828800" cy="3657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300192" y="4602614"/>
            <a:ext cx="12698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可判定语言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012160" y="3532946"/>
            <a:ext cx="18694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</a:rPr>
              <a:t>图灵可识别语言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5507483" y="2493218"/>
            <a:ext cx="3529013" cy="42481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826821" y="2621806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sym typeface="Symbol" panose="05050102010706020507" pitchFamily="18" charset="2"/>
              </a:rPr>
              <a:t>P(</a:t>
            </a:r>
            <a:r>
              <a:rPr kumimoji="0" lang="en-US" altLang="zh-CN" baseline="30000">
                <a:sym typeface="Symbol" panose="05050102010706020507" pitchFamily="18" charset="2"/>
              </a:rPr>
              <a:t>*</a:t>
            </a:r>
            <a:r>
              <a:rPr kumimoji="0" lang="en-US" altLang="zh-CN">
                <a:sym typeface="Symbol" panose="05050102010706020507" pitchFamily="18" charset="2"/>
              </a:rPr>
              <a:t>)</a:t>
            </a:r>
            <a:endParaRPr kumimoji="0" lang="en-US" altLang="zh-CN">
              <a:sym typeface="Symbol" panose="05050102010706020507" pitchFamily="18" charset="2"/>
            </a:endParaRP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6660232" y="3068960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?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016334" y="3419708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?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087"/>
    </mc:Choice>
    <mc:Fallback>
      <p:transition spd="slow" advTm="225087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 smtClean="0"/>
              <a:t>Church-Turing </a:t>
            </a:r>
            <a:r>
              <a:rPr lang="zh-CN" altLang="en-US" b="1" smtClean="0"/>
              <a:t>论题</a:t>
            </a:r>
            <a:endParaRPr lang="zh-CN" altLang="en-US" sz="3200" b="1" smtClean="0">
              <a:solidFill>
                <a:schemeClr val="accent2"/>
              </a:solidFill>
            </a:endParaRPr>
          </a:p>
        </p:txBody>
      </p:sp>
      <p:sp>
        <p:nvSpPr>
          <p:cNvPr id="434242" name="Text Box 66"/>
          <p:cNvSpPr txBox="1">
            <a:spLocks noChangeArrowheads="1"/>
          </p:cNvSpPr>
          <p:nvPr/>
        </p:nvSpPr>
        <p:spPr bwMode="auto">
          <a:xfrm>
            <a:off x="1042988" y="1412875"/>
            <a:ext cx="6830716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1930’s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人们开始考虑算法的精确定义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1900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年巴黎世界数学家大会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 Hilbert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问题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1933, Kurt G</a:t>
            </a:r>
            <a:r>
              <a:rPr lang="en-US" altLang="zh-CN" dirty="0" smtClean="0">
                <a:solidFill>
                  <a:schemeClr val="tx1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ö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del, </a:t>
            </a: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递归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函数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de-DE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1936, Alonzo Church, -calculus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 1936, Alan Turing,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判定图灵机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(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判定器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 Church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和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Turing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证明这三种定义等价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计算机能力的极限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即使未来几年量子计算机制造成功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endParaRPr lang="en-US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  人们能解决的问题类并不会变大 </a:t>
            </a:r>
            <a:endParaRPr lang="zh-CN" altLang="en-US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15970"/>
    </mc:Choice>
    <mc:Fallback>
      <p:transition spd="slow" advTm="4159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4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4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4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4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4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4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4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4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4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4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4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4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一些自然构造的问题</a:t>
            </a:r>
            <a:endParaRPr lang="zh-CN" altLang="en-US" b="1" dirty="0"/>
          </a:p>
        </p:txBody>
      </p:sp>
      <p:sp>
        <p:nvSpPr>
          <p:cNvPr id="153603" name="Text Box 3"/>
          <p:cNvSpPr txBox="1">
            <a:spLocks noChangeArrowheads="1"/>
          </p:cNvSpPr>
          <p:nvPr/>
        </p:nvSpPr>
        <p:spPr bwMode="auto">
          <a:xfrm>
            <a:off x="107504" y="1124744"/>
            <a:ext cx="7612982" cy="567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8000"/>
              </a:lnSpc>
            </a:pPr>
            <a:r>
              <a:rPr kumimoji="1" lang="zh-CN" altLang="en-US" dirty="0" smtClean="0">
                <a:solidFill>
                  <a:srgbClr val="00B050"/>
                </a:solidFill>
              </a:rPr>
              <a:t>停机问题</a:t>
            </a:r>
            <a:r>
              <a:rPr kumimoji="1" lang="en-US" altLang="zh-CN" dirty="0" smtClean="0">
                <a:solidFill>
                  <a:schemeClr val="tx1"/>
                </a:solidFill>
              </a:rPr>
              <a:t>: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8000"/>
              </a:lnSpc>
            </a:pP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Halt = { 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de-DE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de-DE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&gt; | 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图灵机</a:t>
            </a:r>
            <a:r>
              <a:rPr lang="de-DE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M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在</a:t>
            </a:r>
            <a:r>
              <a:rPr lang="zh-CN" altLang="de-DE" dirty="0">
                <a:solidFill>
                  <a:srgbClr val="FF0000"/>
                </a:solidFill>
                <a:sym typeface="Symbol" panose="05050102010706020507" pitchFamily="18" charset="2"/>
              </a:rPr>
              <a:t>串</a:t>
            </a:r>
            <a:r>
              <a:rPr lang="de-DE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zh-CN" altLang="de-DE" dirty="0">
                <a:solidFill>
                  <a:schemeClr val="tx1"/>
                </a:solidFill>
                <a:sym typeface="Symbol" panose="05050102010706020507" pitchFamily="18" charset="2"/>
              </a:rPr>
              <a:t>上会停机 </a:t>
            </a:r>
            <a:r>
              <a:rPr lang="de-DE" altLang="zh-CN" dirty="0">
                <a:solidFill>
                  <a:schemeClr val="tx1"/>
                </a:solidFill>
                <a:sym typeface="Symbol" panose="05050102010706020507" pitchFamily="18" charset="2"/>
              </a:rPr>
              <a:t>}</a:t>
            </a:r>
            <a:endParaRPr kumimoji="1" lang="en-US" altLang="zh-CN" dirty="0" smtClean="0">
              <a:solidFill>
                <a:schemeClr val="tx1"/>
              </a:solidFill>
            </a:endParaRPr>
          </a:p>
          <a:p>
            <a:pPr>
              <a:lnSpc>
                <a:spcPct val="108000"/>
              </a:lnSpc>
            </a:pPr>
            <a:r>
              <a:rPr kumimoji="1" lang="zh-CN" altLang="en-US" dirty="0" smtClean="0">
                <a:solidFill>
                  <a:srgbClr val="00B050"/>
                </a:solidFill>
              </a:rPr>
              <a:t>成员</a:t>
            </a:r>
            <a:r>
              <a:rPr kumimoji="1" lang="zh-CN" altLang="en-US" dirty="0">
                <a:solidFill>
                  <a:srgbClr val="00B050"/>
                </a:solidFill>
              </a:rPr>
              <a:t>测试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>
              <a:lnSpc>
                <a:spcPct val="108000"/>
              </a:lnSpc>
            </a:pPr>
            <a:r>
              <a:rPr kumimoji="1" lang="en-US" altLang="zh-CN" dirty="0" smtClean="0"/>
              <a:t>A</a:t>
            </a:r>
            <a:r>
              <a:rPr kumimoji="1" lang="en-US" altLang="zh-CN" baseline="-25000" dirty="0" smtClean="0"/>
              <a:t>DFA </a:t>
            </a:r>
            <a:r>
              <a:rPr kumimoji="1" lang="en-US" altLang="zh-CN" dirty="0" smtClean="0"/>
              <a:t>= {&lt;</a:t>
            </a:r>
            <a:r>
              <a:rPr kumimoji="1" lang="en-US" altLang="zh-CN" dirty="0" err="1">
                <a:solidFill>
                  <a:schemeClr val="accent2"/>
                </a:solidFill>
              </a:rPr>
              <a:t>B</a:t>
            </a:r>
            <a:r>
              <a:rPr kumimoji="1" lang="en-US" altLang="zh-CN" dirty="0" err="1"/>
              <a:t>,</a:t>
            </a:r>
            <a:r>
              <a:rPr kumimoji="1" lang="en-US" altLang="zh-CN" dirty="0" err="1">
                <a:solidFill>
                  <a:srgbClr val="FF0000"/>
                </a:solidFill>
              </a:rPr>
              <a:t>w</a:t>
            </a:r>
            <a:r>
              <a:rPr kumimoji="1" lang="en-US" altLang="zh-CN" dirty="0"/>
              <a:t>&gt;|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DFA,</a:t>
            </a:r>
            <a:r>
              <a:rPr kumimoji="1" lang="en-US" altLang="zh-CN" dirty="0" err="1">
                <a:solidFill>
                  <a:srgbClr val="FF0000"/>
                </a:solidFill>
              </a:rPr>
              <a:t>w</a:t>
            </a:r>
            <a:r>
              <a:rPr kumimoji="1" lang="zh-CN" altLang="en-US" dirty="0"/>
              <a:t>是串</a:t>
            </a:r>
            <a:r>
              <a:rPr kumimoji="1" lang="en-US" altLang="zh-CN" dirty="0"/>
              <a:t>,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zh-CN" altLang="en-US" dirty="0"/>
              <a:t>接受</a:t>
            </a:r>
            <a:r>
              <a:rPr kumimoji="1" lang="en-US" altLang="zh-CN" dirty="0">
                <a:solidFill>
                  <a:srgbClr val="FF0000"/>
                </a:solidFill>
              </a:rPr>
              <a:t>w</a:t>
            </a:r>
            <a:r>
              <a:rPr kumimoji="1" lang="en-US" altLang="zh-CN" dirty="0"/>
              <a:t>}</a:t>
            </a:r>
            <a:endParaRPr kumimoji="1" lang="en-US" altLang="zh-CN" dirty="0"/>
          </a:p>
          <a:p>
            <a:pPr>
              <a:lnSpc>
                <a:spcPct val="108000"/>
              </a:lnSpc>
            </a:pPr>
            <a:r>
              <a:rPr kumimoji="1" lang="en-US" altLang="zh-CN" dirty="0" smtClean="0"/>
              <a:t>A</a:t>
            </a:r>
            <a:r>
              <a:rPr kumimoji="1" lang="en-US" altLang="zh-CN" baseline="-25000" dirty="0" smtClean="0"/>
              <a:t>CFG </a:t>
            </a:r>
            <a:r>
              <a:rPr kumimoji="1" lang="en-US" altLang="zh-CN" dirty="0" smtClean="0"/>
              <a:t>= {&lt;</a:t>
            </a:r>
            <a:r>
              <a:rPr kumimoji="1" lang="en-US" altLang="zh-CN" dirty="0" err="1">
                <a:solidFill>
                  <a:schemeClr val="accent2"/>
                </a:solidFill>
              </a:rPr>
              <a:t>B</a:t>
            </a:r>
            <a:r>
              <a:rPr kumimoji="1" lang="en-US" altLang="zh-CN" dirty="0" err="1"/>
              <a:t>,</a:t>
            </a:r>
            <a:r>
              <a:rPr kumimoji="1" lang="en-US" altLang="zh-CN" dirty="0" err="1">
                <a:solidFill>
                  <a:srgbClr val="FF0000"/>
                </a:solidFill>
              </a:rPr>
              <a:t>w</a:t>
            </a:r>
            <a:r>
              <a:rPr kumimoji="1" lang="en-US" altLang="zh-CN" dirty="0"/>
              <a:t>&gt;|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CFG,</a:t>
            </a:r>
            <a:r>
              <a:rPr kumimoji="1" lang="en-US" altLang="zh-CN" dirty="0" err="1">
                <a:solidFill>
                  <a:srgbClr val="FF0000"/>
                </a:solidFill>
              </a:rPr>
              <a:t>w</a:t>
            </a:r>
            <a:r>
              <a:rPr kumimoji="1" lang="zh-CN" altLang="en-US" dirty="0"/>
              <a:t>是串</a:t>
            </a:r>
            <a:r>
              <a:rPr kumimoji="1" lang="en-US" altLang="zh-CN" dirty="0"/>
              <a:t>,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zh-CN" altLang="en-US" dirty="0"/>
              <a:t>派生</a:t>
            </a:r>
            <a:r>
              <a:rPr kumimoji="1" lang="en-US" altLang="zh-CN" dirty="0">
                <a:solidFill>
                  <a:srgbClr val="FF0000"/>
                </a:solidFill>
              </a:rPr>
              <a:t>w</a:t>
            </a:r>
            <a:r>
              <a:rPr kumimoji="1" lang="en-US" altLang="zh-CN" dirty="0"/>
              <a:t>}</a:t>
            </a:r>
            <a:endParaRPr kumimoji="1" lang="en-US" altLang="zh-CN" dirty="0"/>
          </a:p>
          <a:p>
            <a:pPr>
              <a:lnSpc>
                <a:spcPct val="108000"/>
              </a:lnSpc>
            </a:pPr>
            <a:r>
              <a:rPr kumimoji="1" lang="en-US" altLang="zh-CN" dirty="0" smtClean="0"/>
              <a:t>A</a:t>
            </a:r>
            <a:r>
              <a:rPr kumimoji="1" lang="en-US" altLang="zh-CN" baseline="-25000" dirty="0" smtClean="0"/>
              <a:t>TM </a:t>
            </a:r>
            <a:r>
              <a:rPr kumimoji="1" lang="en-US" altLang="zh-CN" dirty="0" smtClean="0"/>
              <a:t>= {&lt;</a:t>
            </a:r>
            <a:r>
              <a:rPr kumimoji="1" lang="en-US" altLang="zh-CN" dirty="0" err="1">
                <a:solidFill>
                  <a:schemeClr val="accent2"/>
                </a:solidFill>
              </a:rPr>
              <a:t>M</a:t>
            </a:r>
            <a:r>
              <a:rPr kumimoji="1" lang="en-US" altLang="zh-CN" dirty="0" err="1"/>
              <a:t>,</a:t>
            </a:r>
            <a:r>
              <a:rPr kumimoji="1" lang="en-US" altLang="zh-CN" dirty="0" err="1">
                <a:solidFill>
                  <a:srgbClr val="FF0000"/>
                </a:solidFill>
              </a:rPr>
              <a:t>w</a:t>
            </a:r>
            <a:r>
              <a:rPr kumimoji="1" lang="en-US" altLang="zh-CN" dirty="0"/>
              <a:t>&gt;|</a:t>
            </a:r>
            <a:r>
              <a:rPr kumimoji="1" lang="en-US" altLang="zh-CN" dirty="0">
                <a:solidFill>
                  <a:schemeClr val="accent2"/>
                </a:solidFill>
              </a:rPr>
              <a:t>M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TM,</a:t>
            </a:r>
            <a:r>
              <a:rPr kumimoji="1" lang="zh-CN" altLang="en-US" dirty="0"/>
              <a:t>且接受</a:t>
            </a:r>
            <a:r>
              <a:rPr kumimoji="1" lang="en-US" altLang="zh-CN" dirty="0">
                <a:solidFill>
                  <a:srgbClr val="FF0000"/>
                </a:solidFill>
              </a:rPr>
              <a:t>w</a:t>
            </a:r>
            <a:r>
              <a:rPr kumimoji="1" lang="en-US" altLang="zh-CN" dirty="0"/>
              <a:t>}</a:t>
            </a:r>
            <a:endParaRPr kumimoji="1" lang="en-US" altLang="zh-CN" dirty="0"/>
          </a:p>
          <a:p>
            <a:pPr>
              <a:lnSpc>
                <a:spcPct val="108000"/>
              </a:lnSpc>
            </a:pPr>
            <a:r>
              <a:rPr kumimoji="1" lang="zh-CN" altLang="en-US" dirty="0">
                <a:solidFill>
                  <a:srgbClr val="00B050"/>
                </a:solidFill>
              </a:rPr>
              <a:t>空性质测试</a:t>
            </a:r>
            <a:r>
              <a:rPr kumimoji="1" lang="en-US" altLang="zh-CN" dirty="0"/>
              <a:t>: </a:t>
            </a:r>
            <a:r>
              <a:rPr kumimoji="1" lang="en-US" altLang="zh-CN" dirty="0" smtClean="0">
                <a:solidFill>
                  <a:schemeClr val="tx2"/>
                </a:solidFill>
              </a:rPr>
              <a:t>E</a:t>
            </a:r>
            <a:r>
              <a:rPr kumimoji="1" lang="en-US" altLang="zh-CN" baseline="-25000" dirty="0" smtClean="0">
                <a:solidFill>
                  <a:schemeClr val="tx2"/>
                </a:solidFill>
              </a:rPr>
              <a:t>DFA </a:t>
            </a:r>
            <a:r>
              <a:rPr kumimoji="1" lang="en-US" altLang="zh-CN" dirty="0" smtClean="0"/>
              <a:t>= {&lt;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en-US" altLang="zh-CN" dirty="0"/>
              <a:t>&gt;|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DFA,L(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en-US" altLang="zh-CN" dirty="0"/>
              <a:t>)=</a:t>
            </a:r>
            <a:r>
              <a:rPr kumimoji="1" lang="en-US" altLang="zh-CN" dirty="0">
                <a:sym typeface="Symbol" panose="05050102010706020507" pitchFamily="18" charset="2"/>
              </a:rPr>
              <a:t></a:t>
            </a:r>
            <a:r>
              <a:rPr kumimoji="1" lang="en-US" altLang="zh-CN" dirty="0"/>
              <a:t>}</a:t>
            </a:r>
            <a:endParaRPr kumimoji="1" lang="en-US" altLang="zh-CN" dirty="0"/>
          </a:p>
          <a:p>
            <a:pPr>
              <a:lnSpc>
                <a:spcPct val="108000"/>
              </a:lnSpc>
            </a:pPr>
            <a:r>
              <a:rPr kumimoji="1" lang="en-US" altLang="zh-CN" dirty="0" smtClean="0">
                <a:solidFill>
                  <a:schemeClr val="tx2"/>
                </a:solidFill>
              </a:rPr>
              <a:t>                      E</a:t>
            </a:r>
            <a:r>
              <a:rPr kumimoji="1" lang="en-US" altLang="zh-CN" baseline="-25000" dirty="0" smtClean="0">
                <a:solidFill>
                  <a:schemeClr val="tx2"/>
                </a:solidFill>
              </a:rPr>
              <a:t>CFG </a:t>
            </a:r>
            <a:r>
              <a:rPr kumimoji="1" lang="en-US" altLang="zh-CN" dirty="0" smtClean="0"/>
              <a:t>= {&lt;</a:t>
            </a:r>
            <a:r>
              <a:rPr kumimoji="1" lang="en-US" altLang="zh-CN" dirty="0">
                <a:solidFill>
                  <a:schemeClr val="accent2"/>
                </a:solidFill>
              </a:rPr>
              <a:t>G</a:t>
            </a:r>
            <a:r>
              <a:rPr kumimoji="1" lang="en-US" altLang="zh-CN" dirty="0"/>
              <a:t>&gt;|</a:t>
            </a:r>
            <a:r>
              <a:rPr kumimoji="1" lang="en-US" altLang="zh-CN" dirty="0">
                <a:solidFill>
                  <a:schemeClr val="accent2"/>
                </a:solidFill>
              </a:rPr>
              <a:t>G</a:t>
            </a:r>
            <a:r>
              <a:rPr kumimoji="1" lang="zh-CN" altLang="en-US" dirty="0"/>
              <a:t>是</a:t>
            </a:r>
            <a:r>
              <a:rPr kumimoji="1" lang="en-US" altLang="zh-CN" dirty="0"/>
              <a:t>CFG,L(</a:t>
            </a:r>
            <a:r>
              <a:rPr kumimoji="1" lang="en-US" altLang="zh-CN" dirty="0">
                <a:solidFill>
                  <a:schemeClr val="accent2"/>
                </a:solidFill>
              </a:rPr>
              <a:t>G</a:t>
            </a:r>
            <a:r>
              <a:rPr kumimoji="1" lang="en-US" altLang="zh-CN" dirty="0"/>
              <a:t>)=</a:t>
            </a:r>
            <a:r>
              <a:rPr kumimoji="1" lang="en-US" altLang="zh-CN" dirty="0">
                <a:sym typeface="Symbol" panose="05050102010706020507" pitchFamily="18" charset="2"/>
              </a:rPr>
              <a:t></a:t>
            </a:r>
            <a:r>
              <a:rPr kumimoji="1" lang="en-US" altLang="zh-CN" dirty="0" smtClean="0"/>
              <a:t>} </a:t>
            </a:r>
            <a:endParaRPr kumimoji="1" lang="en-US" altLang="zh-CN" dirty="0" smtClean="0"/>
          </a:p>
          <a:p>
            <a:pPr>
              <a:lnSpc>
                <a:spcPct val="108000"/>
              </a:lnSpc>
            </a:pPr>
            <a:r>
              <a:rPr lang="en-US" altLang="zh-CN" dirty="0" smtClean="0"/>
              <a:t>                      E</a:t>
            </a:r>
            <a:r>
              <a:rPr lang="en-US" altLang="zh-CN" baseline="-25000" dirty="0" smtClean="0"/>
              <a:t>TM </a:t>
            </a:r>
            <a:r>
              <a:rPr lang="en-US" altLang="zh-CN" dirty="0"/>
              <a:t>= </a:t>
            </a:r>
            <a:r>
              <a:rPr lang="en-US" altLang="zh-CN" dirty="0" smtClean="0"/>
              <a:t>{&lt;</a:t>
            </a:r>
            <a:r>
              <a:rPr lang="en-US" altLang="zh-CN" dirty="0" smtClean="0">
                <a:solidFill>
                  <a:schemeClr val="accent2"/>
                </a:solidFill>
              </a:rPr>
              <a:t>M</a:t>
            </a:r>
            <a:r>
              <a:rPr lang="en-US" altLang="zh-CN" dirty="0" smtClean="0"/>
              <a:t>&gt;|</a:t>
            </a:r>
            <a:r>
              <a:rPr lang="en-US" altLang="zh-CN" dirty="0" smtClean="0">
                <a:solidFill>
                  <a:schemeClr val="accent2"/>
                </a:solidFill>
              </a:rPr>
              <a:t>M</a:t>
            </a:r>
            <a:r>
              <a:rPr lang="zh-CN" altLang="en-US" dirty="0" smtClean="0"/>
              <a:t>是</a:t>
            </a:r>
            <a:r>
              <a:rPr lang="en-US" altLang="zh-CN" dirty="0" smtClean="0"/>
              <a:t>TM,L(</a:t>
            </a:r>
            <a:r>
              <a:rPr lang="en-US" altLang="zh-CN" dirty="0" smtClean="0">
                <a:solidFill>
                  <a:schemeClr val="accent2"/>
                </a:solidFill>
              </a:rPr>
              <a:t>M</a:t>
            </a:r>
            <a:r>
              <a:rPr lang="en-US" altLang="zh-CN" dirty="0" smtClean="0"/>
              <a:t>)=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</a:t>
            </a:r>
            <a:endParaRPr kumimoji="1" lang="en-US" altLang="zh-CN" dirty="0"/>
          </a:p>
          <a:p>
            <a:pPr>
              <a:lnSpc>
                <a:spcPct val="108000"/>
              </a:lnSpc>
            </a:pPr>
            <a:r>
              <a:rPr kumimoji="1" lang="zh-CN" altLang="en-US" dirty="0">
                <a:solidFill>
                  <a:srgbClr val="00B050"/>
                </a:solidFill>
              </a:rPr>
              <a:t>等价性质测试</a:t>
            </a:r>
            <a:r>
              <a:rPr kumimoji="1" lang="zh-CN" altLang="en-US" dirty="0"/>
              <a:t>：</a:t>
            </a:r>
            <a:endParaRPr kumimoji="1" lang="zh-CN" altLang="en-US" dirty="0"/>
          </a:p>
          <a:p>
            <a:pPr>
              <a:lnSpc>
                <a:spcPct val="108000"/>
              </a:lnSpc>
            </a:pPr>
            <a:r>
              <a:rPr kumimoji="1" lang="en-US" altLang="zh-CN" dirty="0" smtClean="0"/>
              <a:t>EQ</a:t>
            </a:r>
            <a:r>
              <a:rPr kumimoji="1" lang="en-US" altLang="zh-CN" baseline="-25000" dirty="0" smtClean="0"/>
              <a:t>DFA </a:t>
            </a:r>
            <a:r>
              <a:rPr kumimoji="1" lang="en-US" altLang="zh-CN" dirty="0" smtClean="0"/>
              <a:t>= {&lt;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en-US" altLang="zh-CN" dirty="0"/>
              <a:t>&gt;|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zh-CN" altLang="en-US" dirty="0"/>
              <a:t>和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zh-CN" altLang="en-US" dirty="0"/>
              <a:t>都是</a:t>
            </a:r>
            <a:r>
              <a:rPr kumimoji="1" lang="en-US" altLang="zh-CN" dirty="0"/>
              <a:t>DFA,</a:t>
            </a:r>
            <a:r>
              <a:rPr kumimoji="1" lang="zh-CN" altLang="en-US" dirty="0"/>
              <a:t>且</a:t>
            </a:r>
            <a:r>
              <a:rPr kumimoji="1" lang="en-US" altLang="zh-CN" dirty="0"/>
              <a:t>L(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en-US" altLang="zh-CN" dirty="0"/>
              <a:t>)=L(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en-US" altLang="zh-CN" dirty="0"/>
              <a:t>)}</a:t>
            </a:r>
            <a:endParaRPr kumimoji="1" lang="en-US" altLang="zh-CN" dirty="0"/>
          </a:p>
          <a:p>
            <a:pPr>
              <a:lnSpc>
                <a:spcPct val="108000"/>
              </a:lnSpc>
            </a:pPr>
            <a:r>
              <a:rPr kumimoji="1" lang="en-US" altLang="zh-CN" dirty="0" smtClean="0"/>
              <a:t>EQ</a:t>
            </a:r>
            <a:r>
              <a:rPr kumimoji="1" lang="en-US" altLang="zh-CN" baseline="-25000" dirty="0" smtClean="0"/>
              <a:t>CFG </a:t>
            </a:r>
            <a:r>
              <a:rPr kumimoji="1" lang="en-US" altLang="zh-CN" dirty="0" smtClean="0"/>
              <a:t>= {&lt;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en-US" altLang="zh-CN" dirty="0"/>
              <a:t>,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en-US" altLang="zh-CN" dirty="0"/>
              <a:t>&gt;|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zh-CN" altLang="en-US" dirty="0"/>
              <a:t>和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zh-CN" altLang="en-US" dirty="0"/>
              <a:t>都是</a:t>
            </a:r>
            <a:r>
              <a:rPr kumimoji="1" lang="en-US" altLang="zh-CN" dirty="0"/>
              <a:t>CFG,</a:t>
            </a:r>
            <a:r>
              <a:rPr kumimoji="1" lang="zh-CN" altLang="en-US" dirty="0"/>
              <a:t>且</a:t>
            </a:r>
            <a:r>
              <a:rPr kumimoji="1" lang="en-US" altLang="zh-CN" dirty="0"/>
              <a:t>L(</a:t>
            </a:r>
            <a:r>
              <a:rPr kumimoji="1" lang="en-US" altLang="zh-CN" dirty="0">
                <a:solidFill>
                  <a:schemeClr val="accent2"/>
                </a:solidFill>
              </a:rPr>
              <a:t>A</a:t>
            </a:r>
            <a:r>
              <a:rPr kumimoji="1" lang="en-US" altLang="zh-CN" dirty="0"/>
              <a:t>)=L(</a:t>
            </a:r>
            <a:r>
              <a:rPr kumimoji="1" lang="en-US" altLang="zh-CN" dirty="0">
                <a:solidFill>
                  <a:schemeClr val="accent2"/>
                </a:solidFill>
              </a:rPr>
              <a:t>B</a:t>
            </a:r>
            <a:r>
              <a:rPr kumimoji="1" lang="en-US" altLang="zh-CN" dirty="0"/>
              <a:t>)}</a:t>
            </a:r>
            <a:endParaRPr kumimoji="1" lang="en-US" altLang="zh-CN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247351" y="1601821"/>
            <a:ext cx="1717137" cy="521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8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不可判定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endParaRPr kumimoji="1"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可判定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可判定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不可判定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可判定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可判定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r>
              <a:rPr kumimoji="1" lang="zh-CN" altLang="en-US" dirty="0" smtClean="0">
                <a:solidFill>
                  <a:schemeClr val="tx1"/>
                </a:solidFill>
                <a:sym typeface="Symbol" panose="05050102010706020507" pitchFamily="18" charset="2"/>
              </a:rPr>
              <a:t>不可判定</a:t>
            </a:r>
            <a:endParaRPr kumimoji="1"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endParaRPr lang="de-DE" altLang="zh-CN" dirty="0" smtClean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r>
              <a:rPr lang="zh-CN" altLang="en-US" dirty="0">
                <a:solidFill>
                  <a:schemeClr val="accent2"/>
                </a:solidFill>
                <a:sym typeface="Symbol" panose="05050102010706020507" pitchFamily="18" charset="2"/>
              </a:rPr>
              <a:t>可</a:t>
            </a:r>
            <a:r>
              <a:rPr lang="zh-CN" altLang="en-US" dirty="0" smtClean="0">
                <a:solidFill>
                  <a:schemeClr val="accent2"/>
                </a:solidFill>
                <a:sym typeface="Symbol" panose="05050102010706020507" pitchFamily="18" charset="2"/>
              </a:rPr>
              <a:t>判定</a:t>
            </a:r>
            <a:r>
              <a:rPr lang="de-DE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endParaRPr lang="de-DE" altLang="zh-CN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08000"/>
              </a:lnSpc>
            </a:pPr>
            <a:r>
              <a:rPr lang="zh-CN" altLang="en-US" dirty="0" smtClean="0">
                <a:solidFill>
                  <a:srgbClr val="FF0000"/>
                </a:solidFill>
                <a:sym typeface="Symbol" panose="05050102010706020507" pitchFamily="18" charset="2"/>
              </a:rPr>
              <a:t>不可判定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9210"/>
    </mc:Choice>
    <mc:Fallback>
      <p:transition spd="slow" advTm="2692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3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536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autoUpdateAnimBg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A</a:t>
            </a:r>
            <a:r>
              <a:rPr lang="en-US" altLang="zh-CN" sz="4000" baseline="-25000"/>
              <a:t>DFA</a:t>
            </a:r>
            <a:r>
              <a:rPr kumimoji="1" lang="en-US" altLang="zh-CN" sz="4000">
                <a:solidFill>
                  <a:schemeClr val="tx1"/>
                </a:solidFill>
              </a:rPr>
              <a:t>={&lt;B,w&gt;|DFA B</a:t>
            </a:r>
            <a:r>
              <a:rPr kumimoji="1" lang="zh-CN" altLang="en-US" sz="4000">
                <a:solidFill>
                  <a:schemeClr val="tx1"/>
                </a:solidFill>
              </a:rPr>
              <a:t>接受串</a:t>
            </a:r>
            <a:r>
              <a:rPr kumimoji="1" lang="en-US" altLang="zh-CN" sz="4000">
                <a:solidFill>
                  <a:schemeClr val="tx1"/>
                </a:solidFill>
              </a:rPr>
              <a:t>w}</a:t>
            </a:r>
            <a:r>
              <a:rPr lang="zh-CN" altLang="en-US" sz="4000"/>
              <a:t>可判定</a:t>
            </a:r>
            <a:endParaRPr lang="zh-CN" altLang="en-US" sz="4000"/>
          </a:p>
        </p:txBody>
      </p:sp>
      <p:sp>
        <p:nvSpPr>
          <p:cNvPr id="154627" name="Text Box 3"/>
          <p:cNvSpPr txBox="1">
            <a:spLocks noChangeArrowheads="1"/>
          </p:cNvSpPr>
          <p:nvPr/>
        </p:nvSpPr>
        <p:spPr bwMode="auto">
          <a:xfrm>
            <a:off x="427718" y="1277938"/>
            <a:ext cx="7888698" cy="5073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000000"/>
                </a:solidFill>
              </a:rPr>
              <a:t>证明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r>
              <a:rPr lang="zh-CN" altLang="en-US" dirty="0" smtClean="0">
                <a:solidFill>
                  <a:srgbClr val="000000"/>
                </a:solidFill>
              </a:rPr>
              <a:t>如下构造</a:t>
            </a:r>
            <a:r>
              <a:rPr lang="en-US" altLang="zh-CN" dirty="0" smtClean="0">
                <a:solidFill>
                  <a:srgbClr val="000000"/>
                </a:solidFill>
              </a:rPr>
              <a:t>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DFA</a:t>
            </a:r>
            <a:r>
              <a:rPr lang="zh-CN" altLang="en-US" dirty="0" smtClean="0">
                <a:solidFill>
                  <a:srgbClr val="000000"/>
                </a:solidFill>
              </a:rPr>
              <a:t>的判定器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M=“</a:t>
            </a:r>
            <a:r>
              <a:rPr lang="zh-CN" altLang="en-US" dirty="0" smtClean="0">
                <a:solidFill>
                  <a:srgbClr val="000000"/>
                </a:solidFill>
              </a:rPr>
              <a:t>对于输入</a:t>
            </a:r>
            <a:r>
              <a:rPr lang="en-US" altLang="zh-CN" dirty="0" smtClean="0">
                <a:solidFill>
                  <a:srgbClr val="000000"/>
                </a:solidFill>
              </a:rPr>
              <a:t>&lt;</a:t>
            </a:r>
            <a:r>
              <a:rPr lang="en-US" altLang="zh-CN" dirty="0" err="1" smtClean="0">
                <a:solidFill>
                  <a:srgbClr val="000000"/>
                </a:solidFill>
              </a:rPr>
              <a:t>B,w</a:t>
            </a:r>
            <a:r>
              <a:rPr lang="en-US" altLang="zh-CN" dirty="0" smtClean="0">
                <a:solidFill>
                  <a:srgbClr val="000000"/>
                </a:solidFill>
              </a:rPr>
              <a:t>&gt;,</a:t>
            </a:r>
            <a:r>
              <a:rPr lang="zh-CN" altLang="en-US" dirty="0" smtClean="0">
                <a:solidFill>
                  <a:srgbClr val="000000"/>
                </a:solidFill>
              </a:rPr>
              <a:t>其中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是</a:t>
            </a:r>
            <a:r>
              <a:rPr lang="en-US" altLang="zh-CN" dirty="0" err="1" smtClean="0">
                <a:solidFill>
                  <a:srgbClr val="000000"/>
                </a:solidFill>
              </a:rPr>
              <a:t>DFA,w</a:t>
            </a:r>
            <a:r>
              <a:rPr lang="zh-CN" altLang="en-US" dirty="0" smtClean="0">
                <a:solidFill>
                  <a:srgbClr val="000000"/>
                </a:solidFill>
              </a:rPr>
              <a:t>是串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1)</a:t>
            </a:r>
            <a:r>
              <a:rPr lang="zh-CN" altLang="en-US" dirty="0" smtClean="0">
                <a:solidFill>
                  <a:srgbClr val="000000"/>
                </a:solidFill>
              </a:rPr>
              <a:t>在输入</a:t>
            </a:r>
            <a:r>
              <a:rPr lang="en-US" altLang="zh-CN" dirty="0" smtClean="0">
                <a:solidFill>
                  <a:srgbClr val="000000"/>
                </a:solidFill>
              </a:rPr>
              <a:t>w</a:t>
            </a:r>
            <a:r>
              <a:rPr lang="zh-CN" altLang="en-US" dirty="0" smtClean="0">
                <a:solidFill>
                  <a:srgbClr val="000000"/>
                </a:solidFill>
              </a:rPr>
              <a:t>上</a:t>
            </a:r>
            <a:r>
              <a:rPr lang="zh-CN" altLang="en-US" dirty="0" smtClean="0">
                <a:solidFill>
                  <a:srgbClr val="FF3300"/>
                </a:solidFill>
              </a:rPr>
              <a:t>模拟</a:t>
            </a:r>
            <a:r>
              <a:rPr lang="en-US" altLang="zh-CN" dirty="0" smtClean="0">
                <a:solidFill>
                  <a:srgbClr val="000000"/>
                </a:solidFill>
              </a:rPr>
              <a:t>B.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2)</a:t>
            </a:r>
            <a:r>
              <a:rPr lang="zh-CN" altLang="en-US" dirty="0" smtClean="0">
                <a:solidFill>
                  <a:srgbClr val="000000"/>
                </a:solidFill>
              </a:rPr>
              <a:t>如果模拟以接受状态结束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则接受</a:t>
            </a:r>
            <a:r>
              <a:rPr lang="en-US" altLang="zh-CN" dirty="0" smtClean="0">
                <a:solidFill>
                  <a:srgbClr val="000000"/>
                </a:solidFill>
              </a:rPr>
              <a:t>;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</a:t>
            </a:r>
            <a:r>
              <a:rPr lang="zh-CN" altLang="en-US" dirty="0" smtClean="0">
                <a:solidFill>
                  <a:srgbClr val="000000"/>
                </a:solidFill>
              </a:rPr>
              <a:t>如果以非接受状态结束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则拒绝</a:t>
            </a:r>
            <a:r>
              <a:rPr lang="en-US" altLang="zh-CN" dirty="0" smtClean="0">
                <a:solidFill>
                  <a:srgbClr val="000000"/>
                </a:solidFill>
              </a:rPr>
              <a:t>.” 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FF3300"/>
                </a:solidFill>
              </a:rPr>
              <a:t>L(M) = A</a:t>
            </a:r>
            <a:r>
              <a:rPr lang="en-US" altLang="zh-CN" baseline="-25000" dirty="0" smtClean="0">
                <a:solidFill>
                  <a:srgbClr val="FF3300"/>
                </a:solidFill>
              </a:rPr>
              <a:t>DFA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</a:rPr>
              <a:t>将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视为子程序或实现细节</a:t>
            </a:r>
            <a:r>
              <a:rPr lang="en-US" altLang="zh-CN" dirty="0" smtClean="0">
                <a:solidFill>
                  <a:srgbClr val="000000"/>
                </a:solidFill>
              </a:rPr>
              <a:t>: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检查输入</a:t>
            </a:r>
            <a:r>
              <a:rPr lang="en-US" altLang="zh-CN" dirty="0" smtClean="0">
                <a:solidFill>
                  <a:srgbClr val="000000"/>
                </a:solidFill>
              </a:rPr>
              <a:t>. 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dirty="0" err="1" smtClean="0">
                <a:solidFill>
                  <a:srgbClr val="000000"/>
                </a:solidFill>
              </a:rPr>
              <a:t>p,q</a:t>
            </a:r>
            <a:r>
              <a:rPr lang="en-US" altLang="zh-CN" dirty="0" smtClean="0">
                <a:solidFill>
                  <a:srgbClr val="000000"/>
                </a:solidFill>
              </a:rPr>
              <a:t>,…)(a,…)((</a:t>
            </a:r>
            <a:r>
              <a:rPr lang="en-US" altLang="zh-CN" dirty="0" err="1" smtClean="0">
                <a:solidFill>
                  <a:srgbClr val="000000"/>
                </a:solidFill>
              </a:rPr>
              <a:t>p,a,q</a:t>
            </a:r>
            <a:r>
              <a:rPr lang="en-US" altLang="zh-CN" dirty="0" smtClean="0">
                <a:solidFill>
                  <a:srgbClr val="000000"/>
                </a:solidFill>
              </a:rPr>
              <a:t>),…)(q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)(F), w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  <a:buFontTx/>
              <a:buChar char="•"/>
            </a:pP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模拟</a:t>
            </a:r>
            <a:r>
              <a:rPr lang="en-US" altLang="zh-CN" dirty="0" smtClean="0">
                <a:solidFill>
                  <a:srgbClr val="000000"/>
                </a:solidFill>
              </a:rPr>
              <a:t>. </a:t>
            </a:r>
            <a:r>
              <a:rPr lang="zh-CN" altLang="en-US" dirty="0" smtClean="0">
                <a:solidFill>
                  <a:srgbClr val="000000"/>
                </a:solidFill>
              </a:rPr>
              <a:t>初始</a:t>
            </a:r>
            <a:r>
              <a:rPr lang="en-US" altLang="zh-CN" dirty="0" smtClean="0">
                <a:solidFill>
                  <a:srgbClr val="000000"/>
                </a:solidFill>
              </a:rPr>
              <a:t>,B</a:t>
            </a:r>
            <a:r>
              <a:rPr lang="zh-CN" altLang="en-US" dirty="0" smtClean="0">
                <a:solidFill>
                  <a:srgbClr val="000000"/>
                </a:solidFill>
              </a:rPr>
              <a:t>的状态是 </a:t>
            </a:r>
            <a:r>
              <a:rPr lang="en-US" altLang="zh-CN" dirty="0" smtClean="0">
                <a:solidFill>
                  <a:srgbClr val="000000"/>
                </a:solidFill>
              </a:rPr>
              <a:t>q</a:t>
            </a:r>
            <a:r>
              <a:rPr lang="en-US" altLang="zh-CN" baseline="-25000" dirty="0" smtClean="0">
                <a:solidFill>
                  <a:srgbClr val="000000"/>
                </a:solidFill>
              </a:rPr>
              <a:t>0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r>
              <a:rPr lang="zh-CN" altLang="en-US" dirty="0" smtClean="0">
                <a:solidFill>
                  <a:srgbClr val="000000"/>
                </a:solidFill>
              </a:rPr>
              <a:t>读写头位于</a:t>
            </a:r>
            <a:r>
              <a:rPr lang="en-US" altLang="zh-CN" dirty="0" smtClean="0">
                <a:solidFill>
                  <a:srgbClr val="000000"/>
                </a:solidFill>
              </a:rPr>
              <a:t>w</a:t>
            </a:r>
            <a:r>
              <a:rPr lang="zh-CN" altLang="en-US" dirty="0" smtClean="0">
                <a:solidFill>
                  <a:srgbClr val="000000"/>
                </a:solidFill>
              </a:rPr>
              <a:t>的最左端</a:t>
            </a:r>
            <a:r>
              <a:rPr lang="en-US" altLang="zh-CN" dirty="0" smtClean="0">
                <a:solidFill>
                  <a:srgbClr val="000000"/>
                </a:solidFill>
              </a:rPr>
              <a:t>,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zh-CN" dirty="0" smtClean="0">
                <a:solidFill>
                  <a:srgbClr val="000000"/>
                </a:solidFill>
              </a:rPr>
              <a:t>            </a:t>
            </a:r>
            <a:r>
              <a:rPr lang="zh-CN" altLang="en-US" dirty="0" smtClean="0">
                <a:solidFill>
                  <a:srgbClr val="000000"/>
                </a:solidFill>
              </a:rPr>
              <a:t>状态的更新由</a:t>
            </a:r>
            <a:r>
              <a:rPr lang="en-US" altLang="zh-CN" dirty="0" smtClean="0">
                <a:solidFill>
                  <a:srgbClr val="000000"/>
                </a:solidFill>
              </a:rPr>
              <a:t>B</a:t>
            </a:r>
            <a:r>
              <a:rPr lang="zh-CN" altLang="en-US" dirty="0" smtClean="0">
                <a:solidFill>
                  <a:srgbClr val="000000"/>
                </a:solidFill>
              </a:rPr>
              <a:t>的转移函数决定</a:t>
            </a:r>
            <a:r>
              <a:rPr lang="en-US" altLang="zh-CN" dirty="0" smtClean="0">
                <a:solidFill>
                  <a:srgbClr val="000000"/>
                </a:solidFill>
              </a:rPr>
              <a:t>.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0798"/>
    </mc:Choice>
    <mc:Fallback>
      <p:transition spd="slow" advTm="3407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4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autoUpdateAnimBg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A</a:t>
            </a:r>
            <a:r>
              <a:rPr lang="en-US" altLang="zh-CN" sz="4000" baseline="-25000"/>
              <a:t>NFA</a:t>
            </a:r>
            <a:r>
              <a:rPr kumimoji="1" lang="en-US" altLang="zh-CN" sz="4000">
                <a:solidFill>
                  <a:schemeClr val="tx1"/>
                </a:solidFill>
              </a:rPr>
              <a:t>={&lt;B,w&gt;|NFA B</a:t>
            </a:r>
            <a:r>
              <a:rPr kumimoji="1" lang="zh-CN" altLang="en-US" sz="4000">
                <a:solidFill>
                  <a:schemeClr val="tx1"/>
                </a:solidFill>
              </a:rPr>
              <a:t>接受串</a:t>
            </a:r>
            <a:r>
              <a:rPr kumimoji="1" lang="en-US" altLang="zh-CN" sz="4000">
                <a:solidFill>
                  <a:schemeClr val="tx1"/>
                </a:solidFill>
              </a:rPr>
              <a:t>w}</a:t>
            </a:r>
            <a:r>
              <a:rPr lang="zh-CN" altLang="en-US" sz="4000"/>
              <a:t>可判定</a:t>
            </a:r>
            <a:endParaRPr lang="zh-CN" altLang="en-US" sz="4000"/>
          </a:p>
        </p:txBody>
      </p:sp>
      <p:sp>
        <p:nvSpPr>
          <p:cNvPr id="155651" name="Rectangle 3"/>
          <p:cNvSpPr>
            <a:spLocks noChangeArrowheads="1"/>
          </p:cNvSpPr>
          <p:nvPr/>
        </p:nvSpPr>
        <p:spPr bwMode="auto">
          <a:xfrm>
            <a:off x="742950" y="1268413"/>
            <a:ext cx="7726363" cy="534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思路</a:t>
            </a:r>
            <a:r>
              <a:rPr kumimoji="1" lang="en-US" altLang="zh-CN" dirty="0"/>
              <a:t>1: </a:t>
            </a:r>
            <a:r>
              <a:rPr kumimoji="1" lang="zh-CN" altLang="en-US" dirty="0"/>
              <a:t>直接模拟</a:t>
            </a:r>
            <a:r>
              <a:rPr kumimoji="1" lang="en-US" altLang="zh-CN" dirty="0"/>
              <a:t>NFA?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思路</a:t>
            </a:r>
            <a:r>
              <a:rPr kumimoji="1" lang="en-US" altLang="zh-CN" dirty="0"/>
              <a:t>2: </a:t>
            </a:r>
            <a:r>
              <a:rPr kumimoji="1" lang="zh-CN" altLang="en-US" dirty="0"/>
              <a:t>先将</a:t>
            </a:r>
            <a:r>
              <a:rPr kumimoji="1" lang="en-US" altLang="zh-CN" dirty="0"/>
              <a:t>NFA</a:t>
            </a:r>
            <a:r>
              <a:rPr kumimoji="1" lang="zh-CN" altLang="en-US" dirty="0"/>
              <a:t>转换成</a:t>
            </a:r>
            <a:r>
              <a:rPr kumimoji="1" lang="en-US" altLang="zh-CN" dirty="0"/>
              <a:t>DFA.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如下构造</a:t>
            </a:r>
            <a:r>
              <a:rPr kumimoji="1" lang="en-US" altLang="zh-CN" dirty="0">
                <a:solidFill>
                  <a:schemeClr val="tx2"/>
                </a:solidFill>
              </a:rPr>
              <a:t>A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NFA</a:t>
            </a:r>
            <a:r>
              <a:rPr kumimoji="1" lang="zh-CN" altLang="en-US" dirty="0"/>
              <a:t>的判定器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N=“</a:t>
            </a:r>
            <a:r>
              <a:rPr kumimoji="1" lang="zh-CN" altLang="en-US" dirty="0"/>
              <a:t>在输入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B,w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上</a:t>
            </a:r>
            <a:r>
              <a:rPr kumimoji="1" lang="en-US" altLang="zh-CN" dirty="0"/>
              <a:t>,</a:t>
            </a:r>
            <a:r>
              <a:rPr kumimoji="1" lang="zh-CN" altLang="en-US" dirty="0"/>
              <a:t>其中</a:t>
            </a:r>
            <a:r>
              <a:rPr kumimoji="1" lang="en-US" altLang="zh-CN" dirty="0"/>
              <a:t>B</a:t>
            </a:r>
            <a:r>
              <a:rPr kumimoji="1" lang="zh-CN" altLang="en-US" dirty="0"/>
              <a:t>是</a:t>
            </a:r>
            <a:r>
              <a:rPr kumimoji="1" lang="en-US" altLang="zh-CN" dirty="0" err="1"/>
              <a:t>NFA,w</a:t>
            </a:r>
            <a:r>
              <a:rPr kumimoji="1" lang="zh-CN" altLang="en-US" dirty="0"/>
              <a:t>是串</a:t>
            </a:r>
            <a:r>
              <a:rPr kumimoji="1" lang="en-US" altLang="zh-CN" dirty="0"/>
              <a:t>: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   1)</a:t>
            </a:r>
            <a:r>
              <a:rPr kumimoji="1" lang="zh-CN" altLang="en-US" dirty="0"/>
              <a:t>将</a:t>
            </a:r>
            <a:r>
              <a:rPr kumimoji="1" lang="en-US" altLang="zh-CN" dirty="0"/>
              <a:t>NFA B</a:t>
            </a:r>
            <a:r>
              <a:rPr kumimoji="1" lang="zh-CN" altLang="en-US" dirty="0"/>
              <a:t>转换成一个等价的</a:t>
            </a:r>
            <a:r>
              <a:rPr kumimoji="1" lang="en-US" altLang="zh-CN" dirty="0"/>
              <a:t>DFA C.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   2)</a:t>
            </a:r>
            <a:r>
              <a:rPr kumimoji="1" lang="zh-CN" altLang="en-US" dirty="0"/>
              <a:t>在输入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C,w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上运行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DFA</a:t>
            </a:r>
            <a:r>
              <a:rPr kumimoji="1" lang="zh-CN" altLang="en-US" dirty="0"/>
              <a:t>的判定器</a:t>
            </a:r>
            <a:r>
              <a:rPr kumimoji="1" lang="en-US" altLang="zh-CN" dirty="0"/>
              <a:t>M.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   3)</a:t>
            </a:r>
            <a:r>
              <a:rPr kumimoji="1" lang="zh-CN" altLang="en-US" dirty="0"/>
              <a:t>如果</a:t>
            </a:r>
            <a:r>
              <a:rPr kumimoji="1" lang="en-US" altLang="zh-CN" dirty="0"/>
              <a:t>M</a:t>
            </a:r>
            <a:r>
              <a:rPr kumimoji="1" lang="zh-CN" altLang="en-US" dirty="0"/>
              <a:t>接受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则接受</a:t>
            </a:r>
            <a:r>
              <a:rPr kumimoji="1" lang="en-US" altLang="zh-CN" dirty="0"/>
              <a:t>,</a:t>
            </a:r>
            <a:r>
              <a:rPr kumimoji="1" lang="zh-CN" altLang="en-US" dirty="0"/>
              <a:t>否则拒绝</a:t>
            </a:r>
            <a:r>
              <a:rPr kumimoji="1" lang="en-US" altLang="zh-CN" dirty="0"/>
              <a:t>.”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运行</a:t>
            </a:r>
            <a:r>
              <a:rPr kumimoji="1" lang="en-US" altLang="zh-CN" dirty="0"/>
              <a:t>TM M: M</a:t>
            </a:r>
            <a:r>
              <a:rPr kumimoji="1" lang="zh-CN" altLang="en-US" dirty="0"/>
              <a:t>作为子程序加进</a:t>
            </a:r>
            <a:r>
              <a:rPr kumimoji="1" lang="en-US" altLang="zh-CN" dirty="0"/>
              <a:t>N</a:t>
            </a:r>
            <a:r>
              <a:rPr kumimoji="1" lang="zh-CN" altLang="en-US" dirty="0"/>
              <a:t>的设计中</a:t>
            </a:r>
            <a:r>
              <a:rPr kumimoji="1" lang="en-US" altLang="zh-CN" dirty="0"/>
              <a:t>.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</a:rPr>
              <a:t>L(N) = A</a:t>
            </a:r>
            <a:r>
              <a:rPr kumimoji="1" lang="en-US" altLang="zh-CN" baseline="-25000" dirty="0">
                <a:solidFill>
                  <a:srgbClr val="FF3300"/>
                </a:solidFill>
              </a:rPr>
              <a:t>NFA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 </a:t>
            </a:r>
            <a:r>
              <a:rPr kumimoji="1" lang="en-US" altLang="zh-CN" dirty="0"/>
              <a:t>.</a:t>
            </a:r>
            <a:endParaRPr kumimoji="1"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5360"/>
    </mc:Choice>
    <mc:Fallback>
      <p:transition spd="slow" advTm="2553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空性质测试</a:t>
            </a:r>
            <a:endParaRPr lang="zh-CN" altLang="en-US"/>
          </a:p>
        </p:txBody>
      </p:sp>
      <p:sp>
        <p:nvSpPr>
          <p:cNvPr id="158723" name="Rectangle 3"/>
          <p:cNvSpPr>
            <a:spLocks noChangeArrowheads="1"/>
          </p:cNvSpPr>
          <p:nvPr/>
        </p:nvSpPr>
        <p:spPr bwMode="auto">
          <a:xfrm>
            <a:off x="293688" y="1196975"/>
            <a:ext cx="847860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>
                <a:solidFill>
                  <a:schemeClr val="tx2"/>
                </a:solidFill>
              </a:rPr>
              <a:t>定理</a:t>
            </a:r>
            <a:r>
              <a:rPr kumimoji="1" lang="en-US" altLang="zh-CN" dirty="0" smtClean="0">
                <a:solidFill>
                  <a:schemeClr val="tx2"/>
                </a:solidFill>
              </a:rPr>
              <a:t>:</a:t>
            </a:r>
            <a:r>
              <a:rPr kumimoji="1" lang="zh-CN" altLang="en-US" dirty="0" smtClean="0">
                <a:solidFill>
                  <a:schemeClr val="tx2"/>
                </a:solidFill>
              </a:rPr>
              <a:t> </a:t>
            </a:r>
            <a:r>
              <a:rPr kumimoji="1" lang="en-US" altLang="zh-CN" dirty="0">
                <a:solidFill>
                  <a:schemeClr val="tx2"/>
                </a:solidFill>
              </a:rPr>
              <a:t>E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DFA</a:t>
            </a:r>
            <a:r>
              <a:rPr kumimoji="1" lang="en-US" altLang="zh-CN" dirty="0"/>
              <a:t>={&lt;A&gt;|A</a:t>
            </a:r>
            <a:r>
              <a:rPr kumimoji="1" lang="zh-CN" altLang="en-US" dirty="0"/>
              <a:t>是</a:t>
            </a:r>
            <a:r>
              <a:rPr kumimoji="1" lang="en-US" altLang="zh-CN" dirty="0"/>
              <a:t>DFA,L(A)=</a:t>
            </a:r>
            <a:r>
              <a:rPr kumimoji="1" lang="en-US" altLang="zh-CN" dirty="0">
                <a:sym typeface="Symbol" panose="05050102010706020507" pitchFamily="18" charset="2"/>
              </a:rPr>
              <a:t></a:t>
            </a:r>
            <a:r>
              <a:rPr kumimoji="1" lang="en-US" altLang="zh-CN" dirty="0"/>
              <a:t>}</a:t>
            </a:r>
            <a:r>
              <a:rPr kumimoji="1" lang="zh-CN" altLang="en-US" dirty="0"/>
              <a:t>可判定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证明</a:t>
            </a:r>
            <a:r>
              <a:rPr kumimoji="1" lang="en-US" altLang="zh-CN" dirty="0"/>
              <a:t>: </a:t>
            </a:r>
            <a:r>
              <a:rPr kumimoji="1" lang="zh-CN" altLang="en-US" dirty="0" smtClean="0"/>
              <a:t>若</a:t>
            </a:r>
            <a:r>
              <a:rPr kumimoji="1" lang="en-US" altLang="zh-CN" dirty="0" smtClean="0"/>
              <a:t>A</a:t>
            </a:r>
            <a:r>
              <a:rPr kumimoji="1" lang="zh-CN" altLang="en-US" dirty="0" smtClean="0"/>
              <a:t>为一个</a:t>
            </a:r>
            <a:r>
              <a:rPr kumimoji="1" lang="en-US" altLang="zh-CN" dirty="0" smtClean="0"/>
              <a:t>DFA, </a:t>
            </a:r>
            <a:r>
              <a:rPr kumimoji="1" lang="zh-CN" altLang="en-US" dirty="0" smtClean="0"/>
              <a:t>则</a:t>
            </a:r>
            <a:endParaRPr kumimoji="1" lang="en-US" altLang="zh-CN" dirty="0" smtClean="0"/>
          </a:p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kumimoji="1" lang="en-US" altLang="zh-CN" dirty="0" smtClean="0"/>
              <a:t>L(A</a:t>
            </a:r>
            <a:r>
              <a:rPr kumimoji="1" lang="en-US" altLang="zh-CN" dirty="0"/>
              <a:t>)</a:t>
            </a:r>
            <a:r>
              <a:rPr kumimoji="1" lang="en-US" altLang="zh-CN" dirty="0" smtClean="0">
                <a:sym typeface="Symbol" panose="05050102010706020507" pitchFamily="18" charset="2"/>
              </a:rPr>
              <a:t>    </a:t>
            </a:r>
            <a:r>
              <a:rPr kumimoji="1" lang="zh-CN" altLang="en-US" dirty="0" smtClean="0">
                <a:sym typeface="Symbol" panose="05050102010706020507" pitchFamily="18" charset="2"/>
              </a:rPr>
              <a:t>存在从起始状态到</a:t>
            </a:r>
            <a:r>
              <a:rPr kumimoji="1" lang="zh-CN" altLang="en-US" dirty="0">
                <a:sym typeface="Symbol" panose="05050102010706020507" pitchFamily="18" charset="2"/>
              </a:rPr>
              <a:t>某接受状态的路径</a:t>
            </a:r>
            <a:r>
              <a:rPr kumimoji="1" lang="en-US" altLang="zh-CN" dirty="0" smtClean="0">
                <a:sym typeface="Symbol" panose="05050102010706020507" pitchFamily="18" charset="2"/>
              </a:rPr>
              <a:t>.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T=“</a:t>
            </a:r>
            <a:r>
              <a:rPr kumimoji="1" lang="zh-CN" altLang="en-US" dirty="0"/>
              <a:t>对于输入</a:t>
            </a:r>
            <a:r>
              <a:rPr kumimoji="1" lang="en-US" altLang="zh-CN" dirty="0"/>
              <a:t>&lt;A</a:t>
            </a:r>
            <a:r>
              <a:rPr kumimoji="1" lang="en-US" altLang="zh-CN" dirty="0" smtClean="0"/>
              <a:t>&gt;, </a:t>
            </a:r>
            <a:r>
              <a:rPr kumimoji="1" lang="zh-CN" altLang="en-US" dirty="0" smtClean="0"/>
              <a:t>其中</a:t>
            </a:r>
            <a:r>
              <a:rPr kumimoji="1" lang="en-US" altLang="zh-CN" dirty="0"/>
              <a:t>A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DFA: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1)</a:t>
            </a:r>
            <a:r>
              <a:rPr kumimoji="1" lang="zh-CN" altLang="en-US" dirty="0"/>
              <a:t>标记起始状态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2)</a:t>
            </a:r>
            <a:r>
              <a:rPr kumimoji="1" lang="zh-CN" altLang="en-US" dirty="0"/>
              <a:t>重复下列步骤</a:t>
            </a:r>
            <a:r>
              <a:rPr kumimoji="1" lang="en-US" altLang="zh-CN" dirty="0"/>
              <a:t>,</a:t>
            </a:r>
            <a:r>
              <a:rPr kumimoji="1" lang="zh-CN" altLang="en-US" dirty="0"/>
              <a:t>直到没有新标记出现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3)    </a:t>
            </a:r>
            <a:r>
              <a:rPr kumimoji="1" lang="zh-CN" altLang="en-US" dirty="0"/>
              <a:t>对任一未标记状态</a:t>
            </a:r>
            <a:r>
              <a:rPr kumimoji="1" lang="en-US" altLang="zh-CN" dirty="0"/>
              <a:t>, </a:t>
            </a:r>
            <a:r>
              <a:rPr kumimoji="1" lang="zh-CN" altLang="en-US" dirty="0"/>
              <a:t>若有从已标记状态</a:t>
            </a:r>
            <a:br>
              <a:rPr kumimoji="1" lang="zh-CN" altLang="en-US" dirty="0"/>
            </a:br>
            <a:r>
              <a:rPr kumimoji="1" lang="zh-CN" altLang="en-US" dirty="0"/>
              <a:t>         到它的转移</a:t>
            </a:r>
            <a:r>
              <a:rPr kumimoji="1" lang="en-US" altLang="zh-CN" dirty="0"/>
              <a:t>, </a:t>
            </a:r>
            <a:r>
              <a:rPr kumimoji="1" lang="zh-CN" altLang="en-US" dirty="0"/>
              <a:t>则将它标记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4)</a:t>
            </a:r>
            <a:r>
              <a:rPr kumimoji="1" lang="zh-CN" altLang="en-US" dirty="0"/>
              <a:t>如果无接受状态被标记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则接受</a:t>
            </a:r>
            <a:r>
              <a:rPr kumimoji="1" lang="en-US" altLang="zh-CN" dirty="0"/>
              <a:t>;</a:t>
            </a:r>
            <a:r>
              <a:rPr kumimoji="1" lang="zh-CN" altLang="en-US" dirty="0"/>
              <a:t>否则拒绝</a:t>
            </a:r>
            <a:r>
              <a:rPr kumimoji="1" lang="en-US" altLang="zh-CN" dirty="0"/>
              <a:t>.”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>
                <a:solidFill>
                  <a:srgbClr val="FF3300"/>
                </a:solidFill>
              </a:rPr>
              <a:t>L(T) = E</a:t>
            </a:r>
            <a:r>
              <a:rPr kumimoji="1" lang="en-US" altLang="zh-CN" baseline="-25000" dirty="0">
                <a:solidFill>
                  <a:srgbClr val="FF3300"/>
                </a:solidFill>
              </a:rPr>
              <a:t>DFA</a:t>
            </a:r>
            <a:r>
              <a:rPr kumimoji="1" lang="en-US" altLang="zh-CN" baseline="-25000" dirty="0">
                <a:solidFill>
                  <a:schemeClr val="tx2"/>
                </a:solidFill>
              </a:rPr>
              <a:t> </a:t>
            </a:r>
            <a:r>
              <a:rPr kumimoji="1" lang="en-US" altLang="zh-CN" dirty="0"/>
              <a:t>. </a:t>
            </a:r>
            <a:endParaRPr kumimoji="1" lang="en-US" altLang="zh-CN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607"/>
    </mc:Choice>
    <mc:Fallback>
      <p:transition spd="slow" advTm="3006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8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olidFill>
                  <a:schemeClr val="tx1"/>
                </a:solidFill>
              </a:rPr>
              <a:t>TM</a:t>
            </a:r>
            <a:r>
              <a:rPr lang="zh-CN" altLang="en-US">
                <a:solidFill>
                  <a:schemeClr val="tx1"/>
                </a:solidFill>
              </a:rPr>
              <a:t>成员测试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en-US" altLang="zh-CN" baseline="-25000">
                <a:solidFill>
                  <a:schemeClr val="tx1"/>
                </a:solidFill>
              </a:rPr>
              <a:t>TM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65891" name="Text Box 3"/>
          <p:cNvSpPr txBox="1">
            <a:spLocks noChangeArrowheads="1"/>
          </p:cNvSpPr>
          <p:nvPr/>
        </p:nvSpPr>
        <p:spPr bwMode="auto">
          <a:xfrm>
            <a:off x="539750" y="1125538"/>
            <a:ext cx="6978192" cy="474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A</a:t>
            </a:r>
            <a:r>
              <a:rPr kumimoji="1" lang="en-US" altLang="zh-CN" baseline="-25000" dirty="0"/>
              <a:t>TM</a:t>
            </a:r>
            <a:r>
              <a:rPr kumimoji="1" lang="en-US" altLang="zh-CN" dirty="0"/>
              <a:t>={&lt;</a:t>
            </a:r>
            <a:r>
              <a:rPr kumimoji="1" lang="en-US" altLang="zh-CN" dirty="0" err="1"/>
              <a:t>M,w</a:t>
            </a:r>
            <a:r>
              <a:rPr kumimoji="1" lang="en-US" altLang="zh-CN" dirty="0"/>
              <a:t>&gt;|M</a:t>
            </a:r>
            <a:r>
              <a:rPr kumimoji="1" lang="zh-CN" altLang="en-US" dirty="0"/>
              <a:t>是一个</a:t>
            </a:r>
            <a:r>
              <a:rPr kumimoji="1" lang="en-US" altLang="zh-CN" dirty="0"/>
              <a:t>TM,</a:t>
            </a:r>
            <a:r>
              <a:rPr kumimoji="1" lang="zh-CN" altLang="en-US" dirty="0"/>
              <a:t>且接受</a:t>
            </a:r>
            <a:r>
              <a:rPr kumimoji="1" lang="en-US" altLang="zh-CN" dirty="0"/>
              <a:t>w}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定理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TM</a:t>
            </a:r>
            <a:r>
              <a:rPr kumimoji="1" lang="zh-CN" altLang="en-US" dirty="0"/>
              <a:t>是不可判定的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命题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TM</a:t>
            </a:r>
            <a:r>
              <a:rPr kumimoji="1" lang="zh-CN" altLang="en-US" dirty="0"/>
              <a:t>是图灵可识别的</a:t>
            </a:r>
            <a:r>
              <a:rPr kumimoji="1" lang="en-US" altLang="zh-CN" dirty="0"/>
              <a:t>.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U=“</a:t>
            </a:r>
            <a:r>
              <a:rPr kumimoji="1" lang="zh-CN" altLang="en-US" dirty="0"/>
              <a:t>对于输入</a:t>
            </a:r>
            <a:r>
              <a:rPr kumimoji="1" lang="en-US" altLang="zh-CN" dirty="0"/>
              <a:t>&lt;</a:t>
            </a:r>
            <a:r>
              <a:rPr kumimoji="1" lang="en-US" altLang="zh-CN" dirty="0" err="1"/>
              <a:t>M,w</a:t>
            </a:r>
            <a:r>
              <a:rPr kumimoji="1" lang="en-US" altLang="zh-CN" dirty="0"/>
              <a:t>&gt;,</a:t>
            </a:r>
            <a:r>
              <a:rPr kumimoji="1" lang="zh-CN" altLang="en-US" dirty="0"/>
              <a:t>其中</a:t>
            </a:r>
            <a:r>
              <a:rPr kumimoji="1" lang="en-US" altLang="zh-CN" dirty="0"/>
              <a:t>M</a:t>
            </a:r>
            <a:r>
              <a:rPr kumimoji="1" lang="zh-CN" altLang="en-US" dirty="0"/>
              <a:t>是</a:t>
            </a:r>
            <a:r>
              <a:rPr kumimoji="1" lang="en-US" altLang="zh-CN" dirty="0"/>
              <a:t>TM</a:t>
            </a:r>
            <a:r>
              <a:rPr kumimoji="1" lang="en-US" altLang="zh-CN" dirty="0" smtClean="0"/>
              <a:t>, w</a:t>
            </a:r>
            <a:r>
              <a:rPr kumimoji="1" lang="zh-CN" altLang="en-US" dirty="0"/>
              <a:t>是串：</a:t>
            </a:r>
            <a:endParaRPr kumimoji="1" lang="zh-CN" altLang="en-US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      </a:t>
            </a:r>
            <a:r>
              <a:rPr kumimoji="1" lang="en-US" altLang="zh-CN" dirty="0"/>
              <a:t>1) </a:t>
            </a:r>
            <a:r>
              <a:rPr kumimoji="1" lang="zh-CN" altLang="en-US" dirty="0"/>
              <a:t>在输入</a:t>
            </a:r>
            <a:r>
              <a:rPr kumimoji="1" lang="en-US" altLang="zh-CN" dirty="0"/>
              <a:t>w</a:t>
            </a:r>
            <a:r>
              <a:rPr kumimoji="1" lang="zh-CN" altLang="en-US" dirty="0"/>
              <a:t>上模拟</a:t>
            </a:r>
            <a:r>
              <a:rPr kumimoji="1" lang="en-US" altLang="zh-CN" dirty="0"/>
              <a:t>M;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/>
              <a:t>      2) </a:t>
            </a:r>
            <a:r>
              <a:rPr kumimoji="1" lang="zh-CN" altLang="en-US" dirty="0"/>
              <a:t>若</a:t>
            </a:r>
            <a:r>
              <a:rPr kumimoji="1" lang="en-US" altLang="zh-CN" dirty="0"/>
              <a:t>M</a:t>
            </a:r>
            <a:r>
              <a:rPr kumimoji="1" lang="zh-CN" altLang="en-US" dirty="0"/>
              <a:t>进入接受状态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则接受</a:t>
            </a:r>
            <a:r>
              <a:rPr kumimoji="1" lang="en-US" altLang="zh-CN" dirty="0"/>
              <a:t>;</a:t>
            </a:r>
            <a:br>
              <a:rPr kumimoji="1" lang="en-US" altLang="zh-CN" dirty="0"/>
            </a:br>
            <a:r>
              <a:rPr kumimoji="1" lang="en-US" altLang="zh-CN" dirty="0"/>
              <a:t>          </a:t>
            </a:r>
            <a:r>
              <a:rPr kumimoji="1" lang="zh-CN" altLang="en-US" dirty="0"/>
              <a:t>若</a:t>
            </a:r>
            <a:r>
              <a:rPr kumimoji="1" lang="en-US" altLang="zh-CN" dirty="0"/>
              <a:t>M</a:t>
            </a:r>
            <a:r>
              <a:rPr kumimoji="1" lang="zh-CN" altLang="en-US" dirty="0"/>
              <a:t>进入拒绝状态</a:t>
            </a:r>
            <a:r>
              <a:rPr kumimoji="1" lang="en-US" altLang="zh-CN" dirty="0"/>
              <a:t>,</a:t>
            </a:r>
            <a:r>
              <a:rPr kumimoji="1" lang="zh-CN" altLang="en-US" dirty="0"/>
              <a:t>则拒绝</a:t>
            </a:r>
            <a:r>
              <a:rPr kumimoji="1" lang="en-US" altLang="zh-CN" dirty="0"/>
              <a:t>.”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1. L(U</a:t>
            </a:r>
            <a:r>
              <a:rPr kumimoji="1" lang="en-US" altLang="zh-CN" dirty="0"/>
              <a:t>) = A</a:t>
            </a:r>
            <a:r>
              <a:rPr kumimoji="1" lang="en-US" altLang="zh-CN" baseline="-25000" dirty="0"/>
              <a:t>TM </a:t>
            </a:r>
            <a:r>
              <a:rPr kumimoji="1" lang="en-US" altLang="zh-CN" dirty="0" smtClean="0"/>
              <a:t>. </a:t>
            </a:r>
            <a:endParaRPr kumimoji="1" lang="en-US" altLang="zh-CN" dirty="0"/>
          </a:p>
          <a:p>
            <a:pPr>
              <a:lnSpc>
                <a:spcPct val="120000"/>
              </a:lnSpc>
            </a:pPr>
            <a:r>
              <a:rPr kumimoji="1" lang="en-US" altLang="zh-CN" dirty="0" smtClean="0"/>
              <a:t>2. U</a:t>
            </a:r>
            <a:r>
              <a:rPr kumimoji="1" lang="zh-CN" altLang="en-US" dirty="0" smtClean="0"/>
              <a:t>不是判定器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在</a:t>
            </a:r>
            <a:r>
              <a:rPr kumimoji="1" lang="en-US" altLang="zh-CN" dirty="0" smtClean="0"/>
              <a:t>&lt;T,01</a:t>
            </a:r>
            <a:r>
              <a:rPr kumimoji="1" lang="en-US" altLang="zh-CN" dirty="0" smtClean="0"/>
              <a:t>&gt;</a:t>
            </a:r>
            <a:r>
              <a:rPr kumimoji="1" lang="zh-CN" altLang="en-US" dirty="0" smtClean="0"/>
              <a:t>上</a:t>
            </a:r>
            <a:r>
              <a:rPr lang="zh-CN" altLang="en-US" dirty="0" smtClean="0"/>
              <a:t>运行</a:t>
            </a:r>
            <a:r>
              <a:rPr lang="en-US" altLang="zh-CN" dirty="0" smtClean="0"/>
              <a:t>U</a:t>
            </a:r>
            <a:r>
              <a:rPr kumimoji="1" lang="zh-CN" altLang="en-US" dirty="0" smtClean="0"/>
              <a:t>不</a:t>
            </a:r>
            <a:r>
              <a:rPr kumimoji="1" lang="zh-CN" altLang="en-US" dirty="0"/>
              <a:t>停机</a:t>
            </a:r>
            <a:r>
              <a:rPr kumimoji="1" lang="en-US" altLang="zh-CN" dirty="0" smtClean="0"/>
              <a:t>. </a:t>
            </a:r>
            <a:endParaRPr kumimoji="1" lang="en-US" altLang="zh-CN" dirty="0"/>
          </a:p>
        </p:txBody>
      </p:sp>
      <p:grpSp>
        <p:nvGrpSpPr>
          <p:cNvPr id="4" name="组合 3"/>
          <p:cNvGrpSpPr/>
          <p:nvPr/>
        </p:nvGrpSpPr>
        <p:grpSpPr>
          <a:xfrm>
            <a:off x="6508237" y="3212976"/>
            <a:ext cx="2500312" cy="2467436"/>
            <a:chOff x="6300192" y="4221088"/>
            <a:chExt cx="2500312" cy="2467436"/>
          </a:xfrm>
        </p:grpSpPr>
        <p:grpSp>
          <p:nvGrpSpPr>
            <p:cNvPr id="5" name="Group 15"/>
            <p:cNvGrpSpPr/>
            <p:nvPr/>
          </p:nvGrpSpPr>
          <p:grpSpPr bwMode="auto">
            <a:xfrm>
              <a:off x="6300192" y="4221088"/>
              <a:ext cx="2500312" cy="1944688"/>
              <a:chOff x="4014" y="3067"/>
              <a:chExt cx="1575" cy="1225"/>
            </a:xfrm>
          </p:grpSpPr>
          <p:sp>
            <p:nvSpPr>
              <p:cNvPr id="7" name="Oval 16"/>
              <p:cNvSpPr>
                <a:spLocks noChangeArrowheads="1"/>
              </p:cNvSpPr>
              <p:nvPr/>
            </p:nvSpPr>
            <p:spPr bwMode="auto">
              <a:xfrm>
                <a:off x="4206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" name="Text Box 17"/>
              <p:cNvSpPr txBox="1">
                <a:spLocks noChangeArrowheads="1"/>
              </p:cNvSpPr>
              <p:nvPr/>
            </p:nvSpPr>
            <p:spPr bwMode="auto">
              <a:xfrm>
                <a:off x="4238" y="3594"/>
                <a:ext cx="3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 dirty="0">
                    <a:solidFill>
                      <a:schemeClr val="tx1"/>
                    </a:solidFill>
                  </a:rPr>
                  <a:t>0 </a:t>
                </a:r>
                <a:endParaRPr lang="en-US" altLang="zh-CN" b="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18"/>
              <p:cNvSpPr>
                <a:spLocks noChangeArrowheads="1"/>
              </p:cNvSpPr>
              <p:nvPr/>
            </p:nvSpPr>
            <p:spPr bwMode="auto">
              <a:xfrm>
                <a:off x="5224" y="3633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Text Box 19"/>
              <p:cNvSpPr txBox="1">
                <a:spLocks noChangeArrowheads="1"/>
              </p:cNvSpPr>
              <p:nvPr/>
            </p:nvSpPr>
            <p:spPr bwMode="auto">
              <a:xfrm>
                <a:off x="5256" y="3594"/>
                <a:ext cx="33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a </a:t>
                </a:r>
                <a:endParaRPr lang="en-US" altLang="zh-CN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Oval 20"/>
              <p:cNvSpPr>
                <a:spLocks noChangeArrowheads="1"/>
              </p:cNvSpPr>
              <p:nvPr/>
            </p:nvSpPr>
            <p:spPr bwMode="auto">
              <a:xfrm>
                <a:off x="5248" y="3657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21"/>
              <p:cNvSpPr>
                <a:spLocks noChangeShapeType="1"/>
              </p:cNvSpPr>
              <p:nvPr/>
            </p:nvSpPr>
            <p:spPr bwMode="auto">
              <a:xfrm>
                <a:off x="4014" y="378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22"/>
              <p:cNvSpPr>
                <a:spLocks noChangeShapeType="1"/>
              </p:cNvSpPr>
              <p:nvPr/>
            </p:nvSpPr>
            <p:spPr bwMode="auto">
              <a:xfrm flipV="1">
                <a:off x="4549" y="3786"/>
                <a:ext cx="663" cy="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Arc 23"/>
              <p:cNvSpPr/>
              <p:nvPr/>
            </p:nvSpPr>
            <p:spPr bwMode="auto">
              <a:xfrm rot="-5400000">
                <a:off x="4194" y="3414"/>
                <a:ext cx="312" cy="192"/>
              </a:xfrm>
              <a:custGeom>
                <a:avLst/>
                <a:gdLst>
                  <a:gd name="G0" fmla="+- 10740 0 0"/>
                  <a:gd name="G1" fmla="+- 21600 0 0"/>
                  <a:gd name="G2" fmla="+- 21600 0 0"/>
                  <a:gd name="T0" fmla="*/ 618 w 32340"/>
                  <a:gd name="T1" fmla="*/ 2519 h 43200"/>
                  <a:gd name="T2" fmla="*/ 0 w 32340"/>
                  <a:gd name="T3" fmla="*/ 40341 h 43200"/>
                  <a:gd name="T4" fmla="*/ 10740 w 3234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2340" h="43200" fill="none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</a:path>
                  <a:path w="32340" h="43200" stroke="0" extrusionOk="0">
                    <a:moveTo>
                      <a:pt x="617" y="2518"/>
                    </a:moveTo>
                    <a:cubicBezTo>
                      <a:pt x="3735" y="864"/>
                      <a:pt x="7210" y="-1"/>
                      <a:pt x="10740" y="0"/>
                    </a:cubicBezTo>
                    <a:cubicBezTo>
                      <a:pt x="22669" y="0"/>
                      <a:pt x="32340" y="9670"/>
                      <a:pt x="32340" y="21600"/>
                    </a:cubicBezTo>
                    <a:cubicBezTo>
                      <a:pt x="32340" y="33529"/>
                      <a:pt x="22669" y="43200"/>
                      <a:pt x="10740" y="43200"/>
                    </a:cubicBezTo>
                    <a:cubicBezTo>
                      <a:pt x="6971" y="43200"/>
                      <a:pt x="3269" y="42214"/>
                      <a:pt x="0" y="40340"/>
                    </a:cubicBezTo>
                    <a:lnTo>
                      <a:pt x="1074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Text Box 24"/>
              <p:cNvSpPr txBox="1">
                <a:spLocks noChangeArrowheads="1"/>
              </p:cNvSpPr>
              <p:nvPr/>
            </p:nvSpPr>
            <p:spPr bwMode="auto">
              <a:xfrm>
                <a:off x="4083" y="3067"/>
                <a:ext cx="6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0</a:t>
                </a:r>
                <a:r>
                  <a:rPr lang="en-US" altLang="zh-CN" b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L </a:t>
                </a:r>
                <a:endParaRPr lang="en-US" altLang="zh-CN" b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4468" y="3459"/>
                <a:ext cx="8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/>
                    </a:solidFill>
                  </a:rPr>
                  <a:t>1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</a:t>
                </a:r>
                <a:r>
                  <a:rPr lang="en-US" altLang="zh-CN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#</a:t>
                </a:r>
                <a:r>
                  <a:rPr lang="en-US" altLang="zh-CN" b="0" dirty="0" smtClean="0">
                    <a:solidFill>
                      <a:schemeClr val="tx1"/>
                    </a:solidFill>
                    <a:sym typeface="Symbol" panose="05050102010706020507" pitchFamily="18" charset="2"/>
                  </a:rPr>
                  <a:t>,R </a:t>
                </a:r>
                <a:endParaRPr lang="en-US" altLang="zh-CN" b="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  <p:sp>
            <p:nvSpPr>
              <p:cNvPr id="17" name="Oval 26"/>
              <p:cNvSpPr>
                <a:spLocks noChangeArrowheads="1"/>
              </p:cNvSpPr>
              <p:nvPr/>
            </p:nvSpPr>
            <p:spPr bwMode="auto">
              <a:xfrm>
                <a:off x="4910" y="3956"/>
                <a:ext cx="336" cy="336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hlink"/>
                        </a:gs>
                        <a:gs pos="100000">
                          <a:schemeClr val="hlink">
                            <a:gamma/>
                            <a:tint val="0"/>
                            <a:invGamma/>
                          </a:schemeClr>
                        </a:gs>
                      </a:gsLst>
                      <a:lin ang="54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Text Box 27"/>
              <p:cNvSpPr txBox="1">
                <a:spLocks noChangeArrowheads="1"/>
              </p:cNvSpPr>
              <p:nvPr/>
            </p:nvSpPr>
            <p:spPr bwMode="auto">
              <a:xfrm>
                <a:off x="4942" y="3917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b="0">
                    <a:solidFill>
                      <a:schemeClr val="tx1"/>
                    </a:solidFill>
                  </a:rPr>
                  <a:t>q</a:t>
                </a:r>
                <a:r>
                  <a:rPr lang="en-US" altLang="zh-CN" b="0" baseline="-25000">
                    <a:solidFill>
                      <a:schemeClr val="tx1"/>
                    </a:solidFill>
                  </a:rPr>
                  <a:t>r </a:t>
                </a:r>
                <a:endParaRPr lang="en-US" altLang="zh-CN" b="0" baseline="-2500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Line 28"/>
              <p:cNvSpPr>
                <a:spLocks noChangeShapeType="1"/>
              </p:cNvSpPr>
              <p:nvPr/>
            </p:nvSpPr>
            <p:spPr bwMode="auto">
              <a:xfrm>
                <a:off x="4513" y="3929"/>
                <a:ext cx="408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29"/>
              <p:cNvSpPr txBox="1">
                <a:spLocks noChangeArrowheads="1"/>
              </p:cNvSpPr>
              <p:nvPr/>
            </p:nvSpPr>
            <p:spPr bwMode="auto">
              <a:xfrm>
                <a:off x="4241" y="3920"/>
                <a:ext cx="6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1600" b="0" baseline="-25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|</a:t>
                </a:r>
                <a:r>
                  <a:rPr lang="en-US" altLang="zh-CN" b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_</a:t>
                </a:r>
                <a:r>
                  <a:rPr lang="en-US" altLang="zh-CN" sz="1600" b="0" baseline="-25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|</a:t>
                </a:r>
                <a:r>
                  <a:rPr lang="en-US" altLang="zh-CN" b="0" dirty="0">
                    <a:solidFill>
                      <a:schemeClr val="tx1"/>
                    </a:solidFill>
                    <a:sym typeface="Symbol" panose="05050102010706020507" pitchFamily="18" charset="2"/>
                  </a:rPr>
                  <a:t>R </a:t>
                </a:r>
                <a:endParaRPr lang="en-US" altLang="zh-CN" b="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" name="TextBox 1"/>
            <p:cNvSpPr txBox="1"/>
            <p:nvPr/>
          </p:nvSpPr>
          <p:spPr bwMode="auto">
            <a:xfrm>
              <a:off x="7289460" y="6165304"/>
              <a:ext cx="423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>
              <a:spAutoFit/>
            </a:bodyPr>
            <a:lstStyle/>
            <a:p>
              <a:pPr eaLnBrk="0" hangingPunct="0">
                <a:spcBef>
                  <a:spcPct val="10000"/>
                </a:spcBef>
                <a:buSzPct val="75000"/>
              </a:pPr>
              <a:r>
                <a:rPr lang="en-US" altLang="zh-CN" sz="2800" dirty="0" smtClean="0">
                  <a:solidFill>
                    <a:schemeClr val="accent2"/>
                  </a:solidFill>
                </a:rPr>
                <a:t>T</a:t>
              </a:r>
              <a:endParaRPr lang="zh-CN" altLang="en-US" sz="2800" dirty="0" smtClean="0">
                <a:solidFill>
                  <a:schemeClr val="accent2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4183"/>
    </mc:Choice>
    <mc:Fallback>
      <p:transition spd="slow" advTm="224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5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定理 </a:t>
            </a:r>
            <a:r>
              <a:rPr lang="en-US" altLang="zh-CN" dirty="0" smtClean="0">
                <a:solidFill>
                  <a:schemeClr val="tx1"/>
                </a:solidFill>
              </a:rPr>
              <a:t>A</a:t>
            </a:r>
            <a:r>
              <a:rPr lang="en-US" altLang="zh-CN" baseline="-25000" dirty="0" smtClean="0">
                <a:solidFill>
                  <a:schemeClr val="tx1"/>
                </a:solidFill>
              </a:rPr>
              <a:t>TM</a:t>
            </a:r>
            <a:r>
              <a:rPr lang="zh-CN" altLang="en-US" smtClean="0"/>
              <a:t>不可判定</a:t>
            </a:r>
            <a:endParaRPr lang="zh-CN" altLang="en-US"/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179512" y="1033332"/>
            <a:ext cx="7422801" cy="578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</a:t>
            </a:r>
            <a:r>
              <a:rPr lang="en-US" altLang="zh-CN" baseline="-25000" dirty="0"/>
              <a:t>TM</a:t>
            </a:r>
            <a:r>
              <a:rPr lang="en-US" altLang="zh-CN" dirty="0"/>
              <a:t>={&lt;</a:t>
            </a:r>
            <a:r>
              <a:rPr lang="en-US" altLang="zh-CN" dirty="0" err="1"/>
              <a:t>M,w</a:t>
            </a:r>
            <a:r>
              <a:rPr lang="en-US" altLang="zh-CN" dirty="0"/>
              <a:t>&gt;|M</a:t>
            </a:r>
            <a:r>
              <a:rPr lang="zh-CN" altLang="en-US" dirty="0"/>
              <a:t>是一个</a:t>
            </a:r>
            <a:r>
              <a:rPr lang="en-US" altLang="zh-CN" dirty="0"/>
              <a:t>TM,</a:t>
            </a:r>
            <a:r>
              <a:rPr lang="zh-CN" altLang="en-US" dirty="0"/>
              <a:t>且接受</a:t>
            </a:r>
            <a:r>
              <a:rPr lang="en-US" altLang="zh-CN" dirty="0"/>
              <a:t>w}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zh-CN" altLang="en-US" dirty="0" smtClean="0"/>
              <a:t>证明</a:t>
            </a:r>
            <a:r>
              <a:rPr kumimoji="1" lang="en-US" altLang="zh-CN" dirty="0"/>
              <a:t>:</a:t>
            </a:r>
            <a:r>
              <a:rPr kumimoji="1" lang="zh-CN" altLang="en-US" dirty="0"/>
              <a:t>假设</a:t>
            </a:r>
            <a:r>
              <a:rPr kumimoji="1" lang="en-US" altLang="zh-CN" dirty="0"/>
              <a:t>A</a:t>
            </a:r>
            <a:r>
              <a:rPr kumimoji="1" lang="en-US" altLang="zh-CN" baseline="-25000" dirty="0"/>
              <a:t>TM</a:t>
            </a:r>
            <a:r>
              <a:rPr kumimoji="1" lang="zh-CN" altLang="en-US" dirty="0"/>
              <a:t>可判定</a:t>
            </a:r>
            <a:r>
              <a:rPr kumimoji="1" lang="en-US" altLang="zh-CN" dirty="0"/>
              <a:t>, </a:t>
            </a:r>
            <a:r>
              <a:rPr kumimoji="1" lang="zh-CN" altLang="en-US" dirty="0"/>
              <a:t>且设</a:t>
            </a:r>
            <a:r>
              <a:rPr kumimoji="1" lang="en-US" altLang="zh-CN" dirty="0">
                <a:solidFill>
                  <a:srgbClr val="00B050"/>
                </a:solidFill>
              </a:rPr>
              <a:t>H</a:t>
            </a:r>
            <a:r>
              <a:rPr kumimoji="1" lang="zh-CN" altLang="en-US" dirty="0"/>
              <a:t>是其</a:t>
            </a:r>
            <a:r>
              <a:rPr kumimoji="1" lang="zh-CN" altLang="en-US" dirty="0">
                <a:solidFill>
                  <a:srgbClr val="00B050"/>
                </a:solidFill>
              </a:rPr>
              <a:t>判定器</a:t>
            </a:r>
            <a:r>
              <a:rPr kumimoji="1" lang="en-US" altLang="zh-CN" dirty="0"/>
              <a:t>, </a:t>
            </a:r>
            <a:r>
              <a:rPr kumimoji="1" lang="zh-CN" altLang="en-US" dirty="0"/>
              <a:t>构造 </a:t>
            </a:r>
            <a:endParaRPr kumimoji="1" lang="zh-CN" altLang="en-US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/>
              <a:t>D=“</a:t>
            </a:r>
            <a:r>
              <a:rPr kumimoji="1" lang="zh-CN" altLang="en-US" dirty="0"/>
              <a:t>对于输入</a:t>
            </a:r>
            <a:r>
              <a:rPr kumimoji="1" lang="en-US" altLang="zh-CN" dirty="0">
                <a:solidFill>
                  <a:srgbClr val="FF0000"/>
                </a:solidFill>
              </a:rPr>
              <a:t>&lt;M&gt;</a:t>
            </a:r>
            <a:r>
              <a:rPr kumimoji="1" lang="en-US" altLang="zh-CN" dirty="0"/>
              <a:t>,</a:t>
            </a:r>
            <a:r>
              <a:rPr kumimoji="1" lang="zh-CN" altLang="en-US" dirty="0"/>
              <a:t>其中</a:t>
            </a:r>
            <a:r>
              <a:rPr kumimoji="1" lang="en-US" altLang="zh-CN" dirty="0">
                <a:solidFill>
                  <a:schemeClr val="accent2"/>
                </a:solidFill>
              </a:rPr>
              <a:t>M</a:t>
            </a:r>
            <a:r>
              <a:rPr kumimoji="1" lang="zh-CN" altLang="en-US" dirty="0"/>
              <a:t>是</a:t>
            </a:r>
            <a:r>
              <a:rPr kumimoji="1" lang="en-US" altLang="zh-CN" dirty="0"/>
              <a:t>TM: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1)</a:t>
            </a:r>
            <a:r>
              <a:rPr kumimoji="1" lang="zh-CN" altLang="en-US" dirty="0"/>
              <a:t>在串</a:t>
            </a:r>
            <a:r>
              <a:rPr kumimoji="1" lang="en-US" altLang="zh-CN" dirty="0"/>
              <a:t>&lt;</a:t>
            </a:r>
            <a:r>
              <a:rPr kumimoji="1" lang="en-US" altLang="zh-CN" dirty="0">
                <a:solidFill>
                  <a:schemeClr val="accent2"/>
                </a:solidFill>
              </a:rPr>
              <a:t>M</a:t>
            </a:r>
            <a:r>
              <a:rPr kumimoji="1" lang="en-US" altLang="zh-CN" dirty="0"/>
              <a:t>, </a:t>
            </a:r>
            <a:r>
              <a:rPr kumimoji="1" lang="en-US" altLang="zh-CN" dirty="0">
                <a:solidFill>
                  <a:srgbClr val="FF0000"/>
                </a:solidFill>
              </a:rPr>
              <a:t>&lt;M&gt;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上运行</a:t>
            </a:r>
            <a:r>
              <a:rPr kumimoji="1" lang="en-US" altLang="zh-CN" dirty="0"/>
              <a:t>H.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 </a:t>
            </a:r>
            <a:r>
              <a:rPr kumimoji="1" lang="en-US" altLang="zh-CN" dirty="0"/>
              <a:t>2)</a:t>
            </a:r>
            <a:r>
              <a:rPr kumimoji="1" lang="zh-CN" altLang="en-US" dirty="0"/>
              <a:t>若</a:t>
            </a:r>
            <a:r>
              <a:rPr kumimoji="1" lang="en-US" altLang="zh-CN" dirty="0">
                <a:solidFill>
                  <a:srgbClr val="00B050"/>
                </a:solidFill>
              </a:rPr>
              <a:t>H</a:t>
            </a:r>
            <a:r>
              <a:rPr kumimoji="1" lang="zh-CN" altLang="en-US" dirty="0" smtClean="0"/>
              <a:t>接受</a:t>
            </a:r>
            <a:r>
              <a:rPr kumimoji="1" lang="en-US" altLang="zh-CN" dirty="0" smtClean="0"/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accent2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, &lt;M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en-US" altLang="zh-CN" dirty="0" smtClean="0"/>
              <a:t>), </a:t>
            </a:r>
            <a:r>
              <a:rPr lang="zh-CN" altLang="en-US" dirty="0" smtClean="0"/>
              <a:t>则</a:t>
            </a:r>
            <a:r>
              <a:rPr lang="en-US" altLang="zh-CN" dirty="0" smtClean="0"/>
              <a:t>(D)</a:t>
            </a:r>
            <a:r>
              <a:rPr kumimoji="1" lang="zh-CN" altLang="en-US" dirty="0" smtClean="0"/>
              <a:t>拒绝</a:t>
            </a:r>
            <a:r>
              <a:rPr kumimoji="1" lang="en-US" altLang="zh-CN" dirty="0" smtClean="0"/>
              <a:t>(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&lt;M&gt;</a:t>
            </a:r>
            <a:r>
              <a:rPr kumimoji="1" lang="en-US" altLang="zh-CN" dirty="0" smtClean="0"/>
              <a:t>);</a:t>
            </a:r>
            <a:endParaRPr kumimoji="1"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/>
              <a:t>    </a:t>
            </a:r>
            <a:r>
              <a:rPr kumimoji="1" lang="zh-CN" altLang="en-US" dirty="0" smtClean="0"/>
              <a:t>若</a:t>
            </a:r>
            <a:r>
              <a:rPr kumimoji="1" lang="en-US" altLang="zh-CN" dirty="0">
                <a:solidFill>
                  <a:srgbClr val="00B050"/>
                </a:solidFill>
              </a:rPr>
              <a:t>H</a:t>
            </a:r>
            <a:r>
              <a:rPr kumimoji="1" lang="zh-CN" altLang="en-US" dirty="0" smtClean="0"/>
              <a:t>拒绝</a:t>
            </a:r>
            <a:r>
              <a:rPr kumimoji="1" lang="en-US" altLang="zh-CN" dirty="0" smtClean="0"/>
              <a:t>(</a:t>
            </a:r>
            <a:r>
              <a:rPr lang="en-US" altLang="zh-CN" dirty="0" smtClean="0">
                <a:solidFill>
                  <a:schemeClr val="tx1"/>
                </a:solidFill>
              </a:rPr>
              <a:t>&lt;</a:t>
            </a:r>
            <a:r>
              <a:rPr lang="en-US" altLang="zh-CN" dirty="0">
                <a:solidFill>
                  <a:schemeClr val="accent2"/>
                </a:solidFill>
              </a:rPr>
              <a:t>M</a:t>
            </a:r>
            <a:r>
              <a:rPr lang="en-US" altLang="zh-CN" dirty="0">
                <a:solidFill>
                  <a:srgbClr val="FF0000"/>
                </a:solidFill>
              </a:rPr>
              <a:t>, &lt;M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</a:rPr>
              <a:t>&gt;</a:t>
            </a:r>
            <a:r>
              <a:rPr lang="en-US" altLang="zh-CN" dirty="0" smtClean="0"/>
              <a:t>)</a:t>
            </a:r>
            <a:r>
              <a:rPr kumimoji="1" lang="en-US" altLang="zh-CN" dirty="0" smtClean="0"/>
              <a:t>, </a:t>
            </a:r>
            <a:r>
              <a:rPr kumimoji="1" lang="zh-CN" altLang="en-US" dirty="0" smtClean="0"/>
              <a:t>则</a:t>
            </a:r>
            <a:r>
              <a:rPr kumimoji="1" lang="en-US" altLang="zh-CN" dirty="0" smtClean="0"/>
              <a:t>(D)</a:t>
            </a:r>
            <a:r>
              <a:rPr kumimoji="1" lang="zh-CN" altLang="en-US" dirty="0" smtClean="0"/>
              <a:t>接受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&lt;M&gt;</a:t>
            </a:r>
            <a:r>
              <a:rPr lang="en-US" altLang="zh-CN" dirty="0"/>
              <a:t>).”</a:t>
            </a:r>
            <a:endParaRPr kumimoji="1"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en-US" altLang="zh-CN" dirty="0" smtClean="0"/>
              <a:t>              </a:t>
            </a:r>
            <a:r>
              <a:rPr kumimoji="1" lang="en-US" altLang="zh-CN" dirty="0" smtClean="0">
                <a:solidFill>
                  <a:schemeClr val="accent2"/>
                </a:solidFill>
              </a:rPr>
              <a:t>D</a:t>
            </a:r>
            <a:r>
              <a:rPr kumimoji="1" lang="zh-CN" altLang="en-US" dirty="0" smtClean="0"/>
              <a:t>接受</a:t>
            </a:r>
            <a:r>
              <a:rPr kumimoji="1" lang="en-US" altLang="zh-CN" dirty="0" smtClean="0">
                <a:solidFill>
                  <a:srgbClr val="FF0000"/>
                </a:solidFill>
              </a:rPr>
              <a:t>&lt;D&gt;</a:t>
            </a:r>
            <a:endParaRPr kumimoji="1"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    ?   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&lt;D&gt;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A</a:t>
            </a:r>
            <a:r>
              <a:rPr lang="en-US" altLang="zh-CN" baseline="-25000" dirty="0" smtClean="0">
                <a:solidFill>
                  <a:schemeClr val="tx1"/>
                </a:solidFill>
                <a:sym typeface="Symbol" panose="05050102010706020507"/>
              </a:rPr>
              <a:t>TM  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    ? 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</a:t>
            </a:r>
            <a:r>
              <a:rPr lang="en-US" altLang="zh-CN" dirty="0" smtClean="0">
                <a:solidFill>
                  <a:srgbClr val="00B050"/>
                </a:solidFill>
                <a:sym typeface="Symbol" panose="05050102010706020507" pitchFamily="18" charset="2"/>
              </a:rPr>
              <a:t>H</a:t>
            </a:r>
            <a:r>
              <a:rPr lang="zh-CN" altLang="en-US" dirty="0">
                <a:solidFill>
                  <a:schemeClr val="tx1"/>
                </a:solidFill>
                <a:sym typeface="Symbol" panose="05050102010706020507" pitchFamily="18" charset="2"/>
              </a:rPr>
              <a:t>接受</a:t>
            </a:r>
            <a:r>
              <a:rPr lang="en-US" altLang="zh-CN" dirty="0">
                <a:solidFill>
                  <a:schemeClr val="tx1"/>
                </a:solidFill>
                <a:sym typeface="Symbol" panose="05050102010706020507" pitchFamily="18" charset="2"/>
              </a:rPr>
              <a:t>&lt;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,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&lt;D&gt;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&gt;  </a:t>
            </a:r>
            <a:endParaRPr lang="en-US" altLang="zh-CN" dirty="0" smtClean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 smtClean="0">
                <a:solidFill>
                  <a:schemeClr val="tx1"/>
                </a:solidFill>
                <a:sym typeface="Symbol" panose="05050102010706020507" pitchFamily="18" charset="2"/>
              </a:rPr>
              <a:t>    ? 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   </a:t>
            </a:r>
            <a:r>
              <a:rPr lang="en-US" altLang="zh-CN" dirty="0" smtClean="0">
                <a:solidFill>
                  <a:schemeClr val="accent2"/>
                </a:solidFill>
                <a:sym typeface="Symbol" panose="05050102010706020507"/>
              </a:rPr>
              <a:t>D</a:t>
            </a:r>
            <a:r>
              <a:rPr lang="zh-CN" altLang="en-US" dirty="0" smtClean="0">
                <a:solidFill>
                  <a:schemeClr val="tx1"/>
                </a:solidFill>
                <a:sym typeface="Symbol" panose="05050102010706020507"/>
              </a:rPr>
              <a:t>拒绝</a:t>
            </a:r>
            <a:r>
              <a:rPr lang="en-US" altLang="zh-CN" dirty="0" smtClean="0">
                <a:solidFill>
                  <a:srgbClr val="FF0000"/>
                </a:solidFill>
                <a:sym typeface="Symbol" panose="05050102010706020507"/>
              </a:rPr>
              <a:t>&lt;D&gt;</a:t>
            </a:r>
            <a:r>
              <a:rPr lang="en-US" altLang="zh-CN" dirty="0" smtClean="0">
                <a:solidFill>
                  <a:schemeClr val="tx1"/>
                </a:solidFill>
                <a:sym typeface="Symbol" panose="05050102010706020507"/>
              </a:rPr>
              <a:t>  </a:t>
            </a:r>
            <a:endParaRPr lang="en-US" altLang="zh-CN" dirty="0" smtClean="0">
              <a:solidFill>
                <a:schemeClr val="tx1"/>
              </a:solidFill>
              <a:sym typeface="Symbol" panose="05050102010706020507"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 smtClean="0"/>
              <a:t>    矛盾</a:t>
            </a:r>
            <a:r>
              <a:rPr lang="en-US" altLang="zh-CN" dirty="0"/>
              <a:t>, </a:t>
            </a:r>
            <a:r>
              <a:rPr lang="zh-CN" altLang="en-US" dirty="0" smtClean="0"/>
              <a:t>所以</a:t>
            </a:r>
            <a:r>
              <a:rPr lang="en-US" altLang="zh-CN" dirty="0"/>
              <a:t>A</a:t>
            </a:r>
            <a:r>
              <a:rPr lang="en-US" altLang="zh-CN" baseline="-25000" dirty="0"/>
              <a:t>TM </a:t>
            </a:r>
            <a:r>
              <a:rPr lang="zh-CN" altLang="en-US" dirty="0" smtClean="0"/>
              <a:t>不存在</a:t>
            </a:r>
            <a:r>
              <a:rPr lang="zh-CN" altLang="en-US" dirty="0"/>
              <a:t>判定器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666706" y="5556577"/>
            <a:ext cx="64953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正</a:t>
            </a:r>
            <a:r>
              <a:rPr lang="zh-CN" altLang="en-US" sz="1600" dirty="0" smtClean="0">
                <a:solidFill>
                  <a:schemeClr val="tx1"/>
                </a:solidFill>
              </a:rPr>
              <a:t>则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7697145" y="5147900"/>
            <a:ext cx="6912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chemeClr val="tx1"/>
                </a:solidFill>
              </a:rPr>
              <a:t>CFL</a:t>
            </a:r>
            <a:r>
              <a:rPr lang="zh-CN" altLang="en-US" sz="1800" dirty="0" smtClean="0">
                <a:solidFill>
                  <a:schemeClr val="tx1"/>
                </a:solidFill>
              </a:rPr>
              <a:t>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9" name="Oval 8"/>
          <p:cNvSpPr>
            <a:spLocks noChangeArrowheads="1"/>
          </p:cNvSpPr>
          <p:nvPr/>
        </p:nvSpPr>
        <p:spPr bwMode="auto">
          <a:xfrm>
            <a:off x="7749480" y="5517232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7597080" y="5090120"/>
            <a:ext cx="762000" cy="1219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Oval 10"/>
          <p:cNvSpPr>
            <a:spLocks noChangeArrowheads="1"/>
          </p:cNvSpPr>
          <p:nvPr/>
        </p:nvSpPr>
        <p:spPr bwMode="auto">
          <a:xfrm>
            <a:off x="7444680" y="4437112"/>
            <a:ext cx="1066800" cy="2016224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Oval 11"/>
          <p:cNvSpPr>
            <a:spLocks noChangeArrowheads="1"/>
          </p:cNvSpPr>
          <p:nvPr/>
        </p:nvSpPr>
        <p:spPr bwMode="auto">
          <a:xfrm>
            <a:off x="7063680" y="3717032"/>
            <a:ext cx="1828800" cy="280831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7596336" y="4602614"/>
            <a:ext cx="8563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/>
                </a:solidFill>
              </a:rPr>
              <a:t>可</a:t>
            </a:r>
            <a:r>
              <a:rPr lang="zh-CN" altLang="en-US" sz="1600" dirty="0" smtClean="0">
                <a:solidFill>
                  <a:schemeClr val="tx1"/>
                </a:solidFill>
              </a:rPr>
              <a:t>判定 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7520751" y="3861048"/>
            <a:ext cx="939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800" dirty="0" smtClean="0">
                <a:solidFill>
                  <a:schemeClr val="tx1"/>
                </a:solidFill>
              </a:rPr>
              <a:t>可识别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>
            <a:off x="6911181" y="3212976"/>
            <a:ext cx="2197323" cy="3384376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7898829" y="3197548"/>
            <a:ext cx="971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sym typeface="Symbol" panose="05050102010706020507" pitchFamily="18" charset="2"/>
              </a:rPr>
              <a:t>P(</a:t>
            </a:r>
            <a:r>
              <a:rPr kumimoji="0" lang="en-US" altLang="zh-CN" baseline="30000">
                <a:sym typeface="Symbol" panose="05050102010706020507" pitchFamily="18" charset="2"/>
              </a:rPr>
              <a:t>*</a:t>
            </a:r>
            <a:r>
              <a:rPr kumimoji="0" lang="en-US" altLang="zh-CN">
                <a:sym typeface="Symbol" panose="05050102010706020507" pitchFamily="18" charset="2"/>
              </a:rPr>
              <a:t>)</a:t>
            </a:r>
            <a:endParaRPr kumimoji="0" lang="en-US" altLang="zh-CN">
              <a:sym typeface="Symbol" panose="05050102010706020507" pitchFamily="18" charset="2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7998065" y="4149080"/>
            <a:ext cx="640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00" dirty="0" smtClean="0">
                <a:solidFill>
                  <a:srgbClr val="C00000"/>
                </a:solidFill>
              </a:rPr>
              <a:t>A</a:t>
            </a:r>
            <a:r>
              <a:rPr lang="en-US" altLang="zh-CN" sz="1800" baseline="-25000" dirty="0" smtClean="0">
                <a:solidFill>
                  <a:srgbClr val="C00000"/>
                </a:solidFill>
              </a:rPr>
              <a:t>TM</a:t>
            </a:r>
            <a:r>
              <a:rPr lang="zh-CN" altLang="en-US" sz="1800" dirty="0" smtClean="0">
                <a:solidFill>
                  <a:srgbClr val="C00000"/>
                </a:solidFill>
              </a:rPr>
              <a:t> </a:t>
            </a:r>
            <a:endParaRPr lang="zh-CN" altLang="en-US" sz="18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60738"/>
    </mc:Choice>
    <mc:Fallback>
      <p:transition spd="slow" advTm="2607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utoUpdateAnimBg="0" build="p"/>
      <p:bldP spid="27" grpId="0"/>
    </p:bldLst>
  </p:timing>
</p:sld>
</file>

<file path=ppt/tags/tag1.xml><?xml version="1.0" encoding="utf-8"?>
<p:tagLst xmlns:p="http://schemas.openxmlformats.org/presentationml/2006/main">
  <p:tag name="TIMING" val="|6.2|7.8|171.7|77.1|13.9|13.4|18.9|42.5|27"/>
</p:tagLst>
</file>

<file path=ppt/tags/tag10.xml><?xml version="1.0" encoding="utf-8"?>
<p:tagLst xmlns:p="http://schemas.openxmlformats.org/presentationml/2006/main">
  <p:tag name="TIMING" val="|6.8|11.6|9.1|4.7|18.5|6.3"/>
</p:tagLst>
</file>

<file path=ppt/tags/tag2.xml><?xml version="1.0" encoding="utf-8"?>
<p:tagLst xmlns:p="http://schemas.openxmlformats.org/presentationml/2006/main">
  <p:tag name="TIMING" val="|17|6.9|38.9|2.6|27|17.3|29.1|5|42.8|30.3|3.1|28.3"/>
</p:tagLst>
</file>

<file path=ppt/tags/tag3.xml><?xml version="1.0" encoding="utf-8"?>
<p:tagLst xmlns:p="http://schemas.openxmlformats.org/presentationml/2006/main">
  <p:tag name="TIMING" val="|39.4|5.6|21.3|34.6|7.1|91.4|15.7|40|50.8"/>
</p:tagLst>
</file>

<file path=ppt/tags/tag4.xml><?xml version="1.0" encoding="utf-8"?>
<p:tagLst xmlns:p="http://schemas.openxmlformats.org/presentationml/2006/main">
  <p:tag name="TIMING" val="|13.5|11.1|36.9|6.9|12|71.6|12.1|61.3|23.3"/>
</p:tagLst>
</file>

<file path=ppt/tags/tag5.xml><?xml version="1.0" encoding="utf-8"?>
<p:tagLst xmlns:p="http://schemas.openxmlformats.org/presentationml/2006/main">
  <p:tag name="TIMING" val="|15.1|57.3|7.5|49.4|23.1|5.2|8.6|20|44.7"/>
</p:tagLst>
</file>

<file path=ppt/tags/tag6.xml><?xml version="1.0" encoding="utf-8"?>
<p:tagLst xmlns:p="http://schemas.openxmlformats.org/presentationml/2006/main">
  <p:tag name="TIMING" val="|8.3|19.8|5.3|7.5|13.5|8|33|90.1"/>
</p:tagLst>
</file>

<file path=ppt/tags/tag7.xml><?xml version="1.0" encoding="utf-8"?>
<p:tagLst xmlns:p="http://schemas.openxmlformats.org/presentationml/2006/main">
  <p:tag name="TIMING" val="|3.1|16.2|9.3|20.1|43.3|34.1|18.8|15.1|20.4|19.5|34.4"/>
</p:tagLst>
</file>

<file path=ppt/tags/tag8.xml><?xml version="1.0" encoding="utf-8"?>
<p:tagLst xmlns:p="http://schemas.openxmlformats.org/presentationml/2006/main">
  <p:tag name="TIMING" val="|46.5|17.5|33|6.6|34.3|12.1|13.2|9.1|85.7|109.5"/>
</p:tagLst>
</file>

<file path=ppt/tags/tag9.xml><?xml version="1.0" encoding="utf-8"?>
<p:tagLst xmlns:p="http://schemas.openxmlformats.org/presentationml/2006/main">
  <p:tag name="TIMING" val="|5.3|18.6|19.2|10|21.7|5.2|40.2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1_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0000"/>
        </a:dk1>
        <a:lt1>
          <a:srgbClr val="FFFFCC"/>
        </a:lt1>
        <a:dk2>
          <a:srgbClr val="000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0</TotalTime>
  <Words>3168</Words>
  <Application>WPS 演示</Application>
  <PresentationFormat>全屏显示(4:3)</PresentationFormat>
  <Paragraphs>256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Times New Roman</vt:lpstr>
      <vt:lpstr>Symbol</vt:lpstr>
      <vt:lpstr>Symbol</vt:lpstr>
      <vt:lpstr>微软雅黑</vt:lpstr>
      <vt:lpstr>Arial Unicode MS</vt:lpstr>
      <vt:lpstr>空白版</vt:lpstr>
      <vt:lpstr>1_默认设计模板</vt:lpstr>
      <vt:lpstr>计算理论与 算法分析设计</vt:lpstr>
      <vt:lpstr>计算理论   第二部分 可计算理论 </vt:lpstr>
      <vt:lpstr>Church-Turing 论题</vt:lpstr>
      <vt:lpstr>一些自然构造的问题</vt:lpstr>
      <vt:lpstr>ADFA={&lt;B,w&gt;|DFA B接受串w}可判定</vt:lpstr>
      <vt:lpstr>ANFA={&lt;B,w&gt;|NFA B接受串w}可判定</vt:lpstr>
      <vt:lpstr>空性质测试</vt:lpstr>
      <vt:lpstr>TM成员测试ATM </vt:lpstr>
      <vt:lpstr>定理 ATM不可判定</vt:lpstr>
      <vt:lpstr>定理: ATM的补不是图灵可识别的</vt:lpstr>
      <vt:lpstr>各语言类之间的关系</vt:lpstr>
      <vt:lpstr>计算理论第4章作业</vt:lpstr>
      <vt:lpstr>不可判定问题举例</vt:lpstr>
      <vt:lpstr>对比: 一个可判定问题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 yg</dc:creator>
  <cp:lastModifiedBy>dell-pc</cp:lastModifiedBy>
  <cp:revision>1797</cp:revision>
  <dcterms:created xsi:type="dcterms:W3CDTF">2002-01-21T12:59:00Z</dcterms:created>
  <dcterms:modified xsi:type="dcterms:W3CDTF">2021-12-08T01:23:24Z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468DCFD8642F4364B7C6161E23C2A139</vt:lpwstr>
  </property>
  <property fmtid="{D5CDD505-2E9C-101B-9397-08002B2CF9AE}" pid="3" name="KSOProductBuildVer">
    <vt:lpwstr>2052-11.1.0.11115</vt:lpwstr>
  </property>
</Properties>
</file>