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2"/>
  </p:notesMasterIdLst>
  <p:sldIdLst>
    <p:sldId id="616" r:id="rId5"/>
    <p:sldId id="619" r:id="rId6"/>
    <p:sldId id="399" r:id="rId7"/>
    <p:sldId id="443" r:id="rId8"/>
    <p:sldId id="618" r:id="rId9"/>
    <p:sldId id="617" r:id="rId10"/>
    <p:sldId id="400" r:id="rId11"/>
    <p:sldId id="401" r:id="rId13"/>
    <p:sldId id="402" r:id="rId14"/>
    <p:sldId id="530" r:id="rId15"/>
    <p:sldId id="403" r:id="rId16"/>
    <p:sldId id="700" r:id="rId17"/>
    <p:sldId id="539" r:id="rId18"/>
    <p:sldId id="444" r:id="rId19"/>
    <p:sldId id="406" r:id="rId20"/>
    <p:sldId id="531" r:id="rId21"/>
    <p:sldId id="407" r:id="rId22"/>
    <p:sldId id="540" r:id="rId23"/>
    <p:sldId id="445" r:id="rId24"/>
    <p:sldId id="409" r:id="rId25"/>
    <p:sldId id="410" r:id="rId26"/>
    <p:sldId id="454" r:id="rId27"/>
    <p:sldId id="415" r:id="rId28"/>
    <p:sldId id="419" r:id="rId29"/>
    <p:sldId id="424" r:id="rId30"/>
    <p:sldId id="425" r:id="rId31"/>
    <p:sldId id="426" r:id="rId32"/>
    <p:sldId id="541" r:id="rId33"/>
    <p:sldId id="446" r:id="rId34"/>
    <p:sldId id="427" r:id="rId35"/>
    <p:sldId id="457" r:id="rId36"/>
    <p:sldId id="458" r:id="rId37"/>
    <p:sldId id="468" r:id="rId38"/>
    <p:sldId id="508" r:id="rId39"/>
    <p:sldId id="509" r:id="rId40"/>
    <p:sldId id="544" r:id="rId41"/>
    <p:sldId id="492" r:id="rId42"/>
    <p:sldId id="493" r:id="rId43"/>
    <p:sldId id="496" r:id="rId44"/>
    <p:sldId id="497" r:id="rId45"/>
    <p:sldId id="543" r:id="rId46"/>
    <p:sldId id="495" r:id="rId47"/>
    <p:sldId id="482" r:id="rId48"/>
    <p:sldId id="483" r:id="rId49"/>
    <p:sldId id="527" r:id="rId50"/>
    <p:sldId id="524" r:id="rId51"/>
    <p:sldId id="525" r:id="rId52"/>
    <p:sldId id="526" r:id="rId53"/>
    <p:sldId id="484" r:id="rId54"/>
    <p:sldId id="485" r:id="rId55"/>
    <p:sldId id="498" r:id="rId56"/>
    <p:sldId id="486" r:id="rId57"/>
    <p:sldId id="499" r:id="rId58"/>
    <p:sldId id="487" r:id="rId59"/>
    <p:sldId id="545" r:id="rId60"/>
    <p:sldId id="510" r:id="rId61"/>
    <p:sldId id="488" r:id="rId62"/>
    <p:sldId id="490" r:id="rId63"/>
    <p:sldId id="491" r:id="rId64"/>
    <p:sldId id="528" r:id="rId65"/>
    <p:sldId id="471" r:id="rId66"/>
    <p:sldId id="500" r:id="rId67"/>
    <p:sldId id="501" r:id="rId68"/>
    <p:sldId id="502" r:id="rId69"/>
    <p:sldId id="511" r:id="rId70"/>
    <p:sldId id="521" r:id="rId71"/>
    <p:sldId id="504" r:id="rId72"/>
    <p:sldId id="522" r:id="rId73"/>
    <p:sldId id="503" r:id="rId74"/>
    <p:sldId id="512" r:id="rId75"/>
    <p:sldId id="476" r:id="rId76"/>
    <p:sldId id="534" r:id="rId77"/>
    <p:sldId id="701" r:id="rId78"/>
    <p:sldId id="702" r:id="rId79"/>
    <p:sldId id="703" r:id="rId80"/>
    <p:sldId id="704" r:id="rId81"/>
    <p:sldId id="517" r:id="rId82"/>
    <p:sldId id="537" r:id="rId83"/>
    <p:sldId id="518" r:id="rId84"/>
    <p:sldId id="538" r:id="rId85"/>
    <p:sldId id="519" r:id="rId86"/>
    <p:sldId id="520" r:id="rId87"/>
    <p:sldId id="529" r:id="rId88"/>
    <p:sldId id="506" r:id="rId89"/>
    <p:sldId id="507" r:id="rId90"/>
    <p:sldId id="479" r:id="rId9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  <a:srgbClr val="0033CC"/>
    <a:srgbClr val="000099"/>
    <a:srgbClr val="FFFF00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9768" autoAdjust="0"/>
  </p:normalViewPr>
  <p:slideViewPr>
    <p:cSldViewPr>
      <p:cViewPr varScale="1">
        <p:scale>
          <a:sx n="67" d="100"/>
          <a:sy n="67" d="100"/>
        </p:scale>
        <p:origin x="4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" Type="http://schemas.openxmlformats.org/officeDocument/2006/relationships/slide" Target="slides/slide5.xml"/><Relationship Id="rId89" Type="http://schemas.openxmlformats.org/officeDocument/2006/relationships/slide" Target="slides/slide84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slide" Target="slides/slide4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3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2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73A0D9-6B92-47DF-A00A-925508EF86A9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对于这个图灵机，是大</a:t>
            </a:r>
            <a:r>
              <a:rPr lang="en-US" altLang="zh-CN" dirty="0" smtClean="0"/>
              <a:t>O</a:t>
            </a:r>
            <a:r>
              <a:rPr lang="zh-CN" altLang="en-US" dirty="0" smtClean="0"/>
              <a:t>不是</a:t>
            </a:r>
            <a:r>
              <a:rPr lang="en-US" altLang="zh-CN" dirty="0" smtClean="0"/>
              <a:t>\Theta</a:t>
            </a:r>
            <a:r>
              <a:rPr lang="zh-CN" altLang="en-US" dirty="0" smtClean="0"/>
              <a:t>。即是渐近上界，不是渐近同阶。因为</a:t>
            </a:r>
            <a:r>
              <a:rPr lang="en-US" altLang="zh-CN" dirty="0" smtClean="0"/>
              <a:t>f(2n+1)=2n+2.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573A0D9-6B92-47DF-A00A-925508EF86A9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293F70-1BAB-4119-BB1B-253DAB9D074E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B01823-1F91-423D-AAEA-E2075F1AED75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B01823-1F91-423D-AAEA-E2075F1AED75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B01823-1F91-423D-AAEA-E2075F1AED75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B01823-1F91-423D-AAEA-E2075F1AED75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B01823-1F91-423D-AAEA-E2075F1AED75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B01823-1F91-423D-AAEA-E2075F1AED75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DB01823-1F91-423D-AAEA-E2075F1AED75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1929C77-4CA7-4256-AB36-222451A4012D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86C202-70CB-4764-A5E5-D1B8B3DDF6E4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不能快速验证问题举例</a:t>
            </a:r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B51BC7-EECB-4954-8BD8-115DB096C6F0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n^(ab)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2B51BC7-EECB-4954-8BD8-115DB096C6F0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n^(ab)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>
                <a:ea typeface="宋体" panose="02010600030101010101" pitchFamily="2" charset="-122"/>
              </a:rPr>
              <a:t>让学生解释每一步</a:t>
            </a:r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32DA3F-89E2-4418-974B-ECB3E9A237F1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45F396-814C-4104-BF87-073BC1A46C66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45F396-814C-4104-BF87-073BC1A46C66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345F396-814C-4104-BF87-073BC1A46C66}" type="slidenum">
              <a:rPr lang="en-US" altLang="zh-CN" sz="1200" b="0">
                <a:latin typeface="Arial" panose="020B0604020202020204" pitchFamily="34" charset="0"/>
              </a:rPr>
            </a:fld>
            <a:endParaRPr lang="en-US" altLang="zh-CN" sz="1200" b="0"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79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79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image" Target="../media/image11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8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7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1.bin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2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3.bin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4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5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15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24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9.bin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oleObject" Target="../embeddings/oleObject3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2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1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.png"/><Relationship Id="rId1" Type="http://schemas.openxmlformats.org/officeDocument/2006/relationships/oleObject" Target="../embeddings/oleObject4.bin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19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image" Target="../media/image23.wmf"/><Relationship Id="rId1" Type="http://schemas.openxmlformats.org/officeDocument/2006/relationships/oleObject" Target="../embeddings/oleObject23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1"/>
          <p:cNvSpPr txBox="1">
            <a:spLocks noChangeArrowheads="1"/>
          </p:cNvSpPr>
          <p:nvPr/>
        </p:nvSpPr>
        <p:spPr bwMode="auto">
          <a:xfrm>
            <a:off x="107950" y="2276475"/>
            <a:ext cx="8893175" cy="215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教材</a:t>
            </a:r>
            <a:r>
              <a:rPr lang="en-US" altLang="zh-CN" sz="2800" dirty="0">
                <a:solidFill>
                  <a:srgbClr val="000000"/>
                </a:solidFill>
              </a:rPr>
              <a:t>: 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[S] </a:t>
            </a:r>
            <a:r>
              <a:rPr lang="zh-CN" altLang="en-US" sz="2400" dirty="0">
                <a:solidFill>
                  <a:srgbClr val="000000"/>
                </a:solidFill>
              </a:rPr>
              <a:t>唐常杰等译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</a:rPr>
              <a:t>Sipser</a:t>
            </a:r>
            <a:r>
              <a:rPr lang="zh-CN" altLang="en-US" sz="2400" dirty="0">
                <a:solidFill>
                  <a:srgbClr val="000000"/>
                </a:solidFill>
              </a:rPr>
              <a:t>著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计算理论导引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机械工业</a:t>
            </a:r>
            <a:r>
              <a:rPr lang="en-US" altLang="zh-CN" sz="2400" dirty="0">
                <a:solidFill>
                  <a:srgbClr val="000000"/>
                </a:solidFill>
              </a:rPr>
              <a:t>.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参考资料</a:t>
            </a:r>
            <a:r>
              <a:rPr lang="en-US" altLang="zh-CN" sz="2400" dirty="0">
                <a:solidFill>
                  <a:srgbClr val="000000"/>
                </a:solidFill>
              </a:rPr>
              <a:t>: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[L] Lewis</a:t>
            </a:r>
            <a:r>
              <a:rPr lang="zh-CN" altLang="en-US" sz="2400" dirty="0">
                <a:solidFill>
                  <a:srgbClr val="000000"/>
                </a:solidFill>
              </a:rPr>
              <a:t>等著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计算理论基础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清华大学</a:t>
            </a:r>
            <a:r>
              <a:rPr lang="en-US" altLang="zh-CN" sz="2400" dirty="0">
                <a:solidFill>
                  <a:srgbClr val="000000"/>
                </a:solidFill>
              </a:rPr>
              <a:t>. 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844675"/>
          </a:xfrm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chemeClr val="tx1"/>
                </a:solidFill>
              </a:rPr>
              <a:t>计算理论</a:t>
            </a:r>
            <a:endParaRPr lang="zh-CN" altLang="en-US" sz="4800" b="1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图灵机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2</a:t>
            </a:r>
            <a:r>
              <a:rPr lang="en-US" altLang="zh-CN" dirty="0"/>
              <a:t> (P155)</a:t>
            </a:r>
            <a:endParaRPr lang="en-US" altLang="zh-CN" baseline="-25000" dirty="0" smtClean="0"/>
          </a:p>
        </p:txBody>
      </p:sp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107504" y="1211263"/>
            <a:ext cx="5436104" cy="479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dirty="0"/>
              <a:t>M</a:t>
            </a:r>
            <a:r>
              <a:rPr kumimoji="1" lang="en-US" altLang="zh-CN" baseline="-25000" dirty="0"/>
              <a:t>2</a:t>
            </a:r>
            <a:r>
              <a:rPr kumimoji="1" lang="en-US" altLang="zh-CN" dirty="0"/>
              <a:t>=“</a:t>
            </a:r>
            <a:r>
              <a:rPr kumimoji="1" lang="zh-CN" altLang="en-US" dirty="0"/>
              <a:t>对输入串</a:t>
            </a:r>
            <a:r>
              <a:rPr kumimoji="1" lang="en-US" altLang="zh-CN" dirty="0"/>
              <a:t>w:</a:t>
            </a:r>
            <a:endParaRPr kumimoji="1" lang="en-US" altLang="zh-CN" dirty="0"/>
          </a:p>
          <a:p>
            <a:pPr eaLnBrk="1" hangingPunct="1">
              <a:lnSpc>
                <a:spcPct val="110000"/>
              </a:lnSpc>
            </a:pPr>
            <a:r>
              <a:rPr kumimoji="1" lang="en-US" altLang="zh-CN" dirty="0"/>
              <a:t>  1)</a:t>
            </a:r>
            <a:r>
              <a:rPr kumimoji="1" lang="zh-CN" altLang="en-US" dirty="0"/>
              <a:t>扫描带</a:t>
            </a:r>
            <a:r>
              <a:rPr kumimoji="1" lang="en-US" altLang="zh-CN" dirty="0"/>
              <a:t>,</a:t>
            </a:r>
            <a:r>
              <a:rPr kumimoji="1" lang="zh-CN" altLang="en-US" dirty="0"/>
              <a:t>若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的右边有</a:t>
            </a:r>
            <a:r>
              <a:rPr kumimoji="1" lang="en-US" altLang="zh-CN" dirty="0"/>
              <a:t>0,</a:t>
            </a:r>
            <a:r>
              <a:rPr kumimoji="1" lang="zh-CN" altLang="en-US" dirty="0"/>
              <a:t>则拒绝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 eaLnBrk="1" hangingPunct="1">
              <a:lnSpc>
                <a:spcPct val="110000"/>
              </a:lnSpc>
            </a:pPr>
            <a:r>
              <a:rPr kumimoji="1" lang="en-US" altLang="zh-CN" dirty="0"/>
              <a:t>  2)</a:t>
            </a:r>
            <a:r>
              <a:rPr kumimoji="1" lang="zh-CN" altLang="en-US" dirty="0"/>
              <a:t>若</a:t>
            </a:r>
            <a:r>
              <a:rPr kumimoji="1" lang="en-US" altLang="zh-CN" dirty="0"/>
              <a:t>0,1</a:t>
            </a:r>
            <a:r>
              <a:rPr kumimoji="1" lang="zh-CN" altLang="en-US" dirty="0"/>
              <a:t>都在带上</a:t>
            </a:r>
            <a:r>
              <a:rPr kumimoji="1" lang="en-US" altLang="zh-CN" dirty="0"/>
              <a:t>,</a:t>
            </a:r>
            <a:r>
              <a:rPr kumimoji="1" lang="zh-CN" altLang="en-US" dirty="0"/>
              <a:t>重复以下步骤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 eaLnBrk="1" hangingPunct="1">
              <a:lnSpc>
                <a:spcPct val="110000"/>
              </a:lnSpc>
            </a:pPr>
            <a:r>
              <a:rPr kumimoji="1" lang="en-US" altLang="zh-CN" dirty="0"/>
              <a:t>  3)   </a:t>
            </a:r>
            <a:r>
              <a:rPr kumimoji="1" lang="zh-CN" altLang="en-US" dirty="0"/>
              <a:t>检查带上</a:t>
            </a:r>
            <a:r>
              <a:rPr kumimoji="1" lang="en-US" altLang="zh-CN" dirty="0"/>
              <a:t>0,1</a:t>
            </a:r>
            <a:r>
              <a:rPr kumimoji="1" lang="zh-CN" altLang="en-US" dirty="0"/>
              <a:t>总数的奇偶性</a:t>
            </a:r>
            <a:r>
              <a:rPr kumimoji="1" lang="en-US" altLang="zh-CN" dirty="0"/>
              <a:t>,</a:t>
            </a:r>
            <a:br>
              <a:rPr kumimoji="1" lang="en-US" altLang="zh-CN" dirty="0"/>
            </a:br>
            <a:r>
              <a:rPr kumimoji="1" lang="en-US" altLang="zh-CN" dirty="0"/>
              <a:t>        </a:t>
            </a:r>
            <a:r>
              <a:rPr kumimoji="1" lang="zh-CN" altLang="en-US" dirty="0"/>
              <a:t>若是奇数</a:t>
            </a:r>
            <a:r>
              <a:rPr kumimoji="1" lang="en-US" altLang="zh-CN" dirty="0"/>
              <a:t>,</a:t>
            </a:r>
            <a:r>
              <a:rPr kumimoji="1" lang="zh-CN" altLang="en-US" dirty="0"/>
              <a:t>就拒绝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 eaLnBrk="1" hangingPunct="1">
              <a:lnSpc>
                <a:spcPct val="110000"/>
              </a:lnSpc>
            </a:pPr>
            <a:r>
              <a:rPr kumimoji="1" lang="en-US" altLang="zh-CN" dirty="0"/>
              <a:t>  4)   </a:t>
            </a:r>
            <a:r>
              <a:rPr kumimoji="1" lang="zh-CN" altLang="en-US" dirty="0"/>
              <a:t>再次扫描带</a:t>
            </a:r>
            <a:r>
              <a:rPr kumimoji="1" lang="en-US" altLang="zh-CN" dirty="0"/>
              <a:t>,</a:t>
            </a:r>
            <a:br>
              <a:rPr kumimoji="1" lang="en-US" altLang="zh-CN" dirty="0"/>
            </a:br>
            <a:r>
              <a:rPr kumimoji="1" lang="en-US" altLang="zh-CN" dirty="0"/>
              <a:t>        </a:t>
            </a:r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0</a:t>
            </a:r>
            <a:r>
              <a:rPr kumimoji="1" lang="zh-CN" altLang="en-US" dirty="0"/>
              <a:t>开始</a:t>
            </a:r>
            <a:r>
              <a:rPr kumimoji="1" lang="en-US" altLang="zh-CN" dirty="0"/>
              <a:t>,</a:t>
            </a:r>
            <a:r>
              <a:rPr kumimoji="1" lang="zh-CN" altLang="en-US" dirty="0"/>
              <a:t>隔</a:t>
            </a:r>
            <a:r>
              <a:rPr kumimoji="1" lang="en-US" altLang="zh-CN" dirty="0"/>
              <a:t>1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删除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0;</a:t>
            </a:r>
            <a:br>
              <a:rPr kumimoji="1" lang="en-US" altLang="zh-CN" dirty="0"/>
            </a:br>
            <a:r>
              <a:rPr kumimoji="1" lang="en-US" altLang="zh-CN" dirty="0"/>
              <a:t>        </a:t>
            </a:r>
            <a:r>
              <a:rPr kumimoji="1" lang="zh-CN" altLang="en-US" dirty="0"/>
              <a:t>第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1</a:t>
            </a:r>
            <a:r>
              <a:rPr kumimoji="1" lang="zh-CN" altLang="en-US" dirty="0"/>
              <a:t>开始</a:t>
            </a:r>
            <a:r>
              <a:rPr kumimoji="1" lang="en-US" altLang="zh-CN" dirty="0"/>
              <a:t>,</a:t>
            </a:r>
            <a:r>
              <a:rPr kumimoji="1" lang="zh-CN" altLang="en-US" dirty="0"/>
              <a:t>隔</a:t>
            </a:r>
            <a:r>
              <a:rPr kumimoji="1" lang="en-US" altLang="zh-CN" dirty="0"/>
              <a:t>1</a:t>
            </a:r>
            <a:r>
              <a:rPr kumimoji="1" lang="zh-CN" altLang="en-US" dirty="0" smtClean="0"/>
              <a:t>个</a:t>
            </a:r>
            <a:r>
              <a:rPr kumimoji="1" lang="en-US" altLang="zh-CN" dirty="0" smtClean="0"/>
              <a:t>1</a:t>
            </a:r>
            <a:r>
              <a:rPr kumimoji="1" lang="zh-CN" altLang="en-US" dirty="0" smtClean="0"/>
              <a:t>删除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1.</a:t>
            </a:r>
            <a:endParaRPr kumimoji="1" lang="en-US" altLang="zh-CN" dirty="0"/>
          </a:p>
          <a:p>
            <a:pPr eaLnBrk="1" hangingPunct="1">
              <a:lnSpc>
                <a:spcPct val="110000"/>
              </a:lnSpc>
            </a:pPr>
            <a:r>
              <a:rPr kumimoji="1" lang="en-US" altLang="zh-CN" dirty="0"/>
              <a:t>  5)</a:t>
            </a:r>
            <a:r>
              <a:rPr kumimoji="1" lang="zh-CN" altLang="en-US" dirty="0"/>
              <a:t>若带上</a:t>
            </a:r>
            <a:r>
              <a:rPr kumimoji="1" lang="zh-CN" altLang="en-US" dirty="0" smtClean="0"/>
              <a:t>同时没有</a:t>
            </a:r>
            <a:r>
              <a:rPr kumimoji="1" lang="en-US" altLang="zh-CN" dirty="0" smtClean="0"/>
              <a:t>0</a:t>
            </a:r>
            <a:r>
              <a:rPr kumimoji="1" lang="zh-CN" altLang="en-US" dirty="0"/>
              <a:t>和</a:t>
            </a:r>
            <a:r>
              <a:rPr kumimoji="1" lang="en-US" altLang="zh-CN" dirty="0"/>
              <a:t>1,</a:t>
            </a:r>
            <a:r>
              <a:rPr kumimoji="1" lang="zh-CN" altLang="en-US" dirty="0"/>
              <a:t>则接受</a:t>
            </a:r>
            <a:r>
              <a:rPr kumimoji="1" lang="en-US" altLang="zh-CN" dirty="0"/>
              <a:t>.</a:t>
            </a:r>
            <a:br>
              <a:rPr kumimoji="1" lang="en-US" altLang="zh-CN" dirty="0"/>
            </a:br>
            <a:r>
              <a:rPr kumimoji="1" lang="en-US" altLang="zh-CN" dirty="0"/>
              <a:t>     </a:t>
            </a:r>
            <a:r>
              <a:rPr kumimoji="1" lang="zh-CN" altLang="en-US" dirty="0"/>
              <a:t>否则拒绝</a:t>
            </a:r>
            <a:r>
              <a:rPr kumimoji="1" lang="en-US" altLang="zh-CN" dirty="0"/>
              <a:t>.” </a:t>
            </a:r>
            <a:endParaRPr kumimoji="1" lang="en-US" altLang="zh-CN" dirty="0"/>
          </a:p>
        </p:txBody>
      </p:sp>
      <p:sp>
        <p:nvSpPr>
          <p:cNvPr id="9" name="TextBox 13"/>
          <p:cNvSpPr txBox="1"/>
          <p:nvPr/>
        </p:nvSpPr>
        <p:spPr>
          <a:xfrm>
            <a:off x="5721138" y="1124744"/>
            <a:ext cx="1515158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zh-CN" sz="2000" dirty="0" smtClean="0"/>
              <a:t>0000011111 </a:t>
            </a:r>
            <a:endParaRPr lang="en-US" altLang="zh-CN" sz="2000" dirty="0" smtClean="0"/>
          </a:p>
          <a:p>
            <a:r>
              <a:rPr lang="en-US" altLang="zh-CN" sz="2000" dirty="0" smtClean="0"/>
              <a:t>*000011111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$</a:t>
            </a:r>
            <a:r>
              <a:rPr lang="en-US" altLang="zh-CN" sz="2000" dirty="0" smtClean="0"/>
              <a:t>0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r>
              <a:rPr lang="en-US" altLang="zh-CN" sz="2000" dirty="0" smtClean="0"/>
              <a:t>0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r>
              <a:rPr lang="en-US" altLang="zh-CN" sz="2000" dirty="0" smtClean="0">
                <a:solidFill>
                  <a:srgbClr val="00B050"/>
                </a:solidFill>
              </a:rPr>
              <a:t>x</a:t>
            </a:r>
            <a:r>
              <a:rPr lang="en-US" altLang="zh-CN" sz="2000" dirty="0" smtClean="0"/>
              <a:t>1</a:t>
            </a:r>
            <a:r>
              <a:rPr lang="en-US" altLang="zh-CN" sz="2000" dirty="0" smtClean="0">
                <a:solidFill>
                  <a:srgbClr val="00B050"/>
                </a:solidFill>
              </a:rPr>
              <a:t>x</a:t>
            </a:r>
            <a:r>
              <a:rPr lang="en-US" altLang="zh-CN" sz="2000" dirty="0" smtClean="0"/>
              <a:t>1</a:t>
            </a:r>
            <a:r>
              <a:rPr lang="en-US" altLang="zh-CN" sz="2000" dirty="0" smtClean="0">
                <a:solidFill>
                  <a:srgbClr val="00B050"/>
                </a:solidFill>
              </a:rPr>
              <a:t>x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/>
              <a:t>$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r>
              <a:rPr lang="en-US" altLang="zh-CN" sz="2000" dirty="0" smtClean="0"/>
              <a:t>x0xx</a:t>
            </a:r>
            <a:r>
              <a:rPr lang="en-US" altLang="zh-CN" sz="2000" dirty="0" smtClean="0">
                <a:solidFill>
                  <a:srgbClr val="00B050"/>
                </a:solidFill>
              </a:rPr>
              <a:t>x</a:t>
            </a:r>
            <a:r>
              <a:rPr lang="en-US" altLang="zh-CN" sz="2000" dirty="0" smtClean="0"/>
              <a:t>x1x</a:t>
            </a:r>
            <a:endParaRPr lang="en-US" altLang="zh-CN" sz="2000" dirty="0" smtClean="0"/>
          </a:p>
          <a:p>
            <a:r>
              <a:rPr lang="en-US" altLang="zh-CN" sz="2000" dirty="0" smtClean="0"/>
              <a:t>$</a:t>
            </a:r>
            <a:r>
              <a:rPr lang="en-US" altLang="zh-CN" sz="2000" dirty="0" err="1" smtClean="0"/>
              <a:t>xx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000" dirty="0" err="1" smtClean="0"/>
              <a:t>xxxx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x</a:t>
            </a:r>
            <a:r>
              <a:rPr lang="en-US" altLang="zh-CN" sz="2000" dirty="0" err="1" smtClean="0"/>
              <a:t>x</a:t>
            </a:r>
            <a:endParaRPr lang="en-US" altLang="zh-CN" sz="2000" dirty="0" smtClean="0"/>
          </a:p>
          <a:p>
            <a:r>
              <a:rPr lang="en-US" altLang="zh-CN" sz="2000" dirty="0" smtClean="0"/>
              <a:t>accept </a:t>
            </a:r>
            <a:endParaRPr lang="en-US" altLang="zh-CN" sz="2000" dirty="0" smtClean="0"/>
          </a:p>
          <a:p>
            <a:r>
              <a:rPr lang="en-US" altLang="zh-CN" sz="2000" dirty="0" smtClean="0"/>
              <a:t>20</a:t>
            </a:r>
            <a:r>
              <a:rPr lang="en-US" altLang="zh-CN" sz="2000" dirty="0" smtClean="0">
                <a:sym typeface="Symbol" panose="05050102010706020507" pitchFamily="18" charset="2"/>
              </a:rPr>
              <a:t>3+10=70</a:t>
            </a:r>
            <a:endParaRPr lang="en-US" altLang="zh-CN" sz="2000" dirty="0" smtClean="0"/>
          </a:p>
        </p:txBody>
      </p:sp>
      <p:sp>
        <p:nvSpPr>
          <p:cNvPr id="10" name="TextBox 14"/>
          <p:cNvSpPr txBox="1"/>
          <p:nvPr/>
        </p:nvSpPr>
        <p:spPr>
          <a:xfrm>
            <a:off x="7595076" y="1124744"/>
            <a:ext cx="108234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zh-CN" sz="2000" dirty="0" smtClean="0"/>
              <a:t>0001111</a:t>
            </a:r>
            <a:endParaRPr lang="en-US" altLang="zh-CN" sz="2000" dirty="0" smtClean="0"/>
          </a:p>
          <a:p>
            <a:r>
              <a:rPr lang="en-US" altLang="zh-CN" sz="2000" dirty="0" smtClean="0"/>
              <a:t>*001111</a:t>
            </a:r>
            <a:endParaRPr lang="en-US" altLang="zh-CN" sz="2000" dirty="0" smtClean="0"/>
          </a:p>
          <a:p>
            <a:r>
              <a:rPr lang="en-US" altLang="zh-CN" sz="2000" dirty="0" smtClean="0"/>
              <a:t>$0xx1x1</a:t>
            </a:r>
            <a:endParaRPr lang="en-US" altLang="zh-CN" sz="2000" dirty="0" smtClean="0"/>
          </a:p>
          <a:p>
            <a:r>
              <a:rPr lang="en-US" altLang="zh-CN" sz="2000" dirty="0" smtClean="0"/>
              <a:t>reject</a:t>
            </a:r>
            <a:endParaRPr lang="en-US" altLang="zh-CN" sz="2000" dirty="0" smtClean="0"/>
          </a:p>
        </p:txBody>
      </p:sp>
      <p:sp>
        <p:nvSpPr>
          <p:cNvPr id="11" name="TextBox 15"/>
          <p:cNvSpPr txBox="1"/>
          <p:nvPr/>
        </p:nvSpPr>
        <p:spPr>
          <a:xfrm>
            <a:off x="7595076" y="4641000"/>
            <a:ext cx="1210588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zh-CN" sz="2000" dirty="0" smtClean="0"/>
              <a:t>00011111</a:t>
            </a:r>
            <a:endParaRPr lang="en-US" altLang="zh-CN" sz="2000" dirty="0" smtClean="0"/>
          </a:p>
          <a:p>
            <a:r>
              <a:rPr lang="en-US" altLang="zh-CN" sz="2000" dirty="0" smtClean="0"/>
              <a:t>*0011111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$</a:t>
            </a:r>
            <a:r>
              <a:rPr lang="en-US" altLang="zh-CN" sz="2000" dirty="0" smtClean="0"/>
              <a:t>0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r>
              <a:rPr lang="en-US" altLang="zh-CN" sz="2000" dirty="0" smtClean="0">
                <a:solidFill>
                  <a:srgbClr val="00B050"/>
                </a:solidFill>
              </a:rPr>
              <a:t>x</a:t>
            </a:r>
            <a:r>
              <a:rPr lang="en-US" altLang="zh-CN" sz="2000" dirty="0" smtClean="0"/>
              <a:t>1</a:t>
            </a:r>
            <a:r>
              <a:rPr lang="en-US" altLang="zh-CN" sz="2000" dirty="0" smtClean="0">
                <a:solidFill>
                  <a:srgbClr val="00B050"/>
                </a:solidFill>
              </a:rPr>
              <a:t>x</a:t>
            </a:r>
            <a:r>
              <a:rPr lang="en-US" altLang="zh-CN" sz="2000" dirty="0" smtClean="0"/>
              <a:t>1</a:t>
            </a:r>
            <a:r>
              <a:rPr lang="en-US" altLang="zh-CN" sz="2000" dirty="0" smtClean="0">
                <a:solidFill>
                  <a:srgbClr val="00B050"/>
                </a:solidFill>
              </a:rPr>
              <a:t>x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/>
              <a:t>$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r>
              <a:rPr lang="en-US" altLang="zh-CN" sz="2000" dirty="0" smtClean="0"/>
              <a:t>xx</a:t>
            </a:r>
            <a:r>
              <a:rPr lang="en-US" altLang="zh-CN" sz="2000" dirty="0" smtClean="0">
                <a:solidFill>
                  <a:srgbClr val="00B050"/>
                </a:solidFill>
              </a:rPr>
              <a:t>x</a:t>
            </a:r>
            <a:r>
              <a:rPr lang="en-US" altLang="zh-CN" sz="2000" dirty="0" smtClean="0"/>
              <a:t>x1x</a:t>
            </a:r>
            <a:endParaRPr lang="en-US" altLang="zh-CN" sz="2000" dirty="0" smtClean="0"/>
          </a:p>
          <a:p>
            <a:r>
              <a:rPr lang="en-US" altLang="zh-CN" sz="2000" dirty="0" smtClean="0"/>
              <a:t>reject</a:t>
            </a:r>
            <a:endParaRPr lang="en-US" altLang="zh-CN" sz="2000" dirty="0"/>
          </a:p>
        </p:txBody>
      </p:sp>
      <p:sp>
        <p:nvSpPr>
          <p:cNvPr id="12" name="TextBox 16"/>
          <p:cNvSpPr txBox="1"/>
          <p:nvPr/>
        </p:nvSpPr>
        <p:spPr>
          <a:xfrm>
            <a:off x="7595076" y="2579152"/>
            <a:ext cx="121058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zh-CN" sz="2000" dirty="0" smtClean="0"/>
              <a:t>00111111 </a:t>
            </a:r>
            <a:endParaRPr lang="en-US" altLang="zh-CN" sz="2000" dirty="0" smtClean="0"/>
          </a:p>
          <a:p>
            <a:r>
              <a:rPr lang="en-US" altLang="zh-CN" sz="2000" dirty="0" smtClean="0"/>
              <a:t>*0111111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$</a:t>
            </a:r>
            <a:r>
              <a:rPr lang="en-US" altLang="zh-CN" sz="2000" dirty="0" smtClean="0"/>
              <a:t>0</a:t>
            </a:r>
            <a:r>
              <a:rPr lang="en-US" altLang="zh-CN" sz="2000" dirty="0" smtClean="0">
                <a:solidFill>
                  <a:srgbClr val="00B050"/>
                </a:solidFill>
              </a:rPr>
              <a:t>x</a:t>
            </a:r>
            <a:r>
              <a:rPr lang="en-US" altLang="zh-CN" sz="2000" dirty="0" smtClean="0"/>
              <a:t>1</a:t>
            </a:r>
            <a:r>
              <a:rPr lang="en-US" altLang="zh-CN" sz="2000" dirty="0" smtClean="0">
                <a:solidFill>
                  <a:srgbClr val="00B050"/>
                </a:solidFill>
              </a:rPr>
              <a:t>x</a:t>
            </a:r>
            <a:r>
              <a:rPr lang="en-US" altLang="zh-CN" sz="2000" dirty="0" smtClean="0"/>
              <a:t>1</a:t>
            </a:r>
            <a:r>
              <a:rPr lang="en-US" altLang="zh-CN" sz="2000" dirty="0" smtClean="0">
                <a:solidFill>
                  <a:srgbClr val="00B050"/>
                </a:solidFill>
              </a:rPr>
              <a:t>x</a:t>
            </a:r>
            <a:r>
              <a:rPr lang="en-US" altLang="zh-CN" sz="2000" dirty="0" smtClean="0"/>
              <a:t>1</a:t>
            </a:r>
            <a:endParaRPr lang="en-US" altLang="zh-CN" sz="2000" dirty="0" smtClean="0"/>
          </a:p>
          <a:p>
            <a:r>
              <a:rPr lang="en-US" altLang="zh-CN" sz="2000" dirty="0" smtClean="0"/>
              <a:t>$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r>
              <a:rPr lang="en-US" altLang="zh-CN" sz="2000" dirty="0" smtClean="0"/>
              <a:t>x</a:t>
            </a:r>
            <a:r>
              <a:rPr lang="en-US" altLang="zh-CN" sz="2000" dirty="0" smtClean="0">
                <a:solidFill>
                  <a:srgbClr val="00B050"/>
                </a:solidFill>
              </a:rPr>
              <a:t>x</a:t>
            </a:r>
            <a:r>
              <a:rPr lang="en-US" altLang="zh-CN" sz="2000" dirty="0" smtClean="0"/>
              <a:t>x1x</a:t>
            </a:r>
            <a:r>
              <a:rPr lang="en-US" altLang="zh-CN" sz="2000" dirty="0" smtClean="0">
                <a:solidFill>
                  <a:srgbClr val="00B050"/>
                </a:solidFill>
              </a:rPr>
              <a:t>x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/>
              <a:t>$xxxx1xx</a:t>
            </a:r>
            <a:endParaRPr lang="en-US" altLang="zh-CN" sz="2000" dirty="0" smtClean="0"/>
          </a:p>
          <a:p>
            <a:r>
              <a:rPr lang="en-US" altLang="zh-CN" sz="2000" dirty="0" smtClean="0"/>
              <a:t>reject</a:t>
            </a:r>
            <a:endParaRPr lang="en-US" altLang="zh-CN" sz="2000" dirty="0" smtClean="0"/>
          </a:p>
        </p:txBody>
      </p:sp>
      <p:sp>
        <p:nvSpPr>
          <p:cNvPr id="13" name="TextBox 13"/>
          <p:cNvSpPr txBox="1"/>
          <p:nvPr/>
        </p:nvSpPr>
        <p:spPr>
          <a:xfrm>
            <a:off x="5720439" y="3645024"/>
            <a:ext cx="138691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p>
            <a:r>
              <a:rPr lang="en-US" altLang="zh-CN" sz="2000" dirty="0" smtClean="0"/>
              <a:t>000111 </a:t>
            </a:r>
            <a:endParaRPr lang="en-US" altLang="zh-CN" sz="2000" dirty="0" smtClean="0"/>
          </a:p>
          <a:p>
            <a:r>
              <a:rPr lang="en-US" altLang="zh-CN" sz="2000" dirty="0" smtClean="0"/>
              <a:t>*00111</a:t>
            </a:r>
            <a:endParaRPr lang="en-US" altLang="zh-CN" sz="2000" dirty="0" smtClean="0"/>
          </a:p>
          <a:p>
            <a:r>
              <a:rPr lang="en-US" altLang="zh-CN" sz="2000" dirty="0" smtClean="0">
                <a:solidFill>
                  <a:srgbClr val="FF0000"/>
                </a:solidFill>
              </a:rPr>
              <a:t>$</a:t>
            </a:r>
            <a:r>
              <a:rPr lang="en-US" altLang="zh-CN" sz="2000" dirty="0" smtClean="0"/>
              <a:t>0</a:t>
            </a:r>
            <a:r>
              <a:rPr lang="en-US" altLang="zh-CN" sz="2000" dirty="0" smtClean="0">
                <a:solidFill>
                  <a:srgbClr val="FF0000"/>
                </a:solidFill>
              </a:rPr>
              <a:t>x</a:t>
            </a:r>
            <a:r>
              <a:rPr lang="en-US" altLang="zh-CN" sz="2000" dirty="0" smtClean="0">
                <a:solidFill>
                  <a:srgbClr val="00B050"/>
                </a:solidFill>
              </a:rPr>
              <a:t>x</a:t>
            </a:r>
            <a:r>
              <a:rPr lang="en-US" altLang="zh-CN" sz="2000" dirty="0" smtClean="0"/>
              <a:t>1</a:t>
            </a:r>
            <a:r>
              <a:rPr lang="en-US" altLang="zh-CN" sz="2000" dirty="0" smtClean="0">
                <a:solidFill>
                  <a:srgbClr val="00B050"/>
                </a:solidFill>
              </a:rPr>
              <a:t>x</a:t>
            </a:r>
            <a:endParaRPr lang="en-US" altLang="zh-CN" sz="2000" dirty="0" smtClean="0">
              <a:solidFill>
                <a:srgbClr val="00B050"/>
              </a:solidFill>
            </a:endParaRPr>
          </a:p>
          <a:p>
            <a:r>
              <a:rPr lang="en-US" altLang="zh-CN" sz="2000" dirty="0" smtClean="0"/>
              <a:t>$</a:t>
            </a:r>
            <a:r>
              <a:rPr lang="en-US" altLang="zh-CN" sz="2000" dirty="0" err="1" smtClean="0">
                <a:solidFill>
                  <a:srgbClr val="FF0000"/>
                </a:solidFill>
              </a:rPr>
              <a:t>x</a:t>
            </a:r>
            <a:r>
              <a:rPr lang="en-US" altLang="zh-CN" sz="2000" dirty="0" err="1" smtClean="0"/>
              <a:t>xx</a:t>
            </a:r>
            <a:r>
              <a:rPr lang="en-US" altLang="zh-CN" sz="2000" dirty="0" err="1" smtClean="0">
                <a:solidFill>
                  <a:srgbClr val="00B050"/>
                </a:solidFill>
              </a:rPr>
              <a:t>x</a:t>
            </a:r>
            <a:r>
              <a:rPr lang="en-US" altLang="zh-CN" sz="2000" dirty="0" err="1" smtClean="0"/>
              <a:t>x</a:t>
            </a:r>
            <a:endParaRPr lang="en-US" altLang="zh-CN" sz="2000" dirty="0" smtClean="0"/>
          </a:p>
          <a:p>
            <a:r>
              <a:rPr lang="en-US" altLang="zh-CN" sz="2000" dirty="0" smtClean="0"/>
              <a:t>accept </a:t>
            </a:r>
            <a:endParaRPr lang="en-US" altLang="zh-CN" sz="2000" dirty="0" smtClean="0"/>
          </a:p>
          <a:p>
            <a:r>
              <a:rPr lang="en-US" altLang="zh-CN" sz="2000" dirty="0" smtClean="0">
                <a:sym typeface="Symbol" panose="05050102010706020507" pitchFamily="18" charset="2"/>
              </a:rPr>
              <a:t>122+6=30</a:t>
            </a:r>
            <a:endParaRPr lang="en-US" altLang="zh-C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6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autoUpdateAnimBg="0" build="p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图灵机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2 </a:t>
            </a:r>
            <a:r>
              <a:rPr lang="en-US" altLang="zh-CN" dirty="0" smtClean="0"/>
              <a:t>(P155)</a:t>
            </a:r>
            <a:endParaRPr lang="en-US" altLang="zh-CN" dirty="0" smtClean="0"/>
          </a:p>
        </p:txBody>
      </p:sp>
      <p:sp>
        <p:nvSpPr>
          <p:cNvPr id="226307" name="Text Box 3"/>
          <p:cNvSpPr txBox="1">
            <a:spLocks noChangeArrowheads="1"/>
          </p:cNvSpPr>
          <p:nvPr/>
        </p:nvSpPr>
        <p:spPr bwMode="auto">
          <a:xfrm>
            <a:off x="239713" y="1211263"/>
            <a:ext cx="6290505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M</a:t>
            </a:r>
            <a:r>
              <a:rPr kumimoji="1" lang="en-US" altLang="zh-CN" sz="3200" baseline="-25000" dirty="0"/>
              <a:t>2</a:t>
            </a:r>
            <a:r>
              <a:rPr kumimoji="1" lang="en-US" altLang="zh-CN" sz="3200" dirty="0"/>
              <a:t>=“</a:t>
            </a:r>
            <a:r>
              <a:rPr kumimoji="1" lang="zh-CN" altLang="en-US" sz="3200" dirty="0"/>
              <a:t>对输入串</a:t>
            </a:r>
            <a:r>
              <a:rPr kumimoji="1" lang="en-US" altLang="zh-CN" sz="3200" dirty="0"/>
              <a:t>w: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  1)</a:t>
            </a:r>
            <a:r>
              <a:rPr kumimoji="1" lang="zh-CN" altLang="en-US" sz="3200" dirty="0"/>
              <a:t>扫描带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若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的右边有</a:t>
            </a:r>
            <a:r>
              <a:rPr kumimoji="1" lang="en-US" altLang="zh-CN" sz="3200" dirty="0"/>
              <a:t>0,</a:t>
            </a:r>
            <a:r>
              <a:rPr kumimoji="1" lang="zh-CN" altLang="en-US" sz="3200" dirty="0"/>
              <a:t>则拒绝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  2)</a:t>
            </a:r>
            <a:r>
              <a:rPr kumimoji="1" lang="zh-CN" altLang="en-US" sz="3200" dirty="0"/>
              <a:t>若</a:t>
            </a:r>
            <a:r>
              <a:rPr kumimoji="1" lang="en-US" altLang="zh-CN" sz="3200" dirty="0"/>
              <a:t>0,1</a:t>
            </a:r>
            <a:r>
              <a:rPr kumimoji="1" lang="zh-CN" altLang="en-US" sz="3200" dirty="0"/>
              <a:t>都在带上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重复以下步骤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  3)   </a:t>
            </a:r>
            <a:r>
              <a:rPr kumimoji="1" lang="zh-CN" altLang="en-US" sz="3200" dirty="0"/>
              <a:t>检查带上</a:t>
            </a:r>
            <a:r>
              <a:rPr kumimoji="1" lang="en-US" altLang="zh-CN" sz="3200" dirty="0"/>
              <a:t>0,1</a:t>
            </a:r>
            <a:r>
              <a:rPr kumimoji="1" lang="zh-CN" altLang="en-US" sz="3200" dirty="0"/>
              <a:t>总数的奇偶性</a:t>
            </a:r>
            <a:r>
              <a:rPr kumimoji="1" lang="en-US" altLang="zh-CN" sz="3200" dirty="0"/>
              <a:t>,</a:t>
            </a:r>
            <a:br>
              <a:rPr kumimoji="1" lang="en-US" altLang="zh-CN" sz="3200" dirty="0"/>
            </a:br>
            <a:r>
              <a:rPr kumimoji="1" lang="en-US" altLang="zh-CN" sz="3200" dirty="0"/>
              <a:t>        </a:t>
            </a:r>
            <a:r>
              <a:rPr kumimoji="1" lang="zh-CN" altLang="en-US" sz="3200" dirty="0"/>
              <a:t>若是奇数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就拒绝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  4)   </a:t>
            </a:r>
            <a:r>
              <a:rPr kumimoji="1" lang="zh-CN" altLang="en-US" sz="3200" dirty="0"/>
              <a:t>再次扫描带</a:t>
            </a:r>
            <a:r>
              <a:rPr kumimoji="1" lang="en-US" altLang="zh-CN" sz="3200" dirty="0"/>
              <a:t>,</a:t>
            </a:r>
            <a:br>
              <a:rPr kumimoji="1" lang="en-US" altLang="zh-CN" sz="3200" dirty="0"/>
            </a:br>
            <a:r>
              <a:rPr kumimoji="1" lang="en-US" altLang="zh-CN" sz="3200" dirty="0"/>
              <a:t>        </a:t>
            </a:r>
            <a:r>
              <a:rPr kumimoji="1" lang="zh-CN" altLang="en-US" sz="3200" dirty="0"/>
              <a:t>第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个</a:t>
            </a:r>
            <a:r>
              <a:rPr kumimoji="1" lang="en-US" altLang="zh-CN" sz="3200" dirty="0"/>
              <a:t>0</a:t>
            </a:r>
            <a:r>
              <a:rPr kumimoji="1" lang="zh-CN" altLang="en-US" sz="3200" dirty="0"/>
              <a:t>开始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隔</a:t>
            </a:r>
            <a:r>
              <a:rPr kumimoji="1" lang="en-US" altLang="zh-CN" sz="3200" dirty="0"/>
              <a:t>1</a:t>
            </a:r>
            <a:r>
              <a:rPr kumimoji="1" lang="zh-CN" altLang="en-US" sz="3200" dirty="0" smtClean="0"/>
              <a:t>个</a:t>
            </a:r>
            <a:r>
              <a:rPr kumimoji="1" lang="en-US" altLang="zh-CN" sz="3200" dirty="0" smtClean="0"/>
              <a:t>0</a:t>
            </a:r>
            <a:r>
              <a:rPr kumimoji="1" lang="zh-CN" altLang="en-US" sz="3200" dirty="0" smtClean="0"/>
              <a:t>删除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个</a:t>
            </a:r>
            <a:r>
              <a:rPr kumimoji="1" lang="en-US" altLang="zh-CN" sz="3200" dirty="0"/>
              <a:t>0;</a:t>
            </a:r>
            <a:br>
              <a:rPr kumimoji="1" lang="en-US" altLang="zh-CN" sz="3200" dirty="0"/>
            </a:br>
            <a:r>
              <a:rPr kumimoji="1" lang="en-US" altLang="zh-CN" sz="3200" dirty="0"/>
              <a:t>        </a:t>
            </a:r>
            <a:r>
              <a:rPr kumimoji="1" lang="zh-CN" altLang="en-US" sz="3200" dirty="0"/>
              <a:t>第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个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开始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隔</a:t>
            </a:r>
            <a:r>
              <a:rPr kumimoji="1" lang="en-US" altLang="zh-CN" sz="3200" dirty="0"/>
              <a:t>1</a:t>
            </a:r>
            <a:r>
              <a:rPr kumimoji="1" lang="zh-CN" altLang="en-US" sz="3200" dirty="0" smtClean="0"/>
              <a:t>个</a:t>
            </a:r>
            <a:r>
              <a:rPr kumimoji="1" lang="en-US" altLang="zh-CN" sz="3200" dirty="0" smtClean="0"/>
              <a:t>1</a:t>
            </a:r>
            <a:r>
              <a:rPr kumimoji="1" lang="zh-CN" altLang="en-US" sz="3200" dirty="0" smtClean="0"/>
              <a:t>删除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个</a:t>
            </a:r>
            <a:r>
              <a:rPr kumimoji="1" lang="en-US" altLang="zh-CN" sz="3200" dirty="0"/>
              <a:t>1.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3200" dirty="0"/>
              <a:t>  5)</a:t>
            </a:r>
            <a:r>
              <a:rPr kumimoji="1" lang="zh-CN" altLang="en-US" sz="3200" dirty="0"/>
              <a:t>若带上</a:t>
            </a:r>
            <a:r>
              <a:rPr kumimoji="1" lang="zh-CN" altLang="en-US" sz="3200" dirty="0" smtClean="0"/>
              <a:t>同时没有</a:t>
            </a:r>
            <a:r>
              <a:rPr kumimoji="1" lang="en-US" altLang="zh-CN" sz="3200" dirty="0" smtClean="0"/>
              <a:t>0</a:t>
            </a:r>
            <a:r>
              <a:rPr kumimoji="1" lang="zh-CN" altLang="en-US" sz="3200" dirty="0"/>
              <a:t>和</a:t>
            </a:r>
            <a:r>
              <a:rPr kumimoji="1" lang="en-US" altLang="zh-CN" sz="3200" dirty="0"/>
              <a:t>1,</a:t>
            </a:r>
            <a:r>
              <a:rPr kumimoji="1" lang="zh-CN" altLang="en-US" sz="3200" dirty="0"/>
              <a:t>则接受</a:t>
            </a:r>
            <a:r>
              <a:rPr kumimoji="1" lang="en-US" altLang="zh-CN" sz="3200" dirty="0"/>
              <a:t>.</a:t>
            </a:r>
            <a:br>
              <a:rPr kumimoji="1" lang="en-US" altLang="zh-CN" sz="3200" dirty="0"/>
            </a:br>
            <a:r>
              <a:rPr kumimoji="1" lang="en-US" altLang="zh-CN" sz="3200" dirty="0"/>
              <a:t>     </a:t>
            </a:r>
            <a:r>
              <a:rPr kumimoji="1" lang="zh-CN" altLang="en-US" sz="3200" dirty="0"/>
              <a:t>否则拒绝</a:t>
            </a:r>
            <a:r>
              <a:rPr kumimoji="1" lang="en-US" altLang="zh-CN" sz="3200" dirty="0"/>
              <a:t>.” </a:t>
            </a:r>
            <a:endParaRPr kumimoji="1" lang="en-US" altLang="zh-CN" sz="3200" dirty="0"/>
          </a:p>
        </p:txBody>
      </p:sp>
      <p:grpSp>
        <p:nvGrpSpPr>
          <p:cNvPr id="226308" name="Group 4"/>
          <p:cNvGrpSpPr/>
          <p:nvPr/>
        </p:nvGrpSpPr>
        <p:grpSpPr bwMode="auto">
          <a:xfrm>
            <a:off x="6262688" y="1733550"/>
            <a:ext cx="973137" cy="4359275"/>
            <a:chOff x="3840" y="1027"/>
            <a:chExt cx="613" cy="2746"/>
          </a:xfrm>
        </p:grpSpPr>
        <p:sp>
          <p:nvSpPr>
            <p:cNvPr id="10249" name="Rectangle 5"/>
            <p:cNvSpPr>
              <a:spLocks noChangeArrowheads="1"/>
            </p:cNvSpPr>
            <p:nvPr/>
          </p:nvSpPr>
          <p:spPr bwMode="auto">
            <a:xfrm>
              <a:off x="3840" y="1027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00"/>
                  </a:solidFill>
                </a:rPr>
                <a:t>O</a:t>
              </a:r>
              <a:r>
                <a:rPr kumimoji="1" lang="en-US" altLang="zh-CN" sz="3200">
                  <a:solidFill>
                    <a:srgbClr val="FF3300"/>
                  </a:solidFill>
                </a:rPr>
                <a:t>(n)</a:t>
              </a:r>
              <a:endParaRPr kumimoji="1"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10250" name="Rectangle 6"/>
            <p:cNvSpPr>
              <a:spLocks noChangeArrowheads="1"/>
            </p:cNvSpPr>
            <p:nvPr/>
          </p:nvSpPr>
          <p:spPr bwMode="auto">
            <a:xfrm>
              <a:off x="3840" y="1392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00"/>
                  </a:solidFill>
                </a:rPr>
                <a:t>O</a:t>
              </a:r>
              <a:r>
                <a:rPr kumimoji="1" lang="en-US" altLang="zh-CN" sz="3200">
                  <a:solidFill>
                    <a:srgbClr val="FF3300"/>
                  </a:solidFill>
                </a:rPr>
                <a:t>(n)</a:t>
              </a:r>
              <a:endParaRPr kumimoji="1"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10251" name="Rectangle 7"/>
            <p:cNvSpPr>
              <a:spLocks noChangeArrowheads="1"/>
            </p:cNvSpPr>
            <p:nvPr/>
          </p:nvSpPr>
          <p:spPr bwMode="auto">
            <a:xfrm>
              <a:off x="3840" y="1968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00"/>
                  </a:solidFill>
                </a:rPr>
                <a:t>O</a:t>
              </a:r>
              <a:r>
                <a:rPr kumimoji="1" lang="en-US" altLang="zh-CN" sz="3200">
                  <a:solidFill>
                    <a:srgbClr val="FF3300"/>
                  </a:solidFill>
                </a:rPr>
                <a:t>(n)</a:t>
              </a:r>
              <a:endParaRPr kumimoji="1"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3840" y="2784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00"/>
                  </a:solidFill>
                </a:rPr>
                <a:t>O</a:t>
              </a:r>
              <a:r>
                <a:rPr kumimoji="1" lang="en-US" altLang="zh-CN" sz="3200">
                  <a:solidFill>
                    <a:srgbClr val="FF3300"/>
                  </a:solidFill>
                </a:rPr>
                <a:t>(n)</a:t>
              </a:r>
              <a:endParaRPr kumimoji="1" lang="en-US" altLang="zh-CN" sz="3200">
                <a:solidFill>
                  <a:srgbClr val="FF3300"/>
                </a:solidFill>
              </a:endParaRPr>
            </a:p>
          </p:txBody>
        </p:sp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3840" y="3408"/>
              <a:ext cx="6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solidFill>
                    <a:srgbClr val="FF3300"/>
                  </a:solidFill>
                </a:rPr>
                <a:t>O</a:t>
              </a:r>
              <a:r>
                <a:rPr kumimoji="1" lang="en-US" altLang="zh-CN" sz="3200">
                  <a:solidFill>
                    <a:srgbClr val="FF3300"/>
                  </a:solidFill>
                </a:rPr>
                <a:t>(n)</a:t>
              </a:r>
              <a:endParaRPr kumimoji="1" lang="en-US" altLang="zh-CN" sz="3200">
                <a:solidFill>
                  <a:srgbClr val="FF3300"/>
                </a:solidFill>
              </a:endParaRPr>
            </a:p>
          </p:txBody>
        </p:sp>
      </p:grpSp>
      <p:grpSp>
        <p:nvGrpSpPr>
          <p:cNvPr id="226314" name="Group 10"/>
          <p:cNvGrpSpPr/>
          <p:nvPr/>
        </p:nvGrpSpPr>
        <p:grpSpPr bwMode="auto">
          <a:xfrm>
            <a:off x="7253288" y="2659063"/>
            <a:ext cx="1566862" cy="2209800"/>
            <a:chOff x="4464" y="1584"/>
            <a:chExt cx="987" cy="1392"/>
          </a:xfrm>
        </p:grpSpPr>
        <p:sp>
          <p:nvSpPr>
            <p:cNvPr id="10247" name="AutoShape 11"/>
            <p:cNvSpPr/>
            <p:nvPr/>
          </p:nvSpPr>
          <p:spPr bwMode="auto">
            <a:xfrm>
              <a:off x="4464" y="1584"/>
              <a:ext cx="144" cy="1392"/>
            </a:xfrm>
            <a:prstGeom prst="rightBrace">
              <a:avLst>
                <a:gd name="adj1" fmla="val 80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48" name="Text Box 12"/>
            <p:cNvSpPr txBox="1">
              <a:spLocks noChangeArrowheads="1"/>
            </p:cNvSpPr>
            <p:nvPr/>
          </p:nvSpPr>
          <p:spPr bwMode="auto">
            <a:xfrm>
              <a:off x="4661" y="2078"/>
              <a:ext cx="79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olidFill>
                    <a:srgbClr val="FF3300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</a:t>
              </a:r>
              <a:r>
                <a:rPr kumimoji="1" lang="en-US" altLang="zh-CN" sz="3200">
                  <a:solidFill>
                    <a:srgbClr val="FF3300"/>
                  </a:solidFill>
                  <a:cs typeface="Times New Roman" panose="02020603050405020304" pitchFamily="18" charset="0"/>
                </a:rPr>
                <a:t>log n</a:t>
              </a:r>
              <a:endParaRPr kumimoji="1" lang="en-US" altLang="zh-CN" sz="3200">
                <a:solidFill>
                  <a:srgbClr val="FF3300"/>
                </a:solidFill>
              </a:endParaRPr>
            </a:p>
          </p:txBody>
        </p:sp>
      </p:grpSp>
      <p:sp>
        <p:nvSpPr>
          <p:cNvPr id="226317" name="Text Box 13"/>
          <p:cNvSpPr txBox="1">
            <a:spLocks noChangeArrowheads="1"/>
          </p:cNvSpPr>
          <p:nvPr/>
        </p:nvSpPr>
        <p:spPr bwMode="auto">
          <a:xfrm>
            <a:off x="7369175" y="5029200"/>
            <a:ext cx="1739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solidFill>
                  <a:srgbClr val="FF3300"/>
                </a:solidFill>
              </a:rPr>
              <a:t>总时间</a:t>
            </a:r>
            <a:r>
              <a:rPr kumimoji="1" lang="en-US" altLang="zh-CN" sz="3200">
                <a:solidFill>
                  <a:srgbClr val="FF3300"/>
                </a:solidFill>
              </a:rPr>
              <a:t>:</a:t>
            </a:r>
            <a:endParaRPr kumimoji="1" lang="en-US" altLang="zh-CN" sz="3200">
              <a:solidFill>
                <a:srgbClr val="FF3300"/>
              </a:solidFill>
            </a:endParaRPr>
          </a:p>
          <a:p>
            <a:pPr eaLnBrk="1" hangingPunct="1"/>
            <a:r>
              <a:rPr kumimoji="1" lang="en-US" altLang="zh-CN" sz="3200">
                <a:solidFill>
                  <a:srgbClr val="FF3300"/>
                </a:solidFill>
              </a:rPr>
              <a:t>O(nlogn)</a:t>
            </a:r>
            <a:endParaRPr kumimoji="1" lang="en-US" altLang="zh-CN" sz="320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tx1"/>
                </a:solidFill>
              </a:rPr>
              <a:t>{0</a:t>
            </a:r>
            <a:r>
              <a:rPr kumimoji="1" lang="en-US" altLang="zh-CN" baseline="30000" dirty="0" smtClean="0">
                <a:solidFill>
                  <a:schemeClr val="tx1"/>
                </a:solidFill>
              </a:rPr>
              <a:t>k</a:t>
            </a:r>
            <a:r>
              <a:rPr kumimoji="1" lang="en-US" altLang="zh-CN" dirty="0" smtClean="0">
                <a:solidFill>
                  <a:schemeClr val="tx1"/>
                </a:solidFill>
              </a:rPr>
              <a:t>1</a:t>
            </a:r>
            <a:r>
              <a:rPr kumimoji="1" lang="en-US" altLang="zh-CN" baseline="30000" dirty="0" smtClean="0">
                <a:solidFill>
                  <a:schemeClr val="tx1"/>
                </a:solidFill>
              </a:rPr>
              <a:t>k</a:t>
            </a:r>
            <a:r>
              <a:rPr kumimoji="1" lang="en-US" altLang="zh-CN" dirty="0" smtClean="0">
                <a:solidFill>
                  <a:schemeClr val="tx1"/>
                </a:solidFill>
              </a:rPr>
              <a:t>|k</a:t>
            </a:r>
            <a:r>
              <a:rPr kumimoji="1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</a:t>
            </a:r>
            <a:r>
              <a:rPr kumimoji="1" lang="en-US" altLang="zh-CN" dirty="0" smtClean="0">
                <a:solidFill>
                  <a:schemeClr val="tx1"/>
                </a:solidFill>
              </a:rPr>
              <a:t>0}</a:t>
            </a:r>
            <a:r>
              <a:rPr lang="en-US" altLang="zh-CN" dirty="0" smtClean="0">
                <a:sym typeface="Symbol" panose="05050102010706020507" pitchFamily="18" charset="2"/>
              </a:rPr>
              <a:t></a:t>
            </a:r>
            <a:r>
              <a:rPr lang="en-US" altLang="zh-CN" dirty="0" smtClean="0"/>
              <a:t>TIME(</a:t>
            </a:r>
            <a:r>
              <a:rPr lang="en-US" altLang="zh-CN" i="1" dirty="0" err="1" smtClean="0"/>
              <a:t>n</a:t>
            </a:r>
            <a:r>
              <a:rPr lang="en-US" altLang="zh-CN" dirty="0" err="1" smtClean="0"/>
              <a:t>log</a:t>
            </a:r>
            <a:r>
              <a:rPr lang="en-US" altLang="zh-CN" i="1" dirty="0" err="1" smtClean="0"/>
              <a:t>n</a:t>
            </a:r>
            <a:r>
              <a:rPr lang="en-US" altLang="zh-CN" dirty="0" smtClean="0"/>
              <a:t>) (P156)</a:t>
            </a:r>
            <a:endParaRPr lang="en-US" altLang="zh-CN" dirty="0" smtClean="0"/>
          </a:p>
        </p:txBody>
      </p:sp>
      <p:sp>
        <p:nvSpPr>
          <p:cNvPr id="227331" name="Text Box 3"/>
          <p:cNvSpPr txBox="1">
            <a:spLocks noChangeArrowheads="1"/>
          </p:cNvSpPr>
          <p:nvPr/>
        </p:nvSpPr>
        <p:spPr bwMode="auto">
          <a:xfrm>
            <a:off x="179512" y="1052736"/>
            <a:ext cx="8557151" cy="37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dirty="0" smtClean="0"/>
              <a:t>由</a:t>
            </a:r>
            <a:r>
              <a:rPr kumimoji="1" lang="en-US" altLang="zh-CN" dirty="0" smtClean="0"/>
              <a:t>M</a:t>
            </a:r>
            <a:r>
              <a:rPr kumimoji="1" lang="en-US" altLang="zh-CN" baseline="-25000" dirty="0" smtClean="0"/>
              <a:t>2</a:t>
            </a:r>
            <a:r>
              <a:rPr kumimoji="1" lang="zh-CN" altLang="en-US" dirty="0"/>
              <a:t>知道</a:t>
            </a:r>
            <a:r>
              <a:rPr kumimoji="1" lang="en-US" altLang="zh-CN" dirty="0">
                <a:solidFill>
                  <a:schemeClr val="tx2"/>
                </a:solidFill>
              </a:rPr>
              <a:t>A</a:t>
            </a:r>
            <a:r>
              <a:rPr kumimoji="1"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 dirty="0">
                <a:solidFill>
                  <a:schemeClr val="tx2"/>
                </a:solidFill>
              </a:rPr>
              <a:t>TIME(n log n</a:t>
            </a:r>
            <a:r>
              <a:rPr kumimoji="1" lang="en-US" altLang="zh-CN" dirty="0" smtClean="0">
                <a:solidFill>
                  <a:schemeClr val="tx2"/>
                </a:solidFill>
              </a:rPr>
              <a:t>). </a:t>
            </a:r>
            <a:r>
              <a:rPr kumimoji="1" lang="zh-CN" altLang="en-US" dirty="0" smtClean="0">
                <a:solidFill>
                  <a:schemeClr val="tx2"/>
                </a:solidFill>
              </a:rPr>
              <a:t>有没有</a:t>
            </a:r>
            <a:r>
              <a:rPr kumimoji="1" lang="zh-CN" altLang="en-US" dirty="0">
                <a:solidFill>
                  <a:schemeClr val="tx2"/>
                </a:solidFill>
              </a:rPr>
              <a:t>更快</a:t>
            </a:r>
            <a:r>
              <a:rPr kumimoji="1" lang="zh-CN" altLang="en-US" dirty="0" smtClean="0">
                <a:solidFill>
                  <a:schemeClr val="tx2"/>
                </a:solidFill>
              </a:rPr>
              <a:t>的</a:t>
            </a:r>
            <a:r>
              <a:rPr kumimoji="1" lang="en-US" altLang="zh-CN" dirty="0" smtClean="0">
                <a:solidFill>
                  <a:schemeClr val="tx2"/>
                </a:solidFill>
              </a:rPr>
              <a:t>TM</a:t>
            </a:r>
            <a:r>
              <a:rPr kumimoji="1" lang="zh-CN" altLang="en-US" dirty="0" smtClean="0">
                <a:solidFill>
                  <a:schemeClr val="tx2"/>
                </a:solidFill>
              </a:rPr>
              <a:t>识别</a:t>
            </a:r>
            <a:r>
              <a:rPr kumimoji="1" lang="en-US" altLang="zh-CN" dirty="0">
                <a:solidFill>
                  <a:schemeClr val="tx2"/>
                </a:solidFill>
              </a:rPr>
              <a:t>A?</a:t>
            </a:r>
            <a:endParaRPr kumimoji="1" lang="en-US" altLang="zh-CN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 smtClean="0">
                <a:solidFill>
                  <a:schemeClr val="tx2"/>
                </a:solidFill>
              </a:rPr>
              <a:t>对于</a:t>
            </a:r>
            <a:r>
              <a:rPr kumimoji="1" lang="zh-CN" altLang="en-US" dirty="0">
                <a:solidFill>
                  <a:schemeClr val="accent2"/>
                </a:solidFill>
              </a:rPr>
              <a:t>单带</a:t>
            </a:r>
            <a:r>
              <a:rPr kumimoji="1" lang="zh-CN" altLang="en-US" dirty="0">
                <a:solidFill>
                  <a:schemeClr val="tx2"/>
                </a:solidFill>
              </a:rPr>
              <a:t>确定图灵机</a:t>
            </a:r>
            <a:r>
              <a:rPr kumimoji="1" lang="en-US" altLang="zh-CN" dirty="0">
                <a:solidFill>
                  <a:schemeClr val="tx2"/>
                </a:solidFill>
              </a:rPr>
              <a:t>, </a:t>
            </a:r>
            <a:r>
              <a:rPr kumimoji="1" lang="zh-CN" altLang="en-US" dirty="0">
                <a:solidFill>
                  <a:schemeClr val="tx2"/>
                </a:solidFill>
              </a:rPr>
              <a:t>由</a:t>
            </a:r>
            <a:endParaRPr kumimoji="1" lang="zh-CN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>
                <a:solidFill>
                  <a:schemeClr val="accent2"/>
                </a:solidFill>
              </a:rPr>
              <a:t>定理</a:t>
            </a:r>
            <a:r>
              <a:rPr kumimoji="1" lang="en-US" altLang="zh-CN" dirty="0">
                <a:solidFill>
                  <a:schemeClr val="tx2"/>
                </a:solidFill>
              </a:rPr>
              <a:t>: </a:t>
            </a:r>
            <a:r>
              <a:rPr kumimoji="1" lang="zh-CN" altLang="en-US" dirty="0">
                <a:solidFill>
                  <a:schemeClr val="tx2"/>
                </a:solidFill>
              </a:rPr>
              <a:t>时间</a:t>
            </a:r>
            <a:r>
              <a:rPr kumimoji="1" lang="en-US" altLang="zh-CN" i="1" dirty="0">
                <a:solidFill>
                  <a:schemeClr val="tx2"/>
                </a:solidFill>
              </a:rPr>
              <a:t>o</a:t>
            </a:r>
            <a:r>
              <a:rPr kumimoji="1" lang="en-US" altLang="zh-CN" dirty="0">
                <a:solidFill>
                  <a:schemeClr val="tx2"/>
                </a:solidFill>
              </a:rPr>
              <a:t>(</a:t>
            </a:r>
            <a:r>
              <a:rPr kumimoji="1" lang="en-US" altLang="zh-CN" i="1" dirty="0" err="1">
                <a:solidFill>
                  <a:schemeClr val="tx2"/>
                </a:solidFill>
              </a:rPr>
              <a:t>n</a:t>
            </a:r>
            <a:r>
              <a:rPr kumimoji="1" lang="en-US" altLang="zh-CN" dirty="0" err="1">
                <a:solidFill>
                  <a:schemeClr val="tx2"/>
                </a:solidFill>
              </a:rPr>
              <a:t>log</a:t>
            </a:r>
            <a:r>
              <a:rPr kumimoji="1" lang="en-US" altLang="zh-CN" i="1" dirty="0" err="1">
                <a:solidFill>
                  <a:schemeClr val="tx2"/>
                </a:solidFill>
              </a:rPr>
              <a:t>n</a:t>
            </a:r>
            <a:r>
              <a:rPr kumimoji="1" lang="en-US" altLang="zh-CN" dirty="0">
                <a:solidFill>
                  <a:schemeClr val="tx2"/>
                </a:solidFill>
              </a:rPr>
              <a:t>)</a:t>
            </a:r>
            <a:r>
              <a:rPr kumimoji="1" lang="zh-CN" altLang="en-US" dirty="0">
                <a:solidFill>
                  <a:schemeClr val="tx2"/>
                </a:solidFill>
              </a:rPr>
              <a:t>的单带图灵机判定的语言 </a:t>
            </a:r>
            <a:br>
              <a:rPr kumimoji="1" lang="zh-CN" altLang="en-US" dirty="0">
                <a:solidFill>
                  <a:schemeClr val="tx2"/>
                </a:solidFill>
              </a:rPr>
            </a:br>
            <a:r>
              <a:rPr kumimoji="1" lang="zh-CN" altLang="en-US" dirty="0">
                <a:solidFill>
                  <a:schemeClr val="tx2"/>
                </a:solidFill>
              </a:rPr>
              <a:t>          是正则语言</a:t>
            </a:r>
            <a:r>
              <a:rPr kumimoji="1" lang="en-US" altLang="zh-CN" dirty="0">
                <a:solidFill>
                  <a:schemeClr val="tx2"/>
                </a:solidFill>
              </a:rPr>
              <a:t>.</a:t>
            </a:r>
            <a:endParaRPr kumimoji="1" lang="en-US" altLang="zh-CN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/>
              <a:t> </a:t>
            </a:r>
            <a:r>
              <a:rPr kumimoji="1" lang="en-US" altLang="zh-CN" sz="2400" dirty="0"/>
              <a:t>TIME(</a:t>
            </a:r>
            <a:r>
              <a:rPr kumimoji="1" lang="en-US" altLang="zh-CN" sz="2400" i="1" dirty="0"/>
              <a:t>o</a:t>
            </a:r>
            <a:r>
              <a:rPr kumimoji="1" lang="en-US" altLang="zh-CN" sz="2400" dirty="0"/>
              <a:t>(</a:t>
            </a:r>
            <a:r>
              <a:rPr kumimoji="1" lang="en-US" altLang="zh-CN" sz="2400" i="1" dirty="0" err="1"/>
              <a:t>n</a:t>
            </a:r>
            <a:r>
              <a:rPr kumimoji="1" lang="en-US" altLang="zh-CN" sz="2400" dirty="0" err="1"/>
              <a:t>log</a:t>
            </a:r>
            <a:r>
              <a:rPr kumimoji="1" lang="en-US" altLang="zh-CN" sz="2400" i="1" dirty="0" err="1"/>
              <a:t>n</a:t>
            </a:r>
            <a:r>
              <a:rPr kumimoji="1" lang="en-US" altLang="zh-CN" sz="2400" dirty="0"/>
              <a:t>)) </a:t>
            </a:r>
            <a:r>
              <a:rPr kumimoji="1"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</a:t>
            </a:r>
            <a:r>
              <a:rPr kumimoji="1" lang="en-US" altLang="zh-CN" sz="2400" dirty="0">
                <a:sym typeface="Symbol" panose="05050102010706020507" pitchFamily="18" charset="2"/>
              </a:rPr>
              <a:t> </a:t>
            </a:r>
            <a:r>
              <a:rPr kumimoji="1" lang="zh-CN" altLang="en-US" sz="2400" dirty="0">
                <a:sym typeface="Symbol" panose="05050102010706020507" pitchFamily="18" charset="2"/>
              </a:rPr>
              <a:t>正则语言类 </a:t>
            </a:r>
            <a:r>
              <a:rPr kumimoji="1" lang="zh-CN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</a:t>
            </a:r>
            <a:r>
              <a:rPr kumimoji="1" lang="zh-CN" altLang="en-US" sz="2400" dirty="0">
                <a:sym typeface="Symbol" panose="05050102010706020507" pitchFamily="18" charset="2"/>
              </a:rPr>
              <a:t> </a:t>
            </a:r>
            <a:r>
              <a:rPr kumimoji="1" lang="en-US" altLang="zh-CN" sz="2400" dirty="0"/>
              <a:t>TIME(</a:t>
            </a:r>
            <a:r>
              <a:rPr kumimoji="1" lang="en-US" altLang="zh-CN" sz="2400" i="1" dirty="0"/>
              <a:t>n</a:t>
            </a:r>
            <a:r>
              <a:rPr kumimoji="1" lang="en-US" altLang="zh-CN" sz="2400" dirty="0" smtClean="0"/>
              <a:t>)</a:t>
            </a:r>
            <a:r>
              <a:rPr kumimoji="1" lang="zh-CN" altLang="en-US" sz="2400" dirty="0">
                <a:sym typeface="Symbol" panose="05050102010706020507" pitchFamily="18" charset="2"/>
              </a:rPr>
              <a:t> </a:t>
            </a:r>
            <a:r>
              <a:rPr kumimoji="1" lang="zh-CN" altLang="en-US" sz="2400" dirty="0" smtClean="0">
                <a:sym typeface="Symbol" panose="05050102010706020507" pitchFamily="18" charset="2"/>
              </a:rPr>
              <a:t>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/>
              <a:t>TIME(</a:t>
            </a:r>
            <a:r>
              <a:rPr kumimoji="1" lang="en-US" altLang="zh-CN" sz="2400" i="1" dirty="0"/>
              <a:t>o</a:t>
            </a:r>
            <a:r>
              <a:rPr kumimoji="1" lang="en-US" altLang="zh-CN" sz="2400" dirty="0"/>
              <a:t>(</a:t>
            </a:r>
            <a:r>
              <a:rPr kumimoji="1" lang="en-US" altLang="zh-CN" sz="2400" i="1" dirty="0" err="1"/>
              <a:t>n</a:t>
            </a:r>
            <a:r>
              <a:rPr kumimoji="1" lang="en-US" altLang="zh-CN" sz="2400" dirty="0" err="1"/>
              <a:t>log</a:t>
            </a:r>
            <a:r>
              <a:rPr kumimoji="1" lang="en-US" altLang="zh-CN" sz="2400" i="1" dirty="0" err="1"/>
              <a:t>n</a:t>
            </a:r>
            <a:r>
              <a:rPr kumimoji="1" lang="en-US" altLang="zh-CN" sz="2400" dirty="0"/>
              <a:t>))</a:t>
            </a:r>
            <a:endParaRPr kumimoji="1" lang="en-US" altLang="zh-CN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ym typeface="Symbol" panose="05050102010706020507" pitchFamily="18" charset="2"/>
              </a:rPr>
              <a:t>   </a:t>
            </a:r>
            <a:r>
              <a:rPr kumimoji="1"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正则语言类</a:t>
            </a:r>
            <a:r>
              <a:rPr kumimoji="1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ym typeface="Symbol" panose="05050102010706020507" pitchFamily="18" charset="2"/>
              </a:rPr>
              <a:t>= </a:t>
            </a:r>
            <a:r>
              <a:rPr kumimoji="1" lang="en-US" altLang="zh-CN" dirty="0">
                <a:solidFill>
                  <a:schemeClr val="accent2"/>
                </a:solidFill>
              </a:rPr>
              <a:t>TIME(</a:t>
            </a:r>
            <a:r>
              <a:rPr kumimoji="1" lang="en-US" altLang="zh-CN" i="1" dirty="0">
                <a:solidFill>
                  <a:schemeClr val="accent2"/>
                </a:solidFill>
              </a:rPr>
              <a:t>n</a:t>
            </a:r>
            <a:r>
              <a:rPr kumimoji="1" lang="en-US" altLang="zh-CN" dirty="0">
                <a:solidFill>
                  <a:schemeClr val="accent2"/>
                </a:solidFill>
              </a:rPr>
              <a:t>)</a:t>
            </a:r>
            <a:r>
              <a:rPr kumimoji="1" lang="en-US" altLang="zh-CN" dirty="0">
                <a:solidFill>
                  <a:srgbClr val="FF3300"/>
                </a:solidFill>
              </a:rPr>
              <a:t> </a:t>
            </a:r>
            <a:r>
              <a:rPr kumimoji="1" lang="en-US" altLang="zh-CN" dirty="0"/>
              <a:t>= </a:t>
            </a:r>
            <a:r>
              <a:rPr kumimoji="1" lang="en-US" altLang="zh-CN" dirty="0">
                <a:solidFill>
                  <a:schemeClr val="accent2"/>
                </a:solidFill>
              </a:rPr>
              <a:t>TIME(</a:t>
            </a:r>
            <a:r>
              <a:rPr kumimoji="1" lang="en-US" altLang="zh-CN" i="1" dirty="0">
                <a:solidFill>
                  <a:schemeClr val="accent2"/>
                </a:solidFill>
              </a:rPr>
              <a:t>o</a:t>
            </a:r>
            <a:r>
              <a:rPr kumimoji="1" lang="en-US" altLang="zh-CN" dirty="0">
                <a:solidFill>
                  <a:schemeClr val="accent2"/>
                </a:solidFill>
              </a:rPr>
              <a:t>(</a:t>
            </a:r>
            <a:r>
              <a:rPr kumimoji="1" lang="en-US" altLang="zh-CN" i="1" dirty="0" err="1">
                <a:solidFill>
                  <a:schemeClr val="accent2"/>
                </a:solidFill>
              </a:rPr>
              <a:t>n</a:t>
            </a:r>
            <a:r>
              <a:rPr kumimoji="1" lang="en-US" altLang="zh-CN" dirty="0" err="1">
                <a:solidFill>
                  <a:schemeClr val="accent2"/>
                </a:solidFill>
              </a:rPr>
              <a:t>log</a:t>
            </a:r>
            <a:r>
              <a:rPr kumimoji="1" lang="en-US" altLang="zh-CN" i="1" dirty="0" err="1">
                <a:solidFill>
                  <a:schemeClr val="accent2"/>
                </a:solidFill>
              </a:rPr>
              <a:t>n</a:t>
            </a:r>
            <a:r>
              <a:rPr kumimoji="1" lang="en-US" altLang="zh-CN" dirty="0">
                <a:solidFill>
                  <a:schemeClr val="accent2"/>
                </a:solidFill>
              </a:rPr>
              <a:t>))</a:t>
            </a:r>
            <a:endParaRPr kumimoji="1" lang="en-US" altLang="zh-CN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/>
              <a:t>非正则语言 </a:t>
            </a:r>
            <a:r>
              <a:rPr kumimoji="1" lang="en-US" altLang="zh-CN" dirty="0"/>
              <a:t>{0</a:t>
            </a:r>
            <a:r>
              <a:rPr kumimoji="1" lang="en-US" altLang="zh-CN" baseline="30000" dirty="0"/>
              <a:t>k</a:t>
            </a:r>
            <a:r>
              <a:rPr kumimoji="1" lang="en-US" altLang="zh-CN" dirty="0"/>
              <a:t>1</a:t>
            </a:r>
            <a:r>
              <a:rPr kumimoji="1" lang="en-US" altLang="zh-CN" baseline="30000" dirty="0"/>
              <a:t>k </a:t>
            </a:r>
            <a:r>
              <a:rPr kumimoji="1" lang="en-US" altLang="zh-CN" dirty="0"/>
              <a:t>| k</a:t>
            </a:r>
            <a:r>
              <a:rPr kumimoji="1" lang="en-US" altLang="zh-CN" dirty="0">
                <a:sym typeface="Symbol" panose="05050102010706020507" pitchFamily="18" charset="2"/>
              </a:rPr>
              <a:t></a:t>
            </a:r>
            <a:r>
              <a:rPr kumimoji="1" lang="en-US" altLang="zh-CN" dirty="0"/>
              <a:t>0}</a:t>
            </a:r>
            <a:r>
              <a:rPr kumimoji="1" lang="en-US" altLang="zh-CN" dirty="0">
                <a:sym typeface="Symbol" panose="05050102010706020507" pitchFamily="18" charset="2"/>
              </a:rPr>
              <a:t></a:t>
            </a:r>
            <a:r>
              <a:rPr kumimoji="1" lang="en-US" altLang="zh-CN" dirty="0"/>
              <a:t>TIME(</a:t>
            </a:r>
            <a:r>
              <a:rPr kumimoji="1" lang="en-US" altLang="zh-CN" i="1" dirty="0"/>
              <a:t>o</a:t>
            </a:r>
            <a:r>
              <a:rPr kumimoji="1" lang="en-US" altLang="zh-CN" dirty="0"/>
              <a:t>(</a:t>
            </a:r>
            <a:r>
              <a:rPr kumimoji="1" lang="en-US" altLang="zh-CN" i="1" dirty="0" err="1"/>
              <a:t>n</a:t>
            </a:r>
            <a:r>
              <a:rPr kumimoji="1" lang="en-US" altLang="zh-CN" dirty="0" err="1"/>
              <a:t>log</a:t>
            </a:r>
            <a:r>
              <a:rPr kumimoji="1" lang="en-US" altLang="zh-CN" i="1" dirty="0" err="1"/>
              <a:t>n</a:t>
            </a:r>
            <a:r>
              <a:rPr kumimoji="1" lang="en-US" altLang="zh-CN" dirty="0"/>
              <a:t>)) </a:t>
            </a:r>
            <a:endParaRPr kumimoji="1" lang="en-US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800" y="4725144"/>
            <a:ext cx="2732064" cy="196430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514" y="4749616"/>
            <a:ext cx="2896750" cy="1847736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0254"/>
    </mc:Choice>
    <mc:Fallback>
      <p:transition spd="slow" advTm="3102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autoUpdateAnimBg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44450"/>
            <a:ext cx="9144000" cy="292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chemeClr val="tx1"/>
                </a:solidFill>
              </a:rPr>
              <a:t>计算理论  </a:t>
            </a:r>
            <a:br>
              <a:rPr lang="zh-CN" altLang="en-US" sz="4800" b="1" smtClean="0">
                <a:solidFill>
                  <a:schemeClr val="tx1"/>
                </a:solidFill>
              </a:rPr>
            </a:br>
            <a:r>
              <a:rPr lang="zh-CN" altLang="en-US" sz="4800" b="1" smtClean="0">
                <a:solidFill>
                  <a:schemeClr val="tx1"/>
                </a:solidFill>
              </a:rPr>
              <a:t>第三部分 计算复杂性 </a:t>
            </a:r>
            <a:endParaRPr lang="zh-CN" altLang="en-US" sz="4800" b="1" smtClean="0">
              <a:solidFill>
                <a:schemeClr val="tx1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59113" y="2420888"/>
            <a:ext cx="3376245" cy="589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3200" dirty="0">
                <a:solidFill>
                  <a:schemeClr val="tx2"/>
                </a:solidFill>
              </a:rPr>
              <a:t>第</a:t>
            </a:r>
            <a:r>
              <a:rPr kumimoji="1" lang="en-US" altLang="zh-CN" sz="3200" dirty="0">
                <a:solidFill>
                  <a:schemeClr val="tx2"/>
                </a:solidFill>
              </a:rPr>
              <a:t>7</a:t>
            </a:r>
            <a:r>
              <a:rPr kumimoji="1" lang="zh-CN" altLang="en-US" sz="3200" dirty="0">
                <a:solidFill>
                  <a:schemeClr val="tx2"/>
                </a:solidFill>
              </a:rPr>
              <a:t>章 时间复杂性</a:t>
            </a:r>
            <a:endParaRPr kumimoji="1"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931442" y="3140968"/>
            <a:ext cx="5376862" cy="31781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时间复杂性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    </a:t>
            </a:r>
            <a:r>
              <a:rPr lang="en-US" altLang="zh-CN" dirty="0"/>
              <a:t>{ 0</a:t>
            </a:r>
            <a:r>
              <a:rPr lang="en-US" altLang="zh-CN" baseline="30000" dirty="0"/>
              <a:t>k</a:t>
            </a:r>
            <a:r>
              <a:rPr lang="en-US" altLang="zh-CN" dirty="0"/>
              <a:t>1</a:t>
            </a:r>
            <a:r>
              <a:rPr lang="en-US" altLang="zh-CN" baseline="30000" dirty="0"/>
              <a:t>k </a:t>
            </a:r>
            <a:r>
              <a:rPr lang="en-US" altLang="zh-CN" dirty="0"/>
              <a:t>| k</a:t>
            </a:r>
            <a:r>
              <a:rPr lang="en-US" altLang="zh-CN" dirty="0">
                <a:sym typeface="Symbol" panose="05050102010706020507" pitchFamily="18" charset="2"/>
              </a:rPr>
              <a:t>0 </a:t>
            </a:r>
            <a:r>
              <a:rPr lang="en-US" altLang="zh-CN" dirty="0"/>
              <a:t>}</a:t>
            </a:r>
            <a:r>
              <a:rPr lang="zh-CN" altLang="en-US" dirty="0"/>
              <a:t>的时间复杂性分析 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不同模型的运行时间比较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    单带与多带  确定与非确定 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3. P</a:t>
            </a:r>
            <a:r>
              <a:rPr lang="zh-CN" altLang="en-US" dirty="0"/>
              <a:t>类与</a:t>
            </a:r>
            <a:r>
              <a:rPr lang="en-US" altLang="zh-CN" dirty="0"/>
              <a:t>NP</a:t>
            </a:r>
            <a:r>
              <a:rPr lang="zh-CN" altLang="en-US" dirty="0"/>
              <a:t>类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4. NP</a:t>
            </a:r>
            <a:r>
              <a:rPr lang="zh-CN" altLang="en-US" dirty="0"/>
              <a:t>完全性及</a:t>
            </a:r>
            <a:r>
              <a:rPr lang="en-US" altLang="zh-CN" dirty="0"/>
              <a:t>NP</a:t>
            </a:r>
            <a:r>
              <a:rPr lang="zh-CN" altLang="en-US" dirty="0"/>
              <a:t>完全问题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900113" y="1268413"/>
            <a:ext cx="71882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4400"/>
              <a:t>二</a:t>
            </a:r>
            <a:r>
              <a:rPr lang="en-US" altLang="zh-CN" sz="4400"/>
              <a:t>. </a:t>
            </a:r>
            <a:endParaRPr lang="en-US" altLang="zh-CN" sz="4400"/>
          </a:p>
          <a:p>
            <a:pPr algn="ctr" eaLnBrk="1" hangingPunct="1"/>
            <a:r>
              <a:rPr lang="en-US" altLang="zh-CN" sz="4400"/>
              <a:t> </a:t>
            </a:r>
            <a:r>
              <a:rPr lang="zh-CN" altLang="en-US" sz="4400"/>
              <a:t>不同模型的时间复杂度比较 </a:t>
            </a:r>
            <a:endParaRPr lang="zh-CN" altLang="en-US" sz="4400"/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843213" y="3248025"/>
            <a:ext cx="2978150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3200"/>
              <a:t> </a:t>
            </a:r>
            <a:r>
              <a:rPr lang="zh-CN" altLang="en-US" sz="3200"/>
              <a:t>单带与多带</a:t>
            </a:r>
            <a:endParaRPr lang="zh-CN" altLang="en-US" sz="3200"/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zh-CN" altLang="en-US" sz="3200"/>
              <a:t> 确定与非确定 </a:t>
            </a:r>
            <a:endParaRPr kumimoji="1"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单带与多带运行时间比较</a:t>
            </a:r>
            <a:r>
              <a:rPr lang="en-US" altLang="zh-CN" dirty="0" smtClean="0"/>
              <a:t>(P156-7)</a:t>
            </a:r>
            <a:endParaRPr lang="zh-CN" altLang="en-US" dirty="0" smtClean="0"/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395536" y="1124744"/>
            <a:ext cx="8347157" cy="5071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{ 0</a:t>
            </a:r>
            <a:r>
              <a:rPr kumimoji="1" lang="en-US" altLang="zh-CN" sz="3200" baseline="30000" dirty="0"/>
              <a:t>k</a:t>
            </a:r>
            <a:r>
              <a:rPr kumimoji="1" lang="en-US" altLang="zh-CN" sz="3200" dirty="0"/>
              <a:t>1</a:t>
            </a:r>
            <a:r>
              <a:rPr kumimoji="1" lang="en-US" altLang="zh-CN" sz="3200" baseline="30000" dirty="0"/>
              <a:t>k </a:t>
            </a:r>
            <a:r>
              <a:rPr kumimoji="1" lang="en-US" altLang="zh-CN" sz="3200" dirty="0"/>
              <a:t>| k</a:t>
            </a:r>
            <a:r>
              <a:rPr kumimoji="1" lang="en-US" altLang="zh-CN" sz="3200" dirty="0">
                <a:sym typeface="Symbol" panose="05050102010706020507" pitchFamily="18" charset="2"/>
              </a:rPr>
              <a:t></a:t>
            </a:r>
            <a:r>
              <a:rPr kumimoji="1" lang="en-US" altLang="zh-CN" sz="3200" dirty="0"/>
              <a:t>0 } </a:t>
            </a:r>
            <a:r>
              <a:rPr kumimoji="1" lang="zh-CN" altLang="en-US" sz="3200" dirty="0"/>
              <a:t>有</a:t>
            </a:r>
            <a:r>
              <a:rPr lang="en-US" altLang="zh-CN" sz="3200" i="1" dirty="0">
                <a:solidFill>
                  <a:schemeClr val="tx2"/>
                </a:solidFill>
              </a:rPr>
              <a:t>O</a:t>
            </a:r>
            <a:r>
              <a:rPr lang="en-US" altLang="zh-CN" sz="3200" dirty="0">
                <a:solidFill>
                  <a:schemeClr val="tx2"/>
                </a:solidFill>
              </a:rPr>
              <a:t>(n)</a:t>
            </a:r>
            <a:r>
              <a:rPr lang="zh-CN" altLang="en-US" sz="3200" dirty="0">
                <a:solidFill>
                  <a:schemeClr val="tx2"/>
                </a:solidFill>
              </a:rPr>
              <a:t>时间双带图灵机 </a:t>
            </a:r>
            <a:endParaRPr lang="zh-CN" altLang="en-US" sz="3200" dirty="0">
              <a:solidFill>
                <a:schemeClr val="tx2"/>
              </a:solidFill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M</a:t>
            </a:r>
            <a:r>
              <a:rPr kumimoji="1" lang="en-US" altLang="zh-CN" sz="3200" baseline="-25000" dirty="0"/>
              <a:t>3</a:t>
            </a:r>
            <a:r>
              <a:rPr kumimoji="1" lang="en-US" altLang="zh-CN" sz="3200" dirty="0"/>
              <a:t>=“</a:t>
            </a:r>
            <a:r>
              <a:rPr kumimoji="1" lang="zh-CN" altLang="en-US" sz="3200" dirty="0"/>
              <a:t>对输入串</a:t>
            </a:r>
            <a:r>
              <a:rPr kumimoji="1" lang="en-US" altLang="zh-CN" sz="3200" dirty="0"/>
              <a:t>w: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      1) </a:t>
            </a:r>
            <a:r>
              <a:rPr kumimoji="1" lang="zh-CN" altLang="en-US" sz="3200" dirty="0"/>
              <a:t>扫描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带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如果在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的右边发现</a:t>
            </a:r>
            <a:r>
              <a:rPr kumimoji="1" lang="en-US" altLang="zh-CN" sz="3200" dirty="0"/>
              <a:t>0,</a:t>
            </a:r>
            <a:r>
              <a:rPr kumimoji="1" lang="zh-CN" altLang="en-US" sz="3200" dirty="0"/>
              <a:t>则拒绝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      2) </a:t>
            </a:r>
            <a:r>
              <a:rPr kumimoji="1" lang="zh-CN" altLang="en-US" sz="3200" dirty="0"/>
              <a:t>将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带的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复制到</a:t>
            </a:r>
            <a:r>
              <a:rPr kumimoji="1" lang="en-US" altLang="zh-CN" sz="3200" dirty="0"/>
              <a:t>2</a:t>
            </a:r>
            <a:r>
              <a:rPr kumimoji="1" lang="zh-CN" altLang="en-US" sz="3200" dirty="0"/>
              <a:t>带上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      3) </a:t>
            </a:r>
            <a:r>
              <a:rPr kumimoji="1" lang="zh-CN" altLang="en-US" sz="3200" dirty="0"/>
              <a:t>每删除一个</a:t>
            </a:r>
            <a:r>
              <a:rPr kumimoji="1" lang="en-US" altLang="zh-CN" sz="3200" dirty="0"/>
              <a:t>1</a:t>
            </a:r>
            <a:r>
              <a:rPr kumimoji="1" lang="zh-CN" altLang="en-US" sz="3200" dirty="0"/>
              <a:t>带的</a:t>
            </a:r>
            <a:r>
              <a:rPr kumimoji="1" lang="en-US" altLang="zh-CN" sz="3200" dirty="0"/>
              <a:t>0</a:t>
            </a:r>
            <a:r>
              <a:rPr kumimoji="1" lang="zh-CN" altLang="en-US" sz="3200" dirty="0"/>
              <a:t>就删除一个</a:t>
            </a:r>
            <a:r>
              <a:rPr kumimoji="1" lang="en-US" altLang="zh-CN" sz="3200" dirty="0"/>
              <a:t>2</a:t>
            </a:r>
            <a:r>
              <a:rPr kumimoji="1" lang="zh-CN" altLang="en-US" sz="3200" dirty="0"/>
              <a:t>带的</a:t>
            </a:r>
            <a:r>
              <a:rPr kumimoji="1" lang="en-US" altLang="zh-CN" sz="3200" dirty="0"/>
              <a:t>1. 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/>
              <a:t>      4) </a:t>
            </a:r>
            <a:r>
              <a:rPr kumimoji="1" lang="zh-CN" altLang="en-US" sz="3200" dirty="0"/>
              <a:t>如果两带</a:t>
            </a:r>
            <a:r>
              <a:rPr kumimoji="1" lang="zh-CN" altLang="en-US" sz="3200" dirty="0" smtClean="0"/>
              <a:t>上同时没有</a:t>
            </a:r>
            <a:r>
              <a:rPr kumimoji="1" lang="en-US" altLang="zh-CN" sz="3200" dirty="0" smtClean="0"/>
              <a:t>0</a:t>
            </a:r>
            <a:r>
              <a:rPr kumimoji="1" lang="zh-CN" altLang="en-US" sz="3200" dirty="0"/>
              <a:t>和</a:t>
            </a:r>
            <a:r>
              <a:rPr kumimoji="1" lang="en-US" altLang="zh-CN" sz="3200" dirty="0"/>
              <a:t>1,</a:t>
            </a:r>
            <a:r>
              <a:rPr kumimoji="1" lang="zh-CN" altLang="en-US" sz="3200" dirty="0"/>
              <a:t>就接受</a:t>
            </a:r>
            <a:r>
              <a:rPr kumimoji="1" lang="en-US" altLang="zh-CN" sz="3200" dirty="0"/>
              <a:t>.” </a:t>
            </a:r>
            <a:endParaRPr kumimoji="1" lang="en-US" altLang="zh-CN" sz="3200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3200" dirty="0">
                <a:solidFill>
                  <a:schemeClr val="accent2"/>
                </a:solidFill>
              </a:rPr>
              <a:t>定理</a:t>
            </a:r>
            <a:r>
              <a:rPr kumimoji="1" lang="en-US" altLang="zh-CN" sz="3200" dirty="0"/>
              <a:t>:</a:t>
            </a:r>
            <a:r>
              <a:rPr kumimoji="1" lang="zh-CN" altLang="en-US" sz="3200" dirty="0"/>
              <a:t>设函数</a:t>
            </a:r>
            <a:r>
              <a:rPr kumimoji="1" lang="en-US" altLang="zh-CN" sz="3200" dirty="0"/>
              <a:t>t(n)</a:t>
            </a:r>
            <a:r>
              <a:rPr kumimoji="1" lang="en-US" altLang="zh-CN" sz="3200" dirty="0">
                <a:sym typeface="Symbol" panose="05050102010706020507" pitchFamily="18" charset="2"/>
              </a:rPr>
              <a:t>n, </a:t>
            </a:r>
            <a:r>
              <a:rPr kumimoji="1" lang="zh-CN" altLang="en-US" sz="3200" dirty="0">
                <a:sym typeface="Symbol" panose="05050102010706020507" pitchFamily="18" charset="2"/>
              </a:rPr>
              <a:t>则每个</a:t>
            </a:r>
            <a:r>
              <a:rPr kumimoji="1" lang="en-US" altLang="zh-CN" sz="3200" dirty="0">
                <a:solidFill>
                  <a:schemeClr val="accent2"/>
                </a:solidFill>
                <a:sym typeface="Symbol" panose="05050102010706020507" pitchFamily="18" charset="2"/>
              </a:rPr>
              <a:t>t(n)</a:t>
            </a:r>
            <a:r>
              <a:rPr kumimoji="1" lang="zh-CN" altLang="en-US" sz="3200" dirty="0">
                <a:sym typeface="Symbol" panose="05050102010706020507" pitchFamily="18" charset="2"/>
              </a:rPr>
              <a:t>时间多带</a:t>
            </a:r>
            <a:r>
              <a:rPr kumimoji="1" lang="en-US" altLang="zh-CN" sz="3200" dirty="0">
                <a:sym typeface="Symbol" panose="05050102010706020507" pitchFamily="18" charset="2"/>
              </a:rPr>
              <a:t>TM 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sz="3200" dirty="0">
                <a:sym typeface="Symbol" panose="05050102010706020507" pitchFamily="18" charset="2"/>
              </a:rPr>
              <a:t>          </a:t>
            </a:r>
            <a:r>
              <a:rPr kumimoji="1" lang="zh-CN" altLang="en-US" sz="3200" dirty="0">
                <a:sym typeface="Symbol" panose="05050102010706020507" pitchFamily="18" charset="2"/>
              </a:rPr>
              <a:t>和某个</a:t>
            </a:r>
            <a:r>
              <a:rPr kumimoji="1" lang="en-US" altLang="zh-CN" sz="3200" i="1" dirty="0">
                <a:solidFill>
                  <a:schemeClr val="accent2"/>
                </a:solidFill>
                <a:sym typeface="Symbol" panose="05050102010706020507" pitchFamily="18" charset="2"/>
              </a:rPr>
              <a:t>O</a:t>
            </a:r>
            <a:r>
              <a:rPr kumimoji="1" lang="en-US" altLang="zh-CN" sz="3200" dirty="0">
                <a:solidFill>
                  <a:schemeClr val="accent2"/>
                </a:solidFill>
                <a:sym typeface="Symbol" panose="05050102010706020507" pitchFamily="18" charset="2"/>
              </a:rPr>
              <a:t>(t</a:t>
            </a:r>
            <a:r>
              <a:rPr kumimoji="1" lang="en-US" altLang="zh-CN" sz="3200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3200" dirty="0">
                <a:solidFill>
                  <a:schemeClr val="accent2"/>
                </a:solidFill>
                <a:sym typeface="Symbol" panose="05050102010706020507" pitchFamily="18" charset="2"/>
              </a:rPr>
              <a:t>(n))</a:t>
            </a:r>
            <a:r>
              <a:rPr kumimoji="1" lang="zh-CN" altLang="en-US" sz="3200" dirty="0">
                <a:sym typeface="Symbol" panose="05050102010706020507" pitchFamily="18" charset="2"/>
              </a:rPr>
              <a:t>时间单带</a:t>
            </a:r>
            <a:r>
              <a:rPr kumimoji="1" lang="en-US" altLang="zh-CN" sz="3200" dirty="0">
                <a:sym typeface="Symbol" panose="05050102010706020507" pitchFamily="18" charset="2"/>
              </a:rPr>
              <a:t>TM</a:t>
            </a:r>
            <a:r>
              <a:rPr kumimoji="1" lang="zh-CN" altLang="en-US" sz="3200" dirty="0">
                <a:sym typeface="Symbol" panose="05050102010706020507" pitchFamily="18" charset="2"/>
              </a:rPr>
              <a:t>等价</a:t>
            </a:r>
            <a:r>
              <a:rPr kumimoji="1" lang="en-US" altLang="zh-CN" sz="3200" dirty="0">
                <a:sym typeface="Symbol" panose="05050102010706020507" pitchFamily="18" charset="2"/>
              </a:rPr>
              <a:t>. </a:t>
            </a:r>
            <a:endParaRPr kumimoji="1" lang="en-US" altLang="zh-CN" sz="32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9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9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9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9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9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autoUpdateAnimBg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非确定判定器的运行时间</a:t>
            </a:r>
            <a:r>
              <a:rPr lang="en-US" altLang="zh-CN" dirty="0" smtClean="0"/>
              <a:t>(P157)</a:t>
            </a:r>
            <a:endParaRPr lang="zh-CN" altLang="en-US" dirty="0" smtClean="0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57200" y="1341438"/>
            <a:ext cx="72555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chemeClr val="accent2"/>
                </a:solidFill>
              </a:rPr>
              <a:t>定义</a:t>
            </a:r>
            <a:r>
              <a:rPr kumimoji="1" lang="en-US" altLang="zh-CN" dirty="0"/>
              <a:t>: </a:t>
            </a:r>
            <a:r>
              <a:rPr kumimoji="1" lang="zh-CN" altLang="en-US" dirty="0"/>
              <a:t>对非确定型判定器</a:t>
            </a:r>
            <a:r>
              <a:rPr kumimoji="1" lang="en-US" altLang="zh-CN" dirty="0"/>
              <a:t>N, </a:t>
            </a:r>
            <a:r>
              <a:rPr kumimoji="1" lang="zh-CN" altLang="en-US" dirty="0"/>
              <a:t>其运行时间</a:t>
            </a:r>
            <a:r>
              <a:rPr kumimoji="1" lang="en-US" altLang="zh-CN" dirty="0"/>
              <a:t>f(n)</a:t>
            </a:r>
            <a:r>
              <a:rPr kumimoji="1" lang="zh-CN" altLang="en-US" dirty="0"/>
              <a:t>是 </a:t>
            </a:r>
            <a:endParaRPr kumimoji="1" lang="zh-CN" altLang="en-US" dirty="0"/>
          </a:p>
          <a:p>
            <a:pPr eaLnBrk="1" hangingPunct="1"/>
            <a:r>
              <a:rPr kumimoji="1" lang="zh-CN" altLang="en-US" dirty="0"/>
              <a:t>在</a:t>
            </a:r>
            <a:r>
              <a:rPr kumimoji="1" lang="zh-CN" altLang="en-US" dirty="0">
                <a:solidFill>
                  <a:schemeClr val="accent2"/>
                </a:solidFill>
              </a:rPr>
              <a:t>所有</a:t>
            </a:r>
            <a:r>
              <a:rPr kumimoji="1" lang="zh-CN" altLang="en-US" dirty="0"/>
              <a:t>长为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的输入上</a:t>
            </a:r>
            <a:r>
              <a:rPr kumimoji="1" lang="en-US" altLang="zh-CN" dirty="0"/>
              <a:t>, </a:t>
            </a:r>
            <a:r>
              <a:rPr kumimoji="1" lang="zh-CN" altLang="en-US" dirty="0">
                <a:solidFill>
                  <a:schemeClr val="accent2"/>
                </a:solidFill>
              </a:rPr>
              <a:t>所有</a:t>
            </a:r>
            <a:r>
              <a:rPr kumimoji="1" lang="zh-CN" altLang="en-US" dirty="0"/>
              <a:t>分支的最大步数</a:t>
            </a:r>
            <a:r>
              <a:rPr kumimoji="1" lang="en-US" altLang="zh-CN" dirty="0"/>
              <a:t>.</a:t>
            </a:r>
            <a:endParaRPr kumimoji="1"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797497" y="2636912"/>
            <a:ext cx="7374903" cy="3747805"/>
            <a:chOff x="293441" y="2780928"/>
            <a:chExt cx="7374903" cy="3747805"/>
          </a:xfrm>
        </p:grpSpPr>
        <p:sp>
          <p:nvSpPr>
            <p:cNvPr id="14343" name="Oval 5"/>
            <p:cNvSpPr>
              <a:spLocks noChangeArrowheads="1"/>
            </p:cNvSpPr>
            <p:nvPr/>
          </p:nvSpPr>
          <p:spPr bwMode="auto">
            <a:xfrm>
              <a:off x="2377678" y="3565525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4" name="Line 6"/>
            <p:cNvSpPr>
              <a:spLocks noChangeShapeType="1"/>
            </p:cNvSpPr>
            <p:nvPr/>
          </p:nvSpPr>
          <p:spPr bwMode="auto">
            <a:xfrm>
              <a:off x="2377678" y="364172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5" name="Oval 7"/>
            <p:cNvSpPr>
              <a:spLocks noChangeArrowheads="1"/>
            </p:cNvSpPr>
            <p:nvPr/>
          </p:nvSpPr>
          <p:spPr bwMode="auto">
            <a:xfrm>
              <a:off x="2377678" y="3870325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6" name="Line 8"/>
            <p:cNvSpPr>
              <a:spLocks noChangeShapeType="1"/>
            </p:cNvSpPr>
            <p:nvPr/>
          </p:nvSpPr>
          <p:spPr bwMode="auto">
            <a:xfrm>
              <a:off x="2377678" y="394652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7" name="Oval 9"/>
            <p:cNvSpPr>
              <a:spLocks noChangeArrowheads="1"/>
            </p:cNvSpPr>
            <p:nvPr/>
          </p:nvSpPr>
          <p:spPr bwMode="auto">
            <a:xfrm>
              <a:off x="2377678" y="4175125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8" name="Line 10"/>
            <p:cNvSpPr>
              <a:spLocks noChangeShapeType="1"/>
            </p:cNvSpPr>
            <p:nvPr/>
          </p:nvSpPr>
          <p:spPr bwMode="auto">
            <a:xfrm>
              <a:off x="2377678" y="425132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49" name="Text Box 11"/>
            <p:cNvSpPr txBox="1">
              <a:spLocks noChangeArrowheads="1"/>
            </p:cNvSpPr>
            <p:nvPr/>
          </p:nvSpPr>
          <p:spPr bwMode="auto">
            <a:xfrm>
              <a:off x="2244328" y="4175125"/>
              <a:ext cx="2857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50" name="Text Box 12"/>
            <p:cNvSpPr txBox="1">
              <a:spLocks noChangeArrowheads="1"/>
            </p:cNvSpPr>
            <p:nvPr/>
          </p:nvSpPr>
          <p:spPr bwMode="auto">
            <a:xfrm>
              <a:off x="2244328" y="4491038"/>
              <a:ext cx="2857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51" name="Text Box 13"/>
            <p:cNvSpPr txBox="1">
              <a:spLocks noChangeArrowheads="1"/>
            </p:cNvSpPr>
            <p:nvPr/>
          </p:nvSpPr>
          <p:spPr bwMode="auto">
            <a:xfrm>
              <a:off x="2244328" y="4338638"/>
              <a:ext cx="2857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52" name="Line 14"/>
            <p:cNvSpPr>
              <a:spLocks noChangeShapeType="1"/>
            </p:cNvSpPr>
            <p:nvPr/>
          </p:nvSpPr>
          <p:spPr bwMode="auto">
            <a:xfrm>
              <a:off x="2377678" y="501332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3" name="Oval 15"/>
            <p:cNvSpPr>
              <a:spLocks noChangeArrowheads="1"/>
            </p:cNvSpPr>
            <p:nvPr/>
          </p:nvSpPr>
          <p:spPr bwMode="auto">
            <a:xfrm>
              <a:off x="2377678" y="5241925"/>
              <a:ext cx="76200" cy="762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54" name="Line 16"/>
            <p:cNvSpPr>
              <a:spLocks noChangeShapeType="1"/>
            </p:cNvSpPr>
            <p:nvPr/>
          </p:nvSpPr>
          <p:spPr bwMode="auto">
            <a:xfrm>
              <a:off x="1244203" y="3565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17"/>
            <p:cNvSpPr>
              <a:spLocks noChangeShapeType="1"/>
            </p:cNvSpPr>
            <p:nvPr/>
          </p:nvSpPr>
          <p:spPr bwMode="auto">
            <a:xfrm>
              <a:off x="1244203" y="5318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Line 18"/>
            <p:cNvSpPr>
              <a:spLocks noChangeShapeType="1"/>
            </p:cNvSpPr>
            <p:nvPr/>
          </p:nvSpPr>
          <p:spPr bwMode="auto">
            <a:xfrm>
              <a:off x="1472803" y="4708525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Line 19"/>
            <p:cNvSpPr>
              <a:spLocks noChangeShapeType="1"/>
            </p:cNvSpPr>
            <p:nvPr/>
          </p:nvSpPr>
          <p:spPr bwMode="auto">
            <a:xfrm flipV="1">
              <a:off x="1472803" y="3565525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Text Box 20"/>
            <p:cNvSpPr txBox="1">
              <a:spLocks noChangeArrowheads="1"/>
            </p:cNvSpPr>
            <p:nvPr/>
          </p:nvSpPr>
          <p:spPr bwMode="auto">
            <a:xfrm>
              <a:off x="1115616" y="4175125"/>
              <a:ext cx="814387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f(n)</a:t>
              </a:r>
              <a:endParaRPr kumimoji="1" lang="en-US" altLang="zh-CN" sz="3200"/>
            </a:p>
          </p:txBody>
        </p:sp>
        <p:sp>
          <p:nvSpPr>
            <p:cNvPr id="14359" name="Text Box 21"/>
            <p:cNvSpPr txBox="1">
              <a:spLocks noChangeArrowheads="1"/>
            </p:cNvSpPr>
            <p:nvPr/>
          </p:nvSpPr>
          <p:spPr bwMode="auto">
            <a:xfrm>
              <a:off x="2476427" y="6005513"/>
              <a:ext cx="216758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dirty="0" smtClean="0"/>
                <a:t>接受 或 拒绝</a:t>
              </a:r>
              <a:endParaRPr kumimoji="1" lang="zh-CN" altLang="en-US" dirty="0"/>
            </a:p>
          </p:txBody>
        </p:sp>
        <p:sp>
          <p:nvSpPr>
            <p:cNvPr id="14360" name="Oval 22"/>
            <p:cNvSpPr>
              <a:spLocks noChangeArrowheads="1"/>
            </p:cNvSpPr>
            <p:nvPr/>
          </p:nvSpPr>
          <p:spPr bwMode="auto">
            <a:xfrm>
              <a:off x="5484476" y="3565525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1" name="Line 23"/>
            <p:cNvSpPr>
              <a:spLocks noChangeShapeType="1"/>
            </p:cNvSpPr>
            <p:nvPr/>
          </p:nvSpPr>
          <p:spPr bwMode="auto">
            <a:xfrm>
              <a:off x="5305089" y="440372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Text Box 24"/>
            <p:cNvSpPr txBox="1">
              <a:spLocks noChangeArrowheads="1"/>
            </p:cNvSpPr>
            <p:nvPr/>
          </p:nvSpPr>
          <p:spPr bwMode="auto">
            <a:xfrm>
              <a:off x="5408276" y="3870325"/>
              <a:ext cx="2857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63" name="Text Box 25"/>
            <p:cNvSpPr txBox="1">
              <a:spLocks noChangeArrowheads="1"/>
            </p:cNvSpPr>
            <p:nvPr/>
          </p:nvSpPr>
          <p:spPr bwMode="auto">
            <a:xfrm>
              <a:off x="5408276" y="4186238"/>
              <a:ext cx="2857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64" name="Text Box 26"/>
            <p:cNvSpPr txBox="1">
              <a:spLocks noChangeArrowheads="1"/>
            </p:cNvSpPr>
            <p:nvPr/>
          </p:nvSpPr>
          <p:spPr bwMode="auto">
            <a:xfrm>
              <a:off x="5408276" y="4033838"/>
              <a:ext cx="2857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65" name="Line 27"/>
            <p:cNvSpPr>
              <a:spLocks noChangeShapeType="1"/>
            </p:cNvSpPr>
            <p:nvPr/>
          </p:nvSpPr>
          <p:spPr bwMode="auto">
            <a:xfrm>
              <a:off x="5484476" y="501332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Line 28"/>
            <p:cNvSpPr>
              <a:spLocks noChangeShapeType="1"/>
            </p:cNvSpPr>
            <p:nvPr/>
          </p:nvSpPr>
          <p:spPr bwMode="auto">
            <a:xfrm>
              <a:off x="6087726" y="35655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Line 29"/>
            <p:cNvSpPr>
              <a:spLocks noChangeShapeType="1"/>
            </p:cNvSpPr>
            <p:nvPr/>
          </p:nvSpPr>
          <p:spPr bwMode="auto">
            <a:xfrm>
              <a:off x="6087726" y="531812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30"/>
            <p:cNvSpPr>
              <a:spLocks noChangeShapeType="1"/>
            </p:cNvSpPr>
            <p:nvPr/>
          </p:nvSpPr>
          <p:spPr bwMode="auto">
            <a:xfrm>
              <a:off x="6316326" y="4708525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31"/>
            <p:cNvSpPr>
              <a:spLocks noChangeShapeType="1"/>
            </p:cNvSpPr>
            <p:nvPr/>
          </p:nvSpPr>
          <p:spPr bwMode="auto">
            <a:xfrm flipV="1">
              <a:off x="6316326" y="3565525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Text Box 32"/>
            <p:cNvSpPr txBox="1">
              <a:spLocks noChangeArrowheads="1"/>
            </p:cNvSpPr>
            <p:nvPr/>
          </p:nvSpPr>
          <p:spPr bwMode="auto">
            <a:xfrm>
              <a:off x="5959139" y="4175125"/>
              <a:ext cx="814387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f(n)</a:t>
              </a:r>
              <a:endParaRPr kumimoji="1" lang="en-US" altLang="zh-CN" sz="3200"/>
            </a:p>
          </p:txBody>
        </p:sp>
        <p:sp>
          <p:nvSpPr>
            <p:cNvPr id="14371" name="Line 33"/>
            <p:cNvSpPr>
              <a:spLocks noChangeShapeType="1"/>
            </p:cNvSpPr>
            <p:nvPr/>
          </p:nvSpPr>
          <p:spPr bwMode="auto">
            <a:xfrm rot="2394473">
              <a:off x="5406689" y="3641725"/>
              <a:ext cx="158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34"/>
            <p:cNvSpPr>
              <a:spLocks noChangeShapeType="1"/>
            </p:cNvSpPr>
            <p:nvPr/>
          </p:nvSpPr>
          <p:spPr bwMode="auto">
            <a:xfrm rot="19205527" flipH="1">
              <a:off x="5636876" y="3641725"/>
              <a:ext cx="158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Line 35"/>
            <p:cNvSpPr>
              <a:spLocks noChangeShapeType="1"/>
            </p:cNvSpPr>
            <p:nvPr/>
          </p:nvSpPr>
          <p:spPr bwMode="auto">
            <a:xfrm rot="2394473">
              <a:off x="5255876" y="3870325"/>
              <a:ext cx="158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Line 36"/>
            <p:cNvSpPr>
              <a:spLocks noChangeShapeType="1"/>
            </p:cNvSpPr>
            <p:nvPr/>
          </p:nvSpPr>
          <p:spPr bwMode="auto">
            <a:xfrm rot="2394473">
              <a:off x="5635289" y="3870325"/>
              <a:ext cx="158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Line 37"/>
            <p:cNvSpPr>
              <a:spLocks noChangeShapeType="1"/>
            </p:cNvSpPr>
            <p:nvPr/>
          </p:nvSpPr>
          <p:spPr bwMode="auto">
            <a:xfrm rot="19205527" flipH="1">
              <a:off x="5813089" y="3870325"/>
              <a:ext cx="158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Line 38"/>
            <p:cNvSpPr>
              <a:spLocks noChangeShapeType="1"/>
            </p:cNvSpPr>
            <p:nvPr/>
          </p:nvSpPr>
          <p:spPr bwMode="auto">
            <a:xfrm rot="19205527" flipH="1">
              <a:off x="5408276" y="3870325"/>
              <a:ext cx="158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Oval 39"/>
            <p:cNvSpPr>
              <a:spLocks noChangeArrowheads="1"/>
            </p:cNvSpPr>
            <p:nvPr/>
          </p:nvSpPr>
          <p:spPr bwMode="auto">
            <a:xfrm>
              <a:off x="5484476" y="5241925"/>
              <a:ext cx="76200" cy="762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8" name="Oval 40"/>
            <p:cNvSpPr>
              <a:spLocks noChangeArrowheads="1"/>
            </p:cNvSpPr>
            <p:nvPr/>
          </p:nvSpPr>
          <p:spPr bwMode="auto">
            <a:xfrm>
              <a:off x="5305089" y="4632325"/>
              <a:ext cx="76200" cy="762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9" name="Line 41"/>
            <p:cNvSpPr>
              <a:spLocks noChangeShapeType="1"/>
            </p:cNvSpPr>
            <p:nvPr/>
          </p:nvSpPr>
          <p:spPr bwMode="auto">
            <a:xfrm flipH="1" flipV="1">
              <a:off x="2460228" y="5370513"/>
              <a:ext cx="307975" cy="633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Line 42"/>
            <p:cNvSpPr>
              <a:spLocks noChangeShapeType="1"/>
            </p:cNvSpPr>
            <p:nvPr/>
          </p:nvSpPr>
          <p:spPr bwMode="auto">
            <a:xfrm flipV="1">
              <a:off x="4174789" y="5010150"/>
              <a:ext cx="360362" cy="993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Line 43"/>
            <p:cNvSpPr>
              <a:spLocks noChangeShapeType="1"/>
            </p:cNvSpPr>
            <p:nvPr/>
          </p:nvSpPr>
          <p:spPr bwMode="auto">
            <a:xfrm flipV="1">
              <a:off x="4319251" y="5297488"/>
              <a:ext cx="1174750" cy="709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2" name="Oval 44"/>
            <p:cNvSpPr>
              <a:spLocks noChangeArrowheads="1"/>
            </p:cNvSpPr>
            <p:nvPr/>
          </p:nvSpPr>
          <p:spPr bwMode="auto">
            <a:xfrm>
              <a:off x="2739628" y="3570288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3" name="Line 45"/>
            <p:cNvSpPr>
              <a:spLocks noChangeShapeType="1"/>
            </p:cNvSpPr>
            <p:nvPr/>
          </p:nvSpPr>
          <p:spPr bwMode="auto">
            <a:xfrm>
              <a:off x="2739628" y="36464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4" name="Oval 46"/>
            <p:cNvSpPr>
              <a:spLocks noChangeArrowheads="1"/>
            </p:cNvSpPr>
            <p:nvPr/>
          </p:nvSpPr>
          <p:spPr bwMode="auto">
            <a:xfrm>
              <a:off x="2739628" y="3875088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5" name="Line 47"/>
            <p:cNvSpPr>
              <a:spLocks noChangeShapeType="1"/>
            </p:cNvSpPr>
            <p:nvPr/>
          </p:nvSpPr>
          <p:spPr bwMode="auto">
            <a:xfrm>
              <a:off x="2739628" y="4005263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6" name="Text Box 48"/>
            <p:cNvSpPr txBox="1">
              <a:spLocks noChangeArrowheads="1"/>
            </p:cNvSpPr>
            <p:nvPr/>
          </p:nvSpPr>
          <p:spPr bwMode="auto">
            <a:xfrm>
              <a:off x="2606278" y="3929063"/>
              <a:ext cx="2857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87" name="Text Box 49"/>
            <p:cNvSpPr txBox="1">
              <a:spLocks noChangeArrowheads="1"/>
            </p:cNvSpPr>
            <p:nvPr/>
          </p:nvSpPr>
          <p:spPr bwMode="auto">
            <a:xfrm>
              <a:off x="2606278" y="4244975"/>
              <a:ext cx="2857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88" name="Text Box 50"/>
            <p:cNvSpPr txBox="1">
              <a:spLocks noChangeArrowheads="1"/>
            </p:cNvSpPr>
            <p:nvPr/>
          </p:nvSpPr>
          <p:spPr bwMode="auto">
            <a:xfrm>
              <a:off x="2606278" y="4092575"/>
              <a:ext cx="2857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89" name="Line 51"/>
            <p:cNvSpPr>
              <a:spLocks noChangeShapeType="1"/>
            </p:cNvSpPr>
            <p:nvPr/>
          </p:nvSpPr>
          <p:spPr bwMode="auto">
            <a:xfrm>
              <a:off x="2739628" y="4767263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0" name="Oval 52"/>
            <p:cNvSpPr>
              <a:spLocks noChangeArrowheads="1"/>
            </p:cNvSpPr>
            <p:nvPr/>
          </p:nvSpPr>
          <p:spPr bwMode="auto">
            <a:xfrm>
              <a:off x="2739628" y="4995863"/>
              <a:ext cx="76200" cy="762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1" name="Oval 53"/>
            <p:cNvSpPr>
              <a:spLocks noChangeArrowheads="1"/>
            </p:cNvSpPr>
            <p:nvPr/>
          </p:nvSpPr>
          <p:spPr bwMode="auto">
            <a:xfrm>
              <a:off x="2018903" y="3565525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2" name="Line 54"/>
            <p:cNvSpPr>
              <a:spLocks noChangeShapeType="1"/>
            </p:cNvSpPr>
            <p:nvPr/>
          </p:nvSpPr>
          <p:spPr bwMode="auto">
            <a:xfrm>
              <a:off x="2018903" y="36464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3" name="Text Box 55"/>
            <p:cNvSpPr txBox="1">
              <a:spLocks noChangeArrowheads="1"/>
            </p:cNvSpPr>
            <p:nvPr/>
          </p:nvSpPr>
          <p:spPr bwMode="auto">
            <a:xfrm>
              <a:off x="1885553" y="3570288"/>
              <a:ext cx="2857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94" name="Text Box 56"/>
            <p:cNvSpPr txBox="1">
              <a:spLocks noChangeArrowheads="1"/>
            </p:cNvSpPr>
            <p:nvPr/>
          </p:nvSpPr>
          <p:spPr bwMode="auto">
            <a:xfrm>
              <a:off x="1885553" y="3886200"/>
              <a:ext cx="2857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95" name="Text Box 57"/>
            <p:cNvSpPr txBox="1">
              <a:spLocks noChangeArrowheads="1"/>
            </p:cNvSpPr>
            <p:nvPr/>
          </p:nvSpPr>
          <p:spPr bwMode="auto">
            <a:xfrm>
              <a:off x="1885553" y="3733800"/>
              <a:ext cx="2857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96" name="Line 58"/>
            <p:cNvSpPr>
              <a:spLocks noChangeShapeType="1"/>
            </p:cNvSpPr>
            <p:nvPr/>
          </p:nvSpPr>
          <p:spPr bwMode="auto">
            <a:xfrm>
              <a:off x="2018903" y="44084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97" name="Oval 59"/>
            <p:cNvSpPr>
              <a:spLocks noChangeArrowheads="1"/>
            </p:cNvSpPr>
            <p:nvPr/>
          </p:nvSpPr>
          <p:spPr bwMode="auto">
            <a:xfrm>
              <a:off x="2018903" y="4637088"/>
              <a:ext cx="76200" cy="762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8" name="Oval 60"/>
            <p:cNvSpPr>
              <a:spLocks noChangeArrowheads="1"/>
            </p:cNvSpPr>
            <p:nvPr/>
          </p:nvSpPr>
          <p:spPr bwMode="auto">
            <a:xfrm>
              <a:off x="4476414" y="3570288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99" name="Line 61"/>
            <p:cNvSpPr>
              <a:spLocks noChangeShapeType="1"/>
            </p:cNvSpPr>
            <p:nvPr/>
          </p:nvSpPr>
          <p:spPr bwMode="auto">
            <a:xfrm>
              <a:off x="4297026" y="4408488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0" name="Text Box 62"/>
            <p:cNvSpPr txBox="1">
              <a:spLocks noChangeArrowheads="1"/>
            </p:cNvSpPr>
            <p:nvPr/>
          </p:nvSpPr>
          <p:spPr bwMode="auto">
            <a:xfrm>
              <a:off x="4400214" y="3875088"/>
              <a:ext cx="2857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401" name="Text Box 63"/>
            <p:cNvSpPr txBox="1">
              <a:spLocks noChangeArrowheads="1"/>
            </p:cNvSpPr>
            <p:nvPr/>
          </p:nvSpPr>
          <p:spPr bwMode="auto">
            <a:xfrm>
              <a:off x="4400214" y="4191000"/>
              <a:ext cx="2857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402" name="Text Box 64"/>
            <p:cNvSpPr txBox="1">
              <a:spLocks noChangeArrowheads="1"/>
            </p:cNvSpPr>
            <p:nvPr/>
          </p:nvSpPr>
          <p:spPr bwMode="auto">
            <a:xfrm>
              <a:off x="4400214" y="4038600"/>
              <a:ext cx="2857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403" name="Line 65"/>
            <p:cNvSpPr>
              <a:spLocks noChangeShapeType="1"/>
            </p:cNvSpPr>
            <p:nvPr/>
          </p:nvSpPr>
          <p:spPr bwMode="auto">
            <a:xfrm>
              <a:off x="4514514" y="4721225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4" name="Line 66"/>
            <p:cNvSpPr>
              <a:spLocks noChangeShapeType="1"/>
            </p:cNvSpPr>
            <p:nvPr/>
          </p:nvSpPr>
          <p:spPr bwMode="auto">
            <a:xfrm rot="2394473">
              <a:off x="4398626" y="3646488"/>
              <a:ext cx="158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5" name="Line 67"/>
            <p:cNvSpPr>
              <a:spLocks noChangeShapeType="1"/>
            </p:cNvSpPr>
            <p:nvPr/>
          </p:nvSpPr>
          <p:spPr bwMode="auto">
            <a:xfrm rot="19205527" flipH="1">
              <a:off x="4628814" y="3646488"/>
              <a:ext cx="158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6" name="Line 68"/>
            <p:cNvSpPr>
              <a:spLocks noChangeShapeType="1"/>
            </p:cNvSpPr>
            <p:nvPr/>
          </p:nvSpPr>
          <p:spPr bwMode="auto">
            <a:xfrm rot="2394473">
              <a:off x="4247814" y="3875088"/>
              <a:ext cx="158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7" name="Line 69"/>
            <p:cNvSpPr>
              <a:spLocks noChangeShapeType="1"/>
            </p:cNvSpPr>
            <p:nvPr/>
          </p:nvSpPr>
          <p:spPr bwMode="auto">
            <a:xfrm rot="2394473">
              <a:off x="4627226" y="3875088"/>
              <a:ext cx="158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8" name="Line 70"/>
            <p:cNvSpPr>
              <a:spLocks noChangeShapeType="1"/>
            </p:cNvSpPr>
            <p:nvPr/>
          </p:nvSpPr>
          <p:spPr bwMode="auto">
            <a:xfrm rot="19205527" flipH="1">
              <a:off x="4805026" y="3875088"/>
              <a:ext cx="158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09" name="Line 71"/>
            <p:cNvSpPr>
              <a:spLocks noChangeShapeType="1"/>
            </p:cNvSpPr>
            <p:nvPr/>
          </p:nvSpPr>
          <p:spPr bwMode="auto">
            <a:xfrm rot="19205527" flipH="1">
              <a:off x="4400214" y="3875088"/>
              <a:ext cx="158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0" name="Oval 72"/>
            <p:cNvSpPr>
              <a:spLocks noChangeArrowheads="1"/>
            </p:cNvSpPr>
            <p:nvPr/>
          </p:nvSpPr>
          <p:spPr bwMode="auto">
            <a:xfrm>
              <a:off x="4514514" y="4949825"/>
              <a:ext cx="76200" cy="762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1" name="Oval 73"/>
            <p:cNvSpPr>
              <a:spLocks noChangeArrowheads="1"/>
            </p:cNvSpPr>
            <p:nvPr/>
          </p:nvSpPr>
          <p:spPr bwMode="auto">
            <a:xfrm>
              <a:off x="4297026" y="4637088"/>
              <a:ext cx="76200" cy="762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2" name="Line 74"/>
            <p:cNvSpPr>
              <a:spLocks noChangeShapeType="1"/>
            </p:cNvSpPr>
            <p:nvPr/>
          </p:nvSpPr>
          <p:spPr bwMode="auto">
            <a:xfrm>
              <a:off x="3707904" y="2780928"/>
              <a:ext cx="0" cy="288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413" name="Oval 75"/>
            <p:cNvSpPr>
              <a:spLocks noChangeArrowheads="1"/>
            </p:cNvSpPr>
            <p:nvPr/>
          </p:nvSpPr>
          <p:spPr bwMode="auto">
            <a:xfrm>
              <a:off x="4679614" y="3852863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4" name="Oval 76"/>
            <p:cNvSpPr>
              <a:spLocks noChangeArrowheads="1"/>
            </p:cNvSpPr>
            <p:nvPr/>
          </p:nvSpPr>
          <p:spPr bwMode="auto">
            <a:xfrm>
              <a:off x="4316076" y="3852863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5" name="Oval 77"/>
            <p:cNvSpPr>
              <a:spLocks noChangeArrowheads="1"/>
            </p:cNvSpPr>
            <p:nvPr/>
          </p:nvSpPr>
          <p:spPr bwMode="auto">
            <a:xfrm>
              <a:off x="5324139" y="3852863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6" name="Oval 78"/>
            <p:cNvSpPr>
              <a:spLocks noChangeArrowheads="1"/>
            </p:cNvSpPr>
            <p:nvPr/>
          </p:nvSpPr>
          <p:spPr bwMode="auto">
            <a:xfrm>
              <a:off x="5682914" y="3852863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8" name="Text Box 80"/>
            <p:cNvSpPr txBox="1">
              <a:spLocks noChangeArrowheads="1"/>
            </p:cNvSpPr>
            <p:nvPr/>
          </p:nvSpPr>
          <p:spPr bwMode="auto">
            <a:xfrm>
              <a:off x="4037222" y="2852936"/>
              <a:ext cx="363112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 smtClean="0">
                  <a:solidFill>
                    <a:schemeClr val="tx2"/>
                  </a:solidFill>
                </a:rPr>
                <a:t>时间</a:t>
              </a:r>
              <a:r>
                <a:rPr lang="en-US" altLang="zh-CN" dirty="0" smtClean="0">
                  <a:solidFill>
                    <a:schemeClr val="tx2"/>
                  </a:solidFill>
                </a:rPr>
                <a:t>f(n)</a:t>
              </a:r>
              <a:r>
                <a:rPr lang="zh-CN" altLang="en-US" dirty="0" smtClean="0">
                  <a:solidFill>
                    <a:schemeClr val="tx2"/>
                  </a:solidFill>
                </a:rPr>
                <a:t>非确定图灵机</a:t>
              </a:r>
              <a:endParaRPr lang="en-US" altLang="zh-CN" dirty="0">
                <a:solidFill>
                  <a:schemeClr val="tx2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93441" y="2833772"/>
              <a:ext cx="3270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时间</a:t>
              </a:r>
              <a:r>
                <a:rPr lang="en-US" altLang="zh-CN" dirty="0" smtClean="0"/>
                <a:t>f(n)</a:t>
              </a:r>
              <a:r>
                <a:rPr lang="zh-CN" altLang="en-US" dirty="0" smtClean="0"/>
                <a:t>确定图灵机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NTM</a:t>
            </a:r>
            <a:r>
              <a:rPr lang="zh-CN" altLang="en-US" dirty="0" smtClean="0"/>
              <a:t>的运行时间</a:t>
            </a:r>
            <a:r>
              <a:rPr lang="en-US" altLang="zh-CN" dirty="0" smtClean="0"/>
              <a:t>(P158)</a:t>
            </a:r>
            <a:endParaRPr lang="zh-CN" altLang="en-US" dirty="0" smtClean="0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457200" y="1341438"/>
            <a:ext cx="725551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chemeClr val="accent2"/>
                </a:solidFill>
              </a:rPr>
              <a:t>定义</a:t>
            </a:r>
            <a:r>
              <a:rPr kumimoji="1" lang="en-US" altLang="zh-CN" dirty="0"/>
              <a:t>: </a:t>
            </a:r>
            <a:r>
              <a:rPr kumimoji="1" lang="zh-CN" altLang="en-US" dirty="0"/>
              <a:t>对非确定型判定器</a:t>
            </a:r>
            <a:r>
              <a:rPr kumimoji="1" lang="en-US" altLang="zh-CN" dirty="0"/>
              <a:t>N, </a:t>
            </a:r>
            <a:r>
              <a:rPr kumimoji="1" lang="zh-CN" altLang="en-US" dirty="0"/>
              <a:t>其运行时间</a:t>
            </a:r>
            <a:r>
              <a:rPr kumimoji="1" lang="en-US" altLang="zh-CN" dirty="0"/>
              <a:t>f(n)</a:t>
            </a:r>
            <a:r>
              <a:rPr kumimoji="1" lang="zh-CN" altLang="en-US" dirty="0"/>
              <a:t>是 </a:t>
            </a:r>
            <a:endParaRPr kumimoji="1" lang="zh-CN" altLang="en-US" dirty="0"/>
          </a:p>
          <a:p>
            <a:pPr eaLnBrk="1" hangingPunct="1"/>
            <a:r>
              <a:rPr kumimoji="1" lang="zh-CN" altLang="en-US" dirty="0"/>
              <a:t>在</a:t>
            </a:r>
            <a:r>
              <a:rPr kumimoji="1" lang="zh-CN" altLang="en-US" dirty="0">
                <a:solidFill>
                  <a:schemeClr val="accent2"/>
                </a:solidFill>
              </a:rPr>
              <a:t>所有</a:t>
            </a:r>
            <a:r>
              <a:rPr kumimoji="1" lang="zh-CN" altLang="en-US" dirty="0"/>
              <a:t>长为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的输入上</a:t>
            </a:r>
            <a:r>
              <a:rPr kumimoji="1" lang="en-US" altLang="zh-CN" dirty="0"/>
              <a:t>, </a:t>
            </a:r>
            <a:r>
              <a:rPr kumimoji="1" lang="zh-CN" altLang="en-US" dirty="0">
                <a:solidFill>
                  <a:schemeClr val="accent2"/>
                </a:solidFill>
              </a:rPr>
              <a:t>所有</a:t>
            </a:r>
            <a:r>
              <a:rPr kumimoji="1" lang="zh-CN" altLang="en-US" dirty="0"/>
              <a:t>分支的</a:t>
            </a:r>
            <a:r>
              <a:rPr kumimoji="1" lang="zh-CN" altLang="en-US" dirty="0">
                <a:solidFill>
                  <a:schemeClr val="accent2"/>
                </a:solidFill>
              </a:rPr>
              <a:t>最大</a:t>
            </a:r>
            <a:r>
              <a:rPr kumimoji="1" lang="zh-CN" altLang="en-US" dirty="0"/>
              <a:t>步数</a:t>
            </a:r>
            <a:r>
              <a:rPr kumimoji="1" lang="en-US" altLang="zh-CN" dirty="0"/>
              <a:t>.</a:t>
            </a:r>
            <a:endParaRPr kumimoji="1" lang="en-US" altLang="zh-CN" dirty="0"/>
          </a:p>
        </p:txBody>
      </p:sp>
      <p:grpSp>
        <p:nvGrpSpPr>
          <p:cNvPr id="2" name="组合 1"/>
          <p:cNvGrpSpPr/>
          <p:nvPr/>
        </p:nvGrpSpPr>
        <p:grpSpPr>
          <a:xfrm>
            <a:off x="2123728" y="3645024"/>
            <a:ext cx="3885872" cy="1752600"/>
            <a:chOff x="1772300" y="4196680"/>
            <a:chExt cx="3885872" cy="1752600"/>
          </a:xfrm>
        </p:grpSpPr>
        <p:sp>
          <p:nvSpPr>
            <p:cNvPr id="14359" name="Text Box 21"/>
            <p:cNvSpPr txBox="1">
              <a:spLocks noChangeArrowheads="1"/>
            </p:cNvSpPr>
            <p:nvPr/>
          </p:nvSpPr>
          <p:spPr bwMode="auto">
            <a:xfrm>
              <a:off x="1772300" y="5261138"/>
              <a:ext cx="12875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 dirty="0"/>
                <a:t>接受</a:t>
              </a:r>
              <a:r>
                <a:rPr kumimoji="1" lang="en-US" altLang="zh-CN" sz="2000" dirty="0"/>
                <a:t>/</a:t>
              </a:r>
              <a:r>
                <a:rPr kumimoji="1" lang="zh-CN" altLang="en-US" sz="2000" dirty="0"/>
                <a:t>拒绝</a:t>
              </a:r>
              <a:endParaRPr kumimoji="1" lang="zh-CN" altLang="en-US" sz="2000" dirty="0"/>
            </a:p>
          </p:txBody>
        </p:sp>
        <p:sp>
          <p:nvSpPr>
            <p:cNvPr id="14360" name="Oval 22"/>
            <p:cNvSpPr>
              <a:spLocks noChangeArrowheads="1"/>
            </p:cNvSpPr>
            <p:nvPr/>
          </p:nvSpPr>
          <p:spPr bwMode="auto">
            <a:xfrm>
              <a:off x="4362450" y="4196680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61" name="Line 23"/>
            <p:cNvSpPr>
              <a:spLocks noChangeShapeType="1"/>
            </p:cNvSpPr>
            <p:nvPr/>
          </p:nvSpPr>
          <p:spPr bwMode="auto">
            <a:xfrm>
              <a:off x="4183063" y="503488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Text Box 24"/>
            <p:cNvSpPr txBox="1">
              <a:spLocks noChangeArrowheads="1"/>
            </p:cNvSpPr>
            <p:nvPr/>
          </p:nvSpPr>
          <p:spPr bwMode="auto">
            <a:xfrm>
              <a:off x="4286250" y="4501480"/>
              <a:ext cx="2857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63" name="Text Box 25"/>
            <p:cNvSpPr txBox="1">
              <a:spLocks noChangeArrowheads="1"/>
            </p:cNvSpPr>
            <p:nvPr/>
          </p:nvSpPr>
          <p:spPr bwMode="auto">
            <a:xfrm>
              <a:off x="4286250" y="4817393"/>
              <a:ext cx="2857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64" name="Text Box 26"/>
            <p:cNvSpPr txBox="1">
              <a:spLocks noChangeArrowheads="1"/>
            </p:cNvSpPr>
            <p:nvPr/>
          </p:nvSpPr>
          <p:spPr bwMode="auto">
            <a:xfrm>
              <a:off x="4286250" y="4664993"/>
              <a:ext cx="285750" cy="5794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.</a:t>
              </a:r>
              <a:endParaRPr kumimoji="1" lang="en-US" altLang="zh-CN" sz="3200"/>
            </a:p>
          </p:txBody>
        </p:sp>
        <p:sp>
          <p:nvSpPr>
            <p:cNvPr id="14365" name="Line 27"/>
            <p:cNvSpPr>
              <a:spLocks noChangeShapeType="1"/>
            </p:cNvSpPr>
            <p:nvPr/>
          </p:nvSpPr>
          <p:spPr bwMode="auto">
            <a:xfrm>
              <a:off x="4362450" y="564448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6" name="Line 28"/>
            <p:cNvSpPr>
              <a:spLocks noChangeShapeType="1"/>
            </p:cNvSpPr>
            <p:nvPr/>
          </p:nvSpPr>
          <p:spPr bwMode="auto">
            <a:xfrm>
              <a:off x="4965700" y="41966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Line 29"/>
            <p:cNvSpPr>
              <a:spLocks noChangeShapeType="1"/>
            </p:cNvSpPr>
            <p:nvPr/>
          </p:nvSpPr>
          <p:spPr bwMode="auto">
            <a:xfrm>
              <a:off x="4965700" y="594928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Line 30"/>
            <p:cNvSpPr>
              <a:spLocks noChangeShapeType="1"/>
            </p:cNvSpPr>
            <p:nvPr/>
          </p:nvSpPr>
          <p:spPr bwMode="auto">
            <a:xfrm>
              <a:off x="5194300" y="533968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9" name="Line 31"/>
            <p:cNvSpPr>
              <a:spLocks noChangeShapeType="1"/>
            </p:cNvSpPr>
            <p:nvPr/>
          </p:nvSpPr>
          <p:spPr bwMode="auto">
            <a:xfrm flipV="1">
              <a:off x="5194300" y="419668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0" name="Text Box 32"/>
            <p:cNvSpPr txBox="1">
              <a:spLocks noChangeArrowheads="1"/>
            </p:cNvSpPr>
            <p:nvPr/>
          </p:nvSpPr>
          <p:spPr bwMode="auto">
            <a:xfrm>
              <a:off x="4837113" y="4806280"/>
              <a:ext cx="821059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dirty="0" smtClean="0"/>
                <a:t>t(n</a:t>
              </a:r>
              <a:r>
                <a:rPr kumimoji="1" lang="en-US" altLang="zh-CN" sz="3200" dirty="0"/>
                <a:t>)</a:t>
              </a:r>
              <a:endParaRPr kumimoji="1" lang="en-US" altLang="zh-CN" sz="3200" dirty="0"/>
            </a:p>
          </p:txBody>
        </p:sp>
        <p:sp>
          <p:nvSpPr>
            <p:cNvPr id="14371" name="Line 33"/>
            <p:cNvSpPr>
              <a:spLocks noChangeShapeType="1"/>
            </p:cNvSpPr>
            <p:nvPr/>
          </p:nvSpPr>
          <p:spPr bwMode="auto">
            <a:xfrm rot="2394473">
              <a:off x="4284663" y="4272880"/>
              <a:ext cx="158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2" name="Line 34"/>
            <p:cNvSpPr>
              <a:spLocks noChangeShapeType="1"/>
            </p:cNvSpPr>
            <p:nvPr/>
          </p:nvSpPr>
          <p:spPr bwMode="auto">
            <a:xfrm rot="19205527" flipH="1">
              <a:off x="4514850" y="4272880"/>
              <a:ext cx="158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Line 35"/>
            <p:cNvSpPr>
              <a:spLocks noChangeShapeType="1"/>
            </p:cNvSpPr>
            <p:nvPr/>
          </p:nvSpPr>
          <p:spPr bwMode="auto">
            <a:xfrm rot="2394473">
              <a:off x="4133850" y="4501480"/>
              <a:ext cx="158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Line 36"/>
            <p:cNvSpPr>
              <a:spLocks noChangeShapeType="1"/>
            </p:cNvSpPr>
            <p:nvPr/>
          </p:nvSpPr>
          <p:spPr bwMode="auto">
            <a:xfrm rot="2394473">
              <a:off x="4513263" y="4501480"/>
              <a:ext cx="158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5" name="Line 37"/>
            <p:cNvSpPr>
              <a:spLocks noChangeShapeType="1"/>
            </p:cNvSpPr>
            <p:nvPr/>
          </p:nvSpPr>
          <p:spPr bwMode="auto">
            <a:xfrm rot="19205527" flipH="1">
              <a:off x="4691063" y="4501480"/>
              <a:ext cx="158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6" name="Line 38"/>
            <p:cNvSpPr>
              <a:spLocks noChangeShapeType="1"/>
            </p:cNvSpPr>
            <p:nvPr/>
          </p:nvSpPr>
          <p:spPr bwMode="auto">
            <a:xfrm rot="19205527" flipH="1">
              <a:off x="4286250" y="4501480"/>
              <a:ext cx="1587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7" name="Oval 39"/>
            <p:cNvSpPr>
              <a:spLocks noChangeArrowheads="1"/>
            </p:cNvSpPr>
            <p:nvPr/>
          </p:nvSpPr>
          <p:spPr bwMode="auto">
            <a:xfrm>
              <a:off x="4362450" y="5873080"/>
              <a:ext cx="76200" cy="762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78" name="Oval 40"/>
            <p:cNvSpPr>
              <a:spLocks noChangeArrowheads="1"/>
            </p:cNvSpPr>
            <p:nvPr/>
          </p:nvSpPr>
          <p:spPr bwMode="auto">
            <a:xfrm>
              <a:off x="4183063" y="5263480"/>
              <a:ext cx="76200" cy="76200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80" name="Line 42"/>
            <p:cNvSpPr>
              <a:spLocks noChangeShapeType="1"/>
            </p:cNvSpPr>
            <p:nvPr/>
          </p:nvSpPr>
          <p:spPr bwMode="auto">
            <a:xfrm flipV="1">
              <a:off x="3052763" y="5301579"/>
              <a:ext cx="1081880" cy="84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Line 43"/>
            <p:cNvSpPr>
              <a:spLocks noChangeShapeType="1"/>
            </p:cNvSpPr>
            <p:nvPr/>
          </p:nvSpPr>
          <p:spPr bwMode="auto">
            <a:xfrm>
              <a:off x="3052762" y="5517232"/>
              <a:ext cx="1234281" cy="393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15" name="Oval 77"/>
            <p:cNvSpPr>
              <a:spLocks noChangeArrowheads="1"/>
            </p:cNvSpPr>
            <p:nvPr/>
          </p:nvSpPr>
          <p:spPr bwMode="auto">
            <a:xfrm>
              <a:off x="4202113" y="4484018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416" name="Oval 78"/>
            <p:cNvSpPr>
              <a:spLocks noChangeArrowheads="1"/>
            </p:cNvSpPr>
            <p:nvPr/>
          </p:nvSpPr>
          <p:spPr bwMode="auto">
            <a:xfrm>
              <a:off x="4560888" y="4484018"/>
              <a:ext cx="76200" cy="76200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30481" name="Text Box 81"/>
          <p:cNvSpPr txBox="1">
            <a:spLocks noChangeArrowheads="1"/>
          </p:cNvSpPr>
          <p:nvPr/>
        </p:nvSpPr>
        <p:spPr bwMode="auto">
          <a:xfrm>
            <a:off x="467544" y="2420888"/>
            <a:ext cx="7511993" cy="11264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dirty="0">
                <a:solidFill>
                  <a:schemeClr val="accent2"/>
                </a:solidFill>
              </a:rPr>
              <a:t>定理</a:t>
            </a:r>
            <a:r>
              <a:rPr kumimoji="1" lang="en-US" altLang="zh-CN" dirty="0">
                <a:solidFill>
                  <a:srgbClr val="000000"/>
                </a:solidFill>
              </a:rPr>
              <a:t>: </a:t>
            </a:r>
            <a:r>
              <a:rPr kumimoji="1" lang="zh-CN" altLang="en-US" dirty="0">
                <a:solidFill>
                  <a:srgbClr val="000000"/>
                </a:solidFill>
              </a:rPr>
              <a:t>设</a:t>
            </a:r>
            <a:r>
              <a:rPr kumimoji="1" lang="en-US" altLang="zh-CN" dirty="0">
                <a:solidFill>
                  <a:srgbClr val="000000"/>
                </a:solidFill>
              </a:rPr>
              <a:t>t(n)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n, </a:t>
            </a: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则每个</a:t>
            </a:r>
            <a:r>
              <a:rPr kumimoji="1" lang="en-US" altLang="zh-CN" dirty="0" smtClean="0">
                <a:solidFill>
                  <a:srgbClr val="00B050"/>
                </a:solidFill>
                <a:sym typeface="Symbol" panose="05050102010706020507" pitchFamily="18" charset="2"/>
              </a:rPr>
              <a:t>t(n)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时间</a:t>
            </a:r>
            <a:r>
              <a:rPr kumimoji="1" lang="en-US" altLang="zh-CN" dirty="0" smtClean="0">
                <a:solidFill>
                  <a:srgbClr val="00B050"/>
                </a:solidFill>
                <a:sym typeface="Symbol" panose="05050102010706020507" pitchFamily="18" charset="2"/>
              </a:rPr>
              <a:t>NTM</a:t>
            </a:r>
            <a:r>
              <a:rPr kumimoji="1" lang="en-US" altLang="zh-CN" dirty="0" smtClean="0">
                <a:solidFill>
                  <a:srgbClr val="0000FF"/>
                </a:solidFill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都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有</a:t>
            </a: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一个</a:t>
            </a:r>
            <a:endParaRPr kumimoji="1" lang="zh-CN" altLang="en-US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 smtClean="0">
                <a:solidFill>
                  <a:srgbClr val="FF3300"/>
                </a:solidFill>
                <a:sym typeface="Symbol" panose="05050102010706020507" pitchFamily="18" charset="2"/>
              </a:rPr>
              <a:t>                    </a:t>
            </a:r>
            <a:r>
              <a:rPr kumimoji="1"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O(t(n))</a:t>
            </a: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时间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单</a:t>
            </a: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带确定</a:t>
            </a:r>
            <a:r>
              <a:rPr kumimoji="1" lang="en-US" altLang="zh-CN" dirty="0" smtClean="0">
                <a:solidFill>
                  <a:srgbClr val="0000FF"/>
                </a:solidFill>
                <a:sym typeface="Symbol" panose="05050102010706020507" pitchFamily="18" charset="2"/>
              </a:rPr>
              <a:t>TM</a:t>
            </a: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与之等价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. </a:t>
            </a:r>
            <a:endParaRPr kumimoji="1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30482" name="Text Box 82"/>
          <p:cNvSpPr txBox="1">
            <a:spLocks noChangeArrowheads="1"/>
          </p:cNvSpPr>
          <p:nvPr/>
        </p:nvSpPr>
        <p:spPr bwMode="auto">
          <a:xfrm>
            <a:off x="467544" y="6146140"/>
            <a:ext cx="75167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 smtClean="0">
                <a:solidFill>
                  <a:schemeClr val="tx2"/>
                </a:solidFill>
              </a:rPr>
              <a:t>定理</a:t>
            </a:r>
            <a:r>
              <a:rPr lang="en-US" altLang="zh-CN" dirty="0" smtClean="0">
                <a:solidFill>
                  <a:schemeClr val="tx2"/>
                </a:solidFill>
              </a:rPr>
              <a:t>:</a:t>
            </a:r>
            <a:r>
              <a:rPr kumimoji="1" lang="zh-CN" altLang="en-US" dirty="0">
                <a:solidFill>
                  <a:srgbClr val="000000"/>
                </a:solidFill>
              </a:rPr>
              <a:t>设</a:t>
            </a:r>
            <a:r>
              <a:rPr kumimoji="1" lang="en-US" altLang="zh-CN" dirty="0">
                <a:solidFill>
                  <a:srgbClr val="000000"/>
                </a:solidFill>
              </a:rPr>
              <a:t>t(n)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n, 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则</a:t>
            </a:r>
            <a:r>
              <a:rPr lang="en-US" altLang="zh-CN" dirty="0" smtClean="0">
                <a:solidFill>
                  <a:schemeClr val="tx2"/>
                </a:solidFill>
              </a:rPr>
              <a:t>NTIME(</a:t>
            </a:r>
            <a:r>
              <a:rPr lang="en-US" altLang="zh-CN" dirty="0" smtClean="0">
                <a:solidFill>
                  <a:srgbClr val="00B050"/>
                </a:solidFill>
              </a:rPr>
              <a:t>t(n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en-US" altLang="zh-CN" dirty="0">
                <a:solidFill>
                  <a:schemeClr val="tx2"/>
                </a:solidFill>
              </a:rPr>
              <a:t>) </a:t>
            </a: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 TIME (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O(t(n))</a:t>
            </a:r>
            <a:r>
              <a:rPr lang="en-US" altLang="zh-CN" dirty="0">
                <a:solidFill>
                  <a:schemeClr val="tx2"/>
                </a:solidFill>
                <a:sym typeface="Symbol" panose="05050102010706020507" pitchFamily="18" charset="2"/>
              </a:rPr>
              <a:t>)</a:t>
            </a:r>
            <a:endParaRPr lang="en-US" altLang="zh-CN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81" grpId="0" animBg="1"/>
      <p:bldP spid="23048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44450"/>
            <a:ext cx="9144000" cy="292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chemeClr val="tx1"/>
                </a:solidFill>
              </a:rPr>
              <a:t>计算理论  </a:t>
            </a:r>
            <a:br>
              <a:rPr lang="zh-CN" altLang="en-US" sz="4800" b="1" smtClean="0">
                <a:solidFill>
                  <a:schemeClr val="tx1"/>
                </a:solidFill>
              </a:rPr>
            </a:br>
            <a:r>
              <a:rPr lang="zh-CN" altLang="en-US" sz="4800" b="1" smtClean="0">
                <a:solidFill>
                  <a:schemeClr val="tx1"/>
                </a:solidFill>
              </a:rPr>
              <a:t>第三部分 计算复杂性 </a:t>
            </a:r>
            <a:endParaRPr lang="zh-CN" altLang="en-US" sz="4800" b="1" smtClean="0">
              <a:solidFill>
                <a:schemeClr val="tx1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59113" y="2420888"/>
            <a:ext cx="3376245" cy="589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3200" dirty="0">
                <a:solidFill>
                  <a:schemeClr val="tx2"/>
                </a:solidFill>
              </a:rPr>
              <a:t>第</a:t>
            </a:r>
            <a:r>
              <a:rPr kumimoji="1" lang="en-US" altLang="zh-CN" sz="3200" dirty="0">
                <a:solidFill>
                  <a:schemeClr val="tx2"/>
                </a:solidFill>
              </a:rPr>
              <a:t>7</a:t>
            </a:r>
            <a:r>
              <a:rPr kumimoji="1" lang="zh-CN" altLang="en-US" sz="3200" dirty="0">
                <a:solidFill>
                  <a:schemeClr val="tx2"/>
                </a:solidFill>
              </a:rPr>
              <a:t>章 时间复杂性</a:t>
            </a:r>
            <a:endParaRPr kumimoji="1"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931442" y="3140968"/>
            <a:ext cx="5376862" cy="31781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时间复杂性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    </a:t>
            </a:r>
            <a:r>
              <a:rPr lang="en-US" altLang="zh-CN" dirty="0"/>
              <a:t>{ 0</a:t>
            </a:r>
            <a:r>
              <a:rPr lang="en-US" altLang="zh-CN" baseline="30000" dirty="0"/>
              <a:t>k</a:t>
            </a:r>
            <a:r>
              <a:rPr lang="en-US" altLang="zh-CN" dirty="0"/>
              <a:t>1</a:t>
            </a:r>
            <a:r>
              <a:rPr lang="en-US" altLang="zh-CN" baseline="30000" dirty="0"/>
              <a:t>k </a:t>
            </a:r>
            <a:r>
              <a:rPr lang="en-US" altLang="zh-CN" dirty="0"/>
              <a:t>| k</a:t>
            </a:r>
            <a:r>
              <a:rPr lang="en-US" altLang="zh-CN" dirty="0">
                <a:sym typeface="Symbol" panose="05050102010706020507" pitchFamily="18" charset="2"/>
              </a:rPr>
              <a:t>0 </a:t>
            </a:r>
            <a:r>
              <a:rPr lang="en-US" altLang="zh-CN" dirty="0"/>
              <a:t>}</a:t>
            </a:r>
            <a:r>
              <a:rPr lang="zh-CN" altLang="en-US" dirty="0"/>
              <a:t>的时间复杂性分析 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不同模型的运行时间比较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    单带与多带  确定与非确定 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3. P</a:t>
            </a:r>
            <a:r>
              <a:rPr lang="zh-CN" altLang="en-US" dirty="0">
                <a:solidFill>
                  <a:srgbClr val="FF0000"/>
                </a:solidFill>
              </a:rPr>
              <a:t>类与</a:t>
            </a:r>
            <a:r>
              <a:rPr lang="en-US" altLang="zh-CN" dirty="0">
                <a:solidFill>
                  <a:srgbClr val="FF0000"/>
                </a:solidFill>
              </a:rPr>
              <a:t>NP</a:t>
            </a:r>
            <a:r>
              <a:rPr lang="zh-CN" altLang="en-US" dirty="0">
                <a:solidFill>
                  <a:srgbClr val="FF0000"/>
                </a:solidFill>
              </a:rPr>
              <a:t>类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4. NP</a:t>
            </a:r>
            <a:r>
              <a:rPr lang="zh-CN" altLang="en-US" dirty="0"/>
              <a:t>完全性及</a:t>
            </a:r>
            <a:r>
              <a:rPr lang="en-US" altLang="zh-CN" dirty="0"/>
              <a:t>NP</a:t>
            </a:r>
            <a:r>
              <a:rPr lang="zh-CN" altLang="en-US" dirty="0"/>
              <a:t>完全问题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339975" y="2451100"/>
            <a:ext cx="29495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dirty="0"/>
              <a:t> </a:t>
            </a:r>
            <a:r>
              <a:rPr lang="zh-CN" altLang="en-US" sz="4400" dirty="0"/>
              <a:t>三</a:t>
            </a:r>
            <a:r>
              <a:rPr lang="en-US" altLang="zh-CN" sz="4400" dirty="0"/>
              <a:t>. P</a:t>
            </a:r>
            <a:r>
              <a:rPr lang="zh-CN" altLang="en-US" sz="4400" dirty="0"/>
              <a:t>与</a:t>
            </a:r>
            <a:r>
              <a:rPr lang="en-US" altLang="zh-CN" sz="4400" dirty="0"/>
              <a:t>NP </a:t>
            </a:r>
            <a:endParaRPr lang="en-US" altLang="zh-C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44450"/>
            <a:ext cx="9144000" cy="292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chemeClr val="tx1"/>
                </a:solidFill>
              </a:rPr>
              <a:t>计算理论  </a:t>
            </a:r>
            <a:br>
              <a:rPr lang="zh-CN" altLang="en-US" sz="4800" b="1" smtClean="0">
                <a:solidFill>
                  <a:schemeClr val="tx1"/>
                </a:solidFill>
              </a:rPr>
            </a:br>
            <a:r>
              <a:rPr lang="zh-CN" altLang="en-US" sz="4800" b="1" smtClean="0">
                <a:solidFill>
                  <a:schemeClr val="tx1"/>
                </a:solidFill>
              </a:rPr>
              <a:t>第三部分 计算复杂性 </a:t>
            </a:r>
            <a:endParaRPr lang="zh-CN" altLang="en-US" sz="4800" b="1" smtClean="0">
              <a:solidFill>
                <a:schemeClr val="tx1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59113" y="2420888"/>
            <a:ext cx="3376245" cy="589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3200" dirty="0">
                <a:solidFill>
                  <a:schemeClr val="tx2"/>
                </a:solidFill>
              </a:rPr>
              <a:t>第</a:t>
            </a:r>
            <a:r>
              <a:rPr kumimoji="1" lang="en-US" altLang="zh-CN" sz="3200" dirty="0">
                <a:solidFill>
                  <a:schemeClr val="tx2"/>
                </a:solidFill>
              </a:rPr>
              <a:t>7</a:t>
            </a:r>
            <a:r>
              <a:rPr kumimoji="1" lang="zh-CN" altLang="en-US" sz="3200" dirty="0">
                <a:solidFill>
                  <a:schemeClr val="tx2"/>
                </a:solidFill>
              </a:rPr>
              <a:t>章 时间复杂性</a:t>
            </a:r>
            <a:endParaRPr kumimoji="1"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931442" y="3140968"/>
            <a:ext cx="5376862" cy="31781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en-US" dirty="0">
                <a:solidFill>
                  <a:srgbClr val="FF0000"/>
                </a:solidFill>
              </a:rPr>
              <a:t>时间复杂性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    </a:t>
            </a:r>
            <a:r>
              <a:rPr lang="en-US" altLang="zh-CN" dirty="0">
                <a:solidFill>
                  <a:srgbClr val="FF0000"/>
                </a:solidFill>
              </a:rPr>
              <a:t>{ 0</a:t>
            </a:r>
            <a:r>
              <a:rPr lang="en-US" altLang="zh-CN" baseline="30000" dirty="0">
                <a:solidFill>
                  <a:srgbClr val="FF0000"/>
                </a:solidFill>
              </a:rPr>
              <a:t>k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en-US" altLang="zh-CN" baseline="30000" dirty="0">
                <a:solidFill>
                  <a:srgbClr val="FF0000"/>
                </a:solidFill>
              </a:rPr>
              <a:t>k </a:t>
            </a:r>
            <a:r>
              <a:rPr lang="en-US" altLang="zh-CN" dirty="0">
                <a:solidFill>
                  <a:srgbClr val="FF0000"/>
                </a:solidFill>
              </a:rPr>
              <a:t>| k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0 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zh-CN" altLang="en-US" dirty="0">
                <a:solidFill>
                  <a:srgbClr val="FF0000"/>
                </a:solidFill>
              </a:rPr>
              <a:t>的时间复杂性分析 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不同模型的运行时间比较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    单带与多带  确定与非确定 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3. P</a:t>
            </a:r>
            <a:r>
              <a:rPr lang="zh-CN" altLang="en-US" dirty="0"/>
              <a:t>类与</a:t>
            </a:r>
            <a:r>
              <a:rPr lang="en-US" altLang="zh-CN" dirty="0"/>
              <a:t>NP</a:t>
            </a:r>
            <a:r>
              <a:rPr lang="zh-CN" altLang="en-US" dirty="0"/>
              <a:t>类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4. NP</a:t>
            </a:r>
            <a:r>
              <a:rPr lang="zh-CN" altLang="en-US" dirty="0"/>
              <a:t>完全性及</a:t>
            </a:r>
            <a:r>
              <a:rPr lang="en-US" altLang="zh-CN" dirty="0"/>
              <a:t>NP</a:t>
            </a:r>
            <a:r>
              <a:rPr lang="zh-CN" altLang="en-US" dirty="0"/>
              <a:t>完全问题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7384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多项式时间</a:t>
            </a:r>
            <a:r>
              <a:rPr lang="en-US" altLang="zh-CN" dirty="0" smtClean="0"/>
              <a:t>(P158)</a:t>
            </a:r>
            <a:endParaRPr lang="zh-CN" altLang="en-US" dirty="0" smtClean="0"/>
          </a:p>
        </p:txBody>
      </p:sp>
      <p:sp>
        <p:nvSpPr>
          <p:cNvPr id="232451" name="Text Box 3"/>
          <p:cNvSpPr txBox="1">
            <a:spLocks noChangeArrowheads="1"/>
          </p:cNvSpPr>
          <p:nvPr/>
        </p:nvSpPr>
        <p:spPr bwMode="auto">
          <a:xfrm>
            <a:off x="703263" y="1219200"/>
            <a:ext cx="7637027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运行时间相差多项式可以认为是小的</a:t>
            </a:r>
            <a:endParaRPr kumimoji="1" lang="zh-CN" altLang="en-US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                相差指数可以认为是大的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例如</a:t>
            </a:r>
            <a:r>
              <a:rPr kumimoji="1" lang="en-US" altLang="zh-CN" sz="3200" dirty="0"/>
              <a:t>:n</a:t>
            </a:r>
            <a:r>
              <a:rPr kumimoji="1" lang="en-US" altLang="zh-CN" sz="3200" baseline="30000" dirty="0"/>
              <a:t>3</a:t>
            </a:r>
            <a:r>
              <a:rPr kumimoji="1" lang="zh-CN" altLang="en-US" sz="3200" dirty="0"/>
              <a:t>与</a:t>
            </a:r>
            <a:r>
              <a:rPr kumimoji="1" lang="en-US" altLang="zh-CN" sz="3200" dirty="0"/>
              <a:t>2</a:t>
            </a:r>
            <a:r>
              <a:rPr kumimoji="1" lang="en-US" altLang="zh-CN" sz="3200" baseline="30000" dirty="0"/>
              <a:t>n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对于</a:t>
            </a:r>
            <a:r>
              <a:rPr kumimoji="1" lang="en-US" altLang="zh-CN" sz="3200" dirty="0"/>
              <a:t>n=1000.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有关</a:t>
            </a:r>
            <a:r>
              <a:rPr kumimoji="1" lang="zh-CN" altLang="en-US" sz="3200" dirty="0">
                <a:solidFill>
                  <a:schemeClr val="accent2"/>
                </a:solidFill>
              </a:rPr>
              <a:t>素性测试</a:t>
            </a:r>
            <a:r>
              <a:rPr kumimoji="1" lang="en-US" altLang="zh-CN" sz="3200" dirty="0"/>
              <a:t>: </a:t>
            </a:r>
            <a:r>
              <a:rPr kumimoji="1" lang="en-US" altLang="zh-CN" sz="3200" dirty="0" smtClean="0"/>
              <a:t>Prime = { </a:t>
            </a:r>
            <a:r>
              <a:rPr kumimoji="1" lang="en-US" altLang="zh-CN" sz="3200" dirty="0"/>
              <a:t>p | p</a:t>
            </a:r>
            <a:r>
              <a:rPr kumimoji="1" lang="zh-CN" altLang="en-US" sz="3200" dirty="0"/>
              <a:t>是素数 </a:t>
            </a:r>
            <a:r>
              <a:rPr kumimoji="1" lang="en-US" altLang="zh-CN" sz="3200" dirty="0"/>
              <a:t>}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如何编码</a:t>
            </a:r>
            <a:r>
              <a:rPr kumimoji="1" lang="en-US" altLang="zh-CN" sz="3200" dirty="0"/>
              <a:t>? </a:t>
            </a:r>
            <a:r>
              <a:rPr kumimoji="1" lang="zh-CN" altLang="en-US" sz="3200" dirty="0"/>
              <a:t>一进制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二进制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十进制</a:t>
            </a:r>
            <a:r>
              <a:rPr kumimoji="1" lang="en-US" altLang="zh-CN" sz="3200" dirty="0"/>
              <a:t>?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典型的指数时间算法来源于</a:t>
            </a:r>
            <a:r>
              <a:rPr kumimoji="1" lang="zh-CN" altLang="en-US" sz="3200" dirty="0">
                <a:solidFill>
                  <a:schemeClr val="accent2"/>
                </a:solidFill>
              </a:rPr>
              <a:t>蛮力搜索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有时通过深入理解问题可以避免蛮搜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2001</a:t>
            </a:r>
            <a:r>
              <a:rPr kumimoji="1" lang="zh-CN" altLang="en-US" sz="3200" dirty="0" smtClean="0"/>
              <a:t>年</a:t>
            </a:r>
            <a:r>
              <a:rPr kumimoji="1" lang="en-US" altLang="zh-CN" sz="3200" dirty="0" smtClean="0"/>
              <a:t>Prime</a:t>
            </a:r>
            <a:r>
              <a:rPr kumimoji="1" lang="zh-CN" altLang="en-US" sz="3200" dirty="0" smtClean="0"/>
              <a:t>被证明存在</a:t>
            </a:r>
            <a:r>
              <a:rPr kumimoji="1" lang="zh-CN" altLang="en-US" sz="3200" dirty="0"/>
              <a:t>多项式时间算法</a:t>
            </a:r>
            <a:r>
              <a:rPr kumimoji="1" lang="en-US" altLang="zh-CN" sz="3200" dirty="0"/>
              <a:t>. </a:t>
            </a:r>
            <a:endParaRPr kumimoji="1"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2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2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2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2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2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2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autoUpdateAnimBg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P</a:t>
            </a:r>
            <a:r>
              <a:rPr lang="zh-CN" altLang="en-US" dirty="0" smtClean="0"/>
              <a:t>类</a:t>
            </a:r>
            <a:r>
              <a:rPr lang="en-US" altLang="zh-CN" dirty="0" smtClean="0"/>
              <a:t>(P159)</a:t>
            </a:r>
            <a:endParaRPr lang="zh-CN" altLang="en-US" dirty="0" smtClean="0"/>
          </a:p>
        </p:txBody>
      </p:sp>
      <p:sp>
        <p:nvSpPr>
          <p:cNvPr id="233475" name="Text Box 3"/>
          <p:cNvSpPr txBox="1">
            <a:spLocks noChangeArrowheads="1"/>
          </p:cNvSpPr>
          <p:nvPr/>
        </p:nvSpPr>
        <p:spPr bwMode="auto">
          <a:xfrm>
            <a:off x="611188" y="1279525"/>
            <a:ext cx="8355172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定义</a:t>
            </a:r>
            <a:r>
              <a:rPr kumimoji="1" lang="en-US" altLang="zh-CN" sz="3200" dirty="0"/>
              <a:t>:P</a:t>
            </a:r>
            <a:r>
              <a:rPr kumimoji="1" lang="zh-CN" altLang="en-US" sz="3200" dirty="0"/>
              <a:t>是</a:t>
            </a:r>
            <a:r>
              <a:rPr kumimoji="1" lang="zh-CN" altLang="en-US" sz="3200" dirty="0">
                <a:solidFill>
                  <a:schemeClr val="accent2"/>
                </a:solidFill>
              </a:rPr>
              <a:t>单带确定</a:t>
            </a:r>
            <a:r>
              <a:rPr kumimoji="1" lang="en-US" altLang="zh-CN" sz="3200" dirty="0"/>
              <a:t>TM</a:t>
            </a:r>
            <a:r>
              <a:rPr kumimoji="1" lang="zh-CN" altLang="en-US" sz="3200" dirty="0"/>
              <a:t>在</a:t>
            </a:r>
            <a:br>
              <a:rPr kumimoji="1" lang="zh-CN" altLang="en-US" sz="3200" dirty="0"/>
            </a:br>
            <a:r>
              <a:rPr kumimoji="1" lang="zh-CN" altLang="en-US" sz="3200" dirty="0"/>
              <a:t>    多项式时间内可判定的问题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即</a:t>
            </a:r>
            <a:endParaRPr kumimoji="1" lang="zh-CN" altLang="en-US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               </a:t>
            </a:r>
            <a:r>
              <a:rPr kumimoji="1" lang="en-US" altLang="zh-CN" sz="3200" dirty="0"/>
              <a:t>P = </a:t>
            </a:r>
            <a:r>
              <a:rPr kumimoji="1" lang="en-US" altLang="zh-CN" sz="3200" dirty="0">
                <a:sym typeface="Symbol" panose="05050102010706020507" pitchFamily="18" charset="2"/>
              </a:rPr>
              <a:t></a:t>
            </a:r>
            <a:r>
              <a:rPr kumimoji="1" lang="en-US" altLang="zh-CN" sz="3200" baseline="-25000" dirty="0">
                <a:sym typeface="Symbol" panose="05050102010706020507" pitchFamily="18" charset="2"/>
              </a:rPr>
              <a:t>k </a:t>
            </a:r>
            <a:r>
              <a:rPr kumimoji="1" lang="en-US" altLang="zh-CN" sz="3200" dirty="0">
                <a:sym typeface="Symbol" panose="05050102010706020507" pitchFamily="18" charset="2"/>
              </a:rPr>
              <a:t>TIME(</a:t>
            </a:r>
            <a:r>
              <a:rPr kumimoji="1" lang="en-US" altLang="zh-CN" sz="3200" dirty="0" err="1">
                <a:sym typeface="Symbol" panose="05050102010706020507" pitchFamily="18" charset="2"/>
              </a:rPr>
              <a:t>n</a:t>
            </a:r>
            <a:r>
              <a:rPr kumimoji="1" lang="en-US" altLang="zh-CN" sz="3200" baseline="30000" dirty="0" err="1">
                <a:sym typeface="Symbol" panose="05050102010706020507" pitchFamily="18" charset="2"/>
              </a:rPr>
              <a:t>k</a:t>
            </a:r>
            <a:r>
              <a:rPr kumimoji="1" lang="en-US" altLang="zh-CN" sz="3200" dirty="0">
                <a:sym typeface="Symbol" panose="05050102010706020507" pitchFamily="18" charset="2"/>
              </a:rPr>
              <a:t>)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>
                <a:sym typeface="Symbol" panose="05050102010706020507" pitchFamily="18" charset="2"/>
              </a:rPr>
              <a:t>P</a:t>
            </a:r>
            <a:r>
              <a:rPr kumimoji="1" lang="zh-CN" altLang="en-US" sz="3200" dirty="0">
                <a:sym typeface="Symbol" panose="05050102010706020507" pitchFamily="18" charset="2"/>
              </a:rPr>
              <a:t>类的重要性在于</a:t>
            </a:r>
            <a:r>
              <a:rPr kumimoji="1" lang="en-US" altLang="zh-CN" sz="3200" dirty="0">
                <a:sym typeface="Symbol" panose="05050102010706020507" pitchFamily="18" charset="2"/>
              </a:rPr>
              <a:t>: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AutoNum type="arabicParenR"/>
            </a:pPr>
            <a:r>
              <a:rPr kumimoji="1" lang="zh-CN" altLang="en-US" sz="3200" dirty="0">
                <a:sym typeface="Symbol" panose="05050102010706020507" pitchFamily="18" charset="2"/>
              </a:rPr>
              <a:t>对于</a:t>
            </a:r>
            <a:r>
              <a:rPr kumimoji="1" lang="zh-CN" altLang="en-US" sz="3200" dirty="0">
                <a:solidFill>
                  <a:schemeClr val="accent2"/>
                </a:solidFill>
                <a:sym typeface="Symbol" panose="05050102010706020507" pitchFamily="18" charset="2"/>
              </a:rPr>
              <a:t>所有</a:t>
            </a:r>
            <a:r>
              <a:rPr kumimoji="1" lang="zh-CN" altLang="en-US" sz="3200" dirty="0">
                <a:sym typeface="Symbol" panose="05050102010706020507" pitchFamily="18" charset="2"/>
              </a:rPr>
              <a:t>与单带确定</a:t>
            </a:r>
            <a:r>
              <a:rPr kumimoji="1" lang="en-US" altLang="zh-CN" sz="3200" dirty="0">
                <a:sym typeface="Symbol" panose="05050102010706020507" pitchFamily="18" charset="2"/>
              </a:rPr>
              <a:t>TM</a:t>
            </a:r>
            <a:r>
              <a:rPr kumimoji="1" lang="zh-CN" altLang="en-US" sz="3200" dirty="0">
                <a:solidFill>
                  <a:schemeClr val="accent2"/>
                </a:solidFill>
                <a:sym typeface="Symbol" panose="05050102010706020507" pitchFamily="18" charset="2"/>
              </a:rPr>
              <a:t>等价的模型</a:t>
            </a:r>
            <a:r>
              <a:rPr kumimoji="1" lang="en-US" altLang="zh-CN" sz="3200" dirty="0">
                <a:sym typeface="Symbol" panose="05050102010706020507" pitchFamily="18" charset="2"/>
              </a:rPr>
              <a:t>,P</a:t>
            </a:r>
            <a:r>
              <a:rPr kumimoji="1" lang="zh-CN" altLang="en-US" sz="3200" dirty="0">
                <a:sym typeface="Symbol" panose="05050102010706020507" pitchFamily="18" charset="2"/>
              </a:rPr>
              <a:t>不变</a:t>
            </a:r>
            <a:r>
              <a:rPr kumimoji="1" lang="en-US" altLang="zh-CN" sz="3200" dirty="0">
                <a:sym typeface="Symbol" panose="05050102010706020507" pitchFamily="18" charset="2"/>
              </a:rPr>
              <a:t>.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AutoNum type="arabicParenR"/>
            </a:pPr>
            <a:r>
              <a:rPr kumimoji="1" lang="en-US" altLang="zh-CN" sz="3200" dirty="0"/>
              <a:t>P</a:t>
            </a:r>
            <a:r>
              <a:rPr kumimoji="1" lang="zh-CN" altLang="en-US" sz="3200" dirty="0"/>
              <a:t>大致对应于在计算机上</a:t>
            </a:r>
            <a:r>
              <a:rPr kumimoji="1" lang="zh-CN" altLang="en-US" sz="3200" dirty="0">
                <a:solidFill>
                  <a:schemeClr val="accent2"/>
                </a:solidFill>
              </a:rPr>
              <a:t>实际可解</a:t>
            </a:r>
            <a:r>
              <a:rPr kumimoji="1" lang="zh-CN" altLang="en-US" sz="3200" dirty="0"/>
              <a:t>的问题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</a:t>
            </a:r>
            <a:r>
              <a:rPr kumimoji="1" lang="zh-CN" altLang="en-US" sz="3200" dirty="0"/>
              <a:t>研究的核心是一个问题是否属于</a:t>
            </a:r>
            <a:r>
              <a:rPr kumimoji="1" lang="en-US" altLang="zh-CN" sz="3200" dirty="0"/>
              <a:t>P</a:t>
            </a:r>
            <a:r>
              <a:rPr kumimoji="1" lang="zh-CN" altLang="en-US" sz="3200" dirty="0"/>
              <a:t>类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autoUpdateAnimBg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NP</a:t>
            </a:r>
            <a:r>
              <a:rPr lang="zh-CN" altLang="en-US" dirty="0" smtClean="0"/>
              <a:t>类</a:t>
            </a:r>
            <a:r>
              <a:rPr lang="en-US" altLang="zh-CN" dirty="0" smtClean="0"/>
              <a:t>(P165)</a:t>
            </a:r>
            <a:endParaRPr lang="zh-CN" altLang="en-US" dirty="0" smtClean="0"/>
          </a:p>
        </p:txBody>
      </p:sp>
      <p:sp>
        <p:nvSpPr>
          <p:cNvPr id="281603" name="Text Box 3"/>
          <p:cNvSpPr txBox="1">
            <a:spLocks noChangeArrowheads="1"/>
          </p:cNvSpPr>
          <p:nvPr/>
        </p:nvSpPr>
        <p:spPr bwMode="auto">
          <a:xfrm>
            <a:off x="530225" y="1916113"/>
            <a:ext cx="6456045" cy="3634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定义</a:t>
            </a:r>
            <a:r>
              <a:rPr kumimoji="1" lang="en-US" altLang="zh-CN" sz="3200" dirty="0"/>
              <a:t>:NP</a:t>
            </a:r>
            <a:r>
              <a:rPr kumimoji="1" lang="zh-CN" altLang="en-US" sz="3200" dirty="0"/>
              <a:t>是</a:t>
            </a:r>
            <a:r>
              <a:rPr kumimoji="1" lang="zh-CN" altLang="en-US" sz="3200" dirty="0">
                <a:solidFill>
                  <a:schemeClr val="accent2"/>
                </a:solidFill>
              </a:rPr>
              <a:t>单带非确定</a:t>
            </a:r>
            <a:r>
              <a:rPr kumimoji="1" lang="en-US" altLang="zh-CN" sz="3200" dirty="0"/>
              <a:t>TM</a:t>
            </a:r>
            <a:r>
              <a:rPr kumimoji="1" lang="zh-CN" altLang="en-US" sz="3200" dirty="0"/>
              <a:t>在</a:t>
            </a:r>
            <a:br>
              <a:rPr kumimoji="1" lang="zh-CN" altLang="en-US" sz="3200" dirty="0"/>
            </a:br>
            <a:r>
              <a:rPr kumimoji="1" lang="zh-CN" altLang="en-US" sz="3200" dirty="0"/>
              <a:t>    多项式时间内可判定的问题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即 </a:t>
            </a:r>
            <a:endParaRPr kumimoji="1" lang="zh-CN" altLang="en-US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               </a:t>
            </a:r>
            <a:r>
              <a:rPr kumimoji="1" lang="en-US" altLang="zh-CN" sz="3200" dirty="0"/>
              <a:t>NP = </a:t>
            </a:r>
            <a:r>
              <a:rPr kumimoji="1" lang="en-US" altLang="zh-CN" sz="3200" dirty="0">
                <a:sym typeface="Symbol" panose="05050102010706020507" pitchFamily="18" charset="2"/>
              </a:rPr>
              <a:t></a:t>
            </a:r>
            <a:r>
              <a:rPr kumimoji="1" lang="en-US" altLang="zh-CN" sz="3200" baseline="-25000" dirty="0">
                <a:sym typeface="Symbol" panose="05050102010706020507" pitchFamily="18" charset="2"/>
              </a:rPr>
              <a:t>k </a:t>
            </a:r>
            <a:r>
              <a:rPr kumimoji="1" lang="en-US" altLang="zh-CN" sz="3200" dirty="0">
                <a:sym typeface="Symbol" panose="05050102010706020507" pitchFamily="18" charset="2"/>
              </a:rPr>
              <a:t>NTIME(</a:t>
            </a:r>
            <a:r>
              <a:rPr kumimoji="1" lang="en-US" altLang="zh-CN" sz="3200" dirty="0" err="1">
                <a:sym typeface="Symbol" panose="05050102010706020507" pitchFamily="18" charset="2"/>
              </a:rPr>
              <a:t>n</a:t>
            </a:r>
            <a:r>
              <a:rPr kumimoji="1" lang="en-US" altLang="zh-CN" sz="3200" baseline="30000" dirty="0" err="1">
                <a:sym typeface="Symbol" panose="05050102010706020507" pitchFamily="18" charset="2"/>
              </a:rPr>
              <a:t>k</a:t>
            </a:r>
            <a:r>
              <a:rPr kumimoji="1" lang="en-US" altLang="zh-CN" sz="3200" dirty="0">
                <a:sym typeface="Symbol" panose="05050102010706020507" pitchFamily="18" charset="2"/>
              </a:rPr>
              <a:t>)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>
                <a:sym typeface="Symbol" panose="05050102010706020507" pitchFamily="18" charset="2"/>
              </a:rPr>
              <a:t>        EXP = </a:t>
            </a:r>
            <a:r>
              <a:rPr kumimoji="1" lang="en-US" altLang="zh-CN" dirty="0">
                <a:sym typeface="Symbol" panose="05050102010706020507" pitchFamily="18" charset="2"/>
              </a:rPr>
              <a:t>∪</a:t>
            </a:r>
            <a:r>
              <a:rPr kumimoji="1" lang="en-US" altLang="zh-CN" sz="3200" baseline="-25000" dirty="0">
                <a:sym typeface="Symbol" panose="05050102010706020507" pitchFamily="18" charset="2"/>
              </a:rPr>
              <a:t>k 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TIME(2</a:t>
            </a:r>
            <a:r>
              <a:rPr kumimoji="1" lang="en-US" altLang="zh-CN" sz="3200" baseline="30000" dirty="0" smtClean="0">
                <a:sym typeface="Symbol" panose="05050102010706020507" pitchFamily="18" charset="2"/>
              </a:rPr>
              <a:t>O(</a:t>
            </a:r>
            <a:r>
              <a:rPr kumimoji="1" lang="en-US" altLang="zh-CN" sz="3200" baseline="30000" dirty="0" err="1" smtClean="0">
                <a:sym typeface="Symbol" panose="05050102010706020507" pitchFamily="18" charset="2"/>
              </a:rPr>
              <a:t>n</a:t>
            </a:r>
            <a:r>
              <a:rPr kumimoji="1" lang="en-US" altLang="zh-CN" sz="2000" baseline="70000" dirty="0" err="1" smtClean="0">
                <a:sym typeface="Symbol" panose="05050102010706020507" pitchFamily="18" charset="2"/>
              </a:rPr>
              <a:t>k</a:t>
            </a:r>
            <a:r>
              <a:rPr kumimoji="1" lang="en-US" altLang="zh-CN" sz="3200" baseline="30000" dirty="0" smtClean="0">
                <a:sym typeface="Symbol" panose="05050102010706020507" pitchFamily="18" charset="2"/>
              </a:rPr>
              <a:t>)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)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>
                <a:sym typeface="Symbol" panose="05050102010706020507" pitchFamily="18" charset="2"/>
              </a:rPr>
              <a:t>         P  NP  EXP 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>
                <a:sym typeface="Symbol" panose="05050102010706020507" pitchFamily="18" charset="2"/>
              </a:rPr>
              <a:t>         P     </a:t>
            </a:r>
            <a:r>
              <a:rPr kumimoji="1" lang="en-US" altLang="zh-CN" sz="3200" dirty="0">
                <a:solidFill>
                  <a:srgbClr val="FF0000"/>
                </a:solidFill>
                <a:sym typeface="Symbol" panose="05050102010706020507" pitchFamily="18" charset="2"/>
              </a:rPr>
              <a:t></a:t>
            </a:r>
            <a:r>
              <a:rPr kumimoji="1" lang="en-US" altLang="zh-CN" sz="3200" dirty="0">
                <a:sym typeface="Symbol" panose="05050102010706020507" pitchFamily="18" charset="2"/>
              </a:rPr>
              <a:t>       EXP </a:t>
            </a:r>
            <a:endParaRPr kumimoji="1" lang="en-US" altLang="zh-CN" sz="32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autoUpdateAnimBg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ym typeface="Symbol" panose="05050102010706020507" pitchFamily="18" charset="2"/>
              </a:rPr>
              <a:t>一些</a:t>
            </a:r>
            <a:r>
              <a:rPr lang="en-US" altLang="zh-CN" dirty="0" smtClean="0">
                <a:sym typeface="Symbol" panose="05050102010706020507" pitchFamily="18" charset="2"/>
              </a:rPr>
              <a:t>P</a:t>
            </a:r>
            <a:r>
              <a:rPr lang="zh-CN" altLang="en-US" dirty="0" smtClean="0">
                <a:sym typeface="Symbol" panose="05050102010706020507" pitchFamily="18" charset="2"/>
              </a:rPr>
              <a:t>问题</a:t>
            </a:r>
            <a:r>
              <a:rPr lang="en-US" altLang="zh-CN" dirty="0" smtClean="0">
                <a:sym typeface="Symbol" panose="05050102010706020507" pitchFamily="18" charset="2"/>
              </a:rPr>
              <a:t>(P159)</a:t>
            </a:r>
            <a:endParaRPr lang="zh-CN" altLang="en-US" dirty="0" smtClean="0">
              <a:sym typeface="Symbol" panose="05050102010706020507" pitchFamily="18" charset="2"/>
            </a:endParaRP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1149578" y="1288382"/>
            <a:ext cx="6715760" cy="4225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有些问题初看起来不属于</a:t>
            </a:r>
            <a:r>
              <a:rPr kumimoji="1" lang="en-US" altLang="zh-CN" sz="3200" dirty="0"/>
              <a:t>P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求最大公因子</a:t>
            </a:r>
            <a:r>
              <a:rPr kumimoji="1" lang="en-US" altLang="zh-CN" sz="3200" dirty="0"/>
              <a:t>: </a:t>
            </a:r>
            <a:r>
              <a:rPr kumimoji="1" lang="zh-CN" altLang="en-US" sz="3200" dirty="0"/>
              <a:t>欧几里德算法</a:t>
            </a:r>
            <a:r>
              <a:rPr kumimoji="1" lang="en-US" altLang="zh-CN" sz="3200" dirty="0"/>
              <a:t>,</a:t>
            </a:r>
            <a:br>
              <a:rPr kumimoji="1" lang="en-US" altLang="zh-CN" sz="3200" dirty="0"/>
            </a:br>
            <a:r>
              <a:rPr kumimoji="1" lang="en-US" altLang="zh-CN" sz="3200" dirty="0"/>
              <a:t>                          </a:t>
            </a:r>
            <a:r>
              <a:rPr kumimoji="1" lang="zh-CN" altLang="en-US" sz="3200" dirty="0"/>
              <a:t>辗转相除法</a:t>
            </a:r>
            <a:endParaRPr kumimoji="1" lang="zh-CN" altLang="en-US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模</a:t>
            </a:r>
            <a:r>
              <a:rPr kumimoji="1" lang="en-US" altLang="zh-CN" sz="3200" dirty="0"/>
              <a:t>p</a:t>
            </a:r>
            <a:r>
              <a:rPr kumimoji="1" lang="zh-CN" altLang="en-US" sz="3200" dirty="0"/>
              <a:t>指数运算 </a:t>
            </a:r>
            <a:r>
              <a:rPr kumimoji="1" lang="en-US" altLang="zh-CN" sz="3200" dirty="0"/>
              <a:t>a</a:t>
            </a:r>
            <a:r>
              <a:rPr kumimoji="1" lang="en-US" altLang="zh-CN" sz="3200" baseline="30000" dirty="0"/>
              <a:t>b</a:t>
            </a:r>
            <a:r>
              <a:rPr kumimoji="1" lang="en-US" altLang="zh-CN" sz="3200" dirty="0"/>
              <a:t> mod </a:t>
            </a:r>
            <a:r>
              <a:rPr kumimoji="1" lang="en-US" altLang="zh-CN" sz="3200" dirty="0" smtClean="0"/>
              <a:t>p </a:t>
            </a:r>
            <a:endParaRPr kumimoji="1" lang="en-US" altLang="zh-CN" sz="3200" dirty="0" smtClean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上下文无关语言 有</a:t>
            </a:r>
            <a:r>
              <a:rPr kumimoji="1" lang="en-US" altLang="zh-CN" sz="3200" dirty="0"/>
              <a:t>O</a:t>
            </a:r>
            <a:r>
              <a:rPr kumimoji="1" lang="en-US" altLang="zh-CN" sz="3200" dirty="0">
                <a:sym typeface="Symbol" panose="05050102010706020507"/>
              </a:rPr>
              <a:t>(</a:t>
            </a:r>
            <a:r>
              <a:rPr kumimoji="1" lang="en-US" altLang="zh-CN" sz="3200" dirty="0">
                <a:sym typeface="Symbol" panose="05050102010706020507" pitchFamily="18" charset="2"/>
              </a:rPr>
              <a:t>n</a:t>
            </a:r>
            <a:r>
              <a:rPr kumimoji="1" lang="en-US" altLang="zh-CN" sz="3200" baseline="30000" dirty="0">
                <a:sym typeface="Symbol" panose="05050102010706020507" pitchFamily="18" charset="2"/>
              </a:rPr>
              <a:t>3</a:t>
            </a:r>
            <a:r>
              <a:rPr kumimoji="1" lang="en-US" altLang="zh-CN" sz="3200" dirty="0">
                <a:sym typeface="Symbol" panose="05050102010706020507" pitchFamily="18" charset="2"/>
              </a:rPr>
              <a:t>)</a:t>
            </a:r>
            <a:r>
              <a:rPr kumimoji="1" lang="zh-CN" altLang="en-US" sz="3200" dirty="0">
                <a:sym typeface="Symbol" panose="05050102010706020507" pitchFamily="18" charset="2"/>
              </a:rPr>
              <a:t>判定器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素性测试 </a:t>
            </a:r>
            <a:r>
              <a:rPr kumimoji="1" lang="zh-CN" altLang="en-US" sz="3200" dirty="0" smtClean="0"/>
              <a:t>等等</a:t>
            </a:r>
            <a:endParaRPr kumimoji="1" lang="zh-CN" altLang="en-US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以增加空间复杂性来减小时间复杂性 </a:t>
            </a:r>
            <a:endParaRPr kumimoji="1"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autoUpdateAnimBg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快速验证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(P163)</a:t>
            </a:r>
            <a:endParaRPr lang="zh-CN" altLang="en-US" dirty="0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242691" name="Text Box 3"/>
          <p:cNvSpPr txBox="1">
            <a:spLocks noChangeArrowheads="1"/>
          </p:cNvSpPr>
          <p:nvPr/>
        </p:nvSpPr>
        <p:spPr bwMode="auto">
          <a:xfrm>
            <a:off x="250825" y="1400175"/>
            <a:ext cx="8731878" cy="4819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dirty="0" smtClean="0">
                <a:solidFill>
                  <a:schemeClr val="accent2"/>
                </a:solidFill>
              </a:rPr>
              <a:t>HP</a:t>
            </a:r>
            <a:r>
              <a:rPr kumimoji="1" lang="en-US" altLang="zh-CN" sz="3200" dirty="0" smtClean="0">
                <a:solidFill>
                  <a:srgbClr val="FF3300"/>
                </a:solidFill>
              </a:rPr>
              <a:t> </a:t>
            </a:r>
            <a:r>
              <a:rPr kumimoji="1" lang="en-US" altLang="zh-CN" sz="3200" dirty="0" smtClean="0"/>
              <a:t>= {&lt;</a:t>
            </a:r>
            <a:r>
              <a:rPr kumimoji="1" lang="en-US" altLang="zh-CN" sz="3200" dirty="0" err="1" smtClean="0"/>
              <a:t>G,s,t</a:t>
            </a:r>
            <a:r>
              <a:rPr kumimoji="1" lang="en-US" altLang="zh-CN" sz="3200" dirty="0" smtClean="0"/>
              <a:t>&gt;|G</a:t>
            </a:r>
            <a:r>
              <a:rPr kumimoji="1" lang="zh-CN" altLang="en-US" sz="3200" dirty="0"/>
              <a:t>是包含从</a:t>
            </a:r>
            <a:r>
              <a:rPr kumimoji="1" lang="en-US" altLang="zh-CN" sz="3200" dirty="0"/>
              <a:t>s</a:t>
            </a:r>
            <a:r>
              <a:rPr kumimoji="1" lang="zh-CN" altLang="en-US" sz="3200" dirty="0"/>
              <a:t>到</a:t>
            </a:r>
            <a:r>
              <a:rPr kumimoji="1" lang="en-US" altLang="zh-CN" sz="3200" dirty="0"/>
              <a:t>t</a:t>
            </a:r>
            <a:r>
              <a:rPr kumimoji="1" lang="zh-CN" altLang="en-US" sz="3200" dirty="0"/>
              <a:t>的</a:t>
            </a:r>
            <a:br>
              <a:rPr kumimoji="1" lang="zh-CN" altLang="en-US" sz="3200" dirty="0"/>
            </a:br>
            <a:r>
              <a:rPr kumimoji="1" lang="zh-CN" altLang="en-US" sz="3200" dirty="0"/>
              <a:t>                   </a:t>
            </a:r>
            <a:r>
              <a:rPr kumimoji="1" lang="zh-CN" altLang="en-US" sz="3200" dirty="0" smtClean="0"/>
              <a:t>     </a:t>
            </a:r>
            <a:r>
              <a:rPr kumimoji="1" lang="zh-CN" altLang="en-US" sz="3200" dirty="0">
                <a:solidFill>
                  <a:schemeClr val="accent2"/>
                </a:solidFill>
              </a:rPr>
              <a:t>哈密顿路径</a:t>
            </a:r>
            <a:r>
              <a:rPr kumimoji="1" lang="zh-CN" altLang="en-US" sz="3200" dirty="0"/>
              <a:t>的有向图</a:t>
            </a:r>
            <a:r>
              <a:rPr kumimoji="1" lang="en-US" altLang="zh-CN" sz="3200" dirty="0"/>
              <a:t>}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CLIQUE={&lt;</a:t>
            </a:r>
            <a:r>
              <a:rPr kumimoji="1" lang="en-US" altLang="zh-CN" sz="3200" dirty="0" err="1"/>
              <a:t>G,k</a:t>
            </a:r>
            <a:r>
              <a:rPr kumimoji="1" lang="en-US" altLang="zh-CN" sz="3200" dirty="0"/>
              <a:t>&gt;|G</a:t>
            </a:r>
            <a:r>
              <a:rPr kumimoji="1" lang="zh-CN" altLang="en-US" sz="3200" dirty="0"/>
              <a:t>是有</a:t>
            </a:r>
            <a:r>
              <a:rPr kumimoji="1" lang="en-US" altLang="zh-CN" sz="3200" dirty="0"/>
              <a:t>k</a:t>
            </a:r>
            <a:r>
              <a:rPr kumimoji="1" lang="zh-CN" altLang="en-US" sz="3200" dirty="0"/>
              <a:t>团的无向图</a:t>
            </a:r>
            <a:r>
              <a:rPr kumimoji="1" lang="en-US" altLang="zh-CN" sz="3200" dirty="0"/>
              <a:t>}</a:t>
            </a:r>
            <a:endParaRPr kumimoji="1" lang="en-US" altLang="zh-CN" sz="3200" dirty="0" smtClean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 smtClean="0"/>
              <a:t>目前</a:t>
            </a:r>
            <a:r>
              <a:rPr kumimoji="1" lang="zh-CN" altLang="en-US" sz="3200" dirty="0"/>
              <a:t>没有快速算法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但其</a:t>
            </a:r>
            <a:r>
              <a:rPr kumimoji="1" lang="zh-CN" altLang="en-US" sz="3200" dirty="0">
                <a:solidFill>
                  <a:schemeClr val="accent2"/>
                </a:solidFill>
              </a:rPr>
              <a:t>成员</a:t>
            </a:r>
            <a:r>
              <a:rPr kumimoji="1" lang="zh-CN" altLang="en-US" sz="3200" dirty="0"/>
              <a:t>是可以快速验证的</a:t>
            </a:r>
            <a:r>
              <a:rPr kumimoji="1" lang="en-US" altLang="zh-CN" sz="3200" dirty="0"/>
              <a:t>. 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注意</a:t>
            </a:r>
            <a:r>
              <a:rPr kumimoji="1" lang="en-US" altLang="zh-CN" sz="3200" dirty="0"/>
              <a:t>:</a:t>
            </a:r>
            <a:r>
              <a:rPr kumimoji="1" lang="en-US" altLang="zh-CN" sz="3200" dirty="0" smtClean="0">
                <a:solidFill>
                  <a:schemeClr val="accent2"/>
                </a:solidFill>
              </a:rPr>
              <a:t>HP</a:t>
            </a:r>
            <a:r>
              <a:rPr kumimoji="1" lang="zh-CN" altLang="en-US" sz="3200" dirty="0" smtClean="0">
                <a:solidFill>
                  <a:schemeClr val="accent2"/>
                </a:solidFill>
              </a:rPr>
              <a:t>的</a:t>
            </a:r>
            <a:r>
              <a:rPr kumimoji="1" lang="zh-CN" altLang="en-US" sz="3200" dirty="0">
                <a:solidFill>
                  <a:schemeClr val="accent2"/>
                </a:solidFill>
              </a:rPr>
              <a:t>补</a:t>
            </a:r>
            <a:r>
              <a:rPr kumimoji="1" lang="zh-CN" altLang="en-US" sz="3200" dirty="0">
                <a:solidFill>
                  <a:srgbClr val="00B050"/>
                </a:solidFill>
              </a:rPr>
              <a:t>可能</a:t>
            </a:r>
            <a:r>
              <a:rPr kumimoji="1" lang="zh-CN" altLang="en-US" sz="3200" dirty="0"/>
              <a:t>不是可以快速验证的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快速验证的特点</a:t>
            </a:r>
            <a:r>
              <a:rPr kumimoji="1" lang="en-US" altLang="zh-CN" sz="3200" dirty="0"/>
              <a:t>: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kumimoji="1" lang="zh-CN" altLang="en-US" sz="3200" dirty="0"/>
              <a:t>只需要对语言中的串能快速验证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  <a:buFontTx/>
              <a:buAutoNum type="arabicPeriod"/>
            </a:pPr>
            <a:r>
              <a:rPr kumimoji="1" lang="zh-CN" altLang="en-US" sz="3200" dirty="0"/>
              <a:t>验证需要借助额外的信息</a:t>
            </a:r>
            <a:r>
              <a:rPr kumimoji="1" lang="en-US" altLang="zh-CN" sz="3200" dirty="0"/>
              <a:t>:</a:t>
            </a:r>
            <a:r>
              <a:rPr kumimoji="1" lang="zh-CN" altLang="en-US" sz="3200" dirty="0">
                <a:solidFill>
                  <a:schemeClr val="accent2"/>
                </a:solidFill>
              </a:rPr>
              <a:t>证书</a:t>
            </a:r>
            <a:r>
              <a:rPr kumimoji="1" lang="en-US" altLang="zh-CN" sz="3200" dirty="0"/>
              <a:t>,</a:t>
            </a:r>
            <a:r>
              <a:rPr kumimoji="1" lang="zh-CN" altLang="en-US" sz="3200" dirty="0">
                <a:solidFill>
                  <a:schemeClr val="accent2"/>
                </a:solidFill>
              </a:rPr>
              <a:t>身份证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2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2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1" grpId="0" autoUpdateAnimBg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</a:rPr>
              <a:t>NP</a:t>
            </a:r>
            <a:r>
              <a:rPr lang="zh-CN" altLang="en-US" dirty="0" smtClean="0">
                <a:solidFill>
                  <a:schemeClr val="tx1"/>
                </a:solidFill>
              </a:rPr>
              <a:t>问题</a:t>
            </a:r>
            <a:r>
              <a:rPr lang="en-US" altLang="zh-CN" dirty="0"/>
              <a:t>(</a:t>
            </a:r>
            <a:r>
              <a:rPr lang="en-US" altLang="zh-CN" dirty="0" smtClean="0"/>
              <a:t>P165)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47811" name="Text Box 3"/>
          <p:cNvSpPr txBox="1">
            <a:spLocks noChangeArrowheads="1"/>
          </p:cNvSpPr>
          <p:nvPr/>
        </p:nvSpPr>
        <p:spPr bwMode="auto">
          <a:xfrm>
            <a:off x="539750" y="1323975"/>
            <a:ext cx="8111516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solidFill>
                  <a:schemeClr val="accent2"/>
                </a:solidFill>
              </a:rPr>
              <a:t>团</a:t>
            </a:r>
            <a:r>
              <a:rPr kumimoji="1" lang="en-US" altLang="zh-CN" sz="3200" dirty="0"/>
              <a:t>:</a:t>
            </a:r>
            <a:r>
              <a:rPr kumimoji="1" lang="zh-CN" altLang="en-US" sz="3200" dirty="0"/>
              <a:t>无向图的完全子图</a:t>
            </a:r>
            <a:r>
              <a:rPr kumimoji="1" lang="en-US" altLang="zh-CN" sz="3200" dirty="0"/>
              <a:t>(</a:t>
            </a:r>
            <a:r>
              <a:rPr kumimoji="1" lang="zh-CN" altLang="en-US" sz="3200" dirty="0"/>
              <a:t>所有节点都有边相连</a:t>
            </a:r>
            <a:r>
              <a:rPr kumimoji="1" lang="en-US" altLang="zh-CN" sz="3200" dirty="0"/>
              <a:t>).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 smtClean="0">
                <a:solidFill>
                  <a:schemeClr val="accent2"/>
                </a:solidFill>
              </a:rPr>
              <a:t>CLIQUE </a:t>
            </a:r>
            <a:r>
              <a:rPr kumimoji="1" lang="en-US" altLang="zh-CN" sz="3200" dirty="0" smtClean="0"/>
              <a:t>= { &lt;</a:t>
            </a:r>
            <a:r>
              <a:rPr kumimoji="1" lang="en-US" altLang="zh-CN" sz="3200" dirty="0" err="1" smtClean="0"/>
              <a:t>G,k</a:t>
            </a:r>
            <a:r>
              <a:rPr kumimoji="1" lang="en-US" altLang="zh-CN" sz="3200" dirty="0" smtClean="0"/>
              <a:t>&gt; | G</a:t>
            </a:r>
            <a:r>
              <a:rPr kumimoji="1" lang="zh-CN" altLang="en-US" sz="3200" dirty="0"/>
              <a:t>是有</a:t>
            </a:r>
            <a:r>
              <a:rPr kumimoji="1" lang="en-US" altLang="zh-CN" sz="3200" dirty="0"/>
              <a:t>k</a:t>
            </a:r>
            <a:r>
              <a:rPr kumimoji="1" lang="zh-CN" altLang="en-US" sz="3200" dirty="0"/>
              <a:t>团的</a:t>
            </a:r>
            <a:r>
              <a:rPr kumimoji="1" lang="zh-CN" altLang="en-US" sz="3200" dirty="0" smtClean="0"/>
              <a:t>无向图 </a:t>
            </a:r>
            <a:r>
              <a:rPr kumimoji="1" lang="en-US" altLang="zh-CN" sz="3200" dirty="0" smtClean="0"/>
              <a:t>}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定理</a:t>
            </a:r>
            <a:r>
              <a:rPr kumimoji="1" lang="en-US" altLang="zh-CN" sz="3200" dirty="0"/>
              <a:t>: CLIQUE</a:t>
            </a:r>
            <a:r>
              <a:rPr kumimoji="1" lang="en-US" altLang="zh-CN" sz="3200" dirty="0">
                <a:sym typeface="Symbol" panose="05050102010706020507" pitchFamily="18" charset="2"/>
              </a:rPr>
              <a:t>NP.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N=“</a:t>
            </a:r>
            <a:r>
              <a:rPr kumimoji="1" lang="zh-CN" altLang="en-US" sz="3200" dirty="0"/>
              <a:t>对于</a:t>
            </a:r>
            <a:r>
              <a:rPr kumimoji="1" lang="zh-CN" altLang="en-US" sz="3200" dirty="0" smtClean="0"/>
              <a:t>输入</a:t>
            </a:r>
            <a:r>
              <a:rPr kumimoji="1" lang="en-US" altLang="zh-CN" sz="3200" dirty="0" smtClean="0"/>
              <a:t>&lt;</a:t>
            </a:r>
            <a:r>
              <a:rPr kumimoji="1" lang="en-US" altLang="zh-CN" sz="3200" dirty="0" err="1" smtClean="0"/>
              <a:t>G,k</a:t>
            </a:r>
            <a:r>
              <a:rPr kumimoji="1" lang="en-US" altLang="zh-CN" sz="3200" dirty="0" smtClean="0"/>
              <a:t>&gt;,</a:t>
            </a:r>
            <a:r>
              <a:rPr kumimoji="1" lang="zh-CN" altLang="en-US" sz="3200" dirty="0"/>
              <a:t>这里</a:t>
            </a:r>
            <a:r>
              <a:rPr kumimoji="1" lang="en-US" altLang="zh-CN" sz="3200" dirty="0"/>
              <a:t>G</a:t>
            </a:r>
            <a:r>
              <a:rPr kumimoji="1" lang="zh-CN" altLang="en-US" sz="3200" dirty="0"/>
              <a:t>是一个图</a:t>
            </a:r>
            <a:r>
              <a:rPr kumimoji="1" lang="en-US" altLang="zh-CN" sz="3200" dirty="0"/>
              <a:t>: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1)</a:t>
            </a:r>
            <a:r>
              <a:rPr kumimoji="1" lang="zh-CN" altLang="en-US" sz="3200" dirty="0"/>
              <a:t>非确定地选择</a:t>
            </a:r>
            <a:r>
              <a:rPr kumimoji="1" lang="en-US" altLang="zh-CN" sz="3200" dirty="0"/>
              <a:t>G</a:t>
            </a:r>
            <a:r>
              <a:rPr kumimoji="1" lang="zh-CN" altLang="en-US" sz="3200" dirty="0"/>
              <a:t>中</a:t>
            </a:r>
            <a:r>
              <a:rPr kumimoji="1" lang="en-US" altLang="zh-CN" sz="3200" dirty="0"/>
              <a:t>k</a:t>
            </a:r>
            <a:r>
              <a:rPr kumimoji="1" lang="zh-CN" altLang="en-US" sz="3200" dirty="0"/>
              <a:t>个节点的子集</a:t>
            </a:r>
            <a:r>
              <a:rPr kumimoji="1" lang="en-US" altLang="zh-CN" sz="3200" dirty="0"/>
              <a:t>c.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2)</a:t>
            </a:r>
            <a:r>
              <a:rPr kumimoji="1" lang="zh-CN" altLang="en-US" sz="3200" dirty="0"/>
              <a:t>检查</a:t>
            </a:r>
            <a:r>
              <a:rPr kumimoji="1" lang="en-US" altLang="zh-CN" sz="3200" dirty="0"/>
              <a:t>G</a:t>
            </a:r>
            <a:r>
              <a:rPr kumimoji="1" lang="zh-CN" altLang="en-US" sz="3200" dirty="0"/>
              <a:t>是否包含连接</a:t>
            </a:r>
            <a:r>
              <a:rPr kumimoji="1" lang="en-US" altLang="zh-CN" sz="3200" dirty="0"/>
              <a:t>c</a:t>
            </a:r>
            <a:r>
              <a:rPr kumimoji="1" lang="zh-CN" altLang="en-US" sz="3200" dirty="0"/>
              <a:t>中节点的所有边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  3)</a:t>
            </a:r>
            <a:r>
              <a:rPr kumimoji="1" lang="zh-CN" altLang="en-US" sz="3200" dirty="0"/>
              <a:t>若是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则接受</a:t>
            </a:r>
            <a:r>
              <a:rPr kumimoji="1" lang="en-US" altLang="zh-CN" sz="3200" dirty="0"/>
              <a:t>;</a:t>
            </a:r>
            <a:r>
              <a:rPr kumimoji="1" lang="zh-CN" altLang="en-US" sz="3200" dirty="0"/>
              <a:t>否则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拒绝</a:t>
            </a:r>
            <a:r>
              <a:rPr kumimoji="1" lang="en-US" altLang="zh-CN" sz="3200" dirty="0"/>
              <a:t>.”</a:t>
            </a:r>
            <a:endParaRPr kumimoji="1"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哈密顿路径问题</a:t>
            </a:r>
            <a:r>
              <a:rPr lang="en-US" altLang="zh-CN" dirty="0" smtClean="0"/>
              <a:t>HP</a:t>
            </a:r>
            <a:r>
              <a:rPr lang="en-US" altLang="zh-CN" dirty="0" smtClean="0">
                <a:sym typeface="Symbol" panose="05050102010706020507" pitchFamily="18" charset="2"/>
              </a:rPr>
              <a:t>NP(</a:t>
            </a:r>
            <a:r>
              <a:rPr lang="zh-CN" altLang="en-US" dirty="0" smtClean="0">
                <a:sym typeface="Symbol" panose="05050102010706020507" pitchFamily="18" charset="2"/>
              </a:rPr>
              <a:t>对比</a:t>
            </a:r>
            <a:r>
              <a:rPr lang="en-US" altLang="zh-CN" dirty="0" smtClean="0">
                <a:sym typeface="Symbol" panose="05050102010706020507" pitchFamily="18" charset="2"/>
              </a:rPr>
              <a:t>P164)</a:t>
            </a:r>
            <a:endParaRPr lang="en-US" altLang="zh-CN" dirty="0" smtClean="0">
              <a:sym typeface="Symbol" panose="05050102010706020507" pitchFamily="18" charset="2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17538" y="1552575"/>
            <a:ext cx="7943200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dirty="0" smtClean="0">
                <a:solidFill>
                  <a:schemeClr val="accent2"/>
                </a:solidFill>
              </a:rPr>
              <a:t>HP</a:t>
            </a:r>
            <a:r>
              <a:rPr kumimoji="1" lang="en-US" altLang="zh-CN" sz="3200" dirty="0" smtClean="0"/>
              <a:t>={ &lt;</a:t>
            </a:r>
            <a:r>
              <a:rPr kumimoji="1" lang="en-US" altLang="zh-CN" sz="3200" dirty="0" err="1" smtClean="0"/>
              <a:t>G,s,t</a:t>
            </a:r>
            <a:r>
              <a:rPr kumimoji="1" lang="en-US" altLang="zh-CN" sz="3200" dirty="0" smtClean="0"/>
              <a:t>&gt; | G</a:t>
            </a:r>
            <a:r>
              <a:rPr kumimoji="1" lang="zh-CN" altLang="en-US" sz="3200" dirty="0"/>
              <a:t>是包含从</a:t>
            </a:r>
            <a:r>
              <a:rPr kumimoji="1" lang="en-US" altLang="zh-CN" sz="3200" dirty="0"/>
              <a:t>s</a:t>
            </a:r>
            <a:r>
              <a:rPr kumimoji="1" lang="zh-CN" altLang="en-US" sz="3200" dirty="0"/>
              <a:t>到</a:t>
            </a:r>
            <a:r>
              <a:rPr kumimoji="1" lang="en-US" altLang="zh-CN" sz="3200" dirty="0"/>
              <a:t>t</a:t>
            </a:r>
            <a:r>
              <a:rPr kumimoji="1" lang="zh-CN" altLang="en-US" sz="3200" dirty="0"/>
              <a:t>的</a:t>
            </a:r>
            <a:br>
              <a:rPr kumimoji="1" lang="zh-CN" altLang="en-US" sz="3200" dirty="0"/>
            </a:br>
            <a:r>
              <a:rPr kumimoji="1" lang="zh-CN" altLang="en-US" sz="3200" dirty="0"/>
              <a:t>                          </a:t>
            </a:r>
            <a:r>
              <a:rPr kumimoji="1" lang="zh-CN" altLang="en-US" sz="3200" dirty="0" smtClean="0"/>
              <a:t>    </a:t>
            </a:r>
            <a:r>
              <a:rPr kumimoji="1" lang="zh-CN" altLang="en-US" sz="3200" dirty="0">
                <a:solidFill>
                  <a:schemeClr val="accent2"/>
                </a:solidFill>
              </a:rPr>
              <a:t>哈密顿路径</a:t>
            </a:r>
            <a:r>
              <a:rPr kumimoji="1" lang="zh-CN" altLang="en-US" sz="3200" dirty="0"/>
              <a:t>的有向图</a:t>
            </a:r>
            <a:r>
              <a:rPr kumimoji="1" lang="en-US" altLang="zh-CN" sz="3200" dirty="0"/>
              <a:t>}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P</a:t>
            </a:r>
            <a:r>
              <a:rPr kumimoji="1" lang="zh-CN" altLang="en-US" sz="3200" dirty="0"/>
              <a:t>时间内判定</a:t>
            </a:r>
            <a:r>
              <a:rPr kumimoji="1" lang="en-US" altLang="zh-CN" sz="3200" dirty="0" smtClean="0"/>
              <a:t>HP</a:t>
            </a:r>
            <a:r>
              <a:rPr kumimoji="1" lang="zh-CN" altLang="en-US" sz="3200" dirty="0" smtClean="0"/>
              <a:t>的</a:t>
            </a:r>
            <a:r>
              <a:rPr kumimoji="1" lang="en-US" altLang="zh-CN" sz="3200" dirty="0"/>
              <a:t>NTM: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N</a:t>
            </a:r>
            <a:r>
              <a:rPr kumimoji="1" lang="en-US" altLang="zh-CN" sz="3200" baseline="-25000" dirty="0"/>
              <a:t>1</a:t>
            </a:r>
            <a:r>
              <a:rPr kumimoji="1" lang="en-US" altLang="zh-CN" sz="3200" dirty="0"/>
              <a:t>=“</a:t>
            </a:r>
            <a:r>
              <a:rPr kumimoji="1" lang="zh-CN" altLang="en-US" sz="3200" dirty="0"/>
              <a:t>对于输入</a:t>
            </a:r>
            <a:r>
              <a:rPr kumimoji="1" lang="en-US" altLang="zh-CN" sz="3200" dirty="0"/>
              <a:t>&lt;</a:t>
            </a:r>
            <a:r>
              <a:rPr kumimoji="1" lang="en-US" altLang="zh-CN" sz="3200" dirty="0" err="1"/>
              <a:t>G,s,t</a:t>
            </a:r>
            <a:r>
              <a:rPr kumimoji="1" lang="en-US" altLang="zh-CN" sz="3200" dirty="0"/>
              <a:t>&gt;: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1)</a:t>
            </a:r>
            <a:r>
              <a:rPr kumimoji="1" lang="zh-CN" altLang="en-US" sz="3200" dirty="0"/>
              <a:t>非确定地选</a:t>
            </a:r>
            <a:r>
              <a:rPr kumimoji="1" lang="en-US" altLang="zh-CN" sz="3200" dirty="0"/>
              <a:t>G</a:t>
            </a:r>
            <a:r>
              <a:rPr kumimoji="1" lang="zh-CN" altLang="en-US" sz="3200" dirty="0"/>
              <a:t>的所有节点的排列</a:t>
            </a:r>
            <a:r>
              <a:rPr kumimoji="1" lang="en-US" altLang="zh-CN" sz="3200" dirty="0"/>
              <a:t>p</a:t>
            </a:r>
            <a:r>
              <a:rPr kumimoji="1" lang="en-US" altLang="zh-CN" sz="3200" baseline="-25000" dirty="0"/>
              <a:t>1</a:t>
            </a:r>
            <a:r>
              <a:rPr kumimoji="1" lang="en-US" altLang="zh-CN" sz="3200" dirty="0"/>
              <a:t>,…p</a:t>
            </a:r>
            <a:r>
              <a:rPr kumimoji="1" lang="en-US" altLang="zh-CN" sz="3200" baseline="-25000" dirty="0"/>
              <a:t>m</a:t>
            </a:r>
            <a:r>
              <a:rPr kumimoji="1" lang="en-US" altLang="zh-CN" sz="3200" dirty="0"/>
              <a:t>. 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2)</a:t>
            </a:r>
            <a:r>
              <a:rPr kumimoji="1" lang="zh-CN" altLang="en-US" sz="3200" dirty="0"/>
              <a:t>若</a:t>
            </a:r>
            <a:r>
              <a:rPr kumimoji="1" lang="en-US" altLang="zh-CN" sz="3200" dirty="0"/>
              <a:t>s=p</a:t>
            </a:r>
            <a:r>
              <a:rPr kumimoji="1" lang="en-US" altLang="zh-CN" sz="3200" baseline="-25000" dirty="0"/>
              <a:t>1</a:t>
            </a:r>
            <a:r>
              <a:rPr kumimoji="1" lang="en-US" altLang="zh-CN" sz="3200" dirty="0"/>
              <a:t>,t=p</a:t>
            </a:r>
            <a:r>
              <a:rPr kumimoji="1" lang="en-US" altLang="zh-CN" sz="3200" baseline="-25000" dirty="0"/>
              <a:t>m</a:t>
            </a:r>
            <a:r>
              <a:rPr kumimoji="1" lang="en-US" altLang="zh-CN" sz="3200" dirty="0"/>
              <a:t>,</a:t>
            </a:r>
            <a:r>
              <a:rPr kumimoji="1" lang="zh-CN" altLang="en-US" sz="3200" dirty="0"/>
              <a:t>且对每个</a:t>
            </a:r>
            <a:r>
              <a:rPr kumimoji="1" lang="en-US" altLang="zh-CN" sz="3200" dirty="0" err="1"/>
              <a:t>i</a:t>
            </a:r>
            <a:r>
              <a:rPr kumimoji="1" lang="en-US" altLang="zh-CN" sz="3200" dirty="0"/>
              <a:t>, (p</a:t>
            </a:r>
            <a:r>
              <a:rPr kumimoji="1" lang="en-US" altLang="zh-CN" sz="3200" baseline="-25000" dirty="0"/>
              <a:t>i</a:t>
            </a:r>
            <a:r>
              <a:rPr kumimoji="1" lang="en-US" altLang="zh-CN" sz="3200" dirty="0"/>
              <a:t>,p</a:t>
            </a:r>
            <a:r>
              <a:rPr kumimoji="1" lang="en-US" altLang="zh-CN" sz="3200" baseline="-25000" dirty="0"/>
              <a:t>i+1</a:t>
            </a:r>
            <a:r>
              <a:rPr kumimoji="1" lang="en-US" altLang="zh-CN" sz="3200" dirty="0"/>
              <a:t>)</a:t>
            </a:r>
            <a:r>
              <a:rPr kumimoji="1" lang="zh-CN" altLang="en-US" sz="3200" dirty="0"/>
              <a:t>是</a:t>
            </a:r>
            <a:r>
              <a:rPr kumimoji="1" lang="en-US" altLang="zh-CN" sz="3200" dirty="0"/>
              <a:t>G</a:t>
            </a:r>
            <a:r>
              <a:rPr kumimoji="1" lang="zh-CN" altLang="en-US" sz="3200" dirty="0"/>
              <a:t>的边</a:t>
            </a:r>
            <a:r>
              <a:rPr kumimoji="1" lang="en-US" altLang="zh-CN" sz="3200" dirty="0"/>
              <a:t>,</a:t>
            </a:r>
            <a:br>
              <a:rPr kumimoji="1" lang="en-US" altLang="zh-CN" sz="3200" dirty="0"/>
            </a:br>
            <a:r>
              <a:rPr kumimoji="1" lang="en-US" altLang="zh-CN" sz="3200" dirty="0"/>
              <a:t>      </a:t>
            </a:r>
            <a:r>
              <a:rPr kumimoji="1" lang="zh-CN" altLang="en-US" sz="3200" dirty="0"/>
              <a:t>则接受</a:t>
            </a:r>
            <a:r>
              <a:rPr kumimoji="1" lang="en-US" altLang="zh-CN" sz="3200" dirty="0"/>
              <a:t>;</a:t>
            </a:r>
            <a:r>
              <a:rPr kumimoji="1" lang="zh-CN" altLang="en-US" sz="3200" dirty="0"/>
              <a:t>否则拒绝</a:t>
            </a:r>
            <a:r>
              <a:rPr kumimoji="1" lang="en-US" altLang="zh-CN" sz="3200" dirty="0"/>
              <a:t>.”</a:t>
            </a:r>
            <a:endParaRPr kumimoji="1"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</a:rPr>
              <a:t>P</a:t>
            </a:r>
            <a:r>
              <a:rPr lang="zh-CN" altLang="en-US" dirty="0" smtClean="0">
                <a:solidFill>
                  <a:schemeClr val="tx1"/>
                </a:solidFill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</a:rPr>
              <a:t>NP(P166)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49859" name="Text Box 3"/>
          <p:cNvSpPr txBox="1">
            <a:spLocks noChangeArrowheads="1"/>
          </p:cNvSpPr>
          <p:nvPr/>
        </p:nvSpPr>
        <p:spPr bwMode="auto">
          <a:xfrm>
            <a:off x="1066800" y="1208088"/>
            <a:ext cx="708399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   P=</a:t>
            </a:r>
            <a:r>
              <a:rPr kumimoji="1" lang="zh-CN" altLang="en-US" sz="3200" dirty="0"/>
              <a:t>成员资格可以</a:t>
            </a:r>
            <a:r>
              <a:rPr kumimoji="1" lang="zh-CN" altLang="en-US" sz="3200" dirty="0">
                <a:solidFill>
                  <a:srgbClr val="0066FF"/>
                </a:solidFill>
              </a:rPr>
              <a:t>快速</a:t>
            </a:r>
            <a:r>
              <a:rPr kumimoji="1" lang="zh-CN" altLang="en-US" sz="3200" dirty="0">
                <a:solidFill>
                  <a:srgbClr val="FF3300"/>
                </a:solidFill>
              </a:rPr>
              <a:t>判定</a:t>
            </a:r>
            <a:r>
              <a:rPr kumimoji="1" lang="zh-CN" altLang="en-US" sz="3200" dirty="0"/>
              <a:t>的语言类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/>
              <a:t>NP=</a:t>
            </a:r>
            <a:r>
              <a:rPr kumimoji="1" lang="zh-CN" altLang="en-US" sz="3200" dirty="0"/>
              <a:t>成员资格可以</a:t>
            </a:r>
            <a:r>
              <a:rPr kumimoji="1" lang="zh-CN" altLang="en-US" sz="3200" dirty="0">
                <a:solidFill>
                  <a:srgbClr val="0066FF"/>
                </a:solidFill>
              </a:rPr>
              <a:t>快速</a:t>
            </a:r>
            <a:r>
              <a:rPr kumimoji="1" lang="zh-CN" altLang="en-US" sz="3200" dirty="0">
                <a:solidFill>
                  <a:srgbClr val="FF3300"/>
                </a:solidFill>
              </a:rPr>
              <a:t>验证</a:t>
            </a:r>
            <a:r>
              <a:rPr kumimoji="1" lang="zh-CN" altLang="en-US" sz="3200" dirty="0"/>
              <a:t>的语言类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显然有           </a:t>
            </a:r>
            <a:r>
              <a:rPr kumimoji="1" lang="en-US" altLang="zh-CN" sz="3200" dirty="0"/>
              <a:t>P</a:t>
            </a:r>
            <a:r>
              <a:rPr kumimoji="1" lang="en-US" altLang="zh-CN" sz="3200" dirty="0">
                <a:sym typeface="Symbol" panose="05050102010706020507" pitchFamily="18" charset="2"/>
              </a:rPr>
              <a:t>NP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sym typeface="Symbol" panose="05050102010706020507" pitchFamily="18" charset="2"/>
              </a:rPr>
              <a:t>但是否有       </a:t>
            </a:r>
            <a:r>
              <a:rPr kumimoji="1" lang="en-US" altLang="zh-CN" sz="3200" dirty="0">
                <a:sym typeface="Symbol" panose="05050102010706020507" pitchFamily="18" charset="2"/>
              </a:rPr>
              <a:t>P=NP  ?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sym typeface="Symbol" panose="05050102010706020507" pitchFamily="18" charset="2"/>
              </a:rPr>
              <a:t>看起来难以想象</a:t>
            </a:r>
            <a:r>
              <a:rPr kumimoji="1" lang="en-US" altLang="zh-CN" sz="3200" dirty="0">
                <a:sym typeface="Symbol" panose="05050102010706020507" pitchFamily="18" charset="2"/>
              </a:rPr>
              <a:t>, </a:t>
            </a:r>
            <a:r>
              <a:rPr kumimoji="1" lang="zh-CN" altLang="en-US" sz="3200" dirty="0">
                <a:sym typeface="Symbol" panose="05050102010706020507" pitchFamily="18" charset="2"/>
              </a:rPr>
              <a:t>但是现在</a:t>
            </a:r>
            <a:r>
              <a:rPr kumimoji="1" lang="zh-CN" altLang="en-US" sz="3200" dirty="0" smtClean="0">
                <a:sym typeface="Symbol" panose="05050102010706020507" pitchFamily="18" charset="2"/>
              </a:rPr>
              <a:t>没有证明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.</a:t>
            </a:r>
            <a:endParaRPr kumimoji="1" lang="en-US" altLang="zh-CN" sz="3200" dirty="0"/>
          </a:p>
        </p:txBody>
      </p:sp>
      <p:grpSp>
        <p:nvGrpSpPr>
          <p:cNvPr id="249860" name="Group 4"/>
          <p:cNvGrpSpPr/>
          <p:nvPr/>
        </p:nvGrpSpPr>
        <p:grpSpPr bwMode="auto">
          <a:xfrm>
            <a:off x="381000" y="4495800"/>
            <a:ext cx="2590800" cy="1828800"/>
            <a:chOff x="432" y="2832"/>
            <a:chExt cx="1632" cy="1152"/>
          </a:xfrm>
        </p:grpSpPr>
        <p:sp>
          <p:nvSpPr>
            <p:cNvPr id="24585" name="Oval 5"/>
            <p:cNvSpPr>
              <a:spLocks noChangeArrowheads="1"/>
            </p:cNvSpPr>
            <p:nvPr/>
          </p:nvSpPr>
          <p:spPr bwMode="auto">
            <a:xfrm>
              <a:off x="432" y="2832"/>
              <a:ext cx="1632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6" name="Oval 6"/>
            <p:cNvSpPr>
              <a:spLocks noChangeArrowheads="1"/>
            </p:cNvSpPr>
            <p:nvPr/>
          </p:nvSpPr>
          <p:spPr bwMode="auto">
            <a:xfrm>
              <a:off x="912" y="3360"/>
              <a:ext cx="528" cy="48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7" name="Text Box 7"/>
            <p:cNvSpPr txBox="1">
              <a:spLocks noChangeArrowheads="1"/>
            </p:cNvSpPr>
            <p:nvPr/>
          </p:nvSpPr>
          <p:spPr bwMode="auto">
            <a:xfrm>
              <a:off x="1056" y="3427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P</a:t>
              </a:r>
              <a:endParaRPr kumimoji="1" lang="en-US" altLang="zh-CN" sz="3200"/>
            </a:p>
          </p:txBody>
        </p:sp>
        <p:sp>
          <p:nvSpPr>
            <p:cNvPr id="24588" name="Text Box 8"/>
            <p:cNvSpPr txBox="1">
              <a:spLocks noChangeArrowheads="1"/>
            </p:cNvSpPr>
            <p:nvPr/>
          </p:nvSpPr>
          <p:spPr bwMode="auto">
            <a:xfrm>
              <a:off x="983" y="2928"/>
              <a:ext cx="45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/>
                <a:t>NP</a:t>
              </a:r>
              <a:endParaRPr kumimoji="1" lang="en-US" altLang="zh-CN" sz="3200"/>
            </a:p>
          </p:txBody>
        </p:sp>
      </p:grpSp>
      <p:grpSp>
        <p:nvGrpSpPr>
          <p:cNvPr id="249865" name="Group 9"/>
          <p:cNvGrpSpPr/>
          <p:nvPr/>
        </p:nvGrpSpPr>
        <p:grpSpPr bwMode="auto">
          <a:xfrm>
            <a:off x="3276600" y="4495800"/>
            <a:ext cx="2590800" cy="1828800"/>
            <a:chOff x="3264" y="2784"/>
            <a:chExt cx="1632" cy="1152"/>
          </a:xfrm>
        </p:grpSpPr>
        <p:sp>
          <p:nvSpPr>
            <p:cNvPr id="24583" name="Oval 10"/>
            <p:cNvSpPr>
              <a:spLocks noChangeArrowheads="1"/>
            </p:cNvSpPr>
            <p:nvPr/>
          </p:nvSpPr>
          <p:spPr bwMode="auto">
            <a:xfrm>
              <a:off x="3264" y="2784"/>
              <a:ext cx="1632" cy="115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4584" name="Rectangle 11"/>
            <p:cNvSpPr>
              <a:spLocks noChangeArrowheads="1"/>
            </p:cNvSpPr>
            <p:nvPr/>
          </p:nvSpPr>
          <p:spPr bwMode="auto">
            <a:xfrm>
              <a:off x="3744" y="3139"/>
              <a:ext cx="75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sym typeface="Symbol" panose="05050102010706020507" pitchFamily="18" charset="2"/>
                </a:rPr>
                <a:t>P=NP</a:t>
              </a:r>
              <a:endParaRPr kumimoji="1" lang="en-US" altLang="zh-CN" sz="3200">
                <a:sym typeface="Symbol" panose="05050102010706020507" pitchFamily="18" charset="2"/>
              </a:endParaRPr>
            </a:p>
          </p:txBody>
        </p:sp>
      </p:grpSp>
      <p:sp>
        <p:nvSpPr>
          <p:cNvPr id="249868" name="Text Box 12"/>
          <p:cNvSpPr txBox="1">
            <a:spLocks noChangeArrowheads="1"/>
          </p:cNvSpPr>
          <p:nvPr/>
        </p:nvSpPr>
        <p:spPr bwMode="auto">
          <a:xfrm>
            <a:off x="6172200" y="4618038"/>
            <a:ext cx="2325688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/>
              <a:t>当代数学与</a:t>
            </a:r>
            <a:endParaRPr kumimoji="1" lang="zh-CN" altLang="en-US" sz="3200" dirty="0"/>
          </a:p>
          <a:p>
            <a:pPr eaLnBrk="1" hangingPunct="1"/>
            <a:r>
              <a:rPr kumimoji="1" lang="zh-CN" altLang="en-US" sz="3200" dirty="0"/>
              <a:t>理论计算机</a:t>
            </a:r>
            <a:endParaRPr kumimoji="1" lang="zh-CN" altLang="en-US" sz="3200" dirty="0"/>
          </a:p>
          <a:p>
            <a:pPr eaLnBrk="1" hangingPunct="1"/>
            <a:r>
              <a:rPr kumimoji="1" lang="zh-CN" altLang="en-US" sz="3200" dirty="0"/>
              <a:t>共同的难题</a:t>
            </a:r>
            <a:r>
              <a:rPr kumimoji="1" lang="en-US" altLang="zh-CN" sz="3200" dirty="0"/>
              <a:t>.</a:t>
            </a:r>
            <a:endParaRPr kumimoji="1" lang="en-US" altLang="zh-CN" sz="3200" dirty="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915816" y="5076473"/>
            <a:ext cx="4924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 smtClean="0"/>
              <a:t>? </a:t>
            </a:r>
            <a:endParaRPr kumimoji="1"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autoUpdateAnimBg="0" build="p"/>
      <p:bldP spid="249868" grpId="0" autoUpdateAnimBg="0"/>
      <p:bldP spid="1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3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44450"/>
            <a:ext cx="9144000" cy="292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chemeClr val="tx1"/>
                </a:solidFill>
              </a:rPr>
              <a:t>计算理论  </a:t>
            </a:r>
            <a:br>
              <a:rPr lang="zh-CN" altLang="en-US" sz="4800" b="1" smtClean="0">
                <a:solidFill>
                  <a:schemeClr val="tx1"/>
                </a:solidFill>
              </a:rPr>
            </a:br>
            <a:r>
              <a:rPr lang="zh-CN" altLang="en-US" sz="4800" b="1" smtClean="0">
                <a:solidFill>
                  <a:schemeClr val="tx1"/>
                </a:solidFill>
              </a:rPr>
              <a:t>第三部分 计算复杂性 </a:t>
            </a:r>
            <a:endParaRPr lang="zh-CN" altLang="en-US" sz="4800" b="1" smtClean="0">
              <a:solidFill>
                <a:schemeClr val="tx1"/>
              </a:solidFill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59113" y="2420888"/>
            <a:ext cx="3376245" cy="589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3200" dirty="0">
                <a:solidFill>
                  <a:schemeClr val="tx2"/>
                </a:solidFill>
              </a:rPr>
              <a:t>第</a:t>
            </a:r>
            <a:r>
              <a:rPr kumimoji="1" lang="en-US" altLang="zh-CN" sz="3200" dirty="0">
                <a:solidFill>
                  <a:schemeClr val="tx2"/>
                </a:solidFill>
              </a:rPr>
              <a:t>7</a:t>
            </a:r>
            <a:r>
              <a:rPr kumimoji="1" lang="zh-CN" altLang="en-US" sz="3200" dirty="0">
                <a:solidFill>
                  <a:schemeClr val="tx2"/>
                </a:solidFill>
              </a:rPr>
              <a:t>章 时间复杂性</a:t>
            </a:r>
            <a:endParaRPr kumimoji="1"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1931442" y="3140968"/>
            <a:ext cx="5376862" cy="31781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dirty="0"/>
              <a:t>1. </a:t>
            </a:r>
            <a:r>
              <a:rPr lang="zh-CN" altLang="en-US" dirty="0"/>
              <a:t>时间复杂性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    </a:t>
            </a:r>
            <a:r>
              <a:rPr lang="en-US" altLang="zh-CN" dirty="0"/>
              <a:t>{ 0</a:t>
            </a:r>
            <a:r>
              <a:rPr lang="en-US" altLang="zh-CN" baseline="30000" dirty="0"/>
              <a:t>k</a:t>
            </a:r>
            <a:r>
              <a:rPr lang="en-US" altLang="zh-CN" dirty="0"/>
              <a:t>1</a:t>
            </a:r>
            <a:r>
              <a:rPr lang="en-US" altLang="zh-CN" baseline="30000" dirty="0"/>
              <a:t>k </a:t>
            </a:r>
            <a:r>
              <a:rPr lang="en-US" altLang="zh-CN" dirty="0"/>
              <a:t>| k</a:t>
            </a:r>
            <a:r>
              <a:rPr lang="en-US" altLang="zh-CN" dirty="0">
                <a:sym typeface="Symbol" panose="05050102010706020507" pitchFamily="18" charset="2"/>
              </a:rPr>
              <a:t>0 </a:t>
            </a:r>
            <a:r>
              <a:rPr lang="en-US" altLang="zh-CN" dirty="0"/>
              <a:t>}</a:t>
            </a:r>
            <a:r>
              <a:rPr lang="zh-CN" altLang="en-US" dirty="0"/>
              <a:t>的时间复杂性分析 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2. </a:t>
            </a:r>
            <a:r>
              <a:rPr lang="zh-CN" altLang="en-US" dirty="0"/>
              <a:t>不同模型的运行时间比较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    单带与多带  确定与非确定 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/>
              <a:t>3. P</a:t>
            </a:r>
            <a:r>
              <a:rPr lang="zh-CN" altLang="en-US" dirty="0"/>
              <a:t>类与</a:t>
            </a:r>
            <a:r>
              <a:rPr lang="en-US" altLang="zh-CN" dirty="0"/>
              <a:t>NP</a:t>
            </a:r>
            <a:r>
              <a:rPr lang="zh-CN" altLang="en-US" dirty="0"/>
              <a:t>类</a:t>
            </a:r>
            <a:endParaRPr lang="zh-CN" altLang="en-US" dirty="0"/>
          </a:p>
          <a:p>
            <a:pPr eaLnBrk="1" hangingPunct="1"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4. NP</a:t>
            </a:r>
            <a:r>
              <a:rPr lang="zh-CN" altLang="en-US" dirty="0">
                <a:solidFill>
                  <a:srgbClr val="FF0000"/>
                </a:solidFill>
              </a:rPr>
              <a:t>完全性及</a:t>
            </a:r>
            <a:r>
              <a:rPr lang="en-US" altLang="zh-CN" dirty="0">
                <a:solidFill>
                  <a:srgbClr val="FF0000"/>
                </a:solidFill>
              </a:rPr>
              <a:t>NP</a:t>
            </a:r>
            <a:r>
              <a:rPr lang="zh-CN" altLang="en-US" dirty="0">
                <a:solidFill>
                  <a:srgbClr val="FF0000"/>
                </a:solidFill>
              </a:rPr>
              <a:t>完全问题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2555875" y="2376488"/>
            <a:ext cx="3902075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3200" dirty="0"/>
              <a:t> NP</a:t>
            </a:r>
            <a:r>
              <a:rPr lang="zh-CN" altLang="en-US" sz="3200" dirty="0"/>
              <a:t>完全性的定义</a:t>
            </a:r>
            <a:endParaRPr lang="zh-CN" altLang="en-US" sz="3200" dirty="0"/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zh-CN" altLang="en-US" sz="3200" dirty="0"/>
              <a:t> </a:t>
            </a:r>
            <a:r>
              <a:rPr kumimoji="1" lang="en-US" altLang="zh-CN" sz="3200" dirty="0"/>
              <a:t>SAT</a:t>
            </a:r>
            <a:r>
              <a:rPr kumimoji="1" lang="zh-CN" altLang="en-US" sz="3200" dirty="0"/>
              <a:t>是</a:t>
            </a:r>
            <a:r>
              <a:rPr kumimoji="1" lang="en-US" altLang="zh-CN" sz="3200" dirty="0"/>
              <a:t>NP</a:t>
            </a:r>
            <a:r>
              <a:rPr kumimoji="1" lang="zh-CN" altLang="en-US" sz="3200" dirty="0"/>
              <a:t>完全问题 </a:t>
            </a:r>
            <a:endParaRPr kumimoji="1" lang="zh-CN" altLang="en-US" sz="3200" dirty="0"/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zh-CN" altLang="en-US" sz="3200" dirty="0"/>
              <a:t> 一些</a:t>
            </a:r>
            <a:r>
              <a:rPr kumimoji="1" lang="en-US" altLang="zh-CN" sz="3200" dirty="0"/>
              <a:t>NP</a:t>
            </a:r>
            <a:r>
              <a:rPr kumimoji="1" lang="zh-CN" altLang="en-US" sz="3200" dirty="0"/>
              <a:t>完全问题</a:t>
            </a:r>
            <a:endParaRPr kumimoji="1" lang="zh-CN" altLang="en-US" sz="32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555776" y="1435423"/>
            <a:ext cx="319831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400" dirty="0"/>
              <a:t> </a:t>
            </a:r>
            <a:r>
              <a:rPr lang="zh-CN" altLang="en-US" sz="4400" dirty="0"/>
              <a:t>四</a:t>
            </a:r>
            <a:r>
              <a:rPr lang="en-US" altLang="zh-CN" sz="4400" dirty="0" smtClean="0"/>
              <a:t>. NP</a:t>
            </a:r>
            <a:r>
              <a:rPr lang="zh-CN" altLang="en-US" sz="4400" dirty="0" smtClean="0"/>
              <a:t>完全</a:t>
            </a:r>
            <a:r>
              <a:rPr lang="en-US" altLang="zh-CN" sz="4400" dirty="0" smtClean="0"/>
              <a:t> </a:t>
            </a:r>
            <a:endParaRPr lang="en-US" altLang="zh-CN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5"/>
          <p:cNvSpPr txBox="1">
            <a:spLocks noChangeArrowheads="1"/>
          </p:cNvSpPr>
          <p:nvPr/>
        </p:nvSpPr>
        <p:spPr bwMode="auto">
          <a:xfrm>
            <a:off x="1797050" y="1730375"/>
            <a:ext cx="38258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/>
              <a:t>一</a:t>
            </a:r>
            <a:r>
              <a:rPr lang="en-US" altLang="zh-CN" sz="4400"/>
              <a:t>. </a:t>
            </a:r>
            <a:r>
              <a:rPr lang="zh-CN" altLang="en-US" sz="4400"/>
              <a:t>时间复杂度</a:t>
            </a:r>
            <a:endParaRPr lang="zh-CN" altLang="en-US" sz="4400"/>
          </a:p>
        </p:txBody>
      </p:sp>
      <p:sp>
        <p:nvSpPr>
          <p:cNvPr id="5123" name="Text Box 6"/>
          <p:cNvSpPr txBox="1">
            <a:spLocks noChangeArrowheads="1"/>
          </p:cNvSpPr>
          <p:nvPr/>
        </p:nvSpPr>
        <p:spPr bwMode="auto">
          <a:xfrm>
            <a:off x="1560513" y="2997200"/>
            <a:ext cx="5964237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lang="en-US" altLang="zh-CN" sz="3200"/>
              <a:t> </a:t>
            </a:r>
            <a:r>
              <a:rPr lang="zh-CN" altLang="en-US" sz="3200"/>
              <a:t>时间复杂度定义</a:t>
            </a:r>
            <a:endParaRPr lang="zh-CN" altLang="en-US" sz="3200"/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zh-CN" altLang="en-US" sz="3200"/>
              <a:t> </a:t>
            </a:r>
            <a:r>
              <a:rPr kumimoji="1" lang="en-US" altLang="zh-CN" sz="3200"/>
              <a:t>{ 0</a:t>
            </a:r>
            <a:r>
              <a:rPr kumimoji="1" lang="en-US" altLang="zh-CN" sz="3200" baseline="30000"/>
              <a:t>k</a:t>
            </a:r>
            <a:r>
              <a:rPr kumimoji="1" lang="en-US" altLang="zh-CN" sz="3200"/>
              <a:t>1</a:t>
            </a:r>
            <a:r>
              <a:rPr kumimoji="1" lang="en-US" altLang="zh-CN" sz="3200" baseline="30000"/>
              <a:t>k</a:t>
            </a:r>
            <a:r>
              <a:rPr kumimoji="1" lang="en-US" altLang="zh-CN" sz="3200"/>
              <a:t> | k</a:t>
            </a:r>
            <a:r>
              <a:rPr kumimoji="1" lang="en-US" altLang="zh-CN" sz="3200">
                <a:sym typeface="Symbol" panose="05050102010706020507" pitchFamily="18" charset="2"/>
              </a:rPr>
              <a:t></a:t>
            </a:r>
            <a:r>
              <a:rPr kumimoji="1" lang="en-US" altLang="zh-CN" sz="3200"/>
              <a:t>0 }</a:t>
            </a:r>
            <a:r>
              <a:rPr kumimoji="1" lang="zh-CN" altLang="en-US" sz="3200"/>
              <a:t>的时间复杂度分析 </a:t>
            </a:r>
            <a:endParaRPr kumimoji="1"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</a:rPr>
              <a:t>NP</a:t>
            </a:r>
            <a:r>
              <a:rPr lang="zh-CN" altLang="en-US" dirty="0" smtClean="0">
                <a:solidFill>
                  <a:schemeClr val="tx1"/>
                </a:solidFill>
              </a:rPr>
              <a:t>完全性</a:t>
            </a:r>
            <a:r>
              <a:rPr lang="en-US" altLang="zh-CN" dirty="0" smtClean="0">
                <a:solidFill>
                  <a:schemeClr val="tx1"/>
                </a:solidFill>
              </a:rPr>
              <a:t>(P166)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50883" name="Text Box 3"/>
          <p:cNvSpPr txBox="1">
            <a:spLocks noChangeArrowheads="1"/>
          </p:cNvSpPr>
          <p:nvPr/>
        </p:nvSpPr>
        <p:spPr bwMode="auto">
          <a:xfrm>
            <a:off x="768350" y="1655763"/>
            <a:ext cx="7691438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 smtClean="0"/>
              <a:t>Cook(</a:t>
            </a:r>
            <a:r>
              <a:rPr kumimoji="1" lang="zh-CN" altLang="en-US" dirty="0" smtClean="0"/>
              <a:t>美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和</a:t>
            </a:r>
            <a:r>
              <a:rPr kumimoji="1" lang="en-US" altLang="zh-CN" dirty="0" smtClean="0"/>
              <a:t>Levin(</a:t>
            </a:r>
            <a:r>
              <a:rPr kumimoji="1" lang="zh-CN" altLang="en-US" dirty="0" smtClean="0"/>
              <a:t>苏联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于</a:t>
            </a:r>
            <a:r>
              <a:rPr kumimoji="1" lang="en-US" altLang="zh-CN" dirty="0" smtClean="0"/>
              <a:t>1970’s</a:t>
            </a:r>
            <a:r>
              <a:rPr kumimoji="1" lang="zh-CN" altLang="en-US" dirty="0"/>
              <a:t>证明</a:t>
            </a:r>
            <a:endParaRPr kumimoji="1" lang="zh-CN" altLang="en-US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/>
              <a:t>NP</a:t>
            </a:r>
            <a:r>
              <a:rPr kumimoji="1" lang="zh-CN" altLang="en-US" dirty="0"/>
              <a:t>中</a:t>
            </a:r>
            <a:r>
              <a:rPr kumimoji="1" lang="zh-CN" altLang="en-US" dirty="0">
                <a:solidFill>
                  <a:schemeClr val="accent2"/>
                </a:solidFill>
              </a:rPr>
              <a:t>某些问题</a:t>
            </a:r>
            <a:r>
              <a:rPr kumimoji="1" lang="zh-CN" altLang="en-US" dirty="0"/>
              <a:t>的复杂性与</a:t>
            </a:r>
            <a:br>
              <a:rPr kumimoji="1" lang="zh-CN" altLang="en-US" dirty="0"/>
            </a:br>
            <a:r>
              <a:rPr kumimoji="1" lang="zh-CN" altLang="en-US" dirty="0"/>
              <a:t>        </a:t>
            </a:r>
            <a:r>
              <a:rPr kumimoji="1" lang="zh-CN" altLang="en-US" dirty="0">
                <a:solidFill>
                  <a:schemeClr val="accent2"/>
                </a:solidFill>
              </a:rPr>
              <a:t>整个</a:t>
            </a:r>
            <a:r>
              <a:rPr kumimoji="1" lang="en-US" altLang="zh-CN" dirty="0">
                <a:solidFill>
                  <a:schemeClr val="accent2"/>
                </a:solidFill>
              </a:rPr>
              <a:t>NP</a:t>
            </a:r>
            <a:r>
              <a:rPr kumimoji="1" lang="zh-CN" altLang="en-US" dirty="0">
                <a:solidFill>
                  <a:schemeClr val="accent2"/>
                </a:solidFill>
              </a:rPr>
              <a:t>类</a:t>
            </a:r>
            <a:r>
              <a:rPr kumimoji="1" lang="zh-CN" altLang="en-US" dirty="0"/>
              <a:t>的复杂性相关联</a:t>
            </a:r>
            <a:r>
              <a:rPr kumimoji="1" lang="en-US" altLang="zh-CN" dirty="0"/>
              <a:t>, </a:t>
            </a:r>
            <a:r>
              <a:rPr kumimoji="1" lang="zh-CN" altLang="en-US" dirty="0"/>
              <a:t>即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/>
              <a:t>若这些问题中的</a:t>
            </a:r>
            <a:r>
              <a:rPr kumimoji="1" lang="zh-CN" altLang="en-US" dirty="0">
                <a:solidFill>
                  <a:schemeClr val="accent2"/>
                </a:solidFill>
              </a:rPr>
              <a:t>任一个</a:t>
            </a:r>
            <a:r>
              <a:rPr kumimoji="1" lang="zh-CN" altLang="en-US" dirty="0"/>
              <a:t>找到</a:t>
            </a:r>
            <a:r>
              <a:rPr kumimoji="1" lang="en-US" altLang="zh-CN" dirty="0">
                <a:solidFill>
                  <a:schemeClr val="accent2"/>
                </a:solidFill>
              </a:rPr>
              <a:t>P</a:t>
            </a:r>
            <a:r>
              <a:rPr kumimoji="1" lang="zh-CN" altLang="en-US" dirty="0">
                <a:solidFill>
                  <a:schemeClr val="accent2"/>
                </a:solidFill>
              </a:rPr>
              <a:t>时间</a:t>
            </a:r>
            <a:r>
              <a:rPr kumimoji="1" lang="zh-CN" altLang="en-US" dirty="0"/>
              <a:t>算法</a:t>
            </a:r>
            <a:r>
              <a:rPr kumimoji="1" lang="en-US" altLang="zh-CN" dirty="0"/>
              <a:t>,</a:t>
            </a:r>
            <a:r>
              <a:rPr kumimoji="1" lang="zh-CN" altLang="en-US" dirty="0"/>
              <a:t>则</a:t>
            </a:r>
            <a:r>
              <a:rPr kumimoji="1" lang="en-US" altLang="zh-CN" dirty="0">
                <a:solidFill>
                  <a:schemeClr val="accent2"/>
                </a:solidFill>
              </a:rPr>
              <a:t>P=NP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/>
              <a:t>这些问题称为</a:t>
            </a:r>
            <a:r>
              <a:rPr kumimoji="1" lang="en-US" altLang="zh-CN" dirty="0">
                <a:solidFill>
                  <a:schemeClr val="accent2"/>
                </a:solidFill>
              </a:rPr>
              <a:t>NP</a:t>
            </a:r>
            <a:r>
              <a:rPr kumimoji="1" lang="zh-CN" altLang="en-US" dirty="0">
                <a:solidFill>
                  <a:schemeClr val="accent2"/>
                </a:solidFill>
              </a:rPr>
              <a:t>完全问题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/>
              <a:t>理论意义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两方面</a:t>
            </a:r>
            <a:endParaRPr kumimoji="1" lang="zh-CN" altLang="en-US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/>
              <a:t>1)</a:t>
            </a:r>
            <a:r>
              <a:rPr kumimoji="1" lang="zh-CN" altLang="en-US" dirty="0"/>
              <a:t>研究</a:t>
            </a:r>
            <a:r>
              <a:rPr kumimoji="1" lang="en-US" altLang="zh-CN" dirty="0"/>
              <a:t>P</a:t>
            </a:r>
            <a:r>
              <a:rPr kumimoji="1" lang="zh-CN" altLang="en-US" dirty="0"/>
              <a:t>与</a:t>
            </a:r>
            <a:r>
              <a:rPr kumimoji="1" lang="en-US" altLang="zh-CN" dirty="0"/>
              <a:t>NP</a:t>
            </a:r>
            <a:r>
              <a:rPr kumimoji="1" lang="zh-CN" altLang="en-US" dirty="0"/>
              <a:t>关系可以只关注于一个问题的算法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/>
              <a:t>2)</a:t>
            </a:r>
            <a:r>
              <a:rPr kumimoji="1" lang="zh-CN" altLang="en-US" dirty="0"/>
              <a:t>可由此说明一个</a:t>
            </a:r>
            <a:r>
              <a:rPr kumimoji="1" lang="zh-CN" altLang="en-US" dirty="0" smtClean="0"/>
              <a:t>问题目前还没有</a:t>
            </a:r>
            <a:r>
              <a:rPr kumimoji="1" lang="zh-CN" altLang="en-US" dirty="0"/>
              <a:t>快速算法</a:t>
            </a:r>
            <a:r>
              <a:rPr kumimoji="1" lang="en-US" altLang="zh-CN" dirty="0"/>
              <a:t>.</a:t>
            </a:r>
            <a:endParaRPr kumimoji="1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0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autoUpdateAnimBg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合取范式</a:t>
            </a:r>
            <a:r>
              <a:rPr lang="en-US" altLang="zh-CN" dirty="0" smtClean="0">
                <a:solidFill>
                  <a:schemeClr val="tx1"/>
                </a:solidFill>
              </a:rPr>
              <a:t>(P167-8)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84675" name="Text Box 3"/>
          <p:cNvSpPr txBox="1">
            <a:spLocks noChangeArrowheads="1"/>
          </p:cNvSpPr>
          <p:nvPr/>
        </p:nvSpPr>
        <p:spPr bwMode="auto">
          <a:xfrm>
            <a:off x="127956" y="980728"/>
            <a:ext cx="8893781" cy="578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/>
              <a:t> </a:t>
            </a:r>
            <a:r>
              <a:rPr kumimoji="1" lang="zh-CN" altLang="en-US" dirty="0">
                <a:solidFill>
                  <a:schemeClr val="accent2"/>
                </a:solidFill>
              </a:rPr>
              <a:t>布尔变量</a:t>
            </a:r>
            <a:r>
              <a:rPr kumimoji="1" lang="en-US" altLang="zh-CN" dirty="0"/>
              <a:t>: </a:t>
            </a:r>
            <a:r>
              <a:rPr kumimoji="1" lang="zh-CN" altLang="en-US" dirty="0"/>
              <a:t>取值为</a:t>
            </a:r>
            <a:r>
              <a:rPr kumimoji="1" lang="en-US" altLang="zh-CN" dirty="0"/>
              <a:t>1</a:t>
            </a:r>
            <a:r>
              <a:rPr kumimoji="1" lang="zh-CN" altLang="en-US" dirty="0"/>
              <a:t>和</a:t>
            </a:r>
            <a:r>
              <a:rPr kumimoji="1" lang="en-US" altLang="zh-CN" dirty="0"/>
              <a:t>0( </a:t>
            </a:r>
            <a:r>
              <a:rPr kumimoji="1" lang="en-US" altLang="zh-CN" dirty="0" smtClean="0"/>
              <a:t>True, False </a:t>
            </a:r>
            <a:r>
              <a:rPr kumimoji="1" lang="en-US" altLang="zh-CN" dirty="0"/>
              <a:t>)</a:t>
            </a:r>
            <a:r>
              <a:rPr kumimoji="1" lang="zh-CN" altLang="en-US" dirty="0"/>
              <a:t>的变量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/>
              <a:t> </a:t>
            </a:r>
            <a:r>
              <a:rPr kumimoji="1" lang="zh-CN" altLang="en-US" dirty="0">
                <a:solidFill>
                  <a:schemeClr val="accent2"/>
                </a:solidFill>
              </a:rPr>
              <a:t>布尔运算</a:t>
            </a:r>
            <a:r>
              <a:rPr kumimoji="1" lang="en-US" altLang="zh-CN" dirty="0"/>
              <a:t>: AND(</a:t>
            </a:r>
            <a:r>
              <a:rPr kumimoji="1" lang="en-US" altLang="zh-CN" dirty="0">
                <a:sym typeface="Symbol" panose="05050102010706020507" pitchFamily="18" charset="2"/>
              </a:rPr>
              <a:t></a:t>
            </a:r>
            <a:r>
              <a:rPr kumimoji="1" lang="en-US" altLang="zh-CN" dirty="0"/>
              <a:t>),OR (</a:t>
            </a:r>
            <a:r>
              <a:rPr kumimoji="1" lang="en-US" altLang="zh-CN" dirty="0">
                <a:sym typeface="Symbol" panose="05050102010706020507" pitchFamily="18" charset="2"/>
              </a:rPr>
              <a:t></a:t>
            </a:r>
            <a:r>
              <a:rPr kumimoji="1" lang="en-US" altLang="zh-CN" dirty="0"/>
              <a:t>),NOT (</a:t>
            </a:r>
            <a:r>
              <a:rPr kumimoji="1" lang="en-US" altLang="zh-CN" dirty="0">
                <a:sym typeface="Symbol" panose="05050102010706020507" pitchFamily="18" charset="2"/>
              </a:rPr>
              <a:t></a:t>
            </a:r>
            <a:r>
              <a:rPr kumimoji="1" lang="en-US" altLang="zh-CN" dirty="0"/>
              <a:t>). </a:t>
            </a:r>
            <a:r>
              <a:rPr kumimoji="1" lang="zh-CN" altLang="en-US" dirty="0">
                <a:solidFill>
                  <a:schemeClr val="accent2"/>
                </a:solidFill>
              </a:rPr>
              <a:t>布尔公式</a:t>
            </a:r>
            <a:r>
              <a:rPr kumimoji="1" lang="en-US" altLang="zh-CN" dirty="0"/>
              <a:t>. </a:t>
            </a:r>
            <a:endParaRPr kumimoji="1" lang="en-US" altLang="zh-CN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/>
              <a:t>   </a:t>
            </a:r>
            <a:r>
              <a:rPr kumimoji="1" lang="zh-CN" altLang="en-US" dirty="0"/>
              <a:t>例</a:t>
            </a:r>
            <a:r>
              <a:rPr kumimoji="1" lang="en-US" altLang="zh-CN" dirty="0"/>
              <a:t>:   </a:t>
            </a:r>
            <a:r>
              <a:rPr kumimoji="1" lang="en-US" altLang="zh-CN" dirty="0">
                <a:sym typeface="Symbol" panose="05050102010706020507" pitchFamily="18" charset="2"/>
              </a:rPr>
              <a:t>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1 </a:t>
            </a:r>
            <a:r>
              <a:rPr kumimoji="1" lang="en-US" altLang="zh-CN" dirty="0">
                <a:sym typeface="Symbol" panose="05050102010706020507" pitchFamily="18" charset="2"/>
              </a:rPr>
              <a:t>= ( (x)  y )  ( x  (z) ), 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2 </a:t>
            </a:r>
            <a:r>
              <a:rPr kumimoji="1" lang="en-US" altLang="zh-CN" dirty="0">
                <a:sym typeface="Symbol" panose="05050102010706020507" pitchFamily="18" charset="2"/>
              </a:rPr>
              <a:t>= (x)  x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ym typeface="Symbol" panose="05050102010706020507" pitchFamily="18" charset="2"/>
              </a:rPr>
              <a:t>称</a:t>
            </a:r>
            <a:r>
              <a:rPr kumimoji="1"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可满足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ym typeface="Symbol" panose="05050102010706020507" pitchFamily="18" charset="2"/>
              </a:rPr>
              <a:t>若存在布尔变量的</a:t>
            </a:r>
            <a:r>
              <a:rPr kumimoji="1" lang="en-US" altLang="zh-CN" dirty="0">
                <a:sym typeface="Symbol" panose="05050102010706020507" pitchFamily="18" charset="2"/>
              </a:rPr>
              <a:t>0,1</a:t>
            </a:r>
            <a:r>
              <a:rPr kumimoji="1" lang="zh-CN" altLang="en-US" dirty="0">
                <a:sym typeface="Symbol" panose="05050102010706020507" pitchFamily="18" charset="2"/>
              </a:rPr>
              <a:t>赋值使得</a:t>
            </a:r>
            <a:r>
              <a:rPr kumimoji="1" lang="en-US" altLang="zh-CN" dirty="0">
                <a:sym typeface="Symbol" panose="05050102010706020507" pitchFamily="18" charset="2"/>
              </a:rPr>
              <a:t>=1. </a:t>
            </a:r>
            <a:r>
              <a:rPr kumimoji="1" lang="zh-CN" altLang="en-US" dirty="0" smtClean="0">
                <a:solidFill>
                  <a:srgbClr val="C00000"/>
                </a:solidFill>
                <a:sym typeface="Symbol" panose="05050102010706020507" pitchFamily="18" charset="2"/>
              </a:rPr>
              <a:t>例</a:t>
            </a:r>
            <a:r>
              <a:rPr kumimoji="1" lang="en-US" altLang="zh-CN" dirty="0" smtClean="0">
                <a:solidFill>
                  <a:srgbClr val="C00000"/>
                </a:solidFill>
                <a:sym typeface="Symbol" panose="05050102010706020507" pitchFamily="18" charset="2"/>
              </a:rPr>
              <a:t></a:t>
            </a:r>
            <a:r>
              <a:rPr kumimoji="1" lang="en-US" altLang="zh-CN" baseline="-25000" dirty="0" smtClean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 smtClean="0">
                <a:solidFill>
                  <a:srgbClr val="C00000"/>
                </a:solidFill>
                <a:sym typeface="Symbol" panose="05050102010706020507" pitchFamily="18" charset="2"/>
              </a:rPr>
              <a:t>,</a:t>
            </a:r>
            <a:r>
              <a:rPr kumimoji="1" lang="en-US" altLang="zh-CN" baseline="-25000" dirty="0" smtClean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 smtClean="0">
                <a:sym typeface="Symbol" panose="05050102010706020507" pitchFamily="18" charset="2"/>
              </a:rPr>
              <a:t>.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ym typeface="Symbol" panose="05050102010706020507" pitchFamily="18" charset="2"/>
              </a:rPr>
              <a:t>                   </a:t>
            </a:r>
            <a:r>
              <a:rPr kumimoji="1"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不可满足</a:t>
            </a:r>
            <a:r>
              <a:rPr kumimoji="1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ym typeface="Symbol" panose="05050102010706020507" pitchFamily="18" charset="2"/>
              </a:rPr>
              <a:t>  永真 </a:t>
            </a:r>
            <a:endParaRPr kumimoji="1" lang="en-US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zh-CN" altLang="en-US" dirty="0"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文字</a:t>
            </a:r>
            <a:r>
              <a:rPr kumimoji="1" lang="en-US" altLang="zh-CN" dirty="0" smtClean="0">
                <a:sym typeface="Symbol" panose="05050102010706020507" pitchFamily="18" charset="2"/>
              </a:rPr>
              <a:t>: </a:t>
            </a:r>
            <a:r>
              <a:rPr kumimoji="1" lang="zh-CN" altLang="en-US" dirty="0" smtClean="0">
                <a:sym typeface="Symbol" panose="05050102010706020507" pitchFamily="18" charset="2"/>
              </a:rPr>
              <a:t>变量或变量的非</a:t>
            </a:r>
            <a:r>
              <a:rPr kumimoji="1" lang="en-US" altLang="zh-CN" dirty="0" smtClean="0">
                <a:sym typeface="Symbol" panose="05050102010706020507" pitchFamily="18" charset="2"/>
              </a:rPr>
              <a:t>,</a:t>
            </a:r>
            <a:r>
              <a:rPr kumimoji="1" lang="zh-CN" altLang="en-US" dirty="0"/>
              <a:t>如</a:t>
            </a:r>
            <a:r>
              <a:rPr kumimoji="1" lang="en-US" altLang="zh-CN" dirty="0"/>
              <a:t>x</a:t>
            </a:r>
            <a:r>
              <a:rPr kumimoji="1" lang="zh-CN" altLang="en-US" dirty="0"/>
              <a:t>或</a:t>
            </a:r>
            <a:r>
              <a:rPr kumimoji="1" lang="zh-CN" altLang="en-US" dirty="0">
                <a:sym typeface="Symbol" panose="05050102010706020507" pitchFamily="18" charset="2"/>
              </a:rPr>
              <a:t></a:t>
            </a:r>
            <a:r>
              <a:rPr kumimoji="1" lang="en-US" altLang="zh-CN" dirty="0">
                <a:sym typeface="Symbol" panose="05050102010706020507" pitchFamily="18" charset="2"/>
              </a:rPr>
              <a:t>x.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 smtClean="0"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子句</a:t>
            </a:r>
            <a:r>
              <a:rPr kumimoji="1" lang="en-US" altLang="zh-CN" dirty="0" smtClean="0">
                <a:sym typeface="Symbol" panose="05050102010706020507" pitchFamily="18" charset="2"/>
              </a:rPr>
              <a:t>:</a:t>
            </a:r>
            <a:r>
              <a:rPr kumimoji="1" lang="zh-CN" altLang="en-US" dirty="0">
                <a:sym typeface="Symbol" panose="05050102010706020507" pitchFamily="18" charset="2"/>
              </a:rPr>
              <a:t>由</a:t>
            </a:r>
            <a:r>
              <a:rPr kumimoji="1"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kumimoji="1" lang="zh-CN" altLang="en-US" dirty="0">
                <a:sym typeface="Symbol" panose="05050102010706020507" pitchFamily="18" charset="2"/>
              </a:rPr>
              <a:t>连接的若干文字</a:t>
            </a:r>
            <a:r>
              <a:rPr kumimoji="1" lang="en-US" altLang="zh-CN" dirty="0">
                <a:sym typeface="Symbol" panose="05050102010706020507" pitchFamily="18" charset="2"/>
              </a:rPr>
              <a:t>,</a:t>
            </a:r>
            <a:r>
              <a:rPr kumimoji="1" lang="zh-CN" altLang="en-US" dirty="0">
                <a:sym typeface="Symbol" panose="05050102010706020507" pitchFamily="18" charset="2"/>
              </a:rPr>
              <a:t>如</a:t>
            </a:r>
            <a:r>
              <a:rPr kumimoji="1" lang="en-US" altLang="zh-CN" dirty="0"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dirty="0">
                <a:sym typeface="Symbol" panose="05050102010706020507" pitchFamily="18" charset="2"/>
              </a:rPr>
              <a:t>(x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ym typeface="Symbol" panose="05050102010706020507" pitchFamily="18" charset="2"/>
              </a:rPr>
              <a:t>)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dirty="0"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dirty="0"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dirty="0" smtClean="0">
                <a:sym typeface="Symbol" panose="05050102010706020507" pitchFamily="18" charset="2"/>
              </a:rPr>
              <a:t>.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zh-CN" altLang="en-US" dirty="0" smtClean="0">
                <a:sym typeface="Symbol" panose="05050102010706020507" pitchFamily="18" charset="2"/>
              </a:rPr>
              <a:t> 合取范式</a:t>
            </a:r>
            <a:r>
              <a:rPr kumimoji="1" lang="en-US" altLang="zh-CN" dirty="0" smtClean="0">
                <a:sym typeface="Symbol" panose="05050102010706020507" pitchFamily="18" charset="2"/>
              </a:rPr>
              <a:t>(</a:t>
            </a:r>
            <a:r>
              <a:rPr kumimoji="1" lang="en-US" altLang="zh-CN" dirty="0" err="1" smtClean="0">
                <a:sym typeface="Symbol" panose="05050102010706020507" pitchFamily="18" charset="2"/>
              </a:rPr>
              <a:t>cnf</a:t>
            </a:r>
            <a:r>
              <a:rPr kumimoji="1" lang="en-US" altLang="zh-CN" dirty="0" smtClean="0">
                <a:sym typeface="Symbol" panose="05050102010706020507" pitchFamily="18" charset="2"/>
              </a:rPr>
              <a:t>):</a:t>
            </a:r>
            <a:r>
              <a:rPr kumimoji="1" lang="zh-CN" altLang="en-US" dirty="0">
                <a:sym typeface="Symbol" panose="05050102010706020507" pitchFamily="18" charset="2"/>
              </a:rPr>
              <a:t>由</a:t>
            </a:r>
            <a:r>
              <a:rPr kumimoji="1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</a:t>
            </a:r>
            <a:r>
              <a:rPr kumimoji="1" lang="zh-CN" altLang="en-US" dirty="0">
                <a:sym typeface="Symbol" panose="05050102010706020507" pitchFamily="18" charset="2"/>
              </a:rPr>
              <a:t>连接的若干子句</a:t>
            </a:r>
            <a:r>
              <a:rPr kumimoji="1" lang="en-US" altLang="zh-CN" dirty="0">
                <a:sym typeface="Symbol" panose="05050102010706020507" pitchFamily="18" charset="2"/>
              </a:rPr>
              <a:t>,</a:t>
            </a:r>
            <a:r>
              <a:rPr kumimoji="1" lang="zh-CN" altLang="en-US" dirty="0">
                <a:sym typeface="Symbol" panose="05050102010706020507" pitchFamily="18" charset="2"/>
              </a:rPr>
              <a:t>如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ym typeface="Symbol" panose="05050102010706020507" pitchFamily="18" charset="2"/>
              </a:rPr>
              <a:t>  </a:t>
            </a:r>
            <a:r>
              <a:rPr kumimoji="1" lang="en-US" altLang="zh-CN" dirty="0" smtClean="0">
                <a:sym typeface="Symbol" panose="05050102010706020507" pitchFamily="18" charset="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dirty="0" smtClean="0">
                <a:sym typeface="Symbol" panose="05050102010706020507" pitchFamily="18" charset="2"/>
              </a:rPr>
              <a:t>(</a:t>
            </a:r>
            <a:r>
              <a:rPr kumimoji="1" lang="en-US" altLang="zh-CN" dirty="0">
                <a:sym typeface="Symbol" panose="05050102010706020507" pitchFamily="18" charset="2"/>
              </a:rPr>
              <a:t></a:t>
            </a:r>
            <a:r>
              <a:rPr kumimoji="1" lang="en-US" altLang="zh-CN" i="1" dirty="0"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ym typeface="Symbol" panose="05050102010706020507" pitchFamily="18" charset="2"/>
              </a:rPr>
              <a:t>)</a:t>
            </a:r>
            <a:r>
              <a:rPr kumimoji="1" lang="en-US" altLang="zh-CN" i="1" dirty="0"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ym typeface="Symbol" panose="05050102010706020507" pitchFamily="18" charset="2"/>
              </a:rPr>
              <a:t>(</a:t>
            </a:r>
            <a:r>
              <a:rPr kumimoji="1" lang="en-US" altLang="zh-CN" i="1" dirty="0"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dirty="0" smtClean="0">
                <a:sym typeface="Symbol" panose="05050102010706020507" pitchFamily="18" charset="2"/>
              </a:rPr>
              <a:t>)</a:t>
            </a:r>
            <a:r>
              <a:rPr kumimoji="1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  <a:r>
              <a:rPr kumimoji="1" lang="en-US" altLang="zh-CN" dirty="0" smtClean="0">
                <a:solidFill>
                  <a:srgbClr val="FF3300"/>
                </a:solidFill>
                <a:sym typeface="Symbol" panose="05050102010706020507" pitchFamily="18" charset="2"/>
              </a:rPr>
              <a:t> </a:t>
            </a:r>
            <a:r>
              <a:rPr kumimoji="1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ym typeface="Symbol" panose="05050102010706020507" pitchFamily="18" charset="2"/>
              </a:rPr>
              <a:t>(</a:t>
            </a:r>
            <a:r>
              <a:rPr kumimoji="1" lang="en-US" altLang="zh-CN" i="1" dirty="0"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dirty="0">
                <a:sym typeface="Symbol" panose="05050102010706020507" pitchFamily="18" charset="2"/>
              </a:rPr>
              <a:t>)</a:t>
            </a:r>
            <a:r>
              <a:rPr kumimoji="1" lang="en-US" altLang="zh-CN" i="1" dirty="0"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dirty="0">
                <a:sym typeface="Symbol" panose="05050102010706020507" pitchFamily="18" charset="2"/>
              </a:rPr>
              <a:t></a:t>
            </a:r>
            <a:r>
              <a:rPr kumimoji="1" lang="en-US" altLang="zh-CN" i="1" dirty="0"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5</a:t>
            </a:r>
            <a:r>
              <a:rPr kumimoji="1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  <a:r>
              <a:rPr kumimoji="1" lang="en-US" altLang="zh-CN" dirty="0" smtClean="0">
                <a:solidFill>
                  <a:srgbClr val="FF3300"/>
                </a:solidFill>
                <a:sym typeface="Symbol" panose="05050102010706020507" pitchFamily="18" charset="2"/>
              </a:rPr>
              <a:t> </a:t>
            </a:r>
            <a:r>
              <a:rPr kumimoji="1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dirty="0" smtClean="0">
                <a:sym typeface="Symbol" panose="05050102010706020507" pitchFamily="18" charset="2"/>
              </a:rPr>
              <a:t>(</a:t>
            </a:r>
            <a:r>
              <a:rPr kumimoji="1" lang="en-US" altLang="zh-CN" dirty="0">
                <a:sym typeface="Symbol" panose="05050102010706020507" pitchFamily="18" charset="2"/>
              </a:rPr>
              <a:t></a:t>
            </a:r>
            <a:r>
              <a:rPr kumimoji="1" lang="en-US" altLang="zh-CN" i="1" dirty="0"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dirty="0">
                <a:sym typeface="Symbol" panose="05050102010706020507" pitchFamily="18" charset="2"/>
              </a:rPr>
              <a:t>)</a:t>
            </a:r>
            <a:r>
              <a:rPr kumimoji="1" lang="en-US" altLang="zh-CN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 smtClean="0">
                <a:sym typeface="Symbol" panose="05050102010706020507" pitchFamily="18" charset="2"/>
              </a:rPr>
              <a:t>5</a:t>
            </a:r>
            <a:r>
              <a:rPr kumimoji="1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endParaRPr kumimoji="1" lang="en-US" altLang="zh-CN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k-</a:t>
            </a:r>
            <a:r>
              <a:rPr kumimoji="1" lang="en-US" altLang="zh-CN" dirty="0" err="1" smtClean="0"/>
              <a:t>cnf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(conjunctive normal form) </a:t>
            </a:r>
            <a:endParaRPr kumimoji="1" lang="en-US" altLang="zh-CN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ym typeface="Symbol" panose="05050102010706020507" pitchFamily="18" charset="2"/>
              </a:rPr>
              <a:t>   </a:t>
            </a:r>
            <a:r>
              <a:rPr kumimoji="1" lang="zh-CN" altLang="en-US" dirty="0" smtClean="0">
                <a:sym typeface="Symbol" panose="05050102010706020507" pitchFamily="18" charset="2"/>
              </a:rPr>
              <a:t>每个子句的文字</a:t>
            </a:r>
            <a:r>
              <a:rPr kumimoji="1" lang="zh-CN" altLang="en-US" dirty="0">
                <a:sym typeface="Symbol" panose="05050102010706020507" pitchFamily="18" charset="2"/>
              </a:rPr>
              <a:t>数不</a:t>
            </a:r>
            <a:r>
              <a:rPr kumimoji="1" lang="zh-CN" altLang="en-US" dirty="0" smtClean="0">
                <a:sym typeface="Symbol" panose="05050102010706020507" pitchFamily="18" charset="2"/>
              </a:rPr>
              <a:t>大于</a:t>
            </a:r>
            <a:r>
              <a:rPr kumimoji="1" lang="en-US" altLang="zh-CN" dirty="0" smtClean="0">
                <a:sym typeface="Symbol" panose="05050102010706020507" pitchFamily="18" charset="2"/>
              </a:rPr>
              <a:t>k: 3cnf, 2cnf</a:t>
            </a:r>
            <a:endParaRPr kumimoji="1"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autoUpdateAnimBg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可满足问题</a:t>
            </a:r>
            <a:r>
              <a:rPr lang="en-US" altLang="zh-CN" dirty="0" smtClean="0">
                <a:solidFill>
                  <a:schemeClr val="tx1"/>
                </a:solidFill>
              </a:rPr>
              <a:t>SAT(P167-8)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501910" y="1700808"/>
            <a:ext cx="8174546" cy="33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ym typeface="Symbol" panose="05050102010706020507" pitchFamily="18" charset="2"/>
              </a:rPr>
              <a:t>可满足性问题</a:t>
            </a:r>
            <a:r>
              <a:rPr kumimoji="1" lang="en-US" altLang="zh-CN" dirty="0">
                <a:sym typeface="Symbol" panose="05050102010706020507" pitchFamily="18" charset="2"/>
              </a:rPr>
              <a:t>: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          SAT = { </a:t>
            </a:r>
            <a:r>
              <a:rPr kumimoji="1" lang="en-US" altLang="zh-CN" dirty="0" smtClean="0">
                <a:sym typeface="Symbol" panose="05050102010706020507" pitchFamily="18" charset="2"/>
              </a:rPr>
              <a:t>&lt;&gt; </a:t>
            </a:r>
            <a:r>
              <a:rPr kumimoji="1" lang="en-US" altLang="zh-CN" dirty="0">
                <a:sym typeface="Symbol" panose="05050102010706020507" pitchFamily="18" charset="2"/>
              </a:rPr>
              <a:t>| </a:t>
            </a:r>
            <a:r>
              <a:rPr kumimoji="1" lang="zh-CN" altLang="en-US" dirty="0">
                <a:sym typeface="Symbol" panose="05050102010706020507" pitchFamily="18" charset="2"/>
              </a:rPr>
              <a:t>是可满足</a:t>
            </a:r>
            <a:r>
              <a:rPr kumimoji="1" lang="zh-CN" altLang="en-US" dirty="0" smtClean="0">
                <a:sym typeface="Symbol" panose="05050102010706020507" pitchFamily="18" charset="2"/>
              </a:rPr>
              <a:t>的布尔公式</a:t>
            </a:r>
            <a:r>
              <a:rPr kumimoji="1" lang="en-US" altLang="zh-CN" dirty="0" smtClean="0"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ym typeface="Symbol" panose="05050102010706020507" pitchFamily="18" charset="2"/>
              </a:rPr>
              <a:t>} </a:t>
            </a:r>
            <a:r>
              <a:rPr kumimoji="1"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NP</a:t>
            </a:r>
            <a:r>
              <a:rPr kumimoji="1"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完全</a:t>
            </a:r>
            <a:endParaRPr kumimoji="1"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ym typeface="Symbol" panose="05050102010706020507" pitchFamily="18" charset="2"/>
              </a:rPr>
              <a:t>二元可满足性问题</a:t>
            </a:r>
            <a:r>
              <a:rPr kumimoji="1" lang="en-US" altLang="zh-CN" dirty="0">
                <a:sym typeface="Symbol" panose="05050102010706020507" pitchFamily="18" charset="2"/>
              </a:rPr>
              <a:t>: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          2SAT = { </a:t>
            </a:r>
            <a:r>
              <a:rPr kumimoji="1" lang="en-US" altLang="zh-CN" dirty="0" smtClean="0">
                <a:sym typeface="Symbol" panose="05050102010706020507" pitchFamily="18" charset="2"/>
              </a:rPr>
              <a:t>&lt;&gt; </a:t>
            </a:r>
            <a:r>
              <a:rPr kumimoji="1" lang="en-US" altLang="zh-CN" dirty="0">
                <a:sym typeface="Symbol" panose="05050102010706020507" pitchFamily="18" charset="2"/>
              </a:rPr>
              <a:t>| </a:t>
            </a:r>
            <a:r>
              <a:rPr kumimoji="1" lang="zh-CN" altLang="en-US" dirty="0">
                <a:sym typeface="Symbol" panose="05050102010706020507" pitchFamily="18" charset="2"/>
              </a:rPr>
              <a:t>是可满足的</a:t>
            </a:r>
            <a:r>
              <a:rPr kumimoji="1" lang="en-US" altLang="zh-CN" dirty="0">
                <a:sym typeface="Symbol" panose="05050102010706020507" pitchFamily="18" charset="2"/>
              </a:rPr>
              <a:t>2cnf } </a:t>
            </a:r>
            <a:r>
              <a:rPr kumimoji="1"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 P</a:t>
            </a:r>
            <a:endParaRPr kumimoji="1"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ym typeface="Symbol" panose="05050102010706020507" pitchFamily="18" charset="2"/>
              </a:rPr>
              <a:t>三元可满足性问题</a:t>
            </a:r>
            <a:r>
              <a:rPr kumimoji="1" lang="en-US" altLang="zh-CN" dirty="0">
                <a:sym typeface="Symbol" panose="05050102010706020507" pitchFamily="18" charset="2"/>
              </a:rPr>
              <a:t>: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          3SAT = { </a:t>
            </a:r>
            <a:r>
              <a:rPr kumimoji="1" lang="en-US" altLang="zh-CN" dirty="0" smtClean="0">
                <a:sym typeface="Symbol" panose="05050102010706020507" pitchFamily="18" charset="2"/>
              </a:rPr>
              <a:t>&lt;&gt; </a:t>
            </a:r>
            <a:r>
              <a:rPr kumimoji="1" lang="en-US" altLang="zh-CN" dirty="0">
                <a:sym typeface="Symbol" panose="05050102010706020507" pitchFamily="18" charset="2"/>
              </a:rPr>
              <a:t>| </a:t>
            </a:r>
            <a:r>
              <a:rPr kumimoji="1" lang="zh-CN" altLang="en-US" dirty="0">
                <a:sym typeface="Symbol" panose="05050102010706020507" pitchFamily="18" charset="2"/>
              </a:rPr>
              <a:t>是可满足的</a:t>
            </a:r>
            <a:r>
              <a:rPr kumimoji="1" lang="en-US" altLang="zh-CN" dirty="0">
                <a:sym typeface="Symbol" panose="05050102010706020507" pitchFamily="18" charset="2"/>
              </a:rPr>
              <a:t>3cnf } </a:t>
            </a:r>
            <a:r>
              <a:rPr kumimoji="1" lang="en-US" altLang="zh-CN" dirty="0" smtClean="0">
                <a:sym typeface="Symbol" panose="05050102010706020507" pitchFamily="18" charset="2"/>
              </a:rPr>
              <a:t> </a:t>
            </a:r>
            <a:r>
              <a:rPr kumimoji="1"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NP</a:t>
            </a:r>
            <a:r>
              <a:rPr kumimoji="1"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完全</a:t>
            </a:r>
            <a:endParaRPr kumimoji="1"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二元可满足问题</a:t>
            </a:r>
            <a:r>
              <a:rPr lang="en-US" altLang="zh-CN" dirty="0" smtClean="0">
                <a:solidFill>
                  <a:schemeClr val="tx1"/>
                </a:solidFill>
              </a:rPr>
              <a:t>2SAT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P(ex7.23)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-3286" y="1052736"/>
            <a:ext cx="9111790" cy="5853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1. </a:t>
            </a:r>
            <a:r>
              <a:rPr kumimoji="1" lang="zh-CN" altLang="en-US" dirty="0">
                <a:sym typeface="Symbol" panose="05050102010706020507" pitchFamily="18" charset="2"/>
              </a:rPr>
              <a:t>当</a:t>
            </a:r>
            <a:r>
              <a:rPr kumimoji="1" lang="en-US" altLang="zh-CN" dirty="0">
                <a:sym typeface="Symbol" panose="05050102010706020507" pitchFamily="18" charset="2"/>
              </a:rPr>
              <a:t>2cnf</a:t>
            </a:r>
            <a:r>
              <a:rPr kumimoji="1" lang="zh-CN" altLang="en-US" dirty="0">
                <a:sym typeface="Symbol" panose="05050102010706020507" pitchFamily="18" charset="2"/>
              </a:rPr>
              <a:t>中有子句是单文字</a:t>
            </a:r>
            <a:r>
              <a:rPr kumimoji="1" lang="en-US" altLang="zh-CN" i="1" dirty="0"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r>
              <a:rPr kumimoji="1" lang="zh-CN" altLang="en-US" dirty="0" smtClean="0">
                <a:sym typeface="Symbol" panose="05050102010706020507" pitchFamily="18" charset="2"/>
              </a:rPr>
              <a:t>则反复执行</a:t>
            </a:r>
            <a:r>
              <a:rPr kumimoji="1"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kumimoji="1"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直接</a:t>
            </a:r>
            <a:r>
              <a:rPr kumimoji="1"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kumimoji="1"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清洗</a:t>
            </a:r>
            <a:r>
              <a:rPr kumimoji="1" lang="zh-CN" altLang="en-US" dirty="0" smtClean="0">
                <a:sym typeface="Symbol" panose="05050102010706020507" pitchFamily="18" charset="2"/>
              </a:rPr>
              <a:t> </a:t>
            </a: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ym typeface="Symbol" panose="05050102010706020507" pitchFamily="18" charset="2"/>
              </a:rPr>
              <a:t>  </a:t>
            </a:r>
            <a:r>
              <a:rPr kumimoji="1" lang="en-US" altLang="zh-CN" dirty="0">
                <a:sym typeface="Symbol" panose="05050102010706020507" pitchFamily="18" charset="2"/>
              </a:rPr>
              <a:t>1.1 </a:t>
            </a:r>
            <a:r>
              <a:rPr kumimoji="1" lang="zh-CN" altLang="en-US" dirty="0">
                <a:sym typeface="Symbol" panose="05050102010706020507" pitchFamily="18" charset="2"/>
              </a:rPr>
              <a:t>由</a:t>
            </a:r>
            <a:r>
              <a:rPr kumimoji="1" lang="en-US" altLang="zh-CN" i="1" dirty="0">
                <a:sym typeface="Symbol" panose="05050102010706020507" pitchFamily="18" charset="2"/>
              </a:rPr>
              <a:t>x</a:t>
            </a:r>
            <a:r>
              <a:rPr kumimoji="1" lang="zh-CN" altLang="en-US" dirty="0">
                <a:sym typeface="Symbol" panose="05050102010706020507" pitchFamily="18" charset="2"/>
              </a:rPr>
              <a:t>赋值</a:t>
            </a:r>
            <a:r>
              <a:rPr kumimoji="1" lang="en-US" altLang="zh-CN" dirty="0">
                <a:sym typeface="Symbol" panose="05050102010706020507" pitchFamily="18" charset="2"/>
              </a:rPr>
              <a:t>, 1.2 </a:t>
            </a:r>
            <a:r>
              <a:rPr kumimoji="1" lang="zh-CN" altLang="en-US" dirty="0">
                <a:sym typeface="Symbol" panose="05050102010706020507" pitchFamily="18" charset="2"/>
              </a:rPr>
              <a:t>删去含</a:t>
            </a:r>
            <a:r>
              <a:rPr kumimoji="1" lang="en-US" altLang="zh-CN" i="1" dirty="0">
                <a:sym typeface="Symbol" panose="05050102010706020507" pitchFamily="18" charset="2"/>
              </a:rPr>
              <a:t>x</a:t>
            </a:r>
            <a:r>
              <a:rPr kumimoji="1" lang="zh-CN" altLang="en-US" dirty="0">
                <a:sym typeface="Symbol" panose="05050102010706020507" pitchFamily="18" charset="2"/>
              </a:rPr>
              <a:t>的子句</a:t>
            </a:r>
            <a:r>
              <a:rPr kumimoji="1" lang="en-US" altLang="zh-CN" dirty="0">
                <a:sym typeface="Symbol" panose="05050102010706020507" pitchFamily="18" charset="2"/>
              </a:rPr>
              <a:t>, 1.3 </a:t>
            </a:r>
            <a:r>
              <a:rPr kumimoji="1" lang="zh-CN" altLang="en-US" dirty="0">
                <a:sym typeface="Symbol" panose="05050102010706020507" pitchFamily="18" charset="2"/>
              </a:rPr>
              <a:t>删去含</a:t>
            </a:r>
            <a:r>
              <a:rPr kumimoji="1" lang="en-US" altLang="zh-CN" i="1" dirty="0">
                <a:sym typeface="Symbol" panose="05050102010706020507" pitchFamily="18" charset="2"/>
              </a:rPr>
              <a:t>x</a:t>
            </a:r>
            <a:r>
              <a:rPr kumimoji="1" lang="zh-CN" altLang="en-US" dirty="0">
                <a:sym typeface="Symbol" panose="05050102010706020507" pitchFamily="18" charset="2"/>
              </a:rPr>
              <a:t>的文字 </a:t>
            </a: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ym typeface="Symbol" panose="05050102010706020507" pitchFamily="18" charset="2"/>
              </a:rPr>
              <a:t>   若清洗过程出现相反单文子子句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ym typeface="Symbol" panose="05050102010706020507" pitchFamily="18" charset="2"/>
              </a:rPr>
              <a:t>则清洗</a:t>
            </a:r>
            <a:r>
              <a:rPr kumimoji="1" lang="zh-CN" altLang="en-US" dirty="0" smtClean="0">
                <a:sym typeface="Symbol" panose="05050102010706020507" pitchFamily="18" charset="2"/>
              </a:rPr>
              <a:t>失败并结束 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000" dirty="0" smtClean="0">
                <a:sym typeface="Symbol" panose="05050102010706020507" pitchFamily="18" charset="2"/>
              </a:rPr>
              <a:t>(</a:t>
            </a:r>
            <a:r>
              <a:rPr kumimoji="1" lang="en-US" altLang="zh-CN" sz="20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sz="2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sz="20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)(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3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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2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)</a:t>
            </a:r>
            <a:r>
              <a:rPr kumimoji="1" lang="en-US" altLang="zh-CN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sz="2000" i="1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(</a:t>
            </a:r>
            <a:r>
              <a:rPr kumimoji="1"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kumimoji="1" lang="en-US" altLang="zh-CN" sz="20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</a:t>
            </a:r>
            <a:r>
              <a:rPr kumimoji="1" lang="en-US" altLang="zh-CN" sz="2000" dirty="0">
                <a:sym typeface="Symbol" panose="05050102010706020507" pitchFamily="18" charset="2"/>
              </a:rPr>
              <a:t>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2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)(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3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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4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)(</a:t>
            </a:r>
            <a:r>
              <a:rPr kumimoji="1" lang="en-US" altLang="zh-CN" sz="2000" dirty="0">
                <a:sym typeface="Symbol" panose="05050102010706020507" pitchFamily="18" charset="2"/>
              </a:rPr>
              <a:t>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3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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5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)</a:t>
            </a:r>
            <a:r>
              <a:rPr kumimoji="1" lang="en-US" altLang="zh-CN" sz="2000" dirty="0">
                <a:sym typeface="Symbol" panose="05050102010706020507" pitchFamily="18" charset="2"/>
              </a:rPr>
              <a:t> (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4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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5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)</a:t>
            </a:r>
            <a:r>
              <a:rPr kumimoji="1" lang="en-US" altLang="zh-CN" sz="2000" dirty="0">
                <a:sym typeface="Symbol" panose="05050102010706020507" pitchFamily="18" charset="2"/>
              </a:rPr>
              <a:t>(</a:t>
            </a:r>
            <a:r>
              <a:rPr kumimoji="1" lang="en-US" altLang="zh-CN" sz="2000" i="1" dirty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sz="2000" dirty="0">
                <a:sym typeface="Symbol" panose="05050102010706020507" pitchFamily="18" charset="2"/>
              </a:rPr>
              <a:t></a:t>
            </a:r>
            <a:r>
              <a:rPr kumimoji="1" lang="en-US" altLang="zh-CN" sz="20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000" baseline="-25000" dirty="0" smtClean="0">
                <a:sym typeface="Symbol" panose="05050102010706020507" pitchFamily="18" charset="2"/>
              </a:rPr>
              <a:t>4</a:t>
            </a:r>
            <a:r>
              <a:rPr kumimoji="1" lang="en-US" altLang="zh-CN" sz="2000" dirty="0" smtClean="0">
                <a:sym typeface="Symbol" panose="05050102010706020507" pitchFamily="18" charset="2"/>
              </a:rPr>
              <a:t>)</a:t>
            </a:r>
            <a:endParaRPr kumimoji="1" lang="en-US" altLang="zh-CN" sz="20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 smtClean="0">
                <a:sym typeface="Symbol" panose="05050102010706020507"/>
              </a:rPr>
              <a:t> 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kumimoji="1"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</a:t>
            </a:r>
            <a:r>
              <a:rPr kumimoji="1"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)</a:t>
            </a:r>
            <a:r>
              <a:rPr kumimoji="1"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(</a:t>
            </a:r>
            <a:r>
              <a:rPr kumimoji="1" lang="en-US" altLang="zh-CN" sz="2400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sz="2400" dirty="0">
                <a:sym typeface="Symbol" panose="05050102010706020507" pitchFamily="18" charset="2"/>
              </a:rPr>
              <a:t>(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sz="2400" dirty="0"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sz="2400" dirty="0">
                <a:sym typeface="Symbol" panose="05050102010706020507" pitchFamily="18" charset="2"/>
              </a:rPr>
              <a:t>)(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sz="2400" dirty="0"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5</a:t>
            </a:r>
            <a:r>
              <a:rPr kumimoji="1" lang="en-US" altLang="zh-CN" sz="2400" dirty="0">
                <a:sym typeface="Symbol" panose="05050102010706020507" pitchFamily="18" charset="2"/>
              </a:rPr>
              <a:t>) (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sz="2400" dirty="0">
                <a:sym typeface="Symbol" panose="05050102010706020507" pitchFamily="18" charset="2"/>
              </a:rPr>
              <a:t>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5</a:t>
            </a:r>
            <a:r>
              <a:rPr kumimoji="1" lang="en-US" altLang="zh-CN" sz="2400" dirty="0">
                <a:sym typeface="Symbol" panose="05050102010706020507" pitchFamily="18" charset="2"/>
              </a:rPr>
              <a:t>)(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sz="2400" dirty="0"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sz="2400" dirty="0">
                <a:sym typeface="Symbol" panose="05050102010706020507" pitchFamily="18" charset="2"/>
              </a:rPr>
              <a:t>)</a:t>
            </a:r>
            <a:endParaRPr kumimoji="1" lang="en-US" altLang="zh-CN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 smtClean="0">
                <a:sym typeface="Symbol" panose="05050102010706020507"/>
              </a:rPr>
              <a:t> 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(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sz="2400" dirty="0"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sz="2400" dirty="0">
                <a:sym typeface="Symbol" panose="05050102010706020507" pitchFamily="18" charset="2"/>
              </a:rPr>
              <a:t>)(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sz="2400" dirty="0"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5</a:t>
            </a:r>
            <a:r>
              <a:rPr kumimoji="1" lang="en-US" altLang="zh-CN" sz="2400" dirty="0">
                <a:sym typeface="Symbol" panose="05050102010706020507" pitchFamily="18" charset="2"/>
              </a:rPr>
              <a:t>) (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sz="2400" dirty="0">
                <a:sym typeface="Symbol" panose="05050102010706020507" pitchFamily="18" charset="2"/>
              </a:rPr>
              <a:t>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5</a:t>
            </a:r>
            <a:r>
              <a:rPr kumimoji="1" lang="en-US" altLang="zh-CN" sz="2400" dirty="0">
                <a:sym typeface="Symbol" panose="05050102010706020507" pitchFamily="18" charset="2"/>
              </a:rPr>
              <a:t>)(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sz="2400" dirty="0">
                <a:sym typeface="Symbol" panose="05050102010706020507" pitchFamily="18" charset="2"/>
              </a:rPr>
              <a:t>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)</a:t>
            </a:r>
            <a:endParaRPr kumimoji="1" lang="en-US" altLang="zh-CN" sz="24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ym typeface="Symbol" panose="05050102010706020507" pitchFamily="18" charset="2"/>
              </a:rPr>
              <a:t>. </a:t>
            </a:r>
            <a:r>
              <a:rPr kumimoji="1" lang="zh-CN" altLang="en-US" dirty="0">
                <a:sym typeface="Symbol" panose="05050102010706020507" pitchFamily="18" charset="2"/>
              </a:rPr>
              <a:t>若无单文字子句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ym typeface="Symbol" panose="05050102010706020507" pitchFamily="18" charset="2"/>
              </a:rPr>
              <a:t>则任选变量赋</a:t>
            </a:r>
            <a:r>
              <a:rPr kumimoji="1" lang="zh-CN" altLang="en-US" sz="2000" dirty="0">
                <a:sym typeface="Symbol" panose="05050102010706020507" pitchFamily="18" charset="2"/>
              </a:rPr>
              <a:t>真</a:t>
            </a:r>
            <a:r>
              <a:rPr kumimoji="1" lang="en-US" altLang="zh-CN" sz="2000" dirty="0">
                <a:sym typeface="Symbol" panose="05050102010706020507" pitchFamily="18" charset="2"/>
              </a:rPr>
              <a:t>/</a:t>
            </a:r>
            <a:r>
              <a:rPr kumimoji="1" lang="zh-CN" altLang="en-US" sz="2000" dirty="0">
                <a:sym typeface="Symbol" panose="05050102010706020507" pitchFamily="18" charset="2"/>
              </a:rPr>
              <a:t>假值</a:t>
            </a:r>
            <a:r>
              <a:rPr kumimoji="1" lang="zh-CN" altLang="en-US" dirty="0" smtClean="0">
                <a:sym typeface="Symbol" panose="05050102010706020507" pitchFamily="18" charset="2"/>
              </a:rPr>
              <a:t>各</a:t>
            </a:r>
            <a:r>
              <a:rPr kumimoji="1" lang="en-US" altLang="zh-CN" dirty="0" smtClean="0">
                <a:solidFill>
                  <a:srgbClr val="00B050"/>
                </a:solidFill>
                <a:sym typeface="Symbol" panose="05050102010706020507" pitchFamily="18" charset="2"/>
              </a:rPr>
              <a:t>(</a:t>
            </a:r>
            <a:r>
              <a:rPr kumimoji="1" lang="zh-CN" altLang="en-US" dirty="0" smtClean="0">
                <a:solidFill>
                  <a:srgbClr val="00B050"/>
                </a:solidFill>
                <a:sym typeface="Symbol" panose="05050102010706020507" pitchFamily="18" charset="2"/>
              </a:rPr>
              <a:t>赋值</a:t>
            </a:r>
            <a:r>
              <a:rPr kumimoji="1" lang="en-US" altLang="zh-CN" dirty="0" smtClean="0">
                <a:solidFill>
                  <a:srgbClr val="00B050"/>
                </a:solidFill>
                <a:sym typeface="Symbol" panose="05050102010706020507" pitchFamily="18" charset="2"/>
              </a:rPr>
              <a:t>)</a:t>
            </a:r>
            <a:r>
              <a:rPr kumimoji="1"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清洗</a:t>
            </a:r>
            <a:r>
              <a:rPr kumimoji="1" lang="zh-CN" altLang="en-US" dirty="0">
                <a:sym typeface="Symbol" panose="05050102010706020507" pitchFamily="18" charset="2"/>
              </a:rPr>
              <a:t>一次 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>
                <a:sym typeface="Symbol" panose="05050102010706020507" pitchFamily="18" charset="2"/>
              </a:rPr>
              <a:t>   </a:t>
            </a:r>
            <a:r>
              <a:rPr kumimoji="1" lang="zh-CN" altLang="en-US" dirty="0">
                <a:sym typeface="Symbol" panose="05050102010706020507" pitchFamily="18" charset="2"/>
              </a:rPr>
              <a:t>若两次都清洗失败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ym typeface="Symbol" panose="05050102010706020507" pitchFamily="18" charset="2"/>
              </a:rPr>
              <a:t>则回答不可满足</a:t>
            </a:r>
            <a:r>
              <a:rPr kumimoji="1" lang="en-US" altLang="zh-CN" dirty="0">
                <a:sym typeface="Symbol" panose="05050102010706020507" pitchFamily="18" charset="2"/>
              </a:rPr>
              <a:t>. 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i="1" dirty="0" smtClean="0">
                <a:sym typeface="Symbol" panose="05050102010706020507" pitchFamily="18" charset="2"/>
              </a:rPr>
              <a:t>    x</a:t>
            </a:r>
            <a:r>
              <a:rPr kumimoji="1" lang="en-US" altLang="zh-CN" sz="2400" baseline="-25000" dirty="0" smtClean="0">
                <a:sym typeface="Symbol" panose="05050102010706020507" pitchFamily="18" charset="2"/>
              </a:rPr>
              <a:t>3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=1</a:t>
            </a:r>
            <a:r>
              <a:rPr kumimoji="1" lang="en-US" altLang="zh-CN" sz="2400" dirty="0">
                <a:sym typeface="Symbol" panose="05050102010706020507"/>
              </a:rPr>
              <a:t> 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 (</a:t>
            </a:r>
            <a:r>
              <a:rPr kumimoji="1" lang="en-US" altLang="zh-CN" sz="24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 smtClean="0">
                <a:sym typeface="Symbol" panose="05050102010706020507" pitchFamily="18" charset="2"/>
              </a:rPr>
              <a:t>5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)</a:t>
            </a:r>
            <a:r>
              <a:rPr kumimoji="1" lang="en-US" altLang="zh-CN" sz="2400" dirty="0">
                <a:sym typeface="Symbol" panose="05050102010706020507" pitchFamily="18" charset="2"/>
              </a:rPr>
              <a:t>(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sz="2400" dirty="0">
                <a:sym typeface="Symbol" panose="05050102010706020507" pitchFamily="18" charset="2"/>
              </a:rPr>
              <a:t>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5</a:t>
            </a:r>
            <a:r>
              <a:rPr kumimoji="1" lang="en-US" altLang="zh-CN" sz="2400" dirty="0">
                <a:sym typeface="Symbol" panose="05050102010706020507" pitchFamily="18" charset="2"/>
              </a:rPr>
              <a:t>)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(</a:t>
            </a:r>
            <a:r>
              <a:rPr kumimoji="1" lang="en-US" altLang="zh-CN" sz="24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 smtClean="0">
                <a:sym typeface="Symbol" panose="05050102010706020507" pitchFamily="18" charset="2"/>
              </a:rPr>
              <a:t>4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) </a:t>
            </a:r>
            <a:r>
              <a:rPr kumimoji="1" lang="en-US" altLang="zh-CN" sz="2400" dirty="0" smtClean="0">
                <a:sym typeface="Symbol" panose="05050102010706020507"/>
              </a:rPr>
              <a:t> 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(</a:t>
            </a:r>
            <a:r>
              <a:rPr kumimoji="1" lang="en-US" altLang="zh-CN" sz="2400" dirty="0"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 smtClean="0">
                <a:sym typeface="Symbol" panose="05050102010706020507" pitchFamily="18" charset="2"/>
              </a:rPr>
              <a:t>4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)</a:t>
            </a:r>
            <a:r>
              <a:rPr kumimoji="1" lang="en-US" altLang="zh-CN" sz="2400" dirty="0">
                <a:sym typeface="Symbol" panose="05050102010706020507" pitchFamily="18" charset="2"/>
              </a:rPr>
              <a:t>(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) </a:t>
            </a:r>
            <a:r>
              <a:rPr kumimoji="1" lang="zh-CN" altLang="en-US" sz="2400" dirty="0" smtClean="0">
                <a:sym typeface="Symbol" panose="05050102010706020507" pitchFamily="18" charset="2"/>
              </a:rPr>
              <a:t>失败</a:t>
            </a:r>
            <a:r>
              <a:rPr kumimoji="1" lang="en-US" altLang="zh-CN" sz="2400" dirty="0" smtClean="0">
                <a:sym typeface="Symbol" panose="05050102010706020507"/>
              </a:rPr>
              <a:t> </a:t>
            </a:r>
            <a:endParaRPr kumimoji="1" lang="en-US" altLang="zh-CN" sz="2400" dirty="0" smtClean="0">
              <a:sym typeface="Symbol" panose="05050102010706020507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2400" dirty="0" smtClean="0">
                <a:sym typeface="Symbol" panose="05050102010706020507" pitchFamily="18" charset="2"/>
              </a:rPr>
              <a:t>    </a:t>
            </a:r>
            <a:r>
              <a:rPr kumimoji="1" lang="en-US" altLang="zh-CN" sz="24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 smtClean="0">
                <a:sym typeface="Symbol" panose="05050102010706020507" pitchFamily="18" charset="2"/>
              </a:rPr>
              <a:t>3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=0</a:t>
            </a:r>
            <a:r>
              <a:rPr kumimoji="1" lang="en-US" altLang="zh-CN" sz="2400" dirty="0" smtClean="0">
                <a:sym typeface="Symbol" panose="05050102010706020507"/>
              </a:rPr>
              <a:t> </a:t>
            </a:r>
            <a:r>
              <a:rPr kumimoji="1" lang="en-US" altLang="zh-CN" sz="2400" dirty="0">
                <a:sym typeface="Symbol" panose="05050102010706020507"/>
              </a:rPr>
              <a:t>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 (</a:t>
            </a:r>
            <a:r>
              <a:rPr kumimoji="1" lang="en-US" altLang="zh-CN" sz="24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 smtClean="0">
                <a:sym typeface="Symbol" panose="05050102010706020507" pitchFamily="18" charset="2"/>
              </a:rPr>
              <a:t>4</a:t>
            </a:r>
            <a:r>
              <a:rPr kumimoji="1" lang="en-US" altLang="zh-CN" sz="2400" dirty="0">
                <a:sym typeface="Symbol" panose="05050102010706020507" pitchFamily="18" charset="2"/>
              </a:rPr>
              <a:t>)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(</a:t>
            </a:r>
            <a:r>
              <a:rPr kumimoji="1" lang="en-US" altLang="zh-CN" sz="2400" dirty="0">
                <a:sym typeface="Symbol" panose="05050102010706020507" pitchFamily="18" charset="2"/>
              </a:rPr>
              <a:t>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4</a:t>
            </a:r>
            <a:r>
              <a:rPr kumimoji="1" lang="en-US" altLang="zh-CN" sz="2400" dirty="0">
                <a:sym typeface="Symbol" panose="05050102010706020507" pitchFamily="18" charset="2"/>
              </a:rPr>
              <a:t></a:t>
            </a:r>
            <a:r>
              <a:rPr kumimoji="1" lang="en-US" altLang="zh-CN" sz="2400" i="1" dirty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>
                <a:sym typeface="Symbol" panose="05050102010706020507" pitchFamily="18" charset="2"/>
              </a:rPr>
              <a:t>5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) </a:t>
            </a:r>
            <a:r>
              <a:rPr kumimoji="1" lang="en-US" altLang="zh-CN" sz="2400" dirty="0">
                <a:sym typeface="Symbol" panose="05050102010706020507"/>
              </a:rPr>
              <a:t> </a:t>
            </a:r>
            <a:r>
              <a:rPr kumimoji="1" lang="en-US" altLang="zh-CN" sz="2400" dirty="0">
                <a:sym typeface="Symbol" panose="05050102010706020507" pitchFamily="18" charset="2"/>
              </a:rPr>
              <a:t>(</a:t>
            </a:r>
            <a:r>
              <a:rPr kumimoji="1" lang="en-US" altLang="zh-CN" sz="24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400" baseline="-25000" dirty="0" smtClean="0">
                <a:sym typeface="Symbol" panose="05050102010706020507" pitchFamily="18" charset="2"/>
              </a:rPr>
              <a:t>5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)</a:t>
            </a:r>
            <a:r>
              <a:rPr kumimoji="1" lang="en-US" altLang="zh-CN" sz="2400" dirty="0">
                <a:sym typeface="Symbol" panose="05050102010706020507"/>
              </a:rPr>
              <a:t> </a:t>
            </a:r>
            <a:r>
              <a:rPr kumimoji="1" lang="en-US" altLang="zh-CN" sz="2400" dirty="0" smtClean="0">
                <a:sym typeface="Symbol" panose="05050102010706020507"/>
              </a:rPr>
              <a:t> 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 </a:t>
            </a:r>
            <a:r>
              <a:rPr kumimoji="1" lang="zh-CN" altLang="en-US" sz="2400" dirty="0" smtClean="0">
                <a:sym typeface="Symbol" panose="05050102010706020507" pitchFamily="18" charset="2"/>
              </a:rPr>
              <a:t>成功</a:t>
            </a:r>
            <a:endParaRPr kumimoji="1" lang="en-US" altLang="zh-CN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3. </a:t>
            </a:r>
            <a:r>
              <a:rPr kumimoji="1" lang="zh-CN" altLang="en-US" dirty="0">
                <a:sym typeface="Symbol" panose="05050102010706020507" pitchFamily="18" charset="2"/>
              </a:rPr>
              <a:t>若成功清洗后有子句剩下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ym typeface="Symbol" panose="05050102010706020507" pitchFamily="18" charset="2"/>
              </a:rPr>
              <a:t>则</a:t>
            </a:r>
            <a:r>
              <a:rPr kumimoji="1" lang="zh-CN" altLang="en-US" dirty="0" smtClean="0">
                <a:sym typeface="Symbol" panose="05050102010706020507" pitchFamily="18" charset="2"/>
              </a:rPr>
              <a:t>继续</a:t>
            </a:r>
            <a:r>
              <a:rPr kumimoji="1" lang="en-US" altLang="zh-CN" dirty="0" smtClean="0">
                <a:sym typeface="Symbol" panose="05050102010706020507" pitchFamily="18" charset="2"/>
              </a:rPr>
              <a:t>2. </a:t>
            </a:r>
            <a:r>
              <a:rPr kumimoji="1" lang="zh-CN" altLang="en-US" dirty="0">
                <a:sym typeface="Symbol" panose="05050102010706020507" pitchFamily="18" charset="2"/>
              </a:rPr>
              <a:t>否则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ym typeface="Symbol" panose="05050102010706020507" pitchFamily="18" charset="2"/>
              </a:rPr>
              <a:t>回答可满足</a:t>
            </a:r>
            <a:r>
              <a:rPr kumimoji="1" lang="en-US" altLang="zh-CN" dirty="0">
                <a:sym typeface="Symbol" panose="05050102010706020507" pitchFamily="18" charset="2"/>
              </a:rPr>
              <a:t>.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ym typeface="Symbol" panose="05050102010706020507" pitchFamily="18" charset="2"/>
              </a:rPr>
              <a:t>注</a:t>
            </a:r>
            <a:r>
              <a:rPr kumimoji="1" lang="en-US" altLang="zh-CN" dirty="0">
                <a:sym typeface="Symbol" panose="05050102010706020507" pitchFamily="18" charset="2"/>
              </a:rPr>
              <a:t>: </a:t>
            </a:r>
            <a:r>
              <a:rPr kumimoji="1" lang="zh-CN" altLang="en-US" dirty="0" smtClean="0">
                <a:sym typeface="Symbol" panose="05050102010706020507" pitchFamily="18" charset="2"/>
              </a:rPr>
              <a:t>见</a:t>
            </a:r>
            <a:r>
              <a:rPr kumimoji="1" lang="en-US" altLang="zh-CN" dirty="0" smtClean="0">
                <a:sym typeface="Symbol" panose="05050102010706020507" pitchFamily="18" charset="2"/>
              </a:rPr>
              <a:t>[S]</a:t>
            </a:r>
            <a:r>
              <a:rPr kumimoji="1" lang="zh-CN" altLang="en-US" dirty="0" smtClean="0">
                <a:sym typeface="Symbol" panose="05050102010706020507" pitchFamily="18" charset="2"/>
              </a:rPr>
              <a:t>习题</a:t>
            </a:r>
            <a:r>
              <a:rPr kumimoji="1" lang="en-US" altLang="zh-CN" dirty="0">
                <a:sym typeface="Symbol" panose="05050102010706020507" pitchFamily="18" charset="2"/>
              </a:rPr>
              <a:t>7.23, </a:t>
            </a:r>
            <a:r>
              <a:rPr kumimoji="1" lang="zh-CN" altLang="en-US" dirty="0" smtClean="0">
                <a:sym typeface="Symbol" panose="05050102010706020507" pitchFamily="18" charset="2"/>
              </a:rPr>
              <a:t>作者答案</a:t>
            </a:r>
            <a:r>
              <a:rPr kumimoji="1" lang="zh-CN" altLang="en-US" dirty="0">
                <a:sym typeface="Symbol" panose="05050102010706020507" pitchFamily="18" charset="2"/>
              </a:rPr>
              <a:t>与清洗算法</a:t>
            </a:r>
            <a:r>
              <a:rPr kumimoji="1" lang="zh-CN" altLang="en-US" dirty="0" smtClean="0">
                <a:sym typeface="Symbol" panose="05050102010706020507" pitchFamily="18" charset="2"/>
              </a:rPr>
              <a:t>等价</a:t>
            </a:r>
            <a:r>
              <a:rPr kumimoji="1" lang="en-US" altLang="zh-CN" dirty="0" smtClean="0">
                <a:sym typeface="Symbol" panose="05050102010706020507" pitchFamily="18" charset="2"/>
              </a:rPr>
              <a:t>. </a:t>
            </a:r>
            <a:r>
              <a:rPr kumimoji="1" lang="zh-CN" altLang="en-US" dirty="0" smtClean="0">
                <a:sym typeface="Symbol" panose="05050102010706020507" pitchFamily="18" charset="2"/>
              </a:rPr>
              <a:t>贪心</a:t>
            </a:r>
            <a:r>
              <a:rPr kumimoji="1" lang="en-US" altLang="zh-CN" dirty="0" smtClean="0">
                <a:sym typeface="Symbol" panose="05050102010706020507" pitchFamily="18" charset="2"/>
              </a:rPr>
              <a:t>. </a:t>
            </a:r>
            <a:endParaRPr kumimoji="1"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6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6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0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06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autoUpdateAnimBg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3SAT</a:t>
            </a:r>
            <a:r>
              <a:rPr lang="en-US" altLang="zh-CN" dirty="0" smtClean="0">
                <a:sym typeface="Symbol" panose="05050102010706020507" pitchFamily="18" charset="2"/>
              </a:rPr>
              <a:t>NP(P173)</a:t>
            </a:r>
            <a:endParaRPr lang="en-US" altLang="zh-CN" dirty="0" smtClean="0">
              <a:sym typeface="Symbol" panose="05050102010706020507" pitchFamily="18" charset="2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73485" y="1196752"/>
            <a:ext cx="7354899" cy="5169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3200" dirty="0">
                <a:sym typeface="Symbol" panose="05050102010706020507" pitchFamily="18" charset="2"/>
              </a:rPr>
              <a:t>三元可满足性问题</a:t>
            </a:r>
            <a:r>
              <a:rPr kumimoji="1" lang="en-US" altLang="zh-CN" sz="3200" dirty="0">
                <a:sym typeface="Symbol" panose="05050102010706020507" pitchFamily="18" charset="2"/>
              </a:rPr>
              <a:t>: 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>
                <a:sym typeface="Symbol" panose="05050102010706020507" pitchFamily="18" charset="2"/>
              </a:rPr>
              <a:t>          3SAT = { &lt;&gt; | </a:t>
            </a:r>
            <a:r>
              <a:rPr kumimoji="1" lang="zh-CN" altLang="en-US" sz="3200" dirty="0">
                <a:sym typeface="Symbol" panose="05050102010706020507" pitchFamily="18" charset="2"/>
              </a:rPr>
              <a:t>是可满足的</a:t>
            </a:r>
            <a:r>
              <a:rPr kumimoji="1" lang="en-US" altLang="zh-CN" sz="3200" dirty="0">
                <a:sym typeface="Symbol" panose="05050102010706020507" pitchFamily="18" charset="2"/>
              </a:rPr>
              <a:t>3cnf } </a:t>
            </a:r>
            <a:endParaRPr kumimoji="1" lang="en-US" altLang="zh-CN" sz="32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 smtClean="0"/>
              <a:t>P</a:t>
            </a:r>
            <a:r>
              <a:rPr kumimoji="1" lang="zh-CN" altLang="en-US" sz="3200" dirty="0"/>
              <a:t>时间内</a:t>
            </a:r>
            <a:r>
              <a:rPr kumimoji="1" lang="zh-CN" altLang="en-US" sz="3200" dirty="0" smtClean="0"/>
              <a:t>判定</a:t>
            </a:r>
            <a:r>
              <a:rPr kumimoji="1" lang="en-US" altLang="zh-CN" sz="3200" dirty="0" smtClean="0"/>
              <a:t>3SAT</a:t>
            </a:r>
            <a:r>
              <a:rPr kumimoji="1" lang="zh-CN" altLang="en-US" sz="3200" dirty="0" smtClean="0"/>
              <a:t>的</a:t>
            </a:r>
            <a:r>
              <a:rPr kumimoji="1" lang="en-US" altLang="zh-CN" sz="3200" dirty="0"/>
              <a:t>NTM:</a:t>
            </a:r>
            <a:endParaRPr kumimoji="1" lang="en-US" altLang="zh-CN" sz="32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 smtClean="0"/>
              <a:t>N=“</a:t>
            </a:r>
            <a:r>
              <a:rPr kumimoji="1" lang="zh-CN" altLang="en-US" sz="3200" dirty="0"/>
              <a:t>对于输入</a:t>
            </a:r>
            <a:r>
              <a:rPr kumimoji="1" lang="en-US" altLang="zh-CN" sz="3200" dirty="0" smtClean="0"/>
              <a:t>&lt;</a:t>
            </a:r>
            <a:r>
              <a:rPr kumimoji="1" lang="en-US" altLang="zh-CN" sz="3200" dirty="0">
                <a:sym typeface="Symbol" panose="05050102010706020507" pitchFamily="18" charset="2"/>
              </a:rPr>
              <a:t> 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</a:t>
            </a:r>
            <a:r>
              <a:rPr kumimoji="1" lang="en-US" altLang="zh-CN" sz="3200" dirty="0" smtClean="0"/>
              <a:t>&gt;, 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</a:t>
            </a:r>
            <a:r>
              <a:rPr kumimoji="1" lang="zh-CN" altLang="en-US" sz="3200" dirty="0" smtClean="0">
                <a:sym typeface="Symbol" panose="05050102010706020507" pitchFamily="18" charset="2"/>
              </a:rPr>
              <a:t>是一个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3cnf</a:t>
            </a:r>
            <a:r>
              <a:rPr kumimoji="1" lang="zh-CN" altLang="en-US" sz="3200" dirty="0" smtClean="0">
                <a:sym typeface="Symbol" panose="05050102010706020507" pitchFamily="18" charset="2"/>
              </a:rPr>
              <a:t>公式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,</a:t>
            </a:r>
            <a:endParaRPr kumimoji="1" lang="en-US" altLang="zh-CN" sz="32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/>
              <a:t>  1)</a:t>
            </a:r>
            <a:r>
              <a:rPr kumimoji="1" lang="zh-CN" altLang="en-US" sz="3200" dirty="0"/>
              <a:t>非确定</a:t>
            </a:r>
            <a:r>
              <a:rPr kumimoji="1" lang="zh-CN" altLang="en-US" sz="3200" dirty="0" smtClean="0"/>
              <a:t>地选择各变量的赋值</a:t>
            </a:r>
            <a:r>
              <a:rPr kumimoji="1" lang="en-US" altLang="zh-CN" sz="3200" dirty="0" smtClean="0"/>
              <a:t>T. </a:t>
            </a:r>
            <a:endParaRPr kumimoji="1" lang="en-US" altLang="zh-CN" sz="3200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/>
              <a:t>  2)</a:t>
            </a:r>
            <a:r>
              <a:rPr kumimoji="1" lang="zh-CN" altLang="en-US" sz="3200" dirty="0" smtClean="0"/>
              <a:t>若在赋值</a:t>
            </a:r>
            <a:r>
              <a:rPr kumimoji="1" lang="en-US" altLang="zh-CN" sz="3200" dirty="0" smtClean="0"/>
              <a:t>T</a:t>
            </a:r>
            <a:r>
              <a:rPr kumimoji="1" lang="zh-CN" altLang="en-US" sz="3200" dirty="0" smtClean="0"/>
              <a:t>下</a:t>
            </a:r>
            <a:r>
              <a:rPr kumimoji="1" lang="en-US" altLang="zh-CN" sz="3200" dirty="0" smtClean="0"/>
              <a:t> 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=1, </a:t>
            </a:r>
            <a:r>
              <a:rPr kumimoji="1" lang="zh-CN" altLang="en-US" sz="3200" dirty="0" smtClean="0"/>
              <a:t>则</a:t>
            </a:r>
            <a:r>
              <a:rPr kumimoji="1" lang="zh-CN" altLang="en-US" sz="3200" dirty="0"/>
              <a:t>接受</a:t>
            </a:r>
            <a:r>
              <a:rPr kumimoji="1" lang="en-US" altLang="zh-CN" sz="3200" dirty="0"/>
              <a:t>;</a:t>
            </a:r>
            <a:r>
              <a:rPr kumimoji="1" lang="zh-CN" altLang="en-US" sz="3200" dirty="0"/>
              <a:t>否则拒绝</a:t>
            </a:r>
            <a:r>
              <a:rPr kumimoji="1" lang="en-US" altLang="zh-CN" sz="3200" dirty="0" smtClean="0"/>
              <a:t>.”</a:t>
            </a:r>
            <a:endParaRPr kumimoji="1" lang="en-US" altLang="zh-CN" sz="3200" dirty="0" smtClean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3200" dirty="0" smtClean="0"/>
              <a:t>第</a:t>
            </a:r>
            <a:r>
              <a:rPr kumimoji="1" lang="en-US" altLang="zh-CN" sz="3200" dirty="0" smtClean="0"/>
              <a:t>2</a:t>
            </a:r>
            <a:r>
              <a:rPr kumimoji="1" lang="zh-CN" altLang="en-US" sz="3200" dirty="0" smtClean="0"/>
              <a:t>步在公式长度的多项式时间内运行</a:t>
            </a:r>
            <a:r>
              <a:rPr kumimoji="1" lang="en-US" altLang="zh-CN" sz="3200" dirty="0" smtClean="0"/>
              <a:t>. </a:t>
            </a:r>
            <a:endParaRPr kumimoji="1"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3SAT</a:t>
            </a:r>
            <a:r>
              <a:rPr lang="en-US" altLang="zh-CN" dirty="0" smtClean="0">
                <a:sym typeface="Symbol" panose="05050102010706020507" pitchFamily="18" charset="2"/>
              </a:rPr>
              <a:t>P?(</a:t>
            </a:r>
            <a:r>
              <a:rPr lang="zh-CN" altLang="en-US" dirty="0" smtClean="0">
                <a:sym typeface="Symbol" panose="05050102010706020507" pitchFamily="18" charset="2"/>
              </a:rPr>
              <a:t>补充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endParaRPr lang="en-US" altLang="zh-CN" dirty="0" smtClean="0">
              <a:sym typeface="Symbol" panose="05050102010706020507" pitchFamily="18" charset="2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99937" y="1236458"/>
            <a:ext cx="8664551" cy="521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 smtClean="0">
                <a:sym typeface="Symbol" panose="05050102010706020507" pitchFamily="18" charset="2"/>
              </a:rPr>
              <a:t>3SAT </a:t>
            </a:r>
            <a:r>
              <a:rPr kumimoji="1" lang="en-US" altLang="zh-CN" sz="3200" dirty="0">
                <a:sym typeface="Symbol" panose="05050102010706020507" pitchFamily="18" charset="2"/>
              </a:rPr>
              <a:t>= { &lt;&gt; | </a:t>
            </a:r>
            <a:r>
              <a:rPr kumimoji="1" lang="zh-CN" altLang="en-US" sz="3200" dirty="0">
                <a:sym typeface="Symbol" panose="05050102010706020507" pitchFamily="18" charset="2"/>
              </a:rPr>
              <a:t>是可满足的</a:t>
            </a:r>
            <a:r>
              <a:rPr kumimoji="1" lang="en-US" altLang="zh-CN" sz="3200" dirty="0">
                <a:sym typeface="Symbol" panose="05050102010706020507" pitchFamily="18" charset="2"/>
              </a:rPr>
              <a:t>3cnf } </a:t>
            </a:r>
            <a:endParaRPr kumimoji="1" lang="en-US" altLang="zh-CN" sz="32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3200" dirty="0" smtClean="0"/>
              <a:t>清洗算法对</a:t>
            </a:r>
            <a:r>
              <a:rPr kumimoji="1" lang="en-US" altLang="zh-CN" sz="3200" dirty="0" smtClean="0"/>
              <a:t>3cnf</a:t>
            </a:r>
            <a:r>
              <a:rPr kumimoji="1" lang="zh-CN" altLang="en-US" sz="3200" dirty="0" smtClean="0"/>
              <a:t>是否有效</a:t>
            </a:r>
            <a:r>
              <a:rPr kumimoji="1" lang="en-US" altLang="zh-CN" sz="3200" dirty="0" smtClean="0"/>
              <a:t>? </a:t>
            </a:r>
            <a:r>
              <a:rPr kumimoji="1" lang="zh-CN" altLang="en-US" sz="3200" dirty="0" smtClean="0"/>
              <a:t>举例对比</a:t>
            </a:r>
            <a:r>
              <a:rPr kumimoji="1" lang="en-US" altLang="zh-CN" sz="3200" dirty="0" smtClean="0"/>
              <a:t>: </a:t>
            </a:r>
            <a:endParaRPr kumimoji="1" lang="en-US" altLang="zh-CN" sz="3200" dirty="0" smtClean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>
                <a:sym typeface="Symbol" panose="05050102010706020507" pitchFamily="18" charset="2"/>
              </a:rPr>
              <a:t>(</a:t>
            </a:r>
            <a:r>
              <a:rPr kumimoji="1" lang="en-US" altLang="zh-CN" sz="3200" i="1" dirty="0">
                <a:sym typeface="Symbol" panose="05050102010706020507" pitchFamily="18" charset="2"/>
              </a:rPr>
              <a:t>x</a:t>
            </a:r>
            <a:r>
              <a:rPr kumimoji="1" lang="en-US" altLang="zh-CN" sz="3200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</a:t>
            </a:r>
            <a:r>
              <a:rPr kumimoji="1" lang="en-US" altLang="zh-CN" sz="32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3200" baseline="-25000" dirty="0" smtClean="0">
                <a:sym typeface="Symbol" panose="05050102010706020507" pitchFamily="18" charset="2"/>
              </a:rPr>
              <a:t>3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)</a:t>
            </a:r>
            <a:r>
              <a:rPr kumimoji="1" lang="en-US" altLang="zh-CN" sz="3200" dirty="0">
                <a:sym typeface="Symbol" panose="05050102010706020507" pitchFamily="18" charset="2"/>
              </a:rPr>
              <a:t>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(</a:t>
            </a:r>
            <a:r>
              <a:rPr kumimoji="1" lang="en-US" altLang="zh-CN" sz="32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3200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sz="32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sz="32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3200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)(</a:t>
            </a:r>
            <a:r>
              <a:rPr kumimoji="1" lang="en-US" altLang="zh-CN" sz="32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3200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sz="32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</a:t>
            </a:r>
            <a:r>
              <a:rPr kumimoji="1" lang="en-US" altLang="zh-CN" sz="32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3200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)</a:t>
            </a:r>
            <a:r>
              <a:rPr kumimoji="1" lang="en-US" altLang="zh-CN" sz="3200" dirty="0">
                <a:sym typeface="Symbol" panose="05050102010706020507" pitchFamily="18" charset="2"/>
              </a:rPr>
              <a:t>(</a:t>
            </a:r>
            <a:r>
              <a:rPr kumimoji="1" lang="en-US" altLang="zh-CN" sz="32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kumimoji="1" lang="en-US" altLang="zh-CN" sz="32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3200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sz="32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sz="32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3200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)</a:t>
            </a:r>
            <a:r>
              <a:rPr kumimoji="1" lang="en-US" altLang="zh-CN" sz="3200" dirty="0">
                <a:sym typeface="Symbol" panose="05050102010706020507" pitchFamily="18" charset="2"/>
              </a:rPr>
              <a:t>(</a:t>
            </a:r>
            <a:r>
              <a:rPr kumimoji="1" lang="en-US" altLang="zh-CN" sz="32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kumimoji="1" lang="en-US" altLang="zh-CN" sz="3200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32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sz="32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</a:t>
            </a:r>
            <a:r>
              <a:rPr kumimoji="1" lang="en-US" altLang="zh-CN" sz="32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3200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)</a:t>
            </a:r>
            <a:endParaRPr kumimoji="1" lang="en-US" altLang="zh-CN" sz="32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3200" baseline="-25000" dirty="0" smtClean="0">
                <a:sym typeface="Symbol" panose="05050102010706020507" pitchFamily="18" charset="2"/>
              </a:rPr>
              <a:t>3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=1</a:t>
            </a:r>
            <a:r>
              <a:rPr kumimoji="1" lang="zh-CN" altLang="en-US" sz="3200" dirty="0" smtClean="0">
                <a:sym typeface="Symbol" panose="05050102010706020507" pitchFamily="18" charset="2"/>
              </a:rPr>
              <a:t>清洗无矛盾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; </a:t>
            </a:r>
            <a:r>
              <a:rPr kumimoji="1" lang="en-US" altLang="zh-CN" sz="32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3200" baseline="-25000" dirty="0" smtClean="0">
                <a:sym typeface="Symbol" panose="05050102010706020507" pitchFamily="18" charset="2"/>
              </a:rPr>
              <a:t>1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=0</a:t>
            </a:r>
            <a:r>
              <a:rPr kumimoji="1" lang="zh-CN" altLang="en-US" sz="3200" dirty="0" smtClean="0">
                <a:sym typeface="Symbol" panose="05050102010706020507" pitchFamily="18" charset="2"/>
              </a:rPr>
              <a:t>和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1</a:t>
            </a:r>
            <a:r>
              <a:rPr kumimoji="1" lang="zh-CN" altLang="en-US" sz="3200" dirty="0" smtClean="0">
                <a:sym typeface="Symbol" panose="05050102010706020507" pitchFamily="18" charset="2"/>
              </a:rPr>
              <a:t>都清洗失败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, </a:t>
            </a:r>
            <a:r>
              <a:rPr kumimoji="1" lang="zh-CN" altLang="en-US" sz="3200" dirty="0" smtClean="0">
                <a:solidFill>
                  <a:srgbClr val="C00000"/>
                </a:solidFill>
                <a:sym typeface="Symbol" panose="05050102010706020507" pitchFamily="18" charset="2"/>
              </a:rPr>
              <a:t>不可满足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.</a:t>
            </a:r>
            <a:endParaRPr kumimoji="1" lang="en-US" altLang="zh-CN" sz="32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 smtClean="0">
                <a:sym typeface="Symbol" panose="05050102010706020507" pitchFamily="18" charset="2"/>
              </a:rPr>
              <a:t>(</a:t>
            </a:r>
            <a:r>
              <a:rPr kumimoji="1" lang="en-US" altLang="zh-CN" sz="3200" i="1" dirty="0">
                <a:sym typeface="Symbol" panose="05050102010706020507" pitchFamily="18" charset="2"/>
              </a:rPr>
              <a:t>x</a:t>
            </a:r>
            <a:r>
              <a:rPr kumimoji="1" lang="en-US" altLang="zh-CN" sz="3200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sz="3200" dirty="0">
                <a:sym typeface="Symbol" panose="05050102010706020507" pitchFamily="18" charset="2"/>
              </a:rPr>
              <a:t></a:t>
            </a:r>
            <a:r>
              <a:rPr kumimoji="1" lang="en-US" altLang="zh-CN" sz="3200" i="1" dirty="0">
                <a:sym typeface="Symbol" panose="05050102010706020507" pitchFamily="18" charset="2"/>
              </a:rPr>
              <a:t>x</a:t>
            </a:r>
            <a:r>
              <a:rPr kumimoji="1" lang="en-US" altLang="zh-CN" sz="3200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sz="3200" dirty="0">
                <a:sym typeface="Symbol" panose="05050102010706020507" pitchFamily="18" charset="2"/>
              </a:rPr>
              <a:t>)</a:t>
            </a:r>
            <a:r>
              <a:rPr kumimoji="1" lang="en-US" altLang="zh-CN" sz="2100" dirty="0" smtClean="0">
                <a:sym typeface="Symbol" panose="05050102010706020507" pitchFamily="18" charset="2"/>
              </a:rPr>
              <a:t>(</a:t>
            </a:r>
            <a:r>
              <a:rPr kumimoji="1" lang="en-US" altLang="zh-CN" sz="2100" dirty="0">
                <a:sym typeface="Symbol" panose="05050102010706020507" pitchFamily="18" charset="2"/>
              </a:rPr>
              <a:t></a:t>
            </a:r>
            <a:r>
              <a:rPr kumimoji="1" lang="en-US" altLang="zh-CN" sz="21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2100" baseline="-25000" dirty="0" smtClean="0">
                <a:sym typeface="Symbol" panose="05050102010706020507" pitchFamily="18" charset="2"/>
              </a:rPr>
              <a:t>3</a:t>
            </a:r>
            <a:r>
              <a:rPr kumimoji="1" lang="en-US" altLang="zh-CN" sz="2100" dirty="0" smtClean="0">
                <a:sym typeface="Symbol" panose="05050102010706020507" pitchFamily="18" charset="2"/>
              </a:rPr>
              <a:t></a:t>
            </a:r>
            <a:r>
              <a:rPr kumimoji="1" lang="en-US" altLang="zh-CN" sz="21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100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sz="21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sz="2100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1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2100" dirty="0">
                <a:sym typeface="Symbol" panose="05050102010706020507" pitchFamily="18" charset="2"/>
              </a:rPr>
              <a:t>)</a:t>
            </a:r>
            <a:r>
              <a:rPr kumimoji="1" lang="en-US" altLang="zh-CN" sz="2100" dirty="0" smtClean="0">
                <a:sym typeface="Symbol" panose="05050102010706020507" pitchFamily="18" charset="2"/>
              </a:rPr>
              <a:t>(</a:t>
            </a:r>
            <a:r>
              <a:rPr kumimoji="1" lang="en-US" altLang="zh-CN" sz="2100" dirty="0">
                <a:sym typeface="Symbol" panose="05050102010706020507" pitchFamily="18" charset="2"/>
              </a:rPr>
              <a:t></a:t>
            </a:r>
            <a:r>
              <a:rPr kumimoji="1" lang="en-US" altLang="zh-CN" sz="2100" i="1" dirty="0">
                <a:sym typeface="Symbol" panose="05050102010706020507" pitchFamily="18" charset="2"/>
              </a:rPr>
              <a:t>x</a:t>
            </a:r>
            <a:r>
              <a:rPr kumimoji="1" lang="en-US" altLang="zh-CN" sz="2100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sz="2100" dirty="0" smtClean="0">
                <a:sym typeface="Symbol" panose="05050102010706020507" pitchFamily="18" charset="2"/>
              </a:rPr>
              <a:t></a:t>
            </a:r>
            <a:r>
              <a:rPr kumimoji="1" lang="en-US" altLang="zh-CN" sz="2100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100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sz="2100" dirty="0">
                <a:solidFill>
                  <a:schemeClr val="accent2"/>
                </a:solidFill>
                <a:sym typeface="Symbol" panose="05050102010706020507" pitchFamily="18" charset="2"/>
              </a:rPr>
              <a:t></a:t>
            </a:r>
            <a:r>
              <a:rPr kumimoji="1" lang="en-US" altLang="zh-CN" sz="2100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1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2100" dirty="0">
                <a:sym typeface="Symbol" panose="05050102010706020507" pitchFamily="18" charset="2"/>
              </a:rPr>
              <a:t>)</a:t>
            </a:r>
            <a:r>
              <a:rPr kumimoji="1" lang="en-US" altLang="zh-CN" sz="2100" dirty="0" smtClean="0">
                <a:sym typeface="Symbol" panose="05050102010706020507" pitchFamily="18" charset="2"/>
              </a:rPr>
              <a:t>(</a:t>
            </a:r>
            <a:r>
              <a:rPr kumimoji="1" lang="en-US" altLang="zh-CN" sz="2100" dirty="0">
                <a:sym typeface="Symbol" panose="05050102010706020507" pitchFamily="18" charset="2"/>
              </a:rPr>
              <a:t></a:t>
            </a:r>
            <a:r>
              <a:rPr kumimoji="1" lang="en-US" altLang="zh-CN" sz="2100" i="1" dirty="0">
                <a:sym typeface="Symbol" panose="05050102010706020507" pitchFamily="18" charset="2"/>
              </a:rPr>
              <a:t>x</a:t>
            </a:r>
            <a:r>
              <a:rPr kumimoji="1" lang="en-US" altLang="zh-CN" sz="2100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sz="2100" dirty="0" smtClean="0">
                <a:sym typeface="Symbol" panose="05050102010706020507" pitchFamily="18" charset="2"/>
              </a:rPr>
              <a:t></a:t>
            </a:r>
            <a:r>
              <a:rPr kumimoji="1" lang="en-US" altLang="zh-CN" sz="21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kumimoji="1" lang="en-US" altLang="zh-CN" sz="2100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1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sz="2100" dirty="0">
                <a:solidFill>
                  <a:schemeClr val="accent2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sz="2100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1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2100" dirty="0">
                <a:sym typeface="Symbol" panose="05050102010706020507" pitchFamily="18" charset="2"/>
              </a:rPr>
              <a:t>)</a:t>
            </a:r>
            <a:r>
              <a:rPr kumimoji="1" lang="en-US" altLang="zh-CN" sz="2100" dirty="0" smtClean="0">
                <a:sym typeface="Symbol" panose="05050102010706020507" pitchFamily="18" charset="2"/>
              </a:rPr>
              <a:t>(</a:t>
            </a:r>
            <a:r>
              <a:rPr kumimoji="1" lang="en-US" altLang="zh-CN" sz="2100" dirty="0">
                <a:sym typeface="Symbol" panose="05050102010706020507" pitchFamily="18" charset="2"/>
              </a:rPr>
              <a:t></a:t>
            </a:r>
            <a:r>
              <a:rPr kumimoji="1" lang="en-US" altLang="zh-CN" sz="2100" i="1" dirty="0">
                <a:sym typeface="Symbol" panose="05050102010706020507" pitchFamily="18" charset="2"/>
              </a:rPr>
              <a:t>x</a:t>
            </a:r>
            <a:r>
              <a:rPr kumimoji="1" lang="en-US" altLang="zh-CN" sz="2100" baseline="-25000" dirty="0">
                <a:sym typeface="Symbol" panose="05050102010706020507" pitchFamily="18" charset="2"/>
              </a:rPr>
              <a:t>3</a:t>
            </a:r>
            <a:r>
              <a:rPr kumimoji="1" lang="en-US" altLang="zh-CN" sz="2100" dirty="0" smtClean="0">
                <a:sym typeface="Symbol" panose="05050102010706020507" pitchFamily="18" charset="2"/>
              </a:rPr>
              <a:t></a:t>
            </a:r>
            <a:r>
              <a:rPr kumimoji="1" lang="en-US" altLang="zh-CN" sz="21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kumimoji="1" lang="en-US" altLang="zh-CN" sz="2100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1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sz="2100" dirty="0">
                <a:solidFill>
                  <a:schemeClr val="accent2"/>
                </a:solidFill>
                <a:sym typeface="Symbol" panose="05050102010706020507" pitchFamily="18" charset="2"/>
              </a:rPr>
              <a:t></a:t>
            </a:r>
            <a:r>
              <a:rPr kumimoji="1" lang="en-US" altLang="zh-CN" sz="2100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2100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2100" dirty="0" smtClean="0">
                <a:sym typeface="Symbol" panose="05050102010706020507" pitchFamily="18" charset="2"/>
              </a:rPr>
              <a:t>)</a:t>
            </a:r>
            <a:endParaRPr kumimoji="1" lang="en-US" altLang="zh-CN" sz="21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3200" baseline="-25000" dirty="0" smtClean="0">
                <a:sym typeface="Symbol" panose="05050102010706020507" pitchFamily="18" charset="2"/>
              </a:rPr>
              <a:t>3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=1</a:t>
            </a:r>
            <a:r>
              <a:rPr kumimoji="1" lang="zh-CN" altLang="en-US" sz="3200" dirty="0" smtClean="0">
                <a:sym typeface="Symbol" panose="05050102010706020507" pitchFamily="18" charset="2"/>
              </a:rPr>
              <a:t>清洗无矛盾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; </a:t>
            </a:r>
            <a:r>
              <a:rPr kumimoji="1" lang="en-US" altLang="zh-CN" sz="3200" i="1" dirty="0" smtClean="0">
                <a:sym typeface="Symbol" panose="05050102010706020507" pitchFamily="18" charset="2"/>
              </a:rPr>
              <a:t>x</a:t>
            </a:r>
            <a:r>
              <a:rPr kumimoji="1" lang="en-US" altLang="zh-CN" sz="3200" baseline="-25000" dirty="0" smtClean="0">
                <a:sym typeface="Symbol" panose="05050102010706020507" pitchFamily="18" charset="2"/>
              </a:rPr>
              <a:t>1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=0</a:t>
            </a:r>
            <a:r>
              <a:rPr kumimoji="1" lang="zh-CN" altLang="en-US" sz="3200" dirty="0">
                <a:sym typeface="Symbol" panose="05050102010706020507" pitchFamily="18" charset="2"/>
              </a:rPr>
              <a:t>和</a:t>
            </a:r>
            <a:r>
              <a:rPr kumimoji="1" lang="en-US" altLang="zh-CN" sz="3200" dirty="0">
                <a:sym typeface="Symbol" panose="05050102010706020507" pitchFamily="18" charset="2"/>
              </a:rPr>
              <a:t>1</a:t>
            </a:r>
            <a:r>
              <a:rPr kumimoji="1" lang="zh-CN" altLang="en-US" sz="3200" dirty="0">
                <a:sym typeface="Symbol" panose="05050102010706020507" pitchFamily="18" charset="2"/>
              </a:rPr>
              <a:t>都清洗</a:t>
            </a:r>
            <a:r>
              <a:rPr kumimoji="1" lang="zh-CN" altLang="en-US" sz="3200" dirty="0" smtClean="0">
                <a:sym typeface="Symbol" panose="05050102010706020507" pitchFamily="18" charset="2"/>
              </a:rPr>
              <a:t>失败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, </a:t>
            </a:r>
            <a:r>
              <a:rPr kumimoji="1" lang="zh-CN" altLang="en-US" sz="3200" dirty="0" smtClean="0">
                <a:solidFill>
                  <a:srgbClr val="C00000"/>
                </a:solidFill>
                <a:sym typeface="Symbol" panose="05050102010706020507" pitchFamily="18" charset="2"/>
              </a:rPr>
              <a:t>返</a:t>
            </a:r>
            <a:r>
              <a:rPr kumimoji="1" lang="en-US" altLang="zh-CN" sz="3200" i="1" dirty="0" smtClean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sz="3200" baseline="-25000" dirty="0" smtClean="0">
                <a:solidFill>
                  <a:srgbClr val="C00000"/>
                </a:solidFill>
                <a:sym typeface="Symbol" panose="05050102010706020507" pitchFamily="18" charset="2"/>
              </a:rPr>
              <a:t>3</a:t>
            </a:r>
            <a:r>
              <a:rPr kumimoji="1" lang="en-US" altLang="zh-CN" sz="3200" dirty="0" smtClean="0">
                <a:solidFill>
                  <a:srgbClr val="C00000"/>
                </a:solidFill>
                <a:sym typeface="Symbol" panose="05050102010706020507" pitchFamily="18" charset="2"/>
              </a:rPr>
              <a:t>=0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 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sz="3200" dirty="0" smtClean="0">
                <a:sym typeface="Symbol" panose="05050102010706020507" pitchFamily="18" charset="2"/>
              </a:rPr>
              <a:t>3cnf</a:t>
            </a:r>
            <a:r>
              <a:rPr kumimoji="1" lang="zh-CN" altLang="en-US" sz="3200" dirty="0" smtClean="0">
                <a:sym typeface="Symbol" panose="05050102010706020507" pitchFamily="18" charset="2"/>
              </a:rPr>
              <a:t>清洗不能避免搜索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, </a:t>
            </a:r>
            <a:r>
              <a:rPr kumimoji="1" lang="zh-CN" altLang="en-US" sz="3200" dirty="0" smtClean="0">
                <a:sym typeface="Symbol" panose="05050102010706020507" pitchFamily="18" charset="2"/>
              </a:rPr>
              <a:t>指数时间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.</a:t>
            </a:r>
            <a:endParaRPr kumimoji="1" lang="en-US" altLang="zh-CN" sz="3200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3200" dirty="0" smtClean="0">
                <a:sym typeface="Symbol" panose="05050102010706020507" pitchFamily="18" charset="2"/>
              </a:rPr>
              <a:t>目前还不知道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3SAT</a:t>
            </a:r>
            <a:r>
              <a:rPr kumimoji="1" lang="zh-CN" altLang="en-US" sz="3200" dirty="0" smtClean="0">
                <a:sym typeface="Symbol" panose="05050102010706020507" pitchFamily="18" charset="2"/>
              </a:rPr>
              <a:t>是否属于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P. </a:t>
            </a:r>
            <a:endParaRPr kumimoji="1" lang="en-US" altLang="zh-CN" sz="3200" dirty="0" smtClean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kumimoji="1" lang="zh-CN" altLang="en-US" sz="42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归约引理</a:t>
            </a:r>
            <a:r>
              <a:rPr kumimoji="1" lang="en-US" altLang="zh-CN" sz="4200" dirty="0" smtClean="0">
                <a:sym typeface="Symbol" panose="05050102010706020507" pitchFamily="18" charset="2"/>
              </a:rPr>
              <a:t>:</a:t>
            </a:r>
            <a:r>
              <a:rPr kumimoji="1" lang="zh-CN" altLang="en-US" sz="4200" dirty="0" smtClean="0">
                <a:sym typeface="Symbol" panose="05050102010706020507" pitchFamily="18" charset="2"/>
              </a:rPr>
              <a:t>若</a:t>
            </a:r>
            <a:r>
              <a:rPr kumimoji="1" lang="en-US" altLang="zh-CN" sz="4200" dirty="0" smtClean="0"/>
              <a:t>A</a:t>
            </a:r>
            <a:r>
              <a:rPr kumimoji="1" lang="en-US" altLang="zh-CN" sz="4200" dirty="0" smtClean="0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zh-CN" sz="4200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sz="4200" dirty="0" smtClean="0">
                <a:sym typeface="Symbol" panose="05050102010706020507" pitchFamily="18" charset="2"/>
              </a:rPr>
              <a:t>B</a:t>
            </a:r>
            <a:r>
              <a:rPr kumimoji="1" lang="zh-CN" altLang="en-US" sz="4200" dirty="0" smtClean="0">
                <a:sym typeface="Symbol" panose="05050102010706020507" pitchFamily="18" charset="2"/>
              </a:rPr>
              <a:t>且</a:t>
            </a:r>
            <a:r>
              <a:rPr kumimoji="1" lang="en-US" altLang="zh-CN" sz="4200" dirty="0" smtClean="0">
                <a:sym typeface="Symbol" panose="05050102010706020507" pitchFamily="18" charset="2"/>
              </a:rPr>
              <a:t>B</a:t>
            </a:r>
            <a:r>
              <a:rPr kumimoji="1" lang="en-US" altLang="zh-CN" sz="4200" dirty="0">
                <a:sym typeface="Symbol" panose="05050102010706020507" pitchFamily="18" charset="2"/>
              </a:rPr>
              <a:t>P</a:t>
            </a:r>
            <a:r>
              <a:rPr kumimoji="1" lang="en-US" altLang="zh-CN" sz="4200" dirty="0" smtClean="0">
                <a:sym typeface="Symbol" panose="05050102010706020507" pitchFamily="18" charset="2"/>
              </a:rPr>
              <a:t>,</a:t>
            </a:r>
            <a:r>
              <a:rPr kumimoji="1" lang="zh-CN" altLang="en-US" sz="4200" dirty="0" smtClean="0">
                <a:sym typeface="Symbol" panose="05050102010706020507" pitchFamily="18" charset="2"/>
              </a:rPr>
              <a:t>则</a:t>
            </a:r>
            <a:r>
              <a:rPr kumimoji="1" lang="en-US" altLang="zh-CN" sz="4200" dirty="0" smtClean="0">
                <a:sym typeface="Symbol" panose="05050102010706020507" pitchFamily="18" charset="2"/>
              </a:rPr>
              <a:t>A</a:t>
            </a:r>
            <a:r>
              <a:rPr kumimoji="1" lang="en-US" altLang="zh-CN" sz="4200" dirty="0">
                <a:sym typeface="Symbol" panose="05050102010706020507" pitchFamily="18" charset="2"/>
              </a:rPr>
              <a:t>P</a:t>
            </a:r>
            <a:r>
              <a:rPr lang="en-US" altLang="zh-CN" sz="4200" dirty="0" smtClean="0">
                <a:solidFill>
                  <a:schemeClr val="tx1"/>
                </a:solidFill>
              </a:rPr>
              <a:t>(P168)</a:t>
            </a:r>
            <a:endParaRPr lang="zh-CN" altLang="en-US" sz="4200" dirty="0" smtClean="0">
              <a:solidFill>
                <a:schemeClr val="tx1"/>
              </a:solidFill>
            </a:endParaRPr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2096443" y="5013027"/>
            <a:ext cx="2160588" cy="1584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2" name="Text Box 7"/>
          <p:cNvSpPr txBox="1">
            <a:spLocks noChangeArrowheads="1"/>
          </p:cNvSpPr>
          <p:nvPr/>
        </p:nvSpPr>
        <p:spPr bwMode="auto">
          <a:xfrm>
            <a:off x="683568" y="5086052"/>
            <a:ext cx="1268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/>
              <a:t> </a:t>
            </a:r>
            <a:r>
              <a:rPr lang="zh-CN" altLang="en-US" sz="2400" dirty="0"/>
              <a:t>输入</a:t>
            </a:r>
            <a:r>
              <a:rPr lang="en-US" altLang="zh-CN" sz="3200" dirty="0"/>
              <a:t>w </a:t>
            </a:r>
            <a:endParaRPr lang="en-US" altLang="zh-CN" sz="3200" dirty="0"/>
          </a:p>
        </p:txBody>
      </p:sp>
      <p:sp>
        <p:nvSpPr>
          <p:cNvPr id="32773" name="Text Box 8"/>
          <p:cNvSpPr txBox="1">
            <a:spLocks noChangeArrowheads="1"/>
          </p:cNvSpPr>
          <p:nvPr/>
        </p:nvSpPr>
        <p:spPr bwMode="auto">
          <a:xfrm>
            <a:off x="2312343" y="5157490"/>
            <a:ext cx="447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 f </a:t>
            </a:r>
            <a:endParaRPr lang="en-US" altLang="zh-CN" sz="2400"/>
          </a:p>
        </p:txBody>
      </p:sp>
      <p:sp>
        <p:nvSpPr>
          <p:cNvPr id="32774" name="Text Box 9"/>
          <p:cNvSpPr txBox="1">
            <a:spLocks noChangeArrowheads="1"/>
          </p:cNvSpPr>
          <p:nvPr/>
        </p:nvSpPr>
        <p:spPr bwMode="auto">
          <a:xfrm>
            <a:off x="3033068" y="5157490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 f(w) </a:t>
            </a:r>
            <a:endParaRPr lang="en-US" altLang="zh-CN" sz="2400"/>
          </a:p>
        </p:txBody>
      </p:sp>
      <p:sp>
        <p:nvSpPr>
          <p:cNvPr id="32775" name="Text Box 10"/>
          <p:cNvSpPr txBox="1">
            <a:spLocks noChangeArrowheads="1"/>
          </p:cNvSpPr>
          <p:nvPr/>
        </p:nvSpPr>
        <p:spPr bwMode="auto">
          <a:xfrm>
            <a:off x="3069581" y="5865515"/>
            <a:ext cx="781050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/>
              <a:t> M </a:t>
            </a:r>
            <a:endParaRPr lang="en-US" altLang="zh-CN" sz="3200"/>
          </a:p>
        </p:txBody>
      </p:sp>
      <p:cxnSp>
        <p:nvCxnSpPr>
          <p:cNvPr id="32776" name="AutoShape 11"/>
          <p:cNvCxnSpPr>
            <a:cxnSpLocks noChangeShapeType="1"/>
            <a:stCxn id="32774" idx="3"/>
            <a:endCxn id="32775" idx="1"/>
          </p:cNvCxnSpPr>
          <p:nvPr/>
        </p:nvCxnSpPr>
        <p:spPr bwMode="auto">
          <a:xfrm flipH="1">
            <a:off x="3069581" y="5386090"/>
            <a:ext cx="825500" cy="774700"/>
          </a:xfrm>
          <a:prstGeom prst="curvedConnector5">
            <a:avLst>
              <a:gd name="adj1" fmla="val -27500"/>
              <a:gd name="adj2" fmla="val 45694"/>
              <a:gd name="adj3" fmla="val 127694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7" name="Text Box 12"/>
          <p:cNvSpPr txBox="1">
            <a:spLocks noChangeArrowheads="1"/>
          </p:cNvSpPr>
          <p:nvPr/>
        </p:nvSpPr>
        <p:spPr bwMode="auto">
          <a:xfrm>
            <a:off x="4472931" y="5948065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 y/n </a:t>
            </a:r>
            <a:endParaRPr lang="en-US" altLang="zh-CN" sz="2400"/>
          </a:p>
        </p:txBody>
      </p:sp>
      <p:cxnSp>
        <p:nvCxnSpPr>
          <p:cNvPr id="32778" name="AutoShape 13"/>
          <p:cNvCxnSpPr>
            <a:cxnSpLocks noChangeShapeType="1"/>
            <a:stCxn id="32775" idx="3"/>
            <a:endCxn id="32777" idx="1"/>
          </p:cNvCxnSpPr>
          <p:nvPr/>
        </p:nvCxnSpPr>
        <p:spPr bwMode="auto">
          <a:xfrm>
            <a:off x="3850631" y="6160790"/>
            <a:ext cx="622300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9" name="AutoShape 14"/>
          <p:cNvCxnSpPr>
            <a:cxnSpLocks noChangeShapeType="1"/>
            <a:stCxn id="32772" idx="3"/>
            <a:endCxn id="32773" idx="1"/>
          </p:cNvCxnSpPr>
          <p:nvPr/>
        </p:nvCxnSpPr>
        <p:spPr bwMode="auto">
          <a:xfrm>
            <a:off x="1951981" y="5376565"/>
            <a:ext cx="360362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0" name="AutoShape 15"/>
          <p:cNvCxnSpPr>
            <a:cxnSpLocks noChangeShapeType="1"/>
            <a:stCxn id="32773" idx="3"/>
            <a:endCxn id="32774" idx="1"/>
          </p:cNvCxnSpPr>
          <p:nvPr/>
        </p:nvCxnSpPr>
        <p:spPr bwMode="auto">
          <a:xfrm flipV="1">
            <a:off x="2760018" y="5386090"/>
            <a:ext cx="273050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3" name="Text Box 20"/>
          <p:cNvSpPr txBox="1">
            <a:spLocks noChangeArrowheads="1"/>
          </p:cNvSpPr>
          <p:nvPr/>
        </p:nvSpPr>
        <p:spPr bwMode="auto">
          <a:xfrm>
            <a:off x="5406772" y="5301208"/>
            <a:ext cx="28376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accent2"/>
                </a:solidFill>
              </a:rPr>
              <a:t>利用</a:t>
            </a:r>
            <a:r>
              <a:rPr lang="en-US" altLang="zh-CN" sz="2400" dirty="0" smtClean="0">
                <a:solidFill>
                  <a:schemeClr val="accent2"/>
                </a:solidFill>
              </a:rPr>
              <a:t>f</a:t>
            </a:r>
            <a:r>
              <a:rPr lang="zh-CN" altLang="en-US" sz="2400" dirty="0" smtClean="0">
                <a:solidFill>
                  <a:schemeClr val="accent2"/>
                </a:solidFill>
              </a:rPr>
              <a:t>和</a:t>
            </a:r>
            <a:r>
              <a:rPr lang="en-US" altLang="zh-CN" sz="2400" dirty="0" smtClean="0">
                <a:solidFill>
                  <a:schemeClr val="accent2"/>
                </a:solidFill>
              </a:rPr>
              <a:t>B</a:t>
            </a:r>
            <a:r>
              <a:rPr lang="zh-CN" altLang="en-US" sz="2400" dirty="0">
                <a:solidFill>
                  <a:schemeClr val="accent2"/>
                </a:solidFill>
              </a:rPr>
              <a:t>的判定</a:t>
            </a:r>
            <a:r>
              <a:rPr lang="zh-CN" altLang="en-US" sz="2400" dirty="0" smtClean="0">
                <a:solidFill>
                  <a:schemeClr val="accent2"/>
                </a:solidFill>
              </a:rPr>
              <a:t>器</a:t>
            </a:r>
            <a:r>
              <a:rPr lang="en-US" altLang="zh-CN" sz="2400" dirty="0" smtClean="0">
                <a:solidFill>
                  <a:schemeClr val="accent2"/>
                </a:solidFill>
              </a:rPr>
              <a:t> 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400" dirty="0">
                <a:solidFill>
                  <a:schemeClr val="accent2"/>
                </a:solidFill>
              </a:rPr>
              <a:t>构造</a:t>
            </a:r>
            <a:r>
              <a:rPr lang="en-US" altLang="zh-CN" sz="2400" dirty="0">
                <a:solidFill>
                  <a:schemeClr val="accent2"/>
                </a:solidFill>
              </a:rPr>
              <a:t>A</a:t>
            </a:r>
            <a:r>
              <a:rPr lang="zh-CN" altLang="en-US" sz="2400" dirty="0">
                <a:solidFill>
                  <a:schemeClr val="accent2"/>
                </a:solidFill>
              </a:rPr>
              <a:t>的判定器 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5496" y="1052736"/>
            <a:ext cx="8999580" cy="392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zh-CN" altLang="en-US" dirty="0" smtClean="0"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定义</a:t>
            </a:r>
            <a:r>
              <a:rPr kumimoji="1" lang="en-US" altLang="zh-CN" dirty="0">
                <a:sym typeface="Symbol" panose="05050102010706020507" pitchFamily="18" charset="2"/>
              </a:rPr>
              <a:t>:</a:t>
            </a:r>
            <a:r>
              <a:rPr kumimoji="1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多项式时间</a:t>
            </a:r>
            <a:r>
              <a:rPr kumimoji="1"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可计算函数</a:t>
            </a:r>
            <a:r>
              <a:rPr kumimoji="1" lang="en-US" altLang="zh-CN" dirty="0">
                <a:sym typeface="Symbol" panose="05050102010706020507" pitchFamily="18" charset="2"/>
              </a:rPr>
              <a:t>f:</a:t>
            </a:r>
            <a:r>
              <a:rPr kumimoji="1" lang="en-US" altLang="zh-CN" baseline="30000" dirty="0">
                <a:sym typeface="Symbol" panose="05050102010706020507" pitchFamily="18" charset="2"/>
              </a:rPr>
              <a:t>*</a:t>
            </a:r>
            <a:r>
              <a:rPr kumimoji="1" lang="en-US" altLang="zh-CN" dirty="0">
                <a:sym typeface="Symbol" panose="05050102010706020507" pitchFamily="18" charset="2"/>
              </a:rPr>
              <a:t></a:t>
            </a:r>
            <a:r>
              <a:rPr kumimoji="1" lang="en-US" altLang="zh-CN" baseline="30000" dirty="0" smtClean="0">
                <a:sym typeface="Symbol" panose="05050102010706020507" pitchFamily="18" charset="2"/>
              </a:rPr>
              <a:t>*</a:t>
            </a:r>
            <a:r>
              <a:rPr kumimoji="1" lang="en-US" altLang="zh-CN" dirty="0" smtClean="0">
                <a:sym typeface="Symbol" panose="05050102010706020507" pitchFamily="18" charset="2"/>
              </a:rPr>
              <a:t>. (</a:t>
            </a:r>
            <a:r>
              <a:rPr kumimoji="1" lang="zh-CN" altLang="en-US" dirty="0" smtClean="0">
                <a:sym typeface="Symbol" panose="05050102010706020507" pitchFamily="18" charset="2"/>
              </a:rPr>
              <a:t>例如</a:t>
            </a:r>
            <a:r>
              <a:rPr kumimoji="1" lang="en-US" altLang="zh-CN" dirty="0" smtClean="0">
                <a:sym typeface="Symbol" panose="05050102010706020507" pitchFamily="18" charset="2"/>
              </a:rPr>
              <a:t>f(u)=u0)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 smtClean="0">
                <a:sym typeface="Symbol" panose="05050102010706020507" pitchFamily="18" charset="2"/>
              </a:rPr>
              <a:t>  </a:t>
            </a:r>
            <a:r>
              <a:rPr kumimoji="1" lang="zh-CN" altLang="en-US" dirty="0" smtClean="0">
                <a:sym typeface="Symbol" panose="05050102010706020507" pitchFamily="18" charset="2"/>
              </a:rPr>
              <a:t>若</a:t>
            </a:r>
            <a:r>
              <a:rPr kumimoji="1" lang="zh-CN" altLang="en-US" dirty="0" smtClean="0">
                <a:sym typeface="Symbol" panose="05050102010706020507"/>
              </a:rPr>
              <a:t></a:t>
            </a:r>
            <a:r>
              <a:rPr kumimoji="1" lang="zh-CN" altLang="en-US" dirty="0" smtClean="0">
                <a:sym typeface="Symbol" panose="05050102010706020507" pitchFamily="18" charset="2"/>
              </a:rPr>
              <a:t>多项式时间图灵机</a:t>
            </a:r>
            <a:r>
              <a:rPr kumimoji="1" lang="en-US" altLang="zh-CN" dirty="0" smtClean="0">
                <a:sym typeface="Symbol" panose="05050102010706020507" pitchFamily="18" charset="2"/>
              </a:rPr>
              <a:t>, </a:t>
            </a:r>
            <a:r>
              <a:rPr kumimoji="1" lang="en-US" altLang="zh-CN" dirty="0" smtClean="0">
                <a:sym typeface="Symbol" panose="05050102010706020507"/>
              </a:rPr>
              <a:t></a:t>
            </a:r>
            <a:r>
              <a:rPr kumimoji="1" lang="en-US" altLang="zh-CN" dirty="0" smtClean="0">
                <a:sym typeface="Symbol" panose="05050102010706020507" pitchFamily="18" charset="2"/>
              </a:rPr>
              <a:t>w</a:t>
            </a:r>
            <a:r>
              <a:rPr kumimoji="1" lang="zh-CN" altLang="en-US" dirty="0" smtClean="0">
                <a:sym typeface="Symbol" panose="05050102010706020507" pitchFamily="18" charset="2"/>
              </a:rPr>
              <a:t>输入</a:t>
            </a:r>
            <a:r>
              <a:rPr kumimoji="1" lang="en-US" altLang="zh-CN" dirty="0" smtClean="0">
                <a:sym typeface="Symbol" panose="05050102010706020507" pitchFamily="18" charset="2"/>
              </a:rPr>
              <a:t>, </a:t>
            </a:r>
            <a:r>
              <a:rPr kumimoji="1" lang="zh-CN" altLang="en-US" dirty="0" smtClean="0">
                <a:sym typeface="Symbol" panose="05050102010706020507" pitchFamily="18" charset="2"/>
              </a:rPr>
              <a:t>停机时带上的串为</a:t>
            </a:r>
            <a:r>
              <a:rPr kumimoji="1" lang="en-US" altLang="zh-CN" dirty="0" smtClean="0">
                <a:sym typeface="Symbol" panose="05050102010706020507" pitchFamily="18" charset="2"/>
              </a:rPr>
              <a:t>f(w)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/>
              <a:t> </a:t>
            </a:r>
            <a:r>
              <a:rPr kumimoji="1" lang="zh-CN" altLang="en-US" dirty="0">
                <a:solidFill>
                  <a:schemeClr val="accent2"/>
                </a:solidFill>
              </a:rPr>
              <a:t>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称</a:t>
            </a:r>
            <a:r>
              <a:rPr kumimoji="1" lang="en-US" altLang="zh-CN" dirty="0"/>
              <a:t>A</a:t>
            </a:r>
            <a:r>
              <a:rPr kumimoji="1" lang="zh-CN" altLang="en-US" dirty="0"/>
              <a:t>可</a:t>
            </a:r>
            <a:r>
              <a:rPr kumimoji="1" lang="zh-CN" altLang="en-US" dirty="0">
                <a:solidFill>
                  <a:srgbClr val="FF3300"/>
                </a:solidFill>
              </a:rPr>
              <a:t>多项式时间</a:t>
            </a:r>
            <a:r>
              <a:rPr kumimoji="1" lang="zh-CN" altLang="en-US" dirty="0">
                <a:solidFill>
                  <a:schemeClr val="accent2"/>
                </a:solidFill>
              </a:rPr>
              <a:t>映射归约</a:t>
            </a:r>
            <a:r>
              <a:rPr kumimoji="1" lang="zh-CN" altLang="en-US" dirty="0"/>
              <a:t>到</a:t>
            </a:r>
            <a:r>
              <a:rPr kumimoji="1" lang="en-US" altLang="zh-CN" dirty="0"/>
              <a:t>B </a:t>
            </a:r>
            <a:r>
              <a:rPr kumimoji="1" lang="en-US" altLang="zh-CN" dirty="0">
                <a:sym typeface="Symbol" panose="05050102010706020507" pitchFamily="18" charset="2"/>
              </a:rPr>
              <a:t>(</a:t>
            </a:r>
            <a:r>
              <a:rPr kumimoji="1" lang="en-US" altLang="zh-CN" dirty="0">
                <a:solidFill>
                  <a:schemeClr val="accent2"/>
                </a:solidFill>
              </a:rPr>
              <a:t>A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kumimoji="1" lang="en-US" altLang="zh-CN" dirty="0">
                <a:sym typeface="Symbol" panose="05050102010706020507" pitchFamily="18" charset="2"/>
              </a:rPr>
              <a:t>),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           </a:t>
            </a:r>
            <a:r>
              <a:rPr kumimoji="1" lang="zh-CN" altLang="en-US" dirty="0">
                <a:sym typeface="Symbol" panose="05050102010706020507" pitchFamily="18" charset="2"/>
              </a:rPr>
              <a:t>若存在</a:t>
            </a:r>
            <a:r>
              <a:rPr kumimoji="1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多项式时间</a:t>
            </a:r>
            <a:r>
              <a:rPr kumimoji="1"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可计算函数</a:t>
            </a:r>
            <a:r>
              <a:rPr kumimoji="1" lang="en-US" altLang="zh-CN" dirty="0">
                <a:sym typeface="Symbol" panose="05050102010706020507" pitchFamily="18" charset="2"/>
              </a:rPr>
              <a:t>f:</a:t>
            </a:r>
            <a:r>
              <a:rPr kumimoji="1" lang="en-US" altLang="zh-CN" baseline="30000" dirty="0">
                <a:sym typeface="Symbol" panose="05050102010706020507" pitchFamily="18" charset="2"/>
              </a:rPr>
              <a:t>*</a:t>
            </a:r>
            <a:r>
              <a:rPr kumimoji="1" lang="en-US" altLang="zh-CN" dirty="0">
                <a:sym typeface="Symbol" panose="05050102010706020507" pitchFamily="18" charset="2"/>
              </a:rPr>
              <a:t></a:t>
            </a:r>
            <a:r>
              <a:rPr kumimoji="1" lang="en-US" altLang="zh-CN" baseline="30000" dirty="0">
                <a:sym typeface="Symbol" panose="05050102010706020507" pitchFamily="18" charset="2"/>
              </a:rPr>
              <a:t>*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/>
              <a:t>                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w</a:t>
            </a:r>
            <a:r>
              <a:rPr kumimoji="1"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*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</a:t>
            </a:r>
            <a:r>
              <a:rPr kumimoji="1" lang="en-US" altLang="zh-CN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 err="1">
                <a:solidFill>
                  <a:schemeClr val="accent2"/>
                </a:solidFill>
              </a:rPr>
              <a:t>w</a:t>
            </a:r>
            <a:r>
              <a:rPr kumimoji="1"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A</a:t>
            </a:r>
            <a:r>
              <a:rPr kumimoji="1" lang="en-US" altLang="zh-CN" dirty="0">
                <a:sym typeface="Symbol" panose="05050102010706020507" pitchFamily="18" charset="2"/>
              </a:rPr>
              <a:t>  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f(w)B</a:t>
            </a:r>
            <a:r>
              <a:rPr kumimoji="1" lang="en-US" altLang="zh-CN" dirty="0">
                <a:sym typeface="Symbol" panose="05050102010706020507" pitchFamily="18" charset="2"/>
              </a:rPr>
              <a:t>.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           </a:t>
            </a:r>
            <a:r>
              <a:rPr kumimoji="1" lang="zh-CN" altLang="en-US" dirty="0">
                <a:sym typeface="Symbol" panose="05050102010706020507" pitchFamily="18" charset="2"/>
              </a:rPr>
              <a:t>函数</a:t>
            </a:r>
            <a:r>
              <a:rPr kumimoji="1" lang="en-US" altLang="zh-CN" dirty="0">
                <a:sym typeface="Symbol" panose="05050102010706020507" pitchFamily="18" charset="2"/>
              </a:rPr>
              <a:t>f</a:t>
            </a:r>
            <a:r>
              <a:rPr kumimoji="1" lang="zh-CN" altLang="en-US" dirty="0">
                <a:sym typeface="Symbol" panose="05050102010706020507" pitchFamily="18" charset="2"/>
              </a:rPr>
              <a:t>称为</a:t>
            </a:r>
            <a:r>
              <a:rPr kumimoji="1" lang="en-US" altLang="zh-CN" dirty="0">
                <a:sym typeface="Symbol" panose="05050102010706020507" pitchFamily="18" charset="2"/>
              </a:rPr>
              <a:t>A</a:t>
            </a:r>
            <a:r>
              <a:rPr kumimoji="1" lang="zh-CN" altLang="en-US" dirty="0">
                <a:sym typeface="Symbol" panose="05050102010706020507" pitchFamily="18" charset="2"/>
              </a:rPr>
              <a:t>到</a:t>
            </a:r>
            <a:r>
              <a:rPr kumimoji="1" lang="en-US" altLang="zh-CN" dirty="0">
                <a:sym typeface="Symbol" panose="05050102010706020507" pitchFamily="18" charset="2"/>
              </a:rPr>
              <a:t>B</a:t>
            </a:r>
            <a:r>
              <a:rPr kumimoji="1" lang="zh-CN" altLang="en-US" dirty="0">
                <a:sym typeface="Symbol" panose="05050102010706020507" pitchFamily="18" charset="2"/>
              </a:rPr>
              <a:t>的</a:t>
            </a:r>
            <a:r>
              <a:rPr kumimoji="1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多项式时间</a:t>
            </a:r>
            <a:r>
              <a:rPr kumimoji="1"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归约</a:t>
            </a:r>
            <a:r>
              <a:rPr kumimoji="1" lang="en-US" altLang="zh-CN" dirty="0">
                <a:sym typeface="Symbol" panose="05050102010706020507" pitchFamily="18" charset="2"/>
              </a:rPr>
              <a:t>.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  </a:t>
            </a:r>
            <a:r>
              <a:rPr kumimoji="1" lang="zh-CN" altLang="en-US" dirty="0">
                <a:sym typeface="Symbol" panose="05050102010706020507" pitchFamily="18" charset="2"/>
              </a:rPr>
              <a:t>通俗地说</a:t>
            </a:r>
            <a:r>
              <a:rPr kumimoji="1" lang="en-US" altLang="zh-CN" dirty="0">
                <a:sym typeface="Symbol" panose="05050102010706020507" pitchFamily="18" charset="2"/>
              </a:rPr>
              <a:t>: f </a:t>
            </a:r>
            <a:r>
              <a:rPr kumimoji="1" lang="zh-CN" altLang="en-US" dirty="0">
                <a:sym typeface="Symbol" panose="05050102010706020507" pitchFamily="18" charset="2"/>
              </a:rPr>
              <a:t>将</a:t>
            </a:r>
            <a:r>
              <a:rPr kumimoji="1" lang="en-US" altLang="zh-CN" dirty="0">
                <a:sym typeface="Symbol" panose="05050102010706020507" pitchFamily="18" charset="2"/>
              </a:rPr>
              <a:t>A</a:t>
            </a:r>
            <a:r>
              <a:rPr kumimoji="1" lang="zh-CN" altLang="en-US" dirty="0">
                <a:sym typeface="Symbol" panose="05050102010706020507" pitchFamily="18" charset="2"/>
              </a:rPr>
              <a:t>的实例编码转换为</a:t>
            </a:r>
            <a:r>
              <a:rPr kumimoji="1" lang="en-US" altLang="zh-CN" dirty="0">
                <a:sym typeface="Symbol" panose="05050102010706020507" pitchFamily="18" charset="2"/>
              </a:rPr>
              <a:t>B</a:t>
            </a:r>
            <a:r>
              <a:rPr kumimoji="1" lang="zh-CN" altLang="en-US" dirty="0">
                <a:sym typeface="Symbol" panose="05050102010706020507" pitchFamily="18" charset="2"/>
              </a:rPr>
              <a:t>的实例编码</a:t>
            </a:r>
            <a:r>
              <a:rPr kumimoji="1" lang="en-US" altLang="zh-CN" dirty="0">
                <a:sym typeface="Symbol" panose="05050102010706020507" pitchFamily="18" charset="2"/>
              </a:rPr>
              <a:t>. </a:t>
            </a:r>
            <a:endParaRPr kumimoji="1"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kumimoji="1" lang="en-US" altLang="zh-CN" dirty="0" smtClean="0"/>
              <a:t>C-L</a:t>
            </a:r>
            <a:r>
              <a:rPr kumimoji="1" lang="zh-CN" altLang="en-US" dirty="0" smtClean="0"/>
              <a:t>定理</a:t>
            </a:r>
            <a:r>
              <a:rPr kumimoji="1" lang="en-US" altLang="zh-CN" dirty="0"/>
              <a:t>: </a:t>
            </a:r>
            <a:r>
              <a:rPr kumimoji="1" lang="en-US" altLang="zh-CN" dirty="0">
                <a:solidFill>
                  <a:schemeClr val="accent2"/>
                </a:solidFill>
              </a:rPr>
              <a:t>SAT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dirty="0" smtClean="0">
                <a:sym typeface="Symbol" panose="05050102010706020507" pitchFamily="18" charset="2"/>
              </a:rPr>
              <a:t></a:t>
            </a:r>
            <a:r>
              <a:rPr kumimoji="1"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P=NP</a:t>
            </a:r>
            <a:r>
              <a:rPr kumimoji="1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(P167-8)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35496" y="1125538"/>
            <a:ext cx="9089348" cy="560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zh-CN" altLang="en-US" dirty="0" smtClean="0"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定义</a:t>
            </a:r>
            <a:r>
              <a:rPr kumimoji="1" lang="en-US" altLang="zh-CN" dirty="0">
                <a:sym typeface="Symbol" panose="05050102010706020507" pitchFamily="18" charset="2"/>
              </a:rPr>
              <a:t>:</a:t>
            </a:r>
            <a:r>
              <a:rPr kumimoji="1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多项式时间</a:t>
            </a:r>
            <a:r>
              <a:rPr kumimoji="1"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可计算函数</a:t>
            </a:r>
            <a:r>
              <a:rPr kumimoji="1" lang="en-US" altLang="zh-CN" dirty="0">
                <a:sym typeface="Symbol" panose="05050102010706020507" pitchFamily="18" charset="2"/>
              </a:rPr>
              <a:t>f:</a:t>
            </a:r>
            <a:r>
              <a:rPr kumimoji="1" lang="en-US" altLang="zh-CN" baseline="30000" dirty="0">
                <a:sym typeface="Symbol" panose="05050102010706020507" pitchFamily="18" charset="2"/>
              </a:rPr>
              <a:t>*</a:t>
            </a:r>
            <a:r>
              <a:rPr kumimoji="1" lang="en-US" altLang="zh-CN" dirty="0">
                <a:sym typeface="Symbol" panose="05050102010706020507" pitchFamily="18" charset="2"/>
              </a:rPr>
              <a:t></a:t>
            </a:r>
            <a:r>
              <a:rPr kumimoji="1" lang="en-US" altLang="zh-CN" baseline="30000" dirty="0" smtClean="0">
                <a:sym typeface="Symbol" panose="05050102010706020507" pitchFamily="18" charset="2"/>
              </a:rPr>
              <a:t>*</a:t>
            </a:r>
            <a:r>
              <a:rPr kumimoji="1" lang="en-US" altLang="zh-CN" dirty="0" smtClean="0">
                <a:sym typeface="Symbol" panose="05050102010706020507" pitchFamily="18" charset="2"/>
              </a:rPr>
              <a:t>. (</a:t>
            </a:r>
            <a:r>
              <a:rPr kumimoji="1" lang="zh-CN" altLang="en-US" dirty="0" smtClean="0">
                <a:sym typeface="Symbol" panose="05050102010706020507" pitchFamily="18" charset="2"/>
              </a:rPr>
              <a:t>例如</a:t>
            </a:r>
            <a:r>
              <a:rPr kumimoji="1" lang="en-US" altLang="zh-CN" dirty="0" smtClean="0">
                <a:sym typeface="Symbol" panose="05050102010706020507" pitchFamily="18" charset="2"/>
              </a:rPr>
              <a:t>f(u)=u0)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 smtClean="0">
                <a:sym typeface="Symbol" panose="05050102010706020507" pitchFamily="18" charset="2"/>
              </a:rPr>
              <a:t>  </a:t>
            </a:r>
            <a:r>
              <a:rPr kumimoji="1" lang="zh-CN" altLang="en-US" dirty="0" smtClean="0">
                <a:sym typeface="Symbol" panose="05050102010706020507" pitchFamily="18" charset="2"/>
              </a:rPr>
              <a:t>若</a:t>
            </a:r>
            <a:r>
              <a:rPr kumimoji="1" lang="zh-CN" altLang="en-US" dirty="0" smtClean="0">
                <a:sym typeface="Symbol" panose="05050102010706020507"/>
              </a:rPr>
              <a:t></a:t>
            </a:r>
            <a:r>
              <a:rPr kumimoji="1" lang="zh-CN" altLang="en-US" dirty="0" smtClean="0">
                <a:sym typeface="Symbol" panose="05050102010706020507" pitchFamily="18" charset="2"/>
              </a:rPr>
              <a:t>多项式时间图灵机</a:t>
            </a:r>
            <a:r>
              <a:rPr kumimoji="1" lang="en-US" altLang="zh-CN" dirty="0" smtClean="0">
                <a:sym typeface="Symbol" panose="05050102010706020507" pitchFamily="18" charset="2"/>
              </a:rPr>
              <a:t>, </a:t>
            </a:r>
            <a:r>
              <a:rPr kumimoji="1" lang="en-US" altLang="zh-CN" dirty="0" smtClean="0">
                <a:sym typeface="Symbol" panose="05050102010706020507"/>
              </a:rPr>
              <a:t></a:t>
            </a:r>
            <a:r>
              <a:rPr kumimoji="1" lang="en-US" altLang="zh-CN" dirty="0" smtClean="0">
                <a:sym typeface="Symbol" panose="05050102010706020507" pitchFamily="18" charset="2"/>
              </a:rPr>
              <a:t>w</a:t>
            </a:r>
            <a:r>
              <a:rPr kumimoji="1" lang="zh-CN" altLang="en-US" dirty="0" smtClean="0">
                <a:sym typeface="Symbol" panose="05050102010706020507" pitchFamily="18" charset="2"/>
              </a:rPr>
              <a:t>输入</a:t>
            </a:r>
            <a:r>
              <a:rPr kumimoji="1" lang="en-US" altLang="zh-CN" dirty="0" smtClean="0">
                <a:sym typeface="Symbol" panose="05050102010706020507" pitchFamily="18" charset="2"/>
              </a:rPr>
              <a:t>, </a:t>
            </a:r>
            <a:r>
              <a:rPr kumimoji="1" lang="zh-CN" altLang="en-US" dirty="0" smtClean="0">
                <a:sym typeface="Symbol" panose="05050102010706020507" pitchFamily="18" charset="2"/>
              </a:rPr>
              <a:t>停机时带上的串为</a:t>
            </a:r>
            <a:r>
              <a:rPr kumimoji="1" lang="en-US" altLang="zh-CN" dirty="0" smtClean="0">
                <a:sym typeface="Symbol" panose="05050102010706020507" pitchFamily="18" charset="2"/>
              </a:rPr>
              <a:t>f(w)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/>
              <a:t> </a:t>
            </a:r>
            <a:r>
              <a:rPr kumimoji="1" lang="zh-CN" altLang="en-US" dirty="0">
                <a:solidFill>
                  <a:schemeClr val="accent2"/>
                </a:solidFill>
              </a:rPr>
              <a:t>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称</a:t>
            </a:r>
            <a:r>
              <a:rPr kumimoji="1" lang="en-US" altLang="zh-CN" dirty="0"/>
              <a:t>A</a:t>
            </a:r>
            <a:r>
              <a:rPr kumimoji="1" lang="zh-CN" altLang="en-US" dirty="0"/>
              <a:t>可</a:t>
            </a:r>
            <a:r>
              <a:rPr kumimoji="1" lang="zh-CN" altLang="en-US" dirty="0">
                <a:solidFill>
                  <a:srgbClr val="FF3300"/>
                </a:solidFill>
              </a:rPr>
              <a:t>多项式时间</a:t>
            </a:r>
            <a:r>
              <a:rPr kumimoji="1" lang="zh-CN" altLang="en-US" dirty="0">
                <a:solidFill>
                  <a:schemeClr val="accent2"/>
                </a:solidFill>
              </a:rPr>
              <a:t>映射归约</a:t>
            </a:r>
            <a:r>
              <a:rPr kumimoji="1" lang="zh-CN" altLang="en-US" dirty="0"/>
              <a:t>到</a:t>
            </a:r>
            <a:r>
              <a:rPr kumimoji="1" lang="en-US" altLang="zh-CN" dirty="0"/>
              <a:t>B </a:t>
            </a:r>
            <a:r>
              <a:rPr kumimoji="1" lang="en-US" altLang="zh-CN" dirty="0">
                <a:sym typeface="Symbol" panose="05050102010706020507" pitchFamily="18" charset="2"/>
              </a:rPr>
              <a:t>(</a:t>
            </a:r>
            <a:r>
              <a:rPr kumimoji="1" lang="en-US" altLang="zh-CN" dirty="0">
                <a:solidFill>
                  <a:schemeClr val="accent2"/>
                </a:solidFill>
              </a:rPr>
              <a:t>A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kumimoji="1" lang="en-US" altLang="zh-CN" dirty="0">
                <a:sym typeface="Symbol" panose="05050102010706020507" pitchFamily="18" charset="2"/>
              </a:rPr>
              <a:t>),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           </a:t>
            </a:r>
            <a:r>
              <a:rPr kumimoji="1" lang="zh-CN" altLang="en-US" dirty="0">
                <a:sym typeface="Symbol" panose="05050102010706020507" pitchFamily="18" charset="2"/>
              </a:rPr>
              <a:t>若存在</a:t>
            </a:r>
            <a:r>
              <a:rPr kumimoji="1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多项式时间</a:t>
            </a:r>
            <a:r>
              <a:rPr kumimoji="1"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可计算函数</a:t>
            </a:r>
            <a:r>
              <a:rPr kumimoji="1" lang="en-US" altLang="zh-CN" dirty="0">
                <a:sym typeface="Symbol" panose="05050102010706020507" pitchFamily="18" charset="2"/>
              </a:rPr>
              <a:t>f:</a:t>
            </a:r>
            <a:r>
              <a:rPr kumimoji="1" lang="en-US" altLang="zh-CN" baseline="30000" dirty="0">
                <a:sym typeface="Symbol" panose="05050102010706020507" pitchFamily="18" charset="2"/>
              </a:rPr>
              <a:t>*</a:t>
            </a:r>
            <a:r>
              <a:rPr kumimoji="1" lang="en-US" altLang="zh-CN" dirty="0">
                <a:sym typeface="Symbol" panose="05050102010706020507" pitchFamily="18" charset="2"/>
              </a:rPr>
              <a:t></a:t>
            </a:r>
            <a:r>
              <a:rPr kumimoji="1" lang="en-US" altLang="zh-CN" baseline="30000" dirty="0">
                <a:sym typeface="Symbol" panose="05050102010706020507" pitchFamily="18" charset="2"/>
              </a:rPr>
              <a:t>*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/>
              <a:t>                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w</a:t>
            </a:r>
            <a:r>
              <a:rPr kumimoji="1" lang="en-US" altLang="zh-CN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*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,</a:t>
            </a:r>
            <a:r>
              <a:rPr kumimoji="1" lang="en-US" altLang="zh-CN" dirty="0">
                <a:solidFill>
                  <a:schemeClr val="accent2"/>
                </a:solidFill>
              </a:rPr>
              <a:t> </a:t>
            </a:r>
            <a:r>
              <a:rPr kumimoji="1" lang="en-US" altLang="zh-CN" dirty="0" err="1">
                <a:solidFill>
                  <a:schemeClr val="accent2"/>
                </a:solidFill>
              </a:rPr>
              <a:t>w</a:t>
            </a:r>
            <a:r>
              <a:rPr kumimoji="1" lang="en-US" altLang="zh-CN" dirty="0" err="1">
                <a:solidFill>
                  <a:schemeClr val="accent2"/>
                </a:solidFill>
                <a:sym typeface="Symbol" panose="05050102010706020507" pitchFamily="18" charset="2"/>
              </a:rPr>
              <a:t>A</a:t>
            </a:r>
            <a:r>
              <a:rPr kumimoji="1" lang="en-US" altLang="zh-CN" dirty="0">
                <a:sym typeface="Symbol" panose="05050102010706020507" pitchFamily="18" charset="2"/>
              </a:rPr>
              <a:t>  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f(w)B</a:t>
            </a:r>
            <a:r>
              <a:rPr kumimoji="1" lang="en-US" altLang="zh-CN" dirty="0">
                <a:sym typeface="Symbol" panose="05050102010706020507" pitchFamily="18" charset="2"/>
              </a:rPr>
              <a:t>.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           </a:t>
            </a:r>
            <a:r>
              <a:rPr kumimoji="1" lang="zh-CN" altLang="en-US" dirty="0">
                <a:sym typeface="Symbol" panose="05050102010706020507" pitchFamily="18" charset="2"/>
              </a:rPr>
              <a:t>函数</a:t>
            </a:r>
            <a:r>
              <a:rPr kumimoji="1" lang="en-US" altLang="zh-CN" dirty="0">
                <a:sym typeface="Symbol" panose="05050102010706020507" pitchFamily="18" charset="2"/>
              </a:rPr>
              <a:t>f</a:t>
            </a:r>
            <a:r>
              <a:rPr kumimoji="1" lang="zh-CN" altLang="en-US" dirty="0">
                <a:sym typeface="Symbol" panose="05050102010706020507" pitchFamily="18" charset="2"/>
              </a:rPr>
              <a:t>称为</a:t>
            </a:r>
            <a:r>
              <a:rPr kumimoji="1" lang="en-US" altLang="zh-CN" dirty="0">
                <a:sym typeface="Symbol" panose="05050102010706020507" pitchFamily="18" charset="2"/>
              </a:rPr>
              <a:t>A</a:t>
            </a:r>
            <a:r>
              <a:rPr kumimoji="1" lang="zh-CN" altLang="en-US" dirty="0">
                <a:sym typeface="Symbol" panose="05050102010706020507" pitchFamily="18" charset="2"/>
              </a:rPr>
              <a:t>到</a:t>
            </a:r>
            <a:r>
              <a:rPr kumimoji="1" lang="en-US" altLang="zh-CN" dirty="0">
                <a:sym typeface="Symbol" panose="05050102010706020507" pitchFamily="18" charset="2"/>
              </a:rPr>
              <a:t>B</a:t>
            </a:r>
            <a:r>
              <a:rPr kumimoji="1" lang="zh-CN" altLang="en-US" dirty="0">
                <a:sym typeface="Symbol" panose="05050102010706020507" pitchFamily="18" charset="2"/>
              </a:rPr>
              <a:t>的</a:t>
            </a:r>
            <a:r>
              <a:rPr kumimoji="1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多项式时间</a:t>
            </a:r>
            <a:r>
              <a:rPr kumimoji="1"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归约</a:t>
            </a:r>
            <a:r>
              <a:rPr kumimoji="1" lang="en-US" altLang="zh-CN" dirty="0">
                <a:sym typeface="Symbol" panose="05050102010706020507" pitchFamily="18" charset="2"/>
              </a:rPr>
              <a:t>.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  </a:t>
            </a:r>
            <a:r>
              <a:rPr kumimoji="1" lang="zh-CN" altLang="en-US" dirty="0">
                <a:sym typeface="Symbol" panose="05050102010706020507" pitchFamily="18" charset="2"/>
              </a:rPr>
              <a:t>通俗地说</a:t>
            </a:r>
            <a:r>
              <a:rPr kumimoji="1" lang="en-US" altLang="zh-CN" dirty="0">
                <a:sym typeface="Symbol" panose="05050102010706020507" pitchFamily="18" charset="2"/>
              </a:rPr>
              <a:t>: f </a:t>
            </a:r>
            <a:r>
              <a:rPr kumimoji="1" lang="zh-CN" altLang="en-US" dirty="0">
                <a:sym typeface="Symbol" panose="05050102010706020507" pitchFamily="18" charset="2"/>
              </a:rPr>
              <a:t>将</a:t>
            </a:r>
            <a:r>
              <a:rPr kumimoji="1" lang="en-US" altLang="zh-CN" dirty="0">
                <a:sym typeface="Symbol" panose="05050102010706020507" pitchFamily="18" charset="2"/>
              </a:rPr>
              <a:t>A</a:t>
            </a:r>
            <a:r>
              <a:rPr kumimoji="1" lang="zh-CN" altLang="en-US" dirty="0">
                <a:sym typeface="Symbol" panose="05050102010706020507" pitchFamily="18" charset="2"/>
              </a:rPr>
              <a:t>的实例编码转换为</a:t>
            </a:r>
            <a:r>
              <a:rPr kumimoji="1" lang="en-US" altLang="zh-CN" dirty="0">
                <a:sym typeface="Symbol" panose="05050102010706020507" pitchFamily="18" charset="2"/>
              </a:rPr>
              <a:t>B</a:t>
            </a:r>
            <a:r>
              <a:rPr kumimoji="1" lang="zh-CN" altLang="en-US" dirty="0">
                <a:sym typeface="Symbol" panose="05050102010706020507" pitchFamily="18" charset="2"/>
              </a:rPr>
              <a:t>的实例编码</a:t>
            </a:r>
            <a:r>
              <a:rPr kumimoji="1" lang="en-US" altLang="zh-CN" dirty="0">
                <a:sym typeface="Symbol" panose="05050102010706020507" pitchFamily="18" charset="2"/>
              </a:rPr>
              <a:t>.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Cook-Levin</a:t>
            </a:r>
            <a:r>
              <a:rPr kumimoji="1"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定理</a:t>
            </a:r>
            <a:r>
              <a:rPr kumimoji="1" lang="en-US" altLang="zh-CN" dirty="0">
                <a:sym typeface="Symbol" panose="05050102010706020507" pitchFamily="18" charset="2"/>
              </a:rPr>
              <a:t>: </a:t>
            </a:r>
            <a:r>
              <a:rPr kumimoji="1" lang="zh-CN" altLang="en-US" dirty="0">
                <a:sym typeface="Symbol" panose="05050102010706020507" pitchFamily="18" charset="2"/>
              </a:rPr>
              <a:t>对任意</a:t>
            </a:r>
            <a:r>
              <a:rPr kumimoji="1" lang="en-US" altLang="zh-CN" dirty="0">
                <a:sym typeface="Symbol" panose="05050102010706020507" pitchFamily="18" charset="2"/>
              </a:rPr>
              <a:t>ANP</a:t>
            </a:r>
            <a:r>
              <a:rPr kumimoji="1" lang="zh-CN" altLang="en-US" dirty="0">
                <a:sym typeface="Symbol" panose="05050102010706020507" pitchFamily="18" charset="2"/>
              </a:rPr>
              <a:t>都有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A </a:t>
            </a:r>
            <a:r>
              <a:rPr kumimoji="1"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P 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SAT</a:t>
            </a:r>
            <a:r>
              <a:rPr kumimoji="1" lang="en-US" altLang="zh-CN" dirty="0">
                <a:sym typeface="Symbol" panose="05050102010706020507" pitchFamily="18" charset="2"/>
              </a:rPr>
              <a:t>.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归约引理</a:t>
            </a:r>
            <a:r>
              <a:rPr kumimoji="1" lang="en-US" altLang="zh-CN" dirty="0" smtClean="0">
                <a:sym typeface="Symbol" panose="05050102010706020507" pitchFamily="18" charset="2"/>
              </a:rPr>
              <a:t>: </a:t>
            </a:r>
            <a:r>
              <a:rPr kumimoji="1" lang="zh-CN" altLang="en-US" dirty="0">
                <a:sym typeface="Symbol" panose="05050102010706020507" pitchFamily="18" charset="2"/>
              </a:rPr>
              <a:t>若 </a:t>
            </a:r>
            <a:r>
              <a:rPr kumimoji="1" lang="en-US" altLang="zh-CN" dirty="0">
                <a:solidFill>
                  <a:schemeClr val="accent2"/>
                </a:solidFill>
              </a:rPr>
              <a:t>A 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P 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ym typeface="Symbol" panose="05050102010706020507" pitchFamily="18" charset="2"/>
              </a:rPr>
              <a:t>且 </a:t>
            </a:r>
            <a:r>
              <a:rPr kumimoji="1" lang="en-US" altLang="zh-CN" dirty="0">
                <a:sym typeface="Symbol" panose="05050102010706020507" pitchFamily="18" charset="2"/>
              </a:rPr>
              <a:t>BP, </a:t>
            </a:r>
            <a:r>
              <a:rPr kumimoji="1" lang="zh-CN" altLang="en-US" dirty="0">
                <a:sym typeface="Symbol" panose="05050102010706020507" pitchFamily="18" charset="2"/>
              </a:rPr>
              <a:t>则 </a:t>
            </a:r>
            <a:r>
              <a:rPr kumimoji="1" lang="en-US" altLang="zh-CN" dirty="0">
                <a:sym typeface="Symbol" panose="05050102010706020507" pitchFamily="18" charset="2"/>
              </a:rPr>
              <a:t>AP. 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推论</a:t>
            </a:r>
            <a:r>
              <a:rPr kumimoji="1" lang="en-US" altLang="zh-CN" dirty="0" smtClean="0">
                <a:sym typeface="Symbol" panose="05050102010706020507" pitchFamily="18" charset="2"/>
              </a:rPr>
              <a:t>: </a:t>
            </a:r>
            <a:r>
              <a:rPr kumimoji="1" lang="zh-CN" altLang="en-US" dirty="0" smtClean="0">
                <a:sym typeface="Symbol" panose="05050102010706020507" pitchFamily="18" charset="2"/>
              </a:rPr>
              <a:t>若</a:t>
            </a:r>
            <a:r>
              <a:rPr kumimoji="1"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SATP</a:t>
            </a:r>
            <a:r>
              <a:rPr kumimoji="1" lang="en-US" altLang="zh-CN" dirty="0" smtClean="0">
                <a:sym typeface="Symbol" panose="05050102010706020507" pitchFamily="18" charset="2"/>
              </a:rPr>
              <a:t>, </a:t>
            </a:r>
            <a:r>
              <a:rPr kumimoji="1" lang="zh-CN" altLang="en-US" dirty="0" smtClean="0">
                <a:sym typeface="Symbol" panose="05050102010706020507" pitchFamily="18" charset="2"/>
              </a:rPr>
              <a:t>则 </a:t>
            </a:r>
            <a:r>
              <a:rPr kumimoji="1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NP = P</a:t>
            </a:r>
            <a:r>
              <a:rPr kumimoji="1" lang="en-US" altLang="zh-CN" dirty="0" smtClean="0">
                <a:sym typeface="Symbol" panose="05050102010706020507" pitchFamily="18" charset="2"/>
              </a:rPr>
              <a:t>.</a:t>
            </a:r>
            <a:endParaRPr kumimoji="1"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2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2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2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2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2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2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2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2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2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2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1" grpId="0" autoUpdateAnimBg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kumimoji="1" lang="zh-CN" altLang="en-US" sz="42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归约定理</a:t>
            </a:r>
            <a:r>
              <a:rPr kumimoji="1" lang="en-US" altLang="zh-CN" sz="4200" dirty="0" smtClean="0">
                <a:sym typeface="Symbol" panose="05050102010706020507" pitchFamily="18" charset="2"/>
              </a:rPr>
              <a:t>:</a:t>
            </a:r>
            <a:r>
              <a:rPr kumimoji="1" lang="zh-CN" altLang="en-US" sz="4200" dirty="0" smtClean="0">
                <a:sym typeface="Symbol" panose="05050102010706020507" pitchFamily="18" charset="2"/>
              </a:rPr>
              <a:t>若</a:t>
            </a:r>
            <a:r>
              <a:rPr kumimoji="1" lang="en-US" altLang="zh-CN" sz="4200" dirty="0" smtClean="0"/>
              <a:t>A</a:t>
            </a:r>
            <a:r>
              <a:rPr kumimoji="1" lang="en-US" altLang="zh-CN" sz="4200" dirty="0" smtClean="0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zh-CN" sz="4200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sz="4200" dirty="0" smtClean="0">
                <a:sym typeface="Symbol" panose="05050102010706020507" pitchFamily="18" charset="2"/>
              </a:rPr>
              <a:t>B</a:t>
            </a:r>
            <a:r>
              <a:rPr kumimoji="1" lang="zh-CN" altLang="en-US" sz="4200" dirty="0" smtClean="0">
                <a:sym typeface="Symbol" panose="05050102010706020507" pitchFamily="18" charset="2"/>
              </a:rPr>
              <a:t>且</a:t>
            </a:r>
            <a:r>
              <a:rPr kumimoji="1" lang="en-US" altLang="zh-CN" sz="4200" dirty="0" smtClean="0">
                <a:sym typeface="Symbol" panose="05050102010706020507" pitchFamily="18" charset="2"/>
              </a:rPr>
              <a:t>B</a:t>
            </a:r>
            <a:r>
              <a:rPr kumimoji="1" lang="en-US" altLang="zh-CN" sz="4200" dirty="0">
                <a:sym typeface="Symbol" panose="05050102010706020507" pitchFamily="18" charset="2"/>
              </a:rPr>
              <a:t>P, </a:t>
            </a:r>
            <a:r>
              <a:rPr kumimoji="1" lang="zh-CN" altLang="en-US" sz="4200" dirty="0" smtClean="0">
                <a:sym typeface="Symbol" panose="05050102010706020507" pitchFamily="18" charset="2"/>
              </a:rPr>
              <a:t>则</a:t>
            </a:r>
            <a:r>
              <a:rPr kumimoji="1" lang="en-US" altLang="zh-CN" sz="4200" dirty="0" smtClean="0">
                <a:sym typeface="Symbol" panose="05050102010706020507" pitchFamily="18" charset="2"/>
              </a:rPr>
              <a:t>A</a:t>
            </a:r>
            <a:r>
              <a:rPr kumimoji="1" lang="en-US" altLang="zh-CN" sz="4200" dirty="0">
                <a:sym typeface="Symbol" panose="05050102010706020507" pitchFamily="18" charset="2"/>
              </a:rPr>
              <a:t>P</a:t>
            </a:r>
            <a:r>
              <a:rPr lang="en-US" altLang="zh-CN" sz="4200" dirty="0" smtClean="0">
                <a:solidFill>
                  <a:schemeClr val="tx1"/>
                </a:solidFill>
              </a:rPr>
              <a:t>(P168)</a:t>
            </a:r>
            <a:endParaRPr lang="zh-CN" altLang="en-US" sz="4200" dirty="0" smtClean="0">
              <a:solidFill>
                <a:schemeClr val="tx1"/>
              </a:solidFill>
            </a:endParaRPr>
          </a:p>
        </p:txBody>
      </p:sp>
      <p:sp>
        <p:nvSpPr>
          <p:cNvPr id="32771" name="Rectangle 6"/>
          <p:cNvSpPr>
            <a:spLocks noChangeArrowheads="1"/>
          </p:cNvSpPr>
          <p:nvPr/>
        </p:nvSpPr>
        <p:spPr bwMode="auto">
          <a:xfrm>
            <a:off x="1520379" y="4941019"/>
            <a:ext cx="2160588" cy="1584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2" name="Text Box 7"/>
          <p:cNvSpPr txBox="1">
            <a:spLocks noChangeArrowheads="1"/>
          </p:cNvSpPr>
          <p:nvPr/>
        </p:nvSpPr>
        <p:spPr bwMode="auto">
          <a:xfrm>
            <a:off x="107504" y="5014044"/>
            <a:ext cx="1268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dirty="0"/>
              <a:t> </a:t>
            </a:r>
            <a:r>
              <a:rPr lang="zh-CN" altLang="en-US" sz="2400" dirty="0"/>
              <a:t>输入</a:t>
            </a:r>
            <a:r>
              <a:rPr lang="en-US" altLang="zh-CN" sz="3200" dirty="0"/>
              <a:t>w </a:t>
            </a:r>
            <a:endParaRPr lang="en-US" altLang="zh-CN" sz="3200" dirty="0"/>
          </a:p>
        </p:txBody>
      </p:sp>
      <p:sp>
        <p:nvSpPr>
          <p:cNvPr id="32773" name="Text Box 8"/>
          <p:cNvSpPr txBox="1">
            <a:spLocks noChangeArrowheads="1"/>
          </p:cNvSpPr>
          <p:nvPr/>
        </p:nvSpPr>
        <p:spPr bwMode="auto">
          <a:xfrm>
            <a:off x="1736279" y="5085482"/>
            <a:ext cx="447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 f </a:t>
            </a:r>
            <a:endParaRPr lang="en-US" altLang="zh-CN" sz="2400"/>
          </a:p>
        </p:txBody>
      </p:sp>
      <p:sp>
        <p:nvSpPr>
          <p:cNvPr id="32774" name="Text Box 9"/>
          <p:cNvSpPr txBox="1">
            <a:spLocks noChangeArrowheads="1"/>
          </p:cNvSpPr>
          <p:nvPr/>
        </p:nvSpPr>
        <p:spPr bwMode="auto">
          <a:xfrm>
            <a:off x="2457004" y="5085482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 f(w) </a:t>
            </a:r>
            <a:endParaRPr lang="en-US" altLang="zh-CN" sz="2400"/>
          </a:p>
        </p:txBody>
      </p:sp>
      <p:sp>
        <p:nvSpPr>
          <p:cNvPr id="32775" name="Text Box 10"/>
          <p:cNvSpPr txBox="1">
            <a:spLocks noChangeArrowheads="1"/>
          </p:cNvSpPr>
          <p:nvPr/>
        </p:nvSpPr>
        <p:spPr bwMode="auto">
          <a:xfrm>
            <a:off x="2493517" y="5793507"/>
            <a:ext cx="781050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/>
              <a:t> M </a:t>
            </a:r>
            <a:endParaRPr lang="en-US" altLang="zh-CN" sz="3200"/>
          </a:p>
        </p:txBody>
      </p:sp>
      <p:cxnSp>
        <p:nvCxnSpPr>
          <p:cNvPr id="32776" name="AutoShape 11"/>
          <p:cNvCxnSpPr>
            <a:cxnSpLocks noChangeShapeType="1"/>
            <a:stCxn id="32774" idx="3"/>
            <a:endCxn id="32775" idx="1"/>
          </p:cNvCxnSpPr>
          <p:nvPr/>
        </p:nvCxnSpPr>
        <p:spPr bwMode="auto">
          <a:xfrm flipH="1">
            <a:off x="2493517" y="5314082"/>
            <a:ext cx="825500" cy="774700"/>
          </a:xfrm>
          <a:prstGeom prst="curvedConnector5">
            <a:avLst>
              <a:gd name="adj1" fmla="val -27500"/>
              <a:gd name="adj2" fmla="val 45694"/>
              <a:gd name="adj3" fmla="val 127694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7" name="Text Box 12"/>
          <p:cNvSpPr txBox="1">
            <a:spLocks noChangeArrowheads="1"/>
          </p:cNvSpPr>
          <p:nvPr/>
        </p:nvSpPr>
        <p:spPr bwMode="auto">
          <a:xfrm>
            <a:off x="3896867" y="5876057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 y/n </a:t>
            </a:r>
            <a:endParaRPr lang="en-US" altLang="zh-CN" sz="2400"/>
          </a:p>
        </p:txBody>
      </p:sp>
      <p:cxnSp>
        <p:nvCxnSpPr>
          <p:cNvPr id="32778" name="AutoShape 13"/>
          <p:cNvCxnSpPr>
            <a:cxnSpLocks noChangeShapeType="1"/>
            <a:stCxn id="32775" idx="3"/>
            <a:endCxn id="32777" idx="1"/>
          </p:cNvCxnSpPr>
          <p:nvPr/>
        </p:nvCxnSpPr>
        <p:spPr bwMode="auto">
          <a:xfrm>
            <a:off x="3274567" y="6088782"/>
            <a:ext cx="622300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9" name="AutoShape 14"/>
          <p:cNvCxnSpPr>
            <a:cxnSpLocks noChangeShapeType="1"/>
            <a:stCxn id="32772" idx="3"/>
            <a:endCxn id="32773" idx="1"/>
          </p:cNvCxnSpPr>
          <p:nvPr/>
        </p:nvCxnSpPr>
        <p:spPr bwMode="auto">
          <a:xfrm>
            <a:off x="1375917" y="5304557"/>
            <a:ext cx="360362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0" name="AutoShape 15"/>
          <p:cNvCxnSpPr>
            <a:cxnSpLocks noChangeShapeType="1"/>
            <a:stCxn id="32773" idx="3"/>
            <a:endCxn id="32774" idx="1"/>
          </p:cNvCxnSpPr>
          <p:nvPr/>
        </p:nvCxnSpPr>
        <p:spPr bwMode="auto">
          <a:xfrm flipV="1">
            <a:off x="2183954" y="5314082"/>
            <a:ext cx="273050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1" name="Text Box 17"/>
          <p:cNvSpPr txBox="1">
            <a:spLocks noChangeArrowheads="1"/>
          </p:cNvSpPr>
          <p:nvPr/>
        </p:nvSpPr>
        <p:spPr bwMode="auto">
          <a:xfrm>
            <a:off x="4355976" y="4941168"/>
            <a:ext cx="45037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solidFill>
                  <a:srgbClr val="FF0000"/>
                </a:solidFill>
                <a:sym typeface="Symbol" panose="05050102010706020507" pitchFamily="18" charset="2"/>
              </a:rPr>
              <a:t>w</a:t>
            </a:r>
            <a:r>
              <a:rPr kumimoji="1" lang="en-US" altLang="zh-CN" sz="3200" dirty="0">
                <a:sym typeface="Symbol" panose="05050102010706020507" pitchFamily="18" charset="2"/>
              </a:rPr>
              <a:t></a:t>
            </a:r>
            <a:r>
              <a:rPr kumimoji="1" lang="en-US" altLang="zh-CN" sz="3200" baseline="30000" dirty="0">
                <a:sym typeface="Symbol" panose="05050102010706020507" pitchFamily="18" charset="2"/>
              </a:rPr>
              <a:t>*</a:t>
            </a:r>
            <a:r>
              <a:rPr kumimoji="1" lang="en-US" altLang="zh-CN" sz="3200" dirty="0">
                <a:sym typeface="Symbol" panose="05050102010706020507" pitchFamily="18" charset="2"/>
              </a:rPr>
              <a:t>, </a:t>
            </a:r>
            <a:r>
              <a:rPr kumimoji="1" lang="en-US" altLang="zh-CN" sz="3200" dirty="0" err="1">
                <a:solidFill>
                  <a:schemeClr val="accent2"/>
                </a:solidFill>
              </a:rPr>
              <a:t>w</a:t>
            </a:r>
            <a:r>
              <a:rPr kumimoji="1" lang="en-US" altLang="zh-CN" sz="3200" dirty="0" err="1">
                <a:solidFill>
                  <a:schemeClr val="accent2"/>
                </a:solidFill>
                <a:sym typeface="Symbol" panose="05050102010706020507" pitchFamily="18" charset="2"/>
              </a:rPr>
              <a:t>A</a:t>
            </a:r>
            <a:r>
              <a:rPr kumimoji="1" lang="en-US" altLang="zh-CN" sz="3200" dirty="0">
                <a:sym typeface="Symbol" panose="05050102010706020507" pitchFamily="18" charset="2"/>
              </a:rPr>
              <a:t> </a:t>
            </a:r>
            <a:r>
              <a:rPr kumimoji="1" lang="en-US" altLang="zh-CN" sz="3200" dirty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kumimoji="1" lang="en-US" altLang="zh-CN" sz="3200" dirty="0">
                <a:sym typeface="Symbol" panose="05050102010706020507" pitchFamily="18" charset="2"/>
              </a:rPr>
              <a:t> </a:t>
            </a:r>
            <a:r>
              <a:rPr kumimoji="1" lang="en-US" altLang="zh-CN" sz="3200" dirty="0">
                <a:solidFill>
                  <a:schemeClr val="accent2"/>
                </a:solidFill>
                <a:sym typeface="Symbol" panose="05050102010706020507" pitchFamily="18" charset="2"/>
              </a:rPr>
              <a:t>f(w)B</a:t>
            </a:r>
            <a:r>
              <a:rPr kumimoji="1" lang="en-US" altLang="zh-CN" sz="3200" dirty="0">
                <a:sym typeface="Symbol" panose="05050102010706020507" pitchFamily="18" charset="2"/>
              </a:rPr>
              <a:t>.</a:t>
            </a:r>
            <a:endParaRPr kumimoji="1" lang="en-US" altLang="zh-CN" sz="3200" dirty="0">
              <a:sym typeface="Symbol" panose="05050102010706020507" pitchFamily="18" charset="2"/>
            </a:endParaRPr>
          </a:p>
        </p:txBody>
      </p:sp>
      <p:sp>
        <p:nvSpPr>
          <p:cNvPr id="292882" name="Text Box 18"/>
          <p:cNvSpPr txBox="1">
            <a:spLocks noChangeArrowheads="1"/>
          </p:cNvSpPr>
          <p:nvPr/>
        </p:nvSpPr>
        <p:spPr bwMode="auto">
          <a:xfrm>
            <a:off x="496888" y="1125538"/>
            <a:ext cx="8436925" cy="33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 smtClean="0">
                <a:sym typeface="Symbol" panose="05050102010706020507" pitchFamily="18" charset="2"/>
              </a:rPr>
              <a:t>证明</a:t>
            </a:r>
            <a:r>
              <a:rPr kumimoji="1" lang="en-US" altLang="zh-CN" dirty="0">
                <a:sym typeface="Symbol" panose="05050102010706020507" pitchFamily="18" charset="2"/>
              </a:rPr>
              <a:t>: </a:t>
            </a:r>
            <a:r>
              <a:rPr kumimoji="1" lang="zh-CN" altLang="en-US" dirty="0">
                <a:sym typeface="Symbol" panose="05050102010706020507" pitchFamily="18" charset="2"/>
              </a:rPr>
              <a:t>设 </a:t>
            </a:r>
            <a:r>
              <a:rPr kumimoji="1" lang="en-US" altLang="zh-CN" dirty="0">
                <a:sym typeface="Symbol" panose="05050102010706020507" pitchFamily="18" charset="2"/>
              </a:rPr>
              <a:t>f:</a:t>
            </a:r>
            <a:r>
              <a:rPr kumimoji="1" lang="en-US" altLang="zh-CN" baseline="30000" dirty="0">
                <a:sym typeface="Symbol" panose="05050102010706020507" pitchFamily="18" charset="2"/>
              </a:rPr>
              <a:t>*</a:t>
            </a:r>
            <a:r>
              <a:rPr kumimoji="1" lang="en-US" altLang="zh-CN" dirty="0">
                <a:sym typeface="Symbol" panose="05050102010706020507" pitchFamily="18" charset="2"/>
              </a:rPr>
              <a:t></a:t>
            </a:r>
            <a:r>
              <a:rPr kumimoji="1" lang="en-US" altLang="zh-CN" baseline="30000" dirty="0">
                <a:sym typeface="Symbol" panose="05050102010706020507" pitchFamily="18" charset="2"/>
              </a:rPr>
              <a:t>*</a:t>
            </a:r>
            <a:r>
              <a:rPr kumimoji="1" lang="zh-CN" altLang="en-US" dirty="0">
                <a:sym typeface="Symbol" panose="05050102010706020507" pitchFamily="18" charset="2"/>
              </a:rPr>
              <a:t>是</a:t>
            </a:r>
            <a:r>
              <a:rPr kumimoji="1" lang="en-US" altLang="zh-CN" dirty="0">
                <a:sym typeface="Symbol" panose="05050102010706020507" pitchFamily="18" charset="2"/>
              </a:rPr>
              <a:t>A</a:t>
            </a:r>
            <a:r>
              <a:rPr kumimoji="1" lang="zh-CN" altLang="en-US" dirty="0">
                <a:sym typeface="Symbol" panose="05050102010706020507" pitchFamily="18" charset="2"/>
              </a:rPr>
              <a:t>到</a:t>
            </a:r>
            <a:r>
              <a:rPr kumimoji="1" lang="en-US" altLang="zh-CN" dirty="0">
                <a:sym typeface="Symbol" panose="05050102010706020507" pitchFamily="18" charset="2"/>
              </a:rPr>
              <a:t>B</a:t>
            </a:r>
            <a:r>
              <a:rPr kumimoji="1" lang="zh-CN" altLang="en-US" dirty="0">
                <a:sym typeface="Symbol" panose="05050102010706020507" pitchFamily="18" charset="2"/>
              </a:rPr>
              <a:t>的</a:t>
            </a:r>
            <a:r>
              <a:rPr kumimoji="1" lang="en-US" altLang="zh-CN" dirty="0">
                <a:sym typeface="Symbol" panose="05050102010706020507" pitchFamily="18" charset="2"/>
              </a:rPr>
              <a:t>P</a:t>
            </a:r>
            <a:r>
              <a:rPr kumimoji="1" lang="zh-CN" altLang="en-US" dirty="0">
                <a:sym typeface="Symbol" panose="05050102010706020507" pitchFamily="18" charset="2"/>
              </a:rPr>
              <a:t>时间归约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                 B</a:t>
            </a:r>
            <a:r>
              <a:rPr kumimoji="1" lang="zh-CN" altLang="en-US" dirty="0">
                <a:sym typeface="Symbol" panose="05050102010706020507" pitchFamily="18" charset="2"/>
              </a:rPr>
              <a:t>有</a:t>
            </a:r>
            <a:r>
              <a:rPr kumimoji="1" lang="en-US" altLang="zh-CN" dirty="0">
                <a:sym typeface="Symbol" panose="05050102010706020507" pitchFamily="18" charset="2"/>
              </a:rPr>
              <a:t>P</a:t>
            </a:r>
            <a:r>
              <a:rPr kumimoji="1" lang="zh-CN" altLang="en-US" dirty="0">
                <a:sym typeface="Symbol" panose="05050102010706020507" pitchFamily="18" charset="2"/>
              </a:rPr>
              <a:t>时间判定器</a:t>
            </a:r>
            <a:r>
              <a:rPr kumimoji="1" lang="en-US" altLang="zh-CN" dirty="0">
                <a:sym typeface="Symbol" panose="05050102010706020507" pitchFamily="18" charset="2"/>
              </a:rPr>
              <a:t>M, </a:t>
            </a:r>
            <a:r>
              <a:rPr kumimoji="1" lang="zh-CN" altLang="en-US" dirty="0">
                <a:sym typeface="Symbol" panose="05050102010706020507" pitchFamily="18" charset="2"/>
              </a:rPr>
              <a:t>则 </a:t>
            </a: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>
                <a:sym typeface="Symbol" panose="05050102010706020507" pitchFamily="18" charset="2"/>
              </a:rPr>
              <a:t>          </a:t>
            </a:r>
            <a:r>
              <a:rPr kumimoji="1" lang="en-US" altLang="zh-CN" dirty="0">
                <a:sym typeface="Symbol" panose="05050102010706020507" pitchFamily="18" charset="2"/>
              </a:rPr>
              <a:t>N=“</a:t>
            </a:r>
            <a:r>
              <a:rPr kumimoji="1" lang="zh-CN" altLang="en-US" dirty="0">
                <a:sym typeface="Symbol" panose="05050102010706020507" pitchFamily="18" charset="2"/>
              </a:rPr>
              <a:t>输入</a:t>
            </a:r>
            <a:r>
              <a:rPr kumimoji="1" lang="en-US" altLang="zh-CN" dirty="0">
                <a:sym typeface="Symbol" panose="05050102010706020507" pitchFamily="18" charset="2"/>
              </a:rPr>
              <a:t>w, </a:t>
            </a:r>
            <a:r>
              <a:rPr kumimoji="1" lang="zh-CN" altLang="en-US" dirty="0">
                <a:sym typeface="Symbol" panose="05050102010706020507" pitchFamily="18" charset="2"/>
              </a:rPr>
              <a:t>计算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kumimoji="1" lang="en-US" altLang="zh-CN" dirty="0">
                <a:sym typeface="Symbol" panose="05050102010706020507" pitchFamily="18" charset="2"/>
              </a:rPr>
              <a:t>(</a:t>
            </a:r>
            <a:r>
              <a:rPr kumimoji="1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f(w)</a:t>
            </a:r>
            <a:r>
              <a:rPr kumimoji="1" lang="en-US" altLang="zh-CN" dirty="0">
                <a:sym typeface="Symbol" panose="05050102010706020507" pitchFamily="18" charset="2"/>
              </a:rPr>
              <a:t>), </a:t>
            </a:r>
            <a:r>
              <a:rPr kumimoji="1" lang="zh-CN" altLang="en-US" dirty="0">
                <a:sym typeface="Symbol" panose="05050102010706020507" pitchFamily="18" charset="2"/>
              </a:rPr>
              <a:t>输出</a:t>
            </a:r>
            <a:r>
              <a:rPr kumimoji="1" lang="en-US" altLang="zh-CN" dirty="0">
                <a:sym typeface="Symbol" panose="05050102010706020507" pitchFamily="18" charset="2"/>
              </a:rPr>
              <a:t>M</a:t>
            </a:r>
            <a:r>
              <a:rPr kumimoji="1" lang="zh-CN" altLang="en-US" dirty="0">
                <a:sym typeface="Symbol" panose="05050102010706020507" pitchFamily="18" charset="2"/>
              </a:rPr>
              <a:t>的运行结果” </a:t>
            </a: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>
                <a:sym typeface="Symbol" panose="05050102010706020507" pitchFamily="18" charset="2"/>
              </a:rPr>
              <a:t>                 在多项式时间内判定</a:t>
            </a:r>
            <a:r>
              <a:rPr kumimoji="1" lang="en-US" altLang="zh-CN" dirty="0">
                <a:sym typeface="Symbol" panose="05050102010706020507" pitchFamily="18" charset="2"/>
              </a:rPr>
              <a:t>A. 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 smtClean="0">
                <a:sym typeface="Symbol" panose="05050102010706020507" pitchFamily="18" charset="2"/>
              </a:rPr>
              <a:t>问题</a:t>
            </a:r>
            <a:r>
              <a:rPr kumimoji="1" lang="en-US" altLang="zh-CN" dirty="0" smtClean="0">
                <a:sym typeface="Symbol" panose="05050102010706020507" pitchFamily="18" charset="2"/>
              </a:rPr>
              <a:t>: </a:t>
            </a:r>
            <a:r>
              <a:rPr kumimoji="1" lang="zh-CN" altLang="en-US" dirty="0" smtClean="0">
                <a:sym typeface="Symbol" panose="05050102010706020507" pitchFamily="18" charset="2"/>
              </a:rPr>
              <a:t>若</a:t>
            </a:r>
            <a:r>
              <a:rPr kumimoji="1" lang="en-US" altLang="zh-CN" dirty="0" smtClean="0">
                <a:sym typeface="Symbol" panose="05050102010706020507" pitchFamily="18" charset="2"/>
              </a:rPr>
              <a:t>f</a:t>
            </a:r>
            <a:r>
              <a:rPr kumimoji="1" lang="zh-CN" altLang="en-US" dirty="0" smtClean="0">
                <a:sym typeface="Symbol" panose="05050102010706020507" pitchFamily="18" charset="2"/>
              </a:rPr>
              <a:t>是</a:t>
            </a:r>
            <a:r>
              <a:rPr kumimoji="1" lang="en-US" altLang="zh-CN" dirty="0" err="1" smtClean="0">
                <a:sym typeface="Symbol" panose="05050102010706020507" pitchFamily="18" charset="2"/>
              </a:rPr>
              <a:t>n</a:t>
            </a:r>
            <a:r>
              <a:rPr kumimoji="1" lang="en-US" altLang="zh-CN" baseline="30000" dirty="0" err="1" smtClean="0">
                <a:sym typeface="Symbol" panose="05050102010706020507" pitchFamily="18" charset="2"/>
              </a:rPr>
              <a:t>a</a:t>
            </a:r>
            <a:r>
              <a:rPr kumimoji="1" lang="zh-CN" altLang="en-US" dirty="0" smtClean="0">
                <a:sym typeface="Symbol" panose="05050102010706020507" pitchFamily="18" charset="2"/>
              </a:rPr>
              <a:t>时间</a:t>
            </a:r>
            <a:r>
              <a:rPr kumimoji="1" lang="zh-CN" altLang="en-US" dirty="0">
                <a:sym typeface="Symbol" panose="05050102010706020507" pitchFamily="18" charset="2"/>
              </a:rPr>
              <a:t>归</a:t>
            </a:r>
            <a:r>
              <a:rPr kumimoji="1" lang="zh-CN" altLang="en-US" dirty="0" smtClean="0">
                <a:sym typeface="Symbol" panose="05050102010706020507" pitchFamily="18" charset="2"/>
              </a:rPr>
              <a:t>约</a:t>
            </a:r>
            <a:r>
              <a:rPr kumimoji="1" lang="en-US" altLang="zh-CN" dirty="0" smtClean="0">
                <a:sym typeface="Symbol" panose="05050102010706020507" pitchFamily="18" charset="2"/>
              </a:rPr>
              <a:t>, M</a:t>
            </a:r>
            <a:r>
              <a:rPr kumimoji="1" lang="zh-CN" altLang="en-US" dirty="0" smtClean="0">
                <a:sym typeface="Symbol" panose="05050102010706020507" pitchFamily="18" charset="2"/>
              </a:rPr>
              <a:t>是</a:t>
            </a:r>
            <a:r>
              <a:rPr kumimoji="1" lang="en-US" altLang="zh-CN" dirty="0" err="1" smtClean="0">
                <a:sym typeface="Symbol" panose="05050102010706020507" pitchFamily="18" charset="2"/>
              </a:rPr>
              <a:t>n</a:t>
            </a:r>
            <a:r>
              <a:rPr kumimoji="1" lang="en-US" altLang="zh-CN" baseline="30000" dirty="0" err="1" smtClean="0">
                <a:sym typeface="Symbol" panose="05050102010706020507" pitchFamily="18" charset="2"/>
              </a:rPr>
              <a:t>b</a:t>
            </a:r>
            <a:r>
              <a:rPr kumimoji="1" lang="zh-CN" altLang="en-US" dirty="0" smtClean="0">
                <a:sym typeface="Symbol" panose="05050102010706020507" pitchFamily="18" charset="2"/>
              </a:rPr>
              <a:t>时间判定器</a:t>
            </a:r>
            <a:r>
              <a:rPr kumimoji="1" lang="en-US" altLang="zh-CN" dirty="0" smtClean="0">
                <a:sym typeface="Symbol" panose="05050102010706020507" pitchFamily="18" charset="2"/>
              </a:rPr>
              <a:t>, </a:t>
            </a:r>
            <a:r>
              <a:rPr kumimoji="1" lang="zh-CN" altLang="en-US" dirty="0" smtClean="0">
                <a:sym typeface="Symbol" panose="05050102010706020507" pitchFamily="18" charset="2"/>
              </a:rPr>
              <a:t>则</a:t>
            </a:r>
            <a:r>
              <a:rPr kumimoji="1" lang="en-US" altLang="zh-CN" dirty="0" smtClean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kumimoji="1" lang="zh-CN" altLang="en-US" dirty="0" smtClean="0">
                <a:solidFill>
                  <a:srgbClr val="C00000"/>
                </a:solidFill>
                <a:sym typeface="Symbol" panose="05050102010706020507" pitchFamily="18" charset="2"/>
              </a:rPr>
              <a:t>时间</a:t>
            </a:r>
            <a:r>
              <a:rPr kumimoji="1" lang="en-US" altLang="zh-CN" dirty="0" smtClean="0">
                <a:sym typeface="Symbol" panose="05050102010706020507" pitchFamily="18" charset="2"/>
              </a:rPr>
              <a:t>?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 smtClean="0">
                <a:sym typeface="Symbol" panose="05050102010706020507" pitchFamily="18" charset="2"/>
              </a:rPr>
              <a:t>设</a:t>
            </a:r>
            <a:r>
              <a:rPr kumimoji="1" lang="en-US" altLang="zh-CN" dirty="0" smtClean="0">
                <a:sym typeface="Symbol" panose="05050102010706020507" pitchFamily="18" charset="2"/>
              </a:rPr>
              <a:t>|w|=n, </a:t>
            </a:r>
            <a:r>
              <a:rPr kumimoji="1" lang="zh-CN" altLang="en-US" dirty="0" smtClean="0">
                <a:sym typeface="Symbol" panose="05050102010706020507" pitchFamily="18" charset="2"/>
              </a:rPr>
              <a:t>则</a:t>
            </a:r>
            <a:r>
              <a:rPr kumimoji="1" lang="en-US" altLang="zh-CN" dirty="0" smtClean="0">
                <a:sym typeface="Symbol" panose="05050102010706020507" pitchFamily="18" charset="2"/>
              </a:rPr>
              <a:t>|f(w)|</a:t>
            </a:r>
            <a:r>
              <a:rPr kumimoji="1" lang="en-US" altLang="zh-CN" dirty="0" err="1" smtClean="0">
                <a:sym typeface="Symbol" panose="05050102010706020507" pitchFamily="18" charset="2"/>
              </a:rPr>
              <a:t>n</a:t>
            </a:r>
            <a:r>
              <a:rPr kumimoji="1" lang="en-US" altLang="zh-CN" baseline="30000" dirty="0" err="1" smtClean="0">
                <a:sym typeface="Symbol" panose="05050102010706020507" pitchFamily="18" charset="2"/>
              </a:rPr>
              <a:t>a</a:t>
            </a:r>
            <a:r>
              <a:rPr kumimoji="1" lang="en-US" altLang="zh-CN" dirty="0" smtClean="0">
                <a:sym typeface="Symbol" panose="05050102010706020507" pitchFamily="18" charset="2"/>
              </a:rPr>
              <a:t>, </a:t>
            </a:r>
            <a:r>
              <a:rPr kumimoji="1" lang="zh-CN" altLang="en-US" dirty="0" smtClean="0">
                <a:sym typeface="Symbol" panose="05050102010706020507" pitchFamily="18" charset="2"/>
              </a:rPr>
              <a:t>则</a:t>
            </a:r>
            <a:r>
              <a:rPr kumimoji="1" lang="en-US" altLang="zh-CN" dirty="0" smtClean="0">
                <a:sym typeface="Symbol" panose="05050102010706020507" pitchFamily="18" charset="2"/>
              </a:rPr>
              <a:t>M(f(w))</a:t>
            </a:r>
            <a:r>
              <a:rPr kumimoji="1" lang="zh-CN" altLang="en-US" dirty="0" smtClean="0">
                <a:sym typeface="Symbol" panose="05050102010706020507" pitchFamily="18" charset="2"/>
              </a:rPr>
              <a:t>时间  </a:t>
            </a:r>
            <a:r>
              <a:rPr kumimoji="1" lang="en-US" altLang="zh-CN" dirty="0" smtClean="0">
                <a:sym typeface="Symbol" panose="05050102010706020507" pitchFamily="18" charset="2"/>
              </a:rPr>
              <a:t>n</a:t>
            </a:r>
            <a:r>
              <a:rPr kumimoji="1" lang="en-US" altLang="zh-CN" baseline="30000" dirty="0" smtClean="0">
                <a:sym typeface="Symbol" panose="05050102010706020507" pitchFamily="18" charset="2"/>
              </a:rPr>
              <a:t>ab</a:t>
            </a:r>
            <a:r>
              <a:rPr kumimoji="1" lang="en-US" altLang="zh-CN" dirty="0" smtClean="0">
                <a:sym typeface="Symbol" panose="05050102010706020507" pitchFamily="18" charset="2"/>
              </a:rPr>
              <a:t>. </a:t>
            </a:r>
            <a:endParaRPr kumimoji="1" lang="en-US" altLang="zh-CN" dirty="0">
              <a:sym typeface="Symbol" panose="05050102010706020507" pitchFamily="18" charset="2"/>
            </a:endParaRPr>
          </a:p>
        </p:txBody>
      </p:sp>
      <p:sp>
        <p:nvSpPr>
          <p:cNvPr id="32783" name="Text Box 20"/>
          <p:cNvSpPr txBox="1">
            <a:spLocks noChangeArrowheads="1"/>
          </p:cNvSpPr>
          <p:nvPr/>
        </p:nvSpPr>
        <p:spPr bwMode="auto">
          <a:xfrm>
            <a:off x="5292080" y="5661248"/>
            <a:ext cx="28376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>
                <a:solidFill>
                  <a:schemeClr val="accent2"/>
                </a:solidFill>
              </a:rPr>
              <a:t>利用</a:t>
            </a:r>
            <a:r>
              <a:rPr lang="en-US" altLang="zh-CN" sz="2400" dirty="0" smtClean="0">
                <a:solidFill>
                  <a:schemeClr val="accent2"/>
                </a:solidFill>
              </a:rPr>
              <a:t>f</a:t>
            </a:r>
            <a:r>
              <a:rPr lang="zh-CN" altLang="en-US" sz="2400" dirty="0" smtClean="0">
                <a:solidFill>
                  <a:schemeClr val="accent2"/>
                </a:solidFill>
              </a:rPr>
              <a:t>和</a:t>
            </a:r>
            <a:r>
              <a:rPr lang="en-US" altLang="zh-CN" sz="2400" dirty="0" smtClean="0">
                <a:solidFill>
                  <a:schemeClr val="accent2"/>
                </a:solidFill>
              </a:rPr>
              <a:t>B</a:t>
            </a:r>
            <a:r>
              <a:rPr lang="zh-CN" altLang="en-US" sz="2400" dirty="0">
                <a:solidFill>
                  <a:schemeClr val="accent2"/>
                </a:solidFill>
              </a:rPr>
              <a:t>的判定</a:t>
            </a:r>
            <a:r>
              <a:rPr lang="zh-CN" altLang="en-US" sz="2400" dirty="0" smtClean="0">
                <a:solidFill>
                  <a:schemeClr val="accent2"/>
                </a:solidFill>
              </a:rPr>
              <a:t>器</a:t>
            </a:r>
            <a:r>
              <a:rPr lang="en-US" altLang="zh-CN" sz="2400" dirty="0" smtClean="0">
                <a:solidFill>
                  <a:schemeClr val="accent2"/>
                </a:solidFill>
              </a:rPr>
              <a:t> 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eaLnBrk="1" hangingPunct="1"/>
            <a:r>
              <a:rPr lang="zh-CN" altLang="en-US" sz="2400" dirty="0">
                <a:solidFill>
                  <a:schemeClr val="accent2"/>
                </a:solidFill>
              </a:rPr>
              <a:t>构造</a:t>
            </a:r>
            <a:r>
              <a:rPr lang="en-US" altLang="zh-CN" sz="2400" dirty="0">
                <a:solidFill>
                  <a:schemeClr val="accent2"/>
                </a:solidFill>
              </a:rPr>
              <a:t>A</a:t>
            </a:r>
            <a:r>
              <a:rPr lang="zh-CN" altLang="en-US" sz="2400" dirty="0">
                <a:solidFill>
                  <a:schemeClr val="accent2"/>
                </a:solidFill>
              </a:rPr>
              <a:t>的判定器 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28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2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28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82" grpId="0" autoUpdateAnimBg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dirty="0" smtClean="0">
                <a:solidFill>
                  <a:schemeClr val="tx1"/>
                </a:solidFill>
              </a:rPr>
              <a:t>定理</a:t>
            </a:r>
            <a:r>
              <a:rPr lang="en-US" altLang="zh-CN" dirty="0" smtClean="0">
                <a:solidFill>
                  <a:schemeClr val="tx1"/>
                </a:solidFill>
              </a:rPr>
              <a:t>: 3SAT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P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CLIQUE (P168)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265219" name="Text Box 3"/>
          <p:cNvSpPr txBox="1">
            <a:spLocks noChangeArrowheads="1"/>
          </p:cNvSpPr>
          <p:nvPr/>
        </p:nvSpPr>
        <p:spPr bwMode="auto">
          <a:xfrm>
            <a:off x="347489" y="1198563"/>
            <a:ext cx="7608887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3SAT = 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{&lt;&gt;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| 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是可满足的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3cnf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公式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}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000000"/>
                </a:solidFill>
              </a:rPr>
              <a:t>CLIQUE = { </a:t>
            </a:r>
            <a:r>
              <a:rPr kumimoji="1" lang="en-US" altLang="zh-CN" dirty="0" smtClean="0">
                <a:solidFill>
                  <a:srgbClr val="000000"/>
                </a:solidFill>
              </a:rPr>
              <a:t>&lt;</a:t>
            </a:r>
            <a:r>
              <a:rPr kumimoji="1" lang="en-US" altLang="zh-CN" dirty="0" err="1" smtClean="0">
                <a:solidFill>
                  <a:srgbClr val="000000"/>
                </a:solidFill>
              </a:rPr>
              <a:t>G,k</a:t>
            </a:r>
            <a:r>
              <a:rPr kumimoji="1" lang="en-US" altLang="zh-CN" dirty="0" smtClean="0">
                <a:solidFill>
                  <a:srgbClr val="000000"/>
                </a:solidFill>
              </a:rPr>
              <a:t>&gt; </a:t>
            </a:r>
            <a:r>
              <a:rPr kumimoji="1" lang="en-US" altLang="zh-CN" dirty="0">
                <a:solidFill>
                  <a:srgbClr val="000000"/>
                </a:solidFill>
              </a:rPr>
              <a:t>| G</a:t>
            </a:r>
            <a:r>
              <a:rPr kumimoji="1" lang="zh-CN" altLang="en-US" dirty="0">
                <a:solidFill>
                  <a:srgbClr val="000000"/>
                </a:solidFill>
              </a:rPr>
              <a:t>是有</a:t>
            </a:r>
            <a:r>
              <a:rPr kumimoji="1" lang="en-US" altLang="zh-CN" dirty="0">
                <a:solidFill>
                  <a:srgbClr val="000000"/>
                </a:solidFill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</a:rPr>
              <a:t>团的无向图 </a:t>
            </a:r>
            <a:r>
              <a:rPr kumimoji="1" lang="en-US" altLang="zh-CN" dirty="0">
                <a:solidFill>
                  <a:srgbClr val="000000"/>
                </a:solidFill>
              </a:rPr>
              <a:t>}.</a:t>
            </a:r>
            <a:endParaRPr kumimoji="1" lang="en-US" altLang="zh-CN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>
                <a:solidFill>
                  <a:srgbClr val="000000"/>
                </a:solidFill>
              </a:rPr>
              <a:t>证明</a:t>
            </a:r>
            <a:r>
              <a:rPr kumimoji="1" lang="en-US" altLang="zh-CN" dirty="0">
                <a:solidFill>
                  <a:srgbClr val="000000"/>
                </a:solidFill>
              </a:rPr>
              <a:t>:</a:t>
            </a:r>
            <a:r>
              <a:rPr kumimoji="1" lang="zh-CN" altLang="en-US" dirty="0">
                <a:solidFill>
                  <a:srgbClr val="000000"/>
                </a:solidFill>
              </a:rPr>
              <a:t>设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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(a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b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c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…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dirty="0" err="1">
                <a:solidFill>
                  <a:srgbClr val="3333CC"/>
                </a:solidFill>
                <a:sym typeface="Symbol" panose="05050102010706020507" pitchFamily="18" charset="2"/>
              </a:rPr>
              <a:t>a</a:t>
            </a:r>
            <a:r>
              <a:rPr kumimoji="1" lang="en-US" altLang="zh-CN" baseline="-25000" dirty="0" err="1">
                <a:solidFill>
                  <a:srgbClr val="3333CC"/>
                </a:solidFill>
                <a:sym typeface="Symbol" panose="05050102010706020507" pitchFamily="18" charset="2"/>
              </a:rPr>
              <a:t>k</a:t>
            </a:r>
            <a:r>
              <a:rPr kumimoji="1" lang="en-US" altLang="zh-CN" dirty="0" err="1">
                <a:solidFill>
                  <a:srgbClr val="3333CC"/>
                </a:solidFill>
                <a:sym typeface="Symbol" panose="05050102010706020507" pitchFamily="18" charset="2"/>
              </a:rPr>
              <a:t>b</a:t>
            </a:r>
            <a:r>
              <a:rPr kumimoji="1" lang="en-US" altLang="zh-CN" baseline="-25000" dirty="0" err="1">
                <a:solidFill>
                  <a:srgbClr val="3333CC"/>
                </a:solidFill>
                <a:sym typeface="Symbol" panose="05050102010706020507" pitchFamily="18" charset="2"/>
              </a:rPr>
              <a:t>k</a:t>
            </a:r>
            <a:r>
              <a:rPr kumimoji="1" lang="en-US" altLang="zh-CN" dirty="0" err="1">
                <a:solidFill>
                  <a:srgbClr val="3333CC"/>
                </a:solidFill>
                <a:sym typeface="Symbol" panose="05050102010706020507" pitchFamily="18" charset="2"/>
              </a:rPr>
              <a:t>c</a:t>
            </a:r>
            <a:r>
              <a:rPr kumimoji="1" lang="en-US" altLang="zh-CN" baseline="-25000" dirty="0" err="1">
                <a:solidFill>
                  <a:srgbClr val="3333CC"/>
                </a:solidFill>
                <a:sym typeface="Symbol" panose="05050102010706020507" pitchFamily="18" charset="2"/>
              </a:rPr>
              <a:t>k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有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个子句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. </a:t>
            </a:r>
            <a:endParaRPr kumimoji="1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令 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() = 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&lt;</a:t>
            </a:r>
            <a:r>
              <a:rPr kumimoji="1" lang="en-US" altLang="zh-CN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G,k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&gt;,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G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有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组节点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每组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个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;</a:t>
            </a:r>
            <a:endParaRPr kumimoji="1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             </a:t>
            </a:r>
            <a:r>
              <a:rPr kumimoji="1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同组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节点无边相连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相反标记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无边相连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endParaRPr kumimoji="1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例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: f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 = 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&lt;G,3&gt;</a:t>
            </a:r>
            <a:endParaRPr kumimoji="1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pSp>
        <p:nvGrpSpPr>
          <p:cNvPr id="265298" name="Group 82"/>
          <p:cNvGrpSpPr/>
          <p:nvPr/>
        </p:nvGrpSpPr>
        <p:grpSpPr bwMode="auto">
          <a:xfrm>
            <a:off x="3131939" y="3860800"/>
            <a:ext cx="2016125" cy="0"/>
            <a:chOff x="1610" y="2432"/>
            <a:chExt cx="1270" cy="0"/>
          </a:xfrm>
        </p:grpSpPr>
        <p:sp>
          <p:nvSpPr>
            <p:cNvPr id="53298" name="Line 6"/>
            <p:cNvSpPr>
              <a:spLocks noChangeShapeType="1"/>
            </p:cNvSpPr>
            <p:nvPr/>
          </p:nvSpPr>
          <p:spPr bwMode="auto">
            <a:xfrm>
              <a:off x="1610" y="2432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99" name="Line 32"/>
            <p:cNvSpPr>
              <a:spLocks noChangeShapeType="1"/>
            </p:cNvSpPr>
            <p:nvPr/>
          </p:nvSpPr>
          <p:spPr bwMode="auto">
            <a:xfrm>
              <a:off x="1927" y="2432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300" name="Line 33"/>
            <p:cNvSpPr>
              <a:spLocks noChangeShapeType="1"/>
            </p:cNvSpPr>
            <p:nvPr/>
          </p:nvSpPr>
          <p:spPr bwMode="auto">
            <a:xfrm>
              <a:off x="2245" y="2432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301" name="Line 34"/>
            <p:cNvSpPr>
              <a:spLocks noChangeShapeType="1"/>
            </p:cNvSpPr>
            <p:nvPr/>
          </p:nvSpPr>
          <p:spPr bwMode="auto">
            <a:xfrm>
              <a:off x="2699" y="2432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65276" name="Group 60"/>
          <p:cNvGrpSpPr/>
          <p:nvPr/>
        </p:nvGrpSpPr>
        <p:grpSpPr bwMode="auto">
          <a:xfrm>
            <a:off x="971550" y="4149725"/>
            <a:ext cx="3494088" cy="2447925"/>
            <a:chOff x="1202" y="2659"/>
            <a:chExt cx="2201" cy="1542"/>
          </a:xfrm>
        </p:grpSpPr>
        <p:sp>
          <p:nvSpPr>
            <p:cNvPr id="53276" name="Oval 9" descr="再生纸"/>
            <p:cNvSpPr>
              <a:spLocks noChangeArrowheads="1"/>
            </p:cNvSpPr>
            <p:nvPr/>
          </p:nvSpPr>
          <p:spPr bwMode="auto">
            <a:xfrm>
              <a:off x="1202" y="3113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7" name="Text Box 10"/>
            <p:cNvSpPr txBox="1">
              <a:spLocks noChangeArrowheads="1"/>
            </p:cNvSpPr>
            <p:nvPr/>
          </p:nvSpPr>
          <p:spPr bwMode="auto">
            <a:xfrm>
              <a:off x="1202" y="3052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3278" name="Oval 36" descr="再生纸"/>
            <p:cNvSpPr>
              <a:spLocks noChangeArrowheads="1"/>
            </p:cNvSpPr>
            <p:nvPr/>
          </p:nvSpPr>
          <p:spPr bwMode="auto">
            <a:xfrm>
              <a:off x="1202" y="3519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9" name="Text Box 37"/>
            <p:cNvSpPr txBox="1">
              <a:spLocks noChangeArrowheads="1"/>
            </p:cNvSpPr>
            <p:nvPr/>
          </p:nvSpPr>
          <p:spPr bwMode="auto">
            <a:xfrm>
              <a:off x="1202" y="3458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3280" name="Oval 38" descr="再生纸"/>
            <p:cNvSpPr>
              <a:spLocks noChangeArrowheads="1"/>
            </p:cNvSpPr>
            <p:nvPr/>
          </p:nvSpPr>
          <p:spPr bwMode="auto">
            <a:xfrm>
              <a:off x="1202" y="3927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81" name="Text Box 39"/>
            <p:cNvSpPr txBox="1">
              <a:spLocks noChangeArrowheads="1"/>
            </p:cNvSpPr>
            <p:nvPr/>
          </p:nvSpPr>
          <p:spPr bwMode="auto">
            <a:xfrm>
              <a:off x="1202" y="3866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3282" name="Oval 40" descr="再生纸"/>
            <p:cNvSpPr>
              <a:spLocks noChangeArrowheads="1"/>
            </p:cNvSpPr>
            <p:nvPr/>
          </p:nvSpPr>
          <p:spPr bwMode="auto">
            <a:xfrm>
              <a:off x="3061" y="3113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83" name="Text Box 41"/>
            <p:cNvSpPr txBox="1">
              <a:spLocks noChangeArrowheads="1"/>
            </p:cNvSpPr>
            <p:nvPr/>
          </p:nvSpPr>
          <p:spPr bwMode="auto">
            <a:xfrm>
              <a:off x="3061" y="3052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3284" name="Oval 42" descr="再生纸"/>
            <p:cNvSpPr>
              <a:spLocks noChangeArrowheads="1"/>
            </p:cNvSpPr>
            <p:nvPr/>
          </p:nvSpPr>
          <p:spPr bwMode="auto">
            <a:xfrm>
              <a:off x="3061" y="3519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85" name="Text Box 43"/>
            <p:cNvSpPr txBox="1">
              <a:spLocks noChangeArrowheads="1"/>
            </p:cNvSpPr>
            <p:nvPr/>
          </p:nvSpPr>
          <p:spPr bwMode="auto">
            <a:xfrm>
              <a:off x="3061" y="3458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3286" name="Oval 44" descr="再生纸"/>
            <p:cNvSpPr>
              <a:spLocks noChangeArrowheads="1"/>
            </p:cNvSpPr>
            <p:nvPr/>
          </p:nvSpPr>
          <p:spPr bwMode="auto">
            <a:xfrm>
              <a:off x="3061" y="3927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87" name="Text Box 45"/>
            <p:cNvSpPr txBox="1">
              <a:spLocks noChangeArrowheads="1"/>
            </p:cNvSpPr>
            <p:nvPr/>
          </p:nvSpPr>
          <p:spPr bwMode="auto">
            <a:xfrm>
              <a:off x="3061" y="3866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3288" name="Oval 46" descr="再生纸"/>
            <p:cNvSpPr>
              <a:spLocks noChangeArrowheads="1"/>
            </p:cNvSpPr>
            <p:nvPr/>
          </p:nvSpPr>
          <p:spPr bwMode="auto">
            <a:xfrm>
              <a:off x="1676" y="2720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89" name="Text Box 47"/>
            <p:cNvSpPr txBox="1">
              <a:spLocks noChangeArrowheads="1"/>
            </p:cNvSpPr>
            <p:nvPr/>
          </p:nvSpPr>
          <p:spPr bwMode="auto">
            <a:xfrm>
              <a:off x="1676" y="2659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3290" name="Oval 48" descr="再生纸"/>
            <p:cNvSpPr>
              <a:spLocks noChangeArrowheads="1"/>
            </p:cNvSpPr>
            <p:nvPr/>
          </p:nvSpPr>
          <p:spPr bwMode="auto">
            <a:xfrm>
              <a:off x="2155" y="2720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91" name="Text Box 49"/>
            <p:cNvSpPr txBox="1">
              <a:spLocks noChangeArrowheads="1"/>
            </p:cNvSpPr>
            <p:nvPr/>
          </p:nvSpPr>
          <p:spPr bwMode="auto">
            <a:xfrm>
              <a:off x="2155" y="2659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3292" name="Oval 50" descr="再生纸"/>
            <p:cNvSpPr>
              <a:spLocks noChangeArrowheads="1"/>
            </p:cNvSpPr>
            <p:nvPr/>
          </p:nvSpPr>
          <p:spPr bwMode="auto">
            <a:xfrm>
              <a:off x="2629" y="2720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93" name="Text Box 51"/>
            <p:cNvSpPr txBox="1">
              <a:spLocks noChangeArrowheads="1"/>
            </p:cNvSpPr>
            <p:nvPr/>
          </p:nvSpPr>
          <p:spPr bwMode="auto">
            <a:xfrm>
              <a:off x="2629" y="2659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3294" name="Line 52"/>
            <p:cNvSpPr>
              <a:spLocks noChangeShapeType="1"/>
            </p:cNvSpPr>
            <p:nvPr/>
          </p:nvSpPr>
          <p:spPr bwMode="auto">
            <a:xfrm>
              <a:off x="3152" y="315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95" name="Line 53"/>
            <p:cNvSpPr>
              <a:spLocks noChangeShapeType="1"/>
            </p:cNvSpPr>
            <p:nvPr/>
          </p:nvSpPr>
          <p:spPr bwMode="auto">
            <a:xfrm>
              <a:off x="1739" y="278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96" name="Line 54"/>
            <p:cNvSpPr>
              <a:spLocks noChangeShapeType="1"/>
            </p:cNvSpPr>
            <p:nvPr/>
          </p:nvSpPr>
          <p:spPr bwMode="auto">
            <a:xfrm>
              <a:off x="2237" y="277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97" name="Line 55"/>
            <p:cNvSpPr>
              <a:spLocks noChangeShapeType="1"/>
            </p:cNvSpPr>
            <p:nvPr/>
          </p:nvSpPr>
          <p:spPr bwMode="auto">
            <a:xfrm>
              <a:off x="2708" y="2784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65277" name="Group 61"/>
          <p:cNvGrpSpPr/>
          <p:nvPr/>
        </p:nvGrpSpPr>
        <p:grpSpPr bwMode="auto">
          <a:xfrm>
            <a:off x="1403350" y="4687888"/>
            <a:ext cx="2519363" cy="1695450"/>
            <a:chOff x="1474" y="2998"/>
            <a:chExt cx="1587" cy="1068"/>
          </a:xfrm>
        </p:grpSpPr>
        <p:sp>
          <p:nvSpPr>
            <p:cNvPr id="53272" name="Line 56"/>
            <p:cNvSpPr>
              <a:spLocks noChangeShapeType="1"/>
            </p:cNvSpPr>
            <p:nvPr/>
          </p:nvSpPr>
          <p:spPr bwMode="auto">
            <a:xfrm flipV="1">
              <a:off x="1474" y="2998"/>
              <a:ext cx="805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3" name="Line 57"/>
            <p:cNvSpPr>
              <a:spLocks noChangeShapeType="1"/>
            </p:cNvSpPr>
            <p:nvPr/>
          </p:nvSpPr>
          <p:spPr bwMode="auto">
            <a:xfrm flipV="1">
              <a:off x="1474" y="3004"/>
              <a:ext cx="1295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4" name="Line 58"/>
            <p:cNvSpPr>
              <a:spLocks noChangeShapeType="1"/>
            </p:cNvSpPr>
            <p:nvPr/>
          </p:nvSpPr>
          <p:spPr bwMode="auto">
            <a:xfrm>
              <a:off x="1474" y="3249"/>
              <a:ext cx="158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5" name="Line 59"/>
            <p:cNvSpPr>
              <a:spLocks noChangeShapeType="1"/>
            </p:cNvSpPr>
            <p:nvPr/>
          </p:nvSpPr>
          <p:spPr bwMode="auto">
            <a:xfrm>
              <a:off x="1474" y="3249"/>
              <a:ext cx="158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65284" name="Group 68"/>
          <p:cNvGrpSpPr/>
          <p:nvPr/>
        </p:nvGrpSpPr>
        <p:grpSpPr bwMode="auto">
          <a:xfrm>
            <a:off x="1403350" y="4668838"/>
            <a:ext cx="2536825" cy="1727200"/>
            <a:chOff x="1474" y="2986"/>
            <a:chExt cx="1598" cy="1088"/>
          </a:xfrm>
        </p:grpSpPr>
        <p:sp>
          <p:nvSpPr>
            <p:cNvPr id="53268" name="Line 64"/>
            <p:cNvSpPr>
              <a:spLocks noChangeShapeType="1"/>
            </p:cNvSpPr>
            <p:nvPr/>
          </p:nvSpPr>
          <p:spPr bwMode="auto">
            <a:xfrm flipV="1">
              <a:off x="1474" y="2986"/>
              <a:ext cx="820" cy="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9" name="Line 65"/>
            <p:cNvSpPr>
              <a:spLocks noChangeShapeType="1"/>
            </p:cNvSpPr>
            <p:nvPr/>
          </p:nvSpPr>
          <p:spPr bwMode="auto">
            <a:xfrm flipV="1">
              <a:off x="1474" y="2995"/>
              <a:ext cx="1313" cy="6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0" name="Line 66"/>
            <p:cNvSpPr>
              <a:spLocks noChangeShapeType="1"/>
            </p:cNvSpPr>
            <p:nvPr/>
          </p:nvSpPr>
          <p:spPr bwMode="auto">
            <a:xfrm>
              <a:off x="1474" y="3636"/>
              <a:ext cx="1598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71" name="Line 67"/>
            <p:cNvSpPr>
              <a:spLocks noChangeShapeType="1"/>
            </p:cNvSpPr>
            <p:nvPr/>
          </p:nvSpPr>
          <p:spPr bwMode="auto">
            <a:xfrm>
              <a:off x="1474" y="3636"/>
              <a:ext cx="1579" cy="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65292" name="Group 76"/>
          <p:cNvGrpSpPr/>
          <p:nvPr/>
        </p:nvGrpSpPr>
        <p:grpSpPr bwMode="auto">
          <a:xfrm>
            <a:off x="1403350" y="4687888"/>
            <a:ext cx="2519363" cy="1709737"/>
            <a:chOff x="1474" y="2998"/>
            <a:chExt cx="1587" cy="1077"/>
          </a:xfrm>
        </p:grpSpPr>
        <p:sp>
          <p:nvSpPr>
            <p:cNvPr id="53264" name="Line 69"/>
            <p:cNvSpPr>
              <a:spLocks noChangeShapeType="1"/>
            </p:cNvSpPr>
            <p:nvPr/>
          </p:nvSpPr>
          <p:spPr bwMode="auto">
            <a:xfrm flipV="1">
              <a:off x="1479" y="2998"/>
              <a:ext cx="341" cy="10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5" name="Line 70"/>
            <p:cNvSpPr>
              <a:spLocks noChangeShapeType="1"/>
            </p:cNvSpPr>
            <p:nvPr/>
          </p:nvSpPr>
          <p:spPr bwMode="auto">
            <a:xfrm flipV="1">
              <a:off x="1474" y="3249"/>
              <a:ext cx="1587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6" name="Line 74"/>
            <p:cNvSpPr>
              <a:spLocks noChangeShapeType="1"/>
            </p:cNvSpPr>
            <p:nvPr/>
          </p:nvSpPr>
          <p:spPr bwMode="auto">
            <a:xfrm flipV="1">
              <a:off x="1486" y="3710"/>
              <a:ext cx="1574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7" name="Line 75"/>
            <p:cNvSpPr>
              <a:spLocks noChangeShapeType="1"/>
            </p:cNvSpPr>
            <p:nvPr/>
          </p:nvSpPr>
          <p:spPr bwMode="auto">
            <a:xfrm>
              <a:off x="1474" y="4065"/>
              <a:ext cx="157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65296" name="Group 80"/>
          <p:cNvGrpSpPr/>
          <p:nvPr/>
        </p:nvGrpSpPr>
        <p:grpSpPr bwMode="auto">
          <a:xfrm>
            <a:off x="1979613" y="4652963"/>
            <a:ext cx="1966912" cy="1701800"/>
            <a:chOff x="1821" y="2985"/>
            <a:chExt cx="1239" cy="1072"/>
          </a:xfrm>
        </p:grpSpPr>
        <p:sp>
          <p:nvSpPr>
            <p:cNvPr id="53259" name="Line 72"/>
            <p:cNvSpPr>
              <a:spLocks noChangeShapeType="1"/>
            </p:cNvSpPr>
            <p:nvPr/>
          </p:nvSpPr>
          <p:spPr bwMode="auto">
            <a:xfrm>
              <a:off x="1821" y="2985"/>
              <a:ext cx="1226" cy="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0" name="Line 73"/>
            <p:cNvSpPr>
              <a:spLocks noChangeShapeType="1"/>
            </p:cNvSpPr>
            <p:nvPr/>
          </p:nvSpPr>
          <p:spPr bwMode="auto">
            <a:xfrm>
              <a:off x="1821" y="2985"/>
              <a:ext cx="1232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1" name="Line 77"/>
            <p:cNvSpPr>
              <a:spLocks noChangeShapeType="1"/>
            </p:cNvSpPr>
            <p:nvPr/>
          </p:nvSpPr>
          <p:spPr bwMode="auto">
            <a:xfrm>
              <a:off x="1821" y="2985"/>
              <a:ext cx="1232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2" name="Line 78"/>
            <p:cNvSpPr>
              <a:spLocks noChangeShapeType="1"/>
            </p:cNvSpPr>
            <p:nvPr/>
          </p:nvSpPr>
          <p:spPr bwMode="auto">
            <a:xfrm>
              <a:off x="2285" y="2991"/>
              <a:ext cx="775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3263" name="Line 79"/>
            <p:cNvSpPr>
              <a:spLocks noChangeShapeType="1"/>
            </p:cNvSpPr>
            <p:nvPr/>
          </p:nvSpPr>
          <p:spPr bwMode="auto">
            <a:xfrm>
              <a:off x="2775" y="2998"/>
              <a:ext cx="272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265297" name="Text Box 81"/>
          <p:cNvSpPr txBox="1">
            <a:spLocks noChangeArrowheads="1"/>
          </p:cNvSpPr>
          <p:nvPr/>
        </p:nvSpPr>
        <p:spPr bwMode="auto">
          <a:xfrm>
            <a:off x="5220072" y="4868863"/>
            <a:ext cx="352532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dirty="0">
                <a:solidFill>
                  <a:srgbClr val="000000"/>
                </a:solidFill>
              </a:rPr>
              <a:t>需证</a:t>
            </a:r>
            <a:r>
              <a:rPr kumimoji="1" lang="en-US" altLang="zh-CN" dirty="0" smtClean="0">
                <a:solidFill>
                  <a:srgbClr val="000000"/>
                </a:solidFill>
              </a:rPr>
              <a:t>:&lt;</a:t>
            </a:r>
            <a:r>
              <a:rPr kumimoji="1" lang="en-US" altLang="zh-CN" dirty="0" smtClean="0">
                <a:solidFill>
                  <a:srgbClr val="FF3300"/>
                </a:solidFill>
                <a:sym typeface="Symbol" panose="05050102010706020507" pitchFamily="18" charset="2"/>
              </a:rPr>
              <a:t></a:t>
            </a:r>
            <a:r>
              <a:rPr kumimoji="1" lang="en-US" altLang="zh-CN" dirty="0" smtClean="0">
                <a:sym typeface="Symbol" panose="05050102010706020507" pitchFamily="18" charset="2"/>
              </a:rPr>
              <a:t>&gt;</a:t>
            </a:r>
            <a:r>
              <a:rPr kumimoji="1" lang="en-US" altLang="zh-CN" dirty="0" smtClean="0">
                <a:solidFill>
                  <a:srgbClr val="FF3300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3SAT </a:t>
            </a:r>
            <a:endParaRPr kumimoji="1" lang="en-US" altLang="zh-CN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kumimoji="1"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             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 </a:t>
            </a:r>
            <a:endParaRPr kumimoji="1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/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   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&lt;</a:t>
            </a:r>
            <a:r>
              <a:rPr kumimoji="1" lang="en-US" altLang="zh-CN" dirty="0" smtClean="0">
                <a:solidFill>
                  <a:srgbClr val="FF33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dirty="0" err="1">
                <a:solidFill>
                  <a:srgbClr val="FF3300"/>
                </a:solidFill>
                <a:sym typeface="Symbol" panose="05050102010706020507" pitchFamily="18" charset="2"/>
              </a:rPr>
              <a:t>G,k</a:t>
            </a:r>
            <a:r>
              <a:rPr kumimoji="1" lang="en-US" altLang="zh-CN" dirty="0" smtClean="0">
                <a:solidFill>
                  <a:srgbClr val="FF3300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dirty="0" smtClean="0">
                <a:sym typeface="Symbol" panose="05050102010706020507" pitchFamily="18" charset="2"/>
              </a:rPr>
              <a:t>&gt;</a:t>
            </a:r>
            <a:r>
              <a:rPr kumimoji="1" lang="en-US" altLang="zh-CN" dirty="0" smtClean="0">
                <a:solidFill>
                  <a:srgbClr val="FF3300"/>
                </a:solidFill>
                <a:sym typeface="Symbol" panose="05050102010706020507" pitchFamily="18" charset="2"/>
              </a:rPr>
              <a:t></a:t>
            </a:r>
            <a:r>
              <a:rPr kumimoji="1"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CLIQUE </a:t>
            </a:r>
            <a:endParaRPr kumimoji="1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 build="p"/>
      <p:bldP spid="26529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268" name="Object 4"/>
          <p:cNvGraphicFramePr>
            <a:graphicFrameLocks noChangeAspect="1"/>
          </p:cNvGraphicFramePr>
          <p:nvPr/>
        </p:nvGraphicFramePr>
        <p:xfrm>
          <a:off x="2252529" y="3594308"/>
          <a:ext cx="424180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2" name="位图图像" r:id="rId1" imgW="7038975" imgH="5238750" progId="Paint.Picture">
                  <p:embed/>
                </p:oleObj>
              </mc:Choice>
              <mc:Fallback>
                <p:oleObj name="位图图像" r:id="rId1" imgW="7038975" imgH="523875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529" y="3594308"/>
                        <a:ext cx="4241800" cy="315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-26988"/>
            <a:ext cx="9144000" cy="1143001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时间复杂性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smtClean="0">
                <a:sym typeface="+mn-ea"/>
              </a:rPr>
              <a:t>P153)</a:t>
            </a:r>
            <a:endParaRPr lang="zh-CN" altLang="en-US" dirty="0" smtClean="0"/>
          </a:p>
        </p:txBody>
      </p:sp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225425" y="1268413"/>
            <a:ext cx="88505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sz="3200" dirty="0"/>
              <a:t> </a:t>
            </a:r>
            <a:r>
              <a:rPr kumimoji="1" lang="zh-CN" altLang="en-US" sz="3200" dirty="0">
                <a:solidFill>
                  <a:schemeClr val="accent2"/>
                </a:solidFill>
              </a:rPr>
              <a:t>判定器</a:t>
            </a:r>
            <a:r>
              <a:rPr kumimoji="1" lang="en-US" altLang="zh-CN" sz="3200" dirty="0"/>
              <a:t>M</a:t>
            </a:r>
            <a:r>
              <a:rPr kumimoji="1" lang="zh-CN" altLang="en-US" sz="3200" dirty="0"/>
              <a:t>的</a:t>
            </a:r>
            <a:r>
              <a:rPr kumimoji="1" lang="zh-CN" altLang="en-US" sz="3200" dirty="0">
                <a:solidFill>
                  <a:schemeClr val="accent2"/>
                </a:solidFill>
              </a:rPr>
              <a:t>运行时间</a:t>
            </a:r>
            <a:r>
              <a:rPr kumimoji="1" lang="zh-CN" altLang="en-US" sz="3200" dirty="0"/>
              <a:t>或时间复杂度是</a:t>
            </a:r>
            <a:r>
              <a:rPr kumimoji="1" lang="en-US" altLang="zh-CN" sz="3200" dirty="0"/>
              <a:t>f:N</a:t>
            </a:r>
            <a:r>
              <a:rPr kumimoji="1" lang="en-US" altLang="zh-CN" sz="3200" dirty="0">
                <a:sym typeface="Symbol" panose="05050102010706020507" pitchFamily="18" charset="2"/>
              </a:rPr>
              <a:t>N, 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>
                <a:sym typeface="Symbol" panose="05050102010706020507" pitchFamily="18" charset="2"/>
              </a:rPr>
              <a:t>   f(n)</a:t>
            </a:r>
            <a:r>
              <a:rPr kumimoji="1" lang="zh-CN" altLang="en-US" sz="3200" dirty="0">
                <a:sym typeface="Symbol" panose="05050102010706020507" pitchFamily="18" charset="2"/>
              </a:rPr>
              <a:t>是</a:t>
            </a:r>
            <a:r>
              <a:rPr kumimoji="1" lang="en-US" altLang="zh-CN" sz="3200" dirty="0">
                <a:sym typeface="Symbol" panose="05050102010706020507" pitchFamily="18" charset="2"/>
              </a:rPr>
              <a:t>M</a:t>
            </a:r>
            <a:r>
              <a:rPr kumimoji="1" lang="zh-CN" altLang="en-US" sz="3200" dirty="0">
                <a:sym typeface="Symbol" panose="05050102010706020507" pitchFamily="18" charset="2"/>
              </a:rPr>
              <a:t>在</a:t>
            </a:r>
            <a:r>
              <a:rPr kumimoji="1" lang="zh-CN" altLang="en-US" sz="3200" dirty="0">
                <a:solidFill>
                  <a:schemeClr val="accent2"/>
                </a:solidFill>
                <a:sym typeface="Symbol" panose="05050102010706020507" pitchFamily="18" charset="2"/>
              </a:rPr>
              <a:t>所有长为</a:t>
            </a:r>
            <a:r>
              <a:rPr kumimoji="1" lang="en-US" altLang="zh-CN" sz="3200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kumimoji="1" lang="zh-CN" altLang="en-US" sz="3200" dirty="0">
                <a:solidFill>
                  <a:schemeClr val="accent2"/>
                </a:solidFill>
                <a:sym typeface="Symbol" panose="05050102010706020507" pitchFamily="18" charset="2"/>
              </a:rPr>
              <a:t>的输入</a:t>
            </a:r>
            <a:r>
              <a:rPr kumimoji="1" lang="zh-CN" altLang="en-US" sz="3200" dirty="0">
                <a:sym typeface="Symbol" panose="05050102010706020507" pitchFamily="18" charset="2"/>
              </a:rPr>
              <a:t>上运行的</a:t>
            </a:r>
            <a:r>
              <a:rPr kumimoji="1" lang="zh-CN" altLang="en-US" sz="3200" dirty="0">
                <a:solidFill>
                  <a:schemeClr val="accent2"/>
                </a:solidFill>
                <a:sym typeface="Symbol" panose="05050102010706020507" pitchFamily="18" charset="2"/>
              </a:rPr>
              <a:t>最大</a:t>
            </a:r>
            <a:r>
              <a:rPr kumimoji="1" lang="zh-CN" altLang="en-US" sz="3200" dirty="0">
                <a:sym typeface="Symbol" panose="05050102010706020507" pitchFamily="18" charset="2"/>
              </a:rPr>
              <a:t>步数</a:t>
            </a:r>
            <a:r>
              <a:rPr kumimoji="1" lang="en-US" altLang="zh-CN" sz="3200" dirty="0">
                <a:sym typeface="Symbol" panose="05050102010706020507" pitchFamily="18" charset="2"/>
              </a:rPr>
              <a:t>.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sz="3200" dirty="0">
                <a:sym typeface="Symbol" panose="05050102010706020507" pitchFamily="18" charset="2"/>
              </a:rPr>
              <a:t> </a:t>
            </a:r>
            <a:r>
              <a:rPr kumimoji="1" lang="zh-CN" altLang="en-US" sz="3200" dirty="0">
                <a:sym typeface="Symbol" panose="05050102010706020507" pitchFamily="18" charset="2"/>
              </a:rPr>
              <a:t>若</a:t>
            </a:r>
            <a:r>
              <a:rPr kumimoji="1" lang="en-US" altLang="zh-CN" sz="3200" dirty="0">
                <a:sym typeface="Symbol" panose="05050102010706020507" pitchFamily="18" charset="2"/>
              </a:rPr>
              <a:t>f(n)</a:t>
            </a:r>
            <a:r>
              <a:rPr kumimoji="1" lang="zh-CN" altLang="en-US" sz="3200" dirty="0">
                <a:sym typeface="Symbol" panose="05050102010706020507" pitchFamily="18" charset="2"/>
              </a:rPr>
              <a:t>是</a:t>
            </a:r>
            <a:r>
              <a:rPr kumimoji="1" lang="en-US" altLang="zh-CN" sz="3200" dirty="0">
                <a:sym typeface="Symbol" panose="05050102010706020507" pitchFamily="18" charset="2"/>
              </a:rPr>
              <a:t>M</a:t>
            </a:r>
            <a:r>
              <a:rPr kumimoji="1" lang="zh-CN" altLang="en-US" sz="3200" dirty="0">
                <a:sym typeface="Symbol" panose="05050102010706020507" pitchFamily="18" charset="2"/>
              </a:rPr>
              <a:t>的运行时间</a:t>
            </a:r>
            <a:r>
              <a:rPr kumimoji="1" lang="en-US" altLang="zh-CN" sz="3200" dirty="0">
                <a:sym typeface="Symbol" panose="05050102010706020507" pitchFamily="18" charset="2"/>
              </a:rPr>
              <a:t>, </a:t>
            </a:r>
            <a:r>
              <a:rPr kumimoji="1" lang="zh-CN" altLang="en-US" sz="3200" dirty="0">
                <a:sym typeface="Symbol" panose="05050102010706020507" pitchFamily="18" charset="2"/>
              </a:rPr>
              <a:t>则称</a:t>
            </a:r>
            <a:endParaRPr kumimoji="1" lang="zh-CN" altLang="en-US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solidFill>
                  <a:srgbClr val="FF3300"/>
                </a:solidFill>
                <a:sym typeface="Symbol" panose="05050102010706020507" pitchFamily="18" charset="2"/>
              </a:rPr>
              <a:t>    </a:t>
            </a:r>
            <a:r>
              <a:rPr kumimoji="1" lang="en-US" altLang="zh-CN" sz="3200" dirty="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kumimoji="1" lang="zh-CN" altLang="en-US" sz="3200" dirty="0">
                <a:solidFill>
                  <a:schemeClr val="accent2"/>
                </a:solidFill>
                <a:sym typeface="Symbol" panose="05050102010706020507" pitchFamily="18" charset="2"/>
              </a:rPr>
              <a:t>在时间</a:t>
            </a:r>
            <a:r>
              <a:rPr kumimoji="1" lang="en-US" altLang="zh-CN" sz="3200" dirty="0">
                <a:solidFill>
                  <a:schemeClr val="accent2"/>
                </a:solidFill>
                <a:sym typeface="Symbol" panose="05050102010706020507" pitchFamily="18" charset="2"/>
              </a:rPr>
              <a:t>f(n)</a:t>
            </a:r>
            <a:r>
              <a:rPr kumimoji="1" lang="zh-CN" altLang="en-US" sz="3200" dirty="0">
                <a:solidFill>
                  <a:schemeClr val="accent2"/>
                </a:solidFill>
                <a:sym typeface="Symbol" panose="05050102010706020507" pitchFamily="18" charset="2"/>
              </a:rPr>
              <a:t>内运行</a:t>
            </a:r>
            <a:r>
              <a:rPr kumimoji="1" lang="zh-CN" altLang="en-US" sz="3200" dirty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kumimoji="1" lang="zh-CN" altLang="en-US" sz="3200" dirty="0">
                <a:sym typeface="Symbol" panose="05050102010706020507" pitchFamily="18" charset="2"/>
              </a:rPr>
              <a:t>或 </a:t>
            </a:r>
            <a:r>
              <a:rPr kumimoji="1" lang="en-US" altLang="zh-CN" sz="3200" dirty="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kumimoji="1" lang="zh-CN" altLang="en-US" sz="3200" dirty="0">
                <a:solidFill>
                  <a:schemeClr val="accent2"/>
                </a:solidFill>
                <a:sym typeface="Symbol" panose="05050102010706020507" pitchFamily="18" charset="2"/>
              </a:rPr>
              <a:t>是</a:t>
            </a:r>
            <a:r>
              <a:rPr kumimoji="1" lang="en-US" altLang="zh-CN" sz="3200" dirty="0">
                <a:solidFill>
                  <a:schemeClr val="accent2"/>
                </a:solidFill>
                <a:sym typeface="Symbol" panose="05050102010706020507" pitchFamily="18" charset="2"/>
              </a:rPr>
              <a:t>f(n)</a:t>
            </a:r>
            <a:r>
              <a:rPr kumimoji="1" lang="zh-CN" altLang="en-US" sz="3200" dirty="0">
                <a:solidFill>
                  <a:schemeClr val="accent2"/>
                </a:solidFill>
                <a:sym typeface="Symbol" panose="05050102010706020507" pitchFamily="18" charset="2"/>
              </a:rPr>
              <a:t>时间图灵机</a:t>
            </a:r>
            <a:endParaRPr kumimoji="1" lang="zh-CN" altLang="en-US" sz="32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sym typeface="Symbol" panose="05050102010706020507" pitchFamily="18" charset="2"/>
              </a:rPr>
              <a:t>举例</a:t>
            </a:r>
            <a:r>
              <a:rPr kumimoji="1" lang="en-US" altLang="zh-CN" sz="3200" dirty="0">
                <a:sym typeface="Symbol" panose="05050102010706020507" pitchFamily="18" charset="2"/>
              </a:rPr>
              <a:t>:</a:t>
            </a:r>
            <a:endParaRPr kumimoji="1"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7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7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7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7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rgbClr val="FF33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, 3SAT</a:t>
            </a:r>
            <a:r>
              <a:rPr kumimoji="1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kumimoji="1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f()CLIQUE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(P169)</a:t>
            </a:r>
            <a:endParaRPr kumimoji="1"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266243" name="Text Box 3"/>
          <p:cNvSpPr txBox="1">
            <a:spLocks noChangeArrowheads="1"/>
          </p:cNvSpPr>
          <p:nvPr/>
        </p:nvSpPr>
        <p:spPr bwMode="auto">
          <a:xfrm>
            <a:off x="215900" y="1255713"/>
            <a:ext cx="831400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    </a:t>
            </a:r>
            <a:r>
              <a:rPr kumimoji="1" lang="en-US" altLang="zh-CN" dirty="0" smtClean="0">
                <a:sym typeface="Symbol" panose="05050102010706020507" pitchFamily="18" charset="2"/>
              </a:rPr>
              <a:t>&lt;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&gt;</a:t>
            </a:r>
            <a:r>
              <a:rPr kumimoji="1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dirty="0" smtClean="0">
                <a:sym typeface="Symbol" panose="05050102010706020507" pitchFamily="18" charset="2"/>
              </a:rPr>
              <a:t>&lt;</a:t>
            </a:r>
            <a:r>
              <a:rPr kumimoji="1" lang="en-US" altLang="zh-CN" dirty="0" smtClean="0">
                <a:solidFill>
                  <a:srgbClr val="3333CC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i="1" dirty="0">
                <a:solidFill>
                  <a:srgbClr val="3333CC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 smtClean="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dirty="0" smtClean="0">
                <a:sym typeface="Symbol" panose="05050102010706020507" pitchFamily="18" charset="2"/>
              </a:rPr>
              <a:t>&gt;</a:t>
            </a:r>
            <a:r>
              <a:rPr kumimoji="1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 3SAT </a:t>
            </a:r>
            <a:endParaRPr kumimoji="1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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变量赋值</a:t>
            </a:r>
            <a:r>
              <a:rPr kumimoji="1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=0, </a:t>
            </a:r>
            <a:r>
              <a:rPr kumimoji="1"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=1</a:t>
            </a:r>
            <a:r>
              <a:rPr kumimoji="1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使得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=1 </a:t>
            </a:r>
            <a:endParaRPr kumimoji="1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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k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团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每组挑一个真顶点得到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团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非同组非相反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endParaRPr kumimoji="1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 smtClean="0">
                <a:solidFill>
                  <a:srgbClr val="3333CC"/>
                </a:solidFill>
                <a:sym typeface="Symbol" panose="05050102010706020507" pitchFamily="18" charset="2"/>
              </a:rPr>
              <a:t> 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() </a:t>
            </a:r>
            <a:r>
              <a:rPr kumimoji="1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&lt;G,3&gt;</a:t>
            </a:r>
            <a:r>
              <a:rPr kumimoji="1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 CLIQUE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endParaRPr kumimoji="1" lang="en-US" altLang="zh-CN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F</a:t>
            </a: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在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|&lt;&gt;|</a:t>
            </a: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的多项式时间内可计算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: </a:t>
            </a:r>
            <a:endParaRPr kumimoji="1" lang="en-US" altLang="zh-CN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设的长度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3k=O(k), </a:t>
            </a:r>
            <a:endParaRPr kumimoji="1" lang="en-US" altLang="zh-CN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则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G</a:t>
            </a: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的顶点数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3k=O(k), </a:t>
            </a:r>
            <a:endParaRPr kumimoji="1" lang="en-US" altLang="zh-CN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   G</a:t>
            </a: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的边数是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O(k</a:t>
            </a:r>
            <a:r>
              <a:rPr kumimoji="1" lang="en-US" altLang="zh-CN" baseline="30000" dirty="0" smtClean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endParaRPr kumimoji="1" lang="en-US" altLang="zh-CN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可见 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() = &lt;</a:t>
            </a:r>
            <a:r>
              <a:rPr kumimoji="1"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G,k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&gt;</a:t>
            </a: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的构造</a:t>
            </a:r>
            <a:endParaRPr kumimoji="1" lang="en-US" altLang="zh-CN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可在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k</a:t>
            </a: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的多项式时间内完成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endParaRPr kumimoji="1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pSp>
        <p:nvGrpSpPr>
          <p:cNvPr id="54276" name="Group 48"/>
          <p:cNvGrpSpPr/>
          <p:nvPr/>
        </p:nvGrpSpPr>
        <p:grpSpPr bwMode="auto">
          <a:xfrm>
            <a:off x="5182369" y="3645371"/>
            <a:ext cx="3494087" cy="2447925"/>
            <a:chOff x="3310" y="2296"/>
            <a:chExt cx="2201" cy="1542"/>
          </a:xfrm>
        </p:grpSpPr>
        <p:sp>
          <p:nvSpPr>
            <p:cNvPr id="54282" name="Oval 5" descr="再生纸"/>
            <p:cNvSpPr>
              <a:spLocks noChangeArrowheads="1"/>
            </p:cNvSpPr>
            <p:nvPr/>
          </p:nvSpPr>
          <p:spPr bwMode="auto">
            <a:xfrm>
              <a:off x="3310" y="2750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83" name="Text Box 6"/>
            <p:cNvSpPr txBox="1">
              <a:spLocks noChangeArrowheads="1"/>
            </p:cNvSpPr>
            <p:nvPr/>
          </p:nvSpPr>
          <p:spPr bwMode="auto">
            <a:xfrm>
              <a:off x="3310" y="2689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4284" name="Oval 7" descr="再生纸"/>
            <p:cNvSpPr>
              <a:spLocks noChangeArrowheads="1"/>
            </p:cNvSpPr>
            <p:nvPr/>
          </p:nvSpPr>
          <p:spPr bwMode="auto">
            <a:xfrm>
              <a:off x="3310" y="3156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85" name="Text Box 8"/>
            <p:cNvSpPr txBox="1">
              <a:spLocks noChangeArrowheads="1"/>
            </p:cNvSpPr>
            <p:nvPr/>
          </p:nvSpPr>
          <p:spPr bwMode="auto">
            <a:xfrm>
              <a:off x="3310" y="3095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4286" name="Oval 9" descr="再生纸"/>
            <p:cNvSpPr>
              <a:spLocks noChangeArrowheads="1"/>
            </p:cNvSpPr>
            <p:nvPr/>
          </p:nvSpPr>
          <p:spPr bwMode="auto">
            <a:xfrm>
              <a:off x="3310" y="3564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87" name="Text Box 10"/>
            <p:cNvSpPr txBox="1">
              <a:spLocks noChangeArrowheads="1"/>
            </p:cNvSpPr>
            <p:nvPr/>
          </p:nvSpPr>
          <p:spPr bwMode="auto">
            <a:xfrm>
              <a:off x="3310" y="3503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4288" name="Oval 11" descr="再生纸"/>
            <p:cNvSpPr>
              <a:spLocks noChangeArrowheads="1"/>
            </p:cNvSpPr>
            <p:nvPr/>
          </p:nvSpPr>
          <p:spPr bwMode="auto">
            <a:xfrm>
              <a:off x="5169" y="2750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89" name="Text Box 12"/>
            <p:cNvSpPr txBox="1">
              <a:spLocks noChangeArrowheads="1"/>
            </p:cNvSpPr>
            <p:nvPr/>
          </p:nvSpPr>
          <p:spPr bwMode="auto">
            <a:xfrm>
              <a:off x="5169" y="2689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4290" name="Oval 13" descr="再生纸"/>
            <p:cNvSpPr>
              <a:spLocks noChangeArrowheads="1"/>
            </p:cNvSpPr>
            <p:nvPr/>
          </p:nvSpPr>
          <p:spPr bwMode="auto">
            <a:xfrm>
              <a:off x="5169" y="3156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91" name="Text Box 14"/>
            <p:cNvSpPr txBox="1">
              <a:spLocks noChangeArrowheads="1"/>
            </p:cNvSpPr>
            <p:nvPr/>
          </p:nvSpPr>
          <p:spPr bwMode="auto">
            <a:xfrm>
              <a:off x="5169" y="3095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4292" name="Oval 15" descr="再生纸"/>
            <p:cNvSpPr>
              <a:spLocks noChangeArrowheads="1"/>
            </p:cNvSpPr>
            <p:nvPr/>
          </p:nvSpPr>
          <p:spPr bwMode="auto">
            <a:xfrm>
              <a:off x="5169" y="3564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93" name="Text Box 16"/>
            <p:cNvSpPr txBox="1">
              <a:spLocks noChangeArrowheads="1"/>
            </p:cNvSpPr>
            <p:nvPr/>
          </p:nvSpPr>
          <p:spPr bwMode="auto">
            <a:xfrm>
              <a:off x="5169" y="3503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4294" name="Oval 17" descr="再生纸"/>
            <p:cNvSpPr>
              <a:spLocks noChangeArrowheads="1"/>
            </p:cNvSpPr>
            <p:nvPr/>
          </p:nvSpPr>
          <p:spPr bwMode="auto">
            <a:xfrm>
              <a:off x="3784" y="2357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95" name="Text Box 18"/>
            <p:cNvSpPr txBox="1">
              <a:spLocks noChangeArrowheads="1"/>
            </p:cNvSpPr>
            <p:nvPr/>
          </p:nvSpPr>
          <p:spPr bwMode="auto">
            <a:xfrm>
              <a:off x="3784" y="2296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1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4296" name="Oval 19" descr="再生纸"/>
            <p:cNvSpPr>
              <a:spLocks noChangeArrowheads="1"/>
            </p:cNvSpPr>
            <p:nvPr/>
          </p:nvSpPr>
          <p:spPr bwMode="auto">
            <a:xfrm>
              <a:off x="4263" y="2357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97" name="Text Box 20"/>
            <p:cNvSpPr txBox="1">
              <a:spLocks noChangeArrowheads="1"/>
            </p:cNvSpPr>
            <p:nvPr/>
          </p:nvSpPr>
          <p:spPr bwMode="auto">
            <a:xfrm>
              <a:off x="4263" y="2296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4298" name="Oval 21" descr="再生纸"/>
            <p:cNvSpPr>
              <a:spLocks noChangeArrowheads="1"/>
            </p:cNvSpPr>
            <p:nvPr/>
          </p:nvSpPr>
          <p:spPr bwMode="auto">
            <a:xfrm>
              <a:off x="4737" y="2357"/>
              <a:ext cx="280" cy="274"/>
            </a:xfrm>
            <a:prstGeom prst="ellipse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99" name="Text Box 22"/>
            <p:cNvSpPr txBox="1">
              <a:spLocks noChangeArrowheads="1"/>
            </p:cNvSpPr>
            <p:nvPr/>
          </p:nvSpPr>
          <p:spPr bwMode="auto">
            <a:xfrm>
              <a:off x="4737" y="2296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000000"/>
                  </a:solidFill>
                </a:rPr>
                <a:t>x</a:t>
              </a:r>
              <a:r>
                <a:rPr kumimoji="1" lang="en-US" altLang="zh-CN" baseline="-25000">
                  <a:solidFill>
                    <a:srgbClr val="000000"/>
                  </a:solidFill>
                </a:rPr>
                <a:t>2 </a:t>
              </a:r>
              <a:endParaRPr kumimoji="1" lang="en-US" altLang="zh-CN" baseline="-25000">
                <a:solidFill>
                  <a:srgbClr val="000000"/>
                </a:solidFill>
              </a:endParaRPr>
            </a:p>
          </p:txBody>
        </p:sp>
        <p:sp>
          <p:nvSpPr>
            <p:cNvPr id="54300" name="Line 23"/>
            <p:cNvSpPr>
              <a:spLocks noChangeShapeType="1"/>
            </p:cNvSpPr>
            <p:nvPr/>
          </p:nvSpPr>
          <p:spPr bwMode="auto">
            <a:xfrm>
              <a:off x="5260" y="279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1" name="Line 24"/>
            <p:cNvSpPr>
              <a:spLocks noChangeShapeType="1"/>
            </p:cNvSpPr>
            <p:nvPr/>
          </p:nvSpPr>
          <p:spPr bwMode="auto">
            <a:xfrm>
              <a:off x="3847" y="241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2" name="Line 25"/>
            <p:cNvSpPr>
              <a:spLocks noChangeShapeType="1"/>
            </p:cNvSpPr>
            <p:nvPr/>
          </p:nvSpPr>
          <p:spPr bwMode="auto">
            <a:xfrm>
              <a:off x="4345" y="241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3" name="Line 26"/>
            <p:cNvSpPr>
              <a:spLocks noChangeShapeType="1"/>
            </p:cNvSpPr>
            <p:nvPr/>
          </p:nvSpPr>
          <p:spPr bwMode="auto">
            <a:xfrm>
              <a:off x="4816" y="2421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4" name="Line 28"/>
            <p:cNvSpPr>
              <a:spLocks noChangeShapeType="1"/>
            </p:cNvSpPr>
            <p:nvPr/>
          </p:nvSpPr>
          <p:spPr bwMode="auto">
            <a:xfrm flipV="1">
              <a:off x="3582" y="2635"/>
              <a:ext cx="805" cy="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5" name="Line 29"/>
            <p:cNvSpPr>
              <a:spLocks noChangeShapeType="1"/>
            </p:cNvSpPr>
            <p:nvPr/>
          </p:nvSpPr>
          <p:spPr bwMode="auto">
            <a:xfrm flipV="1">
              <a:off x="3582" y="2641"/>
              <a:ext cx="1295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6" name="Line 30"/>
            <p:cNvSpPr>
              <a:spLocks noChangeShapeType="1"/>
            </p:cNvSpPr>
            <p:nvPr/>
          </p:nvSpPr>
          <p:spPr bwMode="auto">
            <a:xfrm>
              <a:off x="3582" y="2886"/>
              <a:ext cx="1587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7" name="Line 31"/>
            <p:cNvSpPr>
              <a:spLocks noChangeShapeType="1"/>
            </p:cNvSpPr>
            <p:nvPr/>
          </p:nvSpPr>
          <p:spPr bwMode="auto">
            <a:xfrm>
              <a:off x="3582" y="2886"/>
              <a:ext cx="1587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8" name="Line 33"/>
            <p:cNvSpPr>
              <a:spLocks noChangeShapeType="1"/>
            </p:cNvSpPr>
            <p:nvPr/>
          </p:nvSpPr>
          <p:spPr bwMode="auto">
            <a:xfrm flipV="1">
              <a:off x="3582" y="2623"/>
              <a:ext cx="820" cy="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09" name="Line 34"/>
            <p:cNvSpPr>
              <a:spLocks noChangeShapeType="1"/>
            </p:cNvSpPr>
            <p:nvPr/>
          </p:nvSpPr>
          <p:spPr bwMode="auto">
            <a:xfrm flipV="1">
              <a:off x="3582" y="2632"/>
              <a:ext cx="1313" cy="6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0" name="Line 35"/>
            <p:cNvSpPr>
              <a:spLocks noChangeShapeType="1"/>
            </p:cNvSpPr>
            <p:nvPr/>
          </p:nvSpPr>
          <p:spPr bwMode="auto">
            <a:xfrm>
              <a:off x="3582" y="3273"/>
              <a:ext cx="1598" cy="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1" name="Line 36"/>
            <p:cNvSpPr>
              <a:spLocks noChangeShapeType="1"/>
            </p:cNvSpPr>
            <p:nvPr/>
          </p:nvSpPr>
          <p:spPr bwMode="auto">
            <a:xfrm>
              <a:off x="3582" y="3273"/>
              <a:ext cx="1579" cy="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2" name="Line 38"/>
            <p:cNvSpPr>
              <a:spLocks noChangeShapeType="1"/>
            </p:cNvSpPr>
            <p:nvPr/>
          </p:nvSpPr>
          <p:spPr bwMode="auto">
            <a:xfrm flipV="1">
              <a:off x="3587" y="2635"/>
              <a:ext cx="341" cy="10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3" name="Line 39"/>
            <p:cNvSpPr>
              <a:spLocks noChangeShapeType="1"/>
            </p:cNvSpPr>
            <p:nvPr/>
          </p:nvSpPr>
          <p:spPr bwMode="auto">
            <a:xfrm flipV="1">
              <a:off x="3582" y="2886"/>
              <a:ext cx="1587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4" name="Line 40"/>
            <p:cNvSpPr>
              <a:spLocks noChangeShapeType="1"/>
            </p:cNvSpPr>
            <p:nvPr/>
          </p:nvSpPr>
          <p:spPr bwMode="auto">
            <a:xfrm flipV="1">
              <a:off x="3594" y="3347"/>
              <a:ext cx="1574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5" name="Line 41"/>
            <p:cNvSpPr>
              <a:spLocks noChangeShapeType="1"/>
            </p:cNvSpPr>
            <p:nvPr/>
          </p:nvSpPr>
          <p:spPr bwMode="auto">
            <a:xfrm>
              <a:off x="3582" y="3702"/>
              <a:ext cx="1579" cy="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6" name="Line 43"/>
            <p:cNvSpPr>
              <a:spLocks noChangeShapeType="1"/>
            </p:cNvSpPr>
            <p:nvPr/>
          </p:nvSpPr>
          <p:spPr bwMode="auto">
            <a:xfrm>
              <a:off x="3929" y="2622"/>
              <a:ext cx="1226" cy="7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7" name="Line 44"/>
            <p:cNvSpPr>
              <a:spLocks noChangeShapeType="1"/>
            </p:cNvSpPr>
            <p:nvPr/>
          </p:nvSpPr>
          <p:spPr bwMode="auto">
            <a:xfrm>
              <a:off x="3929" y="2622"/>
              <a:ext cx="1232" cy="10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8" name="Line 45"/>
            <p:cNvSpPr>
              <a:spLocks noChangeShapeType="1"/>
            </p:cNvSpPr>
            <p:nvPr/>
          </p:nvSpPr>
          <p:spPr bwMode="auto">
            <a:xfrm>
              <a:off x="3929" y="2622"/>
              <a:ext cx="1232" cy="26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19" name="Line 46"/>
            <p:cNvSpPr>
              <a:spLocks noChangeShapeType="1"/>
            </p:cNvSpPr>
            <p:nvPr/>
          </p:nvSpPr>
          <p:spPr bwMode="auto">
            <a:xfrm>
              <a:off x="4393" y="2628"/>
              <a:ext cx="775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320" name="Line 47"/>
            <p:cNvSpPr>
              <a:spLocks noChangeShapeType="1"/>
            </p:cNvSpPr>
            <p:nvPr/>
          </p:nvSpPr>
          <p:spPr bwMode="auto">
            <a:xfrm>
              <a:off x="4883" y="2635"/>
              <a:ext cx="272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266293" name="Group 53"/>
          <p:cNvGrpSpPr/>
          <p:nvPr/>
        </p:nvGrpSpPr>
        <p:grpSpPr bwMode="auto">
          <a:xfrm>
            <a:off x="3491979" y="1412875"/>
            <a:ext cx="2016125" cy="0"/>
            <a:chOff x="1927" y="890"/>
            <a:chExt cx="1270" cy="0"/>
          </a:xfrm>
        </p:grpSpPr>
        <p:sp>
          <p:nvSpPr>
            <p:cNvPr id="54278" name="Line 49"/>
            <p:cNvSpPr>
              <a:spLocks noChangeShapeType="1"/>
            </p:cNvSpPr>
            <p:nvPr/>
          </p:nvSpPr>
          <p:spPr bwMode="auto">
            <a:xfrm>
              <a:off x="1927" y="890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79" name="Line 50"/>
            <p:cNvSpPr>
              <a:spLocks noChangeShapeType="1"/>
            </p:cNvSpPr>
            <p:nvPr/>
          </p:nvSpPr>
          <p:spPr bwMode="auto">
            <a:xfrm>
              <a:off x="2244" y="890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80" name="Line 51"/>
            <p:cNvSpPr>
              <a:spLocks noChangeShapeType="1"/>
            </p:cNvSpPr>
            <p:nvPr/>
          </p:nvSpPr>
          <p:spPr bwMode="auto">
            <a:xfrm>
              <a:off x="2562" y="890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54281" name="Line 52"/>
            <p:cNvSpPr>
              <a:spLocks noChangeShapeType="1"/>
            </p:cNvSpPr>
            <p:nvPr/>
          </p:nvSpPr>
          <p:spPr bwMode="auto">
            <a:xfrm>
              <a:off x="3016" y="890"/>
              <a:ext cx="18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3" grpId="0" autoUpdateAnimBg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</a:rPr>
              <a:t>NP</a:t>
            </a:r>
            <a:r>
              <a:rPr lang="zh-CN" altLang="en-US" dirty="0" smtClean="0">
                <a:solidFill>
                  <a:schemeClr val="tx1"/>
                </a:solidFill>
              </a:rPr>
              <a:t>完全性</a:t>
            </a:r>
            <a:r>
              <a:rPr lang="en-US" altLang="zh-CN" dirty="0" smtClean="0">
                <a:solidFill>
                  <a:schemeClr val="tx1"/>
                </a:solidFill>
              </a:rPr>
              <a:t>(P169,175)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251520" y="1124744"/>
            <a:ext cx="8530669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/>
              <a:t> </a:t>
            </a:r>
            <a:r>
              <a:rPr kumimoji="1" lang="zh-CN" altLang="en-US" dirty="0"/>
              <a:t>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语言</a:t>
            </a:r>
            <a:r>
              <a:rPr kumimoji="1" lang="en-US" altLang="zh-CN" dirty="0"/>
              <a:t>B</a:t>
            </a:r>
            <a:r>
              <a:rPr kumimoji="1" lang="zh-CN" altLang="en-US" dirty="0"/>
              <a:t>称为</a:t>
            </a:r>
            <a:r>
              <a:rPr kumimoji="1" lang="en-US" altLang="zh-CN" dirty="0">
                <a:solidFill>
                  <a:schemeClr val="accent2"/>
                </a:solidFill>
              </a:rPr>
              <a:t>NP</a:t>
            </a:r>
            <a:r>
              <a:rPr kumimoji="1" lang="zh-CN" altLang="en-US" dirty="0">
                <a:solidFill>
                  <a:schemeClr val="accent2"/>
                </a:solidFill>
              </a:rPr>
              <a:t>完全</a:t>
            </a:r>
            <a:r>
              <a:rPr kumimoji="1" lang="zh-CN" altLang="en-US" dirty="0"/>
              <a:t>的</a:t>
            </a:r>
            <a:r>
              <a:rPr kumimoji="1" lang="en-US" altLang="zh-CN" dirty="0"/>
              <a:t>(NPC),</a:t>
            </a:r>
            <a:r>
              <a:rPr kumimoji="1" lang="zh-CN" altLang="en-US" dirty="0"/>
              <a:t>若它满足</a:t>
            </a:r>
            <a:r>
              <a:rPr kumimoji="1" lang="en-US" altLang="zh-CN" dirty="0"/>
              <a:t>: </a:t>
            </a:r>
            <a:endParaRPr kumimoji="1" lang="en-US" altLang="zh-CN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/>
              <a:t>            1) </a:t>
            </a:r>
            <a:r>
              <a:rPr kumimoji="1" lang="en-US" altLang="zh-CN" dirty="0">
                <a:solidFill>
                  <a:schemeClr val="accent2"/>
                </a:solidFill>
              </a:rPr>
              <a:t>B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NP</a:t>
            </a:r>
            <a:r>
              <a:rPr kumimoji="1" lang="en-US" altLang="zh-CN" dirty="0" smtClean="0">
                <a:sym typeface="Symbol" panose="05050102010706020507" pitchFamily="18" charset="2"/>
              </a:rPr>
              <a:t>;  </a:t>
            </a:r>
            <a:r>
              <a:rPr kumimoji="1" lang="en-US" altLang="zh-CN" dirty="0">
                <a:sym typeface="Symbol" panose="05050102010706020507" pitchFamily="18" charset="2"/>
              </a:rPr>
              <a:t>2) 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ANP, </a:t>
            </a:r>
            <a:r>
              <a:rPr kumimoji="1"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都有</a:t>
            </a:r>
            <a:r>
              <a:rPr kumimoji="1" lang="en-US" altLang="zh-CN" dirty="0">
                <a:solidFill>
                  <a:schemeClr val="accent2"/>
                </a:solidFill>
              </a:rPr>
              <a:t>A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kumimoji="1" lang="en-US" altLang="zh-CN" dirty="0">
                <a:sym typeface="Symbol" panose="05050102010706020507" pitchFamily="18" charset="2"/>
              </a:rPr>
              <a:t>.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ym typeface="Symbol" panose="05050102010706020507" pitchFamily="18" charset="2"/>
              </a:rPr>
              <a:t>定理</a:t>
            </a:r>
            <a:r>
              <a:rPr kumimoji="1" lang="en-US" altLang="zh-CN" dirty="0" smtClean="0">
                <a:sym typeface="Symbol" panose="05050102010706020507" pitchFamily="18" charset="2"/>
              </a:rPr>
              <a:t>1: </a:t>
            </a:r>
            <a:r>
              <a:rPr kumimoji="1" lang="en-US" altLang="zh-CN" dirty="0" smtClean="0"/>
              <a:t>A </a:t>
            </a:r>
            <a:r>
              <a:rPr kumimoji="1" lang="en-US" altLang="zh-CN" dirty="0">
                <a:sym typeface="Symbol" panose="05050102010706020507" pitchFamily="18" charset="2"/>
              </a:rPr>
              <a:t>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P </a:t>
            </a:r>
            <a:r>
              <a:rPr kumimoji="1" lang="en-US" altLang="zh-CN" dirty="0" smtClean="0">
                <a:sym typeface="Symbol" panose="05050102010706020507" pitchFamily="18" charset="2"/>
              </a:rPr>
              <a:t>B + B</a:t>
            </a:r>
            <a:r>
              <a:rPr kumimoji="1" lang="en-US" altLang="zh-CN" dirty="0">
                <a:sym typeface="Symbol" panose="05050102010706020507" pitchFamily="18" charset="2"/>
              </a:rPr>
              <a:t>P </a:t>
            </a:r>
            <a:r>
              <a:rPr kumimoji="1" lang="en-US" altLang="zh-CN" dirty="0" smtClean="0">
                <a:sym typeface="Symbol" panose="05050102010706020507" pitchFamily="18" charset="2"/>
              </a:rPr>
              <a:t> A</a:t>
            </a:r>
            <a:r>
              <a:rPr kumimoji="1" lang="en-US" altLang="zh-CN" dirty="0">
                <a:sym typeface="Symbol" panose="05050102010706020507" pitchFamily="18" charset="2"/>
              </a:rPr>
              <a:t>P.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ym typeface="Symbol" panose="05050102010706020507" pitchFamily="18" charset="2"/>
              </a:rPr>
              <a:t>定理</a:t>
            </a:r>
            <a:r>
              <a:rPr kumimoji="1" lang="en-US" altLang="zh-CN" dirty="0" smtClean="0">
                <a:sym typeface="Symbol" panose="05050102010706020507" pitchFamily="18" charset="2"/>
              </a:rPr>
              <a:t>2: </a:t>
            </a:r>
            <a:r>
              <a:rPr kumimoji="1" lang="zh-CN" altLang="en-US" dirty="0">
                <a:sym typeface="Symbol" panose="05050102010706020507" pitchFamily="18" charset="2"/>
              </a:rPr>
              <a:t>若</a:t>
            </a:r>
            <a:r>
              <a:rPr kumimoji="1" lang="en-US" altLang="zh-CN" dirty="0">
                <a:sym typeface="Symbol" panose="05050102010706020507" pitchFamily="18" charset="2"/>
              </a:rPr>
              <a:t>B</a:t>
            </a:r>
            <a:r>
              <a:rPr kumimoji="1" lang="zh-CN" altLang="en-US" dirty="0">
                <a:sym typeface="Symbol" panose="05050102010706020507" pitchFamily="18" charset="2"/>
              </a:rPr>
              <a:t>是</a:t>
            </a:r>
            <a:r>
              <a:rPr kumimoji="1" lang="en-US" altLang="zh-CN" dirty="0" smtClean="0">
                <a:sym typeface="Symbol" panose="05050102010706020507" pitchFamily="18" charset="2"/>
              </a:rPr>
              <a:t>NPC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ym typeface="Symbol" panose="05050102010706020507" pitchFamily="18" charset="2"/>
              </a:rPr>
              <a:t>且</a:t>
            </a:r>
            <a:r>
              <a:rPr kumimoji="1" lang="en-US" altLang="zh-CN" dirty="0">
                <a:sym typeface="Symbol" panose="05050102010706020507" pitchFamily="18" charset="2"/>
              </a:rPr>
              <a:t>BP, </a:t>
            </a:r>
            <a:r>
              <a:rPr kumimoji="1" lang="zh-CN" altLang="en-US" dirty="0">
                <a:sym typeface="Symbol" panose="05050102010706020507" pitchFamily="18" charset="2"/>
              </a:rPr>
              <a:t>则</a:t>
            </a:r>
            <a:r>
              <a:rPr kumimoji="1" lang="en-US" altLang="zh-CN" dirty="0">
                <a:sym typeface="Symbol" panose="05050102010706020507" pitchFamily="18" charset="2"/>
              </a:rPr>
              <a:t>P=NP.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 smtClean="0">
                <a:sym typeface="Symbol" panose="05050102010706020507" pitchFamily="18" charset="2"/>
              </a:rPr>
              <a:t>  证明</a:t>
            </a:r>
            <a:r>
              <a:rPr kumimoji="1" lang="en-US" altLang="zh-CN" dirty="0">
                <a:sym typeface="Symbol" panose="05050102010706020507" pitchFamily="18" charset="2"/>
              </a:rPr>
              <a:t>: 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ANP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r>
              <a:rPr kumimoji="1" lang="en-US" altLang="zh-CN" dirty="0" smtClean="0">
                <a:sym typeface="Symbol" panose="05050102010706020507" pitchFamily="18" charset="2"/>
              </a:rPr>
              <a:t>A </a:t>
            </a:r>
            <a:r>
              <a:rPr kumimoji="1" lang="en-US" altLang="zh-CN" dirty="0">
                <a:sym typeface="Symbol" panose="05050102010706020507" pitchFamily="18" charset="2"/>
              </a:rPr>
              <a:t>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P </a:t>
            </a:r>
            <a:r>
              <a:rPr kumimoji="1" lang="en-US" altLang="zh-CN" dirty="0" smtClean="0">
                <a:sym typeface="Symbol" panose="05050102010706020507" pitchFamily="18" charset="2"/>
              </a:rPr>
              <a:t>B </a:t>
            </a:r>
            <a:r>
              <a:rPr kumimoji="1" lang="en-US" altLang="zh-CN" dirty="0">
                <a:sym typeface="Symbol" panose="05050102010706020507" pitchFamily="18" charset="2"/>
              </a:rPr>
              <a:t>+ </a:t>
            </a:r>
            <a:r>
              <a:rPr kumimoji="1" lang="en-US" altLang="zh-CN" dirty="0" smtClean="0">
                <a:sym typeface="Symbol" panose="05050102010706020507" pitchFamily="18" charset="2"/>
              </a:rPr>
              <a:t>B  P  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A </a:t>
            </a:r>
            <a:r>
              <a:rPr kumimoji="1"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 smtClean="0"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ym typeface="Symbol" panose="05050102010706020507" pitchFamily="18" charset="2"/>
              </a:rPr>
              <a:t>定理</a:t>
            </a:r>
            <a:r>
              <a:rPr kumimoji="1" lang="en-US" altLang="zh-CN" dirty="0" smtClean="0">
                <a:sym typeface="Symbol" panose="05050102010706020507" pitchFamily="18" charset="2"/>
              </a:rPr>
              <a:t>3: </a:t>
            </a:r>
            <a:r>
              <a:rPr kumimoji="1" lang="zh-CN" altLang="en-US" dirty="0">
                <a:sym typeface="Symbol" panose="05050102010706020507" pitchFamily="18" charset="2"/>
              </a:rPr>
              <a:t>若</a:t>
            </a:r>
            <a:r>
              <a:rPr kumimoji="1" lang="en-US" altLang="zh-CN" dirty="0">
                <a:sym typeface="Symbol" panose="05050102010706020507" pitchFamily="18" charset="2"/>
              </a:rPr>
              <a:t>B</a:t>
            </a:r>
            <a:r>
              <a:rPr kumimoji="1" lang="zh-CN" altLang="en-US" dirty="0">
                <a:sym typeface="Symbol" panose="05050102010706020507" pitchFamily="18" charset="2"/>
              </a:rPr>
              <a:t>是</a:t>
            </a:r>
            <a:r>
              <a:rPr kumimoji="1" lang="en-US" altLang="zh-CN" dirty="0">
                <a:sym typeface="Symbol" panose="05050102010706020507" pitchFamily="18" charset="2"/>
              </a:rPr>
              <a:t>NPC, B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sym typeface="Symbol" panose="05050102010706020507" pitchFamily="18" charset="2"/>
              </a:rPr>
              <a:t>C,</a:t>
            </a:r>
            <a:r>
              <a:rPr kumimoji="1" lang="zh-CN" altLang="en-US" dirty="0">
                <a:sym typeface="Symbol" panose="05050102010706020507" pitchFamily="18" charset="2"/>
              </a:rPr>
              <a:t>且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CNP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ym typeface="Symbol" panose="05050102010706020507" pitchFamily="18" charset="2"/>
              </a:rPr>
              <a:t>则</a:t>
            </a:r>
            <a:r>
              <a:rPr kumimoji="1" lang="en-US" altLang="zh-CN" dirty="0">
                <a:sym typeface="Symbol" panose="05050102010706020507" pitchFamily="18" charset="2"/>
              </a:rPr>
              <a:t>C</a:t>
            </a:r>
            <a:r>
              <a:rPr kumimoji="1" lang="zh-CN" altLang="en-US" dirty="0">
                <a:sym typeface="Symbol" panose="05050102010706020507" pitchFamily="18" charset="2"/>
              </a:rPr>
              <a:t>是</a:t>
            </a:r>
            <a:r>
              <a:rPr kumimoji="1" lang="en-US" altLang="zh-CN" dirty="0">
                <a:sym typeface="Symbol" panose="05050102010706020507" pitchFamily="18" charset="2"/>
              </a:rPr>
              <a:t>NPC</a:t>
            </a:r>
            <a:r>
              <a:rPr kumimoji="1" lang="en-US" altLang="zh-CN" dirty="0" smtClean="0">
                <a:sym typeface="Symbol" panose="05050102010706020507" pitchFamily="18" charset="2"/>
              </a:rPr>
              <a:t>.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 smtClean="0">
                <a:sym typeface="Symbol" panose="05050102010706020507" pitchFamily="18" charset="2"/>
              </a:rPr>
              <a:t>  证明</a:t>
            </a:r>
            <a:r>
              <a:rPr kumimoji="1" lang="en-US" altLang="zh-CN" dirty="0">
                <a:sym typeface="Symbol" panose="05050102010706020507" pitchFamily="18" charset="2"/>
              </a:rPr>
              <a:t>: 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ANP</a:t>
            </a:r>
            <a:r>
              <a:rPr kumimoji="1" lang="en-US" altLang="zh-CN" dirty="0">
                <a:sym typeface="Symbol" panose="05050102010706020507" pitchFamily="18" charset="2"/>
              </a:rPr>
              <a:t>, (A 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P </a:t>
            </a:r>
            <a:r>
              <a:rPr kumimoji="1" lang="en-US" altLang="zh-CN" dirty="0">
                <a:sym typeface="Symbol" panose="05050102010706020507" pitchFamily="18" charset="2"/>
              </a:rPr>
              <a:t>B) + (B 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P </a:t>
            </a:r>
            <a:r>
              <a:rPr kumimoji="1" lang="en-US" altLang="zh-CN" dirty="0">
                <a:sym typeface="Symbol" panose="05050102010706020507" pitchFamily="18" charset="2"/>
              </a:rPr>
              <a:t>C)  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A </a:t>
            </a:r>
            <a:r>
              <a:rPr kumimoji="1"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P </a:t>
            </a:r>
            <a:r>
              <a:rPr kumimoji="1"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C</a:t>
            </a:r>
            <a:r>
              <a:rPr kumimoji="1" lang="en-US" altLang="zh-CN" dirty="0" smtClean="0">
                <a:sym typeface="Symbol" panose="05050102010706020507" pitchFamily="18" charset="2"/>
              </a:rPr>
              <a:t> 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en-US" altLang="zh-CN" dirty="0" smtClean="0">
                <a:sym typeface="Symbol" panose="05050102010706020507" pitchFamily="18" charset="2"/>
              </a:rPr>
              <a:t>3SAT</a:t>
            </a:r>
            <a:r>
              <a:rPr kumimoji="1" lang="zh-CN" altLang="en-US" dirty="0">
                <a:sym typeface="Symbol" panose="05050102010706020507" pitchFamily="18" charset="2"/>
              </a:rPr>
              <a:t>是</a:t>
            </a:r>
            <a:r>
              <a:rPr kumimoji="1" lang="en-US" altLang="zh-CN" dirty="0" smtClean="0">
                <a:sym typeface="Symbol" panose="05050102010706020507" pitchFamily="18" charset="2"/>
              </a:rPr>
              <a:t>NPC + 3SAT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P </a:t>
            </a:r>
            <a:r>
              <a:rPr kumimoji="1" lang="en-US" altLang="zh-CN" dirty="0">
                <a:sym typeface="Symbol" panose="05050102010706020507" pitchFamily="18" charset="2"/>
              </a:rPr>
              <a:t>CLIQUE </a:t>
            </a:r>
            <a:r>
              <a:rPr kumimoji="1" lang="en-US" altLang="zh-CN" dirty="0" smtClean="0">
                <a:sym typeface="Symbol" panose="05050102010706020507" pitchFamily="18" charset="2"/>
              </a:rPr>
              <a:t> CLIQUE</a:t>
            </a:r>
            <a:r>
              <a:rPr kumimoji="1" lang="zh-CN" altLang="en-US" dirty="0" smtClean="0">
                <a:sym typeface="Symbol" panose="05050102010706020507" pitchFamily="18" charset="2"/>
              </a:rPr>
              <a:t>是</a:t>
            </a:r>
            <a:r>
              <a:rPr kumimoji="1" lang="en-US" altLang="zh-CN" dirty="0" smtClean="0">
                <a:sym typeface="Symbol" panose="05050102010706020507" pitchFamily="18" charset="2"/>
              </a:rPr>
              <a:t>NPC </a:t>
            </a:r>
            <a:endParaRPr kumimoji="1" lang="en-US" altLang="zh-CN" dirty="0">
              <a:sym typeface="Symbol" panose="05050102010706020507" pitchFamily="18" charset="2"/>
            </a:endParaRPr>
          </a:p>
        </p:txBody>
      </p:sp>
      <p:sp>
        <p:nvSpPr>
          <p:cNvPr id="33796" name="Rectangle 16"/>
          <p:cNvSpPr>
            <a:spLocks noChangeArrowheads="1"/>
          </p:cNvSpPr>
          <p:nvPr/>
        </p:nvSpPr>
        <p:spPr bwMode="auto">
          <a:xfrm>
            <a:off x="1617663" y="5270500"/>
            <a:ext cx="2160587" cy="1584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7" name="Text Box 17"/>
          <p:cNvSpPr txBox="1">
            <a:spLocks noChangeArrowheads="1"/>
          </p:cNvSpPr>
          <p:nvPr/>
        </p:nvSpPr>
        <p:spPr bwMode="auto">
          <a:xfrm>
            <a:off x="204788" y="5343525"/>
            <a:ext cx="1268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 </a:t>
            </a:r>
            <a:r>
              <a:rPr lang="zh-CN" altLang="en-US" sz="2400"/>
              <a:t>输入</a:t>
            </a:r>
            <a:r>
              <a:rPr lang="en-US" altLang="zh-CN" sz="3200"/>
              <a:t>w </a:t>
            </a:r>
            <a:endParaRPr lang="en-US" altLang="zh-CN" sz="3200"/>
          </a:p>
        </p:txBody>
      </p:sp>
      <p:sp>
        <p:nvSpPr>
          <p:cNvPr id="33798" name="Text Box 18"/>
          <p:cNvSpPr txBox="1">
            <a:spLocks noChangeArrowheads="1"/>
          </p:cNvSpPr>
          <p:nvPr/>
        </p:nvSpPr>
        <p:spPr bwMode="auto">
          <a:xfrm>
            <a:off x="1833563" y="5414963"/>
            <a:ext cx="4476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 f </a:t>
            </a:r>
            <a:endParaRPr lang="en-US" altLang="zh-CN" sz="2400"/>
          </a:p>
        </p:txBody>
      </p:sp>
      <p:sp>
        <p:nvSpPr>
          <p:cNvPr id="33799" name="Text Box 19"/>
          <p:cNvSpPr txBox="1">
            <a:spLocks noChangeArrowheads="1"/>
          </p:cNvSpPr>
          <p:nvPr/>
        </p:nvSpPr>
        <p:spPr bwMode="auto">
          <a:xfrm>
            <a:off x="2554288" y="5414963"/>
            <a:ext cx="862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 f(w) </a:t>
            </a:r>
            <a:endParaRPr lang="en-US" altLang="zh-CN" sz="2400"/>
          </a:p>
        </p:txBody>
      </p:sp>
      <p:sp>
        <p:nvSpPr>
          <p:cNvPr id="33800" name="Text Box 20"/>
          <p:cNvSpPr txBox="1">
            <a:spLocks noChangeArrowheads="1"/>
          </p:cNvSpPr>
          <p:nvPr/>
        </p:nvSpPr>
        <p:spPr bwMode="auto">
          <a:xfrm>
            <a:off x="2590800" y="6122988"/>
            <a:ext cx="781050" cy="588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/>
              <a:t> M </a:t>
            </a:r>
            <a:endParaRPr lang="en-US" altLang="zh-CN" sz="3200"/>
          </a:p>
        </p:txBody>
      </p:sp>
      <p:cxnSp>
        <p:nvCxnSpPr>
          <p:cNvPr id="33801" name="AutoShape 21"/>
          <p:cNvCxnSpPr>
            <a:cxnSpLocks noChangeShapeType="1"/>
            <a:stCxn id="33799" idx="3"/>
            <a:endCxn id="33800" idx="1"/>
          </p:cNvCxnSpPr>
          <p:nvPr/>
        </p:nvCxnSpPr>
        <p:spPr bwMode="auto">
          <a:xfrm flipH="1">
            <a:off x="2590800" y="5643563"/>
            <a:ext cx="825500" cy="774700"/>
          </a:xfrm>
          <a:prstGeom prst="curvedConnector5">
            <a:avLst>
              <a:gd name="adj1" fmla="val -27500"/>
              <a:gd name="adj2" fmla="val 45694"/>
              <a:gd name="adj3" fmla="val 127694"/>
            </a:avLst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2" name="Text Box 22"/>
          <p:cNvSpPr txBox="1">
            <a:spLocks noChangeArrowheads="1"/>
          </p:cNvSpPr>
          <p:nvPr/>
        </p:nvSpPr>
        <p:spPr bwMode="auto">
          <a:xfrm>
            <a:off x="3994150" y="6205538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 y/n </a:t>
            </a:r>
            <a:endParaRPr lang="en-US" altLang="zh-CN" sz="2400"/>
          </a:p>
        </p:txBody>
      </p:sp>
      <p:cxnSp>
        <p:nvCxnSpPr>
          <p:cNvPr id="33803" name="AutoShape 23"/>
          <p:cNvCxnSpPr>
            <a:cxnSpLocks noChangeShapeType="1"/>
            <a:stCxn id="33800" idx="3"/>
            <a:endCxn id="33802" idx="1"/>
          </p:cNvCxnSpPr>
          <p:nvPr/>
        </p:nvCxnSpPr>
        <p:spPr bwMode="auto">
          <a:xfrm>
            <a:off x="3371850" y="6418263"/>
            <a:ext cx="622300" cy="158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4" name="AutoShape 24"/>
          <p:cNvCxnSpPr>
            <a:cxnSpLocks noChangeShapeType="1"/>
            <a:stCxn id="33797" idx="3"/>
            <a:endCxn id="33798" idx="1"/>
          </p:cNvCxnSpPr>
          <p:nvPr/>
        </p:nvCxnSpPr>
        <p:spPr bwMode="auto">
          <a:xfrm>
            <a:off x="1473200" y="5634038"/>
            <a:ext cx="360363" cy="14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5" name="AutoShape 25"/>
          <p:cNvCxnSpPr>
            <a:cxnSpLocks noChangeShapeType="1"/>
            <a:stCxn id="33798" idx="3"/>
            <a:endCxn id="33799" idx="1"/>
          </p:cNvCxnSpPr>
          <p:nvPr/>
        </p:nvCxnSpPr>
        <p:spPr bwMode="auto">
          <a:xfrm flipV="1">
            <a:off x="2281238" y="5643563"/>
            <a:ext cx="273050" cy="47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6" name="Text Box 26"/>
          <p:cNvSpPr txBox="1">
            <a:spLocks noChangeArrowheads="1"/>
          </p:cNvSpPr>
          <p:nvPr/>
        </p:nvSpPr>
        <p:spPr bwMode="auto">
          <a:xfrm>
            <a:off x="4319588" y="5410200"/>
            <a:ext cx="45735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>
                <a:solidFill>
                  <a:srgbClr val="FF0000"/>
                </a:solidFill>
                <a:sym typeface="Symbol" panose="05050102010706020507" pitchFamily="18" charset="2"/>
              </a:rPr>
              <a:t>w</a:t>
            </a:r>
            <a:r>
              <a:rPr kumimoji="1" lang="en-US" altLang="zh-CN" sz="3200">
                <a:sym typeface="Symbol" panose="05050102010706020507" pitchFamily="18" charset="2"/>
              </a:rPr>
              <a:t>*, </a:t>
            </a:r>
            <a:r>
              <a:rPr kumimoji="1" lang="en-US" altLang="zh-CN" sz="3200"/>
              <a:t>w</a:t>
            </a:r>
            <a:r>
              <a:rPr kumimoji="1" lang="en-US" altLang="zh-CN" sz="3200">
                <a:sym typeface="Symbol" panose="05050102010706020507" pitchFamily="18" charset="2"/>
              </a:rPr>
              <a:t>A </a:t>
            </a:r>
            <a:r>
              <a:rPr kumimoji="1" lang="en-US" altLang="zh-CN" sz="320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kumimoji="1" lang="en-US" altLang="zh-CN" sz="3200">
                <a:sym typeface="Symbol" panose="05050102010706020507" pitchFamily="18" charset="2"/>
              </a:rPr>
              <a:t> f(w)B.</a:t>
            </a:r>
            <a:endParaRPr kumimoji="1" lang="en-US" altLang="zh-CN" sz="3200">
              <a:sym typeface="Symbol" panose="05050102010706020507" pitchFamily="18" charset="2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5190748" y="5982379"/>
            <a:ext cx="28376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 smtClean="0"/>
              <a:t>利用</a:t>
            </a:r>
            <a:r>
              <a:rPr lang="en-US" altLang="zh-CN" sz="2400" dirty="0" smtClean="0"/>
              <a:t>f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CN" altLang="en-US" sz="2400" dirty="0"/>
              <a:t>的判定</a:t>
            </a:r>
            <a:r>
              <a:rPr lang="zh-CN" altLang="en-US" sz="2400" dirty="0" smtClean="0"/>
              <a:t>器</a:t>
            </a:r>
            <a:r>
              <a:rPr lang="en-US" altLang="zh-CN" sz="2400" dirty="0" smtClean="0"/>
              <a:t> 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构造</a:t>
            </a:r>
            <a:r>
              <a:rPr lang="en-US" altLang="zh-CN" sz="2400" dirty="0"/>
              <a:t>A</a:t>
            </a:r>
            <a:r>
              <a:rPr lang="zh-CN" altLang="en-US" sz="2400" dirty="0"/>
              <a:t>的判定器 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3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3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3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3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3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autoUpdateAnimBg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chemeClr val="tx1"/>
                </a:solidFill>
              </a:rPr>
              <a:t>Cook-Levin</a:t>
            </a:r>
            <a:r>
              <a:rPr lang="zh-CN" altLang="en-US" dirty="0" smtClean="0">
                <a:solidFill>
                  <a:schemeClr val="tx1"/>
                </a:solidFill>
              </a:rPr>
              <a:t>定理的证明步骤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</a:rPr>
              <a:t>补充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dirty="0" smtClean="0">
              <a:solidFill>
                <a:schemeClr val="tx1"/>
              </a:solidFill>
            </a:endParaRP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900113" y="1628800"/>
            <a:ext cx="7205819" cy="37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/>
              <a:t> </a:t>
            </a:r>
            <a:r>
              <a:rPr kumimoji="1" lang="zh-CN" altLang="en-US" dirty="0"/>
              <a:t>定义</a:t>
            </a:r>
            <a:r>
              <a:rPr kumimoji="1" lang="en-US" altLang="zh-CN" dirty="0"/>
              <a:t>:</a:t>
            </a:r>
            <a:r>
              <a:rPr kumimoji="1" lang="zh-CN" altLang="en-US" dirty="0"/>
              <a:t>语言</a:t>
            </a:r>
            <a:r>
              <a:rPr kumimoji="1" lang="en-US" altLang="zh-CN" dirty="0"/>
              <a:t>B</a:t>
            </a:r>
            <a:r>
              <a:rPr kumimoji="1" lang="zh-CN" altLang="en-US" dirty="0"/>
              <a:t>称为</a:t>
            </a:r>
            <a:r>
              <a:rPr kumimoji="1" lang="en-US" altLang="zh-CN" dirty="0"/>
              <a:t>NP</a:t>
            </a:r>
            <a:r>
              <a:rPr kumimoji="1" lang="zh-CN" altLang="en-US" dirty="0"/>
              <a:t>完全的</a:t>
            </a:r>
            <a:r>
              <a:rPr kumimoji="1" lang="en-US" altLang="zh-CN" dirty="0"/>
              <a:t>(NPC),</a:t>
            </a:r>
            <a:r>
              <a:rPr kumimoji="1" lang="zh-CN" altLang="en-US" dirty="0"/>
              <a:t>若它满足</a:t>
            </a:r>
            <a:r>
              <a:rPr kumimoji="1" lang="en-US" altLang="zh-CN" dirty="0"/>
              <a:t>: </a:t>
            </a:r>
            <a:endParaRPr kumimoji="1" lang="en-US" altLang="zh-CN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/>
              <a:t>            1) B</a:t>
            </a:r>
            <a:r>
              <a:rPr kumimoji="1" lang="en-US" altLang="zh-CN" dirty="0">
                <a:sym typeface="Symbol" panose="05050102010706020507" pitchFamily="18" charset="2"/>
              </a:rPr>
              <a:t>NP;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ym typeface="Symbol" panose="05050102010706020507" pitchFamily="18" charset="2"/>
              </a:rPr>
              <a:t>            2) ANP, </a:t>
            </a:r>
            <a:r>
              <a:rPr kumimoji="1" lang="zh-CN" altLang="en-US" dirty="0">
                <a:sym typeface="Symbol" panose="05050102010706020507" pitchFamily="18" charset="2"/>
              </a:rPr>
              <a:t>都有</a:t>
            </a:r>
            <a:r>
              <a:rPr kumimoji="1" lang="en-US" altLang="zh-CN" dirty="0"/>
              <a:t>A</a:t>
            </a:r>
            <a:r>
              <a:rPr kumimoji="1" lang="en-US" altLang="zh-CN" dirty="0">
                <a:sym typeface="Symbol" panose="05050102010706020507" pitchFamily="18" charset="2"/>
              </a:rPr>
              <a:t>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sym typeface="Symbol" panose="05050102010706020507" pitchFamily="18" charset="2"/>
              </a:rPr>
              <a:t>B.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Cook-Levin</a:t>
            </a:r>
            <a:r>
              <a:rPr kumimoji="1" lang="zh-CN" altLang="en-US" dirty="0">
                <a:sym typeface="Symbol" panose="05050102010706020507" pitchFamily="18" charset="2"/>
              </a:rPr>
              <a:t>定理</a:t>
            </a:r>
            <a:r>
              <a:rPr kumimoji="1" lang="en-US" altLang="zh-CN" dirty="0">
                <a:sym typeface="Symbol" panose="05050102010706020507" pitchFamily="18" charset="2"/>
              </a:rPr>
              <a:t>: SAT</a:t>
            </a:r>
            <a:r>
              <a:rPr kumimoji="1" lang="zh-CN" altLang="en-US" dirty="0">
                <a:sym typeface="Symbol" panose="05050102010706020507" pitchFamily="18" charset="2"/>
              </a:rPr>
              <a:t>是</a:t>
            </a:r>
            <a:r>
              <a:rPr kumimoji="1" lang="en-US" altLang="zh-CN" dirty="0">
                <a:sym typeface="Symbol" panose="05050102010706020507" pitchFamily="18" charset="2"/>
              </a:rPr>
              <a:t>NP</a:t>
            </a:r>
            <a:r>
              <a:rPr kumimoji="1" lang="zh-CN" altLang="en-US" dirty="0">
                <a:sym typeface="Symbol" panose="05050102010706020507" pitchFamily="18" charset="2"/>
              </a:rPr>
              <a:t>完全问题</a:t>
            </a:r>
            <a:r>
              <a:rPr kumimoji="1" lang="en-US" altLang="zh-CN" dirty="0">
                <a:sym typeface="Symbol" panose="05050102010706020507" pitchFamily="18" charset="2"/>
              </a:rPr>
              <a:t>.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>
                <a:sym typeface="Symbol" panose="05050102010706020507" pitchFamily="18" charset="2"/>
              </a:rPr>
              <a:t>证明步骤</a:t>
            </a:r>
            <a:r>
              <a:rPr kumimoji="1" lang="en-US" altLang="zh-CN" dirty="0">
                <a:sym typeface="Symbol" panose="05050102010706020507" pitchFamily="18" charset="2"/>
              </a:rPr>
              <a:t>: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ym typeface="Symbol" panose="05050102010706020507" pitchFamily="18" charset="2"/>
              </a:rPr>
              <a:t>  1. </a:t>
            </a:r>
            <a:r>
              <a:rPr kumimoji="1" lang="en-US" altLang="zh-CN" dirty="0" smtClean="0">
                <a:sym typeface="Symbol" panose="05050102010706020507" pitchFamily="18" charset="2"/>
              </a:rPr>
              <a:t>SATNP(</a:t>
            </a:r>
            <a:r>
              <a:rPr kumimoji="1" lang="zh-CN" altLang="en-US" dirty="0" smtClean="0">
                <a:sym typeface="Symbol" panose="05050102010706020507" pitchFamily="18" charset="2"/>
              </a:rPr>
              <a:t>已证</a:t>
            </a:r>
            <a:r>
              <a:rPr kumimoji="1" lang="en-US" altLang="zh-CN" dirty="0" smtClean="0">
                <a:sym typeface="Symbol" panose="05050102010706020507" pitchFamily="18" charset="2"/>
              </a:rPr>
              <a:t>)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>
                <a:sym typeface="Symbol" panose="05050102010706020507" pitchFamily="18" charset="2"/>
              </a:rPr>
              <a:t>  2. </a:t>
            </a:r>
            <a:r>
              <a:rPr kumimoji="1"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ANP, A </a:t>
            </a:r>
            <a:r>
              <a:rPr kumimoji="1" lang="en-US" altLang="zh-CN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SAT</a:t>
            </a:r>
            <a:endParaRPr kumimoji="1" lang="en-US" altLang="zh-CN" dirty="0" smtClean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6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6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6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6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autoUpdateAnimBg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ANP, 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都有 </a:t>
            </a:r>
            <a:r>
              <a:rPr kumimoji="1" lang="en-US" altLang="zh-CN" dirty="0">
                <a:solidFill>
                  <a:srgbClr val="FF0000"/>
                </a:solidFill>
              </a:rPr>
              <a:t>A </a:t>
            </a:r>
            <a:r>
              <a:rPr kumimoji="1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zh-CN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</a:rPr>
              <a:t>SAT</a:t>
            </a:r>
            <a:r>
              <a:rPr lang="en-US" altLang="zh-CN" dirty="0">
                <a:solidFill>
                  <a:schemeClr val="tx1"/>
                </a:solidFill>
              </a:rPr>
              <a:t> (</a:t>
            </a:r>
            <a:r>
              <a:rPr lang="en-US" altLang="zh-CN" dirty="0" smtClean="0">
                <a:solidFill>
                  <a:schemeClr val="tx1"/>
                </a:solidFill>
              </a:rPr>
              <a:t>P170)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711577" y="1424965"/>
            <a:ext cx="753283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kumimoji="1" lang="zh-CN" altLang="en-US" sz="3000" dirty="0" smtClean="0">
                <a:solidFill>
                  <a:srgbClr val="000000"/>
                </a:solidFill>
              </a:rPr>
              <a:t> 思想</a:t>
            </a:r>
            <a:r>
              <a:rPr kumimoji="1" lang="en-US" altLang="zh-CN" sz="3000" dirty="0" smtClean="0">
                <a:solidFill>
                  <a:srgbClr val="000000"/>
                </a:solidFill>
              </a:rPr>
              <a:t>: </a:t>
            </a:r>
            <a:r>
              <a:rPr kumimoji="1" lang="zh-CN" altLang="en-US" sz="3000" dirty="0" smtClean="0">
                <a:solidFill>
                  <a:srgbClr val="000000"/>
                </a:solidFill>
              </a:rPr>
              <a:t>将字符串对应到布尔公式</a:t>
            </a:r>
            <a:endParaRPr kumimoji="1" lang="zh-CN" altLang="en-US" sz="3000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kumimoji="1" lang="zh-CN" altLang="en-US" sz="3000" dirty="0" smtClean="0">
                <a:solidFill>
                  <a:srgbClr val="000000"/>
                </a:solidFill>
              </a:rPr>
              <a:t>             利用</a:t>
            </a:r>
            <a:r>
              <a:rPr kumimoji="1" lang="zh-CN" altLang="en-US" sz="3000" dirty="0" smtClean="0">
                <a:solidFill>
                  <a:srgbClr val="00B050"/>
                </a:solidFill>
              </a:rPr>
              <a:t>接受</a:t>
            </a:r>
            <a:r>
              <a:rPr kumimoji="1" lang="zh-CN" altLang="en-US" sz="3000" dirty="0" smtClean="0">
                <a:solidFill>
                  <a:srgbClr val="000000"/>
                </a:solidFill>
              </a:rPr>
              <a:t>的形式定义</a:t>
            </a:r>
            <a:r>
              <a:rPr kumimoji="1" lang="en-US" altLang="zh-CN" sz="3000" dirty="0" smtClean="0">
                <a:solidFill>
                  <a:srgbClr val="000000"/>
                </a:solidFill>
              </a:rPr>
              <a:t>.</a:t>
            </a:r>
            <a:endParaRPr kumimoji="1" lang="en-US" altLang="zh-CN" sz="3000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1" lang="en-US" altLang="zh-CN" sz="3000" dirty="0" smtClean="0">
                <a:solidFill>
                  <a:srgbClr val="000000"/>
                </a:solidFill>
              </a:rPr>
              <a:t> </a:t>
            </a:r>
            <a:r>
              <a:rPr kumimoji="1" lang="zh-CN" altLang="en-US" sz="3000" dirty="0" smtClean="0">
                <a:solidFill>
                  <a:srgbClr val="000000"/>
                </a:solidFill>
              </a:rPr>
              <a:t>过程</a:t>
            </a:r>
            <a:r>
              <a:rPr kumimoji="1" lang="en-US" altLang="zh-CN" sz="3000" dirty="0" smtClean="0">
                <a:solidFill>
                  <a:srgbClr val="000000"/>
                </a:solidFill>
              </a:rPr>
              <a:t>: </a:t>
            </a:r>
            <a:r>
              <a:rPr kumimoji="1" lang="zh-CN" altLang="en-US" sz="3000" dirty="0" smtClean="0">
                <a:solidFill>
                  <a:srgbClr val="000000"/>
                </a:solidFill>
              </a:rPr>
              <a:t>任取</a:t>
            </a:r>
            <a:r>
              <a:rPr kumimoji="1" lang="en-US" altLang="zh-CN" sz="3000" dirty="0" smtClean="0">
                <a:solidFill>
                  <a:srgbClr val="000000"/>
                </a:solidFill>
              </a:rPr>
              <a:t>A</a:t>
            </a:r>
            <a:r>
              <a:rPr kumimoji="1" lang="en-US" altLang="zh-CN" sz="3000" dirty="0" smtClean="0">
                <a:solidFill>
                  <a:srgbClr val="000000"/>
                </a:solidFill>
                <a:sym typeface="Symbol" panose="05050102010706020507" pitchFamily="18" charset="2"/>
              </a:rPr>
              <a:t>NP, </a:t>
            </a:r>
            <a:r>
              <a:rPr kumimoji="1" lang="zh-CN" altLang="en-US" sz="3000" dirty="0" smtClean="0">
                <a:solidFill>
                  <a:srgbClr val="000000"/>
                </a:solidFill>
                <a:sym typeface="Symbol" panose="05050102010706020507" pitchFamily="18" charset="2"/>
              </a:rPr>
              <a:t>设</a:t>
            </a:r>
            <a:r>
              <a:rPr kumimoji="1" lang="en-US" altLang="zh-CN" sz="3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kumimoji="1" lang="zh-CN" altLang="en-US" sz="3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是</a:t>
            </a:r>
            <a:r>
              <a:rPr kumimoji="1" lang="en-US" altLang="zh-CN" sz="3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A</a:t>
            </a:r>
            <a:r>
              <a:rPr kumimoji="1" lang="zh-CN" altLang="en-US" sz="3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的</a:t>
            </a:r>
            <a:r>
              <a:rPr kumimoji="1" lang="en-US" altLang="zh-CN" sz="3000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kumimoji="1" lang="en-US" altLang="zh-CN" sz="3000" baseline="30000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kumimoji="1" lang="zh-CN" altLang="en-US" sz="3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时间</a:t>
            </a:r>
            <a:r>
              <a:rPr kumimoji="1" lang="en-US" altLang="zh-CN" sz="3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NTM</a:t>
            </a:r>
            <a:r>
              <a:rPr kumimoji="1" lang="en-US" altLang="zh-CN" sz="3000" dirty="0" smtClean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endParaRPr kumimoji="1" lang="en-US" altLang="zh-CN" sz="30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000" dirty="0" smtClean="0">
                <a:solidFill>
                  <a:srgbClr val="000000"/>
                </a:solidFill>
                <a:sym typeface="Symbol" panose="05050102010706020507" pitchFamily="18" charset="2"/>
              </a:rPr>
              <a:t>         w(|w|=n), N</a:t>
            </a:r>
            <a:r>
              <a:rPr kumimoji="1" lang="zh-CN" altLang="en-US" sz="3000" dirty="0" smtClean="0">
                <a:solidFill>
                  <a:srgbClr val="00B050"/>
                </a:solidFill>
                <a:sym typeface="Symbol" panose="05050102010706020507" pitchFamily="18" charset="2"/>
              </a:rPr>
              <a:t>接受</a:t>
            </a:r>
            <a:r>
              <a:rPr kumimoji="1" lang="en-US" altLang="zh-CN" sz="3000" dirty="0" smtClean="0">
                <a:solidFill>
                  <a:srgbClr val="000000"/>
                </a:solidFill>
                <a:sym typeface="Symbol" panose="05050102010706020507" pitchFamily="18" charset="2"/>
              </a:rPr>
              <a:t>w</a:t>
            </a:r>
            <a:endParaRPr kumimoji="1" lang="en-US" altLang="zh-CN" sz="30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0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3000" dirty="0" smtClean="0">
                <a:solidFill>
                  <a:srgbClr val="000000"/>
                </a:solidFill>
                <a:sym typeface="Symbol" panose="05050102010706020507" pitchFamily="18" charset="2"/>
              </a:rPr>
              <a:t>   </a:t>
            </a:r>
            <a:r>
              <a:rPr kumimoji="1" lang="en-US" altLang="zh-CN" sz="3000" dirty="0" smtClean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kumimoji="1" lang="en-US" altLang="zh-CN" sz="3000" dirty="0" smtClean="0">
                <a:solidFill>
                  <a:srgbClr val="000000"/>
                </a:solidFill>
                <a:sym typeface="Symbol" panose="05050102010706020507" pitchFamily="18" charset="2"/>
              </a:rPr>
              <a:t> N</a:t>
            </a:r>
            <a:r>
              <a:rPr kumimoji="1" lang="zh-CN" altLang="en-US" sz="3000" dirty="0" smtClean="0">
                <a:solidFill>
                  <a:srgbClr val="000000"/>
                </a:solidFill>
                <a:sym typeface="Symbol" panose="05050102010706020507" pitchFamily="18" charset="2"/>
              </a:rPr>
              <a:t>对</a:t>
            </a:r>
            <a:r>
              <a:rPr kumimoji="1" lang="en-US" altLang="zh-CN" sz="3000" dirty="0" smtClean="0">
                <a:solidFill>
                  <a:srgbClr val="000000"/>
                </a:solidFill>
                <a:sym typeface="Symbol" panose="05050102010706020507" pitchFamily="18" charset="2"/>
              </a:rPr>
              <a:t>w</a:t>
            </a:r>
            <a:r>
              <a:rPr kumimoji="1" lang="zh-CN" altLang="en-US" sz="3000" dirty="0" smtClean="0">
                <a:solidFill>
                  <a:srgbClr val="000000"/>
                </a:solidFill>
                <a:sym typeface="Symbol" panose="05050102010706020507" pitchFamily="18" charset="2"/>
              </a:rPr>
              <a:t>有</a:t>
            </a:r>
            <a:r>
              <a:rPr kumimoji="1" lang="zh-CN" altLang="en-US" sz="3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长度小于</a:t>
            </a:r>
            <a:r>
              <a:rPr kumimoji="1" lang="en-US" altLang="zh-CN" sz="3000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kumimoji="1" lang="en-US" altLang="zh-CN" sz="3000" baseline="30000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kumimoji="1" lang="zh-CN" altLang="en-US" sz="3000" dirty="0" smtClean="0">
                <a:solidFill>
                  <a:srgbClr val="000000"/>
                </a:solidFill>
                <a:sym typeface="Symbol" panose="05050102010706020507" pitchFamily="18" charset="2"/>
              </a:rPr>
              <a:t>的接受格局序列</a:t>
            </a:r>
            <a:endParaRPr kumimoji="1" lang="en-US" altLang="zh-CN" sz="30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000" dirty="0" smtClean="0">
                <a:solidFill>
                  <a:srgbClr val="000000"/>
                </a:solidFill>
                <a:sym typeface="Symbol" panose="05050102010706020507" pitchFamily="18" charset="2"/>
              </a:rPr>
              <a:t>    </a:t>
            </a:r>
            <a:r>
              <a:rPr kumimoji="1" lang="en-US" altLang="zh-CN" sz="3000" dirty="0" smtClean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kumimoji="1" lang="en-US" altLang="zh-CN" sz="3000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zh-CN" altLang="en-US" sz="3000" dirty="0" smtClean="0">
                <a:solidFill>
                  <a:srgbClr val="000000"/>
                </a:solidFill>
                <a:sym typeface="Symbol" panose="05050102010706020507" pitchFamily="18" charset="2"/>
              </a:rPr>
              <a:t>能填好</a:t>
            </a:r>
            <a:r>
              <a:rPr kumimoji="1" lang="en-US" altLang="zh-CN" sz="3000" dirty="0" smtClean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kumimoji="1" lang="zh-CN" altLang="en-US" sz="3000" dirty="0" smtClean="0">
                <a:solidFill>
                  <a:srgbClr val="000000"/>
                </a:solidFill>
                <a:sym typeface="Symbol" panose="05050102010706020507" pitchFamily="18" charset="2"/>
              </a:rPr>
              <a:t>在</a:t>
            </a:r>
            <a:r>
              <a:rPr kumimoji="1" lang="en-US" altLang="zh-CN" sz="3000" dirty="0" smtClean="0">
                <a:solidFill>
                  <a:srgbClr val="000000"/>
                </a:solidFill>
                <a:sym typeface="Symbol" panose="05050102010706020507" pitchFamily="18" charset="2"/>
              </a:rPr>
              <a:t>w</a:t>
            </a:r>
            <a:r>
              <a:rPr kumimoji="1" lang="zh-CN" altLang="en-US" sz="3000" dirty="0" smtClean="0">
                <a:solidFill>
                  <a:srgbClr val="000000"/>
                </a:solidFill>
                <a:sym typeface="Symbol" panose="05050102010706020507" pitchFamily="18" charset="2"/>
              </a:rPr>
              <a:t>上的</a:t>
            </a:r>
            <a:r>
              <a:rPr kumimoji="1" lang="zh-CN" altLang="en-US" sz="3000" dirty="0" smtClean="0">
                <a:sym typeface="Symbol" panose="05050102010706020507" pitchFamily="18" charset="2"/>
              </a:rPr>
              <a:t>画面</a:t>
            </a:r>
            <a:r>
              <a:rPr kumimoji="1" lang="en-US" altLang="zh-CN" sz="3000" dirty="0" smtClean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zh-CN" altLang="en-US" sz="3000" dirty="0" smtClean="0">
                <a:solidFill>
                  <a:srgbClr val="000000"/>
                </a:solidFill>
                <a:sym typeface="Symbol" panose="05050102010706020507" pitchFamily="18" charset="2"/>
              </a:rPr>
              <a:t>一个</a:t>
            </a:r>
            <a:r>
              <a:rPr kumimoji="1" lang="en-US" altLang="zh-CN" sz="3000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kumimoji="1" lang="en-US" altLang="zh-CN" sz="3000" baseline="30000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kumimoji="1" lang="en-US" altLang="zh-CN" sz="3000" dirty="0" err="1" smtClean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3000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kumimoji="1" lang="en-US" altLang="zh-CN" sz="3000" baseline="30000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k</a:t>
            </a:r>
            <a:r>
              <a:rPr kumimoji="1" lang="zh-CN" altLang="en-US" sz="3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表格</a:t>
            </a:r>
            <a:r>
              <a:rPr kumimoji="1" lang="en-US" altLang="zh-CN" sz="3000" dirty="0" smtClean="0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endParaRPr kumimoji="1" lang="en-US" altLang="zh-CN" sz="30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000" dirty="0" smtClean="0">
                <a:solidFill>
                  <a:srgbClr val="000000"/>
                </a:solidFill>
                <a:sym typeface="Symbol" panose="05050102010706020507" pitchFamily="18" charset="2"/>
              </a:rPr>
              <a:t>    </a:t>
            </a:r>
            <a:r>
              <a:rPr kumimoji="1" lang="en-US" altLang="zh-CN" sz="3000" dirty="0" smtClean="0">
                <a:solidFill>
                  <a:srgbClr val="FF0000"/>
                </a:solidFill>
                <a:sym typeface="Symbol" panose="05050102010706020507" pitchFamily="18" charset="2"/>
              </a:rPr>
              <a:t></a:t>
            </a:r>
            <a:r>
              <a:rPr kumimoji="1" lang="en-US" altLang="zh-CN" sz="3000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=</a:t>
            </a:r>
            <a:r>
              <a:rPr kumimoji="1" lang="en-US" altLang="zh-CN" sz="3000" dirty="0" smtClean="0">
                <a:solidFill>
                  <a:srgbClr val="000000"/>
                </a:solidFill>
                <a:sym typeface="Symbol" panose="05050102010706020507" pitchFamily="18" charset="2"/>
              </a:rPr>
              <a:t>f(w)</a:t>
            </a:r>
            <a:r>
              <a:rPr kumimoji="1" lang="zh-CN" altLang="en-US" sz="3000" dirty="0" smtClean="0">
                <a:solidFill>
                  <a:srgbClr val="000000"/>
                </a:solidFill>
                <a:sym typeface="Symbol" panose="05050102010706020507" pitchFamily="18" charset="2"/>
              </a:rPr>
              <a:t>可满足</a:t>
            </a:r>
            <a:r>
              <a:rPr kumimoji="1" lang="en-US" altLang="zh-CN" sz="3000" dirty="0" smtClean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sz="3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|&lt;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</a:t>
            </a:r>
            <a:r>
              <a:rPr kumimoji="1" lang="en-US" altLang="zh-CN" sz="3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&gt;|=O(n</a:t>
            </a:r>
            <a:r>
              <a:rPr kumimoji="1" lang="en-US" altLang="zh-CN" sz="3000" baseline="30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2k</a:t>
            </a:r>
            <a:r>
              <a:rPr kumimoji="1" lang="en-US" altLang="zh-CN" sz="3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sz="3000" dirty="0" smtClean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endParaRPr kumimoji="1" lang="en-US" altLang="zh-CN" sz="3000" dirty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1" lang="en-US" altLang="zh-CN" sz="3000" dirty="0">
                <a:solidFill>
                  <a:srgbClr val="000000"/>
                </a:solidFill>
              </a:rPr>
              <a:t> </a:t>
            </a:r>
            <a:r>
              <a:rPr kumimoji="1" lang="zh-CN" altLang="en-US" sz="3000" dirty="0" smtClean="0">
                <a:solidFill>
                  <a:srgbClr val="000000"/>
                </a:solidFill>
              </a:rPr>
              <a:t>结论</a:t>
            </a:r>
            <a:r>
              <a:rPr kumimoji="1" lang="en-US" altLang="zh-CN" sz="3000" dirty="0" smtClean="0">
                <a:solidFill>
                  <a:srgbClr val="000000"/>
                </a:solidFill>
              </a:rPr>
              <a:t>: SAT</a:t>
            </a:r>
            <a:r>
              <a:rPr kumimoji="1" lang="zh-CN" altLang="en-US" sz="3000" dirty="0" smtClean="0">
                <a:solidFill>
                  <a:srgbClr val="000000"/>
                </a:solidFill>
              </a:rPr>
              <a:t>是</a:t>
            </a:r>
            <a:r>
              <a:rPr kumimoji="1" lang="en-US" altLang="zh-CN" sz="3000" dirty="0" smtClean="0">
                <a:solidFill>
                  <a:srgbClr val="000000"/>
                </a:solidFill>
              </a:rPr>
              <a:t>NP</a:t>
            </a:r>
            <a:r>
              <a:rPr kumimoji="1" lang="zh-CN" altLang="en-US" sz="3000" dirty="0" smtClean="0">
                <a:solidFill>
                  <a:srgbClr val="000000"/>
                </a:solidFill>
              </a:rPr>
              <a:t>完全的</a:t>
            </a:r>
            <a:endParaRPr kumimoji="1" lang="zh-CN" altLang="en-US" sz="30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4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49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4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w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能填好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在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w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上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的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表</a:t>
            </a:r>
            <a:r>
              <a:rPr lang="en-US" altLang="zh-CN" dirty="0" smtClean="0">
                <a:solidFill>
                  <a:schemeClr val="tx1"/>
                </a:solidFill>
              </a:rPr>
              <a:t>(P170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56003" name="Group 3"/>
          <p:cNvGraphicFramePr>
            <a:graphicFrameLocks noGrp="1"/>
          </p:cNvGraphicFramePr>
          <p:nvPr/>
        </p:nvGraphicFramePr>
        <p:xfrm>
          <a:off x="900113" y="1158875"/>
          <a:ext cx="5645150" cy="3783013"/>
        </p:xfrm>
        <a:graphic>
          <a:graphicData uri="http://schemas.openxmlformats.org/drawingml/2006/table">
            <a:tbl>
              <a:tblPr/>
              <a:tblGrid>
                <a:gridCol w="565150"/>
                <a:gridCol w="563562"/>
                <a:gridCol w="561975"/>
                <a:gridCol w="563563"/>
                <a:gridCol w="541337"/>
                <a:gridCol w="588963"/>
                <a:gridCol w="565150"/>
                <a:gridCol w="565150"/>
                <a:gridCol w="565150"/>
                <a:gridCol w="565150"/>
              </a:tblGrid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79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6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061" name="Rectangle 61"/>
          <p:cNvSpPr>
            <a:spLocks noChangeArrowheads="1"/>
          </p:cNvSpPr>
          <p:nvPr/>
        </p:nvSpPr>
        <p:spPr bwMode="auto">
          <a:xfrm>
            <a:off x="352425" y="2205038"/>
            <a:ext cx="690563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smtClean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kumimoji="1" lang="en-US" altLang="zh-CN" sz="3200" baseline="30000" smtClean="0">
                <a:solidFill>
                  <a:srgbClr val="000000"/>
                </a:solidFill>
                <a:sym typeface="Symbol" panose="05050102010706020507" pitchFamily="18" charset="2"/>
              </a:rPr>
              <a:t>k  </a:t>
            </a:r>
            <a:endParaRPr kumimoji="1" lang="en-US" altLang="zh-CN" sz="3200" baseline="3000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r>
              <a:rPr kumimoji="1" lang="en-US" altLang="zh-CN" sz="3200" smtClean="0">
                <a:solidFill>
                  <a:srgbClr val="000000"/>
                </a:solidFill>
                <a:sym typeface="Symbol" panose="05050102010706020507" pitchFamily="18" charset="2"/>
              </a:rPr>
              <a:t></a:t>
            </a:r>
            <a:endParaRPr kumimoji="1" lang="en-US" altLang="zh-CN" sz="320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r>
              <a:rPr kumimoji="1" lang="en-US" altLang="zh-CN" sz="3200" smtClean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kumimoji="1" lang="en-US" altLang="zh-CN" sz="3200" baseline="30000" smtClean="0">
                <a:solidFill>
                  <a:srgbClr val="000000"/>
                </a:solidFill>
                <a:sym typeface="Symbol" panose="05050102010706020507" pitchFamily="18" charset="2"/>
              </a:rPr>
              <a:t>k </a:t>
            </a:r>
            <a:endParaRPr kumimoji="1" lang="en-US" altLang="zh-CN" sz="3200" baseline="30000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56064" name="Text Box 64"/>
          <p:cNvSpPr txBox="1">
            <a:spLocks noChangeArrowheads="1"/>
          </p:cNvSpPr>
          <p:nvPr/>
        </p:nvSpPr>
        <p:spPr bwMode="auto">
          <a:xfrm>
            <a:off x="6767513" y="1025525"/>
            <a:ext cx="21209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smtClean="0">
                <a:solidFill>
                  <a:srgbClr val="000000"/>
                </a:solidFill>
              </a:rPr>
              <a:t>起始格局 </a:t>
            </a:r>
            <a:endParaRPr kumimoji="1" lang="zh-CN" altLang="en-US" sz="3200" smtClean="0">
              <a:solidFill>
                <a:srgbClr val="000000"/>
              </a:solidFill>
            </a:endParaRPr>
          </a:p>
          <a:p>
            <a:r>
              <a:rPr kumimoji="1" lang="zh-CN" altLang="en-US" sz="3200" smtClean="0">
                <a:solidFill>
                  <a:srgbClr val="000000"/>
                </a:solidFill>
              </a:rPr>
              <a:t>第</a:t>
            </a:r>
            <a:r>
              <a:rPr kumimoji="1" lang="en-US" altLang="zh-CN" sz="3200" smtClean="0">
                <a:solidFill>
                  <a:srgbClr val="000000"/>
                </a:solidFill>
              </a:rPr>
              <a:t>2</a:t>
            </a:r>
            <a:r>
              <a:rPr kumimoji="1" lang="zh-CN" altLang="en-US" sz="3200" smtClean="0">
                <a:solidFill>
                  <a:srgbClr val="000000"/>
                </a:solidFill>
              </a:rPr>
              <a:t>个格局 </a:t>
            </a:r>
            <a:endParaRPr kumimoji="1" lang="zh-CN" altLang="en-US" sz="3200" smtClean="0">
              <a:solidFill>
                <a:srgbClr val="000000"/>
              </a:solidFill>
            </a:endParaRPr>
          </a:p>
        </p:txBody>
      </p:sp>
      <p:sp>
        <p:nvSpPr>
          <p:cNvPr id="256065" name="Rectangle 65"/>
          <p:cNvSpPr>
            <a:spLocks noChangeArrowheads="1"/>
          </p:cNvSpPr>
          <p:nvPr/>
        </p:nvSpPr>
        <p:spPr bwMode="auto">
          <a:xfrm>
            <a:off x="6629400" y="4473575"/>
            <a:ext cx="22907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smtClean="0">
                <a:solidFill>
                  <a:srgbClr val="000000"/>
                </a:solidFill>
              </a:rPr>
              <a:t>第</a:t>
            </a:r>
            <a:r>
              <a:rPr kumimoji="1" lang="en-US" altLang="zh-CN" sz="3200" smtClean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kumimoji="1" lang="en-US" altLang="zh-CN" sz="3200" baseline="30000" smtClean="0">
                <a:solidFill>
                  <a:srgbClr val="000000"/>
                </a:solidFill>
                <a:sym typeface="Symbol" panose="05050102010706020507" pitchFamily="18" charset="2"/>
              </a:rPr>
              <a:t>k</a:t>
            </a:r>
            <a:r>
              <a:rPr kumimoji="1" lang="zh-CN" altLang="en-US" sz="3200" smtClean="0">
                <a:solidFill>
                  <a:srgbClr val="000000"/>
                </a:solidFill>
              </a:rPr>
              <a:t>个格局 </a:t>
            </a:r>
            <a:endParaRPr kumimoji="1" lang="zh-CN" altLang="en-US" sz="3200" smtClean="0">
              <a:solidFill>
                <a:srgbClr val="000000"/>
              </a:solidFill>
            </a:endParaRPr>
          </a:p>
        </p:txBody>
      </p:sp>
      <p:graphicFrame>
        <p:nvGraphicFramePr>
          <p:cNvPr id="256066" name="Group 66"/>
          <p:cNvGraphicFramePr>
            <a:graphicFrameLocks noGrp="1"/>
          </p:cNvGraphicFramePr>
          <p:nvPr/>
        </p:nvGraphicFramePr>
        <p:xfrm>
          <a:off x="3352800" y="2762250"/>
          <a:ext cx="1600200" cy="1177925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</a:tblGrid>
              <a:tr h="606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080" name="Line 80"/>
          <p:cNvSpPr>
            <a:spLocks noChangeShapeType="1"/>
          </p:cNvSpPr>
          <p:nvPr/>
        </p:nvSpPr>
        <p:spPr bwMode="auto">
          <a:xfrm flipH="1" flipV="1">
            <a:off x="4953000" y="3711575"/>
            <a:ext cx="1828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3200" smtClean="0">
              <a:solidFill>
                <a:srgbClr val="000000"/>
              </a:solidFill>
            </a:endParaRPr>
          </a:p>
        </p:txBody>
      </p:sp>
      <p:sp>
        <p:nvSpPr>
          <p:cNvPr id="256081" name="Text Box 81"/>
          <p:cNvSpPr txBox="1">
            <a:spLocks noChangeArrowheads="1"/>
          </p:cNvSpPr>
          <p:nvPr/>
        </p:nvSpPr>
        <p:spPr bwMode="auto">
          <a:xfrm>
            <a:off x="6705600" y="3768725"/>
            <a:ext cx="11017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smtClean="0">
                <a:solidFill>
                  <a:srgbClr val="000000"/>
                </a:solidFill>
              </a:rPr>
              <a:t>窗口 </a:t>
            </a:r>
            <a:endParaRPr kumimoji="1" lang="zh-CN" altLang="en-US" sz="3200" smtClean="0">
              <a:solidFill>
                <a:srgbClr val="000000"/>
              </a:solidFill>
            </a:endParaRPr>
          </a:p>
        </p:txBody>
      </p:sp>
      <p:sp>
        <p:nvSpPr>
          <p:cNvPr id="256086" name="Line 86"/>
          <p:cNvSpPr>
            <a:spLocks noChangeShapeType="1"/>
          </p:cNvSpPr>
          <p:nvPr/>
        </p:nvSpPr>
        <p:spPr bwMode="auto">
          <a:xfrm flipH="1">
            <a:off x="6588125" y="184150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3200" smtClean="0">
              <a:solidFill>
                <a:srgbClr val="000000"/>
              </a:solidFill>
            </a:endParaRPr>
          </a:p>
        </p:txBody>
      </p:sp>
      <p:sp>
        <p:nvSpPr>
          <p:cNvPr id="256087" name="Line 87"/>
          <p:cNvSpPr>
            <a:spLocks noChangeShapeType="1"/>
          </p:cNvSpPr>
          <p:nvPr/>
        </p:nvSpPr>
        <p:spPr bwMode="auto">
          <a:xfrm flipH="1">
            <a:off x="6588125" y="13382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3200" smtClean="0">
              <a:solidFill>
                <a:srgbClr val="000000"/>
              </a:solidFill>
            </a:endParaRPr>
          </a:p>
        </p:txBody>
      </p:sp>
      <p:sp>
        <p:nvSpPr>
          <p:cNvPr id="256088" name="Line 88"/>
          <p:cNvSpPr>
            <a:spLocks noChangeShapeType="1"/>
          </p:cNvSpPr>
          <p:nvPr/>
        </p:nvSpPr>
        <p:spPr bwMode="auto">
          <a:xfrm flipH="1">
            <a:off x="6516688" y="472281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3200" smtClean="0">
              <a:solidFill>
                <a:srgbClr val="000000"/>
              </a:solidFill>
            </a:endParaRPr>
          </a:p>
        </p:txBody>
      </p:sp>
      <p:sp>
        <p:nvSpPr>
          <p:cNvPr id="256089" name="Text Box 89"/>
          <p:cNvSpPr txBox="1">
            <a:spLocks noChangeArrowheads="1"/>
          </p:cNvSpPr>
          <p:nvPr/>
        </p:nvSpPr>
        <p:spPr bwMode="auto">
          <a:xfrm>
            <a:off x="107950" y="5114925"/>
            <a:ext cx="755527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000000"/>
                </a:solidFill>
              </a:rPr>
              <a:t>能填好表</a:t>
            </a:r>
            <a:r>
              <a:rPr lang="en-US" altLang="zh-CN" sz="3200" dirty="0" smtClean="0">
                <a:solidFill>
                  <a:srgbClr val="000000"/>
                </a:solidFill>
              </a:rPr>
              <a:t>: </a:t>
            </a:r>
            <a:r>
              <a:rPr lang="zh-CN" altLang="en-US" sz="3200" dirty="0" smtClean="0">
                <a:solidFill>
                  <a:srgbClr val="000000"/>
                </a:solidFill>
              </a:rPr>
              <a:t>第一行是起始格局 </a:t>
            </a:r>
            <a:endParaRPr lang="zh-CN" altLang="en-US" sz="3200" dirty="0" smtClean="0">
              <a:solidFill>
                <a:srgbClr val="000000"/>
              </a:solidFill>
            </a:endParaRPr>
          </a:p>
          <a:p>
            <a:r>
              <a:rPr lang="zh-CN" altLang="en-US" sz="3200" dirty="0" smtClean="0">
                <a:solidFill>
                  <a:srgbClr val="000000"/>
                </a:solidFill>
              </a:rPr>
              <a:t>                  上一行能产生</a:t>
            </a:r>
            <a:r>
              <a:rPr lang="en-US" altLang="zh-CN" sz="3200" dirty="0" smtClean="0">
                <a:solidFill>
                  <a:srgbClr val="000000"/>
                </a:solidFill>
              </a:rPr>
              <a:t>(</a:t>
            </a:r>
            <a:r>
              <a:rPr lang="zh-CN" altLang="en-US" sz="3200" dirty="0" smtClean="0">
                <a:solidFill>
                  <a:srgbClr val="000000"/>
                </a:solidFill>
              </a:rPr>
              <a:t>或等于</a:t>
            </a:r>
            <a:r>
              <a:rPr lang="en-US" altLang="zh-CN" sz="3200" dirty="0" smtClean="0">
                <a:solidFill>
                  <a:srgbClr val="000000"/>
                </a:solidFill>
              </a:rPr>
              <a:t>)</a:t>
            </a:r>
            <a:r>
              <a:rPr lang="zh-CN" altLang="en-US" sz="3200" dirty="0" smtClean="0">
                <a:solidFill>
                  <a:srgbClr val="000000"/>
                </a:solidFill>
              </a:rPr>
              <a:t>下一行 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r>
              <a:rPr lang="en-US" altLang="zh-CN" sz="3200" dirty="0" smtClean="0">
                <a:solidFill>
                  <a:srgbClr val="000000"/>
                </a:solidFill>
              </a:rPr>
              <a:t>                  </a:t>
            </a:r>
            <a:r>
              <a:rPr lang="zh-CN" altLang="en-US" sz="3200" dirty="0" smtClean="0">
                <a:solidFill>
                  <a:srgbClr val="000000"/>
                </a:solidFill>
              </a:rPr>
              <a:t>表中有接受状态</a:t>
            </a:r>
            <a:endParaRPr lang="zh-CN" altLang="en-US" sz="3200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回忆</a:t>
            </a:r>
            <a:r>
              <a:rPr lang="zh-CN" altLang="en-US" b="1" dirty="0" smtClean="0"/>
              <a:t>图灵机</a:t>
            </a:r>
            <a:r>
              <a:rPr lang="en-US" altLang="zh-CN" b="1" dirty="0" smtClean="0"/>
              <a:t>(TM)</a:t>
            </a:r>
            <a:r>
              <a:rPr lang="zh-CN" altLang="en-US" b="1" dirty="0" smtClean="0"/>
              <a:t>形式化定义</a:t>
            </a:r>
            <a:r>
              <a:rPr lang="en-US" altLang="zh-CN" b="1" dirty="0" smtClean="0"/>
              <a:t>(P88)</a:t>
            </a:r>
            <a:endParaRPr lang="en-US" altLang="zh-CN" b="1" dirty="0" smtClean="0"/>
          </a:p>
        </p:txBody>
      </p:sp>
      <p:pic>
        <p:nvPicPr>
          <p:cNvPr id="55603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125538"/>
            <a:ext cx="3921125" cy="14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755650" y="2566988"/>
            <a:ext cx="6534150" cy="39052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/>
              <a:t>TM</a:t>
            </a:r>
            <a:r>
              <a:rPr kumimoji="0" lang="zh-CN" altLang="en-US" dirty="0"/>
              <a:t>是一个</a:t>
            </a:r>
            <a:r>
              <a:rPr kumimoji="0" lang="en-US" altLang="zh-CN" dirty="0"/>
              <a:t>7</a:t>
            </a:r>
            <a:r>
              <a:rPr kumimoji="0" lang="zh-CN" altLang="en-US" dirty="0"/>
              <a:t>元组</a:t>
            </a:r>
            <a:r>
              <a:rPr kumimoji="0" lang="en-US" altLang="zh-CN" dirty="0"/>
              <a:t>(Q, </a:t>
            </a:r>
            <a:r>
              <a:rPr kumimoji="0" lang="en-US" altLang="zh-CN" dirty="0">
                <a:sym typeface="Symbol" panose="05050102010706020507" pitchFamily="18" charset="2"/>
              </a:rPr>
              <a:t>, , </a:t>
            </a:r>
            <a:r>
              <a:rPr kumimoji="0" lang="en-US" altLang="zh-CN" i="1" dirty="0">
                <a:sym typeface="Symbol" panose="05050102010706020507" pitchFamily="18" charset="2"/>
              </a:rPr>
              <a:t></a:t>
            </a:r>
            <a:r>
              <a:rPr kumimoji="0" lang="en-US" altLang="zh-CN" dirty="0"/>
              <a:t>, </a:t>
            </a:r>
            <a:r>
              <a:rPr kumimoji="0" lang="en-US" altLang="zh-CN" i="1" dirty="0"/>
              <a:t>q</a:t>
            </a:r>
            <a:r>
              <a:rPr kumimoji="0" lang="en-US" altLang="zh-CN" baseline="-25000" dirty="0"/>
              <a:t>0</a:t>
            </a:r>
            <a:r>
              <a:rPr kumimoji="0" lang="en-US" altLang="zh-CN" dirty="0"/>
              <a:t>, </a:t>
            </a:r>
            <a:r>
              <a:rPr kumimoji="0" lang="en-US" altLang="zh-CN" i="1" dirty="0" err="1"/>
              <a:t>q</a:t>
            </a:r>
            <a:r>
              <a:rPr kumimoji="0" lang="en-US" altLang="zh-CN" i="1" baseline="-25000" dirty="0" err="1"/>
              <a:t>a</a:t>
            </a:r>
            <a:r>
              <a:rPr kumimoji="0" lang="en-US" altLang="zh-CN" dirty="0"/>
              <a:t>, </a:t>
            </a:r>
            <a:r>
              <a:rPr kumimoji="0" lang="en-US" altLang="zh-CN" i="1" dirty="0" err="1"/>
              <a:t>q</a:t>
            </a:r>
            <a:r>
              <a:rPr kumimoji="0" lang="en-US" altLang="zh-CN" i="1" baseline="-25000" dirty="0" err="1"/>
              <a:t>r</a:t>
            </a:r>
            <a:r>
              <a:rPr kumimoji="0" lang="en-US" altLang="zh-CN" dirty="0"/>
              <a:t>)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/>
              <a:t>1) Q</a:t>
            </a:r>
            <a:r>
              <a:rPr kumimoji="0" lang="zh-CN" altLang="en-US" dirty="0"/>
              <a:t>是</a:t>
            </a:r>
            <a:r>
              <a:rPr kumimoji="0" lang="zh-CN" altLang="en-US" dirty="0">
                <a:solidFill>
                  <a:srgbClr val="FF3300"/>
                </a:solidFill>
              </a:rPr>
              <a:t>状态集</a:t>
            </a:r>
            <a:r>
              <a:rPr kumimoji="0" lang="en-US" altLang="zh-CN" dirty="0"/>
              <a:t>.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/>
              <a:t>2) </a:t>
            </a:r>
            <a:r>
              <a:rPr kumimoji="0" lang="en-US" altLang="zh-CN" dirty="0">
                <a:sym typeface="Symbol" panose="05050102010706020507" pitchFamily="18" charset="2"/>
              </a:rPr>
              <a:t></a:t>
            </a:r>
            <a:r>
              <a:rPr kumimoji="0" lang="zh-CN" altLang="en-US" dirty="0"/>
              <a:t>是</a:t>
            </a:r>
            <a:r>
              <a:rPr kumimoji="0" lang="zh-CN" altLang="en-US" dirty="0">
                <a:solidFill>
                  <a:srgbClr val="FF3300"/>
                </a:solidFill>
              </a:rPr>
              <a:t>输入字母表</a:t>
            </a:r>
            <a:r>
              <a:rPr kumimoji="0" lang="en-US" altLang="zh-CN" dirty="0"/>
              <a:t>,</a:t>
            </a:r>
            <a:r>
              <a:rPr kumimoji="0" lang="zh-CN" altLang="en-US" dirty="0"/>
              <a:t>不包括空白符</a:t>
            </a:r>
            <a:r>
              <a:rPr kumimoji="0" lang="zh-CN" altLang="en-US" baseline="-25000" dirty="0">
                <a:solidFill>
                  <a:srgbClr val="FF3300"/>
                </a:solidFill>
                <a:cs typeface="Times New Roman" panose="02020603050405020304" pitchFamily="18" charset="0"/>
              </a:rPr>
              <a:t>└┘</a:t>
            </a:r>
            <a:r>
              <a:rPr kumimoji="0" lang="en-US" altLang="zh-CN" dirty="0"/>
              <a:t>.</a:t>
            </a:r>
            <a:endParaRPr kumimoji="0"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/>
              <a:t>3) </a:t>
            </a:r>
            <a:r>
              <a:rPr kumimoji="0" lang="en-US" altLang="zh-CN" dirty="0">
                <a:sym typeface="Symbol" panose="05050102010706020507" pitchFamily="18" charset="2"/>
              </a:rPr>
              <a:t></a:t>
            </a:r>
            <a:r>
              <a:rPr kumimoji="0" lang="zh-CN" altLang="en-US" dirty="0">
                <a:sym typeface="Symbol" panose="05050102010706020507" pitchFamily="18" charset="2"/>
              </a:rPr>
              <a:t>是</a:t>
            </a:r>
            <a:r>
              <a:rPr kumimoji="0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带字母表</a:t>
            </a:r>
            <a:r>
              <a:rPr kumimoji="0" lang="en-US" altLang="zh-CN" dirty="0">
                <a:sym typeface="Symbol" panose="05050102010706020507" pitchFamily="18" charset="2"/>
              </a:rPr>
              <a:t>,</a:t>
            </a:r>
            <a:r>
              <a:rPr kumimoji="0" lang="zh-CN" altLang="en-US" dirty="0">
                <a:sym typeface="Symbol" panose="05050102010706020507" pitchFamily="18" charset="2"/>
              </a:rPr>
              <a:t>其中</a:t>
            </a:r>
            <a:r>
              <a:rPr kumimoji="0" lang="zh-CN" altLang="en-US" baseline="-25000" dirty="0">
                <a:cs typeface="Times New Roman" panose="02020603050405020304" pitchFamily="18" charset="0"/>
              </a:rPr>
              <a:t>└┘</a:t>
            </a:r>
            <a:r>
              <a:rPr kumimoji="0" lang="zh-CN" altLang="en-US" dirty="0">
                <a:sym typeface="Symbol" panose="05050102010706020507" pitchFamily="18" charset="2"/>
              </a:rPr>
              <a:t></a:t>
            </a:r>
            <a:r>
              <a:rPr kumimoji="0" lang="en-US" altLang="zh-CN" dirty="0">
                <a:sym typeface="Symbol" panose="05050102010706020507" pitchFamily="18" charset="2"/>
              </a:rPr>
              <a:t>, .</a:t>
            </a:r>
            <a:endParaRPr kumimoji="0"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ym typeface="Symbol" panose="05050102010706020507" pitchFamily="18" charset="2"/>
              </a:rPr>
              <a:t>4) </a:t>
            </a:r>
            <a:r>
              <a:rPr kumimoji="0" lang="en-US" altLang="zh-CN" i="1" dirty="0">
                <a:sym typeface="Symbol" panose="05050102010706020507" pitchFamily="18" charset="2"/>
              </a:rPr>
              <a:t> </a:t>
            </a:r>
            <a:r>
              <a:rPr kumimoji="0" lang="en-US" altLang="zh-CN" dirty="0">
                <a:sym typeface="Symbol" panose="05050102010706020507" pitchFamily="18" charset="2"/>
              </a:rPr>
              <a:t>: QQ{L,R}</a:t>
            </a:r>
            <a:r>
              <a:rPr kumimoji="0" lang="zh-CN" altLang="en-US" dirty="0">
                <a:sym typeface="Symbol" panose="05050102010706020507" pitchFamily="18" charset="2"/>
              </a:rPr>
              <a:t>是</a:t>
            </a:r>
            <a:r>
              <a:rPr kumimoji="0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转移函数</a:t>
            </a:r>
            <a:r>
              <a:rPr kumimoji="0" lang="en-US" altLang="zh-CN" dirty="0">
                <a:sym typeface="Symbol" panose="05050102010706020507" pitchFamily="18" charset="2"/>
              </a:rPr>
              <a:t>.</a:t>
            </a:r>
            <a:endParaRPr kumimoji="0"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ym typeface="Symbol" panose="05050102010706020507" pitchFamily="18" charset="2"/>
              </a:rPr>
              <a:t>5) </a:t>
            </a:r>
            <a:r>
              <a:rPr kumimoji="0" lang="en-US" altLang="zh-CN" i="1" dirty="0"/>
              <a:t>q</a:t>
            </a:r>
            <a:r>
              <a:rPr kumimoji="0" lang="en-US" altLang="zh-CN" baseline="-25000" dirty="0"/>
              <a:t>0</a:t>
            </a:r>
            <a:r>
              <a:rPr kumimoji="0" lang="en-US" altLang="zh-CN" dirty="0">
                <a:sym typeface="Symbol" panose="05050102010706020507" pitchFamily="18" charset="2"/>
              </a:rPr>
              <a:t>Q</a:t>
            </a:r>
            <a:r>
              <a:rPr kumimoji="0" lang="zh-CN" altLang="en-US" dirty="0">
                <a:sym typeface="Symbol" panose="05050102010706020507" pitchFamily="18" charset="2"/>
              </a:rPr>
              <a:t>是</a:t>
            </a:r>
            <a:r>
              <a:rPr kumimoji="0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起始</a:t>
            </a:r>
            <a:r>
              <a:rPr kumimoji="0" lang="zh-CN" altLang="en-US" dirty="0">
                <a:sym typeface="Symbol" panose="05050102010706020507" pitchFamily="18" charset="2"/>
              </a:rPr>
              <a:t>状态</a:t>
            </a:r>
            <a:r>
              <a:rPr kumimoji="0" lang="en-US" altLang="zh-CN" dirty="0">
                <a:sym typeface="Symbol" panose="05050102010706020507" pitchFamily="18" charset="2"/>
              </a:rPr>
              <a:t>. 6) </a:t>
            </a:r>
            <a:r>
              <a:rPr kumimoji="0" lang="en-US" altLang="zh-CN" i="1" dirty="0" err="1"/>
              <a:t>q</a:t>
            </a:r>
            <a:r>
              <a:rPr kumimoji="0" lang="en-US" altLang="zh-CN" i="1" baseline="-25000" dirty="0" err="1"/>
              <a:t>a</a:t>
            </a:r>
            <a:r>
              <a:rPr kumimoji="0" lang="en-US" altLang="zh-CN" dirty="0" err="1">
                <a:sym typeface="Symbol" panose="05050102010706020507" pitchFamily="18" charset="2"/>
              </a:rPr>
              <a:t>Q</a:t>
            </a:r>
            <a:r>
              <a:rPr kumimoji="0" lang="zh-CN" altLang="en-US" dirty="0">
                <a:sym typeface="Symbol" panose="05050102010706020507" pitchFamily="18" charset="2"/>
              </a:rPr>
              <a:t>是</a:t>
            </a:r>
            <a:r>
              <a:rPr kumimoji="0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接受</a:t>
            </a:r>
            <a:r>
              <a:rPr kumimoji="0" lang="zh-CN" altLang="en-US" dirty="0">
                <a:sym typeface="Symbol" panose="05050102010706020507" pitchFamily="18" charset="2"/>
              </a:rPr>
              <a:t>状态</a:t>
            </a:r>
            <a:r>
              <a:rPr kumimoji="0" lang="en-US" altLang="zh-CN" dirty="0">
                <a:sym typeface="Symbol" panose="05050102010706020507" pitchFamily="18" charset="2"/>
              </a:rPr>
              <a:t>. </a:t>
            </a:r>
            <a:endParaRPr kumimoji="0"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en-US" altLang="zh-CN" dirty="0">
                <a:sym typeface="Symbol" panose="05050102010706020507" pitchFamily="18" charset="2"/>
              </a:rPr>
              <a:t>7) </a:t>
            </a:r>
            <a:r>
              <a:rPr kumimoji="0" lang="en-US" altLang="zh-CN" i="1" dirty="0" err="1"/>
              <a:t>q</a:t>
            </a:r>
            <a:r>
              <a:rPr kumimoji="0" lang="en-US" altLang="zh-CN" i="1" baseline="-25000" dirty="0" err="1"/>
              <a:t>r</a:t>
            </a:r>
            <a:r>
              <a:rPr kumimoji="0" lang="en-US" altLang="zh-CN" dirty="0" err="1">
                <a:sym typeface="Symbol" panose="05050102010706020507" pitchFamily="18" charset="2"/>
              </a:rPr>
              <a:t>Q</a:t>
            </a:r>
            <a:r>
              <a:rPr kumimoji="0" lang="zh-CN" altLang="en-US" dirty="0">
                <a:sym typeface="Symbol" panose="05050102010706020507" pitchFamily="18" charset="2"/>
              </a:rPr>
              <a:t>是</a:t>
            </a:r>
            <a:r>
              <a:rPr kumimoji="0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拒绝</a:t>
            </a:r>
            <a:r>
              <a:rPr kumimoji="0" lang="zh-CN" altLang="en-US" dirty="0">
                <a:sym typeface="Symbol" panose="05050102010706020507" pitchFamily="18" charset="2"/>
              </a:rPr>
              <a:t>状态</a:t>
            </a:r>
            <a:r>
              <a:rPr kumimoji="0" lang="en-US" altLang="zh-CN" dirty="0">
                <a:sym typeface="Symbol" panose="05050102010706020507" pitchFamily="18" charset="2"/>
              </a:rPr>
              <a:t>, </a:t>
            </a:r>
            <a:r>
              <a:rPr kumimoji="0" lang="en-US" altLang="zh-CN" i="1" dirty="0" err="1"/>
              <a:t>q</a:t>
            </a:r>
            <a:r>
              <a:rPr kumimoji="0" lang="en-US" altLang="zh-CN" i="1" baseline="-25000" dirty="0" err="1"/>
              <a:t>a</a:t>
            </a:r>
            <a:r>
              <a:rPr kumimoji="0" lang="en-US" altLang="zh-CN" dirty="0">
                <a:sym typeface="Symbol" panose="05050102010706020507" pitchFamily="18" charset="2"/>
              </a:rPr>
              <a:t>  </a:t>
            </a:r>
            <a:r>
              <a:rPr kumimoji="0" lang="en-US" altLang="zh-CN" i="1" dirty="0" err="1"/>
              <a:t>q</a:t>
            </a:r>
            <a:r>
              <a:rPr kumimoji="0" lang="en-US" altLang="zh-CN" i="1" baseline="-25000" dirty="0" err="1"/>
              <a:t>r</a:t>
            </a:r>
            <a:r>
              <a:rPr kumimoji="0" lang="en-US" altLang="zh-CN" i="1" baseline="-25000" dirty="0"/>
              <a:t> </a:t>
            </a:r>
            <a:r>
              <a:rPr kumimoji="0" lang="en-US" altLang="zh-CN" dirty="0">
                <a:sym typeface="Symbol" panose="05050102010706020507" pitchFamily="18" charset="2"/>
              </a:rPr>
              <a:t>.</a:t>
            </a:r>
            <a:endParaRPr kumimoji="0"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回忆图灵机格局的定义</a:t>
            </a:r>
            <a:r>
              <a:rPr lang="en-US" altLang="zh-CN" b="1" dirty="0" smtClean="0"/>
              <a:t>(P88-9)</a:t>
            </a:r>
            <a:endParaRPr lang="zh-CN" altLang="en-US" b="1" dirty="0" smtClean="0"/>
          </a:p>
        </p:txBody>
      </p:sp>
      <p:sp>
        <p:nvSpPr>
          <p:cNvPr id="560131" name="Text Box 3"/>
          <p:cNvSpPr txBox="1">
            <a:spLocks noChangeArrowheads="1"/>
          </p:cNvSpPr>
          <p:nvPr/>
        </p:nvSpPr>
        <p:spPr bwMode="auto">
          <a:xfrm>
            <a:off x="323850" y="1398588"/>
            <a:ext cx="7800975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dirty="0"/>
              <a:t> 描述图灵机运行的每一步需要如下信息</a:t>
            </a:r>
            <a:r>
              <a:rPr kumimoji="0" lang="en-US" altLang="zh-CN" dirty="0"/>
              <a:t>:</a:t>
            </a:r>
            <a:endParaRPr kumimoji="0" lang="en-US" altLang="zh-CN" dirty="0"/>
          </a:p>
          <a:p>
            <a:pPr>
              <a:lnSpc>
                <a:spcPct val="120000"/>
              </a:lnSpc>
            </a:pPr>
            <a:r>
              <a:rPr kumimoji="0" lang="zh-CN" altLang="en-US" dirty="0"/>
              <a:t>  控制器的</a:t>
            </a:r>
            <a:r>
              <a:rPr kumimoji="0" lang="zh-CN" altLang="en-US" dirty="0">
                <a:solidFill>
                  <a:srgbClr val="0000FF"/>
                </a:solidFill>
              </a:rPr>
              <a:t>状态</a:t>
            </a:r>
            <a:r>
              <a:rPr kumimoji="0" lang="en-US" altLang="zh-CN" dirty="0">
                <a:solidFill>
                  <a:schemeClr val="tx1"/>
                </a:solidFill>
              </a:rPr>
              <a:t>; </a:t>
            </a:r>
            <a:r>
              <a:rPr kumimoji="0" lang="en-US" altLang="zh-CN" dirty="0"/>
              <a:t> </a:t>
            </a:r>
            <a:r>
              <a:rPr kumimoji="0" lang="zh-CN" altLang="en-US" dirty="0"/>
              <a:t>存储带上</a:t>
            </a:r>
            <a:r>
              <a:rPr kumimoji="0" lang="zh-CN" altLang="en-US" dirty="0">
                <a:solidFill>
                  <a:srgbClr val="FF3300"/>
                </a:solidFill>
              </a:rPr>
              <a:t>字符串</a:t>
            </a:r>
            <a:r>
              <a:rPr kumimoji="0" lang="en-US" altLang="zh-CN" dirty="0">
                <a:solidFill>
                  <a:schemeClr val="tx1"/>
                </a:solidFill>
              </a:rPr>
              <a:t>; </a:t>
            </a:r>
            <a:r>
              <a:rPr kumimoji="0" lang="zh-CN" altLang="en-US" dirty="0"/>
              <a:t>读写头的</a:t>
            </a:r>
            <a:r>
              <a:rPr kumimoji="0" lang="zh-CN" altLang="en-US" dirty="0">
                <a:solidFill>
                  <a:srgbClr val="FF3300"/>
                </a:solidFill>
              </a:rPr>
              <a:t>位置</a:t>
            </a:r>
            <a:r>
              <a:rPr kumimoji="0" lang="en-US" altLang="zh-CN" dirty="0"/>
              <a:t>. </a:t>
            </a:r>
            <a:endParaRPr kumimoji="0" lang="en-US" altLang="zh-CN" dirty="0"/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dirty="0"/>
              <a:t> 定义</a:t>
            </a:r>
            <a:r>
              <a:rPr kumimoji="0" lang="en-US" altLang="zh-CN" dirty="0"/>
              <a:t>: </a:t>
            </a:r>
            <a:r>
              <a:rPr kumimoji="0" lang="zh-CN" altLang="en-US" dirty="0"/>
              <a:t>对于图灵机</a:t>
            </a:r>
            <a:r>
              <a:rPr kumimoji="0" lang="en-US" altLang="zh-CN" dirty="0"/>
              <a:t>M=(Q, </a:t>
            </a:r>
            <a:r>
              <a:rPr kumimoji="0" lang="en-US" altLang="zh-CN" dirty="0">
                <a:sym typeface="Symbol" panose="05050102010706020507" pitchFamily="18" charset="2"/>
              </a:rPr>
              <a:t>, , </a:t>
            </a:r>
            <a:r>
              <a:rPr kumimoji="0" lang="en-US" altLang="zh-CN" i="1" dirty="0">
                <a:sym typeface="Symbol" panose="05050102010706020507" pitchFamily="18" charset="2"/>
              </a:rPr>
              <a:t></a:t>
            </a:r>
            <a:r>
              <a:rPr kumimoji="0" lang="en-US" altLang="zh-CN" dirty="0"/>
              <a:t>, </a:t>
            </a:r>
            <a:r>
              <a:rPr kumimoji="0" lang="en-US" altLang="zh-CN" i="1" dirty="0"/>
              <a:t>q</a:t>
            </a:r>
            <a:r>
              <a:rPr kumimoji="0" lang="en-US" altLang="zh-CN" baseline="-25000" dirty="0"/>
              <a:t>0</a:t>
            </a:r>
            <a:r>
              <a:rPr kumimoji="0" lang="en-US" altLang="zh-CN" dirty="0"/>
              <a:t>, </a:t>
            </a:r>
            <a:r>
              <a:rPr kumimoji="0" lang="en-US" altLang="zh-CN" i="1" dirty="0" err="1"/>
              <a:t>q</a:t>
            </a:r>
            <a:r>
              <a:rPr kumimoji="0" lang="en-US" altLang="zh-CN" i="1" baseline="-25000" dirty="0" err="1"/>
              <a:t>a</a:t>
            </a:r>
            <a:r>
              <a:rPr kumimoji="0" lang="en-US" altLang="zh-CN" dirty="0"/>
              <a:t>, </a:t>
            </a:r>
            <a:r>
              <a:rPr kumimoji="0" lang="en-US" altLang="zh-CN" i="1" dirty="0" err="1"/>
              <a:t>q</a:t>
            </a:r>
            <a:r>
              <a:rPr kumimoji="0" lang="en-US" altLang="zh-CN" i="1" baseline="-25000" dirty="0" err="1"/>
              <a:t>r</a:t>
            </a:r>
            <a:r>
              <a:rPr kumimoji="0" lang="en-US" altLang="zh-CN" dirty="0"/>
              <a:t>), </a:t>
            </a:r>
            <a:endParaRPr kumimoji="0" lang="en-US" altLang="zh-CN" dirty="0"/>
          </a:p>
          <a:p>
            <a:pPr>
              <a:lnSpc>
                <a:spcPct val="120000"/>
              </a:lnSpc>
            </a:pPr>
            <a:r>
              <a:rPr kumimoji="0" lang="zh-CN" altLang="en-US" dirty="0"/>
              <a:t>  设</a:t>
            </a:r>
            <a:r>
              <a:rPr kumimoji="0" lang="en-US" altLang="zh-CN" i="1" dirty="0" err="1">
                <a:solidFill>
                  <a:srgbClr val="0000FF"/>
                </a:solidFill>
              </a:rPr>
              <a:t>q</a:t>
            </a:r>
            <a:r>
              <a:rPr kumimoji="0" lang="en-US" altLang="zh-CN" dirty="0" err="1">
                <a:sym typeface="Symbol" panose="05050102010706020507" pitchFamily="18" charset="2"/>
              </a:rPr>
              <a:t>Q</a:t>
            </a:r>
            <a:r>
              <a:rPr kumimoji="0" lang="en-US" altLang="zh-CN" dirty="0">
                <a:sym typeface="Symbol" panose="05050102010706020507" pitchFamily="18" charset="2"/>
              </a:rPr>
              <a:t>, </a:t>
            </a:r>
            <a:r>
              <a:rPr kumimoji="0" lang="en-US" altLang="zh-CN" i="1" dirty="0" err="1">
                <a:solidFill>
                  <a:srgbClr val="FF3300"/>
                </a:solidFill>
                <a:sym typeface="Symbol" panose="05050102010706020507" pitchFamily="18" charset="2"/>
              </a:rPr>
              <a:t>u</a:t>
            </a:r>
            <a:r>
              <a:rPr kumimoji="0" lang="en-US" altLang="zh-CN" dirty="0" err="1">
                <a:sym typeface="Symbol" panose="05050102010706020507" pitchFamily="18" charset="2"/>
              </a:rPr>
              <a:t>,</a:t>
            </a:r>
            <a:r>
              <a:rPr kumimoji="0" lang="en-US" altLang="zh-CN" i="1" dirty="0" err="1">
                <a:solidFill>
                  <a:srgbClr val="FF3300"/>
                </a:solidFill>
                <a:sym typeface="Symbol" panose="05050102010706020507" pitchFamily="18" charset="2"/>
              </a:rPr>
              <a:t>v</a:t>
            </a:r>
            <a:r>
              <a:rPr kumimoji="0" lang="en-US" altLang="zh-CN" dirty="0">
                <a:sym typeface="Symbol" panose="05050102010706020507" pitchFamily="18" charset="2"/>
              </a:rPr>
              <a:t></a:t>
            </a:r>
            <a:r>
              <a:rPr kumimoji="0" lang="en-US" altLang="zh-CN" baseline="30000" dirty="0">
                <a:sym typeface="Symbol" panose="05050102010706020507" pitchFamily="18" charset="2"/>
              </a:rPr>
              <a:t>*</a:t>
            </a:r>
            <a:r>
              <a:rPr kumimoji="0" lang="en-US" altLang="zh-CN" dirty="0">
                <a:sym typeface="Symbol" panose="05050102010706020507" pitchFamily="18" charset="2"/>
              </a:rPr>
              <a:t>, </a:t>
            </a:r>
            <a:r>
              <a:rPr kumimoji="0" lang="zh-CN" altLang="en-US" dirty="0">
                <a:sym typeface="Symbol" panose="05050102010706020507" pitchFamily="18" charset="2"/>
              </a:rPr>
              <a:t>则</a:t>
            </a:r>
            <a:r>
              <a:rPr kumimoji="0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格局</a:t>
            </a:r>
            <a:r>
              <a:rPr kumimoji="0" lang="zh-CN" altLang="en-US" dirty="0">
                <a:sym typeface="Symbol" panose="05050102010706020507" pitchFamily="18" charset="2"/>
              </a:rPr>
              <a:t> </a:t>
            </a:r>
            <a:r>
              <a:rPr kumimoji="0" lang="en-US" altLang="zh-CN" i="1" dirty="0" err="1">
                <a:solidFill>
                  <a:srgbClr val="FF3300"/>
                </a:solidFill>
                <a:sym typeface="Symbol" panose="05050102010706020507" pitchFamily="18" charset="2"/>
              </a:rPr>
              <a:t>u</a:t>
            </a:r>
            <a:r>
              <a:rPr kumimoji="0" lang="en-US" altLang="zh-CN" i="1" dirty="0" err="1">
                <a:solidFill>
                  <a:srgbClr val="0000FF"/>
                </a:solidFill>
                <a:sym typeface="Symbol" panose="05050102010706020507" pitchFamily="18" charset="2"/>
              </a:rPr>
              <a:t>q</a:t>
            </a:r>
            <a:r>
              <a:rPr kumimoji="0" lang="en-US" altLang="zh-CN" i="1" dirty="0" err="1">
                <a:solidFill>
                  <a:srgbClr val="FF3300"/>
                </a:solidFill>
                <a:sym typeface="Symbol" panose="05050102010706020507" pitchFamily="18" charset="2"/>
              </a:rPr>
              <a:t>v</a:t>
            </a:r>
            <a:r>
              <a:rPr kumimoji="0" lang="en-US" altLang="zh-CN" i="1" dirty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kumimoji="0" lang="zh-CN" altLang="en-US" dirty="0">
                <a:sym typeface="Symbol" panose="05050102010706020507" pitchFamily="18" charset="2"/>
              </a:rPr>
              <a:t>表示</a:t>
            </a:r>
            <a:endParaRPr kumimoji="0"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1)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当前控制器</a:t>
            </a:r>
            <a:r>
              <a:rPr kumimoji="0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状态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为</a:t>
            </a:r>
            <a:r>
              <a:rPr kumimoji="0" lang="en-US" altLang="zh-CN" i="1" dirty="0">
                <a:solidFill>
                  <a:srgbClr val="0000FF"/>
                </a:solidFill>
                <a:sym typeface="Symbol" panose="05050102010706020507" pitchFamily="18" charset="2"/>
              </a:rPr>
              <a:t>q</a:t>
            </a:r>
            <a:r>
              <a:rPr kumimoji="0"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 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;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2) </a:t>
            </a:r>
            <a:r>
              <a:rPr kumimoji="0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存储带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上字符串为</a:t>
            </a:r>
            <a:r>
              <a:rPr kumimoji="0" lang="en-US" altLang="zh-CN" i="1" dirty="0" err="1">
                <a:solidFill>
                  <a:srgbClr val="FF3300"/>
                </a:solidFill>
                <a:sym typeface="Symbol" panose="05050102010706020507" pitchFamily="18" charset="2"/>
              </a:rPr>
              <a:t>uv</a:t>
            </a:r>
            <a:r>
              <a:rPr kumimoji="0" lang="en-US" altLang="zh-CN" dirty="0">
                <a:sym typeface="Symbol" panose="05050102010706020507" pitchFamily="18" charset="2"/>
              </a:rPr>
              <a:t>(</a:t>
            </a:r>
            <a:r>
              <a:rPr kumimoji="0" lang="zh-CN" altLang="en-US" dirty="0">
                <a:sym typeface="Symbol" panose="05050102010706020507" pitchFamily="18" charset="2"/>
              </a:rPr>
              <a:t>其余为空格</a:t>
            </a:r>
            <a:r>
              <a:rPr kumimoji="0" lang="en-US" altLang="zh-CN" dirty="0">
                <a:sym typeface="Symbol" panose="05050102010706020507" pitchFamily="18" charset="2"/>
              </a:rPr>
              <a:t>);</a:t>
            </a:r>
            <a:endParaRPr kumimoji="0" lang="en-US" altLang="zh-CN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3) </a:t>
            </a:r>
            <a:r>
              <a:rPr kumimoji="0" lang="zh-CN" altLang="en-US" dirty="0">
                <a:solidFill>
                  <a:srgbClr val="FF3300"/>
                </a:solidFill>
                <a:sym typeface="Symbol" panose="05050102010706020507" pitchFamily="18" charset="2"/>
              </a:rPr>
              <a:t>读写头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指向</a:t>
            </a:r>
            <a:r>
              <a:rPr kumimoji="0" lang="en-US" altLang="zh-CN" i="1" dirty="0">
                <a:solidFill>
                  <a:srgbClr val="FF3300"/>
                </a:solidFill>
                <a:sym typeface="Symbol" panose="05050102010706020507" pitchFamily="18" charset="2"/>
              </a:rPr>
              <a:t>v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的第一个符号</a:t>
            </a:r>
            <a:r>
              <a:rPr kumimoji="0" lang="en-US" altLang="zh-CN" dirty="0">
                <a:sym typeface="Symbol" panose="05050102010706020507" pitchFamily="18" charset="2"/>
              </a:rPr>
              <a:t>.</a:t>
            </a:r>
            <a:endParaRPr kumimoji="0" lang="en-US" altLang="zh-CN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起始格局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接受格局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kumimoji="0"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拒绝格局</a:t>
            </a:r>
            <a:r>
              <a:rPr kumimoji="0"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.</a:t>
            </a:r>
            <a:endParaRPr kumimoji="0"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pSp>
        <p:nvGrpSpPr>
          <p:cNvPr id="560143" name="Group 15"/>
          <p:cNvGrpSpPr/>
          <p:nvPr/>
        </p:nvGrpSpPr>
        <p:grpSpPr bwMode="auto">
          <a:xfrm>
            <a:off x="6443663" y="4797425"/>
            <a:ext cx="2500312" cy="1944688"/>
            <a:chOff x="4014" y="3067"/>
            <a:chExt cx="1575" cy="1225"/>
          </a:xfrm>
        </p:grpSpPr>
        <p:sp>
          <p:nvSpPr>
            <p:cNvPr id="560144" name="Oval 16"/>
            <p:cNvSpPr>
              <a:spLocks noChangeArrowheads="1"/>
            </p:cNvSpPr>
            <p:nvPr/>
          </p:nvSpPr>
          <p:spPr bwMode="auto">
            <a:xfrm>
              <a:off x="4206" y="36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0145" name="Text Box 17"/>
            <p:cNvSpPr txBox="1">
              <a:spLocks noChangeArrowheads="1"/>
            </p:cNvSpPr>
            <p:nvPr/>
          </p:nvSpPr>
          <p:spPr bwMode="auto">
            <a:xfrm>
              <a:off x="4238" y="3594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0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60146" name="Oval 18"/>
            <p:cNvSpPr>
              <a:spLocks noChangeArrowheads="1"/>
            </p:cNvSpPr>
            <p:nvPr/>
          </p:nvSpPr>
          <p:spPr bwMode="auto">
            <a:xfrm>
              <a:off x="5224" y="36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0147" name="Text Box 19"/>
            <p:cNvSpPr txBox="1">
              <a:spLocks noChangeArrowheads="1"/>
            </p:cNvSpPr>
            <p:nvPr/>
          </p:nvSpPr>
          <p:spPr bwMode="auto">
            <a:xfrm>
              <a:off x="5256" y="3594"/>
              <a:ext cx="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a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60148" name="Oval 20"/>
            <p:cNvSpPr>
              <a:spLocks noChangeArrowheads="1"/>
            </p:cNvSpPr>
            <p:nvPr/>
          </p:nvSpPr>
          <p:spPr bwMode="auto">
            <a:xfrm>
              <a:off x="5248" y="3657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0149" name="Line 21"/>
            <p:cNvSpPr>
              <a:spLocks noChangeShapeType="1"/>
            </p:cNvSpPr>
            <p:nvPr/>
          </p:nvSpPr>
          <p:spPr bwMode="auto">
            <a:xfrm>
              <a:off x="4014" y="378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0" name="Line 22"/>
            <p:cNvSpPr>
              <a:spLocks noChangeShapeType="1"/>
            </p:cNvSpPr>
            <p:nvPr/>
          </p:nvSpPr>
          <p:spPr bwMode="auto">
            <a:xfrm flipV="1">
              <a:off x="4549" y="3786"/>
              <a:ext cx="663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1" name="Arc 23"/>
            <p:cNvSpPr/>
            <p:nvPr/>
          </p:nvSpPr>
          <p:spPr bwMode="auto">
            <a:xfrm rot="-5400000">
              <a:off x="4194" y="3414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0152" name="Text Box 24"/>
            <p:cNvSpPr txBox="1">
              <a:spLocks noChangeArrowheads="1"/>
            </p:cNvSpPr>
            <p:nvPr/>
          </p:nvSpPr>
          <p:spPr bwMode="auto">
            <a:xfrm>
              <a:off x="4083" y="3067"/>
              <a:ext cx="6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L </a:t>
              </a:r>
              <a:endParaRPr lang="en-US" altLang="zh-CN" b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60153" name="Text Box 25"/>
            <p:cNvSpPr txBox="1">
              <a:spLocks noChangeArrowheads="1"/>
            </p:cNvSpPr>
            <p:nvPr/>
          </p:nvSpPr>
          <p:spPr bwMode="auto">
            <a:xfrm>
              <a:off x="4468" y="3459"/>
              <a:ext cx="8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 dirty="0">
                  <a:solidFill>
                    <a:schemeClr val="tx1"/>
                  </a:solidFill>
                </a:rPr>
                <a:t>1</a:t>
              </a:r>
              <a:r>
                <a:rPr lang="en-US" altLang="zh-CN" b="0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zh-CN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#</a:t>
              </a:r>
              <a:r>
                <a:rPr lang="en-US" altLang="zh-CN" b="0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,R </a:t>
              </a:r>
              <a:endParaRPr lang="en-US" altLang="zh-CN" b="0" dirty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60154" name="Oval 26"/>
            <p:cNvSpPr>
              <a:spLocks noChangeArrowheads="1"/>
            </p:cNvSpPr>
            <p:nvPr/>
          </p:nvSpPr>
          <p:spPr bwMode="auto">
            <a:xfrm>
              <a:off x="4910" y="39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0155" name="Text Box 27"/>
            <p:cNvSpPr txBox="1">
              <a:spLocks noChangeArrowheads="1"/>
            </p:cNvSpPr>
            <p:nvPr/>
          </p:nvSpPr>
          <p:spPr bwMode="auto">
            <a:xfrm>
              <a:off x="4942" y="3917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r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60156" name="Line 28"/>
            <p:cNvSpPr>
              <a:spLocks noChangeShapeType="1"/>
            </p:cNvSpPr>
            <p:nvPr/>
          </p:nvSpPr>
          <p:spPr bwMode="auto">
            <a:xfrm>
              <a:off x="4513" y="3929"/>
              <a:ext cx="40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0157" name="Text Box 29"/>
            <p:cNvSpPr txBox="1">
              <a:spLocks noChangeArrowheads="1"/>
            </p:cNvSpPr>
            <p:nvPr/>
          </p:nvSpPr>
          <p:spPr bwMode="auto">
            <a:xfrm>
              <a:off x="4241" y="3920"/>
              <a:ext cx="6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0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|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_</a:t>
              </a:r>
              <a:r>
                <a:rPr lang="en-US" altLang="zh-CN" sz="1600" b="0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|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R </a:t>
              </a:r>
              <a:endParaRPr lang="en-US" altLang="zh-CN" b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格局演化举例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补充</a:t>
            </a:r>
            <a:r>
              <a:rPr lang="en-US" altLang="zh-CN" b="1" dirty="0" smtClean="0"/>
              <a:t>)</a:t>
            </a:r>
            <a:endParaRPr lang="zh-CN" altLang="en-US" b="1" dirty="0" smtClean="0"/>
          </a:p>
        </p:txBody>
      </p:sp>
      <p:grpSp>
        <p:nvGrpSpPr>
          <p:cNvPr id="561156" name="Group 4"/>
          <p:cNvGrpSpPr/>
          <p:nvPr/>
        </p:nvGrpSpPr>
        <p:grpSpPr bwMode="auto">
          <a:xfrm>
            <a:off x="1547664" y="1341438"/>
            <a:ext cx="2500313" cy="1944687"/>
            <a:chOff x="4014" y="3067"/>
            <a:chExt cx="1575" cy="1225"/>
          </a:xfrm>
        </p:grpSpPr>
        <p:sp>
          <p:nvSpPr>
            <p:cNvPr id="561157" name="Oval 5"/>
            <p:cNvSpPr>
              <a:spLocks noChangeArrowheads="1"/>
            </p:cNvSpPr>
            <p:nvPr/>
          </p:nvSpPr>
          <p:spPr bwMode="auto">
            <a:xfrm>
              <a:off x="4206" y="36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1158" name="Text Box 6"/>
            <p:cNvSpPr txBox="1">
              <a:spLocks noChangeArrowheads="1"/>
            </p:cNvSpPr>
            <p:nvPr/>
          </p:nvSpPr>
          <p:spPr bwMode="auto">
            <a:xfrm>
              <a:off x="4238" y="3594"/>
              <a:ext cx="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 s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61159" name="Oval 7"/>
            <p:cNvSpPr>
              <a:spLocks noChangeArrowheads="1"/>
            </p:cNvSpPr>
            <p:nvPr/>
          </p:nvSpPr>
          <p:spPr bwMode="auto">
            <a:xfrm>
              <a:off x="5224" y="36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1160" name="Text Box 8"/>
            <p:cNvSpPr txBox="1">
              <a:spLocks noChangeArrowheads="1"/>
            </p:cNvSpPr>
            <p:nvPr/>
          </p:nvSpPr>
          <p:spPr bwMode="auto">
            <a:xfrm>
              <a:off x="5256" y="3594"/>
              <a:ext cx="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a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61161" name="Oval 9"/>
            <p:cNvSpPr>
              <a:spLocks noChangeArrowheads="1"/>
            </p:cNvSpPr>
            <p:nvPr/>
          </p:nvSpPr>
          <p:spPr bwMode="auto">
            <a:xfrm>
              <a:off x="5248" y="3657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1162" name="Line 10"/>
            <p:cNvSpPr>
              <a:spLocks noChangeShapeType="1"/>
            </p:cNvSpPr>
            <p:nvPr/>
          </p:nvSpPr>
          <p:spPr bwMode="auto">
            <a:xfrm>
              <a:off x="4014" y="378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1163" name="Line 11"/>
            <p:cNvSpPr>
              <a:spLocks noChangeShapeType="1"/>
            </p:cNvSpPr>
            <p:nvPr/>
          </p:nvSpPr>
          <p:spPr bwMode="auto">
            <a:xfrm flipV="1">
              <a:off x="4549" y="3786"/>
              <a:ext cx="663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1164" name="Arc 12"/>
            <p:cNvSpPr/>
            <p:nvPr/>
          </p:nvSpPr>
          <p:spPr bwMode="auto">
            <a:xfrm rot="-5400000">
              <a:off x="4194" y="3414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1165" name="Text Box 13"/>
            <p:cNvSpPr txBox="1">
              <a:spLocks noChangeArrowheads="1"/>
            </p:cNvSpPr>
            <p:nvPr/>
          </p:nvSpPr>
          <p:spPr bwMode="auto">
            <a:xfrm>
              <a:off x="4083" y="3067"/>
              <a:ext cx="6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L </a:t>
              </a:r>
              <a:endParaRPr lang="en-US" altLang="zh-CN" b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61166" name="Text Box 14"/>
            <p:cNvSpPr txBox="1">
              <a:spLocks noChangeArrowheads="1"/>
            </p:cNvSpPr>
            <p:nvPr/>
          </p:nvSpPr>
          <p:spPr bwMode="auto">
            <a:xfrm>
              <a:off x="4488" y="3459"/>
              <a:ext cx="8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 dirty="0">
                  <a:solidFill>
                    <a:schemeClr val="tx1"/>
                  </a:solidFill>
                </a:rPr>
                <a:t>1</a:t>
              </a:r>
              <a:r>
                <a:rPr lang="en-US" altLang="zh-CN" b="0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$,R </a:t>
              </a:r>
              <a:endParaRPr lang="en-US" altLang="zh-CN" b="0" dirty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61167" name="Oval 15"/>
            <p:cNvSpPr>
              <a:spLocks noChangeArrowheads="1"/>
            </p:cNvSpPr>
            <p:nvPr/>
          </p:nvSpPr>
          <p:spPr bwMode="auto">
            <a:xfrm>
              <a:off x="4910" y="3956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1168" name="Text Box 16"/>
            <p:cNvSpPr txBox="1">
              <a:spLocks noChangeArrowheads="1"/>
            </p:cNvSpPr>
            <p:nvPr/>
          </p:nvSpPr>
          <p:spPr bwMode="auto">
            <a:xfrm>
              <a:off x="4942" y="3917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r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61169" name="Line 17"/>
            <p:cNvSpPr>
              <a:spLocks noChangeShapeType="1"/>
            </p:cNvSpPr>
            <p:nvPr/>
          </p:nvSpPr>
          <p:spPr bwMode="auto">
            <a:xfrm>
              <a:off x="4513" y="3929"/>
              <a:ext cx="408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1170" name="Text Box 18"/>
            <p:cNvSpPr txBox="1">
              <a:spLocks noChangeArrowheads="1"/>
            </p:cNvSpPr>
            <p:nvPr/>
          </p:nvSpPr>
          <p:spPr bwMode="auto">
            <a:xfrm>
              <a:off x="4241" y="3920"/>
              <a:ext cx="6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 b="0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|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_</a:t>
              </a:r>
              <a:r>
                <a:rPr lang="en-US" altLang="zh-CN" sz="1600" b="0" baseline="-25000">
                  <a:solidFill>
                    <a:schemeClr val="tx1"/>
                  </a:solidFill>
                  <a:sym typeface="Symbol" panose="05050102010706020507" pitchFamily="18" charset="2"/>
                </a:rPr>
                <a:t>|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R </a:t>
              </a:r>
              <a:endParaRPr lang="en-US" altLang="zh-CN" b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561172" name="Text Box 20"/>
          <p:cNvSpPr txBox="1">
            <a:spLocks noChangeArrowheads="1"/>
          </p:cNvSpPr>
          <p:nvPr/>
        </p:nvSpPr>
        <p:spPr bwMode="auto">
          <a:xfrm>
            <a:off x="642913" y="3854450"/>
            <a:ext cx="993775" cy="2238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>
                <a:solidFill>
                  <a:srgbClr val="FF3300"/>
                </a:solidFill>
              </a:rPr>
              <a:t>s 0</a:t>
            </a:r>
            <a:r>
              <a:rPr lang="en-US" altLang="zh-CN"/>
              <a:t> 1 </a:t>
            </a:r>
            <a:endParaRPr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>
                <a:solidFill>
                  <a:srgbClr val="FF3300"/>
                </a:solidFill>
              </a:rPr>
              <a:t>s 0</a:t>
            </a:r>
            <a:r>
              <a:rPr lang="en-US" altLang="zh-CN"/>
              <a:t> 1 </a:t>
            </a:r>
            <a:endParaRPr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/>
              <a:t>… </a:t>
            </a:r>
            <a:endParaRPr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/>
              <a:t>循环 </a:t>
            </a:r>
            <a:endParaRPr lang="zh-CN" altLang="en-US"/>
          </a:p>
        </p:txBody>
      </p:sp>
      <p:sp>
        <p:nvSpPr>
          <p:cNvPr id="561174" name="Text Box 22"/>
          <p:cNvSpPr txBox="1">
            <a:spLocks noChangeArrowheads="1"/>
          </p:cNvSpPr>
          <p:nvPr/>
        </p:nvSpPr>
        <p:spPr bwMode="auto">
          <a:xfrm>
            <a:off x="1795041" y="3860800"/>
            <a:ext cx="1103187" cy="16866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olidFill>
                  <a:srgbClr val="FF3300"/>
                </a:solidFill>
              </a:rPr>
              <a:t>s 1</a:t>
            </a:r>
            <a:r>
              <a:rPr lang="en-US" altLang="zh-CN" dirty="0"/>
              <a:t> 0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$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rgbClr val="FF3300"/>
                </a:solidFill>
              </a:rPr>
              <a:t>q</a:t>
            </a:r>
            <a:r>
              <a:rPr lang="en-US" altLang="zh-CN" baseline="-25000" dirty="0" err="1">
                <a:solidFill>
                  <a:srgbClr val="FF3300"/>
                </a:solidFill>
              </a:rPr>
              <a:t>a</a:t>
            </a:r>
            <a:r>
              <a:rPr lang="en-US" altLang="zh-CN" baseline="-25000" dirty="0">
                <a:solidFill>
                  <a:srgbClr val="FF3300"/>
                </a:solidFill>
              </a:rPr>
              <a:t> </a:t>
            </a:r>
            <a:r>
              <a:rPr lang="en-US" altLang="zh-CN" dirty="0">
                <a:solidFill>
                  <a:srgbClr val="FF3300"/>
                </a:solidFill>
              </a:rPr>
              <a:t>0</a:t>
            </a:r>
            <a:r>
              <a:rPr lang="en-US" altLang="zh-CN" dirty="0"/>
              <a:t>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接受 </a:t>
            </a:r>
            <a:endParaRPr lang="zh-CN" altLang="en-US" dirty="0"/>
          </a:p>
        </p:txBody>
      </p:sp>
      <p:sp>
        <p:nvSpPr>
          <p:cNvPr id="561175" name="Text Box 23"/>
          <p:cNvSpPr txBox="1">
            <a:spLocks noChangeArrowheads="1"/>
          </p:cNvSpPr>
          <p:nvPr/>
        </p:nvSpPr>
        <p:spPr bwMode="auto">
          <a:xfrm>
            <a:off x="3091185" y="3833813"/>
            <a:ext cx="1120775" cy="1682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>
                <a:solidFill>
                  <a:srgbClr val="FF3300"/>
                </a:solidFill>
              </a:rPr>
              <a:t>s _</a:t>
            </a:r>
            <a:r>
              <a:rPr lang="en-US" altLang="zh-CN"/>
              <a:t> _ </a:t>
            </a:r>
            <a:endParaRPr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/>
              <a:t>_ </a:t>
            </a:r>
            <a:r>
              <a:rPr lang="en-US" altLang="zh-CN">
                <a:solidFill>
                  <a:srgbClr val="FF3300"/>
                </a:solidFill>
              </a:rPr>
              <a:t>q</a:t>
            </a:r>
            <a:r>
              <a:rPr lang="en-US" altLang="zh-CN" baseline="-25000">
                <a:solidFill>
                  <a:srgbClr val="FF3300"/>
                </a:solidFill>
              </a:rPr>
              <a:t>r</a:t>
            </a:r>
            <a:r>
              <a:rPr lang="en-US" altLang="zh-CN">
                <a:solidFill>
                  <a:srgbClr val="FF3300"/>
                </a:solidFill>
              </a:rPr>
              <a:t> _</a:t>
            </a:r>
            <a:r>
              <a:rPr lang="en-US" altLang="zh-CN"/>
              <a:t> </a:t>
            </a:r>
            <a:endParaRPr lang="en-US" altLang="zh-CN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/>
              <a:t>拒绝 </a:t>
            </a:r>
            <a:endParaRPr lang="zh-CN" altLang="en-US"/>
          </a:p>
        </p:txBody>
      </p:sp>
      <p:grpSp>
        <p:nvGrpSpPr>
          <p:cNvPr id="21" name="Group 15"/>
          <p:cNvGrpSpPr/>
          <p:nvPr/>
        </p:nvGrpSpPr>
        <p:grpSpPr bwMode="auto">
          <a:xfrm>
            <a:off x="5980113" y="1510505"/>
            <a:ext cx="2500312" cy="1431925"/>
            <a:chOff x="4014" y="3067"/>
            <a:chExt cx="1575" cy="902"/>
          </a:xfrm>
        </p:grpSpPr>
        <p:sp>
          <p:nvSpPr>
            <p:cNvPr id="22" name="Oval 16"/>
            <p:cNvSpPr>
              <a:spLocks noChangeArrowheads="1"/>
            </p:cNvSpPr>
            <p:nvPr/>
          </p:nvSpPr>
          <p:spPr bwMode="auto">
            <a:xfrm>
              <a:off x="4206" y="36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4238" y="3594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0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24" name="Oval 18"/>
            <p:cNvSpPr>
              <a:spLocks noChangeArrowheads="1"/>
            </p:cNvSpPr>
            <p:nvPr/>
          </p:nvSpPr>
          <p:spPr bwMode="auto">
            <a:xfrm>
              <a:off x="5224" y="3633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5256" y="3594"/>
              <a:ext cx="3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a 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26" name="Oval 20"/>
            <p:cNvSpPr>
              <a:spLocks noChangeArrowheads="1"/>
            </p:cNvSpPr>
            <p:nvPr/>
          </p:nvSpPr>
          <p:spPr bwMode="auto">
            <a:xfrm>
              <a:off x="5248" y="3657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4014" y="378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V="1">
              <a:off x="4549" y="3786"/>
              <a:ext cx="663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Arc 23"/>
            <p:cNvSpPr/>
            <p:nvPr/>
          </p:nvSpPr>
          <p:spPr bwMode="auto">
            <a:xfrm rot="-5400000">
              <a:off x="4194" y="3414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083" y="3067"/>
              <a:ext cx="6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L </a:t>
              </a:r>
              <a:endParaRPr lang="en-US" altLang="zh-CN" b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4468" y="3459"/>
              <a:ext cx="8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 dirty="0">
                  <a:solidFill>
                    <a:schemeClr val="tx1"/>
                  </a:solidFill>
                </a:rPr>
                <a:t>1</a:t>
              </a:r>
              <a:r>
                <a:rPr lang="en-US" altLang="zh-CN" b="0" dirty="0" smtClean="0">
                  <a:solidFill>
                    <a:schemeClr val="tx1"/>
                  </a:solidFill>
                  <a:sym typeface="Symbol" panose="05050102010706020507" pitchFamily="18" charset="2"/>
                </a:rPr>
                <a:t>$,R </a:t>
              </a:r>
              <a:endParaRPr lang="en-US" altLang="zh-CN" b="0" dirty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2" name="TextBox 1"/>
          <p:cNvSpPr txBox="1"/>
          <p:nvPr/>
        </p:nvSpPr>
        <p:spPr bwMode="auto">
          <a:xfrm>
            <a:off x="6156176" y="3068960"/>
            <a:ext cx="2348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800" dirty="0" smtClean="0">
                <a:solidFill>
                  <a:schemeClr val="tx1"/>
                </a:solidFill>
              </a:rPr>
              <a:t>省略拒绝状态</a:t>
            </a:r>
            <a:endParaRPr lang="zh-CN" altLang="en-US" sz="2800" dirty="0" smtClean="0">
              <a:solidFill>
                <a:schemeClr val="tx1"/>
              </a:solidFill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/>
        </p:nvGraphicFramePr>
        <p:xfrm>
          <a:off x="4716016" y="3640319"/>
          <a:ext cx="3528392" cy="12750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  <a:gridCol w="504056"/>
                <a:gridCol w="504056"/>
                <a:gridCol w="504056"/>
                <a:gridCol w="504056"/>
              </a:tblGrid>
              <a:tr h="4250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baseline="-25000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/>
        </p:nvGraphicFramePr>
        <p:xfrm>
          <a:off x="4716016" y="5013176"/>
          <a:ext cx="3528392" cy="170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504056"/>
                <a:gridCol w="504056"/>
                <a:gridCol w="504056"/>
                <a:gridCol w="504056"/>
                <a:gridCol w="504056"/>
                <a:gridCol w="504056"/>
              </a:tblGrid>
              <a:tr h="4250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baseline="-25000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baseline="-25000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$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baseline="-25000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w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能填好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在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w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上的表</a:t>
            </a:r>
            <a:r>
              <a:rPr lang="en-US" altLang="zh-CN" dirty="0" smtClean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补充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  <a:endParaRPr lang="zh-CN" altLang="en-US" b="1" dirty="0" smtClean="0"/>
          </a:p>
        </p:txBody>
      </p:sp>
      <p:grpSp>
        <p:nvGrpSpPr>
          <p:cNvPr id="589845" name="Group 21"/>
          <p:cNvGrpSpPr/>
          <p:nvPr/>
        </p:nvGrpSpPr>
        <p:grpSpPr bwMode="auto">
          <a:xfrm>
            <a:off x="530796" y="1196752"/>
            <a:ext cx="4113212" cy="1944688"/>
            <a:chOff x="2965" y="709"/>
            <a:chExt cx="2591" cy="1225"/>
          </a:xfrm>
        </p:grpSpPr>
        <p:sp>
          <p:nvSpPr>
            <p:cNvPr id="589846" name="Oval 22"/>
            <p:cNvSpPr>
              <a:spLocks noChangeArrowheads="1"/>
            </p:cNvSpPr>
            <p:nvPr/>
          </p:nvSpPr>
          <p:spPr bwMode="auto">
            <a:xfrm>
              <a:off x="3217" y="1275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9847" name="Text Box 23"/>
            <p:cNvSpPr txBox="1">
              <a:spLocks noChangeArrowheads="1"/>
            </p:cNvSpPr>
            <p:nvPr/>
          </p:nvSpPr>
          <p:spPr bwMode="auto">
            <a:xfrm>
              <a:off x="3249" y="1236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1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89848" name="Oval 24"/>
            <p:cNvSpPr>
              <a:spLocks noChangeArrowheads="1"/>
            </p:cNvSpPr>
            <p:nvPr/>
          </p:nvSpPr>
          <p:spPr bwMode="auto">
            <a:xfrm>
              <a:off x="4223" y="128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9849" name="Text Box 25"/>
            <p:cNvSpPr txBox="1">
              <a:spLocks noChangeArrowheads="1"/>
            </p:cNvSpPr>
            <p:nvPr/>
          </p:nvSpPr>
          <p:spPr bwMode="auto">
            <a:xfrm>
              <a:off x="4255" y="1245"/>
              <a:ext cx="3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>
                  <a:solidFill>
                    <a:schemeClr val="tx1"/>
                  </a:solidFill>
                </a:rPr>
                <a:t>2</a:t>
              </a:r>
              <a:endParaRPr lang="en-US" altLang="zh-CN" b="0" baseline="-25000">
                <a:solidFill>
                  <a:schemeClr val="tx1"/>
                </a:solidFill>
              </a:endParaRPr>
            </a:p>
          </p:txBody>
        </p:sp>
        <p:sp>
          <p:nvSpPr>
            <p:cNvPr id="589850" name="Oval 26"/>
            <p:cNvSpPr>
              <a:spLocks noChangeArrowheads="1"/>
            </p:cNvSpPr>
            <p:nvPr/>
          </p:nvSpPr>
          <p:spPr bwMode="auto">
            <a:xfrm>
              <a:off x="5220" y="1275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chemeClr val="hlink"/>
                      </a:gs>
                      <a:gs pos="100000">
                        <a:schemeClr val="hlink">
                          <a:gamma/>
                          <a:tint val="0"/>
                          <a:invGamma/>
                        </a:schemeClr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9851" name="Text Box 27"/>
            <p:cNvSpPr txBox="1">
              <a:spLocks noChangeArrowheads="1"/>
            </p:cNvSpPr>
            <p:nvPr/>
          </p:nvSpPr>
          <p:spPr bwMode="auto">
            <a:xfrm>
              <a:off x="5255" y="1236"/>
              <a:ext cx="2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 dirty="0" err="1" smtClean="0">
                  <a:solidFill>
                    <a:schemeClr val="tx1"/>
                  </a:solidFill>
                </a:rPr>
                <a:t>q</a:t>
              </a:r>
              <a:r>
                <a:rPr lang="en-US" altLang="zh-CN" b="0" baseline="-25000" dirty="0" err="1" smtClean="0">
                  <a:solidFill>
                    <a:schemeClr val="tx1"/>
                  </a:solidFill>
                </a:rPr>
                <a:t>a</a:t>
              </a:r>
              <a:endParaRPr lang="en-US" altLang="zh-CN" b="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89853" name="Line 29"/>
            <p:cNvSpPr>
              <a:spLocks noChangeShapeType="1"/>
            </p:cNvSpPr>
            <p:nvPr/>
          </p:nvSpPr>
          <p:spPr bwMode="auto">
            <a:xfrm>
              <a:off x="3025" y="142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54" name="Line 30"/>
            <p:cNvSpPr>
              <a:spLocks noChangeShapeType="1"/>
            </p:cNvSpPr>
            <p:nvPr/>
          </p:nvSpPr>
          <p:spPr bwMode="auto">
            <a:xfrm flipV="1">
              <a:off x="3560" y="1428"/>
              <a:ext cx="663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55" name="Line 31"/>
            <p:cNvSpPr>
              <a:spLocks noChangeShapeType="1"/>
            </p:cNvSpPr>
            <p:nvPr/>
          </p:nvSpPr>
          <p:spPr bwMode="auto">
            <a:xfrm>
              <a:off x="4560" y="1428"/>
              <a:ext cx="633" cy="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56" name="Arc 32"/>
            <p:cNvSpPr/>
            <p:nvPr/>
          </p:nvSpPr>
          <p:spPr bwMode="auto">
            <a:xfrm rot="-5400000">
              <a:off x="3205" y="1056"/>
              <a:ext cx="312" cy="192"/>
            </a:xfrm>
            <a:custGeom>
              <a:avLst/>
              <a:gdLst>
                <a:gd name="G0" fmla="+- 10740 0 0"/>
                <a:gd name="G1" fmla="+- 21600 0 0"/>
                <a:gd name="G2" fmla="+- 21600 0 0"/>
                <a:gd name="T0" fmla="*/ 618 w 32340"/>
                <a:gd name="T1" fmla="*/ 2519 h 43200"/>
                <a:gd name="T2" fmla="*/ 0 w 32340"/>
                <a:gd name="T3" fmla="*/ 40341 h 43200"/>
                <a:gd name="T4" fmla="*/ 10740 w 32340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40" h="43200" fill="none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</a:path>
                <a:path w="32340" h="43200" stroke="0" extrusionOk="0">
                  <a:moveTo>
                    <a:pt x="617" y="2518"/>
                  </a:moveTo>
                  <a:cubicBezTo>
                    <a:pt x="3735" y="864"/>
                    <a:pt x="7210" y="-1"/>
                    <a:pt x="10740" y="0"/>
                  </a:cubicBezTo>
                  <a:cubicBezTo>
                    <a:pt x="22669" y="0"/>
                    <a:pt x="32340" y="9670"/>
                    <a:pt x="32340" y="21600"/>
                  </a:cubicBezTo>
                  <a:cubicBezTo>
                    <a:pt x="32340" y="33529"/>
                    <a:pt x="22669" y="43200"/>
                    <a:pt x="10740" y="43200"/>
                  </a:cubicBezTo>
                  <a:cubicBezTo>
                    <a:pt x="6971" y="43200"/>
                    <a:pt x="3269" y="42214"/>
                    <a:pt x="0" y="40340"/>
                  </a:cubicBezTo>
                  <a:lnTo>
                    <a:pt x="1074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9857" name="Text Box 33"/>
            <p:cNvSpPr txBox="1">
              <a:spLocks noChangeArrowheads="1"/>
            </p:cNvSpPr>
            <p:nvPr/>
          </p:nvSpPr>
          <p:spPr bwMode="auto">
            <a:xfrm>
              <a:off x="2965" y="709"/>
              <a:ext cx="8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0,1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R </a:t>
              </a:r>
              <a:endParaRPr lang="en-US" altLang="zh-CN" b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89858" name="Text Box 34"/>
            <p:cNvSpPr txBox="1">
              <a:spLocks noChangeArrowheads="1"/>
            </p:cNvSpPr>
            <p:nvPr/>
          </p:nvSpPr>
          <p:spPr bwMode="auto">
            <a:xfrm>
              <a:off x="3499" y="1101"/>
              <a:ext cx="8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x, R </a:t>
              </a:r>
              <a:endParaRPr lang="en-US" altLang="zh-CN" b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89859" name="Text Box 35"/>
            <p:cNvSpPr txBox="1">
              <a:spLocks noChangeArrowheads="1"/>
            </p:cNvSpPr>
            <p:nvPr/>
          </p:nvSpPr>
          <p:spPr bwMode="auto">
            <a:xfrm>
              <a:off x="4468" y="1101"/>
              <a:ext cx="8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>
                  <a:solidFill>
                    <a:schemeClr val="tx1"/>
                  </a:solidFill>
                </a:rPr>
                <a:t>1</a:t>
              </a:r>
              <a:r>
                <a:rPr lang="en-US" altLang="zh-CN" b="0">
                  <a:solidFill>
                    <a:schemeClr val="tx1"/>
                  </a:solidFill>
                  <a:sym typeface="Symbol" panose="05050102010706020507" pitchFamily="18" charset="2"/>
                </a:rPr>
                <a:t>x, R </a:t>
              </a:r>
              <a:endParaRPr lang="en-US" altLang="zh-CN" b="0">
                <a:solidFill>
                  <a:schemeClr val="tx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589860" name="Text Box 36"/>
            <p:cNvSpPr txBox="1">
              <a:spLocks noChangeArrowheads="1"/>
            </p:cNvSpPr>
            <p:nvPr/>
          </p:nvSpPr>
          <p:spPr bwMode="auto">
            <a:xfrm>
              <a:off x="3935" y="1569"/>
              <a:ext cx="7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3200">
                  <a:solidFill>
                    <a:schemeClr val="tx1"/>
                  </a:solidFill>
                </a:rPr>
                <a:t>NTM</a:t>
              </a:r>
              <a:endParaRPr kumimoji="0" lang="en-US" altLang="zh-CN" sz="3200">
                <a:solidFill>
                  <a:schemeClr val="tx1"/>
                </a:solidFill>
              </a:endParaRPr>
            </a:p>
          </p:txBody>
        </p:sp>
      </p:grpSp>
      <p:grpSp>
        <p:nvGrpSpPr>
          <p:cNvPr id="589891" name="Group 67"/>
          <p:cNvGrpSpPr/>
          <p:nvPr/>
        </p:nvGrpSpPr>
        <p:grpSpPr bwMode="auto">
          <a:xfrm>
            <a:off x="4284663" y="1306513"/>
            <a:ext cx="4803774" cy="5308600"/>
            <a:chOff x="2699" y="823"/>
            <a:chExt cx="3026" cy="3344"/>
          </a:xfrm>
        </p:grpSpPr>
        <p:sp>
          <p:nvSpPr>
            <p:cNvPr id="589862" name="Text Box 38"/>
            <p:cNvSpPr txBox="1">
              <a:spLocks noChangeArrowheads="1"/>
            </p:cNvSpPr>
            <p:nvPr/>
          </p:nvSpPr>
          <p:spPr bwMode="auto">
            <a:xfrm>
              <a:off x="4377" y="823"/>
              <a:ext cx="939" cy="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Aft>
                  <a:spcPct val="10000"/>
                </a:spcAft>
              </a:pPr>
              <a:r>
                <a:rPr kumimoji="0" lang="en-US" altLang="zh-CN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>
                  <a:solidFill>
                    <a:srgbClr val="FF3300"/>
                  </a:solidFill>
                </a:rPr>
                <a:t>1</a:t>
              </a:r>
              <a:r>
                <a:rPr kumimoji="0" lang="en-US" altLang="zh-CN">
                  <a:solidFill>
                    <a:srgbClr val="FF3300"/>
                  </a:solidFill>
                </a:rPr>
                <a:t>1</a:t>
              </a:r>
              <a:r>
                <a:rPr kumimoji="0" lang="en-US" altLang="zh-CN">
                  <a:solidFill>
                    <a:schemeClr val="tx1"/>
                  </a:solidFill>
                </a:rPr>
                <a:t>011_</a:t>
              </a:r>
              <a:r>
                <a:rPr kumimoji="0" lang="en-US" altLang="zh-CN" b="0">
                  <a:solidFill>
                    <a:schemeClr val="tx1"/>
                  </a:solidFill>
                </a:rPr>
                <a:t> </a:t>
              </a:r>
              <a:endParaRPr kumimoji="0" lang="en-US" altLang="zh-CN" b="0">
                <a:solidFill>
                  <a:schemeClr val="tx1"/>
                </a:solidFill>
              </a:endParaRPr>
            </a:p>
          </p:txBody>
        </p:sp>
        <p:sp>
          <p:nvSpPr>
            <p:cNvPr id="589863" name="Line 39"/>
            <p:cNvSpPr>
              <a:spLocks noChangeShapeType="1"/>
            </p:cNvSpPr>
            <p:nvPr/>
          </p:nvSpPr>
          <p:spPr bwMode="auto">
            <a:xfrm flipH="1">
              <a:off x="4422" y="1162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64" name="Line 40"/>
            <p:cNvSpPr>
              <a:spLocks noChangeShapeType="1"/>
            </p:cNvSpPr>
            <p:nvPr/>
          </p:nvSpPr>
          <p:spPr bwMode="auto">
            <a:xfrm>
              <a:off x="4649" y="1162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65" name="Text Box 41"/>
            <p:cNvSpPr txBox="1">
              <a:spLocks noChangeArrowheads="1"/>
            </p:cNvSpPr>
            <p:nvPr/>
          </p:nvSpPr>
          <p:spPr bwMode="auto">
            <a:xfrm>
              <a:off x="3787" y="1412"/>
              <a:ext cx="883" cy="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Aft>
                  <a:spcPct val="10000"/>
                </a:spcAft>
              </a:pPr>
              <a:r>
                <a:rPr kumimoji="0" lang="en-US" altLang="zh-CN">
                  <a:solidFill>
                    <a:schemeClr val="tx1"/>
                  </a:solidFill>
                </a:rPr>
                <a:t>1</a:t>
              </a:r>
              <a:r>
                <a:rPr kumimoji="0" lang="en-US" altLang="zh-CN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>
                  <a:solidFill>
                    <a:srgbClr val="FF3300"/>
                  </a:solidFill>
                </a:rPr>
                <a:t>1</a:t>
              </a:r>
              <a:r>
                <a:rPr kumimoji="0" lang="en-US" altLang="zh-CN">
                  <a:solidFill>
                    <a:srgbClr val="FF3300"/>
                  </a:solidFill>
                </a:rPr>
                <a:t>0</a:t>
              </a:r>
              <a:r>
                <a:rPr kumimoji="0" lang="en-US" altLang="zh-CN">
                  <a:solidFill>
                    <a:schemeClr val="tx1"/>
                  </a:solidFill>
                </a:rPr>
                <a:t>11_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9866" name="Text Box 42"/>
            <p:cNvSpPr txBox="1">
              <a:spLocks noChangeArrowheads="1"/>
            </p:cNvSpPr>
            <p:nvPr/>
          </p:nvSpPr>
          <p:spPr bwMode="auto">
            <a:xfrm>
              <a:off x="4723" y="1403"/>
              <a:ext cx="939" cy="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Aft>
                  <a:spcPct val="10000"/>
                </a:spcAft>
              </a:pPr>
              <a:r>
                <a:rPr kumimoji="0" lang="en-US" altLang="zh-CN">
                  <a:solidFill>
                    <a:schemeClr val="tx1"/>
                  </a:solidFill>
                </a:rPr>
                <a:t>x</a:t>
              </a:r>
              <a:r>
                <a:rPr kumimoji="0" lang="en-US" altLang="zh-CN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>
                  <a:solidFill>
                    <a:srgbClr val="FF3300"/>
                  </a:solidFill>
                </a:rPr>
                <a:t>2</a:t>
              </a:r>
              <a:r>
                <a:rPr kumimoji="0" lang="en-US" altLang="zh-CN">
                  <a:solidFill>
                    <a:srgbClr val="FF3300"/>
                  </a:solidFill>
                </a:rPr>
                <a:t>0</a:t>
              </a:r>
              <a:r>
                <a:rPr kumimoji="0" lang="en-US" altLang="zh-CN">
                  <a:solidFill>
                    <a:schemeClr val="tx1"/>
                  </a:solidFill>
                </a:rPr>
                <a:t>11_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9868" name="Text Box 44"/>
            <p:cNvSpPr txBox="1">
              <a:spLocks noChangeArrowheads="1"/>
            </p:cNvSpPr>
            <p:nvPr/>
          </p:nvSpPr>
          <p:spPr bwMode="auto">
            <a:xfrm>
              <a:off x="3651" y="2024"/>
              <a:ext cx="939" cy="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Aft>
                  <a:spcPct val="10000"/>
                </a:spcAft>
              </a:pPr>
              <a:r>
                <a:rPr kumimoji="0" lang="en-US" altLang="zh-CN">
                  <a:solidFill>
                    <a:schemeClr val="tx1"/>
                  </a:solidFill>
                </a:rPr>
                <a:t>10</a:t>
              </a:r>
              <a:r>
                <a:rPr kumimoji="0" lang="en-US" altLang="zh-CN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>
                  <a:solidFill>
                    <a:srgbClr val="FF3300"/>
                  </a:solidFill>
                </a:rPr>
                <a:t>1</a:t>
              </a:r>
              <a:r>
                <a:rPr kumimoji="0" lang="en-US" altLang="zh-CN">
                  <a:solidFill>
                    <a:srgbClr val="FF3300"/>
                  </a:solidFill>
                </a:rPr>
                <a:t>1</a:t>
              </a:r>
              <a:r>
                <a:rPr kumimoji="0" lang="en-US" altLang="zh-CN">
                  <a:solidFill>
                    <a:schemeClr val="tx1"/>
                  </a:solidFill>
                </a:rPr>
                <a:t>1_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9869" name="Line 45"/>
            <p:cNvSpPr>
              <a:spLocks noChangeShapeType="1"/>
            </p:cNvSpPr>
            <p:nvPr/>
          </p:nvSpPr>
          <p:spPr bwMode="auto">
            <a:xfrm>
              <a:off x="4286" y="1797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70" name="Text Box 46"/>
            <p:cNvSpPr txBox="1">
              <a:spLocks noChangeArrowheads="1"/>
            </p:cNvSpPr>
            <p:nvPr/>
          </p:nvSpPr>
          <p:spPr bwMode="auto">
            <a:xfrm>
              <a:off x="3288" y="2662"/>
              <a:ext cx="939" cy="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Aft>
                  <a:spcPct val="10000"/>
                </a:spcAft>
              </a:pPr>
              <a:r>
                <a:rPr kumimoji="0" lang="en-US" altLang="zh-CN">
                  <a:solidFill>
                    <a:schemeClr val="tx1"/>
                  </a:solidFill>
                </a:rPr>
                <a:t>101</a:t>
              </a:r>
              <a:r>
                <a:rPr kumimoji="0" lang="en-US" altLang="zh-CN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>
                  <a:solidFill>
                    <a:srgbClr val="FF3300"/>
                  </a:solidFill>
                </a:rPr>
                <a:t>1</a:t>
              </a:r>
              <a:r>
                <a:rPr kumimoji="0" lang="en-US" altLang="zh-CN">
                  <a:solidFill>
                    <a:srgbClr val="FF3300"/>
                  </a:solidFill>
                </a:rPr>
                <a:t>1</a:t>
              </a:r>
              <a:r>
                <a:rPr kumimoji="0" lang="en-US" altLang="zh-CN">
                  <a:solidFill>
                    <a:schemeClr val="tx1"/>
                  </a:solidFill>
                </a:rPr>
                <a:t>_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9871" name="Text Box 47"/>
            <p:cNvSpPr txBox="1">
              <a:spLocks noChangeArrowheads="1"/>
            </p:cNvSpPr>
            <p:nvPr/>
          </p:nvSpPr>
          <p:spPr bwMode="auto">
            <a:xfrm>
              <a:off x="4300" y="2662"/>
              <a:ext cx="939" cy="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Aft>
                  <a:spcPct val="10000"/>
                </a:spcAft>
              </a:pPr>
              <a:r>
                <a:rPr kumimoji="0" lang="en-US" altLang="zh-CN">
                  <a:solidFill>
                    <a:schemeClr val="tx1"/>
                  </a:solidFill>
                </a:rPr>
                <a:t>10x</a:t>
              </a:r>
              <a:r>
                <a:rPr kumimoji="0" lang="en-US" altLang="zh-CN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>
                  <a:solidFill>
                    <a:srgbClr val="FF3300"/>
                  </a:solidFill>
                </a:rPr>
                <a:t>2</a:t>
              </a:r>
              <a:r>
                <a:rPr kumimoji="0" lang="en-US" altLang="zh-CN">
                  <a:solidFill>
                    <a:srgbClr val="FF3300"/>
                  </a:solidFill>
                </a:rPr>
                <a:t>1</a:t>
              </a:r>
              <a:r>
                <a:rPr kumimoji="0" lang="en-US" altLang="zh-CN">
                  <a:solidFill>
                    <a:schemeClr val="tx1"/>
                  </a:solidFill>
                </a:rPr>
                <a:t>_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9872" name="Text Box 48"/>
            <p:cNvSpPr txBox="1">
              <a:spLocks noChangeArrowheads="1"/>
            </p:cNvSpPr>
            <p:nvPr/>
          </p:nvSpPr>
          <p:spPr bwMode="auto">
            <a:xfrm>
              <a:off x="2789" y="3272"/>
              <a:ext cx="939" cy="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Aft>
                  <a:spcPct val="10000"/>
                </a:spcAft>
              </a:pPr>
              <a:r>
                <a:rPr kumimoji="0" lang="en-US" altLang="zh-CN">
                  <a:solidFill>
                    <a:schemeClr val="tx1"/>
                  </a:solidFill>
                </a:rPr>
                <a:t>1011</a:t>
              </a:r>
              <a:r>
                <a:rPr kumimoji="0" lang="en-US" altLang="zh-CN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>
                  <a:solidFill>
                    <a:srgbClr val="FF3300"/>
                  </a:solidFill>
                </a:rPr>
                <a:t>1</a:t>
              </a:r>
              <a:r>
                <a:rPr kumimoji="0" lang="en-US" altLang="zh-CN">
                  <a:solidFill>
                    <a:srgbClr val="FF3300"/>
                  </a:solidFill>
                </a:rPr>
                <a:t>_</a:t>
              </a:r>
              <a:r>
                <a:rPr kumimoji="0" lang="en-US" altLang="zh-CN">
                  <a:solidFill>
                    <a:schemeClr val="tx1"/>
                  </a:solidFill>
                </a:rPr>
                <a:t>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9873" name="Text Box 49"/>
            <p:cNvSpPr txBox="1">
              <a:spLocks noChangeArrowheads="1"/>
            </p:cNvSpPr>
            <p:nvPr/>
          </p:nvSpPr>
          <p:spPr bwMode="auto">
            <a:xfrm>
              <a:off x="4785" y="3272"/>
              <a:ext cx="940" cy="3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Aft>
                  <a:spcPct val="10000"/>
                </a:spcAft>
              </a:pPr>
              <a:r>
                <a:rPr kumimoji="0" lang="en-US" altLang="zh-CN" dirty="0" smtClean="0">
                  <a:solidFill>
                    <a:schemeClr val="tx1"/>
                  </a:solidFill>
                </a:rPr>
                <a:t>10xx</a:t>
              </a:r>
              <a:r>
                <a:rPr kumimoji="0" lang="en-US" altLang="zh-CN" dirty="0" smtClean="0">
                  <a:solidFill>
                    <a:schemeClr val="accent2"/>
                  </a:solidFill>
                </a:rPr>
                <a:t>q</a:t>
              </a:r>
              <a:r>
                <a:rPr kumimoji="0" lang="en-US" altLang="zh-CN" baseline="-25000" dirty="0" smtClean="0">
                  <a:solidFill>
                    <a:schemeClr val="accent2"/>
                  </a:solidFill>
                </a:rPr>
                <a:t>a</a:t>
              </a:r>
              <a:r>
                <a:rPr kumimoji="0" lang="en-US" altLang="zh-CN" dirty="0" smtClean="0">
                  <a:solidFill>
                    <a:schemeClr val="tx1"/>
                  </a:solidFill>
                </a:rPr>
                <a:t>_ </a:t>
              </a:r>
              <a:endParaRPr kumimoji="0"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589874" name="Text Box 50"/>
            <p:cNvSpPr txBox="1">
              <a:spLocks noChangeArrowheads="1"/>
            </p:cNvSpPr>
            <p:nvPr/>
          </p:nvSpPr>
          <p:spPr bwMode="auto">
            <a:xfrm>
              <a:off x="3801" y="3272"/>
              <a:ext cx="939" cy="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Aft>
                  <a:spcPct val="10000"/>
                </a:spcAft>
              </a:pPr>
              <a:r>
                <a:rPr kumimoji="0" lang="en-US" altLang="zh-CN">
                  <a:solidFill>
                    <a:schemeClr val="tx1"/>
                  </a:solidFill>
                </a:rPr>
                <a:t>101x</a:t>
              </a:r>
              <a:r>
                <a:rPr kumimoji="0" lang="en-US" altLang="zh-CN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>
                  <a:solidFill>
                    <a:srgbClr val="FF3300"/>
                  </a:solidFill>
                </a:rPr>
                <a:t>2</a:t>
              </a:r>
              <a:r>
                <a:rPr kumimoji="0" lang="en-US" altLang="zh-CN">
                  <a:solidFill>
                    <a:srgbClr val="FF3300"/>
                  </a:solidFill>
                </a:rPr>
                <a:t>_</a:t>
              </a:r>
              <a:r>
                <a:rPr kumimoji="0" lang="en-US" altLang="zh-CN">
                  <a:solidFill>
                    <a:schemeClr val="tx1"/>
                  </a:solidFill>
                </a:rPr>
                <a:t>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9875" name="Line 51"/>
            <p:cNvSpPr>
              <a:spLocks noChangeShapeType="1"/>
            </p:cNvSpPr>
            <p:nvPr/>
          </p:nvSpPr>
          <p:spPr bwMode="auto">
            <a:xfrm flipH="1">
              <a:off x="3969" y="2387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76" name="Line 52"/>
            <p:cNvSpPr>
              <a:spLocks noChangeShapeType="1"/>
            </p:cNvSpPr>
            <p:nvPr/>
          </p:nvSpPr>
          <p:spPr bwMode="auto">
            <a:xfrm>
              <a:off x="4196" y="238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77" name="Line 53"/>
            <p:cNvSpPr>
              <a:spLocks noChangeShapeType="1"/>
            </p:cNvSpPr>
            <p:nvPr/>
          </p:nvSpPr>
          <p:spPr bwMode="auto">
            <a:xfrm flipH="1">
              <a:off x="3424" y="3067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78" name="Line 54"/>
            <p:cNvSpPr>
              <a:spLocks noChangeShapeType="1"/>
            </p:cNvSpPr>
            <p:nvPr/>
          </p:nvSpPr>
          <p:spPr bwMode="auto">
            <a:xfrm>
              <a:off x="3651" y="3067"/>
              <a:ext cx="272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79" name="Line 55"/>
            <p:cNvSpPr>
              <a:spLocks noChangeShapeType="1"/>
            </p:cNvSpPr>
            <p:nvPr/>
          </p:nvSpPr>
          <p:spPr bwMode="auto">
            <a:xfrm>
              <a:off x="4830" y="2976"/>
              <a:ext cx="136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80" name="Line 56"/>
            <p:cNvSpPr>
              <a:spLocks noChangeShapeType="1"/>
            </p:cNvSpPr>
            <p:nvPr/>
          </p:nvSpPr>
          <p:spPr bwMode="auto">
            <a:xfrm>
              <a:off x="3288" y="361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81" name="Line 57"/>
            <p:cNvSpPr>
              <a:spLocks noChangeShapeType="1"/>
            </p:cNvSpPr>
            <p:nvPr/>
          </p:nvSpPr>
          <p:spPr bwMode="auto">
            <a:xfrm>
              <a:off x="4059" y="361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84" name="Line 60"/>
            <p:cNvSpPr>
              <a:spLocks noChangeShapeType="1"/>
            </p:cNvSpPr>
            <p:nvPr/>
          </p:nvSpPr>
          <p:spPr bwMode="auto">
            <a:xfrm>
              <a:off x="5239" y="1752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9886" name="Text Box 62"/>
            <p:cNvSpPr txBox="1">
              <a:spLocks noChangeArrowheads="1"/>
            </p:cNvSpPr>
            <p:nvPr/>
          </p:nvSpPr>
          <p:spPr bwMode="auto">
            <a:xfrm>
              <a:off x="4656" y="2027"/>
              <a:ext cx="1042" cy="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Aft>
                  <a:spcPct val="10000"/>
                </a:spcAft>
              </a:pPr>
              <a:r>
                <a:rPr kumimoji="0" lang="en-US" altLang="zh-CN">
                  <a:solidFill>
                    <a:schemeClr val="tx1"/>
                  </a:solidFill>
                </a:rPr>
                <a:t>x0</a:t>
              </a:r>
              <a:r>
                <a:rPr kumimoji="0" lang="en-US" altLang="zh-CN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>
                  <a:solidFill>
                    <a:srgbClr val="FF3300"/>
                  </a:solidFill>
                </a:rPr>
                <a:t>r</a:t>
              </a:r>
              <a:r>
                <a:rPr kumimoji="0" lang="en-US" altLang="zh-CN">
                  <a:solidFill>
                    <a:schemeClr val="tx1"/>
                  </a:solidFill>
                </a:rPr>
                <a:t>011_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9887" name="Text Box 63"/>
            <p:cNvSpPr txBox="1">
              <a:spLocks noChangeArrowheads="1"/>
            </p:cNvSpPr>
            <p:nvPr/>
          </p:nvSpPr>
          <p:spPr bwMode="auto">
            <a:xfrm>
              <a:off x="2699" y="3807"/>
              <a:ext cx="1042" cy="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Aft>
                  <a:spcPct val="10000"/>
                </a:spcAft>
              </a:pPr>
              <a:r>
                <a:rPr kumimoji="0" lang="en-US" altLang="zh-CN">
                  <a:solidFill>
                    <a:schemeClr val="tx1"/>
                  </a:solidFill>
                </a:rPr>
                <a:t>1011_</a:t>
              </a:r>
              <a:r>
                <a:rPr kumimoji="0" lang="en-US" altLang="zh-CN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>
                  <a:solidFill>
                    <a:srgbClr val="FF3300"/>
                  </a:solidFill>
                </a:rPr>
                <a:t>r</a:t>
              </a:r>
              <a:r>
                <a:rPr kumimoji="0" lang="en-US" altLang="zh-CN">
                  <a:solidFill>
                    <a:schemeClr val="tx1"/>
                  </a:solidFill>
                </a:rPr>
                <a:t>_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  <p:sp>
          <p:nvSpPr>
            <p:cNvPr id="589888" name="Text Box 64"/>
            <p:cNvSpPr txBox="1">
              <a:spLocks noChangeArrowheads="1"/>
            </p:cNvSpPr>
            <p:nvPr/>
          </p:nvSpPr>
          <p:spPr bwMode="auto">
            <a:xfrm>
              <a:off x="3834" y="3807"/>
              <a:ext cx="1042" cy="3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Aft>
                  <a:spcPct val="10000"/>
                </a:spcAft>
              </a:pPr>
              <a:r>
                <a:rPr kumimoji="0" lang="en-US" altLang="zh-CN">
                  <a:solidFill>
                    <a:schemeClr val="tx1"/>
                  </a:solidFill>
                </a:rPr>
                <a:t>101x_</a:t>
              </a:r>
              <a:r>
                <a:rPr kumimoji="0" lang="en-US" altLang="zh-CN">
                  <a:solidFill>
                    <a:srgbClr val="FF3300"/>
                  </a:solidFill>
                </a:rPr>
                <a:t>q</a:t>
              </a:r>
              <a:r>
                <a:rPr kumimoji="0" lang="en-US" altLang="zh-CN" baseline="-25000">
                  <a:solidFill>
                    <a:srgbClr val="FF3300"/>
                  </a:solidFill>
                </a:rPr>
                <a:t>r</a:t>
              </a:r>
              <a:r>
                <a:rPr kumimoji="0" lang="en-US" altLang="zh-CN">
                  <a:solidFill>
                    <a:schemeClr val="tx1"/>
                  </a:solidFill>
                </a:rPr>
                <a:t>_ </a:t>
              </a:r>
              <a:endParaRPr kumimoji="0" lang="en-US" altLang="zh-CN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42" name="表格 41"/>
          <p:cNvGraphicFramePr>
            <a:graphicFrameLocks noGrp="1"/>
          </p:cNvGraphicFramePr>
          <p:nvPr/>
        </p:nvGraphicFramePr>
        <p:xfrm>
          <a:off x="323528" y="3197200"/>
          <a:ext cx="3528392" cy="3400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049"/>
                <a:gridCol w="441049"/>
                <a:gridCol w="441049"/>
                <a:gridCol w="441049"/>
                <a:gridCol w="441049"/>
                <a:gridCol w="441049"/>
                <a:gridCol w="441049"/>
                <a:gridCol w="441049"/>
              </a:tblGrid>
              <a:tr h="4250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err="1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baseline="-25000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err="1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baseline="-25000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err="1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baseline="-25000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baseline="0" dirty="0" err="1" smtClean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baseline="-25000" dirty="0" err="1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20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/>
                          </a:solidFill>
                        </a:rPr>
                        <a:t>#</a:t>
                      </a:r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</a:rPr>
              <a:t>构造布尔</a:t>
            </a:r>
            <a:r>
              <a:rPr lang="zh-CN" altLang="en-US" dirty="0" smtClean="0">
                <a:solidFill>
                  <a:srgbClr val="000000"/>
                </a:solidFill>
              </a:rPr>
              <a:t>公式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</a:t>
            </a:r>
            <a:r>
              <a:rPr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en-US" altLang="zh-CN" dirty="0" smtClean="0">
                <a:solidFill>
                  <a:srgbClr val="000000"/>
                </a:solidFill>
              </a:rPr>
              <a:t>f(w) (</a:t>
            </a:r>
            <a:r>
              <a:rPr lang="zh-CN" altLang="en-US" dirty="0" smtClean="0">
                <a:solidFill>
                  <a:srgbClr val="000000"/>
                </a:solidFill>
              </a:rPr>
              <a:t>补充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sp>
        <p:nvSpPr>
          <p:cNvPr id="257027" name="Text Box 3"/>
          <p:cNvSpPr txBox="1">
            <a:spLocks noChangeArrowheads="1"/>
          </p:cNvSpPr>
          <p:nvPr/>
        </p:nvSpPr>
        <p:spPr bwMode="auto">
          <a:xfrm>
            <a:off x="860425" y="1196752"/>
            <a:ext cx="7250703" cy="541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3200" dirty="0" smtClean="0">
                <a:solidFill>
                  <a:srgbClr val="000000"/>
                </a:solidFill>
              </a:rPr>
              <a:t> </a:t>
            </a:r>
            <a:r>
              <a:rPr lang="zh-CN" altLang="en-US" sz="3200" dirty="0" smtClean="0"/>
              <a:t>能</a:t>
            </a:r>
            <a:r>
              <a:rPr lang="zh-CN" altLang="en-US" sz="3200" dirty="0"/>
              <a:t>填好</a:t>
            </a:r>
            <a:r>
              <a:rPr lang="zh-CN" altLang="en-US" sz="3200" dirty="0" smtClean="0"/>
              <a:t>画面 </a:t>
            </a:r>
            <a:r>
              <a:rPr lang="zh-CN" altLang="en-US" sz="3200" dirty="0" smtClean="0">
                <a:sym typeface="Symbol" panose="05050102010706020507" pitchFamily="18" charset="2"/>
              </a:rPr>
              <a:t> </a:t>
            </a:r>
            <a:r>
              <a:rPr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=</a:t>
            </a:r>
            <a:r>
              <a:rPr lang="en-US" altLang="zh-CN" sz="3200" dirty="0" smtClean="0">
                <a:sym typeface="Symbol" panose="05050102010706020507" pitchFamily="18" charset="2"/>
              </a:rPr>
              <a:t>f(w</a:t>
            </a:r>
            <a:r>
              <a:rPr lang="en-US" altLang="zh-CN" sz="3200" dirty="0">
                <a:sym typeface="Symbol" panose="05050102010706020507" pitchFamily="18" charset="2"/>
              </a:rPr>
              <a:t>)</a:t>
            </a:r>
            <a:r>
              <a:rPr lang="zh-CN" altLang="en-US" sz="3200" dirty="0">
                <a:sym typeface="Symbol" panose="05050102010706020507" pitchFamily="18" charset="2"/>
              </a:rPr>
              <a:t>可满足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en-US" altLang="zh-CN" sz="3200" dirty="0">
                <a:solidFill>
                  <a:srgbClr val="000000"/>
                </a:solidFill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</a:rPr>
              <a:t>f(w)=&lt;</a:t>
            </a:r>
            <a:r>
              <a:rPr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</a:t>
            </a:r>
            <a:r>
              <a:rPr lang="en-US" altLang="zh-CN" sz="3200" dirty="0" smtClean="0">
                <a:solidFill>
                  <a:srgbClr val="000000"/>
                </a:solidFill>
              </a:rPr>
              <a:t>&gt;, 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  = 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cell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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start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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move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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accept 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endParaRPr kumimoji="1" lang="en-US" altLang="zh-CN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对于任意赋值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:</a:t>
            </a:r>
            <a:endParaRPr kumimoji="1" lang="en-US" altLang="zh-CN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  1. 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cell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 =1     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每格有且只有</a:t>
            </a:r>
            <a:r>
              <a:rPr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一个符号</a:t>
            </a:r>
            <a:r>
              <a:rPr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; </a:t>
            </a:r>
            <a:endParaRPr lang="en-US" altLang="zh-CN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  2. 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start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 =1  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 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第一行是起始格局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;</a:t>
            </a:r>
            <a:endParaRPr kumimoji="1" lang="en-US" altLang="zh-CN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dirty="0" smtClean="0">
                <a:solidFill>
                  <a:srgbClr val="000000"/>
                </a:solidFill>
              </a:rPr>
              <a:t>  3. 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accept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 =1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 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表格中有接受状态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;</a:t>
            </a:r>
            <a:endParaRPr kumimoji="1" lang="en-US" altLang="zh-CN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kumimoji="1" lang="en-US" altLang="zh-CN" sz="3200" dirty="0" smtClean="0">
                <a:solidFill>
                  <a:srgbClr val="000000"/>
                </a:solidFill>
              </a:rPr>
              <a:t>  4. 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move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=1  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 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每行由上一行格局</a:t>
            </a:r>
            <a:r>
              <a:rPr kumimoji="1" lang="zh-CN" altLang="en-US" sz="3200" dirty="0" smtClean="0">
                <a:solidFill>
                  <a:srgbClr val="FF3300"/>
                </a:solidFill>
                <a:sym typeface="Symbol" panose="05050102010706020507" pitchFamily="18" charset="2"/>
              </a:rPr>
              <a:t>产生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 </a:t>
            </a:r>
            <a:endParaRPr kumimoji="1" lang="en-US" altLang="zh-CN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 w, </a:t>
            </a:r>
            <a:r>
              <a:rPr kumimoji="1" lang="en-US" altLang="zh-CN" sz="3200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wA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  </a:t>
            </a:r>
            <a:r>
              <a:rPr lang="en-US" altLang="zh-CN" sz="3200" dirty="0" smtClean="0">
                <a:solidFill>
                  <a:srgbClr val="000000"/>
                </a:solidFill>
              </a:rPr>
              <a:t>&lt;</a:t>
            </a:r>
            <a:r>
              <a:rPr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</a:t>
            </a:r>
            <a:r>
              <a:rPr lang="en-US" altLang="zh-CN" sz="3200" dirty="0" smtClean="0">
                <a:solidFill>
                  <a:srgbClr val="000000"/>
                </a:solidFill>
              </a:rPr>
              <a:t>&gt;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SAT 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即 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A 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m 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SAT</a:t>
            </a:r>
            <a:endParaRPr kumimoji="1" lang="en-US" altLang="zh-CN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若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|</a:t>
            </a:r>
            <a:r>
              <a:rPr lang="en-US" altLang="zh-CN" sz="3200" dirty="0" smtClean="0">
                <a:solidFill>
                  <a:srgbClr val="000000"/>
                </a:solidFill>
              </a:rPr>
              <a:t>&lt;</a:t>
            </a:r>
            <a:r>
              <a:rPr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</a:t>
            </a:r>
            <a:r>
              <a:rPr lang="en-US" altLang="zh-CN" sz="3200" dirty="0" smtClean="0">
                <a:solidFill>
                  <a:srgbClr val="000000"/>
                </a:solidFill>
              </a:rPr>
              <a:t>&gt;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|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是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|w|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的多项式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则有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A 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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P 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SAT</a:t>
            </a:r>
            <a:endParaRPr kumimoji="1" lang="en-US" altLang="zh-CN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7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7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7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7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7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7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7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7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7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7268" name="Object 4"/>
          <p:cNvGraphicFramePr>
            <a:graphicFrameLocks noChangeAspect="1"/>
          </p:cNvGraphicFramePr>
          <p:nvPr/>
        </p:nvGraphicFramePr>
        <p:xfrm>
          <a:off x="318319" y="1420068"/>
          <a:ext cx="424180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位图图像" r:id="rId1" imgW="7038975" imgH="5238750" progId="Paint.Picture">
                  <p:embed/>
                </p:oleObj>
              </mc:Choice>
              <mc:Fallback>
                <p:oleObj name="位图图像" r:id="rId1" imgW="7038975" imgH="523875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319" y="1420068"/>
                        <a:ext cx="4241800" cy="315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-26988"/>
            <a:ext cx="9144000" cy="1143001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时间复杂性</a:t>
            </a:r>
            <a:endParaRPr lang="zh-CN" altLang="en-US" dirty="0" smtClean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294754" y="1236975"/>
            <a:ext cx="1384935" cy="526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0</a:t>
            </a:r>
            <a:r>
              <a:rPr kumimoji="1" lang="en-US" dirty="0">
                <a:sym typeface="Symbol" panose="05050102010706020507" pitchFamily="18" charset="2"/>
              </a:rPr>
              <a:t>0000</a:t>
            </a:r>
            <a:endParaRPr kumimoji="1" lang="en-US" dirty="0">
              <a:sym typeface="Symbol" panose="05050102010706020507" pitchFamily="18" charset="2"/>
            </a:endParaRPr>
          </a:p>
          <a:p>
            <a:pPr algn="l" eaLnBrk="1" hangingPunct="1"/>
            <a:r>
              <a:rPr kumimoji="1" lang="en-US" i="1" dirty="0">
                <a:solidFill>
                  <a:schemeClr val="accent2"/>
                </a:solidFill>
                <a:sym typeface="Symbol" panose="05050102010706020507" pitchFamily="18" charset="2"/>
              </a:rPr>
              <a:t>$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kumimoji="1" lang="en-US" i="1" dirty="0">
                <a:solidFill>
                  <a:schemeClr val="accent2"/>
                </a:solidFill>
                <a:sym typeface="Symbol" panose="05050102010706020507" pitchFamily="18" charset="2"/>
              </a:rPr>
              <a:t>000</a:t>
            </a:r>
            <a:endParaRPr kumimoji="1" lang="en-US" i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algn="l" eaLnBrk="1" hangingPunct="1"/>
            <a:r>
              <a:rPr kumimoji="1" lang="en-US" dirty="0">
                <a:sym typeface="Symbol" panose="05050102010706020507" pitchFamily="18" charset="2"/>
              </a:rPr>
              <a:t>$x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kumimoji="1" lang="en-US" dirty="0">
                <a:sym typeface="Symbol" panose="05050102010706020507" pitchFamily="18" charset="2"/>
              </a:rPr>
              <a:t>00</a:t>
            </a:r>
            <a:endParaRPr kumimoji="1" lang="en-US" dirty="0">
              <a:sym typeface="Symbol" panose="05050102010706020507" pitchFamily="18" charset="2"/>
            </a:endParaRPr>
          </a:p>
          <a:p>
            <a:pPr algn="l" eaLnBrk="1" hangingPunct="1"/>
            <a:r>
              <a:rPr kumimoji="1" lang="en-US" i="1" dirty="0">
                <a:solidFill>
                  <a:schemeClr val="accent2"/>
                </a:solidFill>
                <a:sym typeface="Symbol" panose="05050102010706020507" pitchFamily="18" charset="2"/>
              </a:rPr>
              <a:t>$x0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3</a:t>
            </a:r>
            <a:r>
              <a:rPr kumimoji="1" lang="en-US" i="1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endParaRPr kumimoji="1" lang="en-US" i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algn="l" eaLnBrk="1" hangingPunct="1"/>
            <a:r>
              <a:rPr kumimoji="1" lang="en-US" dirty="0">
                <a:sym typeface="Symbol" panose="05050102010706020507" pitchFamily="18" charset="2"/>
              </a:rPr>
              <a:t>$x0x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_</a:t>
            </a:r>
            <a:endParaRPr kumimoji="1" lang="en-US" dirty="0">
              <a:sym typeface="Symbol" panose="05050102010706020507" pitchFamily="18" charset="2"/>
            </a:endParaRPr>
          </a:p>
          <a:p>
            <a:pPr algn="l" eaLnBrk="1" hangingPunct="1"/>
            <a:r>
              <a:rPr kumimoji="1" lang="en-US" i="1" dirty="0">
                <a:solidFill>
                  <a:schemeClr val="accent2"/>
                </a:solidFill>
                <a:sym typeface="Symbol" panose="05050102010706020507" pitchFamily="18" charset="2"/>
              </a:rPr>
              <a:t>$x0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4</a:t>
            </a:r>
            <a:r>
              <a:rPr kumimoji="1" lang="en-US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_</a:t>
            </a:r>
            <a:endParaRPr kumimoji="1" lang="en-US" i="1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algn="l" eaLnBrk="1" hangingPunct="1"/>
            <a:r>
              <a:rPr kumimoji="1" lang="en-US" dirty="0">
                <a:sym typeface="Symbol" panose="05050102010706020507" pitchFamily="18" charset="2"/>
              </a:rPr>
              <a:t>$x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4</a:t>
            </a:r>
            <a:r>
              <a:rPr kumimoji="1" lang="en-US" dirty="0">
                <a:sym typeface="Symbol" panose="05050102010706020507" pitchFamily="18" charset="2"/>
              </a:rPr>
              <a:t>0x</a:t>
            </a:r>
            <a:r>
              <a:rPr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_</a:t>
            </a:r>
            <a:endParaRPr lang="en-US" altLang="zh-CN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algn="l" eaLnBrk="1" hangingPunct="1"/>
            <a:r>
              <a:rPr kumimoji="1" lang="en-US" i="1" dirty="0">
                <a:solidFill>
                  <a:schemeClr val="accent2"/>
                </a:solidFill>
                <a:sym typeface="Symbol" panose="05050102010706020507" pitchFamily="18" charset="2"/>
              </a:rPr>
              <a:t>$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4</a:t>
            </a:r>
            <a:r>
              <a:rPr kumimoji="1" lang="en-US" i="1" dirty="0">
                <a:solidFill>
                  <a:schemeClr val="accent2"/>
                </a:solidFill>
                <a:sym typeface="Symbol" panose="05050102010706020507" pitchFamily="18" charset="2"/>
              </a:rPr>
              <a:t>x0x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_</a:t>
            </a:r>
            <a:endParaRPr lang="en-US" altLang="zh-CN" i="1" dirty="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algn="l" eaLnBrk="1" hangingPunct="1"/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4</a:t>
            </a:r>
            <a:r>
              <a:rPr kumimoji="1" lang="en-US" dirty="0">
                <a:sym typeface="Symbol" panose="05050102010706020507" pitchFamily="18" charset="2"/>
              </a:rPr>
              <a:t>$x0x</a:t>
            </a:r>
            <a:r>
              <a:rPr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_</a:t>
            </a:r>
            <a:endParaRPr lang="en-US" altLang="zh-CN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algn="l" eaLnBrk="1" hangingPunct="1"/>
            <a:r>
              <a:rPr kumimoji="1" lang="en-US" i="1" dirty="0">
                <a:solidFill>
                  <a:schemeClr val="accent2"/>
                </a:solidFill>
                <a:sym typeface="Symbol" panose="05050102010706020507" pitchFamily="18" charset="2"/>
              </a:rPr>
              <a:t>$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i="1" baseline="-25000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kumimoji="1" lang="en-US" i="1" dirty="0">
                <a:solidFill>
                  <a:schemeClr val="accent2"/>
                </a:solidFill>
                <a:sym typeface="Symbol" panose="05050102010706020507" pitchFamily="18" charset="2"/>
              </a:rPr>
              <a:t>x0x</a:t>
            </a:r>
            <a:r>
              <a:rPr lang="en-US" altLang="zh-CN" i="1" dirty="0" smtClean="0">
                <a:solidFill>
                  <a:schemeClr val="accent2"/>
                </a:solidFill>
                <a:sym typeface="Symbol" panose="05050102010706020507" pitchFamily="18" charset="2"/>
              </a:rPr>
              <a:t>_</a:t>
            </a:r>
            <a:endParaRPr lang="en-US" altLang="zh-CN" i="1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algn="l" eaLnBrk="1" hangingPunct="1"/>
            <a:r>
              <a:rPr kumimoji="1" lang="en-US" dirty="0">
                <a:sym typeface="Symbol" panose="05050102010706020507" pitchFamily="18" charset="2"/>
              </a:rPr>
              <a:t>...</a:t>
            </a:r>
            <a:endParaRPr kumimoji="1" lang="en-US" dirty="0">
              <a:sym typeface="Symbol" panose="05050102010706020507" pitchFamily="18" charset="2"/>
            </a:endParaRPr>
          </a:p>
          <a:p>
            <a:pPr algn="l" eaLnBrk="1" hangingPunct="1"/>
            <a:endParaRPr kumimoji="1" lang="en-US" dirty="0">
              <a:sym typeface="Symbol" panose="05050102010706020507" pitchFamily="18" charset="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072119" y="1794505"/>
            <a:ext cx="138493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...</a:t>
            </a:r>
            <a:endParaRPr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algn="l" eaLnBrk="1" hangingPunct="1"/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...</a:t>
            </a:r>
            <a:endParaRPr kumimoji="1" lang="en-US" dirty="0">
              <a:sym typeface="Symbol" panose="05050102010706020507" pitchFamily="18" charset="2"/>
            </a:endParaRPr>
          </a:p>
          <a:p>
            <a:pPr algn="l" eaLnBrk="1" hangingPunct="1"/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4</a:t>
            </a:r>
            <a:r>
              <a:rPr kumimoji="1" lang="en-US" dirty="0">
                <a:sym typeface="Symbol" panose="05050102010706020507" pitchFamily="18" charset="2"/>
              </a:rPr>
              <a:t>$xxx</a:t>
            </a:r>
            <a:r>
              <a:rPr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_</a:t>
            </a:r>
            <a:endParaRPr lang="en-US" altLang="zh-CN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algn="l" eaLnBrk="1" hangingPunct="1"/>
            <a:r>
              <a:rPr kumimoji="1" lang="en-US" dirty="0">
                <a:sym typeface="Symbol" panose="05050102010706020507" pitchFamily="18" charset="2"/>
              </a:rPr>
              <a:t>...</a:t>
            </a:r>
            <a:endParaRPr kumimoji="1" lang="en-US" dirty="0">
              <a:sym typeface="Symbol" panose="05050102010706020507" pitchFamily="18" charset="2"/>
            </a:endParaRPr>
          </a:p>
          <a:p>
            <a:pPr algn="l" eaLnBrk="1" hangingPunct="1"/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...</a:t>
            </a:r>
            <a:endParaRPr kumimoji="1" lang="en-US" dirty="0">
              <a:sym typeface="Symbol" panose="05050102010706020507" pitchFamily="18" charset="2"/>
            </a:endParaRPr>
          </a:p>
          <a:p>
            <a:pPr algn="l" eaLnBrk="1" hangingPunct="1"/>
            <a:r>
              <a:rPr kumimoji="1" lang="en-US" dirty="0">
                <a:sym typeface="Symbol" panose="05050102010706020507" pitchFamily="18" charset="2"/>
              </a:rPr>
              <a:t>$xxx</a:t>
            </a:r>
            <a:r>
              <a:rPr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_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endParaRPr kumimoji="1" 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构造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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cell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(P170)</a:t>
            </a:r>
            <a:endParaRPr lang="zh-CN" altLang="en-US" baseline="-250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58051" name="Object 3"/>
          <p:cNvGraphicFramePr>
            <a:graphicFrameLocks noChangeAspect="1"/>
          </p:cNvGraphicFramePr>
          <p:nvPr/>
        </p:nvGraphicFramePr>
        <p:xfrm>
          <a:off x="870346" y="2401764"/>
          <a:ext cx="7158038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33" name="公式" r:id="rId1" imgW="158496000" imgH="16764000" progId="Equation.3">
                  <p:embed/>
                </p:oleObj>
              </mc:Choice>
              <mc:Fallback>
                <p:oleObj name="公式" r:id="rId1" imgW="158496000" imgH="16764000" progId="Equation.3">
                  <p:embed/>
                  <p:pic>
                    <p:nvPicPr>
                      <p:cNvPr id="0" name="图片 648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346" y="2401764"/>
                        <a:ext cx="7158038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2" name="Text Box 4"/>
          <p:cNvSpPr txBox="1">
            <a:spLocks noChangeArrowheads="1"/>
          </p:cNvSpPr>
          <p:nvPr/>
        </p:nvSpPr>
        <p:spPr bwMode="auto">
          <a:xfrm>
            <a:off x="847500" y="5611189"/>
            <a:ext cx="6676828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kumimoji="1" lang="en-US" altLang="zh-CN" sz="3200" dirty="0" smtClean="0">
                <a:solidFill>
                  <a:srgbClr val="000000"/>
                </a:solidFill>
              </a:rPr>
              <a:t> </a:t>
            </a:r>
            <a:r>
              <a:rPr kumimoji="1" lang="zh-CN" altLang="en-US" sz="3200" dirty="0" smtClean="0">
                <a:solidFill>
                  <a:srgbClr val="000000"/>
                </a:solidFill>
              </a:rPr>
              <a:t>长</a:t>
            </a:r>
            <a:r>
              <a:rPr kumimoji="1" lang="en-US" altLang="zh-CN" sz="3200" i="1" dirty="0" smtClean="0">
                <a:solidFill>
                  <a:srgbClr val="000000"/>
                </a:solidFill>
              </a:rPr>
              <a:t>O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(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kumimoji="1" lang="en-US" altLang="zh-CN" sz="3200" baseline="30000" dirty="0" smtClean="0">
                <a:solidFill>
                  <a:srgbClr val="000000"/>
                </a:solidFill>
                <a:sym typeface="Symbol" panose="05050102010706020507" pitchFamily="18" charset="2"/>
              </a:rPr>
              <a:t>2k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) </a:t>
            </a:r>
            <a:endParaRPr kumimoji="1" lang="en-US" altLang="zh-CN" sz="3200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1" lang="en-US" altLang="zh-CN" sz="32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cell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 = 1  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每格有且只有</a:t>
            </a:r>
            <a:r>
              <a:rPr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一个符号</a:t>
            </a:r>
            <a:r>
              <a:rPr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; </a:t>
            </a:r>
            <a:endParaRPr lang="en-US" altLang="zh-CN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58055" name="Text Box 7"/>
          <p:cNvSpPr txBox="1">
            <a:spLocks noChangeArrowheads="1"/>
          </p:cNvSpPr>
          <p:nvPr/>
        </p:nvSpPr>
        <p:spPr bwMode="auto">
          <a:xfrm>
            <a:off x="107504" y="1052736"/>
            <a:ext cx="8949886" cy="1372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</a:t>
            </a:r>
            <a:r>
              <a:rPr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的变量</a:t>
            </a:r>
            <a:r>
              <a:rPr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: </a:t>
            </a:r>
            <a:r>
              <a:rPr kumimoji="1" lang="en-US" altLang="zh-CN" sz="3200" i="1" dirty="0" err="1" smtClean="0">
                <a:solidFill>
                  <a:srgbClr val="000000"/>
                </a:solidFill>
              </a:rPr>
              <a:t>x</a:t>
            </a:r>
            <a:r>
              <a:rPr kumimoji="1" lang="en-US" altLang="zh-CN" sz="3200" baseline="-25000" dirty="0" err="1" smtClean="0">
                <a:solidFill>
                  <a:srgbClr val="000000"/>
                </a:solidFill>
              </a:rPr>
              <a:t>i,j,s</a:t>
            </a:r>
            <a:r>
              <a:rPr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,  </a:t>
            </a:r>
            <a:r>
              <a:rPr lang="en-US" altLang="zh-CN" sz="3200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i,j</a:t>
            </a:r>
            <a:r>
              <a:rPr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=1,…,</a:t>
            </a:r>
            <a:r>
              <a:rPr lang="en-US" altLang="zh-CN" sz="3200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3200" baseline="30000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k</a:t>
            </a:r>
            <a:r>
              <a:rPr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3200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s</a:t>
            </a:r>
            <a:r>
              <a:rPr lang="en-US" altLang="zh-CN" sz="32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Q</a:t>
            </a:r>
            <a:r>
              <a:rPr lang="en-US" altLang="zh-CN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{#} </a:t>
            </a:r>
            <a:r>
              <a:rPr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//</a:t>
            </a:r>
            <a:r>
              <a:rPr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全体符号</a:t>
            </a:r>
            <a:endParaRPr lang="en-US" altLang="zh-CN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3200" i="1" dirty="0" err="1" smtClean="0">
                <a:solidFill>
                  <a:srgbClr val="000000"/>
                </a:solidFill>
              </a:rPr>
              <a:t>x</a:t>
            </a:r>
            <a:r>
              <a:rPr kumimoji="1" lang="en-US" altLang="zh-CN" sz="3200" baseline="-25000" dirty="0" err="1" smtClean="0">
                <a:solidFill>
                  <a:srgbClr val="000000"/>
                </a:solidFill>
              </a:rPr>
              <a:t>i,j,s</a:t>
            </a:r>
            <a:r>
              <a:rPr kumimoji="1" lang="en-US" altLang="zh-CN" sz="3200" baseline="-25000" dirty="0" smtClean="0">
                <a:solidFill>
                  <a:srgbClr val="000000"/>
                </a:solidFill>
              </a:rPr>
              <a:t> </a:t>
            </a:r>
            <a:r>
              <a:rPr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: </a:t>
            </a:r>
            <a:r>
              <a:rPr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第</a:t>
            </a:r>
            <a:r>
              <a:rPr lang="en-US" altLang="zh-CN" sz="3200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i</a:t>
            </a:r>
            <a:r>
              <a:rPr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行第</a:t>
            </a:r>
            <a:r>
              <a:rPr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j</a:t>
            </a:r>
            <a:r>
              <a:rPr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列是否填了符号</a:t>
            </a:r>
            <a:r>
              <a:rPr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s</a:t>
            </a:r>
            <a:endParaRPr lang="en-US" altLang="zh-CN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123728" y="3337828"/>
            <a:ext cx="6192688" cy="667236"/>
            <a:chOff x="2411760" y="3409836"/>
            <a:chExt cx="6192688" cy="667236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2411760" y="3450149"/>
            <a:ext cx="1584176" cy="626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34" name="公式" r:id="rId3" imgW="39624000" imgH="14630400" progId="Equation.3">
                    <p:embed/>
                  </p:oleObj>
                </mc:Choice>
                <mc:Fallback>
                  <p:oleObj name="公式" r:id="rId3" imgW="39624000" imgH="146304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3450149"/>
                          <a:ext cx="1584176" cy="6269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4069232" y="3409836"/>
              <a:ext cx="4535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ym typeface="Symbol" panose="05050102010706020507"/>
                </a:rPr>
                <a:t> 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i,j</a:t>
              </a:r>
              <a:r>
                <a:rPr lang="en-US" altLang="zh-CN" dirty="0" smtClean="0"/>
                <a:t>)</a:t>
              </a:r>
              <a:r>
                <a:rPr lang="zh-CN" altLang="en-US" dirty="0" smtClean="0"/>
                <a:t>格中至少有一个符号 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95536" y="4116685"/>
            <a:ext cx="7937799" cy="752475"/>
            <a:chOff x="665361" y="4044677"/>
            <a:chExt cx="7937799" cy="752475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665361" y="4044677"/>
            <a:ext cx="3330575" cy="752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35" name="公式" r:id="rId5" imgW="73761600" imgH="15544800" progId="Equation.3">
                    <p:embed/>
                  </p:oleObj>
                </mc:Choice>
                <mc:Fallback>
                  <p:oleObj name="公式" r:id="rId5" imgW="73761600" imgH="155448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361" y="4044677"/>
                          <a:ext cx="3330575" cy="752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>
              <a:off x="4067944" y="4057908"/>
              <a:ext cx="45352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sym typeface="Symbol" panose="05050102010706020507"/>
                </a:rPr>
                <a:t> </a:t>
              </a:r>
              <a:r>
                <a:rPr lang="en-US" altLang="zh-CN" dirty="0" smtClean="0"/>
                <a:t>(</a:t>
              </a:r>
              <a:r>
                <a:rPr lang="en-US" altLang="zh-CN" dirty="0" err="1" smtClean="0"/>
                <a:t>i,j</a:t>
              </a:r>
              <a:r>
                <a:rPr lang="en-US" altLang="zh-CN" dirty="0" smtClean="0"/>
                <a:t>)</a:t>
              </a:r>
              <a:r>
                <a:rPr lang="zh-CN" altLang="en-US" dirty="0" smtClean="0"/>
                <a:t>格中至多有一个符号 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49622" y="4994012"/>
            <a:ext cx="8814866" cy="523220"/>
            <a:chOff x="107504" y="4849996"/>
            <a:chExt cx="8814866" cy="523220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827584" y="4869160"/>
            <a:ext cx="8094786" cy="437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36" name="公式" r:id="rId7" imgW="265785600" imgH="13411200" progId="Equation.3">
                    <p:embed/>
                  </p:oleObj>
                </mc:Choice>
                <mc:Fallback>
                  <p:oleObj name="公式" r:id="rId7" imgW="265785600" imgH="13411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584" y="4869160"/>
                          <a:ext cx="8094786" cy="437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107504" y="4849996"/>
              <a:ext cx="7553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 smtClean="0"/>
                <a:t>例</a:t>
              </a:r>
              <a:r>
                <a:rPr lang="en-US" altLang="zh-CN" dirty="0" smtClean="0"/>
                <a:t>: 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8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8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8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80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8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8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58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8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2" grpId="0" build="p"/>
      <p:bldP spid="25805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构造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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start</a:t>
            </a:r>
            <a:r>
              <a:rPr lang="en-US" altLang="zh-CN" dirty="0" smtClean="0">
                <a:solidFill>
                  <a:srgbClr val="000000"/>
                </a:solidFill>
              </a:rPr>
              <a:t>(P171)</a:t>
            </a:r>
            <a:endParaRPr lang="zh-CN" altLang="en-US" baseline="-250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58053" name="Object 5"/>
          <p:cNvGraphicFramePr>
            <a:graphicFrameLocks noChangeAspect="1"/>
          </p:cNvGraphicFramePr>
          <p:nvPr/>
        </p:nvGraphicFramePr>
        <p:xfrm>
          <a:off x="899592" y="2276872"/>
          <a:ext cx="705643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95" name="Equation" r:id="rId1" imgW="6337300" imgH="584200" progId="Equation.3">
                  <p:embed/>
                </p:oleObj>
              </mc:Choice>
              <mc:Fallback>
                <p:oleObj name="Equation" r:id="rId1" imgW="6337300" imgH="584200" progId="Equation.3">
                  <p:embed/>
                  <p:pic>
                    <p:nvPicPr>
                      <p:cNvPr id="0" name="图片 597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276872"/>
                        <a:ext cx="7056437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1259954" y="3103959"/>
            <a:ext cx="604202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buFontTx/>
              <a:buChar char="•"/>
            </a:pPr>
            <a:r>
              <a:rPr kumimoji="1" lang="en-US" altLang="zh-CN" sz="3200" smtClean="0">
                <a:solidFill>
                  <a:srgbClr val="000000"/>
                </a:solidFill>
              </a:rPr>
              <a:t> </a:t>
            </a:r>
            <a:r>
              <a:rPr kumimoji="1" lang="zh-CN" altLang="en-US" sz="3200" smtClean="0">
                <a:solidFill>
                  <a:srgbClr val="000000"/>
                </a:solidFill>
              </a:rPr>
              <a:t>长</a:t>
            </a:r>
            <a:r>
              <a:rPr kumimoji="1" lang="en-US" altLang="zh-CN" sz="3200" i="1" smtClean="0">
                <a:solidFill>
                  <a:srgbClr val="000000"/>
                </a:solidFill>
              </a:rPr>
              <a:t>O</a:t>
            </a:r>
            <a:r>
              <a:rPr kumimoji="1" lang="en-US" altLang="zh-CN" sz="3200" smtClean="0">
                <a:solidFill>
                  <a:srgbClr val="000000"/>
                </a:solidFill>
              </a:rPr>
              <a:t>(</a:t>
            </a:r>
            <a:r>
              <a:rPr kumimoji="1" lang="en-US" altLang="zh-CN" sz="3200" smtClean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kumimoji="1" lang="en-US" altLang="zh-CN" sz="3200" baseline="30000" smtClean="0">
                <a:solidFill>
                  <a:srgbClr val="000000"/>
                </a:solidFill>
                <a:sym typeface="Symbol" panose="05050102010706020507" pitchFamily="18" charset="2"/>
              </a:rPr>
              <a:t>k</a:t>
            </a:r>
            <a:r>
              <a:rPr kumimoji="1" lang="en-US" altLang="zh-CN" sz="3200" smtClean="0">
                <a:solidFill>
                  <a:srgbClr val="000000"/>
                </a:solidFill>
              </a:rPr>
              <a:t>)</a:t>
            </a:r>
            <a:endParaRPr kumimoji="1" lang="en-US" altLang="zh-CN" sz="320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kumimoji="1" lang="en-US" altLang="zh-CN" sz="3200" smtClean="0">
                <a:solidFill>
                  <a:srgbClr val="000000"/>
                </a:solidFill>
              </a:rPr>
              <a:t> </a:t>
            </a:r>
            <a:r>
              <a:rPr kumimoji="1" lang="en-US" altLang="zh-CN" sz="3200" smtClean="0">
                <a:solidFill>
                  <a:srgbClr val="000000"/>
                </a:solidFill>
                <a:sym typeface="Symbol" panose="05050102010706020507" pitchFamily="18" charset="2"/>
              </a:rPr>
              <a:t></a:t>
            </a:r>
            <a:r>
              <a:rPr kumimoji="1" lang="en-US" altLang="zh-CN" sz="3200" baseline="-25000" smtClean="0">
                <a:solidFill>
                  <a:srgbClr val="000000"/>
                </a:solidFill>
                <a:sym typeface="Symbol" panose="05050102010706020507" pitchFamily="18" charset="2"/>
              </a:rPr>
              <a:t>start</a:t>
            </a:r>
            <a:r>
              <a:rPr kumimoji="1" lang="en-US" altLang="zh-CN" sz="3200" smtClean="0">
                <a:solidFill>
                  <a:srgbClr val="000000"/>
                </a:solidFill>
              </a:rPr>
              <a:t> = 1  </a:t>
            </a:r>
            <a:r>
              <a:rPr kumimoji="1" lang="en-US" altLang="zh-CN" sz="3200" smtClean="0">
                <a:solidFill>
                  <a:srgbClr val="000000"/>
                </a:solidFill>
                <a:sym typeface="Symbol" panose="05050102010706020507" pitchFamily="18" charset="2"/>
              </a:rPr>
              <a:t> </a:t>
            </a:r>
            <a:r>
              <a:rPr kumimoji="1" lang="zh-CN" altLang="en-US" sz="3200" smtClean="0">
                <a:solidFill>
                  <a:srgbClr val="000000"/>
                </a:solidFill>
                <a:sym typeface="Symbol" panose="05050102010706020507" pitchFamily="18" charset="2"/>
              </a:rPr>
              <a:t>第一行是起始格局</a:t>
            </a:r>
            <a:r>
              <a:rPr kumimoji="1" lang="en-US" altLang="zh-CN" sz="3200" smtClean="0">
                <a:solidFill>
                  <a:srgbClr val="000000"/>
                </a:solidFill>
                <a:sym typeface="Symbol" panose="05050102010706020507" pitchFamily="18" charset="2"/>
              </a:rPr>
              <a:t>; </a:t>
            </a:r>
            <a:endParaRPr kumimoji="1" lang="en-US" altLang="zh-CN" sz="3200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构造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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accept</a:t>
            </a:r>
            <a:r>
              <a:rPr lang="en-US" altLang="zh-CN" dirty="0" smtClean="0">
                <a:solidFill>
                  <a:srgbClr val="000000"/>
                </a:solidFill>
              </a:rPr>
              <a:t>(P171)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59075" name="Object 3"/>
          <p:cNvGraphicFramePr>
            <a:graphicFrameLocks noChangeAspect="1"/>
          </p:cNvGraphicFramePr>
          <p:nvPr/>
        </p:nvGraphicFramePr>
        <p:xfrm>
          <a:off x="1475656" y="2052638"/>
          <a:ext cx="3441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1" name="Equation" r:id="rId1" imgW="3441700" imgH="685800" progId="Equation.3">
                  <p:embed/>
                </p:oleObj>
              </mc:Choice>
              <mc:Fallback>
                <p:oleObj name="Equation" r:id="rId1" imgW="3441700" imgH="685800" progId="Equation.3">
                  <p:embed/>
                  <p:pic>
                    <p:nvPicPr>
                      <p:cNvPr id="0" name="图片 546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052638"/>
                        <a:ext cx="3441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669925" y="4792663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zh-CN" altLang="zh-CN" sz="3200" smtClean="0">
              <a:solidFill>
                <a:srgbClr val="000000"/>
              </a:solidFill>
            </a:endParaRP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1559794" y="2989263"/>
            <a:ext cx="5999162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kumimoji="1" lang="en-US" altLang="zh-CN" sz="3200" dirty="0" smtClean="0">
                <a:solidFill>
                  <a:srgbClr val="000000"/>
                </a:solidFill>
              </a:rPr>
              <a:t> </a:t>
            </a:r>
            <a:r>
              <a:rPr kumimoji="1" lang="zh-CN" altLang="en-US" sz="3200" dirty="0" smtClean="0">
                <a:solidFill>
                  <a:srgbClr val="000000"/>
                </a:solidFill>
              </a:rPr>
              <a:t>长</a:t>
            </a:r>
            <a:r>
              <a:rPr kumimoji="1" lang="en-US" altLang="zh-CN" sz="3200" i="1" dirty="0" smtClean="0">
                <a:solidFill>
                  <a:srgbClr val="000000"/>
                </a:solidFill>
              </a:rPr>
              <a:t>O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(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kumimoji="1" lang="en-US" altLang="zh-CN" sz="3200" baseline="30000" dirty="0" smtClean="0">
                <a:solidFill>
                  <a:srgbClr val="000000"/>
                </a:solidFill>
                <a:sym typeface="Symbol" panose="05050102010706020507" pitchFamily="18" charset="2"/>
              </a:rPr>
              <a:t>2k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)</a:t>
            </a:r>
            <a:endParaRPr kumimoji="1" lang="en-US" altLang="zh-CN" sz="3200" dirty="0" smtClean="0">
              <a:solidFill>
                <a:srgbClr val="000000"/>
              </a:solidFill>
            </a:endParaRPr>
          </a:p>
          <a:p>
            <a:pPr>
              <a:buFontTx/>
              <a:buChar char="•"/>
            </a:pPr>
            <a:r>
              <a:rPr kumimoji="1" lang="en-US" altLang="zh-CN" sz="3200" dirty="0" smtClean="0">
                <a:solidFill>
                  <a:srgbClr val="000000"/>
                </a:solidFill>
              </a:rPr>
              <a:t> 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accept</a:t>
            </a:r>
            <a:r>
              <a:rPr kumimoji="1" lang="en-US" altLang="zh-CN" sz="3200" dirty="0" smtClean="0">
                <a:solidFill>
                  <a:srgbClr val="000000"/>
                </a:solidFill>
              </a:rPr>
              <a:t> = 1 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 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表格中有接受状态 </a:t>
            </a:r>
            <a:endParaRPr kumimoji="1" lang="zh-CN" altLang="en-US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构造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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 panose="05050102010706020507" pitchFamily="18" charset="2"/>
              </a:rPr>
              <a:t>move</a:t>
            </a:r>
            <a:r>
              <a:rPr lang="en-US" altLang="zh-CN" dirty="0" smtClean="0">
                <a:solidFill>
                  <a:srgbClr val="000000"/>
                </a:solidFill>
              </a:rPr>
              <a:t>(P171)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669925" y="4792663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kumimoji="1" lang="zh-CN" altLang="zh-CN" sz="3200" smtClean="0">
              <a:solidFill>
                <a:srgbClr val="000000"/>
              </a:solidFill>
            </a:endParaRP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854075" y="2060848"/>
            <a:ext cx="740619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 = 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cell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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start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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move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 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accept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endParaRPr kumimoji="1" lang="en-US" altLang="zh-CN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move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确定表的每行是上一行的合法结果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. </a:t>
            </a:r>
            <a:endParaRPr kumimoji="1" lang="en-US" altLang="zh-CN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只需判断每个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23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窗口是否“合法”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endParaRPr kumimoji="1" lang="en-US" altLang="zh-CN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lvl="0"/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合法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窗口</a:t>
            </a:r>
            <a:r>
              <a:rPr lang="en-US" altLang="zh-CN" dirty="0">
                <a:solidFill>
                  <a:srgbClr val="000000"/>
                </a:solidFill>
              </a:rPr>
              <a:t>(P171)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179388" y="1196975"/>
            <a:ext cx="87655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solidFill>
                  <a:srgbClr val="000000"/>
                </a:solidFill>
                <a:sym typeface="Symbol" panose="05050102010706020507" pitchFamily="18" charset="2"/>
              </a:rPr>
              <a:t>设</a:t>
            </a:r>
            <a:r>
              <a:rPr kumimoji="1" lang="en-US" altLang="zh-CN" sz="320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,a)={(q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,b,R),  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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(q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,b)={(q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,c,L),(q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,a,R)}, </a:t>
            </a:r>
            <a:endParaRPr kumimoji="1" lang="zh-CN" altLang="en-US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60100" name="Group 4"/>
          <p:cNvGraphicFramePr>
            <a:graphicFrameLocks noGrp="1"/>
          </p:cNvGraphicFramePr>
          <p:nvPr/>
        </p:nvGraphicFramePr>
        <p:xfrm>
          <a:off x="1371600" y="1916113"/>
          <a:ext cx="2047875" cy="1040640"/>
        </p:xfrm>
        <a:graphic>
          <a:graphicData uri="http://schemas.openxmlformats.org/drawingml/2006/table">
            <a:tbl>
              <a:tblPr/>
              <a:tblGrid>
                <a:gridCol w="682625"/>
                <a:gridCol w="682625"/>
                <a:gridCol w="682625"/>
              </a:tblGrid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0114" name="Group 18"/>
          <p:cNvGraphicFramePr>
            <a:graphicFrameLocks noGrp="1"/>
          </p:cNvGraphicFramePr>
          <p:nvPr/>
        </p:nvGraphicFramePr>
        <p:xfrm>
          <a:off x="3962400" y="1916113"/>
          <a:ext cx="1978025" cy="1036320"/>
        </p:xfrm>
        <a:graphic>
          <a:graphicData uri="http://schemas.openxmlformats.org/drawingml/2006/table">
            <a:tbl>
              <a:tblPr/>
              <a:tblGrid>
                <a:gridCol w="658813"/>
                <a:gridCol w="660400"/>
                <a:gridCol w="658812"/>
              </a:tblGrid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0128" name="Group 32"/>
          <p:cNvGraphicFramePr>
            <a:graphicFrameLocks noGrp="1"/>
          </p:cNvGraphicFramePr>
          <p:nvPr/>
        </p:nvGraphicFramePr>
        <p:xfrm>
          <a:off x="6443663" y="1916113"/>
          <a:ext cx="1974850" cy="1036320"/>
        </p:xfrm>
        <a:graphic>
          <a:graphicData uri="http://schemas.openxmlformats.org/drawingml/2006/table">
            <a:tbl>
              <a:tblPr/>
              <a:tblGrid>
                <a:gridCol w="658812"/>
                <a:gridCol w="657225"/>
                <a:gridCol w="658813"/>
              </a:tblGrid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0142" name="Group 46"/>
          <p:cNvGraphicFramePr>
            <a:graphicFrameLocks noGrp="1"/>
          </p:cNvGraphicFramePr>
          <p:nvPr/>
        </p:nvGraphicFramePr>
        <p:xfrm>
          <a:off x="1371600" y="3135313"/>
          <a:ext cx="2047875" cy="1117283"/>
        </p:xfrm>
        <a:graphic>
          <a:graphicData uri="http://schemas.openxmlformats.org/drawingml/2006/table">
            <a:tbl>
              <a:tblPr/>
              <a:tblGrid>
                <a:gridCol w="682625"/>
                <a:gridCol w="682625"/>
                <a:gridCol w="682625"/>
              </a:tblGrid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0156" name="Group 60"/>
          <p:cNvGraphicFramePr>
            <a:graphicFrameLocks noGrp="1"/>
          </p:cNvGraphicFramePr>
          <p:nvPr/>
        </p:nvGraphicFramePr>
        <p:xfrm>
          <a:off x="3962400" y="3135313"/>
          <a:ext cx="1978025" cy="1036320"/>
        </p:xfrm>
        <a:graphic>
          <a:graphicData uri="http://schemas.openxmlformats.org/drawingml/2006/table">
            <a:tbl>
              <a:tblPr/>
              <a:tblGrid>
                <a:gridCol w="658813"/>
                <a:gridCol w="660400"/>
                <a:gridCol w="658812"/>
              </a:tblGrid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0170" name="Group 74"/>
          <p:cNvGraphicFramePr>
            <a:graphicFrameLocks noGrp="1"/>
          </p:cNvGraphicFramePr>
          <p:nvPr/>
        </p:nvGraphicFramePr>
        <p:xfrm>
          <a:off x="6445250" y="3135313"/>
          <a:ext cx="1943100" cy="1036320"/>
        </p:xfrm>
        <a:graphic>
          <a:graphicData uri="http://schemas.openxmlformats.org/drawingml/2006/table">
            <a:tbl>
              <a:tblPr/>
              <a:tblGrid>
                <a:gridCol w="649288"/>
                <a:gridCol w="644525"/>
                <a:gridCol w="649287"/>
              </a:tblGrid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0184" name="Line 88"/>
          <p:cNvSpPr>
            <a:spLocks noChangeShapeType="1"/>
          </p:cNvSpPr>
          <p:nvPr/>
        </p:nvSpPr>
        <p:spPr bwMode="auto">
          <a:xfrm>
            <a:off x="228600" y="42926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3200" smtClean="0">
              <a:solidFill>
                <a:srgbClr val="000000"/>
              </a:solidFill>
            </a:endParaRPr>
          </a:p>
        </p:txBody>
      </p:sp>
      <p:graphicFrame>
        <p:nvGraphicFramePr>
          <p:cNvPr id="260185" name="Group 89"/>
          <p:cNvGraphicFramePr>
            <a:graphicFrameLocks noGrp="1"/>
          </p:cNvGraphicFramePr>
          <p:nvPr/>
        </p:nvGraphicFramePr>
        <p:xfrm>
          <a:off x="1371600" y="4437063"/>
          <a:ext cx="2047875" cy="1079500"/>
        </p:xfrm>
        <a:graphic>
          <a:graphicData uri="http://schemas.openxmlformats.org/drawingml/2006/table">
            <a:tbl>
              <a:tblPr/>
              <a:tblGrid>
                <a:gridCol w="682625"/>
                <a:gridCol w="682625"/>
                <a:gridCol w="682625"/>
              </a:tblGrid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9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0199" name="Group 103"/>
          <p:cNvGraphicFramePr>
            <a:graphicFrameLocks noGrp="1"/>
          </p:cNvGraphicFramePr>
          <p:nvPr/>
        </p:nvGraphicFramePr>
        <p:xfrm>
          <a:off x="3962400" y="4441825"/>
          <a:ext cx="1978025" cy="1074738"/>
        </p:xfrm>
        <a:graphic>
          <a:graphicData uri="http://schemas.openxmlformats.org/drawingml/2006/table">
            <a:tbl>
              <a:tblPr/>
              <a:tblGrid>
                <a:gridCol w="658813"/>
                <a:gridCol w="660400"/>
                <a:gridCol w="658812"/>
              </a:tblGrid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0213" name="Group 117"/>
          <p:cNvGraphicFramePr>
            <a:graphicFrameLocks noGrp="1"/>
          </p:cNvGraphicFramePr>
          <p:nvPr/>
        </p:nvGraphicFramePr>
        <p:xfrm>
          <a:off x="6443663" y="4441825"/>
          <a:ext cx="1944687" cy="1074738"/>
        </p:xfrm>
        <a:graphic>
          <a:graphicData uri="http://schemas.openxmlformats.org/drawingml/2006/table">
            <a:tbl>
              <a:tblPr/>
              <a:tblGrid>
                <a:gridCol w="647700"/>
                <a:gridCol w="649287"/>
                <a:gridCol w="647700"/>
              </a:tblGrid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0227" name="Rectangle 131"/>
          <p:cNvSpPr>
            <a:spLocks noChangeArrowheads="1"/>
          </p:cNvSpPr>
          <p:nvPr/>
        </p:nvSpPr>
        <p:spPr bwMode="auto">
          <a:xfrm>
            <a:off x="187325" y="2232025"/>
            <a:ext cx="11017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smtClean="0">
                <a:solidFill>
                  <a:srgbClr val="000000"/>
                </a:solidFill>
                <a:sym typeface="Symbol" panose="05050102010706020507" pitchFamily="18" charset="2"/>
              </a:rPr>
              <a:t>合法 </a:t>
            </a:r>
            <a:endParaRPr kumimoji="1" lang="zh-CN" altLang="en-US" sz="320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r>
              <a:rPr kumimoji="1" lang="zh-CN" altLang="en-US" sz="3200" smtClean="0">
                <a:solidFill>
                  <a:srgbClr val="000000"/>
                </a:solidFill>
                <a:sym typeface="Symbol" panose="05050102010706020507" pitchFamily="18" charset="2"/>
              </a:rPr>
              <a:t>窗口 </a:t>
            </a:r>
            <a:endParaRPr kumimoji="1" lang="zh-CN" altLang="en-US" sz="3200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60228" name="Rectangle 132"/>
          <p:cNvSpPr>
            <a:spLocks noChangeArrowheads="1"/>
          </p:cNvSpPr>
          <p:nvPr/>
        </p:nvSpPr>
        <p:spPr bwMode="auto">
          <a:xfrm>
            <a:off x="152400" y="4405313"/>
            <a:ext cx="11017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smtClean="0">
                <a:solidFill>
                  <a:srgbClr val="000000"/>
                </a:solidFill>
                <a:sym typeface="Symbol" panose="05050102010706020507" pitchFamily="18" charset="2"/>
              </a:rPr>
              <a:t>非法 </a:t>
            </a:r>
            <a:endParaRPr kumimoji="1" lang="zh-CN" altLang="en-US" sz="320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r>
              <a:rPr kumimoji="1" lang="zh-CN" altLang="en-US" sz="3200" smtClean="0">
                <a:solidFill>
                  <a:srgbClr val="000000"/>
                </a:solidFill>
                <a:sym typeface="Symbol" panose="05050102010706020507" pitchFamily="18" charset="2"/>
              </a:rPr>
              <a:t>窗口 </a:t>
            </a:r>
            <a:endParaRPr kumimoji="1" lang="zh-CN" altLang="en-US" sz="3200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60229" name="Line 133"/>
          <p:cNvSpPr>
            <a:spLocks noChangeShapeType="1"/>
          </p:cNvSpPr>
          <p:nvPr/>
        </p:nvSpPr>
        <p:spPr bwMode="auto">
          <a:xfrm>
            <a:off x="250825" y="5661025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3200" smtClean="0">
              <a:solidFill>
                <a:srgbClr val="000000"/>
              </a:solidFill>
            </a:endParaRPr>
          </a:p>
        </p:txBody>
      </p:sp>
      <p:sp>
        <p:nvSpPr>
          <p:cNvPr id="260230" name="Line 134"/>
          <p:cNvSpPr>
            <a:spLocks noChangeShapeType="1"/>
          </p:cNvSpPr>
          <p:nvPr/>
        </p:nvSpPr>
        <p:spPr bwMode="auto">
          <a:xfrm>
            <a:off x="250825" y="1844675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3200" smtClean="0">
              <a:solidFill>
                <a:srgbClr val="000000"/>
              </a:solidFill>
            </a:endParaRPr>
          </a:p>
        </p:txBody>
      </p:sp>
      <p:graphicFrame>
        <p:nvGraphicFramePr>
          <p:cNvPr id="260231" name="Object 135"/>
          <p:cNvGraphicFramePr>
            <a:graphicFrameLocks noChangeAspect="1"/>
          </p:cNvGraphicFramePr>
          <p:nvPr/>
        </p:nvGraphicFramePr>
        <p:xfrm>
          <a:off x="179388" y="5853113"/>
          <a:ext cx="7353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727" name="公式" r:id="rId1" imgW="7353300" imgH="889000" progId="Equation.3">
                  <p:embed/>
                </p:oleObj>
              </mc:Choice>
              <mc:Fallback>
                <p:oleObj name="公式" r:id="rId1" imgW="7353300" imgH="889000" progId="Equation.3">
                  <p:embed/>
                  <p:pic>
                    <p:nvPicPr>
                      <p:cNvPr id="0" name="图片 557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853113"/>
                        <a:ext cx="7353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lvl="0"/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合法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窗口有常数个</a:t>
            </a:r>
            <a:r>
              <a:rPr lang="en-US" altLang="zh-CN" dirty="0" smtClean="0">
                <a:solidFill>
                  <a:srgbClr val="000000"/>
                </a:solidFill>
              </a:rPr>
              <a:t>(P171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179388" y="1196975"/>
            <a:ext cx="87655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dirty="0">
                <a:solidFill>
                  <a:srgbClr val="000000"/>
                </a:solidFill>
                <a:sym typeface="Symbol" panose="05050102010706020507" pitchFamily="18" charset="2"/>
              </a:rPr>
              <a:t>设</a:t>
            </a:r>
            <a:r>
              <a:rPr kumimoji="1" lang="en-US" altLang="zh-CN" sz="320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,a)={(q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,b,R),  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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(q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,b)={(q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,c,L),(q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,a,R)}, </a:t>
            </a:r>
            <a:endParaRPr kumimoji="1" lang="zh-CN" altLang="en-US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60100" name="Group 4"/>
          <p:cNvGraphicFramePr>
            <a:graphicFrameLocks noGrp="1"/>
          </p:cNvGraphicFramePr>
          <p:nvPr/>
        </p:nvGraphicFramePr>
        <p:xfrm>
          <a:off x="1371600" y="1916113"/>
          <a:ext cx="2047875" cy="1040640"/>
        </p:xfrm>
        <a:graphic>
          <a:graphicData uri="http://schemas.openxmlformats.org/drawingml/2006/table">
            <a:tbl>
              <a:tblPr/>
              <a:tblGrid>
                <a:gridCol w="682625"/>
                <a:gridCol w="682625"/>
                <a:gridCol w="682625"/>
              </a:tblGrid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0114" name="Group 18"/>
          <p:cNvGraphicFramePr>
            <a:graphicFrameLocks noGrp="1"/>
          </p:cNvGraphicFramePr>
          <p:nvPr/>
        </p:nvGraphicFramePr>
        <p:xfrm>
          <a:off x="3962400" y="1916113"/>
          <a:ext cx="1978025" cy="1036320"/>
        </p:xfrm>
        <a:graphic>
          <a:graphicData uri="http://schemas.openxmlformats.org/drawingml/2006/table">
            <a:tbl>
              <a:tblPr/>
              <a:tblGrid>
                <a:gridCol w="658813"/>
                <a:gridCol w="660400"/>
                <a:gridCol w="658812"/>
              </a:tblGrid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0128" name="Group 32"/>
          <p:cNvGraphicFramePr>
            <a:graphicFrameLocks noGrp="1"/>
          </p:cNvGraphicFramePr>
          <p:nvPr/>
        </p:nvGraphicFramePr>
        <p:xfrm>
          <a:off x="6443663" y="1916113"/>
          <a:ext cx="1974850" cy="1036320"/>
        </p:xfrm>
        <a:graphic>
          <a:graphicData uri="http://schemas.openxmlformats.org/drawingml/2006/table">
            <a:tbl>
              <a:tblPr/>
              <a:tblGrid>
                <a:gridCol w="658812"/>
                <a:gridCol w="657225"/>
                <a:gridCol w="658813"/>
              </a:tblGrid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0142" name="Group 46"/>
          <p:cNvGraphicFramePr>
            <a:graphicFrameLocks noGrp="1"/>
          </p:cNvGraphicFramePr>
          <p:nvPr/>
        </p:nvGraphicFramePr>
        <p:xfrm>
          <a:off x="1371600" y="3135313"/>
          <a:ext cx="2047875" cy="1117283"/>
        </p:xfrm>
        <a:graphic>
          <a:graphicData uri="http://schemas.openxmlformats.org/drawingml/2006/table">
            <a:tbl>
              <a:tblPr/>
              <a:tblGrid>
                <a:gridCol w="682625"/>
                <a:gridCol w="682625"/>
                <a:gridCol w="682625"/>
              </a:tblGrid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6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3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  <a:endParaRPr kumimoji="0" lang="en-US" altLang="zh-CN" sz="3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0156" name="Group 60"/>
          <p:cNvGraphicFramePr>
            <a:graphicFrameLocks noGrp="1"/>
          </p:cNvGraphicFramePr>
          <p:nvPr/>
        </p:nvGraphicFramePr>
        <p:xfrm>
          <a:off x="3962400" y="3135313"/>
          <a:ext cx="1978025" cy="1036320"/>
        </p:xfrm>
        <a:graphic>
          <a:graphicData uri="http://schemas.openxmlformats.org/drawingml/2006/table">
            <a:tbl>
              <a:tblPr/>
              <a:tblGrid>
                <a:gridCol w="658813"/>
                <a:gridCol w="660400"/>
                <a:gridCol w="658812"/>
              </a:tblGrid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0170" name="Group 74"/>
          <p:cNvGraphicFramePr>
            <a:graphicFrameLocks noGrp="1"/>
          </p:cNvGraphicFramePr>
          <p:nvPr/>
        </p:nvGraphicFramePr>
        <p:xfrm>
          <a:off x="6445250" y="3135313"/>
          <a:ext cx="1943100" cy="1036320"/>
        </p:xfrm>
        <a:graphic>
          <a:graphicData uri="http://schemas.openxmlformats.org/drawingml/2006/table">
            <a:tbl>
              <a:tblPr/>
              <a:tblGrid>
                <a:gridCol w="649288"/>
                <a:gridCol w="644525"/>
                <a:gridCol w="649287"/>
              </a:tblGrid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1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0184" name="Line 88"/>
          <p:cNvSpPr>
            <a:spLocks noChangeShapeType="1"/>
          </p:cNvSpPr>
          <p:nvPr/>
        </p:nvSpPr>
        <p:spPr bwMode="auto">
          <a:xfrm>
            <a:off x="228600" y="42926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3200" smtClean="0">
              <a:solidFill>
                <a:srgbClr val="000000"/>
              </a:solidFill>
            </a:endParaRPr>
          </a:p>
        </p:txBody>
      </p:sp>
      <p:sp>
        <p:nvSpPr>
          <p:cNvPr id="260227" name="Rectangle 131"/>
          <p:cNvSpPr>
            <a:spLocks noChangeArrowheads="1"/>
          </p:cNvSpPr>
          <p:nvPr/>
        </p:nvSpPr>
        <p:spPr bwMode="auto">
          <a:xfrm>
            <a:off x="317110" y="5448126"/>
            <a:ext cx="799930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的一个转移函数规则对应常数个合法窗口 </a:t>
            </a:r>
            <a:endParaRPr kumimoji="1" lang="en-US" altLang="zh-CN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与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的转移函数无关的合法窗口有常数个 </a:t>
            </a:r>
            <a:endParaRPr kumimoji="1" lang="zh-CN" altLang="en-US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60230" name="Line 134"/>
          <p:cNvSpPr>
            <a:spLocks noChangeShapeType="1"/>
          </p:cNvSpPr>
          <p:nvPr/>
        </p:nvSpPr>
        <p:spPr bwMode="auto">
          <a:xfrm>
            <a:off x="250825" y="1844675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3200" smtClean="0">
              <a:solidFill>
                <a:srgbClr val="000000"/>
              </a:solidFill>
            </a:endParaRPr>
          </a:p>
        </p:txBody>
      </p:sp>
      <p:graphicFrame>
        <p:nvGraphicFramePr>
          <p:cNvPr id="260231" name="Object 135"/>
          <p:cNvGraphicFramePr>
            <a:graphicFrameLocks noChangeAspect="1"/>
          </p:cNvGraphicFramePr>
          <p:nvPr/>
        </p:nvGraphicFramePr>
        <p:xfrm>
          <a:off x="251520" y="4511357"/>
          <a:ext cx="7353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70" name="公式" r:id="rId1" imgW="7353300" imgH="889000" progId="Equation.3">
                  <p:embed/>
                </p:oleObj>
              </mc:Choice>
              <mc:Fallback>
                <p:oleObj name="公式" r:id="rId1" imgW="7353300" imgH="8890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511357"/>
                        <a:ext cx="7353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31"/>
          <p:cNvSpPr>
            <a:spLocks noChangeArrowheads="1"/>
          </p:cNvSpPr>
          <p:nvPr/>
        </p:nvSpPr>
        <p:spPr bwMode="auto">
          <a:xfrm>
            <a:off x="339725" y="2384425"/>
            <a:ext cx="11017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合法 </a:t>
            </a:r>
            <a:endParaRPr kumimoji="1" lang="zh-CN" altLang="en-US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窗口 </a:t>
            </a:r>
            <a:endParaRPr kumimoji="1" lang="zh-CN" altLang="en-US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1" name="Rectangle 131"/>
          <p:cNvSpPr>
            <a:spLocks noChangeArrowheads="1"/>
          </p:cNvSpPr>
          <p:nvPr/>
        </p:nvSpPr>
        <p:spPr bwMode="auto">
          <a:xfrm>
            <a:off x="7596336" y="4572417"/>
            <a:ext cx="12923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dirty="0">
                <a:solidFill>
                  <a:srgbClr val="000000"/>
                </a:solidFill>
                <a:sym typeface="Symbol" panose="05050102010706020507" pitchFamily="18" charset="2"/>
              </a:rPr>
              <a:t>O(n</a:t>
            </a:r>
            <a:r>
              <a:rPr kumimoji="1" lang="en-US" altLang="zh-CN" sz="3200" baseline="30000" dirty="0">
                <a:solidFill>
                  <a:srgbClr val="000000"/>
                </a:solidFill>
                <a:sym typeface="Symbol" panose="05050102010706020507" pitchFamily="18" charset="2"/>
              </a:rPr>
              <a:t>2k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endParaRPr kumimoji="1" lang="zh-CN" altLang="en-US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2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窗口不能正确判断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补充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260099" name="Text Box 3"/>
          <p:cNvSpPr txBox="1">
            <a:spLocks noChangeArrowheads="1"/>
          </p:cNvSpPr>
          <p:nvPr/>
        </p:nvSpPr>
        <p:spPr bwMode="auto">
          <a:xfrm>
            <a:off x="179388" y="1196975"/>
            <a:ext cx="8602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设</a:t>
            </a:r>
            <a:r>
              <a:rPr kumimoji="1" lang="en-US" altLang="zh-CN" sz="3200" dirty="0">
                <a:solidFill>
                  <a:srgbClr val="000000"/>
                </a:solidFill>
                <a:sym typeface="Symbol" panose="05050102010706020507" pitchFamily="18" charset="2"/>
              </a:rPr>
              <a:t>(q</a:t>
            </a:r>
            <a:r>
              <a:rPr kumimoji="1" lang="en-US" altLang="zh-CN" sz="320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3200" dirty="0">
                <a:solidFill>
                  <a:srgbClr val="000000"/>
                </a:solidFill>
                <a:sym typeface="Symbol" panose="05050102010706020507" pitchFamily="18" charset="2"/>
              </a:rPr>
              <a:t>,c,L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/>
              </a:rPr>
              <a:t>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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(q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,b</a:t>
            </a:r>
            <a:r>
              <a:rPr kumimoji="1" lang="en-US" altLang="zh-CN" sz="3200" dirty="0">
                <a:solidFill>
                  <a:srgbClr val="000000"/>
                </a:solidFill>
                <a:sym typeface="Symbol" panose="05050102010706020507" pitchFamily="18" charset="2"/>
              </a:rPr>
              <a:t>), (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,f,L</a:t>
            </a:r>
            <a:r>
              <a:rPr kumimoji="1" lang="en-US" altLang="zh-CN" sz="3200" dirty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sz="3200" dirty="0">
                <a:solidFill>
                  <a:srgbClr val="000000"/>
                </a:solidFill>
                <a:sym typeface="Symbol" panose="05050102010706020507"/>
              </a:rPr>
              <a:t></a:t>
            </a:r>
            <a:r>
              <a:rPr kumimoji="1" lang="zh-CN" altLang="en-US" sz="3200" dirty="0">
                <a:solidFill>
                  <a:srgbClr val="000000"/>
                </a:solidFill>
                <a:sym typeface="Symbol" panose="05050102010706020507" pitchFamily="18" charset="2"/>
              </a:rPr>
              <a:t></a:t>
            </a:r>
            <a:r>
              <a:rPr kumimoji="1" lang="en-US" altLang="zh-CN" sz="320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,e),a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是任意符号</a:t>
            </a:r>
            <a:endParaRPr kumimoji="1" lang="zh-CN" altLang="en-US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60100" name="Group 4"/>
          <p:cNvGraphicFramePr>
            <a:graphicFrameLocks noGrp="1"/>
          </p:cNvGraphicFramePr>
          <p:nvPr/>
        </p:nvGraphicFramePr>
        <p:xfrm>
          <a:off x="1619672" y="2276872"/>
          <a:ext cx="2047875" cy="1040640"/>
        </p:xfrm>
        <a:graphic>
          <a:graphicData uri="http://schemas.openxmlformats.org/drawingml/2006/table">
            <a:tbl>
              <a:tblPr/>
              <a:tblGrid>
                <a:gridCol w="682625"/>
                <a:gridCol w="682625"/>
                <a:gridCol w="682625"/>
              </a:tblGrid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0184" name="Line 88"/>
          <p:cNvSpPr>
            <a:spLocks noChangeShapeType="1"/>
          </p:cNvSpPr>
          <p:nvPr/>
        </p:nvSpPr>
        <p:spPr bwMode="auto">
          <a:xfrm>
            <a:off x="228600" y="42926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3200" smtClean="0">
              <a:solidFill>
                <a:srgbClr val="000000"/>
              </a:solidFill>
            </a:endParaRPr>
          </a:p>
        </p:txBody>
      </p:sp>
      <p:sp>
        <p:nvSpPr>
          <p:cNvPr id="260227" name="Rectangle 131"/>
          <p:cNvSpPr>
            <a:spLocks noChangeArrowheads="1"/>
          </p:cNvSpPr>
          <p:nvPr/>
        </p:nvSpPr>
        <p:spPr bwMode="auto">
          <a:xfrm>
            <a:off x="187325" y="2232025"/>
            <a:ext cx="11017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smtClean="0">
                <a:solidFill>
                  <a:srgbClr val="000000"/>
                </a:solidFill>
                <a:sym typeface="Symbol" panose="05050102010706020507" pitchFamily="18" charset="2"/>
              </a:rPr>
              <a:t>合法 </a:t>
            </a:r>
            <a:endParaRPr kumimoji="1" lang="zh-CN" altLang="en-US" sz="320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r>
              <a:rPr kumimoji="1" lang="zh-CN" altLang="en-US" sz="3200" smtClean="0">
                <a:solidFill>
                  <a:srgbClr val="000000"/>
                </a:solidFill>
                <a:sym typeface="Symbol" panose="05050102010706020507" pitchFamily="18" charset="2"/>
              </a:rPr>
              <a:t>窗口 </a:t>
            </a:r>
            <a:endParaRPr kumimoji="1" lang="zh-CN" altLang="en-US" sz="3200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60228" name="Rectangle 132"/>
          <p:cNvSpPr>
            <a:spLocks noChangeArrowheads="1"/>
          </p:cNvSpPr>
          <p:nvPr/>
        </p:nvSpPr>
        <p:spPr bwMode="auto">
          <a:xfrm>
            <a:off x="152400" y="4405313"/>
            <a:ext cx="11017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非法 </a:t>
            </a:r>
            <a:endParaRPr kumimoji="1" lang="zh-CN" altLang="en-US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窗口 </a:t>
            </a:r>
            <a:endParaRPr kumimoji="1" lang="zh-CN" altLang="en-US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260229" name="Line 133"/>
          <p:cNvSpPr>
            <a:spLocks noChangeShapeType="1"/>
          </p:cNvSpPr>
          <p:nvPr/>
        </p:nvSpPr>
        <p:spPr bwMode="auto">
          <a:xfrm>
            <a:off x="250825" y="5661025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3200" smtClean="0">
              <a:solidFill>
                <a:srgbClr val="000000"/>
              </a:solidFill>
            </a:endParaRPr>
          </a:p>
        </p:txBody>
      </p:sp>
      <p:sp>
        <p:nvSpPr>
          <p:cNvPr id="260230" name="Line 134"/>
          <p:cNvSpPr>
            <a:spLocks noChangeShapeType="1"/>
          </p:cNvSpPr>
          <p:nvPr/>
        </p:nvSpPr>
        <p:spPr bwMode="auto">
          <a:xfrm>
            <a:off x="250825" y="1844675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3200" smtClean="0">
              <a:solidFill>
                <a:srgbClr val="000000"/>
              </a:solidFill>
            </a:endParaRPr>
          </a:p>
        </p:txBody>
      </p:sp>
      <p:graphicFrame>
        <p:nvGraphicFramePr>
          <p:cNvPr id="21" name="Group 4"/>
          <p:cNvGraphicFramePr>
            <a:graphicFrameLocks noGrp="1"/>
          </p:cNvGraphicFramePr>
          <p:nvPr/>
        </p:nvGraphicFramePr>
        <p:xfrm>
          <a:off x="4540349" y="2276872"/>
          <a:ext cx="2047875" cy="1040640"/>
        </p:xfrm>
        <a:graphic>
          <a:graphicData uri="http://schemas.openxmlformats.org/drawingml/2006/table">
            <a:tbl>
              <a:tblPr/>
              <a:tblGrid>
                <a:gridCol w="682625"/>
                <a:gridCol w="682625"/>
                <a:gridCol w="682625"/>
              </a:tblGrid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Group 4"/>
          <p:cNvGraphicFramePr>
            <a:graphicFrameLocks noGrp="1"/>
          </p:cNvGraphicFramePr>
          <p:nvPr/>
        </p:nvGraphicFramePr>
        <p:xfrm>
          <a:off x="3100189" y="4437112"/>
          <a:ext cx="2047875" cy="1040640"/>
        </p:xfrm>
        <a:graphic>
          <a:graphicData uri="http://schemas.openxmlformats.org/drawingml/2006/table">
            <a:tbl>
              <a:tblPr/>
              <a:tblGrid>
                <a:gridCol w="682625"/>
                <a:gridCol w="682625"/>
                <a:gridCol w="682625"/>
              </a:tblGrid>
              <a:tr h="466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endParaRPr kumimoji="0" lang="en-US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</a:t>
            </a:r>
            <a:r>
              <a:rPr lang="en-US" altLang="zh-C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SAT, SAT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NPC</a:t>
            </a:r>
            <a:r>
              <a:rPr lang="en-US" altLang="zh-CN" dirty="0" smtClean="0">
                <a:solidFill>
                  <a:srgbClr val="000000"/>
                </a:solidFill>
              </a:rPr>
              <a:t>(P172)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61123" name="Object 3"/>
          <p:cNvGraphicFramePr>
            <a:graphicFrameLocks noChangeAspect="1"/>
          </p:cNvGraphicFramePr>
          <p:nvPr/>
        </p:nvGraphicFramePr>
        <p:xfrm>
          <a:off x="683394" y="3260080"/>
          <a:ext cx="7353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0" name="公式" r:id="rId1" imgW="7353300" imgH="889000" progId="Equation.3">
                  <p:embed/>
                </p:oleObj>
              </mc:Choice>
              <mc:Fallback>
                <p:oleObj name="公式" r:id="rId1" imgW="7353300" imgH="889000" progId="Equation.3">
                  <p:embed/>
                  <p:pic>
                    <p:nvPicPr>
                      <p:cNvPr id="0" name="图片 62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394" y="3260080"/>
                        <a:ext cx="7353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4" name="Object 4"/>
          <p:cNvGraphicFramePr>
            <a:graphicFrameLocks noChangeAspect="1"/>
          </p:cNvGraphicFramePr>
          <p:nvPr/>
        </p:nvGraphicFramePr>
        <p:xfrm>
          <a:off x="858640" y="1748780"/>
          <a:ext cx="637857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1" name="公式" r:id="rId3" imgW="6616700" imgH="723900" progId="Equation.3">
                  <p:embed/>
                </p:oleObj>
              </mc:Choice>
              <mc:Fallback>
                <p:oleObj name="公式" r:id="rId3" imgW="6616700" imgH="723900" progId="Equation.3">
                  <p:embed/>
                  <p:pic>
                    <p:nvPicPr>
                      <p:cNvPr id="0" name="图片 620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640" y="1748780"/>
                        <a:ext cx="6378575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5" name="Object 5"/>
          <p:cNvGraphicFramePr>
            <a:graphicFrameLocks noChangeAspect="1"/>
          </p:cNvGraphicFramePr>
          <p:nvPr/>
        </p:nvGraphicFramePr>
        <p:xfrm>
          <a:off x="684015" y="2540942"/>
          <a:ext cx="6337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2" name="Equation" r:id="rId5" imgW="6337300" imgH="584200" progId="Equation.3">
                  <p:embed/>
                </p:oleObj>
              </mc:Choice>
              <mc:Fallback>
                <p:oleObj name="Equation" r:id="rId5" imgW="6337300" imgH="584200" progId="Equation.3">
                  <p:embed/>
                  <p:pic>
                    <p:nvPicPr>
                      <p:cNvPr id="0" name="图片 620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15" y="2540942"/>
                        <a:ext cx="6337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26" name="Object 6"/>
          <p:cNvGraphicFramePr>
            <a:graphicFrameLocks noChangeAspect="1"/>
          </p:cNvGraphicFramePr>
          <p:nvPr/>
        </p:nvGraphicFramePr>
        <p:xfrm>
          <a:off x="539552" y="1062980"/>
          <a:ext cx="3441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3" name="Equation" r:id="rId7" imgW="3441700" imgH="685800" progId="Equation.3">
                  <p:embed/>
                </p:oleObj>
              </mc:Choice>
              <mc:Fallback>
                <p:oleObj name="Equation" r:id="rId7" imgW="3441700" imgH="685800" progId="Equation.3">
                  <p:embed/>
                  <p:pic>
                    <p:nvPicPr>
                      <p:cNvPr id="0" name="图片 62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062980"/>
                        <a:ext cx="3441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27" name="Text Box 7"/>
          <p:cNvSpPr txBox="1">
            <a:spLocks noChangeArrowheads="1"/>
          </p:cNvSpPr>
          <p:nvPr/>
        </p:nvSpPr>
        <p:spPr bwMode="auto">
          <a:xfrm>
            <a:off x="557010" y="4221088"/>
            <a:ext cx="7686720" cy="18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</a:rPr>
              <a:t>(1)  f(</a:t>
            </a:r>
            <a:r>
              <a:rPr lang="en-US" altLang="zh-CN" sz="3200" dirty="0" smtClean="0">
                <a:solidFill>
                  <a:schemeClr val="accent2"/>
                </a:solidFill>
              </a:rPr>
              <a:t>w</a:t>
            </a:r>
            <a:r>
              <a:rPr lang="en-US" altLang="zh-CN" sz="3200" dirty="0" smtClean="0">
                <a:solidFill>
                  <a:srgbClr val="000000"/>
                </a:solidFill>
              </a:rPr>
              <a:t>) = &lt;</a:t>
            </a:r>
            <a:r>
              <a:rPr lang="en-US" altLang="zh-CN" sz="32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</a:t>
            </a:r>
            <a:r>
              <a:rPr lang="en-US" altLang="zh-CN" sz="3200" dirty="0" smtClean="0">
                <a:solidFill>
                  <a:srgbClr val="000000"/>
                </a:solidFill>
              </a:rPr>
              <a:t>&gt; = &lt;</a:t>
            </a:r>
            <a:r>
              <a:rPr kumimoji="1" lang="en-US" altLang="zh-CN" sz="3200" dirty="0">
                <a:solidFill>
                  <a:srgbClr val="000000"/>
                </a:solidFill>
                <a:sym typeface="Symbol" panose="05050102010706020507" pitchFamily="18" charset="2"/>
              </a:rPr>
              <a:t> </a:t>
            </a:r>
            <a:r>
              <a:rPr kumimoji="1" lang="en-US" altLang="zh-CN" sz="320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cell</a:t>
            </a:r>
            <a:r>
              <a:rPr kumimoji="1" lang="en-US" altLang="zh-CN" sz="3200" dirty="0">
                <a:solidFill>
                  <a:srgbClr val="000000"/>
                </a:solidFill>
                <a:sym typeface="Symbol" panose="05050102010706020507" pitchFamily="18" charset="2"/>
              </a:rPr>
              <a:t></a:t>
            </a:r>
            <a:r>
              <a:rPr kumimoji="1" lang="en-US" altLang="zh-CN" sz="320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start</a:t>
            </a:r>
            <a:r>
              <a:rPr kumimoji="1" lang="en-US" altLang="zh-CN" sz="3200" dirty="0">
                <a:solidFill>
                  <a:srgbClr val="000000"/>
                </a:solidFill>
                <a:sym typeface="Symbol" panose="05050102010706020507" pitchFamily="18" charset="2"/>
              </a:rPr>
              <a:t></a:t>
            </a:r>
            <a:r>
              <a:rPr kumimoji="1" lang="en-US" altLang="zh-CN" sz="320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move</a:t>
            </a:r>
            <a:r>
              <a:rPr kumimoji="1" lang="en-US" altLang="zh-CN" sz="3200" dirty="0">
                <a:solidFill>
                  <a:srgbClr val="000000"/>
                </a:solidFill>
                <a:sym typeface="Symbol" panose="05050102010706020507" pitchFamily="18" charset="2"/>
              </a:rPr>
              <a:t></a:t>
            </a:r>
            <a:r>
              <a:rPr kumimoji="1" lang="en-US" altLang="zh-CN" sz="320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accept </a:t>
            </a:r>
            <a:r>
              <a:rPr lang="en-US" altLang="zh-CN" sz="3200" dirty="0" smtClean="0">
                <a:solidFill>
                  <a:srgbClr val="000000"/>
                </a:solidFill>
              </a:rPr>
              <a:t>&gt;</a:t>
            </a:r>
            <a:endParaRPr lang="en-US" altLang="zh-CN" sz="3200" dirty="0" smtClean="0">
              <a:solidFill>
                <a:srgbClr val="000000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</a:rPr>
              <a:t>(2)  </a:t>
            </a:r>
            <a:r>
              <a:rPr lang="en-US" altLang="zh-CN" sz="3200" dirty="0" err="1" smtClean="0">
                <a:solidFill>
                  <a:srgbClr val="000000"/>
                </a:solidFill>
              </a:rPr>
              <a:t>w</a:t>
            </a:r>
            <a:r>
              <a:rPr lang="en-US" altLang="zh-CN" sz="3200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A</a:t>
            </a:r>
            <a:r>
              <a:rPr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 </a:t>
            </a:r>
            <a:r>
              <a:rPr lang="en-US" altLang="zh-CN" sz="3200" dirty="0" smtClean="0">
                <a:solidFill>
                  <a:srgbClr val="000000"/>
                </a:solidFill>
              </a:rPr>
              <a:t>&lt;</a:t>
            </a:r>
            <a:r>
              <a:rPr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</a:t>
            </a:r>
            <a:r>
              <a:rPr lang="en-US" altLang="zh-CN" sz="3200" dirty="0" smtClean="0">
                <a:solidFill>
                  <a:srgbClr val="000000"/>
                </a:solidFill>
              </a:rPr>
              <a:t>&gt;</a:t>
            </a:r>
            <a:r>
              <a:rPr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SAT, </a:t>
            </a:r>
            <a:endParaRPr lang="en-US" altLang="zh-CN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(3)  </a:t>
            </a:r>
            <a:r>
              <a:rPr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令</a:t>
            </a:r>
            <a:r>
              <a:rPr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|w| = </a:t>
            </a:r>
            <a:r>
              <a:rPr lang="en-US" altLang="zh-CN" sz="3200" dirty="0" smtClean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则 </a:t>
            </a:r>
            <a:r>
              <a:rPr lang="en-US" altLang="zh-CN" sz="3200" dirty="0" smtClean="0">
                <a:solidFill>
                  <a:srgbClr val="000000"/>
                </a:solidFill>
              </a:rPr>
              <a:t>|&lt;</a:t>
            </a:r>
            <a:r>
              <a:rPr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</a:t>
            </a:r>
            <a:r>
              <a:rPr lang="en-US" altLang="zh-CN" sz="3200" dirty="0" smtClean="0">
                <a:solidFill>
                  <a:srgbClr val="000000"/>
                </a:solidFill>
              </a:rPr>
              <a:t>&gt;| = </a:t>
            </a:r>
            <a:r>
              <a:rPr lang="en-US" altLang="zh-CN" sz="3200" dirty="0" smtClean="0">
                <a:solidFill>
                  <a:srgbClr val="FF0000"/>
                </a:solidFill>
              </a:rPr>
              <a:t>O(n</a:t>
            </a:r>
            <a:r>
              <a:rPr lang="en-US" altLang="zh-CN" sz="3200" baseline="30000" dirty="0" smtClean="0">
                <a:solidFill>
                  <a:srgbClr val="FF0000"/>
                </a:solidFill>
              </a:rPr>
              <a:t>2k</a:t>
            </a:r>
            <a:r>
              <a:rPr lang="en-US" altLang="zh-CN" sz="3200" dirty="0" smtClean="0">
                <a:solidFill>
                  <a:srgbClr val="FF0000"/>
                </a:solidFill>
              </a:rPr>
              <a:t>)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endParaRPr kumimoji="1" lang="en-US" altLang="zh-CN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推论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:3SAT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NP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完全的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</a:rPr>
              <a:t>P173)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263171" name="Text Box 3"/>
          <p:cNvSpPr txBox="1">
            <a:spLocks noChangeArrowheads="1"/>
          </p:cNvSpPr>
          <p:nvPr/>
        </p:nvSpPr>
        <p:spPr bwMode="auto">
          <a:xfrm>
            <a:off x="671513" y="980728"/>
            <a:ext cx="51603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rgbClr val="000000"/>
                </a:solidFill>
              </a:rPr>
              <a:t>只需将前面的</a:t>
            </a: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改造为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3cnf</a:t>
            </a: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公式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endParaRPr kumimoji="1" lang="en-US" altLang="zh-CN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      = </a:t>
            </a:r>
            <a:r>
              <a:rPr kumimoji="1" lang="en-US" altLang="zh-CN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cell 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 </a:t>
            </a:r>
            <a:r>
              <a:rPr kumimoji="1" lang="en-US" altLang="zh-CN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start 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 </a:t>
            </a:r>
            <a:r>
              <a:rPr kumimoji="1" lang="en-US" altLang="zh-CN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move 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 </a:t>
            </a:r>
            <a:r>
              <a:rPr kumimoji="1" lang="en-US" altLang="zh-CN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accept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endParaRPr kumimoji="1" lang="en-US" altLang="zh-CN" dirty="0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63172" name="Object 4"/>
          <p:cNvGraphicFramePr>
            <a:graphicFrameLocks noChangeAspect="1"/>
          </p:cNvGraphicFramePr>
          <p:nvPr/>
        </p:nvGraphicFramePr>
        <p:xfrm>
          <a:off x="683568" y="1988840"/>
          <a:ext cx="6337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8" name="Equation" r:id="rId1" imgW="6337300" imgH="584200" progId="Equation.3">
                  <p:embed/>
                </p:oleObj>
              </mc:Choice>
              <mc:Fallback>
                <p:oleObj name="Equation" r:id="rId1" imgW="6337300" imgH="584200" progId="Equation.3">
                  <p:embed/>
                  <p:pic>
                    <p:nvPicPr>
                      <p:cNvPr id="0" name="图片 637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988840"/>
                        <a:ext cx="6337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3" name="Object 5"/>
          <p:cNvGraphicFramePr>
            <a:graphicFrameLocks noChangeAspect="1"/>
          </p:cNvGraphicFramePr>
          <p:nvPr/>
        </p:nvGraphicFramePr>
        <p:xfrm>
          <a:off x="539552" y="2564904"/>
          <a:ext cx="34417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9" name="Equation" r:id="rId3" imgW="3441700" imgH="685800" progId="Equation.3">
                  <p:embed/>
                </p:oleObj>
              </mc:Choice>
              <mc:Fallback>
                <p:oleObj name="Equation" r:id="rId3" imgW="3441700" imgH="685800" progId="Equation.3">
                  <p:embed/>
                  <p:pic>
                    <p:nvPicPr>
                      <p:cNvPr id="0" name="图片 637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564904"/>
                        <a:ext cx="34417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7" name="Object 9"/>
          <p:cNvGraphicFramePr>
            <a:graphicFrameLocks noChangeAspect="1"/>
          </p:cNvGraphicFramePr>
          <p:nvPr/>
        </p:nvGraphicFramePr>
        <p:xfrm>
          <a:off x="857721" y="3212976"/>
          <a:ext cx="6378575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90" name="公式" r:id="rId5" imgW="6616700" imgH="723900" progId="Equation.3">
                  <p:embed/>
                </p:oleObj>
              </mc:Choice>
              <mc:Fallback>
                <p:oleObj name="公式" r:id="rId5" imgW="6616700" imgH="723900" progId="Equation.3">
                  <p:embed/>
                  <p:pic>
                    <p:nvPicPr>
                      <p:cNvPr id="0" name="图片 637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721" y="3212976"/>
                        <a:ext cx="6378575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5531" y="3991704"/>
            <a:ext cx="85731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降子句长度</a:t>
            </a:r>
            <a:r>
              <a:rPr lang="en-US" altLang="zh-CN" dirty="0" smtClean="0"/>
              <a:t>: </a:t>
            </a:r>
            <a:r>
              <a:rPr lang="zh-CN" altLang="en-US" dirty="0" smtClean="0"/>
              <a:t>给定赋值</a:t>
            </a:r>
            <a:r>
              <a:rPr lang="en-US" altLang="zh-CN" dirty="0" smtClean="0"/>
              <a:t>T </a:t>
            </a:r>
            <a:r>
              <a:rPr lang="zh-CN" altLang="en-US" dirty="0" smtClean="0"/>
              <a:t>  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>
                <a:sym typeface="Symbol" panose="05050102010706020507"/>
              </a:rPr>
              <a:t>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>
                <a:sym typeface="Symbol" panose="05050102010706020507"/>
              </a:rPr>
              <a:t>…</a:t>
            </a:r>
            <a:r>
              <a:rPr lang="en-US" altLang="zh-CN" i="1" dirty="0" err="1" smtClean="0"/>
              <a:t>a</a:t>
            </a:r>
            <a:r>
              <a:rPr lang="en-US" altLang="zh-CN" i="1" baseline="-25000" dirty="0" err="1" smtClean="0"/>
              <a:t>k</a:t>
            </a:r>
            <a:r>
              <a:rPr lang="en-US" altLang="zh-CN" i="1" baseline="-25000" dirty="0" smtClean="0"/>
              <a:t>  </a:t>
            </a:r>
            <a:r>
              <a:rPr lang="en-US" altLang="zh-CN" dirty="0" smtClean="0">
                <a:sym typeface="Symbol" panose="05050102010706020507"/>
              </a:rPr>
              <a:t>= 1</a:t>
            </a:r>
            <a:r>
              <a:rPr lang="zh-CN" altLang="en-US" dirty="0" smtClean="0">
                <a:sym typeface="Symbol" panose="05050102010706020507"/>
              </a:rPr>
              <a:t>     </a:t>
            </a:r>
            <a:endParaRPr lang="en-US" altLang="zh-CN" dirty="0" smtClean="0">
              <a:sym typeface="Symbol" panose="05050102010706020507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</a:t>
            </a:r>
            <a:r>
              <a:rPr lang="en-US" altLang="zh-CN" dirty="0" smtClean="0">
                <a:sym typeface="Symbol" panose="05050102010706020507"/>
              </a:rPr>
              <a:t>z</a:t>
            </a:r>
            <a:r>
              <a:rPr lang="zh-CN" altLang="en-US" dirty="0" smtClean="0">
                <a:sym typeface="Symbol" panose="05050102010706020507"/>
              </a:rPr>
              <a:t>赋值</a:t>
            </a:r>
            <a:r>
              <a:rPr lang="en-US" altLang="zh-CN" dirty="0" smtClean="0">
                <a:sym typeface="Symbol" panose="05050102010706020507"/>
              </a:rPr>
              <a:t>, </a:t>
            </a:r>
            <a:r>
              <a:rPr lang="zh-CN" altLang="en-US" dirty="0" smtClean="0"/>
              <a:t>在</a:t>
            </a:r>
            <a:r>
              <a:rPr lang="en-US" altLang="zh-CN" dirty="0" smtClean="0"/>
              <a:t>T</a:t>
            </a:r>
            <a:r>
              <a:rPr lang="zh-CN" altLang="en-US" dirty="0" smtClean="0"/>
              <a:t>下 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>
                <a:sym typeface="Symbol" panose="05050102010706020507"/>
              </a:rPr>
              <a:t></a:t>
            </a:r>
            <a:r>
              <a:rPr lang="en-US" altLang="zh-CN" i="1" dirty="0" smtClean="0"/>
              <a:t>a</a:t>
            </a:r>
            <a:r>
              <a:rPr lang="en-US" altLang="zh-CN" baseline="-25000" dirty="0" smtClean="0"/>
              <a:t>2</a:t>
            </a:r>
            <a:r>
              <a:rPr lang="en-US" altLang="zh-CN" dirty="0" smtClean="0">
                <a:sym typeface="Symbol" panose="05050102010706020507"/>
              </a:rPr>
              <a:t>…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k</a:t>
            </a:r>
            <a:r>
              <a:rPr lang="en-US" altLang="zh-CN" baseline="-25000" dirty="0" smtClean="0"/>
              <a:t>-2</a:t>
            </a:r>
            <a:r>
              <a:rPr lang="en-US" altLang="zh-CN" dirty="0" smtClean="0">
                <a:sym typeface="Symbol" panose="05050102010706020507"/>
              </a:rPr>
              <a:t></a:t>
            </a:r>
            <a:r>
              <a:rPr lang="en-US" altLang="zh-CN" dirty="0" smtClean="0"/>
              <a:t>z</a:t>
            </a:r>
            <a:r>
              <a:rPr lang="en-US" altLang="zh-CN" dirty="0" smtClean="0">
                <a:sym typeface="Symbol" panose="05050102010706020507"/>
              </a:rPr>
              <a:t>)  (z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k</a:t>
            </a:r>
            <a:r>
              <a:rPr lang="en-US" altLang="zh-CN" baseline="-25000" dirty="0" smtClean="0"/>
              <a:t>-1</a:t>
            </a:r>
            <a:r>
              <a:rPr lang="en-US" altLang="zh-CN" dirty="0" smtClean="0">
                <a:sym typeface="Symbol" panose="05050102010706020507"/>
              </a:rPr>
              <a:t></a:t>
            </a:r>
            <a:r>
              <a:rPr lang="en-US" altLang="zh-CN" i="1" dirty="0" smtClean="0"/>
              <a:t>a</a:t>
            </a:r>
            <a:r>
              <a:rPr lang="en-US" altLang="zh-CN" i="1" baseline="-25000" dirty="0" smtClean="0"/>
              <a:t>k</a:t>
            </a:r>
            <a:r>
              <a:rPr lang="en-US" altLang="zh-CN" baseline="-25000" dirty="0" smtClean="0"/>
              <a:t> </a:t>
            </a:r>
            <a:r>
              <a:rPr lang="en-US" altLang="zh-CN" dirty="0" smtClean="0"/>
              <a:t>) =1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 1</a:t>
            </a:r>
            <a:r>
              <a:rPr lang="zh-CN" altLang="en-US" dirty="0" smtClean="0"/>
              <a:t>个</a:t>
            </a:r>
            <a:r>
              <a:rPr lang="en-US" altLang="zh-CN" dirty="0" smtClean="0"/>
              <a:t>k-</a:t>
            </a:r>
            <a:r>
              <a:rPr lang="zh-CN" altLang="en-US" dirty="0" smtClean="0"/>
              <a:t>文字子句 变为 </a:t>
            </a:r>
            <a:r>
              <a:rPr lang="en-US" altLang="zh-CN" dirty="0" smtClean="0"/>
              <a:t>k-2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3-</a:t>
            </a:r>
            <a:r>
              <a:rPr lang="zh-CN" altLang="en-US" dirty="0" smtClean="0"/>
              <a:t>文字子句 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|</a:t>
            </a:r>
            <a:r>
              <a:rPr kumimoji="1" lang="en-US" altLang="zh-CN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accept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|: n</a:t>
            </a:r>
            <a:r>
              <a:rPr kumimoji="1" lang="en-US" altLang="zh-CN" baseline="30000" dirty="0" smtClean="0">
                <a:solidFill>
                  <a:srgbClr val="000000"/>
                </a:solidFill>
                <a:sym typeface="Symbol" panose="05050102010706020507" pitchFamily="18" charset="2"/>
              </a:rPr>
              <a:t>2k</a:t>
            </a: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/>
              </a:rPr>
              <a:t>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3n</a:t>
            </a:r>
            <a:r>
              <a:rPr kumimoji="1" lang="en-US" altLang="zh-CN" baseline="30000" dirty="0" smtClean="0">
                <a:solidFill>
                  <a:srgbClr val="000000"/>
                </a:solidFill>
                <a:sym typeface="Symbol" panose="05050102010706020507" pitchFamily="18" charset="2"/>
              </a:rPr>
              <a:t>2k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. |</a:t>
            </a:r>
            <a:r>
              <a:rPr kumimoji="1" lang="en-US" altLang="zh-CN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cell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|: (|S|+|S|</a:t>
            </a:r>
            <a:r>
              <a:rPr kumimoji="1" lang="en-US" altLang="zh-CN" baseline="30000" dirty="0" smtClean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)n</a:t>
            </a:r>
            <a:r>
              <a:rPr kumimoji="1" lang="en-US" altLang="zh-CN" baseline="30000" dirty="0" smtClean="0">
                <a:solidFill>
                  <a:srgbClr val="000000"/>
                </a:solidFill>
                <a:sym typeface="Symbol" panose="05050102010706020507" pitchFamily="18" charset="2"/>
              </a:rPr>
              <a:t>2k</a:t>
            </a: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/>
              </a:rPr>
              <a:t>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(3|S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|+|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S|</a:t>
            </a:r>
            <a:r>
              <a:rPr kumimoji="1" lang="en-US" altLang="zh-CN" baseline="30000" dirty="0" smtClean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)n</a:t>
            </a:r>
            <a:r>
              <a:rPr kumimoji="1" lang="en-US" altLang="zh-CN" baseline="30000" dirty="0" smtClean="0">
                <a:solidFill>
                  <a:srgbClr val="000000"/>
                </a:solidFill>
                <a:sym typeface="Symbol" panose="05050102010706020507" pitchFamily="18" charset="2"/>
              </a:rPr>
              <a:t>2k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3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3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3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1" grpId="0" build="p"/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</a:t>
            </a:r>
            <a:r>
              <a:rPr lang="en-US" altLang="zh-CN" baseline="-25000" dirty="0">
                <a:solidFill>
                  <a:schemeClr val="tx1"/>
                </a:solidFill>
                <a:sym typeface="Symbol" panose="05050102010706020507" pitchFamily="18" charset="2"/>
              </a:rPr>
              <a:t>move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的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改造</a:t>
            </a:r>
            <a:r>
              <a:rPr lang="en-US" altLang="zh-CN" dirty="0">
                <a:solidFill>
                  <a:srgbClr val="000000"/>
                </a:solidFill>
              </a:rPr>
              <a:t>(P173)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264195" name="Text Box 3"/>
          <p:cNvSpPr txBox="1">
            <a:spLocks noChangeArrowheads="1"/>
          </p:cNvSpPr>
          <p:nvPr/>
        </p:nvSpPr>
        <p:spPr bwMode="auto">
          <a:xfrm>
            <a:off x="539750" y="2204864"/>
            <a:ext cx="7872668" cy="457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分配律 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sz="3200" dirty="0" err="1">
                <a:solidFill>
                  <a:srgbClr val="000000"/>
                </a:solidFill>
                <a:sym typeface="Symbol" panose="05050102010706020507" pitchFamily="18" charset="2"/>
              </a:rPr>
              <a:t>ab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)  c = (</a:t>
            </a:r>
            <a:r>
              <a:rPr kumimoji="1" lang="en-US" altLang="zh-CN" sz="3200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ac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r>
              <a:rPr kumimoji="1" lang="en-US" altLang="zh-CN" sz="3200" dirty="0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 (</a:t>
            </a:r>
            <a:r>
              <a:rPr kumimoji="1" lang="en-US" altLang="zh-CN" sz="3200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b</a:t>
            </a:r>
            <a:r>
              <a:rPr kumimoji="1" lang="en-US" altLang="zh-CN" sz="3200" dirty="0" err="1">
                <a:solidFill>
                  <a:srgbClr val="000000"/>
                </a:solidFill>
                <a:sym typeface="Symbol" panose="05050102010706020507" pitchFamily="18" charset="2"/>
              </a:rPr>
              <a:t>c</a:t>
            </a:r>
            <a:r>
              <a:rPr kumimoji="1" lang="en-US" altLang="zh-CN" sz="3200" dirty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  </a:t>
            </a:r>
            <a:endParaRPr kumimoji="1" lang="en-US" altLang="zh-CN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sz="3200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ab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)(</a:t>
            </a:r>
            <a:r>
              <a:rPr kumimoji="1" lang="en-US" altLang="zh-CN" sz="3200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cd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)(</a:t>
            </a:r>
            <a:r>
              <a:rPr kumimoji="1" lang="en-US" altLang="zh-CN" sz="3200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ef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) = (</a:t>
            </a:r>
            <a:r>
              <a:rPr kumimoji="1" lang="en-US" altLang="zh-CN" sz="3200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ace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)</a:t>
            </a:r>
            <a:r>
              <a:rPr kumimoji="1" lang="en-US" altLang="zh-CN" sz="320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sz="3200" dirty="0" err="1">
                <a:solidFill>
                  <a:srgbClr val="000000"/>
                </a:solidFill>
                <a:sym typeface="Symbol" panose="05050102010706020507" pitchFamily="18" charset="2"/>
              </a:rPr>
              <a:t>ac</a:t>
            </a:r>
            <a:r>
              <a:rPr kumimoji="1" lang="en-US" altLang="zh-CN" sz="3200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f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)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/>
              </a:rPr>
              <a:t>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endParaRPr kumimoji="1" lang="en-US" altLang="zh-CN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长度由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/>
              </a:rPr>
              <a:t>3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/>
              </a:rPr>
              <a:t>变为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/>
              </a:rPr>
              <a:t>32</a:t>
            </a:r>
            <a:r>
              <a:rPr kumimoji="1" lang="en-US" altLang="zh-CN" sz="3200" baseline="30000" dirty="0" smtClean="0">
                <a:solidFill>
                  <a:srgbClr val="000000"/>
                </a:solidFill>
                <a:sym typeface="Symbol" panose="05050102010706020507"/>
              </a:rPr>
              <a:t>3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/>
              </a:rPr>
              <a:t>.</a:t>
            </a:r>
            <a:endParaRPr kumimoji="1" lang="en-US" altLang="zh-CN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设合法窗口有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M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个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kumimoji="1" lang="zh-CN" altLang="en-US" sz="3200" dirty="0">
                <a:solidFill>
                  <a:srgbClr val="000000"/>
                </a:solidFill>
                <a:sym typeface="Symbol" panose="05050102010706020507" pitchFamily="18" charset="2"/>
              </a:rPr>
              <a:t>则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move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原长度是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6Mn</a:t>
            </a:r>
            <a:r>
              <a:rPr kumimoji="1" lang="en-US" altLang="zh-CN" sz="3200" baseline="30000" dirty="0" smtClean="0">
                <a:solidFill>
                  <a:srgbClr val="000000"/>
                </a:solidFill>
                <a:sym typeface="Symbol" panose="05050102010706020507" pitchFamily="18" charset="2"/>
              </a:rPr>
              <a:t>2k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endParaRPr kumimoji="1" lang="en-US" altLang="zh-CN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改造为</a:t>
            </a:r>
            <a:r>
              <a:rPr kumimoji="1" lang="en-US" altLang="zh-CN" sz="3200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cnf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范式后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, </a:t>
            </a:r>
            <a:r>
              <a:rPr kumimoji="1" lang="en-US" altLang="zh-CN" sz="3200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move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长度是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M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/>
              </a:rPr>
              <a:t>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6</a:t>
            </a:r>
            <a:r>
              <a:rPr kumimoji="1" lang="en-US" altLang="zh-CN" sz="3200" baseline="30000" dirty="0" smtClean="0">
                <a:solidFill>
                  <a:srgbClr val="000000"/>
                </a:solidFill>
                <a:sym typeface="Symbol" panose="05050102010706020507" pitchFamily="18" charset="2"/>
              </a:rPr>
              <a:t>M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/>
              </a:rPr>
              <a:t>n</a:t>
            </a:r>
            <a:r>
              <a:rPr kumimoji="1" lang="en-US" altLang="zh-CN" sz="3200" baseline="30000" dirty="0" smtClean="0">
                <a:solidFill>
                  <a:srgbClr val="000000"/>
                </a:solidFill>
                <a:sym typeface="Symbol" panose="05050102010706020507" pitchFamily="18" charset="2"/>
              </a:rPr>
              <a:t>2k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endParaRPr kumimoji="1" lang="en-US" altLang="zh-CN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改造为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3cnf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后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长度为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/>
              </a:rPr>
              <a:t>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(M-2)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/>
              </a:rPr>
              <a:t></a:t>
            </a:r>
            <a:r>
              <a:rPr kumimoji="1" lang="en-US" altLang="zh-CN" sz="3200" dirty="0">
                <a:solidFill>
                  <a:srgbClr val="000000"/>
                </a:solidFill>
                <a:sym typeface="Symbol" panose="05050102010706020507" pitchFamily="18" charset="2"/>
              </a:rPr>
              <a:t>6</a:t>
            </a:r>
            <a:r>
              <a:rPr kumimoji="1" lang="en-US" altLang="zh-CN" sz="3200" baseline="30000" dirty="0">
                <a:solidFill>
                  <a:srgbClr val="000000"/>
                </a:solidFill>
                <a:sym typeface="Symbol" panose="05050102010706020507" pitchFamily="18" charset="2"/>
              </a:rPr>
              <a:t>M</a:t>
            </a:r>
            <a:r>
              <a:rPr kumimoji="1" lang="en-US" altLang="zh-CN" sz="3200" dirty="0">
                <a:solidFill>
                  <a:srgbClr val="000000"/>
                </a:solidFill>
                <a:sym typeface="Symbol" panose="05050102010706020507"/>
              </a:rPr>
              <a:t>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/>
              </a:rPr>
              <a:t>n</a:t>
            </a:r>
            <a:r>
              <a:rPr kumimoji="1" lang="en-US" altLang="zh-CN" sz="3200" baseline="30000" dirty="0" smtClean="0">
                <a:solidFill>
                  <a:srgbClr val="000000"/>
                </a:solidFill>
                <a:sym typeface="Symbol" panose="05050102010706020507" pitchFamily="18" charset="2"/>
              </a:rPr>
              <a:t>2k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endParaRPr kumimoji="1" lang="en-US" altLang="zh-CN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所以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3SAT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是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NP</a:t>
            </a:r>
            <a:r>
              <a:rPr kumimoji="1" lang="zh-CN" altLang="en-US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完全的</a:t>
            </a:r>
            <a:r>
              <a:rPr kumimoji="1" lang="en-US" altLang="zh-CN" sz="3200" dirty="0" smtClean="0">
                <a:solidFill>
                  <a:srgbClr val="000000"/>
                </a:solidFill>
                <a:sym typeface="Symbol" panose="05050102010706020507" pitchFamily="18" charset="2"/>
              </a:rPr>
              <a:t>.</a:t>
            </a:r>
            <a:endParaRPr kumimoji="1" lang="en-US" altLang="zh-CN" sz="3200" dirty="0" smtClean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64196" name="Object 4"/>
          <p:cNvGraphicFramePr>
            <a:graphicFrameLocks noChangeAspect="1"/>
          </p:cNvGraphicFramePr>
          <p:nvPr/>
        </p:nvGraphicFramePr>
        <p:xfrm>
          <a:off x="539750" y="1340768"/>
          <a:ext cx="7353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92" name="公式" r:id="rId1" imgW="7353300" imgH="889000" progId="Equation.3">
                  <p:embed/>
                </p:oleObj>
              </mc:Choice>
              <mc:Fallback>
                <p:oleObj name="公式" r:id="rId1" imgW="7353300" imgH="889000" progId="Equation.3">
                  <p:embed/>
                  <p:pic>
                    <p:nvPicPr>
                      <p:cNvPr id="0" name="图片 587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340768"/>
                        <a:ext cx="7353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17"/>
            <a:ext cx="9144000" cy="1143001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时间复杂性</a:t>
            </a:r>
            <a:r>
              <a:rPr lang="en-US" altLang="zh-CN" dirty="0">
                <a:sym typeface="+mn-ea"/>
              </a:rPr>
              <a:t>(</a:t>
            </a:r>
            <a:r>
              <a:rPr lang="en-US" altLang="zh-CN" dirty="0" smtClean="0">
                <a:sym typeface="+mn-ea"/>
              </a:rPr>
              <a:t>P91)</a:t>
            </a:r>
            <a:endParaRPr lang="zh-CN" altLang="en-US" dirty="0" smtClean="0"/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186184" y="2721322"/>
          <a:ext cx="424180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44" name="位图图像" r:id="rId1" imgW="7038975" imgH="5238750" progId="Paint.Picture">
                  <p:embed/>
                </p:oleObj>
              </mc:Choice>
              <mc:Fallback>
                <p:oleObj name="位图图像" r:id="rId1" imgW="7038975" imgH="523875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84" y="2721322"/>
                        <a:ext cx="4241800" cy="315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67" name="Text Box 3"/>
          <p:cNvSpPr txBox="1">
            <a:spLocks noChangeArrowheads="1"/>
          </p:cNvSpPr>
          <p:nvPr/>
        </p:nvSpPr>
        <p:spPr bwMode="auto">
          <a:xfrm>
            <a:off x="225425" y="1124744"/>
            <a:ext cx="8850500" cy="127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Char char="•"/>
            </a:pPr>
            <a:r>
              <a:rPr kumimoji="1" lang="en-US" altLang="zh-CN" sz="3200" dirty="0"/>
              <a:t> </a:t>
            </a:r>
            <a:r>
              <a:rPr kumimoji="1" lang="zh-CN" altLang="en-US" sz="3200" dirty="0">
                <a:solidFill>
                  <a:schemeClr val="accent2"/>
                </a:solidFill>
              </a:rPr>
              <a:t>判定器</a:t>
            </a:r>
            <a:r>
              <a:rPr kumimoji="1" lang="en-US" altLang="zh-CN" sz="3200" dirty="0"/>
              <a:t>M</a:t>
            </a:r>
            <a:r>
              <a:rPr kumimoji="1" lang="zh-CN" altLang="en-US" sz="3200" dirty="0"/>
              <a:t>的</a:t>
            </a:r>
            <a:r>
              <a:rPr kumimoji="1" lang="zh-CN" altLang="en-US" sz="3200" dirty="0">
                <a:solidFill>
                  <a:schemeClr val="accent2"/>
                </a:solidFill>
              </a:rPr>
              <a:t>运行时间</a:t>
            </a:r>
            <a:r>
              <a:rPr kumimoji="1" lang="zh-CN" altLang="en-US" sz="3200" dirty="0"/>
              <a:t>或时间复杂度是</a:t>
            </a:r>
            <a:r>
              <a:rPr kumimoji="1" lang="en-US" altLang="zh-CN" sz="3200" dirty="0"/>
              <a:t>f:N</a:t>
            </a:r>
            <a:r>
              <a:rPr kumimoji="1" lang="en-US" altLang="zh-CN" sz="3200" dirty="0">
                <a:sym typeface="Symbol" panose="05050102010706020507" pitchFamily="18" charset="2"/>
              </a:rPr>
              <a:t>N, 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>
                <a:sym typeface="Symbol" panose="05050102010706020507" pitchFamily="18" charset="2"/>
              </a:rPr>
              <a:t>   f(n)</a:t>
            </a:r>
            <a:r>
              <a:rPr kumimoji="1" lang="zh-CN" altLang="en-US" sz="3200" dirty="0">
                <a:sym typeface="Symbol" panose="05050102010706020507" pitchFamily="18" charset="2"/>
              </a:rPr>
              <a:t>是</a:t>
            </a:r>
            <a:r>
              <a:rPr kumimoji="1" lang="en-US" altLang="zh-CN" sz="3200" dirty="0">
                <a:sym typeface="Symbol" panose="05050102010706020507" pitchFamily="18" charset="2"/>
              </a:rPr>
              <a:t>M</a:t>
            </a:r>
            <a:r>
              <a:rPr kumimoji="1" lang="zh-CN" altLang="en-US" sz="3200" dirty="0">
                <a:sym typeface="Symbol" panose="05050102010706020507" pitchFamily="18" charset="2"/>
              </a:rPr>
              <a:t>在</a:t>
            </a:r>
            <a:r>
              <a:rPr kumimoji="1" lang="zh-CN" altLang="en-US" sz="3200" dirty="0">
                <a:solidFill>
                  <a:schemeClr val="accent2"/>
                </a:solidFill>
                <a:sym typeface="Symbol" panose="05050102010706020507" pitchFamily="18" charset="2"/>
              </a:rPr>
              <a:t>所有长为</a:t>
            </a:r>
            <a:r>
              <a:rPr kumimoji="1" lang="en-US" altLang="zh-CN" sz="3200" dirty="0">
                <a:solidFill>
                  <a:schemeClr val="accent2"/>
                </a:solidFill>
                <a:sym typeface="Symbol" panose="05050102010706020507" pitchFamily="18" charset="2"/>
              </a:rPr>
              <a:t>n</a:t>
            </a:r>
            <a:r>
              <a:rPr kumimoji="1" lang="zh-CN" altLang="en-US" sz="3200" dirty="0">
                <a:solidFill>
                  <a:schemeClr val="accent2"/>
                </a:solidFill>
                <a:sym typeface="Symbol" panose="05050102010706020507" pitchFamily="18" charset="2"/>
              </a:rPr>
              <a:t>的输入</a:t>
            </a:r>
            <a:r>
              <a:rPr kumimoji="1" lang="zh-CN" altLang="en-US" sz="3200" dirty="0">
                <a:sym typeface="Symbol" panose="05050102010706020507" pitchFamily="18" charset="2"/>
              </a:rPr>
              <a:t>上运行的</a:t>
            </a:r>
            <a:r>
              <a:rPr kumimoji="1" lang="zh-CN" altLang="en-US" sz="3200" dirty="0">
                <a:solidFill>
                  <a:schemeClr val="accent2"/>
                </a:solidFill>
                <a:sym typeface="Symbol" panose="05050102010706020507" pitchFamily="18" charset="2"/>
              </a:rPr>
              <a:t>最大</a:t>
            </a:r>
            <a:r>
              <a:rPr kumimoji="1" lang="zh-CN" altLang="en-US" sz="3200" dirty="0">
                <a:sym typeface="Symbol" panose="05050102010706020507" pitchFamily="18" charset="2"/>
              </a:rPr>
              <a:t>步数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.</a:t>
            </a:r>
            <a:endParaRPr kumimoji="1" lang="en-US" altLang="zh-CN" sz="3200" dirty="0">
              <a:sym typeface="Symbol" panose="05050102010706020507" pitchFamily="18" charset="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4689721" y="2974300"/>
            <a:ext cx="384271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 dirty="0" smtClean="0">
                <a:sym typeface="Symbol" panose="05050102010706020507" pitchFamily="18" charset="2"/>
              </a:rPr>
              <a:t>f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(1) = 2 </a:t>
            </a:r>
            <a:endParaRPr kumimoji="1" lang="en-US" altLang="zh-CN" sz="3200" dirty="0" smtClean="0">
              <a:sym typeface="Symbol" panose="05050102010706020507" pitchFamily="18" charset="2"/>
            </a:endParaRPr>
          </a:p>
          <a:p>
            <a:pPr eaLnBrk="1" hangingPunct="1"/>
            <a:r>
              <a:rPr kumimoji="1" lang="en-US" altLang="zh-CN" sz="3200" i="1" dirty="0" smtClean="0">
                <a:sym typeface="Symbol" panose="05050102010706020507" pitchFamily="18" charset="2"/>
              </a:rPr>
              <a:t>f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(2) </a:t>
            </a:r>
            <a:r>
              <a:rPr kumimoji="1" lang="en-US" altLang="zh-CN" sz="3200" dirty="0">
                <a:sym typeface="Symbol" panose="05050102010706020507" pitchFamily="18" charset="2"/>
              </a:rPr>
              <a:t>= 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7 </a:t>
            </a:r>
            <a:endParaRPr kumimoji="1" lang="en-US" altLang="zh-CN" sz="3200" dirty="0" smtClean="0">
              <a:sym typeface="Symbol" panose="05050102010706020507" pitchFamily="18" charset="2"/>
            </a:endParaRPr>
          </a:p>
          <a:p>
            <a:pPr eaLnBrk="1" hangingPunct="1"/>
            <a:r>
              <a:rPr kumimoji="1" lang="en-US" altLang="zh-CN" sz="3200" i="1" dirty="0" smtClean="0">
                <a:sym typeface="Symbol" panose="05050102010706020507" pitchFamily="18" charset="2"/>
              </a:rPr>
              <a:t>f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(3) </a:t>
            </a:r>
            <a:r>
              <a:rPr kumimoji="1" lang="en-US" altLang="zh-CN" sz="3200" dirty="0">
                <a:sym typeface="Symbol" panose="05050102010706020507" pitchFamily="18" charset="2"/>
              </a:rPr>
              <a:t>= 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4, …</a:t>
            </a:r>
            <a:endParaRPr kumimoji="1" lang="en-US" altLang="zh-CN" sz="3200" dirty="0" smtClean="0">
              <a:sym typeface="Symbol" panose="05050102010706020507" pitchFamily="18" charset="2"/>
            </a:endParaRPr>
          </a:p>
          <a:p>
            <a:pPr eaLnBrk="1" hangingPunct="1"/>
            <a:r>
              <a:rPr kumimoji="1" lang="en-US" altLang="zh-CN" sz="3200" i="1" dirty="0" smtClean="0">
                <a:sym typeface="Symbol" panose="05050102010706020507" pitchFamily="18" charset="2"/>
              </a:rPr>
              <a:t>f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(2</a:t>
            </a:r>
            <a:r>
              <a:rPr kumimoji="1" lang="en-US" altLang="zh-CN" sz="3200" baseline="30000" dirty="0" smtClean="0">
                <a:sym typeface="Symbol" panose="05050102010706020507" pitchFamily="18" charset="2"/>
              </a:rPr>
              <a:t>k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) </a:t>
            </a:r>
            <a:r>
              <a:rPr kumimoji="1" lang="en-US" altLang="zh-CN" sz="3200" dirty="0">
                <a:sym typeface="Symbol" panose="05050102010706020507" pitchFamily="18" charset="2"/>
              </a:rPr>
              <a:t>= 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(2k+1)2</a:t>
            </a:r>
            <a:r>
              <a:rPr kumimoji="1" lang="en-US" altLang="zh-CN" sz="3200" baseline="30000" dirty="0" smtClean="0">
                <a:sym typeface="Symbol" panose="05050102010706020507" pitchFamily="18" charset="2"/>
              </a:rPr>
              <a:t>k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+1, </a:t>
            </a:r>
            <a:endParaRPr kumimoji="1" lang="en-US" altLang="zh-CN" sz="3200" dirty="0" smtClean="0">
              <a:sym typeface="Symbol" panose="05050102010706020507" pitchFamily="18" charset="2"/>
            </a:endParaRPr>
          </a:p>
          <a:p>
            <a:pPr eaLnBrk="1" hangingPunct="1"/>
            <a:r>
              <a:rPr kumimoji="1" lang="en-US" altLang="zh-CN" sz="3200" i="1" dirty="0" smtClean="0">
                <a:sym typeface="Symbol" panose="05050102010706020507" pitchFamily="18" charset="2"/>
              </a:rPr>
              <a:t>f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(2n+1) </a:t>
            </a:r>
            <a:r>
              <a:rPr kumimoji="1" lang="en-US" altLang="zh-CN" sz="3200" dirty="0">
                <a:sym typeface="Symbol" panose="05050102010706020507" pitchFamily="18" charset="2"/>
              </a:rPr>
              <a:t>= 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2n+2, … </a:t>
            </a:r>
            <a:endParaRPr kumimoji="1" lang="en-US" altLang="zh-CN" sz="3200" dirty="0" smtClean="0">
              <a:sym typeface="Symbol" panose="05050102010706020507" pitchFamily="18" charset="2"/>
            </a:endParaRPr>
          </a:p>
          <a:p>
            <a:pPr eaLnBrk="1" hangingPunct="1"/>
            <a:r>
              <a:rPr kumimoji="1" lang="en-US" altLang="zh-CN" sz="3200" dirty="0">
                <a:sym typeface="Symbol" panose="05050102010706020507" pitchFamily="18" charset="2"/>
              </a:rPr>
              <a:t> 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  n+1  </a:t>
            </a:r>
            <a:r>
              <a:rPr kumimoji="1" lang="en-US" altLang="zh-CN" sz="3200" i="1" dirty="0" smtClean="0">
                <a:sym typeface="Symbol" panose="05050102010706020507" pitchFamily="18" charset="2"/>
              </a:rPr>
              <a:t>f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(n)  3nlogn</a:t>
            </a:r>
            <a:endParaRPr kumimoji="1" lang="zh-CN" altLang="en-US" sz="32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其它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NP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完全问题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补充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87107" y="1124744"/>
            <a:ext cx="856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SAT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07904" y="1897668"/>
            <a:ext cx="1036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3SAT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859" y="2780928"/>
            <a:ext cx="2727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HP(</a:t>
            </a:r>
            <a:r>
              <a:rPr lang="zh-CN" altLang="en-US" dirty="0" smtClean="0"/>
              <a:t>哈密顿路径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95936" y="2780928"/>
            <a:ext cx="27671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/>
              <a:t>KS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(</a:t>
            </a:r>
            <a:r>
              <a:rPr lang="zh-CN" altLang="en-US" dirty="0" smtClean="0"/>
              <a:t>子集和</a:t>
            </a:r>
            <a:r>
              <a:rPr lang="en-US" altLang="zh-CN" dirty="0" smtClean="0"/>
              <a:t>, 01</a:t>
            </a:r>
            <a:r>
              <a:rPr lang="zh-CN" altLang="en-US" dirty="0" smtClean="0"/>
              <a:t>背包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7504" y="3553852"/>
            <a:ext cx="4068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UHP(</a:t>
            </a:r>
            <a:r>
              <a:rPr lang="zh-CN" altLang="en-US" dirty="0" smtClean="0"/>
              <a:t>无向图哈密顿路径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520" y="4345940"/>
            <a:ext cx="3748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UHC(</a:t>
            </a:r>
            <a:r>
              <a:rPr lang="zh-CN" altLang="en-US" dirty="0" smtClean="0"/>
              <a:t>无向图哈密顿圈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5248" y="5210036"/>
            <a:ext cx="3608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TSP(</a:t>
            </a:r>
            <a:r>
              <a:rPr lang="zh-CN" altLang="en-US" dirty="0" smtClean="0"/>
              <a:t>旅行售货员问题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cxnSp>
        <p:nvCxnSpPr>
          <p:cNvPr id="5" name="直接连接符 4"/>
          <p:cNvCxnSpPr>
            <a:stCxn id="2" idx="2"/>
            <a:endCxn id="6" idx="0"/>
          </p:cNvCxnSpPr>
          <p:nvPr/>
        </p:nvCxnSpPr>
        <p:spPr bwMode="auto">
          <a:xfrm>
            <a:off x="4215558" y="1647964"/>
            <a:ext cx="10565" cy="2497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/>
          <p:cNvCxnSpPr>
            <a:stCxn id="6" idx="2"/>
            <a:endCxn id="3" idx="0"/>
          </p:cNvCxnSpPr>
          <p:nvPr/>
        </p:nvCxnSpPr>
        <p:spPr bwMode="auto">
          <a:xfrm flipH="1">
            <a:off x="2200374" y="2420888"/>
            <a:ext cx="2025749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/>
          <p:cNvCxnSpPr>
            <a:stCxn id="6" idx="2"/>
            <a:endCxn id="8" idx="0"/>
          </p:cNvCxnSpPr>
          <p:nvPr/>
        </p:nvCxnSpPr>
        <p:spPr bwMode="auto">
          <a:xfrm>
            <a:off x="4226123" y="2420888"/>
            <a:ext cx="1153365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>
            <a:stCxn id="3" idx="2"/>
            <a:endCxn id="9" idx="0"/>
          </p:cNvCxnSpPr>
          <p:nvPr/>
        </p:nvCxnSpPr>
        <p:spPr bwMode="auto">
          <a:xfrm flipH="1">
            <a:off x="2141876" y="3304148"/>
            <a:ext cx="58498" cy="2497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/>
          <p:cNvCxnSpPr>
            <a:stCxn id="9" idx="2"/>
            <a:endCxn id="10" idx="0"/>
          </p:cNvCxnSpPr>
          <p:nvPr/>
        </p:nvCxnSpPr>
        <p:spPr bwMode="auto">
          <a:xfrm flipH="1">
            <a:off x="2125591" y="4077072"/>
            <a:ext cx="16285" cy="26886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/>
          <p:cNvCxnSpPr>
            <a:stCxn id="10" idx="2"/>
            <a:endCxn id="11" idx="0"/>
          </p:cNvCxnSpPr>
          <p:nvPr/>
        </p:nvCxnSpPr>
        <p:spPr bwMode="auto">
          <a:xfrm flipH="1">
            <a:off x="2119588" y="4869160"/>
            <a:ext cx="6003" cy="3408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6716298" y="2780928"/>
            <a:ext cx="16001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CLIQUE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接连接符 16"/>
          <p:cNvCxnSpPr>
            <a:stCxn id="6" idx="2"/>
            <a:endCxn id="16" idx="0"/>
          </p:cNvCxnSpPr>
          <p:nvPr/>
        </p:nvCxnSpPr>
        <p:spPr bwMode="auto">
          <a:xfrm>
            <a:off x="4226123" y="2420888"/>
            <a:ext cx="3290234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9371" y="4077072"/>
            <a:ext cx="3667125" cy="2657475"/>
          </a:xfrm>
          <a:prstGeom prst="rect">
            <a:avLst/>
          </a:prstGeom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HP</a:t>
            </a:r>
            <a:r>
              <a:rPr kumimoji="1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kumimoji="1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NPC(</a:t>
            </a:r>
            <a:r>
              <a:rPr kumimoji="1"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3SAT</a:t>
            </a:r>
            <a:r>
              <a:rPr kumimoji="1" lang="en-US" altLang="zh-CN" baseline="-25000" dirty="0" smtClean="0">
                <a:solidFill>
                  <a:schemeClr val="accent2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HP</a:t>
            </a:r>
            <a:r>
              <a:rPr kumimoji="1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)(P175)</a:t>
            </a:r>
            <a:endParaRPr kumimoji="1"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467544" y="1340700"/>
            <a:ext cx="823334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>
                <a:sym typeface="Symbol" panose="05050102010706020507" pitchFamily="18" charset="2"/>
              </a:rPr>
              <a:t>HP={ &lt;</a:t>
            </a:r>
            <a:r>
              <a:rPr kumimoji="1" lang="en-US" altLang="zh-CN" dirty="0" err="1" smtClean="0">
                <a:sym typeface="Symbol" panose="05050102010706020507" pitchFamily="18" charset="2"/>
              </a:rPr>
              <a:t>G,s,t</a:t>
            </a:r>
            <a:r>
              <a:rPr kumimoji="1" lang="en-US" altLang="zh-CN" dirty="0" smtClean="0">
                <a:sym typeface="Symbol" panose="05050102010706020507" pitchFamily="18" charset="2"/>
              </a:rPr>
              <a:t>&gt; | G</a:t>
            </a:r>
            <a:r>
              <a:rPr kumimoji="1" lang="zh-CN" altLang="en-US" dirty="0" smtClean="0">
                <a:sym typeface="Symbol" panose="05050102010706020507" pitchFamily="18" charset="2"/>
              </a:rPr>
              <a:t>是有向图</a:t>
            </a:r>
            <a:r>
              <a:rPr kumimoji="1" lang="en-US" altLang="zh-CN" dirty="0" smtClean="0">
                <a:sym typeface="Symbol" panose="05050102010706020507" pitchFamily="18" charset="2"/>
              </a:rPr>
              <a:t>, </a:t>
            </a:r>
            <a:r>
              <a:rPr kumimoji="1" lang="zh-CN" altLang="en-US" dirty="0" smtClean="0">
                <a:sym typeface="Symbol" panose="05050102010706020507" pitchFamily="18" charset="2"/>
              </a:rPr>
              <a:t>有从</a:t>
            </a:r>
            <a:r>
              <a:rPr kumimoji="1" lang="en-US" altLang="zh-CN" dirty="0" smtClean="0">
                <a:sym typeface="Symbol" panose="05050102010706020507" pitchFamily="18" charset="2"/>
              </a:rPr>
              <a:t>s</a:t>
            </a:r>
            <a:r>
              <a:rPr kumimoji="1" lang="zh-CN" altLang="en-US" dirty="0" smtClean="0">
                <a:sym typeface="Symbol" panose="05050102010706020507" pitchFamily="18" charset="2"/>
              </a:rPr>
              <a:t>到</a:t>
            </a:r>
            <a:r>
              <a:rPr kumimoji="1" lang="en-US" altLang="zh-CN" dirty="0" smtClean="0">
                <a:sym typeface="Symbol" panose="05050102010706020507" pitchFamily="18" charset="2"/>
              </a:rPr>
              <a:t>t</a:t>
            </a:r>
            <a:r>
              <a:rPr kumimoji="1" lang="zh-CN" altLang="en-US" dirty="0" smtClean="0">
                <a:sym typeface="Symbol" panose="05050102010706020507" pitchFamily="18" charset="2"/>
              </a:rPr>
              <a:t>的哈密顿路径 </a:t>
            </a:r>
            <a:r>
              <a:rPr kumimoji="1" lang="en-US" altLang="zh-CN" dirty="0">
                <a:sym typeface="Symbol" panose="05050102010706020507" pitchFamily="18" charset="2"/>
              </a:rPr>
              <a:t>}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ym typeface="Symbol" panose="05050102010706020507" pitchFamily="18" charset="2"/>
              </a:rPr>
              <a:t>任</a:t>
            </a:r>
            <a:r>
              <a:rPr kumimoji="1" lang="zh-CN" altLang="en-US" dirty="0" smtClean="0">
                <a:sym typeface="Symbol" panose="05050102010706020507" pitchFamily="18" charset="2"/>
              </a:rPr>
              <a:t>取</a:t>
            </a:r>
            <a:r>
              <a:rPr kumimoji="1" lang="en-US" altLang="zh-CN" dirty="0" smtClean="0">
                <a:sym typeface="Symbol" panose="05050102010706020507" pitchFamily="18" charset="2"/>
              </a:rPr>
              <a:t>3cnf</a:t>
            </a:r>
            <a:r>
              <a:rPr kumimoji="1" lang="zh-CN" altLang="en-US" dirty="0" smtClean="0">
                <a:sym typeface="Symbol" panose="05050102010706020507" pitchFamily="18" charset="2"/>
              </a:rPr>
              <a:t>公式</a:t>
            </a: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 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r>
              <a:rPr kumimoji="1" lang="en-US" altLang="zh-CN" dirty="0" smtClean="0">
                <a:solidFill>
                  <a:srgbClr val="3333CC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a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b</a:t>
            </a:r>
            <a:r>
              <a:rPr kumimoji="1" lang="en-US" altLang="zh-CN" baseline="-25000" dirty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 smtClean="0">
                <a:solidFill>
                  <a:srgbClr val="3333CC"/>
                </a:solidFill>
                <a:sym typeface="Symbol" panose="05050102010706020507" pitchFamily="18" charset="2"/>
              </a:rPr>
              <a:t>d</a:t>
            </a:r>
            <a:r>
              <a:rPr kumimoji="1" lang="en-US" altLang="zh-CN" baseline="-25000" dirty="0" smtClean="0">
                <a:solidFill>
                  <a:srgbClr val="3333CC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…</a:t>
            </a:r>
            <a:r>
              <a:rPr kumimoji="1" lang="en-US" altLang="zh-CN" dirty="0">
                <a:solidFill>
                  <a:srgbClr val="3333CC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dirty="0" err="1">
                <a:solidFill>
                  <a:srgbClr val="3333CC"/>
                </a:solidFill>
                <a:sym typeface="Symbol" panose="05050102010706020507" pitchFamily="18" charset="2"/>
              </a:rPr>
              <a:t>a</a:t>
            </a:r>
            <a:r>
              <a:rPr kumimoji="1" lang="en-US" altLang="zh-CN" baseline="-25000" dirty="0" err="1">
                <a:solidFill>
                  <a:srgbClr val="3333CC"/>
                </a:solidFill>
                <a:sym typeface="Symbol" panose="05050102010706020507" pitchFamily="18" charset="2"/>
              </a:rPr>
              <a:t>k</a:t>
            </a:r>
            <a:r>
              <a:rPr kumimoji="1" lang="en-US" altLang="zh-CN" dirty="0" err="1">
                <a:solidFill>
                  <a:srgbClr val="3333CC"/>
                </a:solidFill>
                <a:sym typeface="Symbol" panose="05050102010706020507" pitchFamily="18" charset="2"/>
              </a:rPr>
              <a:t>b</a:t>
            </a:r>
            <a:r>
              <a:rPr kumimoji="1" lang="en-US" altLang="zh-CN" baseline="-25000" dirty="0" err="1">
                <a:solidFill>
                  <a:srgbClr val="3333CC"/>
                </a:solidFill>
                <a:sym typeface="Symbol" panose="05050102010706020507" pitchFamily="18" charset="2"/>
              </a:rPr>
              <a:t>k</a:t>
            </a:r>
            <a:r>
              <a:rPr kumimoji="1" lang="en-US" altLang="zh-CN" dirty="0" err="1" smtClean="0">
                <a:solidFill>
                  <a:srgbClr val="3333CC"/>
                </a:solidFill>
                <a:sym typeface="Symbol" panose="05050102010706020507" pitchFamily="18" charset="2"/>
              </a:rPr>
              <a:t>d</a:t>
            </a:r>
            <a:r>
              <a:rPr kumimoji="1" lang="en-US" altLang="zh-CN" baseline="-25000" dirty="0" err="1" smtClean="0">
                <a:solidFill>
                  <a:srgbClr val="3333CC"/>
                </a:solidFill>
                <a:sym typeface="Symbol" panose="05050102010706020507" pitchFamily="18" charset="2"/>
              </a:rPr>
              <a:t>k</a:t>
            </a:r>
            <a:r>
              <a:rPr kumimoji="1" lang="en-US" altLang="zh-CN" dirty="0" smtClean="0">
                <a:solidFill>
                  <a:srgbClr val="3333CC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endParaRPr kumimoji="1" lang="en-US" altLang="zh-CN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不妨设有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k</a:t>
            </a: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个子句</a:t>
            </a:r>
            <a:r>
              <a:rPr lang="en-US" altLang="zh-CN" i="1" dirty="0"/>
              <a:t>c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i="1" dirty="0"/>
              <a:t> </a:t>
            </a:r>
            <a:r>
              <a:rPr lang="en-US" altLang="zh-CN" i="1" dirty="0" err="1" smtClean="0"/>
              <a:t>c</a:t>
            </a:r>
            <a:r>
              <a:rPr lang="en-US" altLang="zh-CN" i="1" baseline="-25000" dirty="0" err="1" smtClean="0"/>
              <a:t>k</a:t>
            </a:r>
            <a:r>
              <a:rPr lang="en-US" altLang="zh-CN" dirty="0" smtClean="0"/>
              <a:t>, 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n</a:t>
            </a:r>
            <a:r>
              <a:rPr kumimoji="1" lang="zh-CN" altLang="en-US" dirty="0" smtClean="0">
                <a:solidFill>
                  <a:srgbClr val="000000"/>
                </a:solidFill>
                <a:sym typeface="Symbol" panose="05050102010706020507" pitchFamily="18" charset="2"/>
              </a:rPr>
              <a:t>个变量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i="1" dirty="0"/>
              <a:t>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n</a:t>
            </a:r>
            <a:r>
              <a:rPr lang="en-US" altLang="zh-CN" dirty="0" smtClean="0"/>
              <a:t>,</a:t>
            </a:r>
            <a:endParaRPr kumimoji="1" lang="en-US" altLang="zh-CN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>
                <a:sym typeface="Symbol" panose="05050102010706020507"/>
              </a:rPr>
              <a:t>构造 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() = </a:t>
            </a:r>
            <a:r>
              <a:rPr kumimoji="1" lang="en-US" altLang="zh-CN" dirty="0" smtClean="0">
                <a:sym typeface="Symbol" panose="05050102010706020507" pitchFamily="18" charset="2"/>
              </a:rPr>
              <a:t>&lt;</a:t>
            </a:r>
            <a:r>
              <a:rPr kumimoji="1" lang="en-US" altLang="zh-CN" dirty="0" err="1" smtClean="0">
                <a:sym typeface="Symbol" panose="05050102010706020507" pitchFamily="18" charset="2"/>
              </a:rPr>
              <a:t>G,s,t</a:t>
            </a:r>
            <a:r>
              <a:rPr kumimoji="1" lang="en-US" altLang="zh-CN" dirty="0" smtClean="0">
                <a:sym typeface="Symbol" panose="05050102010706020507" pitchFamily="18" charset="2"/>
              </a:rPr>
              <a:t>&gt; </a:t>
            </a:r>
            <a:r>
              <a:rPr kumimoji="1" lang="zh-CN" altLang="en-US" dirty="0" smtClean="0">
                <a:sym typeface="Symbol" panose="05050102010706020507" pitchFamily="18" charset="2"/>
              </a:rPr>
              <a:t>使得 </a:t>
            </a:r>
            <a:r>
              <a:rPr kumimoji="1" lang="zh-CN" altLang="en-US" dirty="0" smtClean="0">
                <a:sym typeface="Symbol" panose="05050102010706020507"/>
              </a:rPr>
              <a:t>可满足 </a:t>
            </a:r>
            <a:r>
              <a:rPr kumimoji="1" lang="en-US" altLang="zh-CN" dirty="0" smtClean="0">
                <a:sym typeface="Symbol" panose="05050102010706020507"/>
              </a:rPr>
              <a:t>G</a:t>
            </a:r>
            <a:r>
              <a:rPr kumimoji="1" lang="zh-CN" altLang="en-US" dirty="0" smtClean="0">
                <a:sym typeface="Symbol" panose="05050102010706020507"/>
              </a:rPr>
              <a:t>有从</a:t>
            </a:r>
            <a:r>
              <a:rPr kumimoji="1" lang="en-US" altLang="zh-CN" dirty="0" smtClean="0">
                <a:sym typeface="Symbol" panose="05050102010706020507"/>
              </a:rPr>
              <a:t>s</a:t>
            </a:r>
            <a:r>
              <a:rPr kumimoji="1" lang="zh-CN" altLang="en-US" dirty="0" smtClean="0">
                <a:sym typeface="Symbol" panose="05050102010706020507"/>
              </a:rPr>
              <a:t>到</a:t>
            </a:r>
            <a:r>
              <a:rPr kumimoji="1" lang="en-US" altLang="zh-CN" dirty="0" smtClean="0">
                <a:sym typeface="Symbol" panose="05050102010706020507"/>
              </a:rPr>
              <a:t>t</a:t>
            </a:r>
            <a:r>
              <a:rPr kumimoji="1" lang="zh-CN" altLang="en-US" dirty="0" smtClean="0">
                <a:sym typeface="Symbol" panose="05050102010706020507"/>
              </a:rPr>
              <a:t>的</a:t>
            </a:r>
            <a:r>
              <a:rPr kumimoji="1" lang="en-US" altLang="zh-CN" dirty="0" smtClean="0">
                <a:sym typeface="Symbol" panose="05050102010706020507"/>
              </a:rPr>
              <a:t>HP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>
                <a:sym typeface="Symbol" panose="05050102010706020507" pitchFamily="18" charset="2"/>
              </a:rPr>
              <a:t>一般由</a:t>
            </a:r>
            <a:r>
              <a:rPr kumimoji="1" lang="en-US" altLang="zh-CN" dirty="0" smtClean="0">
                <a:sym typeface="Symbol" panose="05050102010706020507" pitchFamily="18" charset="2"/>
              </a:rPr>
              <a:t>3cnf</a:t>
            </a:r>
            <a:r>
              <a:rPr kumimoji="1" lang="zh-CN" altLang="en-US" dirty="0" smtClean="0">
                <a:sym typeface="Symbol" panose="05050102010706020507" pitchFamily="18" charset="2"/>
              </a:rPr>
              <a:t>公式构造图有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变量构件</a:t>
            </a:r>
            <a:r>
              <a:rPr kumimoji="1" lang="en-US" altLang="zh-CN" dirty="0" smtClean="0">
                <a:sym typeface="Symbol" panose="05050102010706020507" pitchFamily="18" charset="2"/>
              </a:rPr>
              <a:t>, </a:t>
            </a:r>
            <a:r>
              <a:rPr kumimoji="1"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子句构件</a:t>
            </a:r>
            <a:r>
              <a:rPr kumimoji="1" lang="en-US" altLang="zh-CN" dirty="0" smtClean="0">
                <a:sym typeface="Symbol" panose="05050102010706020507" pitchFamily="18" charset="2"/>
              </a:rPr>
              <a:t>, </a:t>
            </a:r>
            <a:r>
              <a:rPr kumimoji="1"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联接构件</a:t>
            </a:r>
            <a:endParaRPr kumimoji="1" lang="en-US" altLang="zh-CN" dirty="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>
                <a:sym typeface="Symbol" panose="05050102010706020507" pitchFamily="18" charset="2"/>
              </a:rPr>
              <a:t>如右</a:t>
            </a:r>
            <a:r>
              <a:rPr kumimoji="1" lang="zh-CN" altLang="en-US" dirty="0" smtClean="0">
                <a:sym typeface="Symbol" panose="05050102010706020507" pitchFamily="18" charset="2"/>
              </a:rPr>
              <a:t>图</a:t>
            </a:r>
            <a:r>
              <a:rPr kumimoji="1" lang="en-US" altLang="zh-CN" dirty="0" smtClean="0">
                <a:sym typeface="Symbol" panose="05050102010706020507" pitchFamily="18" charset="2"/>
              </a:rPr>
              <a:t>3SAT</a:t>
            </a:r>
            <a:r>
              <a:rPr kumimoji="1" lang="zh-CN" altLang="en-US" dirty="0" smtClean="0">
                <a:sym typeface="Symbol" panose="05050102010706020507" pitchFamily="18" charset="2"/>
              </a:rPr>
              <a:t>到</a:t>
            </a:r>
            <a:r>
              <a:rPr kumimoji="1" lang="en-US" altLang="zh-CN" dirty="0" smtClean="0">
                <a:sym typeface="Symbol" panose="05050102010706020507" pitchFamily="18" charset="2"/>
              </a:rPr>
              <a:t>CLIQUE</a:t>
            </a:r>
            <a:r>
              <a:rPr kumimoji="1" lang="zh-CN" altLang="en-US" dirty="0" smtClean="0">
                <a:sym typeface="Symbol" panose="05050102010706020507" pitchFamily="18" charset="2"/>
              </a:rPr>
              <a:t>归约中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>
                <a:sym typeface="Symbol" panose="05050102010706020507" pitchFamily="18" charset="2"/>
              </a:rPr>
              <a:t>有</a:t>
            </a:r>
            <a:r>
              <a:rPr kumimoji="1"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子句构件</a:t>
            </a:r>
            <a:r>
              <a:rPr kumimoji="1" lang="zh-CN" altLang="en-US" dirty="0" smtClean="0">
                <a:sym typeface="Symbol" panose="05050102010706020507" pitchFamily="18" charset="2"/>
              </a:rPr>
              <a:t>和</a:t>
            </a:r>
            <a:r>
              <a:rPr kumimoji="1"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联接构件</a:t>
            </a:r>
            <a:r>
              <a:rPr kumimoji="1" lang="zh-CN" altLang="en-US" dirty="0" smtClean="0">
                <a:sym typeface="Symbol" panose="05050102010706020507" pitchFamily="18" charset="2"/>
              </a:rPr>
              <a:t> </a:t>
            </a:r>
            <a:endParaRPr kumimoji="1" lang="zh-CN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变量构件和子句构件</a:t>
            </a:r>
            <a:r>
              <a:rPr lang="en-US" altLang="zh-CN" b="1" dirty="0" smtClean="0"/>
              <a:t>(P175)</a:t>
            </a:r>
            <a:endParaRPr lang="zh-CN" altLang="zh-CN" b="1" dirty="0" smtClean="0"/>
          </a:p>
        </p:txBody>
      </p:sp>
      <p:sp>
        <p:nvSpPr>
          <p:cNvPr id="48131" name="Text Box 39"/>
          <p:cNvSpPr txBox="1">
            <a:spLocks noChangeArrowheads="1"/>
          </p:cNvSpPr>
          <p:nvPr/>
        </p:nvSpPr>
        <p:spPr bwMode="auto">
          <a:xfrm>
            <a:off x="755576" y="4352702"/>
            <a:ext cx="43973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变量</a:t>
            </a:r>
            <a:r>
              <a:rPr lang="en-US" altLang="zh-CN" sz="2800" i="1" dirty="0">
                <a:solidFill>
                  <a:srgbClr val="FF0000"/>
                </a:solidFill>
              </a:rPr>
              <a:t>x</a:t>
            </a:r>
            <a:r>
              <a:rPr lang="en-US" altLang="zh-CN" sz="2800" i="1" baseline="-25000" dirty="0">
                <a:solidFill>
                  <a:srgbClr val="FF0000"/>
                </a:solidFill>
              </a:rPr>
              <a:t>i</a:t>
            </a:r>
            <a:r>
              <a:rPr lang="zh-CN" altLang="en-US" sz="2800" dirty="0">
                <a:solidFill>
                  <a:srgbClr val="FF0000"/>
                </a:solidFill>
              </a:rPr>
              <a:t>表示为一个钻石结构</a:t>
            </a:r>
            <a:endParaRPr lang="zh-CN" altLang="en-US" sz="2800" i="1" baseline="-25000" dirty="0">
              <a:solidFill>
                <a:srgbClr val="FF0000"/>
              </a:solidFill>
            </a:endParaRPr>
          </a:p>
        </p:txBody>
      </p:sp>
      <p:grpSp>
        <p:nvGrpSpPr>
          <p:cNvPr id="48132" name="组合 88"/>
          <p:cNvGrpSpPr/>
          <p:nvPr/>
        </p:nvGrpSpPr>
        <p:grpSpPr bwMode="auto">
          <a:xfrm>
            <a:off x="107504" y="1196752"/>
            <a:ext cx="5494337" cy="3070225"/>
            <a:chOff x="68208" y="2035175"/>
            <a:chExt cx="5494392" cy="3070225"/>
          </a:xfrm>
        </p:grpSpPr>
        <p:sp>
          <p:nvSpPr>
            <p:cNvPr id="48137" name="Text Box 39"/>
            <p:cNvSpPr txBox="1">
              <a:spLocks noChangeArrowheads="1"/>
            </p:cNvSpPr>
            <p:nvPr/>
          </p:nvSpPr>
          <p:spPr bwMode="auto">
            <a:xfrm>
              <a:off x="68208" y="3225225"/>
              <a:ext cx="46519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i="1" dirty="0">
                  <a:solidFill>
                    <a:srgbClr val="FF0000"/>
                  </a:solidFill>
                </a:rPr>
                <a:t>x</a:t>
              </a:r>
              <a:r>
                <a:rPr lang="en-US" altLang="zh-CN" i="1" baseline="-25000" dirty="0">
                  <a:solidFill>
                    <a:srgbClr val="FF0000"/>
                  </a:solidFill>
                </a:rPr>
                <a:t>i</a:t>
              </a:r>
              <a:endParaRPr lang="zh-CN" altLang="en-US" i="1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48138" name="直接箭头连接符 3"/>
            <p:cNvCxnSpPr>
              <a:cxnSpLocks noChangeShapeType="1"/>
              <a:stCxn id="48146" idx="6"/>
              <a:endCxn id="48149" idx="0"/>
            </p:cNvCxnSpPr>
            <p:nvPr/>
          </p:nvCxnSpPr>
          <p:spPr bwMode="auto">
            <a:xfrm>
              <a:off x="3124200" y="2122488"/>
              <a:ext cx="2362200" cy="13604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39" name="直接箭头连接符 36"/>
            <p:cNvCxnSpPr>
              <a:cxnSpLocks noChangeShapeType="1"/>
              <a:stCxn id="48146" idx="2"/>
              <a:endCxn id="48148" idx="0"/>
            </p:cNvCxnSpPr>
            <p:nvPr/>
          </p:nvCxnSpPr>
          <p:spPr bwMode="auto">
            <a:xfrm flipH="1">
              <a:off x="685800" y="2122488"/>
              <a:ext cx="2286000" cy="138271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40" name="直接箭头连接符 40"/>
            <p:cNvCxnSpPr>
              <a:cxnSpLocks noChangeShapeType="1"/>
              <a:stCxn id="48148" idx="4"/>
              <a:endCxn id="48147" idx="2"/>
            </p:cNvCxnSpPr>
            <p:nvPr/>
          </p:nvCxnSpPr>
          <p:spPr bwMode="auto">
            <a:xfrm>
              <a:off x="685800" y="3679825"/>
              <a:ext cx="2286000" cy="133826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41" name="直接箭头连接符 45"/>
            <p:cNvCxnSpPr>
              <a:cxnSpLocks noChangeShapeType="1"/>
              <a:stCxn id="48149" idx="4"/>
              <a:endCxn id="48147" idx="6"/>
            </p:cNvCxnSpPr>
            <p:nvPr/>
          </p:nvCxnSpPr>
          <p:spPr bwMode="auto">
            <a:xfrm flipH="1">
              <a:off x="3124200" y="3657600"/>
              <a:ext cx="2362200" cy="13604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42" name="直接箭头连接符 54"/>
            <p:cNvCxnSpPr>
              <a:cxnSpLocks noChangeShapeType="1"/>
              <a:stCxn id="48148" idx="7"/>
              <a:endCxn id="48150" idx="1"/>
            </p:cNvCxnSpPr>
            <p:nvPr/>
          </p:nvCxnSpPr>
          <p:spPr bwMode="auto">
            <a:xfrm>
              <a:off x="739682" y="3530773"/>
              <a:ext cx="42563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43" name="直接箭头连接符 59"/>
            <p:cNvCxnSpPr>
              <a:cxnSpLocks noChangeShapeType="1"/>
              <a:stCxn id="48150" idx="7"/>
              <a:endCxn id="48151" idx="1"/>
            </p:cNvCxnSpPr>
            <p:nvPr/>
          </p:nvCxnSpPr>
          <p:spPr bwMode="auto">
            <a:xfrm>
              <a:off x="1273082" y="3530773"/>
              <a:ext cx="42563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44" name="直接箭头连接符 79"/>
            <p:cNvCxnSpPr>
              <a:cxnSpLocks noChangeShapeType="1"/>
              <a:stCxn id="48150" idx="3"/>
              <a:endCxn id="48148" idx="5"/>
            </p:cNvCxnSpPr>
            <p:nvPr/>
          </p:nvCxnSpPr>
          <p:spPr bwMode="auto">
            <a:xfrm flipH="1">
              <a:off x="739682" y="3654252"/>
              <a:ext cx="42563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45" name="直接箭头连接符 83"/>
            <p:cNvCxnSpPr>
              <a:cxnSpLocks noChangeShapeType="1"/>
              <a:stCxn id="48151" idx="3"/>
              <a:endCxn id="48150" idx="5"/>
            </p:cNvCxnSpPr>
            <p:nvPr/>
          </p:nvCxnSpPr>
          <p:spPr bwMode="auto">
            <a:xfrm flipH="1">
              <a:off x="1273082" y="3654252"/>
              <a:ext cx="42563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146" name="Oval 4"/>
            <p:cNvSpPr>
              <a:spLocks noChangeArrowheads="1"/>
            </p:cNvSpPr>
            <p:nvPr/>
          </p:nvSpPr>
          <p:spPr bwMode="auto">
            <a:xfrm>
              <a:off x="2971800" y="2035175"/>
              <a:ext cx="152400" cy="1746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8147" name="Oval 4"/>
            <p:cNvSpPr>
              <a:spLocks noChangeArrowheads="1"/>
            </p:cNvSpPr>
            <p:nvPr/>
          </p:nvSpPr>
          <p:spPr bwMode="auto">
            <a:xfrm>
              <a:off x="2971800" y="4930775"/>
              <a:ext cx="152400" cy="1746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8148" name="Oval 4"/>
            <p:cNvSpPr>
              <a:spLocks noChangeArrowheads="1"/>
            </p:cNvSpPr>
            <p:nvPr/>
          </p:nvSpPr>
          <p:spPr bwMode="auto">
            <a:xfrm>
              <a:off x="609600" y="3505200"/>
              <a:ext cx="152400" cy="1746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8149" name="Oval 4"/>
            <p:cNvSpPr>
              <a:spLocks noChangeArrowheads="1"/>
            </p:cNvSpPr>
            <p:nvPr/>
          </p:nvSpPr>
          <p:spPr bwMode="auto">
            <a:xfrm>
              <a:off x="5410200" y="3482975"/>
              <a:ext cx="152400" cy="1746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8150" name="Oval 4"/>
            <p:cNvSpPr>
              <a:spLocks noChangeArrowheads="1"/>
            </p:cNvSpPr>
            <p:nvPr/>
          </p:nvSpPr>
          <p:spPr bwMode="auto">
            <a:xfrm>
              <a:off x="1143000" y="3505200"/>
              <a:ext cx="152400" cy="1746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8151" name="Oval 4"/>
            <p:cNvSpPr>
              <a:spLocks noChangeArrowheads="1"/>
            </p:cNvSpPr>
            <p:nvPr/>
          </p:nvSpPr>
          <p:spPr bwMode="auto">
            <a:xfrm>
              <a:off x="1676400" y="3505200"/>
              <a:ext cx="152400" cy="1746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cxnSp>
          <p:nvCxnSpPr>
            <p:cNvPr id="48152" name="直接箭头连接符 110"/>
            <p:cNvCxnSpPr>
              <a:cxnSpLocks noChangeShapeType="1"/>
              <a:stCxn id="48151" idx="7"/>
              <a:endCxn id="48156" idx="1"/>
            </p:cNvCxnSpPr>
            <p:nvPr/>
          </p:nvCxnSpPr>
          <p:spPr bwMode="auto">
            <a:xfrm>
              <a:off x="1806482" y="3530773"/>
              <a:ext cx="42563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53" name="直接箭头连接符 111"/>
            <p:cNvCxnSpPr>
              <a:cxnSpLocks noChangeShapeType="1"/>
              <a:stCxn id="48156" idx="7"/>
              <a:endCxn id="48157" idx="1"/>
            </p:cNvCxnSpPr>
            <p:nvPr/>
          </p:nvCxnSpPr>
          <p:spPr bwMode="auto">
            <a:xfrm>
              <a:off x="2339882" y="3530773"/>
              <a:ext cx="42563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54" name="直接箭头连接符 112"/>
            <p:cNvCxnSpPr>
              <a:cxnSpLocks noChangeShapeType="1"/>
              <a:stCxn id="48156" idx="3"/>
              <a:endCxn id="48151" idx="5"/>
            </p:cNvCxnSpPr>
            <p:nvPr/>
          </p:nvCxnSpPr>
          <p:spPr bwMode="auto">
            <a:xfrm flipH="1">
              <a:off x="1806482" y="3654252"/>
              <a:ext cx="42563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55" name="直接箭头连接符 113"/>
            <p:cNvCxnSpPr>
              <a:cxnSpLocks noChangeShapeType="1"/>
              <a:stCxn id="48157" idx="3"/>
              <a:endCxn id="48156" idx="5"/>
            </p:cNvCxnSpPr>
            <p:nvPr/>
          </p:nvCxnSpPr>
          <p:spPr bwMode="auto">
            <a:xfrm flipH="1">
              <a:off x="2339882" y="3654252"/>
              <a:ext cx="42563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156" name="Oval 4"/>
            <p:cNvSpPr>
              <a:spLocks noChangeArrowheads="1"/>
            </p:cNvSpPr>
            <p:nvPr/>
          </p:nvSpPr>
          <p:spPr bwMode="auto">
            <a:xfrm>
              <a:off x="2209800" y="3505200"/>
              <a:ext cx="152400" cy="1746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8157" name="Oval 4"/>
            <p:cNvSpPr>
              <a:spLocks noChangeArrowheads="1"/>
            </p:cNvSpPr>
            <p:nvPr/>
          </p:nvSpPr>
          <p:spPr bwMode="auto">
            <a:xfrm>
              <a:off x="2743200" y="3505200"/>
              <a:ext cx="152400" cy="1746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cxnSp>
          <p:nvCxnSpPr>
            <p:cNvPr id="48158" name="直接箭头连接符 119"/>
            <p:cNvCxnSpPr>
              <a:cxnSpLocks noChangeShapeType="1"/>
              <a:stCxn id="48157" idx="7"/>
              <a:endCxn id="48162" idx="1"/>
            </p:cNvCxnSpPr>
            <p:nvPr/>
          </p:nvCxnSpPr>
          <p:spPr bwMode="auto">
            <a:xfrm>
              <a:off x="2873282" y="3530773"/>
              <a:ext cx="42563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59" name="直接箭头连接符 120"/>
            <p:cNvCxnSpPr>
              <a:cxnSpLocks noChangeShapeType="1"/>
              <a:stCxn id="48162" idx="7"/>
              <a:endCxn id="48163" idx="1"/>
            </p:cNvCxnSpPr>
            <p:nvPr/>
          </p:nvCxnSpPr>
          <p:spPr bwMode="auto">
            <a:xfrm>
              <a:off x="3406682" y="3530773"/>
              <a:ext cx="42563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0" name="直接箭头连接符 121"/>
            <p:cNvCxnSpPr>
              <a:cxnSpLocks noChangeShapeType="1"/>
              <a:stCxn id="48162" idx="3"/>
              <a:endCxn id="48157" idx="5"/>
            </p:cNvCxnSpPr>
            <p:nvPr/>
          </p:nvCxnSpPr>
          <p:spPr bwMode="auto">
            <a:xfrm flipH="1">
              <a:off x="2873282" y="3654252"/>
              <a:ext cx="42563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1" name="直接箭头连接符 122"/>
            <p:cNvCxnSpPr>
              <a:cxnSpLocks noChangeShapeType="1"/>
              <a:stCxn id="48163" idx="3"/>
              <a:endCxn id="48162" idx="5"/>
            </p:cNvCxnSpPr>
            <p:nvPr/>
          </p:nvCxnSpPr>
          <p:spPr bwMode="auto">
            <a:xfrm flipH="1">
              <a:off x="3406682" y="3654252"/>
              <a:ext cx="425636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162" name="Oval 4"/>
            <p:cNvSpPr>
              <a:spLocks noChangeArrowheads="1"/>
            </p:cNvSpPr>
            <p:nvPr/>
          </p:nvSpPr>
          <p:spPr bwMode="auto">
            <a:xfrm>
              <a:off x="3276600" y="3505200"/>
              <a:ext cx="152400" cy="1746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8163" name="Oval 4"/>
            <p:cNvSpPr>
              <a:spLocks noChangeArrowheads="1"/>
            </p:cNvSpPr>
            <p:nvPr/>
          </p:nvSpPr>
          <p:spPr bwMode="auto">
            <a:xfrm>
              <a:off x="3810000" y="3505200"/>
              <a:ext cx="152400" cy="1746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cxnSp>
          <p:nvCxnSpPr>
            <p:cNvPr id="48164" name="直接箭头连接符 127"/>
            <p:cNvCxnSpPr>
              <a:cxnSpLocks noChangeShapeType="1"/>
              <a:stCxn id="48163" idx="7"/>
            </p:cNvCxnSpPr>
            <p:nvPr/>
          </p:nvCxnSpPr>
          <p:spPr bwMode="auto">
            <a:xfrm>
              <a:off x="3940082" y="3530773"/>
              <a:ext cx="403318" cy="334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5" name="直接箭头连接符 128"/>
            <p:cNvCxnSpPr>
              <a:cxnSpLocks noChangeShapeType="1"/>
              <a:endCxn id="48163" idx="5"/>
            </p:cNvCxnSpPr>
            <p:nvPr/>
          </p:nvCxnSpPr>
          <p:spPr bwMode="auto">
            <a:xfrm flipH="1" flipV="1">
              <a:off x="3940082" y="3654252"/>
              <a:ext cx="403318" cy="334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6" name="直接箭头连接符 131"/>
            <p:cNvCxnSpPr>
              <a:cxnSpLocks noChangeShapeType="1"/>
              <a:endCxn id="48149" idx="1"/>
            </p:cNvCxnSpPr>
            <p:nvPr/>
          </p:nvCxnSpPr>
          <p:spPr bwMode="auto">
            <a:xfrm flipV="1">
              <a:off x="5029200" y="3508548"/>
              <a:ext cx="403318" cy="2557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7" name="直接箭头连接符 132"/>
            <p:cNvCxnSpPr>
              <a:cxnSpLocks noChangeShapeType="1"/>
              <a:stCxn id="48149" idx="3"/>
            </p:cNvCxnSpPr>
            <p:nvPr/>
          </p:nvCxnSpPr>
          <p:spPr bwMode="auto">
            <a:xfrm flipH="1">
              <a:off x="5029200" y="3632027"/>
              <a:ext cx="403318" cy="2557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168" name="Text Box 39"/>
            <p:cNvSpPr txBox="1">
              <a:spLocks noChangeArrowheads="1"/>
            </p:cNvSpPr>
            <p:nvPr/>
          </p:nvSpPr>
          <p:spPr bwMode="auto">
            <a:xfrm>
              <a:off x="4343400" y="3200400"/>
              <a:ext cx="59503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ym typeface="Symbol" panose="05050102010706020507" pitchFamily="18" charset="2"/>
                </a:rPr>
                <a:t></a:t>
              </a:r>
              <a:endParaRPr lang="zh-CN" altLang="en-US" i="1" baseline="-25000"/>
            </a:p>
          </p:txBody>
        </p:sp>
      </p:grpSp>
      <p:grpSp>
        <p:nvGrpSpPr>
          <p:cNvPr id="48133" name="组合 89"/>
          <p:cNvGrpSpPr/>
          <p:nvPr/>
        </p:nvGrpSpPr>
        <p:grpSpPr bwMode="auto">
          <a:xfrm>
            <a:off x="7020272" y="1980704"/>
            <a:ext cx="762000" cy="584200"/>
            <a:chOff x="6934200" y="3225225"/>
            <a:chExt cx="762000" cy="584775"/>
          </a:xfrm>
        </p:grpSpPr>
        <p:sp>
          <p:nvSpPr>
            <p:cNvPr id="48135" name="Oval 4"/>
            <p:cNvSpPr>
              <a:spLocks noChangeArrowheads="1"/>
            </p:cNvSpPr>
            <p:nvPr/>
          </p:nvSpPr>
          <p:spPr bwMode="auto">
            <a:xfrm>
              <a:off x="6934200" y="3482975"/>
              <a:ext cx="152400" cy="17462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8136" name="Text Box 39"/>
            <p:cNvSpPr txBox="1">
              <a:spLocks noChangeArrowheads="1"/>
            </p:cNvSpPr>
            <p:nvPr/>
          </p:nvSpPr>
          <p:spPr bwMode="auto">
            <a:xfrm>
              <a:off x="7253450" y="3225225"/>
              <a:ext cx="442750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i="1" dirty="0" err="1">
                  <a:solidFill>
                    <a:schemeClr val="accent2"/>
                  </a:solidFill>
                </a:rPr>
                <a:t>c</a:t>
              </a:r>
              <a:r>
                <a:rPr lang="en-US" altLang="zh-CN" i="1" baseline="-25000" dirty="0" err="1">
                  <a:solidFill>
                    <a:schemeClr val="accent2"/>
                  </a:solidFill>
                </a:rPr>
                <a:t>j</a:t>
              </a:r>
              <a:endParaRPr lang="zh-CN" altLang="en-US" i="1" baseline="-250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8134" name="Text Box 39"/>
          <p:cNvSpPr txBox="1">
            <a:spLocks noChangeArrowheads="1"/>
          </p:cNvSpPr>
          <p:nvPr/>
        </p:nvSpPr>
        <p:spPr bwMode="auto">
          <a:xfrm>
            <a:off x="5470758" y="2924944"/>
            <a:ext cx="365442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子句</a:t>
            </a:r>
            <a:r>
              <a:rPr lang="en-US" altLang="zh-CN" sz="2800" i="1" dirty="0" err="1">
                <a:solidFill>
                  <a:schemeClr val="accent2"/>
                </a:solidFill>
              </a:rPr>
              <a:t>c</a:t>
            </a:r>
            <a:r>
              <a:rPr lang="en-US" altLang="zh-CN" sz="2800" i="1" baseline="-25000" dirty="0" err="1">
                <a:solidFill>
                  <a:schemeClr val="accent2"/>
                </a:solidFill>
              </a:rPr>
              <a:t>j</a:t>
            </a:r>
            <a:r>
              <a:rPr lang="zh-CN" altLang="en-US" sz="2800" dirty="0">
                <a:solidFill>
                  <a:schemeClr val="accent2"/>
                </a:solidFill>
              </a:rPr>
              <a:t>表示为一个节点</a:t>
            </a:r>
            <a:endParaRPr lang="zh-CN" altLang="en-US" sz="2800" i="1" baseline="-25000" dirty="0">
              <a:solidFill>
                <a:schemeClr val="accent2"/>
              </a:solidFill>
            </a:endParaRP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3685536"/>
            <a:ext cx="3838401" cy="312784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/>
              <a:t>图</a:t>
            </a:r>
            <a:r>
              <a:rPr lang="en-US" altLang="zh-CN" b="1" smtClean="0"/>
              <a:t>G</a:t>
            </a:r>
            <a:r>
              <a:rPr lang="zh-CN" altLang="en-US" b="1" smtClean="0"/>
              <a:t>的总体结构</a:t>
            </a:r>
            <a:endParaRPr lang="zh-CN" altLang="en-US" b="1" smtClean="0"/>
          </a:p>
        </p:txBody>
      </p:sp>
      <p:pic>
        <p:nvPicPr>
          <p:cNvPr id="5017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4314825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Text Box 39"/>
          <p:cNvSpPr txBox="1">
            <a:spLocks noChangeArrowheads="1"/>
          </p:cNvSpPr>
          <p:nvPr/>
        </p:nvSpPr>
        <p:spPr bwMode="auto">
          <a:xfrm>
            <a:off x="3491880" y="4869160"/>
            <a:ext cx="288732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/>
              <a:t>对应</a:t>
            </a:r>
            <a:endParaRPr lang="en-US" altLang="zh-CN" sz="2800" dirty="0" smtClean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 dirty="0" smtClean="0"/>
              <a:t>n</a:t>
            </a:r>
            <a:r>
              <a:rPr lang="zh-CN" altLang="en-US" sz="2800" dirty="0"/>
              <a:t>个变量</a:t>
            </a:r>
            <a:r>
              <a:rPr lang="en-US" altLang="zh-CN" sz="2800" i="1" dirty="0"/>
              <a:t>x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,…,</a:t>
            </a:r>
            <a:r>
              <a:rPr lang="en-US" altLang="zh-CN" sz="2800" i="1" dirty="0"/>
              <a:t> </a:t>
            </a:r>
            <a:r>
              <a:rPr lang="en-US" altLang="zh-CN" sz="2800" i="1" dirty="0" err="1"/>
              <a:t>x</a:t>
            </a:r>
            <a:r>
              <a:rPr lang="en-US" altLang="zh-CN" sz="2800" i="1" baseline="-25000" dirty="0" err="1"/>
              <a:t>n</a:t>
            </a:r>
            <a:r>
              <a:rPr lang="en-US" altLang="zh-CN" sz="2800" dirty="0"/>
              <a:t>, 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 dirty="0"/>
              <a:t>k</a:t>
            </a:r>
            <a:r>
              <a:rPr lang="zh-CN" altLang="en-US" sz="2800" dirty="0"/>
              <a:t>个子句</a:t>
            </a:r>
            <a:r>
              <a:rPr lang="en-US" altLang="zh-CN" sz="2800" i="1" dirty="0"/>
              <a:t>c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,…,</a:t>
            </a:r>
            <a:r>
              <a:rPr lang="en-US" altLang="zh-CN" sz="2800" i="1" dirty="0"/>
              <a:t> </a:t>
            </a:r>
            <a:r>
              <a:rPr lang="en-US" altLang="zh-CN" sz="2800" i="1" dirty="0" err="1"/>
              <a:t>c</a:t>
            </a:r>
            <a:r>
              <a:rPr lang="en-US" altLang="zh-CN" sz="2800" i="1" baseline="-25000" dirty="0" err="1"/>
              <a:t>k</a:t>
            </a:r>
            <a:r>
              <a:rPr lang="en-US" altLang="zh-CN" sz="2800" dirty="0"/>
              <a:t>,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/>
              <a:t>起点</a:t>
            </a:r>
            <a:r>
              <a:rPr lang="en-US" altLang="zh-CN" sz="2800" dirty="0"/>
              <a:t>s, </a:t>
            </a:r>
            <a:r>
              <a:rPr lang="zh-CN" altLang="en-US" sz="2800" dirty="0"/>
              <a:t>终点</a:t>
            </a:r>
            <a:r>
              <a:rPr lang="en-US" altLang="zh-CN" sz="2800" dirty="0"/>
              <a:t>t</a:t>
            </a:r>
            <a:r>
              <a:rPr lang="zh-CN" altLang="en-US" sz="2800" dirty="0"/>
              <a:t> </a:t>
            </a:r>
            <a:endParaRPr lang="zh-CN" altLang="en-US" sz="2800" dirty="0"/>
          </a:p>
        </p:txBody>
      </p:sp>
      <p:sp>
        <p:nvSpPr>
          <p:cNvPr id="50181" name="TextBox 3"/>
          <p:cNvSpPr txBox="1">
            <a:spLocks noChangeArrowheads="1"/>
          </p:cNvSpPr>
          <p:nvPr/>
        </p:nvSpPr>
        <p:spPr bwMode="auto">
          <a:xfrm>
            <a:off x="2055590" y="1124744"/>
            <a:ext cx="284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s</a:t>
            </a:r>
            <a:endParaRPr lang="zh-CN" altLang="en-US" dirty="0"/>
          </a:p>
        </p:txBody>
      </p:sp>
      <p:sp>
        <p:nvSpPr>
          <p:cNvPr id="50182" name="TextBox 6"/>
          <p:cNvSpPr txBox="1">
            <a:spLocks noChangeArrowheads="1"/>
          </p:cNvSpPr>
          <p:nvPr/>
        </p:nvSpPr>
        <p:spPr bwMode="auto">
          <a:xfrm>
            <a:off x="2069877" y="6381328"/>
            <a:ext cx="269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t</a:t>
            </a:r>
            <a:endParaRPr lang="zh-CN" alt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892" y="1124744"/>
            <a:ext cx="4241581" cy="34563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39"/>
          <p:cNvSpPr txBox="1">
            <a:spLocks noChangeArrowheads="1"/>
          </p:cNvSpPr>
          <p:nvPr/>
        </p:nvSpPr>
        <p:spPr bwMode="auto">
          <a:xfrm>
            <a:off x="6471752" y="5013176"/>
            <a:ext cx="23487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C00000"/>
                </a:solidFill>
              </a:rPr>
              <a:t>这个图有哪些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 smtClean="0">
                <a:solidFill>
                  <a:srgbClr val="C00000"/>
                </a:solidFill>
              </a:rPr>
              <a:t>哈密顿路径</a:t>
            </a:r>
            <a:r>
              <a:rPr lang="en-US" altLang="zh-CN" sz="2800" dirty="0" smtClean="0">
                <a:solidFill>
                  <a:srgbClr val="C00000"/>
                </a:solidFill>
              </a:rPr>
              <a:t>?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钻石构件中的水平节点</a:t>
            </a:r>
            <a:endParaRPr lang="zh-CN" altLang="zh-CN" b="1" smtClean="0"/>
          </a:p>
        </p:txBody>
      </p:sp>
      <p:sp>
        <p:nvSpPr>
          <p:cNvPr id="51203" name="Text Box 39"/>
          <p:cNvSpPr txBox="1">
            <a:spLocks noChangeArrowheads="1"/>
          </p:cNvSpPr>
          <p:nvPr/>
        </p:nvSpPr>
        <p:spPr bwMode="auto">
          <a:xfrm>
            <a:off x="488504" y="2133600"/>
            <a:ext cx="457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分隔节点</a:t>
            </a:r>
            <a:endParaRPr lang="zh-CN" altLang="en-US" sz="1800" i="1" baseline="-25000"/>
          </a:p>
        </p:txBody>
      </p:sp>
      <p:sp>
        <p:nvSpPr>
          <p:cNvPr id="51204" name="Text Box 39"/>
          <p:cNvSpPr txBox="1">
            <a:spLocks noChangeArrowheads="1"/>
          </p:cNvSpPr>
          <p:nvPr/>
        </p:nvSpPr>
        <p:spPr bwMode="auto">
          <a:xfrm>
            <a:off x="3746823" y="2628776"/>
            <a:ext cx="4651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endParaRPr lang="zh-CN" altLang="en-US" i="1" baseline="-25000" dirty="0"/>
          </a:p>
        </p:txBody>
      </p:sp>
      <p:cxnSp>
        <p:nvCxnSpPr>
          <p:cNvPr id="51205" name="直接箭头连接符 3"/>
          <p:cNvCxnSpPr>
            <a:cxnSpLocks noChangeShapeType="1"/>
            <a:endCxn id="51212" idx="0"/>
          </p:cNvCxnSpPr>
          <p:nvPr/>
        </p:nvCxnSpPr>
        <p:spPr bwMode="auto">
          <a:xfrm>
            <a:off x="4297735" y="2952750"/>
            <a:ext cx="457200" cy="4349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6" name="直接箭头连接符 36"/>
          <p:cNvCxnSpPr>
            <a:cxnSpLocks noChangeShapeType="1"/>
            <a:endCxn id="51211" idx="0"/>
          </p:cNvCxnSpPr>
          <p:nvPr/>
        </p:nvCxnSpPr>
        <p:spPr bwMode="auto">
          <a:xfrm flipH="1">
            <a:off x="183704" y="2952750"/>
            <a:ext cx="457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7" name="直接箭头连接符 54"/>
          <p:cNvCxnSpPr>
            <a:cxnSpLocks noChangeShapeType="1"/>
            <a:stCxn id="51211" idx="7"/>
            <a:endCxn id="51213" idx="1"/>
          </p:cNvCxnSpPr>
          <p:nvPr/>
        </p:nvCxnSpPr>
        <p:spPr bwMode="auto">
          <a:xfrm>
            <a:off x="237679" y="3435350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8" name="直接箭头连接符 59"/>
          <p:cNvCxnSpPr>
            <a:cxnSpLocks noChangeShapeType="1"/>
            <a:stCxn id="51213" idx="7"/>
            <a:endCxn id="51214" idx="1"/>
          </p:cNvCxnSpPr>
          <p:nvPr/>
        </p:nvCxnSpPr>
        <p:spPr bwMode="auto">
          <a:xfrm>
            <a:off x="771079" y="3435350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9" name="直接箭头连接符 79"/>
          <p:cNvCxnSpPr>
            <a:cxnSpLocks noChangeShapeType="1"/>
            <a:stCxn id="51213" idx="3"/>
            <a:endCxn id="51211" idx="5"/>
          </p:cNvCxnSpPr>
          <p:nvPr/>
        </p:nvCxnSpPr>
        <p:spPr bwMode="auto">
          <a:xfrm flipH="1">
            <a:off x="237679" y="3559175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0" name="直接箭头连接符 83"/>
          <p:cNvCxnSpPr>
            <a:cxnSpLocks noChangeShapeType="1"/>
            <a:stCxn id="51214" idx="3"/>
            <a:endCxn id="51213" idx="5"/>
          </p:cNvCxnSpPr>
          <p:nvPr/>
        </p:nvCxnSpPr>
        <p:spPr bwMode="auto">
          <a:xfrm flipH="1">
            <a:off x="771079" y="3559175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1" name="Oval 4"/>
          <p:cNvSpPr>
            <a:spLocks noChangeArrowheads="1"/>
          </p:cNvSpPr>
          <p:nvPr/>
        </p:nvSpPr>
        <p:spPr bwMode="auto">
          <a:xfrm>
            <a:off x="107504" y="3409950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51212" name="Oval 4"/>
          <p:cNvSpPr>
            <a:spLocks noChangeArrowheads="1"/>
          </p:cNvSpPr>
          <p:nvPr/>
        </p:nvSpPr>
        <p:spPr bwMode="auto">
          <a:xfrm>
            <a:off x="4678735" y="3387725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51213" name="Oval 4"/>
          <p:cNvSpPr>
            <a:spLocks noChangeArrowheads="1"/>
          </p:cNvSpPr>
          <p:nvPr/>
        </p:nvSpPr>
        <p:spPr bwMode="auto">
          <a:xfrm>
            <a:off x="640904" y="3409950"/>
            <a:ext cx="152400" cy="174625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51214" name="Oval 4"/>
          <p:cNvSpPr>
            <a:spLocks noChangeArrowheads="1"/>
          </p:cNvSpPr>
          <p:nvPr/>
        </p:nvSpPr>
        <p:spPr bwMode="auto">
          <a:xfrm>
            <a:off x="1174304" y="3409950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1215" name="直接箭头连接符 110"/>
          <p:cNvCxnSpPr>
            <a:cxnSpLocks noChangeShapeType="1"/>
            <a:stCxn id="51214" idx="7"/>
            <a:endCxn id="51219" idx="1"/>
          </p:cNvCxnSpPr>
          <p:nvPr/>
        </p:nvCxnSpPr>
        <p:spPr bwMode="auto">
          <a:xfrm>
            <a:off x="1304479" y="3435350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6" name="直接箭头连接符 111"/>
          <p:cNvCxnSpPr>
            <a:cxnSpLocks noChangeShapeType="1"/>
            <a:stCxn id="51219" idx="7"/>
            <a:endCxn id="51220" idx="1"/>
          </p:cNvCxnSpPr>
          <p:nvPr/>
        </p:nvCxnSpPr>
        <p:spPr bwMode="auto">
          <a:xfrm>
            <a:off x="1837879" y="3435350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7" name="直接箭头连接符 112"/>
          <p:cNvCxnSpPr>
            <a:cxnSpLocks noChangeShapeType="1"/>
            <a:stCxn id="51219" idx="3"/>
            <a:endCxn id="51214" idx="5"/>
          </p:cNvCxnSpPr>
          <p:nvPr/>
        </p:nvCxnSpPr>
        <p:spPr bwMode="auto">
          <a:xfrm flipH="1">
            <a:off x="1304479" y="3559175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18" name="直接箭头连接符 113"/>
          <p:cNvCxnSpPr>
            <a:cxnSpLocks noChangeShapeType="1"/>
            <a:stCxn id="51220" idx="3"/>
            <a:endCxn id="51219" idx="5"/>
          </p:cNvCxnSpPr>
          <p:nvPr/>
        </p:nvCxnSpPr>
        <p:spPr bwMode="auto">
          <a:xfrm flipH="1">
            <a:off x="1837879" y="3559175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19" name="Oval 4"/>
          <p:cNvSpPr>
            <a:spLocks noChangeArrowheads="1"/>
          </p:cNvSpPr>
          <p:nvPr/>
        </p:nvSpPr>
        <p:spPr bwMode="auto">
          <a:xfrm>
            <a:off x="1707704" y="3409950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51220" name="Oval 4"/>
          <p:cNvSpPr>
            <a:spLocks noChangeArrowheads="1"/>
          </p:cNvSpPr>
          <p:nvPr/>
        </p:nvSpPr>
        <p:spPr bwMode="auto">
          <a:xfrm>
            <a:off x="2241104" y="3409950"/>
            <a:ext cx="152400" cy="174625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1221" name="直接箭头连接符 119"/>
          <p:cNvCxnSpPr>
            <a:cxnSpLocks noChangeShapeType="1"/>
            <a:stCxn id="51220" idx="7"/>
            <a:endCxn id="51225" idx="1"/>
          </p:cNvCxnSpPr>
          <p:nvPr/>
        </p:nvCxnSpPr>
        <p:spPr bwMode="auto">
          <a:xfrm>
            <a:off x="2371279" y="3435350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2" name="直接箭头连接符 120"/>
          <p:cNvCxnSpPr>
            <a:cxnSpLocks noChangeShapeType="1"/>
            <a:stCxn id="51225" idx="7"/>
            <a:endCxn id="51226" idx="1"/>
          </p:cNvCxnSpPr>
          <p:nvPr/>
        </p:nvCxnSpPr>
        <p:spPr bwMode="auto">
          <a:xfrm>
            <a:off x="2904679" y="3435350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3" name="直接箭头连接符 121"/>
          <p:cNvCxnSpPr>
            <a:cxnSpLocks noChangeShapeType="1"/>
            <a:stCxn id="51225" idx="3"/>
            <a:endCxn id="51220" idx="5"/>
          </p:cNvCxnSpPr>
          <p:nvPr/>
        </p:nvCxnSpPr>
        <p:spPr bwMode="auto">
          <a:xfrm flipH="1">
            <a:off x="2371279" y="3559175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4" name="直接箭头连接符 122"/>
          <p:cNvCxnSpPr>
            <a:cxnSpLocks noChangeShapeType="1"/>
            <a:stCxn id="51226" idx="3"/>
            <a:endCxn id="51225" idx="5"/>
          </p:cNvCxnSpPr>
          <p:nvPr/>
        </p:nvCxnSpPr>
        <p:spPr bwMode="auto">
          <a:xfrm flipH="1">
            <a:off x="2904679" y="3559175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25" name="Oval 4"/>
          <p:cNvSpPr>
            <a:spLocks noChangeArrowheads="1"/>
          </p:cNvSpPr>
          <p:nvPr/>
        </p:nvSpPr>
        <p:spPr bwMode="auto">
          <a:xfrm>
            <a:off x="2774504" y="3409950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51226" name="Oval 4"/>
          <p:cNvSpPr>
            <a:spLocks noChangeArrowheads="1"/>
          </p:cNvSpPr>
          <p:nvPr/>
        </p:nvSpPr>
        <p:spPr bwMode="auto">
          <a:xfrm>
            <a:off x="3307904" y="3409950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1227" name="直接箭头连接符 127"/>
          <p:cNvCxnSpPr>
            <a:cxnSpLocks noChangeShapeType="1"/>
            <a:stCxn id="51226" idx="7"/>
          </p:cNvCxnSpPr>
          <p:nvPr/>
        </p:nvCxnSpPr>
        <p:spPr bwMode="auto">
          <a:xfrm>
            <a:off x="3438079" y="3435350"/>
            <a:ext cx="4032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8" name="直接箭头连接符 128"/>
          <p:cNvCxnSpPr>
            <a:cxnSpLocks noChangeShapeType="1"/>
            <a:endCxn id="51226" idx="5"/>
          </p:cNvCxnSpPr>
          <p:nvPr/>
        </p:nvCxnSpPr>
        <p:spPr bwMode="auto">
          <a:xfrm flipH="1" flipV="1">
            <a:off x="3438079" y="3559175"/>
            <a:ext cx="4032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29" name="直接箭头连接符 131"/>
          <p:cNvCxnSpPr>
            <a:cxnSpLocks noChangeShapeType="1"/>
            <a:endCxn id="51212" idx="1"/>
          </p:cNvCxnSpPr>
          <p:nvPr/>
        </p:nvCxnSpPr>
        <p:spPr bwMode="auto">
          <a:xfrm flipV="1">
            <a:off x="4297735" y="3413125"/>
            <a:ext cx="403225" cy="2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30" name="直接箭头连接符 132"/>
          <p:cNvCxnSpPr>
            <a:cxnSpLocks noChangeShapeType="1"/>
            <a:stCxn id="51212" idx="3"/>
          </p:cNvCxnSpPr>
          <p:nvPr/>
        </p:nvCxnSpPr>
        <p:spPr bwMode="auto">
          <a:xfrm flipH="1">
            <a:off x="4297735" y="3536950"/>
            <a:ext cx="403225" cy="2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31" name="Text Box 39"/>
          <p:cNvSpPr txBox="1">
            <a:spLocks noChangeArrowheads="1"/>
          </p:cNvSpPr>
          <p:nvPr/>
        </p:nvSpPr>
        <p:spPr bwMode="auto">
          <a:xfrm>
            <a:off x="3841304" y="3105150"/>
            <a:ext cx="595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ym typeface="Symbol" panose="05050102010706020507" pitchFamily="18" charset="2"/>
              </a:rPr>
              <a:t></a:t>
            </a:r>
            <a:endParaRPr lang="zh-CN" altLang="en-US" i="1" baseline="-25000"/>
          </a:p>
        </p:txBody>
      </p:sp>
      <p:cxnSp>
        <p:nvCxnSpPr>
          <p:cNvPr id="51232" name="直接箭头连接符 42"/>
          <p:cNvCxnSpPr>
            <a:cxnSpLocks noChangeShapeType="1"/>
            <a:stCxn id="51212" idx="4"/>
          </p:cNvCxnSpPr>
          <p:nvPr/>
        </p:nvCxnSpPr>
        <p:spPr bwMode="auto">
          <a:xfrm flipH="1">
            <a:off x="4297735" y="3562350"/>
            <a:ext cx="457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33" name="直接箭头连接符 44"/>
          <p:cNvCxnSpPr>
            <a:cxnSpLocks noChangeShapeType="1"/>
            <a:stCxn id="51211" idx="4"/>
          </p:cNvCxnSpPr>
          <p:nvPr/>
        </p:nvCxnSpPr>
        <p:spPr bwMode="auto">
          <a:xfrm>
            <a:off x="183704" y="3584575"/>
            <a:ext cx="457200" cy="412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34" name="Text Box 39"/>
          <p:cNvSpPr txBox="1">
            <a:spLocks noChangeArrowheads="1"/>
          </p:cNvSpPr>
          <p:nvPr/>
        </p:nvSpPr>
        <p:spPr bwMode="auto">
          <a:xfrm>
            <a:off x="2088704" y="2133600"/>
            <a:ext cx="457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分隔节点</a:t>
            </a:r>
            <a:endParaRPr lang="zh-CN" altLang="en-US" sz="1800" i="1" baseline="-25000"/>
          </a:p>
        </p:txBody>
      </p:sp>
      <p:sp>
        <p:nvSpPr>
          <p:cNvPr id="51235" name="圆角矩形 8"/>
          <p:cNvSpPr>
            <a:spLocks noChangeArrowheads="1"/>
          </p:cNvSpPr>
          <p:nvPr/>
        </p:nvSpPr>
        <p:spPr bwMode="auto">
          <a:xfrm>
            <a:off x="2698304" y="3333750"/>
            <a:ext cx="838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36" name="圆角矩形 50"/>
          <p:cNvSpPr>
            <a:spLocks noChangeArrowheads="1"/>
          </p:cNvSpPr>
          <p:nvPr/>
        </p:nvSpPr>
        <p:spPr bwMode="auto">
          <a:xfrm>
            <a:off x="1098104" y="3333750"/>
            <a:ext cx="838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37" name="TextBox 9"/>
          <p:cNvSpPr txBox="1">
            <a:spLocks noChangeArrowheads="1"/>
          </p:cNvSpPr>
          <p:nvPr/>
        </p:nvSpPr>
        <p:spPr bwMode="auto">
          <a:xfrm>
            <a:off x="1326704" y="3581400"/>
            <a:ext cx="463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/>
              <a:t>c</a:t>
            </a:r>
            <a:r>
              <a:rPr lang="en-US" altLang="zh-CN" sz="2800" baseline="-25000"/>
              <a:t>1</a:t>
            </a:r>
            <a:endParaRPr lang="zh-CN" altLang="en-US" sz="2800" baseline="-25000"/>
          </a:p>
        </p:txBody>
      </p:sp>
      <p:sp>
        <p:nvSpPr>
          <p:cNvPr id="51238" name="TextBox 52"/>
          <p:cNvSpPr txBox="1">
            <a:spLocks noChangeArrowheads="1"/>
          </p:cNvSpPr>
          <p:nvPr/>
        </p:nvSpPr>
        <p:spPr bwMode="auto">
          <a:xfrm>
            <a:off x="2850704" y="3581400"/>
            <a:ext cx="463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/>
              <a:t>c</a:t>
            </a:r>
            <a:r>
              <a:rPr lang="en-US" altLang="zh-CN" sz="2800" baseline="-25000"/>
              <a:t>2</a:t>
            </a:r>
            <a:endParaRPr lang="zh-CN" altLang="en-US" sz="2800" baseline="-25000"/>
          </a:p>
        </p:txBody>
      </p:sp>
      <p:sp>
        <p:nvSpPr>
          <p:cNvPr id="51239" name="TextBox 10"/>
          <p:cNvSpPr txBox="1">
            <a:spLocks noChangeArrowheads="1"/>
          </p:cNvSpPr>
          <p:nvPr/>
        </p:nvSpPr>
        <p:spPr bwMode="auto">
          <a:xfrm>
            <a:off x="107504" y="4509120"/>
            <a:ext cx="669927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 dirty="0" smtClean="0"/>
              <a:t>n</a:t>
            </a:r>
            <a:r>
              <a:rPr lang="en-US" altLang="zh-CN" sz="2800" dirty="0" smtClean="0"/>
              <a:t>: </a:t>
            </a:r>
            <a:r>
              <a:rPr lang="zh-CN" altLang="en-US" sz="2800" dirty="0" smtClean="0"/>
              <a:t>变量个数</a:t>
            </a:r>
            <a:r>
              <a:rPr lang="en-US" altLang="zh-CN" sz="2800" dirty="0" smtClean="0"/>
              <a:t>, </a:t>
            </a:r>
            <a:r>
              <a:rPr lang="en-US" altLang="zh-CN" sz="2800" i="1" dirty="0" smtClean="0"/>
              <a:t>k</a:t>
            </a:r>
            <a:r>
              <a:rPr lang="en-US" altLang="zh-CN" sz="2800" dirty="0" smtClean="0"/>
              <a:t>:</a:t>
            </a:r>
            <a:r>
              <a:rPr lang="zh-CN" altLang="en-US" sz="2800" dirty="0" smtClean="0"/>
              <a:t>子句个数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水</a:t>
            </a:r>
            <a:r>
              <a:rPr lang="zh-CN" altLang="en-US" sz="2800" dirty="0"/>
              <a:t>平行除两端的两个节点外有</a:t>
            </a:r>
            <a:r>
              <a:rPr lang="en-US" altLang="zh-CN" sz="2800" dirty="0"/>
              <a:t>3</a:t>
            </a:r>
            <a:r>
              <a:rPr lang="en-US" altLang="zh-CN" sz="2800" i="1" dirty="0"/>
              <a:t>k</a:t>
            </a:r>
            <a:r>
              <a:rPr lang="en-US" altLang="zh-CN" sz="2800" dirty="0"/>
              <a:t>+1</a:t>
            </a:r>
            <a:r>
              <a:rPr lang="zh-CN" altLang="en-US" sz="2800" dirty="0"/>
              <a:t>个节点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每个子句对应一对节点</a:t>
            </a:r>
            <a:r>
              <a:rPr lang="en-US" altLang="zh-CN" sz="2800" dirty="0"/>
              <a:t>(</a:t>
            </a:r>
            <a:r>
              <a:rPr lang="zh-CN" altLang="en-US" sz="2800" dirty="0"/>
              <a:t>共</a:t>
            </a:r>
            <a:r>
              <a:rPr lang="en-US" altLang="zh-CN" sz="2800" dirty="0"/>
              <a:t>2</a:t>
            </a:r>
            <a:r>
              <a:rPr lang="en-US" altLang="zh-CN" sz="2800" i="1" dirty="0"/>
              <a:t>k</a:t>
            </a:r>
            <a:r>
              <a:rPr lang="zh-CN" altLang="en-US" sz="2800" dirty="0"/>
              <a:t>个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用分隔节点隔开</a:t>
            </a:r>
            <a:r>
              <a:rPr lang="en-US" altLang="zh-CN" sz="2800" dirty="0"/>
              <a:t>(k+1</a:t>
            </a:r>
            <a:r>
              <a:rPr lang="zh-CN" altLang="en-US" sz="2800" dirty="0"/>
              <a:t>个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pic>
        <p:nvPicPr>
          <p:cNvPr id="4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639" y="1093248"/>
            <a:ext cx="4191866" cy="34158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9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变量与子句构件的连接</a:t>
            </a:r>
            <a:endParaRPr lang="zh-CN" altLang="zh-CN" b="1" smtClean="0"/>
          </a:p>
        </p:txBody>
      </p:sp>
      <p:sp>
        <p:nvSpPr>
          <p:cNvPr id="52227" name="Text Box 39"/>
          <p:cNvSpPr txBox="1">
            <a:spLocks noChangeArrowheads="1"/>
          </p:cNvSpPr>
          <p:nvPr/>
        </p:nvSpPr>
        <p:spPr bwMode="auto">
          <a:xfrm>
            <a:off x="73150" y="5014590"/>
            <a:ext cx="46513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/>
              <a:t>x</a:t>
            </a:r>
            <a:r>
              <a:rPr lang="en-US" altLang="zh-CN" i="1" baseline="-25000"/>
              <a:t>i</a:t>
            </a:r>
            <a:endParaRPr lang="zh-CN" altLang="en-US" i="1" baseline="-25000"/>
          </a:p>
        </p:txBody>
      </p:sp>
      <p:cxnSp>
        <p:nvCxnSpPr>
          <p:cNvPr id="52228" name="直接箭头连接符 36"/>
          <p:cNvCxnSpPr>
            <a:cxnSpLocks noChangeShapeType="1"/>
            <a:endCxn id="52231" idx="0"/>
          </p:cNvCxnSpPr>
          <p:nvPr/>
        </p:nvCxnSpPr>
        <p:spPr bwMode="auto">
          <a:xfrm flipH="1">
            <a:off x="606550" y="4836790"/>
            <a:ext cx="457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29" name="直接箭头连接符 54"/>
          <p:cNvCxnSpPr>
            <a:cxnSpLocks noChangeShapeType="1"/>
            <a:stCxn id="52231" idx="7"/>
          </p:cNvCxnSpPr>
          <p:nvPr/>
        </p:nvCxnSpPr>
        <p:spPr bwMode="auto">
          <a:xfrm>
            <a:off x="660525" y="5319390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0" name="直接箭头连接符 79"/>
          <p:cNvCxnSpPr>
            <a:cxnSpLocks noChangeShapeType="1"/>
            <a:endCxn id="52231" idx="5"/>
          </p:cNvCxnSpPr>
          <p:nvPr/>
        </p:nvCxnSpPr>
        <p:spPr bwMode="auto">
          <a:xfrm flipH="1">
            <a:off x="660525" y="5443215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1" name="Oval 4"/>
          <p:cNvSpPr>
            <a:spLocks noChangeArrowheads="1"/>
          </p:cNvSpPr>
          <p:nvPr/>
        </p:nvSpPr>
        <p:spPr bwMode="auto">
          <a:xfrm>
            <a:off x="530350" y="5293990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52232" name="Oval 4"/>
          <p:cNvSpPr>
            <a:spLocks noChangeArrowheads="1"/>
          </p:cNvSpPr>
          <p:nvPr/>
        </p:nvSpPr>
        <p:spPr bwMode="auto">
          <a:xfrm>
            <a:off x="4111750" y="5271765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33" name="直接箭头连接符 111"/>
          <p:cNvCxnSpPr>
            <a:cxnSpLocks noChangeShapeType="1"/>
            <a:endCxn id="52235" idx="1"/>
          </p:cNvCxnSpPr>
          <p:nvPr/>
        </p:nvCxnSpPr>
        <p:spPr bwMode="auto">
          <a:xfrm>
            <a:off x="1368550" y="5319390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4" name="直接箭头连接符 113"/>
          <p:cNvCxnSpPr>
            <a:cxnSpLocks noChangeShapeType="1"/>
            <a:stCxn id="52235" idx="3"/>
          </p:cNvCxnSpPr>
          <p:nvPr/>
        </p:nvCxnSpPr>
        <p:spPr bwMode="auto">
          <a:xfrm flipH="1">
            <a:off x="1368550" y="5443215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5" name="Oval 4"/>
          <p:cNvSpPr>
            <a:spLocks noChangeArrowheads="1"/>
          </p:cNvSpPr>
          <p:nvPr/>
        </p:nvSpPr>
        <p:spPr bwMode="auto">
          <a:xfrm>
            <a:off x="1771775" y="5293990"/>
            <a:ext cx="152400" cy="174625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36" name="直接箭头连接符 119"/>
          <p:cNvCxnSpPr>
            <a:cxnSpLocks noChangeShapeType="1"/>
            <a:stCxn id="52235" idx="7"/>
            <a:endCxn id="52239" idx="1"/>
          </p:cNvCxnSpPr>
          <p:nvPr/>
        </p:nvCxnSpPr>
        <p:spPr bwMode="auto">
          <a:xfrm>
            <a:off x="1901950" y="5319390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7" name="直接箭头连接符 121"/>
          <p:cNvCxnSpPr>
            <a:cxnSpLocks noChangeShapeType="1"/>
            <a:stCxn id="52239" idx="3"/>
            <a:endCxn id="52235" idx="5"/>
          </p:cNvCxnSpPr>
          <p:nvPr/>
        </p:nvCxnSpPr>
        <p:spPr bwMode="auto">
          <a:xfrm flipH="1">
            <a:off x="1901950" y="5443215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8" name="直接箭头连接符 122"/>
          <p:cNvCxnSpPr>
            <a:cxnSpLocks noChangeShapeType="1"/>
            <a:stCxn id="52240" idx="3"/>
            <a:endCxn id="52239" idx="5"/>
          </p:cNvCxnSpPr>
          <p:nvPr/>
        </p:nvCxnSpPr>
        <p:spPr bwMode="auto">
          <a:xfrm flipH="1">
            <a:off x="2435350" y="5443215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9" name="Oval 4"/>
          <p:cNvSpPr>
            <a:spLocks noChangeArrowheads="1"/>
          </p:cNvSpPr>
          <p:nvPr/>
        </p:nvSpPr>
        <p:spPr bwMode="auto">
          <a:xfrm>
            <a:off x="2305175" y="5293990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52240" name="Oval 4"/>
          <p:cNvSpPr>
            <a:spLocks noChangeArrowheads="1"/>
          </p:cNvSpPr>
          <p:nvPr/>
        </p:nvSpPr>
        <p:spPr bwMode="auto">
          <a:xfrm>
            <a:off x="2838575" y="5293990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41" name="直接箭头连接符 128"/>
          <p:cNvCxnSpPr>
            <a:cxnSpLocks noChangeShapeType="1"/>
            <a:endCxn id="52240" idx="5"/>
          </p:cNvCxnSpPr>
          <p:nvPr/>
        </p:nvCxnSpPr>
        <p:spPr bwMode="auto">
          <a:xfrm flipH="1" flipV="1">
            <a:off x="2968750" y="5443215"/>
            <a:ext cx="4032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2" name="直接箭头连接符 131"/>
          <p:cNvCxnSpPr>
            <a:cxnSpLocks noChangeShapeType="1"/>
            <a:endCxn id="52232" idx="1"/>
          </p:cNvCxnSpPr>
          <p:nvPr/>
        </p:nvCxnSpPr>
        <p:spPr bwMode="auto">
          <a:xfrm flipV="1">
            <a:off x="3730750" y="5297165"/>
            <a:ext cx="403225" cy="2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3" name="直接箭头连接符 132"/>
          <p:cNvCxnSpPr>
            <a:cxnSpLocks noChangeShapeType="1"/>
            <a:stCxn id="52232" idx="3"/>
          </p:cNvCxnSpPr>
          <p:nvPr/>
        </p:nvCxnSpPr>
        <p:spPr bwMode="auto">
          <a:xfrm flipH="1">
            <a:off x="3730750" y="5420990"/>
            <a:ext cx="403225" cy="2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44" name="Text Box 39"/>
          <p:cNvSpPr txBox="1">
            <a:spLocks noChangeArrowheads="1"/>
          </p:cNvSpPr>
          <p:nvPr/>
        </p:nvSpPr>
        <p:spPr bwMode="auto">
          <a:xfrm>
            <a:off x="3273550" y="4955853"/>
            <a:ext cx="595312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ym typeface="Symbol" panose="05050102010706020507" pitchFamily="18" charset="2"/>
              </a:rPr>
              <a:t></a:t>
            </a:r>
            <a:endParaRPr lang="zh-CN" altLang="en-US" i="1" baseline="-25000"/>
          </a:p>
        </p:txBody>
      </p:sp>
      <p:cxnSp>
        <p:nvCxnSpPr>
          <p:cNvPr id="52245" name="直接箭头连接符 42"/>
          <p:cNvCxnSpPr>
            <a:cxnSpLocks noChangeShapeType="1"/>
            <a:stCxn id="52232" idx="4"/>
          </p:cNvCxnSpPr>
          <p:nvPr/>
        </p:nvCxnSpPr>
        <p:spPr bwMode="auto">
          <a:xfrm flipH="1">
            <a:off x="3730750" y="5446390"/>
            <a:ext cx="457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46" name="直接箭头连接符 44"/>
          <p:cNvCxnSpPr>
            <a:cxnSpLocks noChangeShapeType="1"/>
            <a:stCxn id="52231" idx="4"/>
          </p:cNvCxnSpPr>
          <p:nvPr/>
        </p:nvCxnSpPr>
        <p:spPr bwMode="auto">
          <a:xfrm>
            <a:off x="606550" y="5468615"/>
            <a:ext cx="457200" cy="412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47" name="Text Box 39"/>
          <p:cNvSpPr txBox="1">
            <a:spLocks noChangeArrowheads="1"/>
          </p:cNvSpPr>
          <p:nvPr/>
        </p:nvSpPr>
        <p:spPr bwMode="auto">
          <a:xfrm>
            <a:off x="1665412" y="4017640"/>
            <a:ext cx="457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分隔节点</a:t>
            </a:r>
            <a:endParaRPr lang="zh-CN" altLang="en-US" sz="1800" i="1" baseline="-25000"/>
          </a:p>
        </p:txBody>
      </p:sp>
      <p:sp>
        <p:nvSpPr>
          <p:cNvPr id="52248" name="圆角矩形 8"/>
          <p:cNvSpPr>
            <a:spLocks noChangeArrowheads="1"/>
          </p:cNvSpPr>
          <p:nvPr/>
        </p:nvSpPr>
        <p:spPr bwMode="auto">
          <a:xfrm>
            <a:off x="2228975" y="5217790"/>
            <a:ext cx="838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49" name="TextBox 52"/>
          <p:cNvSpPr txBox="1">
            <a:spLocks noChangeArrowheads="1"/>
          </p:cNvSpPr>
          <p:nvPr/>
        </p:nvSpPr>
        <p:spPr bwMode="auto">
          <a:xfrm>
            <a:off x="2381375" y="5465440"/>
            <a:ext cx="4238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/>
              <a:t>c</a:t>
            </a:r>
            <a:r>
              <a:rPr lang="en-US" altLang="zh-CN" sz="2800" i="1" baseline="-25000"/>
              <a:t>j</a:t>
            </a:r>
            <a:endParaRPr lang="zh-CN" altLang="en-US" sz="2800" i="1" baseline="-25000"/>
          </a:p>
        </p:txBody>
      </p:sp>
      <p:sp>
        <p:nvSpPr>
          <p:cNvPr id="52250" name="TextBox 10"/>
          <p:cNvSpPr txBox="1">
            <a:spLocks noChangeArrowheads="1"/>
          </p:cNvSpPr>
          <p:nvPr/>
        </p:nvSpPr>
        <p:spPr bwMode="auto">
          <a:xfrm>
            <a:off x="532096" y="3293492"/>
            <a:ext cx="36840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/>
              <a:t>当子句</a:t>
            </a:r>
            <a:r>
              <a:rPr lang="en-US" altLang="zh-CN" i="1" dirty="0" err="1"/>
              <a:t>c</a:t>
            </a:r>
            <a:r>
              <a:rPr lang="en-US" altLang="zh-CN" i="1" baseline="-25000" dirty="0" err="1"/>
              <a:t>j</a:t>
            </a:r>
            <a:r>
              <a:rPr lang="zh-CN" altLang="en-US" dirty="0"/>
              <a:t>含有文字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zh-CN" altLang="en-US" dirty="0" smtClean="0"/>
              <a:t>时添加</a:t>
            </a:r>
            <a:r>
              <a:rPr lang="zh-CN" altLang="en-US" dirty="0"/>
              <a:t>的</a:t>
            </a:r>
            <a:r>
              <a:rPr lang="zh-CN" altLang="en-US" dirty="0" smtClean="0"/>
              <a:t>边 </a:t>
            </a:r>
            <a:endParaRPr lang="en-US" altLang="zh-CN" dirty="0" smtClean="0"/>
          </a:p>
          <a:p>
            <a:pPr algn="ctr" eaLnBrk="1" hangingPunct="1"/>
            <a:r>
              <a:rPr lang="zh-CN" altLang="en-US" dirty="0" smtClean="0"/>
              <a:t>左</a:t>
            </a:r>
            <a:r>
              <a:rPr lang="en-US" altLang="zh-CN" dirty="0" smtClean="0"/>
              <a:t>-</a:t>
            </a:r>
            <a:r>
              <a:rPr lang="zh-CN" altLang="en-US" dirty="0" smtClean="0"/>
              <a:t>右式路径可以通过</a:t>
            </a:r>
            <a:endParaRPr lang="zh-CN" altLang="en-US" dirty="0"/>
          </a:p>
        </p:txBody>
      </p:sp>
      <p:sp>
        <p:nvSpPr>
          <p:cNvPr id="52251" name="Text Box 39"/>
          <p:cNvSpPr txBox="1">
            <a:spLocks noChangeArrowheads="1"/>
          </p:cNvSpPr>
          <p:nvPr/>
        </p:nvSpPr>
        <p:spPr bwMode="auto">
          <a:xfrm>
            <a:off x="925637" y="4955853"/>
            <a:ext cx="595313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ym typeface="Symbol" panose="05050102010706020507" pitchFamily="18" charset="2"/>
              </a:rPr>
              <a:t></a:t>
            </a:r>
            <a:endParaRPr lang="zh-CN" altLang="en-US" i="1" baseline="-25000"/>
          </a:p>
        </p:txBody>
      </p:sp>
      <p:sp>
        <p:nvSpPr>
          <p:cNvPr id="52252" name="TextBox 107"/>
          <p:cNvSpPr txBox="1">
            <a:spLocks noChangeArrowheads="1"/>
          </p:cNvSpPr>
          <p:nvPr/>
        </p:nvSpPr>
        <p:spPr bwMode="auto">
          <a:xfrm>
            <a:off x="449264" y="5949280"/>
            <a:ext cx="38667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/>
              <a:t>当子句</a:t>
            </a:r>
            <a:r>
              <a:rPr lang="en-US" altLang="zh-CN" i="1" dirty="0" err="1"/>
              <a:t>c</a:t>
            </a:r>
            <a:r>
              <a:rPr lang="en-US" altLang="zh-CN" i="1" baseline="-25000" dirty="0" err="1"/>
              <a:t>j</a:t>
            </a:r>
            <a:r>
              <a:rPr lang="zh-CN" altLang="en-US" dirty="0"/>
              <a:t>含有文字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zh-CN" altLang="en-US" dirty="0" smtClean="0"/>
              <a:t>时添加</a:t>
            </a:r>
            <a:r>
              <a:rPr lang="zh-CN" altLang="en-US" dirty="0"/>
              <a:t>的</a:t>
            </a:r>
            <a:r>
              <a:rPr lang="zh-CN" altLang="en-US" dirty="0" smtClean="0"/>
              <a:t>边 </a:t>
            </a:r>
            <a:endParaRPr lang="en-US" altLang="zh-CN" dirty="0" smtClean="0"/>
          </a:p>
          <a:p>
            <a:pPr algn="ctr" eaLnBrk="1" hangingPunct="1"/>
            <a:r>
              <a:rPr lang="zh-CN" altLang="en-US" dirty="0" smtClean="0"/>
              <a:t>右</a:t>
            </a:r>
            <a:r>
              <a:rPr lang="en-US" altLang="zh-CN" dirty="0" smtClean="0"/>
              <a:t>-</a:t>
            </a:r>
            <a:r>
              <a:rPr lang="zh-CN" altLang="en-US" dirty="0" smtClean="0"/>
              <a:t>左式路径可以通过</a:t>
            </a:r>
            <a:endParaRPr lang="zh-CN" altLang="en-US" dirty="0"/>
          </a:p>
        </p:txBody>
      </p:sp>
      <p:sp>
        <p:nvSpPr>
          <p:cNvPr id="52253" name="Text Box 39"/>
          <p:cNvSpPr txBox="1">
            <a:spLocks noChangeArrowheads="1"/>
          </p:cNvSpPr>
          <p:nvPr/>
        </p:nvSpPr>
        <p:spPr bwMode="auto">
          <a:xfrm>
            <a:off x="3177108" y="3933056"/>
            <a:ext cx="45878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 dirty="0" err="1"/>
              <a:t>c</a:t>
            </a:r>
            <a:r>
              <a:rPr lang="en-US" altLang="zh-CN" i="1" baseline="-25000" dirty="0" err="1"/>
              <a:t>j</a:t>
            </a:r>
            <a:endParaRPr lang="zh-CN" altLang="en-US" i="1" baseline="-25000" dirty="0"/>
          </a:p>
        </p:txBody>
      </p:sp>
      <p:cxnSp>
        <p:nvCxnSpPr>
          <p:cNvPr id="52254" name="直接箭头连接符 125"/>
          <p:cNvCxnSpPr>
            <a:cxnSpLocks noChangeShapeType="1"/>
            <a:stCxn id="52239" idx="0"/>
            <a:endCxn id="52257" idx="3"/>
          </p:cNvCxnSpPr>
          <p:nvPr/>
        </p:nvCxnSpPr>
        <p:spPr bwMode="auto">
          <a:xfrm flipV="1">
            <a:off x="2381375" y="4298132"/>
            <a:ext cx="685893" cy="99585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5" name="直接箭头连接符 126"/>
          <p:cNvCxnSpPr>
            <a:cxnSpLocks noChangeShapeType="1"/>
          </p:cNvCxnSpPr>
          <p:nvPr/>
        </p:nvCxnSpPr>
        <p:spPr bwMode="auto">
          <a:xfrm>
            <a:off x="2435350" y="5319390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6" name="直接箭头连接符 129"/>
          <p:cNvCxnSpPr>
            <a:cxnSpLocks noChangeShapeType="1"/>
          </p:cNvCxnSpPr>
          <p:nvPr/>
        </p:nvCxnSpPr>
        <p:spPr bwMode="auto">
          <a:xfrm>
            <a:off x="2968750" y="5319390"/>
            <a:ext cx="4032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57" name="Oval 4"/>
          <p:cNvSpPr>
            <a:spLocks noChangeArrowheads="1"/>
          </p:cNvSpPr>
          <p:nvPr/>
        </p:nvSpPr>
        <p:spPr bwMode="auto">
          <a:xfrm>
            <a:off x="3044950" y="4149080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58" name="直接箭头连接符 133"/>
          <p:cNvCxnSpPr>
            <a:cxnSpLocks noChangeShapeType="1"/>
            <a:stCxn id="52257" idx="4"/>
            <a:endCxn id="52240" idx="0"/>
          </p:cNvCxnSpPr>
          <p:nvPr/>
        </p:nvCxnSpPr>
        <p:spPr bwMode="auto">
          <a:xfrm flipH="1">
            <a:off x="2914775" y="4323705"/>
            <a:ext cx="206375" cy="97028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59" name="直接箭头连接符 139"/>
          <p:cNvCxnSpPr>
            <a:cxnSpLocks noChangeShapeType="1"/>
            <a:endCxn id="52232" idx="0"/>
          </p:cNvCxnSpPr>
          <p:nvPr/>
        </p:nvCxnSpPr>
        <p:spPr bwMode="auto">
          <a:xfrm>
            <a:off x="3730750" y="4855840"/>
            <a:ext cx="457200" cy="415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60" name="Text Box 39"/>
          <p:cNvSpPr txBox="1">
            <a:spLocks noChangeArrowheads="1"/>
          </p:cNvSpPr>
          <p:nvPr/>
        </p:nvSpPr>
        <p:spPr bwMode="auto">
          <a:xfrm>
            <a:off x="76200" y="2570386"/>
            <a:ext cx="4651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/>
              <a:t>x</a:t>
            </a:r>
            <a:r>
              <a:rPr lang="en-US" altLang="zh-CN" i="1" baseline="-25000"/>
              <a:t>i</a:t>
            </a:r>
            <a:endParaRPr lang="zh-CN" altLang="en-US" i="1" baseline="-25000"/>
          </a:p>
        </p:txBody>
      </p:sp>
      <p:cxnSp>
        <p:nvCxnSpPr>
          <p:cNvPr id="52261" name="直接箭头连接符 174"/>
          <p:cNvCxnSpPr>
            <a:cxnSpLocks noChangeShapeType="1"/>
            <a:endCxn id="52264" idx="0"/>
          </p:cNvCxnSpPr>
          <p:nvPr/>
        </p:nvCxnSpPr>
        <p:spPr bwMode="auto">
          <a:xfrm flipH="1">
            <a:off x="609600" y="2113062"/>
            <a:ext cx="457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62" name="直接箭头连接符 175"/>
          <p:cNvCxnSpPr>
            <a:cxnSpLocks noChangeShapeType="1"/>
            <a:stCxn id="52264" idx="7"/>
          </p:cNvCxnSpPr>
          <p:nvPr/>
        </p:nvCxnSpPr>
        <p:spPr bwMode="auto">
          <a:xfrm>
            <a:off x="663575" y="2595662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63" name="直接箭头连接符 176"/>
          <p:cNvCxnSpPr>
            <a:cxnSpLocks noChangeShapeType="1"/>
            <a:endCxn id="52264" idx="5"/>
          </p:cNvCxnSpPr>
          <p:nvPr/>
        </p:nvCxnSpPr>
        <p:spPr bwMode="auto">
          <a:xfrm flipH="1">
            <a:off x="663575" y="2719487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64" name="Oval 4"/>
          <p:cNvSpPr>
            <a:spLocks noChangeArrowheads="1"/>
          </p:cNvSpPr>
          <p:nvPr/>
        </p:nvSpPr>
        <p:spPr bwMode="auto">
          <a:xfrm>
            <a:off x="533400" y="2570262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52265" name="Oval 4"/>
          <p:cNvSpPr>
            <a:spLocks noChangeArrowheads="1"/>
          </p:cNvSpPr>
          <p:nvPr/>
        </p:nvSpPr>
        <p:spPr bwMode="auto">
          <a:xfrm>
            <a:off x="4114800" y="2548037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66" name="直接箭头连接符 179"/>
          <p:cNvCxnSpPr>
            <a:cxnSpLocks noChangeShapeType="1"/>
            <a:endCxn id="52268" idx="1"/>
          </p:cNvCxnSpPr>
          <p:nvPr/>
        </p:nvCxnSpPr>
        <p:spPr bwMode="auto">
          <a:xfrm>
            <a:off x="1371600" y="2595662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67" name="直接箭头连接符 180"/>
          <p:cNvCxnSpPr>
            <a:cxnSpLocks noChangeShapeType="1"/>
            <a:stCxn id="52268" idx="3"/>
          </p:cNvCxnSpPr>
          <p:nvPr/>
        </p:nvCxnSpPr>
        <p:spPr bwMode="auto">
          <a:xfrm flipH="1">
            <a:off x="1371600" y="2719487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68" name="Oval 4"/>
          <p:cNvSpPr>
            <a:spLocks noChangeArrowheads="1"/>
          </p:cNvSpPr>
          <p:nvPr/>
        </p:nvSpPr>
        <p:spPr bwMode="auto">
          <a:xfrm>
            <a:off x="1774825" y="2570262"/>
            <a:ext cx="152400" cy="174625"/>
          </a:xfrm>
          <a:prstGeom prst="ellipse">
            <a:avLst/>
          </a:prstGeom>
          <a:solidFill>
            <a:schemeClr val="accent2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69" name="直接箭头连接符 182"/>
          <p:cNvCxnSpPr>
            <a:cxnSpLocks noChangeShapeType="1"/>
            <a:stCxn id="52268" idx="7"/>
            <a:endCxn id="52272" idx="1"/>
          </p:cNvCxnSpPr>
          <p:nvPr/>
        </p:nvCxnSpPr>
        <p:spPr bwMode="auto">
          <a:xfrm>
            <a:off x="1905000" y="2595662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0" name="直接箭头连接符 183"/>
          <p:cNvCxnSpPr>
            <a:cxnSpLocks noChangeShapeType="1"/>
            <a:stCxn id="52272" idx="3"/>
            <a:endCxn id="52268" idx="5"/>
          </p:cNvCxnSpPr>
          <p:nvPr/>
        </p:nvCxnSpPr>
        <p:spPr bwMode="auto">
          <a:xfrm flipH="1">
            <a:off x="1905000" y="2719487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1" name="直接箭头连接符 184"/>
          <p:cNvCxnSpPr>
            <a:cxnSpLocks noChangeShapeType="1"/>
            <a:stCxn id="52273" idx="3"/>
            <a:endCxn id="52272" idx="5"/>
          </p:cNvCxnSpPr>
          <p:nvPr/>
        </p:nvCxnSpPr>
        <p:spPr bwMode="auto">
          <a:xfrm flipH="1">
            <a:off x="2438400" y="2719487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72" name="Oval 4"/>
          <p:cNvSpPr>
            <a:spLocks noChangeArrowheads="1"/>
          </p:cNvSpPr>
          <p:nvPr/>
        </p:nvSpPr>
        <p:spPr bwMode="auto">
          <a:xfrm>
            <a:off x="2308225" y="2570262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52273" name="Oval 4"/>
          <p:cNvSpPr>
            <a:spLocks noChangeArrowheads="1"/>
          </p:cNvSpPr>
          <p:nvPr/>
        </p:nvSpPr>
        <p:spPr bwMode="auto">
          <a:xfrm>
            <a:off x="2841625" y="2570262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74" name="直接箭头连接符 187"/>
          <p:cNvCxnSpPr>
            <a:cxnSpLocks noChangeShapeType="1"/>
            <a:endCxn id="52273" idx="5"/>
          </p:cNvCxnSpPr>
          <p:nvPr/>
        </p:nvCxnSpPr>
        <p:spPr bwMode="auto">
          <a:xfrm flipH="1" flipV="1">
            <a:off x="2971800" y="2719487"/>
            <a:ext cx="4032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5" name="直接箭头连接符 188"/>
          <p:cNvCxnSpPr>
            <a:cxnSpLocks noChangeShapeType="1"/>
            <a:endCxn id="52265" idx="1"/>
          </p:cNvCxnSpPr>
          <p:nvPr/>
        </p:nvCxnSpPr>
        <p:spPr bwMode="auto">
          <a:xfrm flipV="1">
            <a:off x="3733800" y="2573437"/>
            <a:ext cx="403225" cy="2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6" name="直接箭头连接符 189"/>
          <p:cNvCxnSpPr>
            <a:cxnSpLocks noChangeShapeType="1"/>
            <a:stCxn id="52265" idx="3"/>
          </p:cNvCxnSpPr>
          <p:nvPr/>
        </p:nvCxnSpPr>
        <p:spPr bwMode="auto">
          <a:xfrm flipH="1">
            <a:off x="3733800" y="2697262"/>
            <a:ext cx="403225" cy="25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77" name="Text Box 39"/>
          <p:cNvSpPr txBox="1">
            <a:spLocks noChangeArrowheads="1"/>
          </p:cNvSpPr>
          <p:nvPr/>
        </p:nvSpPr>
        <p:spPr bwMode="auto">
          <a:xfrm>
            <a:off x="3276600" y="2233712"/>
            <a:ext cx="59531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ym typeface="Symbol" panose="05050102010706020507" pitchFamily="18" charset="2"/>
              </a:rPr>
              <a:t></a:t>
            </a:r>
            <a:endParaRPr lang="zh-CN" altLang="en-US" i="1" baseline="-25000"/>
          </a:p>
        </p:txBody>
      </p:sp>
      <p:cxnSp>
        <p:nvCxnSpPr>
          <p:cNvPr id="52278" name="直接箭头连接符 191"/>
          <p:cNvCxnSpPr>
            <a:cxnSpLocks noChangeShapeType="1"/>
            <a:stCxn id="52265" idx="4"/>
          </p:cNvCxnSpPr>
          <p:nvPr/>
        </p:nvCxnSpPr>
        <p:spPr bwMode="auto">
          <a:xfrm flipH="1">
            <a:off x="3733800" y="2722662"/>
            <a:ext cx="457200" cy="457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79" name="直接箭头连接符 192"/>
          <p:cNvCxnSpPr>
            <a:cxnSpLocks noChangeShapeType="1"/>
            <a:stCxn id="52264" idx="4"/>
          </p:cNvCxnSpPr>
          <p:nvPr/>
        </p:nvCxnSpPr>
        <p:spPr bwMode="auto">
          <a:xfrm>
            <a:off x="609600" y="2744887"/>
            <a:ext cx="457200" cy="412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80" name="Text Box 39"/>
          <p:cNvSpPr txBox="1">
            <a:spLocks noChangeArrowheads="1"/>
          </p:cNvSpPr>
          <p:nvPr/>
        </p:nvSpPr>
        <p:spPr bwMode="auto">
          <a:xfrm>
            <a:off x="1668463" y="1293912"/>
            <a:ext cx="4572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/>
              <a:t>分隔节点</a:t>
            </a:r>
            <a:endParaRPr lang="zh-CN" altLang="en-US" sz="1800" i="1" baseline="-25000"/>
          </a:p>
        </p:txBody>
      </p:sp>
      <p:sp>
        <p:nvSpPr>
          <p:cNvPr id="52281" name="圆角矩形 194"/>
          <p:cNvSpPr>
            <a:spLocks noChangeArrowheads="1"/>
          </p:cNvSpPr>
          <p:nvPr/>
        </p:nvSpPr>
        <p:spPr bwMode="auto">
          <a:xfrm>
            <a:off x="2232025" y="2494062"/>
            <a:ext cx="838200" cy="3810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82" name="TextBox 195"/>
          <p:cNvSpPr txBox="1">
            <a:spLocks noChangeArrowheads="1"/>
          </p:cNvSpPr>
          <p:nvPr/>
        </p:nvSpPr>
        <p:spPr bwMode="auto">
          <a:xfrm>
            <a:off x="2384425" y="2741712"/>
            <a:ext cx="423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/>
              <a:t>c</a:t>
            </a:r>
            <a:r>
              <a:rPr lang="en-US" altLang="zh-CN" sz="2800" i="1" baseline="-25000"/>
              <a:t>j</a:t>
            </a:r>
            <a:endParaRPr lang="zh-CN" altLang="en-US" sz="2800" i="1" baseline="-25000"/>
          </a:p>
        </p:txBody>
      </p:sp>
      <p:sp>
        <p:nvSpPr>
          <p:cNvPr id="52283" name="Text Box 39"/>
          <p:cNvSpPr txBox="1">
            <a:spLocks noChangeArrowheads="1"/>
          </p:cNvSpPr>
          <p:nvPr/>
        </p:nvSpPr>
        <p:spPr bwMode="auto">
          <a:xfrm>
            <a:off x="928688" y="2233712"/>
            <a:ext cx="5953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ym typeface="Symbol" panose="05050102010706020507" pitchFamily="18" charset="2"/>
              </a:rPr>
              <a:t></a:t>
            </a:r>
            <a:endParaRPr lang="zh-CN" altLang="en-US" i="1" baseline="-25000"/>
          </a:p>
        </p:txBody>
      </p:sp>
      <p:sp>
        <p:nvSpPr>
          <p:cNvPr id="52284" name="Text Box 39"/>
          <p:cNvSpPr txBox="1">
            <a:spLocks noChangeArrowheads="1"/>
          </p:cNvSpPr>
          <p:nvPr/>
        </p:nvSpPr>
        <p:spPr bwMode="auto">
          <a:xfrm>
            <a:off x="3131840" y="1268760"/>
            <a:ext cx="4587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i="1" dirty="0" err="1"/>
              <a:t>c</a:t>
            </a:r>
            <a:r>
              <a:rPr lang="en-US" altLang="zh-CN" i="1" baseline="-25000" dirty="0" err="1"/>
              <a:t>j</a:t>
            </a:r>
            <a:endParaRPr lang="zh-CN" altLang="en-US" i="1" baseline="-25000" dirty="0"/>
          </a:p>
        </p:txBody>
      </p:sp>
      <p:cxnSp>
        <p:nvCxnSpPr>
          <p:cNvPr id="52285" name="直接箭头连接符 198"/>
          <p:cNvCxnSpPr>
            <a:cxnSpLocks noChangeShapeType="1"/>
            <a:stCxn id="52272" idx="0"/>
            <a:endCxn id="52288" idx="3"/>
          </p:cNvCxnSpPr>
          <p:nvPr/>
        </p:nvCxnSpPr>
        <p:spPr bwMode="auto">
          <a:xfrm flipV="1">
            <a:off x="2384425" y="1675235"/>
            <a:ext cx="625717" cy="89502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86" name="直接箭头连接符 199"/>
          <p:cNvCxnSpPr>
            <a:cxnSpLocks noChangeShapeType="1"/>
          </p:cNvCxnSpPr>
          <p:nvPr/>
        </p:nvCxnSpPr>
        <p:spPr bwMode="auto">
          <a:xfrm>
            <a:off x="2438400" y="2595662"/>
            <a:ext cx="425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87" name="直接箭头连接符 200"/>
          <p:cNvCxnSpPr>
            <a:cxnSpLocks noChangeShapeType="1"/>
          </p:cNvCxnSpPr>
          <p:nvPr/>
        </p:nvCxnSpPr>
        <p:spPr bwMode="auto">
          <a:xfrm>
            <a:off x="2971800" y="2595662"/>
            <a:ext cx="403225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88" name="Oval 4"/>
          <p:cNvSpPr>
            <a:spLocks noChangeArrowheads="1"/>
          </p:cNvSpPr>
          <p:nvPr/>
        </p:nvSpPr>
        <p:spPr bwMode="auto">
          <a:xfrm>
            <a:off x="2987824" y="1526183"/>
            <a:ext cx="152400" cy="1746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cxnSp>
        <p:nvCxnSpPr>
          <p:cNvPr id="52289" name="直接箭头连接符 202"/>
          <p:cNvCxnSpPr>
            <a:cxnSpLocks noChangeShapeType="1"/>
            <a:stCxn id="52288" idx="4"/>
            <a:endCxn id="52273" idx="0"/>
          </p:cNvCxnSpPr>
          <p:nvPr/>
        </p:nvCxnSpPr>
        <p:spPr bwMode="auto">
          <a:xfrm flipH="1">
            <a:off x="2917825" y="1700808"/>
            <a:ext cx="146199" cy="869454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90" name="直接箭头连接符 203"/>
          <p:cNvCxnSpPr>
            <a:cxnSpLocks noChangeShapeType="1"/>
            <a:endCxn id="52265" idx="0"/>
          </p:cNvCxnSpPr>
          <p:nvPr/>
        </p:nvCxnSpPr>
        <p:spPr bwMode="auto">
          <a:xfrm>
            <a:off x="3733800" y="2132112"/>
            <a:ext cx="457200" cy="4159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060" y="1988840"/>
            <a:ext cx="4683413" cy="38164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可满足赋值对应正规路径</a:t>
            </a:r>
            <a:endParaRPr lang="zh-CN" altLang="zh-CN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6812" y="1109643"/>
            <a:ext cx="6223178" cy="3711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 smtClean="0">
                <a:sym typeface="Symbol" panose="05050102010706020507"/>
              </a:rPr>
              <a:t></a:t>
            </a:r>
            <a:r>
              <a:rPr lang="zh-CN" altLang="en-US" dirty="0" smtClean="0">
                <a:sym typeface="Symbol" panose="05050102010706020507"/>
              </a:rPr>
              <a:t>可满足  </a:t>
            </a:r>
            <a:r>
              <a:rPr lang="en-US" altLang="zh-CN" dirty="0" smtClean="0">
                <a:sym typeface="Symbol" panose="05050102010706020507"/>
              </a:rPr>
              <a:t>G</a:t>
            </a:r>
            <a:r>
              <a:rPr lang="zh-CN" altLang="en-US" dirty="0" smtClean="0">
                <a:sym typeface="Symbol" panose="05050102010706020507"/>
              </a:rPr>
              <a:t>有如下从</a:t>
            </a:r>
            <a:r>
              <a:rPr lang="en-US" altLang="zh-CN" dirty="0" smtClean="0">
                <a:sym typeface="Symbol" panose="05050102010706020507"/>
              </a:rPr>
              <a:t>s</a:t>
            </a:r>
            <a:r>
              <a:rPr lang="zh-CN" altLang="en-US" dirty="0" smtClean="0">
                <a:sym typeface="Symbol" panose="05050102010706020507"/>
              </a:rPr>
              <a:t>到</a:t>
            </a:r>
            <a:r>
              <a:rPr lang="en-US" altLang="zh-CN" dirty="0" smtClean="0">
                <a:sym typeface="Symbol" panose="05050102010706020507"/>
              </a:rPr>
              <a:t>t</a:t>
            </a:r>
            <a:r>
              <a:rPr lang="zh-CN" altLang="en-US" dirty="0" smtClean="0">
                <a:sym typeface="Symbol" panose="05050102010706020507"/>
              </a:rPr>
              <a:t>哈密顿路径 </a:t>
            </a:r>
            <a:endParaRPr lang="en-US" altLang="zh-CN" dirty="0" smtClean="0">
              <a:sym typeface="Symbol" panose="05050102010706020507"/>
            </a:endParaRPr>
          </a:p>
          <a:p>
            <a:pPr>
              <a:lnSpc>
                <a:spcPct val="140000"/>
              </a:lnSpc>
            </a:pPr>
            <a:r>
              <a:rPr lang="zh-CN" altLang="en-US" dirty="0" smtClean="0">
                <a:sym typeface="Symbol" panose="05050102010706020507"/>
              </a:rPr>
              <a:t> </a:t>
            </a:r>
            <a:r>
              <a:rPr lang="zh-CN" altLang="en-US" dirty="0" smtClean="0"/>
              <a:t>从上至下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r>
              <a:rPr lang="zh-CN" altLang="en-US" dirty="0" smtClean="0">
                <a:sym typeface="Symbol" panose="05050102010706020507"/>
              </a:rPr>
              <a:t> </a:t>
            </a:r>
            <a:r>
              <a:rPr lang="zh-CN" altLang="en-US" dirty="0" smtClean="0"/>
              <a:t>赋值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的变量左</a:t>
            </a:r>
            <a:r>
              <a:rPr lang="en-US" altLang="zh-CN" dirty="0"/>
              <a:t>-</a:t>
            </a:r>
            <a:r>
              <a:rPr lang="zh-CN" altLang="en-US" dirty="0"/>
              <a:t>右式通过</a:t>
            </a:r>
            <a:r>
              <a:rPr lang="zh-CN" altLang="en-US" dirty="0" smtClean="0"/>
              <a:t>钻石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r>
              <a:rPr lang="zh-CN" altLang="en-US" dirty="0" smtClean="0">
                <a:sym typeface="Symbol" panose="05050102010706020507"/>
              </a:rPr>
              <a:t> </a:t>
            </a:r>
            <a:r>
              <a:rPr lang="zh-CN" altLang="en-US" dirty="0" smtClean="0"/>
              <a:t>赋值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的变量右</a:t>
            </a:r>
            <a:r>
              <a:rPr lang="en-US" altLang="zh-CN" dirty="0" smtClean="0"/>
              <a:t>-</a:t>
            </a:r>
            <a:r>
              <a:rPr lang="zh-CN" altLang="en-US" dirty="0" smtClean="0"/>
              <a:t>左式通过钻石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r>
              <a:rPr lang="zh-CN" altLang="en-US" dirty="0">
                <a:sym typeface="Symbol" panose="05050102010706020507"/>
              </a:rPr>
              <a:t> </a:t>
            </a:r>
            <a:r>
              <a:rPr lang="en-US" altLang="zh-CN" i="1" dirty="0" err="1" smtClean="0"/>
              <a:t>c</a:t>
            </a:r>
            <a:r>
              <a:rPr lang="en-US" altLang="zh-CN" i="1" baseline="-25000" dirty="0" err="1" smtClean="0"/>
              <a:t>j</a:t>
            </a:r>
            <a:r>
              <a:rPr lang="zh-CN" altLang="en-US" dirty="0" smtClean="0">
                <a:solidFill>
                  <a:schemeClr val="accent2"/>
                </a:solidFill>
              </a:rPr>
              <a:t>选一真文字</a:t>
            </a:r>
            <a:r>
              <a:rPr lang="zh-CN" altLang="en-US" dirty="0" smtClean="0"/>
              <a:t>经过一次</a:t>
            </a:r>
            <a:endParaRPr lang="en-US" altLang="zh-CN" dirty="0" smtClean="0"/>
          </a:p>
          <a:p>
            <a:pPr>
              <a:lnSpc>
                <a:spcPct val="140000"/>
              </a:lnSpc>
            </a:pPr>
            <a:r>
              <a:rPr lang="zh-CN" altLang="en-US" dirty="0" smtClean="0">
                <a:sym typeface="Symbol" panose="05050102010706020507"/>
              </a:rPr>
              <a:t> 称这种路径为</a:t>
            </a:r>
            <a:r>
              <a:rPr lang="zh-CN" altLang="en-US" dirty="0">
                <a:sym typeface="Symbol" panose="05050102010706020507"/>
              </a:rPr>
              <a:t>正规</a:t>
            </a:r>
            <a:r>
              <a:rPr lang="zh-CN" altLang="en-US" dirty="0" smtClean="0">
                <a:sym typeface="Symbol" panose="05050102010706020507"/>
              </a:rPr>
              <a:t>路径</a:t>
            </a:r>
            <a:r>
              <a:rPr lang="zh-CN" altLang="en-US" dirty="0" smtClean="0"/>
              <a:t> </a:t>
            </a:r>
            <a:endParaRPr lang="en-US" altLang="zh-CN" dirty="0"/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450824"/>
            <a:ext cx="4126433" cy="3362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可满足赋值对应正规</a:t>
            </a:r>
            <a:r>
              <a:rPr lang="zh-CN" altLang="en-US" b="1" dirty="0" smtClean="0"/>
              <a:t>路径</a:t>
            </a:r>
            <a:endParaRPr lang="zh-CN" altLang="zh-CN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6812" y="1109643"/>
            <a:ext cx="8513869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 smtClean="0">
                <a:sym typeface="Symbol" panose="05050102010706020507"/>
              </a:rPr>
              <a:t></a:t>
            </a:r>
            <a:r>
              <a:rPr lang="zh-CN" altLang="en-US" dirty="0" smtClean="0">
                <a:sym typeface="Symbol" panose="05050102010706020507"/>
              </a:rPr>
              <a:t>可满足  </a:t>
            </a:r>
            <a:r>
              <a:rPr lang="en-US" altLang="zh-CN" dirty="0" smtClean="0">
                <a:sym typeface="Symbol" panose="05050102010706020507"/>
              </a:rPr>
              <a:t>G</a:t>
            </a:r>
            <a:r>
              <a:rPr lang="zh-CN" altLang="en-US" dirty="0" smtClean="0">
                <a:sym typeface="Symbol" panose="05050102010706020507"/>
              </a:rPr>
              <a:t>有如下从</a:t>
            </a:r>
            <a:r>
              <a:rPr lang="en-US" altLang="zh-CN" dirty="0" smtClean="0">
                <a:sym typeface="Symbol" panose="05050102010706020507"/>
              </a:rPr>
              <a:t>s</a:t>
            </a:r>
            <a:r>
              <a:rPr lang="zh-CN" altLang="en-US" dirty="0" smtClean="0">
                <a:sym typeface="Symbol" panose="05050102010706020507"/>
              </a:rPr>
              <a:t>到</a:t>
            </a:r>
            <a:r>
              <a:rPr lang="en-US" altLang="zh-CN" dirty="0" smtClean="0">
                <a:sym typeface="Symbol" panose="05050102010706020507"/>
              </a:rPr>
              <a:t>t</a:t>
            </a:r>
            <a:r>
              <a:rPr lang="zh-CN" altLang="en-US" dirty="0" smtClean="0">
                <a:sym typeface="Symbol" panose="05050102010706020507"/>
              </a:rPr>
              <a:t>哈密顿路径 </a:t>
            </a:r>
            <a:endParaRPr lang="en-US" altLang="zh-CN" dirty="0" smtClean="0">
              <a:sym typeface="Symbol" panose="05050102010706020507"/>
            </a:endParaRPr>
          </a:p>
          <a:p>
            <a:pPr>
              <a:lnSpc>
                <a:spcPct val="140000"/>
              </a:lnSpc>
            </a:pPr>
            <a:r>
              <a:rPr lang="zh-CN" altLang="en-US" sz="2000" dirty="0" smtClean="0">
                <a:sym typeface="Symbol" panose="05050102010706020507"/>
              </a:rPr>
              <a:t> </a:t>
            </a:r>
            <a:r>
              <a:rPr lang="zh-CN" altLang="en-US" sz="2000" dirty="0" smtClean="0"/>
              <a:t>从上至下 </a:t>
            </a:r>
            <a:r>
              <a:rPr lang="zh-CN" altLang="en-US" sz="2000" dirty="0" smtClean="0">
                <a:sym typeface="Symbol" panose="05050102010706020507"/>
              </a:rPr>
              <a:t> </a:t>
            </a:r>
            <a:r>
              <a:rPr lang="zh-CN" altLang="en-US" sz="2000" dirty="0" smtClean="0"/>
              <a:t>赋值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的变量左</a:t>
            </a:r>
            <a:r>
              <a:rPr lang="en-US" altLang="zh-CN" sz="2000" dirty="0"/>
              <a:t>-</a:t>
            </a:r>
            <a:r>
              <a:rPr lang="zh-CN" altLang="en-US" sz="2000" dirty="0"/>
              <a:t>右式通过</a:t>
            </a:r>
            <a:r>
              <a:rPr lang="zh-CN" altLang="en-US" sz="2000" dirty="0" smtClean="0"/>
              <a:t>钻石</a:t>
            </a:r>
            <a:r>
              <a:rPr lang="en-US" altLang="zh-CN" sz="2000" dirty="0" smtClean="0"/>
              <a:t> </a:t>
            </a:r>
            <a:r>
              <a:rPr lang="zh-CN" altLang="en-US" sz="2000" dirty="0" smtClean="0">
                <a:sym typeface="Symbol" panose="05050102010706020507"/>
              </a:rPr>
              <a:t> </a:t>
            </a:r>
            <a:r>
              <a:rPr lang="zh-CN" altLang="en-US" sz="2000" dirty="0" smtClean="0"/>
              <a:t>赋值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的变量右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左式通过钻石</a:t>
            </a:r>
            <a:endParaRPr lang="en-US" altLang="zh-CN" sz="2000" dirty="0" smtClean="0"/>
          </a:p>
          <a:p>
            <a:pPr>
              <a:lnSpc>
                <a:spcPct val="140000"/>
              </a:lnSpc>
            </a:pPr>
            <a:r>
              <a:rPr lang="zh-CN" altLang="en-US" sz="2000" dirty="0">
                <a:sym typeface="Symbol" panose="05050102010706020507"/>
              </a:rPr>
              <a:t> </a:t>
            </a:r>
            <a:r>
              <a:rPr lang="en-US" altLang="zh-CN" sz="2000" i="1" dirty="0" err="1" smtClean="0"/>
              <a:t>c</a:t>
            </a:r>
            <a:r>
              <a:rPr lang="en-US" altLang="zh-CN" sz="2000" i="1" baseline="-25000" dirty="0" err="1" smtClean="0"/>
              <a:t>j</a:t>
            </a:r>
            <a:r>
              <a:rPr lang="zh-CN" altLang="en-US" sz="2000" dirty="0" smtClean="0"/>
              <a:t>选一真文字经过一次 </a:t>
            </a:r>
            <a:r>
              <a:rPr lang="zh-CN" altLang="en-US" sz="2000" dirty="0" smtClean="0">
                <a:sym typeface="Symbol" panose="05050102010706020507"/>
              </a:rPr>
              <a:t> 称这种路径为</a:t>
            </a:r>
            <a:r>
              <a:rPr lang="zh-CN" altLang="en-US" sz="2000" dirty="0">
                <a:sym typeface="Symbol" panose="05050102010706020507"/>
              </a:rPr>
              <a:t>正规</a:t>
            </a:r>
            <a:r>
              <a:rPr lang="zh-CN" altLang="en-US" sz="2000" dirty="0" smtClean="0">
                <a:sym typeface="Symbol" panose="05050102010706020507"/>
              </a:rPr>
              <a:t>路径</a:t>
            </a:r>
            <a:r>
              <a:rPr lang="zh-CN" altLang="en-US" sz="2000" dirty="0" smtClean="0"/>
              <a:t> </a:t>
            </a:r>
            <a:endParaRPr lang="en-US" altLang="zh-CN" sz="2000" dirty="0"/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90784"/>
            <a:ext cx="4126433" cy="3362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36" y="3291879"/>
            <a:ext cx="4509760" cy="3233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51585" y="2636912"/>
            <a:ext cx="191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=0,</a:t>
            </a:r>
            <a:r>
              <a:rPr lang="en-US" altLang="zh-CN" i="1" dirty="0"/>
              <a:t>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=0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可满足赋值对应正规</a:t>
            </a:r>
            <a:r>
              <a:rPr lang="zh-CN" altLang="en-US" b="1" dirty="0" smtClean="0"/>
              <a:t>路径</a:t>
            </a:r>
            <a:endParaRPr lang="zh-CN" altLang="zh-CN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6812" y="1109643"/>
            <a:ext cx="8513869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dirty="0" smtClean="0">
                <a:sym typeface="Symbol" panose="05050102010706020507"/>
              </a:rPr>
              <a:t></a:t>
            </a:r>
            <a:r>
              <a:rPr lang="zh-CN" altLang="en-US" dirty="0" smtClean="0">
                <a:sym typeface="Symbol" panose="05050102010706020507"/>
              </a:rPr>
              <a:t>可满足  </a:t>
            </a:r>
            <a:r>
              <a:rPr lang="en-US" altLang="zh-CN" dirty="0" smtClean="0">
                <a:sym typeface="Symbol" panose="05050102010706020507"/>
              </a:rPr>
              <a:t>G</a:t>
            </a:r>
            <a:r>
              <a:rPr lang="zh-CN" altLang="en-US" dirty="0" smtClean="0">
                <a:sym typeface="Symbol" panose="05050102010706020507"/>
              </a:rPr>
              <a:t>有如下从</a:t>
            </a:r>
            <a:r>
              <a:rPr lang="en-US" altLang="zh-CN" dirty="0" smtClean="0">
                <a:sym typeface="Symbol" panose="05050102010706020507"/>
              </a:rPr>
              <a:t>s</a:t>
            </a:r>
            <a:r>
              <a:rPr lang="zh-CN" altLang="en-US" dirty="0" smtClean="0">
                <a:sym typeface="Symbol" panose="05050102010706020507"/>
              </a:rPr>
              <a:t>到</a:t>
            </a:r>
            <a:r>
              <a:rPr lang="en-US" altLang="zh-CN" dirty="0" smtClean="0">
                <a:sym typeface="Symbol" panose="05050102010706020507"/>
              </a:rPr>
              <a:t>t</a:t>
            </a:r>
            <a:r>
              <a:rPr lang="zh-CN" altLang="en-US" dirty="0" smtClean="0">
                <a:sym typeface="Symbol" panose="05050102010706020507"/>
              </a:rPr>
              <a:t>哈密顿路径 </a:t>
            </a:r>
            <a:endParaRPr lang="en-US" altLang="zh-CN" dirty="0" smtClean="0">
              <a:sym typeface="Symbol" panose="05050102010706020507"/>
            </a:endParaRPr>
          </a:p>
          <a:p>
            <a:pPr>
              <a:lnSpc>
                <a:spcPct val="140000"/>
              </a:lnSpc>
            </a:pPr>
            <a:r>
              <a:rPr lang="zh-CN" altLang="en-US" sz="2000" dirty="0" smtClean="0">
                <a:sym typeface="Symbol" panose="05050102010706020507"/>
              </a:rPr>
              <a:t> </a:t>
            </a:r>
            <a:r>
              <a:rPr lang="zh-CN" altLang="en-US" sz="2000" dirty="0" smtClean="0"/>
              <a:t>从上至下 </a:t>
            </a:r>
            <a:r>
              <a:rPr lang="zh-CN" altLang="en-US" sz="2000" dirty="0" smtClean="0">
                <a:sym typeface="Symbol" panose="05050102010706020507"/>
              </a:rPr>
              <a:t> </a:t>
            </a:r>
            <a:r>
              <a:rPr lang="zh-CN" altLang="en-US" sz="2000" dirty="0" smtClean="0"/>
              <a:t>赋值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的变量左</a:t>
            </a:r>
            <a:r>
              <a:rPr lang="en-US" altLang="zh-CN" sz="2000" dirty="0"/>
              <a:t>-</a:t>
            </a:r>
            <a:r>
              <a:rPr lang="zh-CN" altLang="en-US" sz="2000" dirty="0"/>
              <a:t>右式通过</a:t>
            </a:r>
            <a:r>
              <a:rPr lang="zh-CN" altLang="en-US" sz="2000" dirty="0" smtClean="0"/>
              <a:t>钻石</a:t>
            </a:r>
            <a:r>
              <a:rPr lang="en-US" altLang="zh-CN" sz="2000" dirty="0" smtClean="0"/>
              <a:t> </a:t>
            </a:r>
            <a:r>
              <a:rPr lang="zh-CN" altLang="en-US" sz="2000" dirty="0" smtClean="0">
                <a:sym typeface="Symbol" panose="05050102010706020507"/>
              </a:rPr>
              <a:t> </a:t>
            </a:r>
            <a:r>
              <a:rPr lang="zh-CN" altLang="en-US" sz="2000" dirty="0" smtClean="0"/>
              <a:t>赋值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的变量右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左式通过钻石</a:t>
            </a:r>
            <a:endParaRPr lang="en-US" altLang="zh-CN" sz="2000" dirty="0" smtClean="0"/>
          </a:p>
          <a:p>
            <a:pPr>
              <a:lnSpc>
                <a:spcPct val="140000"/>
              </a:lnSpc>
            </a:pPr>
            <a:r>
              <a:rPr lang="zh-CN" altLang="en-US" sz="2000" dirty="0">
                <a:sym typeface="Symbol" panose="05050102010706020507"/>
              </a:rPr>
              <a:t> </a:t>
            </a:r>
            <a:r>
              <a:rPr lang="en-US" altLang="zh-CN" sz="2000" i="1" dirty="0" err="1" smtClean="0"/>
              <a:t>c</a:t>
            </a:r>
            <a:r>
              <a:rPr lang="en-US" altLang="zh-CN" sz="2000" i="1" baseline="-25000" dirty="0" err="1" smtClean="0"/>
              <a:t>j</a:t>
            </a:r>
            <a:r>
              <a:rPr lang="zh-CN" altLang="en-US" sz="2000" dirty="0" smtClean="0"/>
              <a:t>选一真文字经过一次 </a:t>
            </a:r>
            <a:r>
              <a:rPr lang="zh-CN" altLang="en-US" sz="2000" dirty="0" smtClean="0">
                <a:sym typeface="Symbol" panose="05050102010706020507"/>
              </a:rPr>
              <a:t> 称这种路径为</a:t>
            </a:r>
            <a:r>
              <a:rPr lang="zh-CN" altLang="en-US" sz="2000" dirty="0">
                <a:sym typeface="Symbol" panose="05050102010706020507"/>
              </a:rPr>
              <a:t>正规</a:t>
            </a:r>
            <a:r>
              <a:rPr lang="zh-CN" altLang="en-US" sz="2000" dirty="0" smtClean="0">
                <a:sym typeface="Symbol" panose="05050102010706020507"/>
              </a:rPr>
              <a:t>路径</a:t>
            </a:r>
            <a:r>
              <a:rPr lang="zh-CN" altLang="en-US" sz="2000" dirty="0" smtClean="0"/>
              <a:t> </a:t>
            </a:r>
            <a:endParaRPr lang="en-US" altLang="zh-CN" sz="2000" dirty="0"/>
          </a:p>
        </p:txBody>
      </p:sp>
      <p:pic>
        <p:nvPicPr>
          <p:cNvPr id="6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90784"/>
            <a:ext cx="4126433" cy="3362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51585" y="2636912"/>
            <a:ext cx="1912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/>
              <a:t>x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=1,</a:t>
            </a:r>
            <a:r>
              <a:rPr lang="en-US" altLang="zh-CN" i="1" dirty="0" smtClean="0"/>
              <a:t> x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=0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284984"/>
            <a:ext cx="4591717" cy="329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正规路径对应可满足赋值</a:t>
            </a:r>
            <a:endParaRPr lang="zh-CN" altLang="zh-CN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83568" y="4653136"/>
            <a:ext cx="7531229" cy="2160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ym typeface="Symbol" panose="05050102010706020507"/>
              </a:rPr>
              <a:t> </a:t>
            </a:r>
            <a:r>
              <a:rPr lang="zh-CN" altLang="en-US" dirty="0" smtClean="0"/>
              <a:t>由左</a:t>
            </a:r>
            <a:r>
              <a:rPr lang="en-US" altLang="zh-CN" dirty="0" smtClean="0"/>
              <a:t>-</a:t>
            </a:r>
            <a:r>
              <a:rPr lang="zh-CN" altLang="en-US" dirty="0" smtClean="0"/>
              <a:t>右 或</a:t>
            </a:r>
            <a:r>
              <a:rPr lang="en-US" altLang="zh-CN" dirty="0" smtClean="0"/>
              <a:t> </a:t>
            </a:r>
            <a:r>
              <a:rPr lang="zh-CN" altLang="en-US" dirty="0" smtClean="0"/>
              <a:t>右</a:t>
            </a:r>
            <a:r>
              <a:rPr lang="en-US" altLang="zh-CN" dirty="0" smtClean="0"/>
              <a:t>-</a:t>
            </a:r>
            <a:r>
              <a:rPr lang="zh-CN" altLang="en-US" dirty="0" smtClean="0"/>
              <a:t>左 式穿过钻石可确定变量赋值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>
                <a:sym typeface="Symbol" panose="05050102010706020507"/>
              </a:rPr>
              <a:t>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c</a:t>
            </a:r>
            <a:r>
              <a:rPr lang="en-US" altLang="zh-CN" i="1" baseline="-25000" dirty="0" err="1" smtClean="0"/>
              <a:t>j</a:t>
            </a:r>
            <a:r>
              <a:rPr lang="zh-CN" altLang="en-US" dirty="0" smtClean="0"/>
              <a:t>被穿过说明在对应变量赋值下</a:t>
            </a:r>
            <a:r>
              <a:rPr lang="en-US" altLang="zh-CN" i="1" dirty="0" err="1"/>
              <a:t>c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r>
              <a:rPr lang="en-US" altLang="zh-CN" dirty="0" smtClean="0"/>
              <a:t>=1,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则公式</a:t>
            </a:r>
            <a:r>
              <a:rPr lang="en-US" altLang="zh-CN" dirty="0" smtClean="0">
                <a:sym typeface="Symbol" panose="05050102010706020507"/>
              </a:rPr>
              <a:t></a:t>
            </a:r>
            <a:r>
              <a:rPr lang="zh-CN" altLang="en-US" dirty="0" smtClean="0">
                <a:sym typeface="Symbol" panose="05050102010706020507"/>
              </a:rPr>
              <a:t>可满足</a:t>
            </a:r>
            <a:endParaRPr lang="en-US" altLang="zh-CN" dirty="0" smtClean="0">
              <a:sym typeface="Symbol" panose="05050102010706020507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ym typeface="Symbol" panose="05050102010706020507"/>
              </a:rPr>
              <a:t>右边正规路径对应</a:t>
            </a:r>
            <a:r>
              <a:rPr lang="en-US" altLang="zh-CN" i="1" dirty="0" smtClean="0">
                <a:sym typeface="Symbol" panose="05050102010706020507"/>
              </a:rPr>
              <a:t>x</a:t>
            </a:r>
            <a:r>
              <a:rPr lang="en-US" altLang="zh-CN" baseline="-25000" dirty="0" smtClean="0">
                <a:sym typeface="Symbol" panose="05050102010706020507"/>
              </a:rPr>
              <a:t>1</a:t>
            </a:r>
            <a:r>
              <a:rPr lang="en-US" altLang="zh-CN" dirty="0" smtClean="0">
                <a:sym typeface="Symbol" panose="05050102010706020507"/>
              </a:rPr>
              <a:t>=0,</a:t>
            </a:r>
            <a:r>
              <a:rPr lang="en-US" altLang="zh-CN" i="1" dirty="0">
                <a:sym typeface="Symbol" panose="05050102010706020507"/>
              </a:rPr>
              <a:t> </a:t>
            </a:r>
            <a:r>
              <a:rPr lang="en-US" altLang="zh-CN" i="1" dirty="0" smtClean="0">
                <a:sym typeface="Symbol" panose="05050102010706020507"/>
              </a:rPr>
              <a:t>x</a:t>
            </a:r>
            <a:r>
              <a:rPr lang="en-US" altLang="zh-CN" baseline="-25000" dirty="0" smtClean="0">
                <a:sym typeface="Symbol" panose="05050102010706020507"/>
              </a:rPr>
              <a:t>2</a:t>
            </a:r>
            <a:r>
              <a:rPr lang="en-US" altLang="zh-CN" dirty="0" smtClean="0">
                <a:sym typeface="Symbol" panose="05050102010706020507"/>
              </a:rPr>
              <a:t>=0. </a:t>
            </a:r>
            <a:endParaRPr lang="en-US" altLang="zh-CN" dirty="0" smtClean="0">
              <a:sym typeface="Symbol" panose="05050102010706020507"/>
            </a:endParaRP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4126433" cy="3362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712" y="1275655"/>
            <a:ext cx="4509760" cy="3233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239" name="Object 7"/>
          <p:cNvGraphicFramePr>
            <a:graphicFrameLocks noChangeAspect="1"/>
          </p:cNvGraphicFramePr>
          <p:nvPr/>
        </p:nvGraphicFramePr>
        <p:xfrm>
          <a:off x="4643438" y="1713210"/>
          <a:ext cx="4241800" cy="315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0" name="位图图像" r:id="rId1" imgW="7038975" imgH="5238750" progId="Paint.Picture">
                  <p:embed/>
                </p:oleObj>
              </mc:Choice>
              <mc:Fallback>
                <p:oleObj name="位图图像" r:id="rId1" imgW="7038975" imgH="5238750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1713210"/>
                        <a:ext cx="4241800" cy="315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大</a:t>
            </a:r>
            <a:r>
              <a:rPr lang="en-US" altLang="zh-CN" i="1" dirty="0" smtClean="0"/>
              <a:t>O</a:t>
            </a:r>
            <a:r>
              <a:rPr lang="zh-CN" altLang="en-US" dirty="0" smtClean="0"/>
              <a:t>与小</a:t>
            </a:r>
            <a:r>
              <a:rPr lang="en-US" altLang="zh-CN" i="1" dirty="0" smtClean="0"/>
              <a:t>o</a:t>
            </a:r>
            <a:r>
              <a:rPr lang="zh-CN" altLang="en-US" dirty="0" smtClean="0"/>
              <a:t>记法</a:t>
            </a:r>
            <a:r>
              <a:rPr lang="en-US" altLang="zh-CN" dirty="0"/>
              <a:t>(</a:t>
            </a:r>
            <a:r>
              <a:rPr lang="en-US" altLang="zh-CN" dirty="0" smtClean="0"/>
              <a:t>P154)</a:t>
            </a:r>
            <a:endParaRPr lang="zh-CN" altLang="en-US" dirty="0" smtClean="0"/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79388" y="1501775"/>
            <a:ext cx="5440362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/>
              <a:t>对于函数</a:t>
            </a:r>
            <a:r>
              <a:rPr kumimoji="1" lang="en-US" altLang="zh-CN" sz="3200" i="1"/>
              <a:t>f</a:t>
            </a:r>
            <a:r>
              <a:rPr kumimoji="1" lang="en-US" altLang="zh-CN" sz="3200"/>
              <a:t>,</a:t>
            </a:r>
            <a:r>
              <a:rPr kumimoji="1" lang="en-US" altLang="zh-CN" sz="3200" i="1"/>
              <a:t>g</a:t>
            </a:r>
            <a:r>
              <a:rPr kumimoji="1" lang="en-US" altLang="zh-CN" sz="3200"/>
              <a:t>:N</a:t>
            </a:r>
            <a:r>
              <a:rPr kumimoji="1" lang="en-US" altLang="zh-CN" sz="3200">
                <a:sym typeface="Symbol" panose="05050102010706020507" pitchFamily="18" charset="2"/>
              </a:rPr>
              <a:t>R</a:t>
            </a:r>
            <a:r>
              <a:rPr kumimoji="1" lang="en-US" altLang="zh-CN" sz="3200" baseline="30000">
                <a:sym typeface="Symbol" panose="05050102010706020507" pitchFamily="18" charset="2"/>
              </a:rPr>
              <a:t>+</a:t>
            </a:r>
            <a:r>
              <a:rPr kumimoji="1" lang="en-US" altLang="zh-CN" sz="3200">
                <a:sym typeface="Symbol" panose="05050102010706020507" pitchFamily="18" charset="2"/>
              </a:rPr>
              <a:t>,</a:t>
            </a:r>
            <a:endParaRPr kumimoji="1" lang="en-US" altLang="zh-CN" sz="320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>
                <a:sym typeface="Symbol" panose="05050102010706020507" pitchFamily="18" charset="2"/>
              </a:rPr>
              <a:t>记</a:t>
            </a:r>
            <a:r>
              <a:rPr kumimoji="1" lang="en-US" altLang="zh-CN" sz="3200" i="1">
                <a:sym typeface="Symbol" panose="05050102010706020507" pitchFamily="18" charset="2"/>
              </a:rPr>
              <a:t>f</a:t>
            </a:r>
            <a:r>
              <a:rPr kumimoji="1" lang="en-US" altLang="zh-CN" sz="3200">
                <a:sym typeface="Symbol" panose="05050102010706020507" pitchFamily="18" charset="2"/>
              </a:rPr>
              <a:t>(</a:t>
            </a:r>
            <a:r>
              <a:rPr kumimoji="1" lang="en-US" altLang="zh-CN" sz="3200" i="1">
                <a:sym typeface="Symbol" panose="05050102010706020507" pitchFamily="18" charset="2"/>
              </a:rPr>
              <a:t>n</a:t>
            </a:r>
            <a:r>
              <a:rPr kumimoji="1" lang="en-US" altLang="zh-CN" sz="3200">
                <a:sym typeface="Symbol" panose="05050102010706020507" pitchFamily="18" charset="2"/>
              </a:rPr>
              <a:t>)=</a:t>
            </a:r>
            <a:r>
              <a:rPr kumimoji="1" lang="en-US" altLang="zh-CN" sz="3200" i="1">
                <a:sym typeface="Symbol" panose="05050102010706020507" pitchFamily="18" charset="2"/>
              </a:rPr>
              <a:t>O</a:t>
            </a:r>
            <a:r>
              <a:rPr kumimoji="1" lang="en-US" altLang="zh-CN" sz="3200">
                <a:sym typeface="Symbol" panose="05050102010706020507" pitchFamily="18" charset="2"/>
              </a:rPr>
              <a:t>(</a:t>
            </a:r>
            <a:r>
              <a:rPr kumimoji="1" lang="en-US" altLang="zh-CN" sz="3200" i="1">
                <a:sym typeface="Symbol" panose="05050102010706020507" pitchFamily="18" charset="2"/>
              </a:rPr>
              <a:t>g</a:t>
            </a:r>
            <a:r>
              <a:rPr kumimoji="1" lang="en-US" altLang="zh-CN" sz="3200">
                <a:sym typeface="Symbol" panose="05050102010706020507" pitchFamily="18" charset="2"/>
              </a:rPr>
              <a:t>(</a:t>
            </a:r>
            <a:r>
              <a:rPr kumimoji="1" lang="en-US" altLang="zh-CN" sz="3200" i="1">
                <a:sym typeface="Symbol" panose="05050102010706020507" pitchFamily="18" charset="2"/>
              </a:rPr>
              <a:t>n</a:t>
            </a:r>
            <a:r>
              <a:rPr kumimoji="1" lang="en-US" altLang="zh-CN" sz="3200">
                <a:sym typeface="Symbol" panose="05050102010706020507" pitchFamily="18" charset="2"/>
              </a:rPr>
              <a:t>),</a:t>
            </a:r>
            <a:r>
              <a:rPr kumimoji="1" lang="zh-CN" altLang="en-US" sz="3200">
                <a:sym typeface="Symbol" panose="05050102010706020507" pitchFamily="18" charset="2"/>
              </a:rPr>
              <a:t>若存在</a:t>
            </a:r>
            <a:r>
              <a:rPr kumimoji="1" lang="en-US" altLang="zh-CN" sz="3200" i="1">
                <a:sym typeface="Symbol" panose="05050102010706020507" pitchFamily="18" charset="2"/>
              </a:rPr>
              <a:t>c</a:t>
            </a:r>
            <a:r>
              <a:rPr kumimoji="1" lang="en-US" altLang="zh-CN" sz="3200">
                <a:sym typeface="Symbol" panose="05050102010706020507" pitchFamily="18" charset="2"/>
              </a:rPr>
              <a:t>&gt;0</a:t>
            </a:r>
            <a:r>
              <a:rPr kumimoji="1" lang="zh-CN" altLang="en-US" sz="3200">
                <a:sym typeface="Symbol" panose="05050102010706020507" pitchFamily="18" charset="2"/>
              </a:rPr>
              <a:t>使得 </a:t>
            </a:r>
            <a:endParaRPr kumimoji="1" lang="zh-CN" altLang="en-US" sz="3200"/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1116013" y="2852738"/>
          <a:ext cx="1993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1" name="Equation" r:id="rId3" imgW="1993900" imgH="1028700" progId="Equation.3">
                  <p:embed/>
                </p:oleObj>
              </mc:Choice>
              <mc:Fallback>
                <p:oleObj name="Equation" r:id="rId3" imgW="1993900" imgH="1028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852738"/>
                        <a:ext cx="1993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315913" y="4171950"/>
            <a:ext cx="32369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dirty="0"/>
              <a:t>记</a:t>
            </a:r>
            <a:r>
              <a:rPr kumimoji="1" lang="en-US" altLang="zh-CN" sz="3200" i="1" dirty="0">
                <a:sym typeface="Symbol" panose="05050102010706020507" pitchFamily="18" charset="2"/>
              </a:rPr>
              <a:t>f</a:t>
            </a:r>
            <a:r>
              <a:rPr kumimoji="1" lang="en-US" altLang="zh-CN" sz="3200" dirty="0">
                <a:sym typeface="Symbol" panose="05050102010706020507" pitchFamily="18" charset="2"/>
              </a:rPr>
              <a:t>(</a:t>
            </a:r>
            <a:r>
              <a:rPr kumimoji="1" lang="en-US" altLang="zh-CN" sz="3200" i="1" dirty="0">
                <a:sym typeface="Symbol" panose="05050102010706020507" pitchFamily="18" charset="2"/>
              </a:rPr>
              <a:t>n</a:t>
            </a:r>
            <a:r>
              <a:rPr kumimoji="1" lang="en-US" altLang="zh-CN" sz="3200" dirty="0">
                <a:sym typeface="Symbol" panose="05050102010706020507" pitchFamily="18" charset="2"/>
              </a:rPr>
              <a:t>)=</a:t>
            </a:r>
            <a:r>
              <a:rPr kumimoji="1" lang="en-US" altLang="zh-CN" sz="3200" i="1" dirty="0">
                <a:sym typeface="Symbol" panose="05050102010706020507" pitchFamily="18" charset="2"/>
              </a:rPr>
              <a:t>o</a:t>
            </a:r>
            <a:r>
              <a:rPr kumimoji="1" lang="en-US" altLang="zh-CN" sz="3200" dirty="0">
                <a:sym typeface="Symbol" panose="05050102010706020507" pitchFamily="18" charset="2"/>
              </a:rPr>
              <a:t>(</a:t>
            </a:r>
            <a:r>
              <a:rPr kumimoji="1" lang="en-US" altLang="zh-CN" sz="3200" i="1" dirty="0">
                <a:sym typeface="Symbol" panose="05050102010706020507" pitchFamily="18" charset="2"/>
              </a:rPr>
              <a:t>g</a:t>
            </a:r>
            <a:r>
              <a:rPr kumimoji="1" lang="en-US" altLang="zh-CN" sz="3200" dirty="0">
                <a:sym typeface="Symbol" panose="05050102010706020507" pitchFamily="18" charset="2"/>
              </a:rPr>
              <a:t>(</a:t>
            </a:r>
            <a:r>
              <a:rPr kumimoji="1" lang="en-US" altLang="zh-CN" sz="3200" i="1" dirty="0">
                <a:sym typeface="Symbol" panose="05050102010706020507" pitchFamily="18" charset="2"/>
              </a:rPr>
              <a:t>n</a:t>
            </a:r>
            <a:r>
              <a:rPr kumimoji="1" lang="en-US" altLang="zh-CN" sz="3200" dirty="0">
                <a:sym typeface="Symbol" panose="05050102010706020507" pitchFamily="18" charset="2"/>
              </a:rPr>
              <a:t>)),</a:t>
            </a:r>
            <a:r>
              <a:rPr kumimoji="1" lang="zh-CN" altLang="en-US" sz="3200" dirty="0">
                <a:sym typeface="Symbol" panose="05050102010706020507" pitchFamily="18" charset="2"/>
              </a:rPr>
              <a:t>若 </a:t>
            </a:r>
            <a:endParaRPr kumimoji="1" lang="zh-CN" altLang="en-US" sz="3200" dirty="0">
              <a:sym typeface="Symbol" panose="05050102010706020507" pitchFamily="18" charset="2"/>
            </a:endParaRP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187450" y="4776788"/>
          <a:ext cx="20193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2" name="Equation" r:id="rId5" imgW="2019300" imgH="1028700" progId="Equation.3">
                  <p:embed/>
                </p:oleObj>
              </mc:Choice>
              <mc:Fallback>
                <p:oleObj name="Equation" r:id="rId5" imgW="2019300" imgH="1028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776788"/>
                        <a:ext cx="20193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105407" y="5157192"/>
            <a:ext cx="31390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i="1" dirty="0" smtClean="0">
                <a:sym typeface="Symbol" panose="05050102010706020507" pitchFamily="18" charset="2"/>
              </a:rPr>
              <a:t>f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(</a:t>
            </a:r>
            <a:r>
              <a:rPr kumimoji="1" lang="en-US" altLang="zh-CN" sz="3200" i="1" dirty="0" smtClean="0">
                <a:sym typeface="Symbol" panose="05050102010706020507" pitchFamily="18" charset="2"/>
              </a:rPr>
              <a:t>n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) = </a:t>
            </a:r>
            <a:r>
              <a:rPr kumimoji="1" lang="en-US" altLang="zh-CN" sz="3200" i="1" dirty="0" smtClean="0">
                <a:sym typeface="Symbol" panose="05050102010706020507" pitchFamily="18" charset="2"/>
              </a:rPr>
              <a:t>O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(</a:t>
            </a:r>
            <a:r>
              <a:rPr kumimoji="1" lang="en-US" altLang="zh-CN" sz="3200" i="1" dirty="0" smtClean="0">
                <a:sym typeface="Symbol" panose="05050102010706020507" pitchFamily="18" charset="2"/>
              </a:rPr>
              <a:t>n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 log </a:t>
            </a:r>
            <a:r>
              <a:rPr kumimoji="1" lang="en-US" altLang="zh-CN" sz="3200" i="1" dirty="0" smtClean="0">
                <a:sym typeface="Symbol" panose="05050102010706020507" pitchFamily="18" charset="2"/>
              </a:rPr>
              <a:t>n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)</a:t>
            </a:r>
            <a:r>
              <a:rPr kumimoji="1" lang="zh-CN" altLang="en-US" sz="3200" dirty="0" smtClean="0">
                <a:sym typeface="Symbol" panose="05050102010706020507" pitchFamily="18" charset="2"/>
              </a:rPr>
              <a:t> </a:t>
            </a:r>
            <a:endParaRPr kumimoji="1" lang="zh-CN" altLang="en-US" sz="32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正规路径对应可满足赋值</a:t>
            </a:r>
            <a:endParaRPr lang="zh-CN" altLang="zh-CN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83568" y="4653136"/>
            <a:ext cx="7531229" cy="21605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>
                <a:sym typeface="Symbol" panose="05050102010706020507"/>
              </a:rPr>
              <a:t> </a:t>
            </a:r>
            <a:r>
              <a:rPr lang="zh-CN" altLang="en-US" dirty="0" smtClean="0"/>
              <a:t>由左</a:t>
            </a:r>
            <a:r>
              <a:rPr lang="en-US" altLang="zh-CN" dirty="0" smtClean="0"/>
              <a:t>-</a:t>
            </a:r>
            <a:r>
              <a:rPr lang="zh-CN" altLang="en-US" dirty="0" smtClean="0"/>
              <a:t>右 或</a:t>
            </a:r>
            <a:r>
              <a:rPr lang="en-US" altLang="zh-CN" dirty="0" smtClean="0"/>
              <a:t> </a:t>
            </a:r>
            <a:r>
              <a:rPr lang="zh-CN" altLang="en-US" dirty="0" smtClean="0"/>
              <a:t>右</a:t>
            </a:r>
            <a:r>
              <a:rPr lang="en-US" altLang="zh-CN" dirty="0" smtClean="0"/>
              <a:t>-</a:t>
            </a:r>
            <a:r>
              <a:rPr lang="zh-CN" altLang="en-US" dirty="0" smtClean="0"/>
              <a:t>左 式穿过钻石可确定变量赋值</a:t>
            </a:r>
            <a:r>
              <a:rPr lang="en-US" altLang="zh-CN" dirty="0" smtClean="0"/>
              <a:t>,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 smtClean="0">
                <a:sym typeface="Symbol" panose="05050102010706020507"/>
              </a:rPr>
              <a:t>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c</a:t>
            </a:r>
            <a:r>
              <a:rPr lang="en-US" altLang="zh-CN" i="1" baseline="-25000" dirty="0" err="1" smtClean="0"/>
              <a:t>j</a:t>
            </a:r>
            <a:r>
              <a:rPr lang="zh-CN" altLang="en-US" dirty="0" smtClean="0"/>
              <a:t>被穿过说明在对应变量赋值下</a:t>
            </a:r>
            <a:r>
              <a:rPr lang="en-US" altLang="zh-CN" i="1" dirty="0" err="1"/>
              <a:t>c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r>
              <a:rPr lang="en-US" altLang="zh-CN" dirty="0" smtClean="0"/>
              <a:t>=1,</a:t>
            </a:r>
            <a:endParaRPr lang="en-US" altLang="zh-CN" dirty="0" smtClean="0"/>
          </a:p>
          <a:p>
            <a:pPr>
              <a:lnSpc>
                <a:spcPct val="120000"/>
              </a:lnSpc>
            </a:pPr>
            <a:r>
              <a:rPr lang="zh-CN" altLang="en-US" dirty="0" smtClean="0"/>
              <a:t>则公式</a:t>
            </a:r>
            <a:r>
              <a:rPr lang="en-US" altLang="zh-CN" dirty="0" smtClean="0">
                <a:sym typeface="Symbol" panose="05050102010706020507"/>
              </a:rPr>
              <a:t></a:t>
            </a:r>
            <a:r>
              <a:rPr lang="zh-CN" altLang="en-US" dirty="0" smtClean="0">
                <a:sym typeface="Symbol" panose="05050102010706020507"/>
              </a:rPr>
              <a:t>可满足</a:t>
            </a:r>
            <a:endParaRPr lang="en-US" altLang="zh-CN" dirty="0" smtClean="0">
              <a:sym typeface="Symbol" panose="05050102010706020507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sym typeface="Symbol" panose="05050102010706020507"/>
              </a:rPr>
              <a:t>右边正规路径对应</a:t>
            </a:r>
            <a:r>
              <a:rPr lang="en-US" altLang="zh-CN" i="1" dirty="0" smtClean="0">
                <a:sym typeface="Symbol" panose="05050102010706020507"/>
              </a:rPr>
              <a:t>x</a:t>
            </a:r>
            <a:r>
              <a:rPr lang="en-US" altLang="zh-CN" baseline="-25000" dirty="0" smtClean="0">
                <a:sym typeface="Symbol" panose="05050102010706020507"/>
              </a:rPr>
              <a:t>1</a:t>
            </a:r>
            <a:r>
              <a:rPr lang="en-US" altLang="zh-CN" dirty="0" smtClean="0">
                <a:sym typeface="Symbol" panose="05050102010706020507"/>
              </a:rPr>
              <a:t>=1,</a:t>
            </a:r>
            <a:r>
              <a:rPr lang="en-US" altLang="zh-CN" i="1" dirty="0" smtClean="0">
                <a:sym typeface="Symbol" panose="05050102010706020507"/>
              </a:rPr>
              <a:t> x</a:t>
            </a:r>
            <a:r>
              <a:rPr lang="en-US" altLang="zh-CN" baseline="-25000" dirty="0" smtClean="0">
                <a:sym typeface="Symbol" panose="05050102010706020507"/>
              </a:rPr>
              <a:t>2</a:t>
            </a:r>
            <a:r>
              <a:rPr lang="en-US" altLang="zh-CN" dirty="0" smtClean="0">
                <a:sym typeface="Symbol" panose="05050102010706020507"/>
              </a:rPr>
              <a:t>=0. </a:t>
            </a:r>
            <a:endParaRPr lang="en-US" altLang="zh-CN" dirty="0" smtClean="0">
              <a:sym typeface="Symbol" panose="05050102010706020507"/>
            </a:endParaRPr>
          </a:p>
        </p:txBody>
      </p:sp>
      <p:pic>
        <p:nvPicPr>
          <p:cNvPr id="68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4126433" cy="33625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961" y="1283721"/>
            <a:ext cx="4498511" cy="3225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无向图哈密顿路径问题是</a:t>
            </a:r>
            <a:r>
              <a:rPr kumimoji="1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NPC</a:t>
            </a:r>
            <a:endParaRPr kumimoji="1" lang="zh-CN" altLang="en-US" dirty="0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79388" y="1131888"/>
            <a:ext cx="867968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 smtClean="0">
                <a:sym typeface="Symbol" panose="05050102010706020507" pitchFamily="18" charset="2"/>
              </a:rPr>
              <a:t>HP </a:t>
            </a:r>
            <a:r>
              <a:rPr kumimoji="1" lang="en-US" altLang="zh-CN" dirty="0">
                <a:sym typeface="Symbol" panose="05050102010706020507" pitchFamily="18" charset="2"/>
              </a:rPr>
              <a:t>= </a:t>
            </a:r>
            <a:r>
              <a:rPr kumimoji="1" lang="en-US" altLang="zh-CN" dirty="0" smtClean="0">
                <a:sym typeface="Symbol" panose="05050102010706020507" pitchFamily="18" charset="2"/>
              </a:rPr>
              <a:t>{&lt;</a:t>
            </a:r>
            <a:r>
              <a:rPr kumimoji="1" lang="en-US" altLang="zh-CN" dirty="0" err="1" smtClean="0">
                <a:sym typeface="Symbol" panose="05050102010706020507" pitchFamily="18" charset="2"/>
              </a:rPr>
              <a:t>G,s,t</a:t>
            </a:r>
            <a:r>
              <a:rPr kumimoji="1" lang="en-US" altLang="zh-CN" dirty="0" smtClean="0">
                <a:sym typeface="Symbol" panose="05050102010706020507" pitchFamily="18" charset="2"/>
              </a:rPr>
              <a:t>&gt; | </a:t>
            </a:r>
            <a:r>
              <a:rPr kumimoji="1" lang="en-US" altLang="zh-CN" dirty="0">
                <a:sym typeface="Symbol" panose="05050102010706020507" pitchFamily="18" charset="2"/>
              </a:rPr>
              <a:t>G</a:t>
            </a:r>
            <a:r>
              <a:rPr kumimoji="1" lang="zh-CN" altLang="en-US" dirty="0">
                <a:sym typeface="Symbol" panose="05050102010706020507" pitchFamily="18" charset="2"/>
              </a:rPr>
              <a:t>是</a:t>
            </a:r>
            <a:r>
              <a:rPr kumimoji="1" lang="zh-CN" altLang="en-US" dirty="0" smtClean="0">
                <a:sym typeface="Symbol" panose="05050102010706020507" pitchFamily="18" charset="2"/>
              </a:rPr>
              <a:t>有从</a:t>
            </a:r>
            <a:r>
              <a:rPr kumimoji="1" lang="en-US" altLang="zh-CN" dirty="0" smtClean="0">
                <a:sym typeface="Symbol" panose="05050102010706020507" pitchFamily="18" charset="2"/>
              </a:rPr>
              <a:t>s</a:t>
            </a:r>
            <a:r>
              <a:rPr kumimoji="1" lang="zh-CN" altLang="en-US" dirty="0" smtClean="0">
                <a:sym typeface="Symbol" panose="05050102010706020507" pitchFamily="18" charset="2"/>
              </a:rPr>
              <a:t>到</a:t>
            </a:r>
            <a:r>
              <a:rPr kumimoji="1" lang="en-US" altLang="zh-CN" dirty="0" smtClean="0">
                <a:sym typeface="Symbol" panose="05050102010706020507" pitchFamily="18" charset="2"/>
              </a:rPr>
              <a:t>t</a:t>
            </a:r>
            <a:r>
              <a:rPr kumimoji="1" lang="zh-CN" altLang="en-US" dirty="0" smtClean="0">
                <a:sym typeface="Symbol" panose="05050102010706020507" pitchFamily="18" charset="2"/>
              </a:rPr>
              <a:t>哈密顿路径的</a:t>
            </a:r>
            <a:r>
              <a:rPr kumimoji="1"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有向图</a:t>
            </a:r>
            <a:r>
              <a:rPr kumimoji="1" lang="zh-CN" altLang="en-US" dirty="0"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ym typeface="Symbol" panose="05050102010706020507" pitchFamily="18" charset="2"/>
              </a:rPr>
              <a:t>}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 smtClean="0">
                <a:sym typeface="Symbol" panose="05050102010706020507" pitchFamily="18" charset="2"/>
              </a:rPr>
              <a:t>UHP </a:t>
            </a:r>
            <a:r>
              <a:rPr kumimoji="1" lang="en-US" altLang="zh-CN" dirty="0">
                <a:sym typeface="Symbol" panose="05050102010706020507" pitchFamily="18" charset="2"/>
              </a:rPr>
              <a:t>= </a:t>
            </a:r>
            <a:r>
              <a:rPr kumimoji="1" lang="en-US" altLang="zh-CN" dirty="0" smtClean="0">
                <a:sym typeface="Symbol" panose="05050102010706020507" pitchFamily="18" charset="2"/>
              </a:rPr>
              <a:t>{&lt;</a:t>
            </a:r>
            <a:r>
              <a:rPr kumimoji="1" lang="en-US" altLang="zh-CN" dirty="0" err="1" smtClean="0">
                <a:sym typeface="Symbol" panose="05050102010706020507" pitchFamily="18" charset="2"/>
              </a:rPr>
              <a:t>G,s,t</a:t>
            </a:r>
            <a:r>
              <a:rPr kumimoji="1" lang="en-US" altLang="zh-CN" dirty="0" smtClean="0">
                <a:sym typeface="Symbol" panose="05050102010706020507" pitchFamily="18" charset="2"/>
              </a:rPr>
              <a:t>&gt;| </a:t>
            </a:r>
            <a:r>
              <a:rPr kumimoji="1" lang="en-US" altLang="zh-CN" dirty="0">
                <a:sym typeface="Symbol" panose="05050102010706020507" pitchFamily="18" charset="2"/>
              </a:rPr>
              <a:t>G</a:t>
            </a:r>
            <a:r>
              <a:rPr kumimoji="1" lang="zh-CN" altLang="en-US" dirty="0">
                <a:sym typeface="Symbol" panose="05050102010706020507" pitchFamily="18" charset="2"/>
              </a:rPr>
              <a:t>是</a:t>
            </a:r>
            <a:r>
              <a:rPr kumimoji="1" lang="zh-CN" altLang="en-US" dirty="0" smtClean="0">
                <a:sym typeface="Symbol" panose="05050102010706020507" pitchFamily="18" charset="2"/>
              </a:rPr>
              <a:t>有从</a:t>
            </a:r>
            <a:r>
              <a:rPr kumimoji="1" lang="en-US" altLang="zh-CN" dirty="0" smtClean="0">
                <a:sym typeface="Symbol" panose="05050102010706020507" pitchFamily="18" charset="2"/>
              </a:rPr>
              <a:t>s</a:t>
            </a:r>
            <a:r>
              <a:rPr kumimoji="1" lang="zh-CN" altLang="en-US" dirty="0" smtClean="0">
                <a:sym typeface="Symbol" panose="05050102010706020507" pitchFamily="18" charset="2"/>
              </a:rPr>
              <a:t>到</a:t>
            </a:r>
            <a:r>
              <a:rPr kumimoji="1" lang="en-US" altLang="zh-CN" dirty="0" smtClean="0">
                <a:sym typeface="Symbol" panose="05050102010706020507" pitchFamily="18" charset="2"/>
              </a:rPr>
              <a:t>t</a:t>
            </a:r>
            <a:r>
              <a:rPr kumimoji="1" lang="zh-CN" altLang="en-US" dirty="0" smtClean="0">
                <a:sym typeface="Symbol" panose="05050102010706020507" pitchFamily="18" charset="2"/>
              </a:rPr>
              <a:t>哈密顿路径的</a:t>
            </a:r>
            <a:r>
              <a:rPr kumimoji="1"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无向图</a:t>
            </a:r>
            <a:r>
              <a:rPr kumimoji="1" lang="zh-CN" altLang="en-US" dirty="0" smtClean="0">
                <a:sym typeface="Symbol" panose="05050102010706020507" pitchFamily="18" charset="2"/>
              </a:rPr>
              <a:t> </a:t>
            </a:r>
            <a:r>
              <a:rPr kumimoji="1" lang="en-US" altLang="zh-CN" dirty="0" smtClean="0">
                <a:sym typeface="Symbol" panose="05050102010706020507" pitchFamily="18" charset="2"/>
              </a:rPr>
              <a:t>}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/>
              <a:t>证明</a:t>
            </a:r>
            <a:r>
              <a:rPr lang="en-US" altLang="zh-CN" dirty="0"/>
              <a:t>: </a:t>
            </a:r>
            <a:r>
              <a:rPr lang="en-US" altLang="zh-CN" dirty="0" smtClean="0"/>
              <a:t>HP</a:t>
            </a:r>
            <a:r>
              <a:rPr lang="en-US" altLang="zh-CN" dirty="0" smtClean="0">
                <a:sym typeface="Symbol" panose="05050102010706020507" pitchFamily="18" charset="2"/>
              </a:rPr>
              <a:t>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UHP, </a:t>
            </a:r>
            <a:r>
              <a:rPr lang="zh-CN" altLang="en-US" dirty="0" smtClean="0">
                <a:sym typeface="Symbol" panose="05050102010706020507" pitchFamily="18" charset="2"/>
              </a:rPr>
              <a:t>映射归约如下</a:t>
            </a:r>
            <a:r>
              <a:rPr lang="en-US" altLang="zh-CN" dirty="0" smtClean="0">
                <a:sym typeface="Symbol" panose="05050102010706020507" pitchFamily="18" charset="2"/>
              </a:rPr>
              <a:t> &lt;</a:t>
            </a:r>
            <a:r>
              <a:rPr lang="en-US" altLang="zh-CN" dirty="0" err="1" smtClean="0">
                <a:sym typeface="Symbol" panose="05050102010706020507" pitchFamily="18" charset="2"/>
              </a:rPr>
              <a:t>G,s,t</a:t>
            </a:r>
            <a:r>
              <a:rPr lang="en-US" altLang="zh-CN" dirty="0" smtClean="0">
                <a:sym typeface="Symbol" panose="05050102010706020507" pitchFamily="18" charset="2"/>
              </a:rPr>
              <a:t>&gt; </a:t>
            </a:r>
            <a:r>
              <a:rPr lang="en-US" altLang="zh-CN" dirty="0" smtClean="0">
                <a:sym typeface="Symbol" panose="05050102010706020507"/>
              </a:rPr>
              <a:t> &lt;G’,</a:t>
            </a:r>
            <a:r>
              <a:rPr lang="en-US" altLang="zh-CN" dirty="0" err="1" smtClean="0">
                <a:sym typeface="Symbol" panose="05050102010706020507"/>
              </a:rPr>
              <a:t>s</a:t>
            </a:r>
            <a:r>
              <a:rPr lang="en-US" altLang="zh-CN" baseline="-25000" dirty="0" err="1" smtClean="0">
                <a:sym typeface="Symbol" panose="05050102010706020507"/>
              </a:rPr>
              <a:t>out</a:t>
            </a:r>
            <a:r>
              <a:rPr lang="en-US" altLang="zh-CN" dirty="0" err="1" smtClean="0">
                <a:sym typeface="Symbol" panose="05050102010706020507"/>
              </a:rPr>
              <a:t>,t</a:t>
            </a:r>
            <a:r>
              <a:rPr lang="en-US" altLang="zh-CN" baseline="-25000" dirty="0" err="1" smtClean="0">
                <a:sym typeface="Symbol" panose="05050102010706020507"/>
              </a:rPr>
              <a:t>in</a:t>
            </a:r>
            <a:r>
              <a:rPr lang="en-US" altLang="zh-CN" dirty="0" smtClean="0">
                <a:sym typeface="Symbol" panose="05050102010706020507"/>
              </a:rPr>
              <a:t>&gt;</a:t>
            </a:r>
            <a:endParaRPr lang="en-US" altLang="zh-CN" dirty="0" smtClean="0">
              <a:sym typeface="Symbol" panose="05050102010706020507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sym typeface="Symbol" panose="05050102010706020507"/>
              </a:rPr>
              <a:t>s</a:t>
            </a:r>
            <a:r>
              <a:rPr lang="zh-CN" altLang="en-US" dirty="0" smtClean="0">
                <a:sym typeface="Symbol" panose="05050102010706020507"/>
              </a:rPr>
              <a:t>对应</a:t>
            </a:r>
            <a:r>
              <a:rPr lang="en-US" altLang="zh-CN" dirty="0" err="1" smtClean="0">
                <a:sym typeface="Symbol" panose="05050102010706020507"/>
              </a:rPr>
              <a:t>s</a:t>
            </a:r>
            <a:r>
              <a:rPr lang="en-US" altLang="zh-CN" baseline="-25000" dirty="0" err="1" smtClean="0">
                <a:sym typeface="Symbol" panose="05050102010706020507"/>
              </a:rPr>
              <a:t>out</a:t>
            </a:r>
            <a:r>
              <a:rPr lang="en-US" altLang="zh-CN" dirty="0" smtClean="0">
                <a:sym typeface="Symbol" panose="05050102010706020507"/>
              </a:rPr>
              <a:t>, t</a:t>
            </a:r>
            <a:r>
              <a:rPr lang="zh-CN" altLang="en-US" dirty="0" smtClean="0">
                <a:sym typeface="Symbol" panose="05050102010706020507"/>
              </a:rPr>
              <a:t>对应</a:t>
            </a:r>
            <a:r>
              <a:rPr lang="en-US" altLang="zh-CN" dirty="0" smtClean="0">
                <a:sym typeface="Symbol" panose="05050102010706020507"/>
              </a:rPr>
              <a:t>t</a:t>
            </a:r>
            <a:r>
              <a:rPr lang="en-US" altLang="zh-CN" baseline="-25000" dirty="0" smtClean="0">
                <a:sym typeface="Symbol" panose="05050102010706020507"/>
              </a:rPr>
              <a:t>in,</a:t>
            </a:r>
            <a:r>
              <a:rPr lang="en-US" altLang="zh-CN" dirty="0" smtClean="0">
                <a:sym typeface="Symbol" panose="05050102010706020507"/>
              </a:rPr>
              <a:t> </a:t>
            </a:r>
            <a:r>
              <a:rPr lang="zh-CN" altLang="en-US" dirty="0" smtClean="0">
                <a:sym typeface="Symbol" panose="05050102010706020507"/>
              </a:rPr>
              <a:t>其它每个节点</a:t>
            </a:r>
            <a:r>
              <a:rPr lang="en-US" altLang="zh-CN" dirty="0" smtClean="0">
                <a:sym typeface="Symbol" panose="05050102010706020507"/>
              </a:rPr>
              <a:t>v</a:t>
            </a:r>
            <a:r>
              <a:rPr lang="zh-CN" altLang="en-US" dirty="0" smtClean="0">
                <a:sym typeface="Symbol" panose="05050102010706020507"/>
              </a:rPr>
              <a:t>对应</a:t>
            </a:r>
            <a:r>
              <a:rPr lang="en-US" altLang="zh-CN" dirty="0" err="1" smtClean="0">
                <a:sym typeface="Symbol" panose="05050102010706020507"/>
              </a:rPr>
              <a:t>v</a:t>
            </a:r>
            <a:r>
              <a:rPr lang="en-US" altLang="zh-CN" baseline="-25000" dirty="0" err="1" smtClean="0">
                <a:sym typeface="Symbol" panose="05050102010706020507"/>
              </a:rPr>
              <a:t>in</a:t>
            </a:r>
            <a:r>
              <a:rPr lang="en-US" altLang="zh-CN" dirty="0" err="1" smtClean="0">
                <a:sym typeface="Symbol" panose="05050102010706020507"/>
              </a:rPr>
              <a:t>,v</a:t>
            </a:r>
            <a:r>
              <a:rPr lang="en-US" altLang="zh-CN" baseline="-25000" dirty="0" err="1" smtClean="0">
                <a:sym typeface="Symbol" panose="05050102010706020507"/>
              </a:rPr>
              <a:t>mid</a:t>
            </a:r>
            <a:r>
              <a:rPr lang="en-US" altLang="zh-CN" dirty="0" err="1" smtClean="0">
                <a:sym typeface="Symbol" panose="05050102010706020507"/>
              </a:rPr>
              <a:t>,v</a:t>
            </a:r>
            <a:r>
              <a:rPr lang="en-US" altLang="zh-CN" baseline="-25000" dirty="0" err="1" smtClean="0">
                <a:sym typeface="Symbol" panose="05050102010706020507"/>
              </a:rPr>
              <a:t>out</a:t>
            </a:r>
            <a:r>
              <a:rPr lang="en-US" altLang="zh-CN" dirty="0" smtClean="0">
                <a:sym typeface="Symbol" panose="05050102010706020507"/>
              </a:rPr>
              <a:t>,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326736" name="Text Box 80"/>
          <p:cNvSpPr txBox="1">
            <a:spLocks noChangeArrowheads="1"/>
          </p:cNvSpPr>
          <p:nvPr/>
        </p:nvSpPr>
        <p:spPr bwMode="auto">
          <a:xfrm>
            <a:off x="3419872" y="3838436"/>
            <a:ext cx="6286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ym typeface="Symbol" panose="05050102010706020507"/>
              </a:rPr>
              <a:t>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59632" y="3209528"/>
            <a:ext cx="1524001" cy="1747356"/>
            <a:chOff x="1259632" y="3284984"/>
            <a:chExt cx="1524001" cy="1747356"/>
          </a:xfrm>
        </p:grpSpPr>
        <p:cxnSp>
          <p:nvCxnSpPr>
            <p:cNvPr id="50183" name="AutoShape 72"/>
            <p:cNvCxnSpPr>
              <a:cxnSpLocks noChangeShapeType="1"/>
              <a:endCxn id="50184" idx="3"/>
            </p:cNvCxnSpPr>
            <p:nvPr/>
          </p:nvCxnSpPr>
          <p:spPr bwMode="auto">
            <a:xfrm flipV="1">
              <a:off x="1259632" y="4173984"/>
              <a:ext cx="660400" cy="635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84" name="Oval 73"/>
            <p:cNvSpPr>
              <a:spLocks noChangeArrowheads="1"/>
            </p:cNvSpPr>
            <p:nvPr/>
          </p:nvSpPr>
          <p:spPr bwMode="auto">
            <a:xfrm>
              <a:off x="1899395" y="4050159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50185" name="AutoShape 74"/>
            <p:cNvCxnSpPr>
              <a:cxnSpLocks noChangeShapeType="1"/>
              <a:endCxn id="50184" idx="1"/>
            </p:cNvCxnSpPr>
            <p:nvPr/>
          </p:nvCxnSpPr>
          <p:spPr bwMode="auto">
            <a:xfrm>
              <a:off x="1459657" y="3485009"/>
              <a:ext cx="460375" cy="5857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86" name="Text Box 75"/>
            <p:cNvSpPr txBox="1">
              <a:spLocks noChangeArrowheads="1"/>
            </p:cNvSpPr>
            <p:nvPr/>
          </p:nvSpPr>
          <p:spPr bwMode="auto">
            <a:xfrm>
              <a:off x="1772395" y="3284984"/>
              <a:ext cx="450850" cy="6048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/>
                <a:t>v </a:t>
              </a:r>
              <a:endParaRPr lang="en-US" altLang="zh-CN"/>
            </a:p>
          </p:txBody>
        </p:sp>
        <p:cxnSp>
          <p:nvCxnSpPr>
            <p:cNvPr id="50187" name="AutoShape 76"/>
            <p:cNvCxnSpPr>
              <a:cxnSpLocks noChangeShapeType="1"/>
              <a:endCxn id="50184" idx="2"/>
            </p:cNvCxnSpPr>
            <p:nvPr/>
          </p:nvCxnSpPr>
          <p:spPr bwMode="auto">
            <a:xfrm>
              <a:off x="1335832" y="4123184"/>
              <a:ext cx="5635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8" name="AutoShape 77"/>
            <p:cNvCxnSpPr>
              <a:cxnSpLocks noChangeShapeType="1"/>
              <a:stCxn id="50184" idx="7"/>
            </p:cNvCxnSpPr>
            <p:nvPr/>
          </p:nvCxnSpPr>
          <p:spPr bwMode="auto">
            <a:xfrm flipV="1">
              <a:off x="2023220" y="3894584"/>
              <a:ext cx="758825" cy="176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189" name="AutoShape 78"/>
            <p:cNvCxnSpPr>
              <a:cxnSpLocks noChangeShapeType="1"/>
              <a:stCxn id="50184" idx="5"/>
            </p:cNvCxnSpPr>
            <p:nvPr/>
          </p:nvCxnSpPr>
          <p:spPr bwMode="auto">
            <a:xfrm>
              <a:off x="2023220" y="4173984"/>
              <a:ext cx="760413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" name="TextBox 2"/>
            <p:cNvSpPr txBox="1"/>
            <p:nvPr/>
          </p:nvSpPr>
          <p:spPr>
            <a:xfrm>
              <a:off x="1619672" y="4509120"/>
              <a:ext cx="5533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 </a:t>
              </a:r>
              <a:endParaRPr lang="zh-CN" altLang="en-US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29993" y="3425552"/>
            <a:ext cx="3254376" cy="1534780"/>
            <a:chOff x="4629993" y="3497560"/>
            <a:chExt cx="3254376" cy="1534780"/>
          </a:xfrm>
        </p:grpSpPr>
        <p:sp>
          <p:nvSpPr>
            <p:cNvPr id="50190" name="Oval 58"/>
            <p:cNvSpPr>
              <a:spLocks noChangeArrowheads="1"/>
            </p:cNvSpPr>
            <p:nvPr/>
          </p:nvSpPr>
          <p:spPr bwMode="auto">
            <a:xfrm>
              <a:off x="6141293" y="411033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191" name="Oval 59"/>
            <p:cNvSpPr>
              <a:spLocks noChangeArrowheads="1"/>
            </p:cNvSpPr>
            <p:nvPr/>
          </p:nvSpPr>
          <p:spPr bwMode="auto">
            <a:xfrm>
              <a:off x="7047756" y="411033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50192" name="AutoShape 60"/>
            <p:cNvCxnSpPr>
              <a:cxnSpLocks noChangeShapeType="1"/>
              <a:stCxn id="50190" idx="6"/>
              <a:endCxn id="50191" idx="2"/>
            </p:cNvCxnSpPr>
            <p:nvPr/>
          </p:nvCxnSpPr>
          <p:spPr bwMode="auto">
            <a:xfrm>
              <a:off x="6285756" y="4183360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93" name="Text Box 61"/>
            <p:cNvSpPr txBox="1">
              <a:spLocks noChangeArrowheads="1"/>
            </p:cNvSpPr>
            <p:nvPr/>
          </p:nvSpPr>
          <p:spPr bwMode="auto">
            <a:xfrm>
              <a:off x="6857256" y="3497560"/>
              <a:ext cx="787395" cy="564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 err="1" smtClean="0"/>
                <a:t>v</a:t>
              </a:r>
              <a:r>
                <a:rPr lang="en-US" altLang="zh-CN" baseline="-25000" dirty="0" err="1" smtClean="0"/>
                <a:t>out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sp>
          <p:nvSpPr>
            <p:cNvPr id="50194" name="Text Box 62"/>
            <p:cNvSpPr txBox="1">
              <a:spLocks noChangeArrowheads="1"/>
            </p:cNvSpPr>
            <p:nvPr/>
          </p:nvSpPr>
          <p:spPr bwMode="auto">
            <a:xfrm>
              <a:off x="6019056" y="3578523"/>
              <a:ext cx="851515" cy="564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 err="1" smtClean="0"/>
                <a:t>v</a:t>
              </a:r>
              <a:r>
                <a:rPr lang="en-US" altLang="zh-CN" baseline="-25000" dirty="0" err="1" smtClean="0"/>
                <a:t>mid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cxnSp>
          <p:nvCxnSpPr>
            <p:cNvPr id="50195" name="AutoShape 63"/>
            <p:cNvCxnSpPr>
              <a:cxnSpLocks noChangeShapeType="1"/>
              <a:endCxn id="50196" idx="3"/>
            </p:cNvCxnSpPr>
            <p:nvPr/>
          </p:nvCxnSpPr>
          <p:spPr bwMode="auto">
            <a:xfrm flipV="1">
              <a:off x="4629993" y="4234160"/>
              <a:ext cx="660400" cy="635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96" name="Oval 64"/>
            <p:cNvSpPr>
              <a:spLocks noChangeArrowheads="1"/>
            </p:cNvSpPr>
            <p:nvPr/>
          </p:nvSpPr>
          <p:spPr bwMode="auto">
            <a:xfrm>
              <a:off x="5269756" y="411033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50197" name="AutoShape 65"/>
            <p:cNvCxnSpPr>
              <a:cxnSpLocks noChangeShapeType="1"/>
              <a:endCxn id="50196" idx="1"/>
            </p:cNvCxnSpPr>
            <p:nvPr/>
          </p:nvCxnSpPr>
          <p:spPr bwMode="auto">
            <a:xfrm>
              <a:off x="4830018" y="3545185"/>
              <a:ext cx="460375" cy="5857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198" name="Text Box 66"/>
            <p:cNvSpPr txBox="1">
              <a:spLocks noChangeArrowheads="1"/>
            </p:cNvSpPr>
            <p:nvPr/>
          </p:nvSpPr>
          <p:spPr bwMode="auto">
            <a:xfrm>
              <a:off x="5180856" y="3578523"/>
              <a:ext cx="652743" cy="564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 smtClean="0"/>
                <a:t>v</a:t>
              </a:r>
              <a:r>
                <a:rPr lang="en-US" altLang="zh-CN" baseline="-25000" dirty="0" smtClean="0"/>
                <a:t>in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cxnSp>
          <p:nvCxnSpPr>
            <p:cNvPr id="50199" name="AutoShape 67"/>
            <p:cNvCxnSpPr>
              <a:cxnSpLocks noChangeShapeType="1"/>
              <a:endCxn id="50196" idx="2"/>
            </p:cNvCxnSpPr>
            <p:nvPr/>
          </p:nvCxnSpPr>
          <p:spPr bwMode="auto">
            <a:xfrm>
              <a:off x="4706193" y="4183360"/>
              <a:ext cx="5635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200" name="AutoShape 68"/>
            <p:cNvCxnSpPr>
              <a:cxnSpLocks noChangeShapeType="1"/>
              <a:stCxn id="50191" idx="7"/>
            </p:cNvCxnSpPr>
            <p:nvPr/>
          </p:nvCxnSpPr>
          <p:spPr bwMode="auto">
            <a:xfrm flipV="1">
              <a:off x="7171581" y="3954760"/>
              <a:ext cx="711200" cy="176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201" name="AutoShape 69"/>
            <p:cNvCxnSpPr>
              <a:cxnSpLocks noChangeShapeType="1"/>
              <a:stCxn id="50191" idx="5"/>
            </p:cNvCxnSpPr>
            <p:nvPr/>
          </p:nvCxnSpPr>
          <p:spPr bwMode="auto">
            <a:xfrm>
              <a:off x="7171581" y="4234160"/>
              <a:ext cx="712788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202" name="AutoShape 70"/>
            <p:cNvCxnSpPr>
              <a:cxnSpLocks noChangeShapeType="1"/>
              <a:stCxn id="50196" idx="6"/>
              <a:endCxn id="50190" idx="2"/>
            </p:cNvCxnSpPr>
            <p:nvPr/>
          </p:nvCxnSpPr>
          <p:spPr bwMode="auto">
            <a:xfrm>
              <a:off x="5414218" y="4183360"/>
              <a:ext cx="727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Box 28"/>
            <p:cNvSpPr txBox="1"/>
            <p:nvPr/>
          </p:nvSpPr>
          <p:spPr>
            <a:xfrm>
              <a:off x="5890851" y="4509120"/>
              <a:ext cx="6527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G’ 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67544" y="5297760"/>
            <a:ext cx="3254376" cy="1371600"/>
            <a:chOff x="4644008" y="5134580"/>
            <a:chExt cx="3254376" cy="1371600"/>
          </a:xfrm>
        </p:grpSpPr>
        <p:sp>
          <p:nvSpPr>
            <p:cNvPr id="33" name="Oval 58"/>
            <p:cNvSpPr>
              <a:spLocks noChangeArrowheads="1"/>
            </p:cNvSpPr>
            <p:nvPr/>
          </p:nvSpPr>
          <p:spPr bwMode="auto">
            <a:xfrm>
              <a:off x="6155308" y="5747355"/>
              <a:ext cx="144463" cy="14446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59"/>
            <p:cNvSpPr>
              <a:spLocks noChangeArrowheads="1"/>
            </p:cNvSpPr>
            <p:nvPr/>
          </p:nvSpPr>
          <p:spPr bwMode="auto">
            <a:xfrm>
              <a:off x="7061771" y="574735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5" name="AutoShape 60"/>
            <p:cNvCxnSpPr>
              <a:cxnSpLocks noChangeShapeType="1"/>
              <a:stCxn id="33" idx="6"/>
              <a:endCxn id="34" idx="2"/>
            </p:cNvCxnSpPr>
            <p:nvPr/>
          </p:nvCxnSpPr>
          <p:spPr bwMode="auto">
            <a:xfrm>
              <a:off x="6299771" y="5820380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 Box 61"/>
            <p:cNvSpPr txBox="1">
              <a:spLocks noChangeArrowheads="1"/>
            </p:cNvSpPr>
            <p:nvPr/>
          </p:nvSpPr>
          <p:spPr bwMode="auto">
            <a:xfrm>
              <a:off x="6871271" y="5134580"/>
              <a:ext cx="787395" cy="564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 err="1" smtClean="0"/>
                <a:t>v</a:t>
              </a:r>
              <a:r>
                <a:rPr lang="en-US" altLang="zh-CN" baseline="-25000" dirty="0" err="1" smtClean="0"/>
                <a:t>out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sp>
          <p:nvSpPr>
            <p:cNvPr id="37" name="Text Box 62"/>
            <p:cNvSpPr txBox="1">
              <a:spLocks noChangeArrowheads="1"/>
            </p:cNvSpPr>
            <p:nvPr/>
          </p:nvSpPr>
          <p:spPr bwMode="auto">
            <a:xfrm>
              <a:off x="6033071" y="5215543"/>
              <a:ext cx="851515" cy="564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 err="1" smtClean="0"/>
                <a:t>v</a:t>
              </a:r>
              <a:r>
                <a:rPr lang="en-US" altLang="zh-CN" baseline="-25000" dirty="0" err="1" smtClean="0"/>
                <a:t>mid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cxnSp>
          <p:nvCxnSpPr>
            <p:cNvPr id="38" name="AutoShape 63"/>
            <p:cNvCxnSpPr>
              <a:cxnSpLocks noChangeShapeType="1"/>
              <a:endCxn id="39" idx="3"/>
            </p:cNvCxnSpPr>
            <p:nvPr/>
          </p:nvCxnSpPr>
          <p:spPr bwMode="auto">
            <a:xfrm flipV="1">
              <a:off x="4644008" y="5871180"/>
              <a:ext cx="660400" cy="6350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" name="Oval 64"/>
            <p:cNvSpPr>
              <a:spLocks noChangeArrowheads="1"/>
            </p:cNvSpPr>
            <p:nvPr/>
          </p:nvSpPr>
          <p:spPr bwMode="auto">
            <a:xfrm>
              <a:off x="5283771" y="574735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40" name="AutoShape 65"/>
            <p:cNvCxnSpPr>
              <a:cxnSpLocks noChangeShapeType="1"/>
              <a:endCxn id="39" idx="1"/>
            </p:cNvCxnSpPr>
            <p:nvPr/>
          </p:nvCxnSpPr>
          <p:spPr bwMode="auto">
            <a:xfrm>
              <a:off x="4844033" y="5182205"/>
              <a:ext cx="460375" cy="5857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Text Box 66"/>
            <p:cNvSpPr txBox="1">
              <a:spLocks noChangeArrowheads="1"/>
            </p:cNvSpPr>
            <p:nvPr/>
          </p:nvSpPr>
          <p:spPr bwMode="auto">
            <a:xfrm>
              <a:off x="5194871" y="5215543"/>
              <a:ext cx="652743" cy="564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 smtClean="0"/>
                <a:t>v</a:t>
              </a:r>
              <a:r>
                <a:rPr lang="en-US" altLang="zh-CN" baseline="-25000" dirty="0" smtClean="0"/>
                <a:t>in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cxnSp>
          <p:nvCxnSpPr>
            <p:cNvPr id="42" name="AutoShape 67"/>
            <p:cNvCxnSpPr>
              <a:cxnSpLocks noChangeShapeType="1"/>
              <a:endCxn id="39" idx="2"/>
            </p:cNvCxnSpPr>
            <p:nvPr/>
          </p:nvCxnSpPr>
          <p:spPr bwMode="auto">
            <a:xfrm>
              <a:off x="4720208" y="5820380"/>
              <a:ext cx="5635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68"/>
            <p:cNvCxnSpPr>
              <a:cxnSpLocks noChangeShapeType="1"/>
              <a:stCxn id="34" idx="7"/>
            </p:cNvCxnSpPr>
            <p:nvPr/>
          </p:nvCxnSpPr>
          <p:spPr bwMode="auto">
            <a:xfrm flipV="1">
              <a:off x="7185596" y="5591780"/>
              <a:ext cx="711200" cy="176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69"/>
            <p:cNvCxnSpPr>
              <a:cxnSpLocks noChangeShapeType="1"/>
              <a:stCxn id="34" idx="5"/>
            </p:cNvCxnSpPr>
            <p:nvPr/>
          </p:nvCxnSpPr>
          <p:spPr bwMode="auto">
            <a:xfrm>
              <a:off x="7185596" y="5871180"/>
              <a:ext cx="712788" cy="406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70"/>
            <p:cNvCxnSpPr>
              <a:cxnSpLocks noChangeShapeType="1"/>
              <a:stCxn id="39" idx="6"/>
              <a:endCxn id="33" idx="2"/>
            </p:cNvCxnSpPr>
            <p:nvPr/>
          </p:nvCxnSpPr>
          <p:spPr bwMode="auto">
            <a:xfrm>
              <a:off x="5428233" y="5820380"/>
              <a:ext cx="7270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8" name="组合 47"/>
          <p:cNvGrpSpPr/>
          <p:nvPr/>
        </p:nvGrpSpPr>
        <p:grpSpPr>
          <a:xfrm>
            <a:off x="4557984" y="5297760"/>
            <a:ext cx="3254376" cy="1371600"/>
            <a:chOff x="4644008" y="5134580"/>
            <a:chExt cx="3254376" cy="1371600"/>
          </a:xfrm>
        </p:grpSpPr>
        <p:sp>
          <p:nvSpPr>
            <p:cNvPr id="49" name="Oval 58"/>
            <p:cNvSpPr>
              <a:spLocks noChangeArrowheads="1"/>
            </p:cNvSpPr>
            <p:nvPr/>
          </p:nvSpPr>
          <p:spPr bwMode="auto">
            <a:xfrm>
              <a:off x="6155308" y="5747355"/>
              <a:ext cx="144463" cy="144463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0" name="Oval 59"/>
            <p:cNvSpPr>
              <a:spLocks noChangeArrowheads="1"/>
            </p:cNvSpPr>
            <p:nvPr/>
          </p:nvSpPr>
          <p:spPr bwMode="auto">
            <a:xfrm>
              <a:off x="7061771" y="574735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51" name="AutoShape 60"/>
            <p:cNvCxnSpPr>
              <a:cxnSpLocks noChangeShapeType="1"/>
              <a:stCxn id="49" idx="6"/>
              <a:endCxn id="50" idx="2"/>
            </p:cNvCxnSpPr>
            <p:nvPr/>
          </p:nvCxnSpPr>
          <p:spPr bwMode="auto">
            <a:xfrm>
              <a:off x="6299771" y="5820380"/>
              <a:ext cx="76200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6871271" y="5134580"/>
              <a:ext cx="787395" cy="564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 err="1" smtClean="0"/>
                <a:t>v</a:t>
              </a:r>
              <a:r>
                <a:rPr lang="en-US" altLang="zh-CN" baseline="-25000" dirty="0" err="1" smtClean="0"/>
                <a:t>out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sp>
          <p:nvSpPr>
            <p:cNvPr id="53" name="Text Box 62"/>
            <p:cNvSpPr txBox="1">
              <a:spLocks noChangeArrowheads="1"/>
            </p:cNvSpPr>
            <p:nvPr/>
          </p:nvSpPr>
          <p:spPr bwMode="auto">
            <a:xfrm>
              <a:off x="6033071" y="5215543"/>
              <a:ext cx="851515" cy="564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 err="1" smtClean="0"/>
                <a:t>v</a:t>
              </a:r>
              <a:r>
                <a:rPr lang="en-US" altLang="zh-CN" baseline="-25000" dirty="0" err="1" smtClean="0"/>
                <a:t>mid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cxnSp>
          <p:nvCxnSpPr>
            <p:cNvPr id="54" name="AutoShape 63"/>
            <p:cNvCxnSpPr>
              <a:cxnSpLocks noChangeShapeType="1"/>
              <a:endCxn id="55" idx="3"/>
            </p:cNvCxnSpPr>
            <p:nvPr/>
          </p:nvCxnSpPr>
          <p:spPr bwMode="auto">
            <a:xfrm flipV="1">
              <a:off x="4644008" y="5871180"/>
              <a:ext cx="660400" cy="635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Oval 64"/>
            <p:cNvSpPr>
              <a:spLocks noChangeArrowheads="1"/>
            </p:cNvSpPr>
            <p:nvPr/>
          </p:nvSpPr>
          <p:spPr bwMode="auto">
            <a:xfrm>
              <a:off x="5283771" y="574735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56" name="AutoShape 65"/>
            <p:cNvCxnSpPr>
              <a:cxnSpLocks noChangeShapeType="1"/>
              <a:endCxn id="55" idx="1"/>
            </p:cNvCxnSpPr>
            <p:nvPr/>
          </p:nvCxnSpPr>
          <p:spPr bwMode="auto">
            <a:xfrm>
              <a:off x="4844033" y="5182205"/>
              <a:ext cx="460375" cy="58578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Text Box 66"/>
            <p:cNvSpPr txBox="1">
              <a:spLocks noChangeArrowheads="1"/>
            </p:cNvSpPr>
            <p:nvPr/>
          </p:nvSpPr>
          <p:spPr bwMode="auto">
            <a:xfrm>
              <a:off x="5194871" y="5215543"/>
              <a:ext cx="652743" cy="5642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dirty="0" smtClean="0"/>
                <a:t>v</a:t>
              </a:r>
              <a:r>
                <a:rPr lang="en-US" altLang="zh-CN" baseline="-25000" dirty="0" smtClean="0"/>
                <a:t>in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cxnSp>
          <p:nvCxnSpPr>
            <p:cNvPr id="58" name="AutoShape 67"/>
            <p:cNvCxnSpPr>
              <a:cxnSpLocks noChangeShapeType="1"/>
              <a:endCxn id="55" idx="2"/>
            </p:cNvCxnSpPr>
            <p:nvPr/>
          </p:nvCxnSpPr>
          <p:spPr bwMode="auto">
            <a:xfrm>
              <a:off x="4720208" y="5820380"/>
              <a:ext cx="56356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AutoShape 68"/>
            <p:cNvCxnSpPr>
              <a:cxnSpLocks noChangeShapeType="1"/>
              <a:stCxn id="50" idx="7"/>
            </p:cNvCxnSpPr>
            <p:nvPr/>
          </p:nvCxnSpPr>
          <p:spPr bwMode="auto">
            <a:xfrm flipV="1">
              <a:off x="7185596" y="5591780"/>
              <a:ext cx="711200" cy="1762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AutoShape 69"/>
            <p:cNvCxnSpPr>
              <a:cxnSpLocks noChangeShapeType="1"/>
              <a:stCxn id="50" idx="5"/>
            </p:cNvCxnSpPr>
            <p:nvPr/>
          </p:nvCxnSpPr>
          <p:spPr bwMode="auto">
            <a:xfrm>
              <a:off x="7185596" y="5871180"/>
              <a:ext cx="712788" cy="40640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AutoShape 70"/>
            <p:cNvCxnSpPr>
              <a:cxnSpLocks noChangeShapeType="1"/>
              <a:stCxn id="55" idx="6"/>
              <a:endCxn id="49" idx="2"/>
            </p:cNvCxnSpPr>
            <p:nvPr/>
          </p:nvCxnSpPr>
          <p:spPr bwMode="auto">
            <a:xfrm>
              <a:off x="5428233" y="5820380"/>
              <a:ext cx="72707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539552" y="5879013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X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502212" y="5662989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sym typeface="Symbol" panose="05050102010706020507"/>
              </a:rPr>
              <a:t>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  <p:bldP spid="326736" grpId="0"/>
      <p:bldP spid="2" grpId="0"/>
      <p:bldP spid="6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en-US" altLang="zh-CN" dirty="0"/>
              <a:t>HP</a:t>
            </a:r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baseline="-25000" dirty="0" smtClean="0">
                <a:sym typeface="Symbol" panose="05050102010706020507" pitchFamily="18" charset="2"/>
              </a:rPr>
              <a:t>P</a:t>
            </a:r>
            <a:r>
              <a:rPr lang="en-US" altLang="zh-CN" dirty="0" smtClean="0">
                <a:sym typeface="Symbol" panose="05050102010706020507" pitchFamily="18" charset="2"/>
              </a:rPr>
              <a:t>UHP</a:t>
            </a:r>
            <a:endParaRPr kumimoji="1" lang="zh-CN" altLang="en-US" dirty="0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07504" y="1173228"/>
            <a:ext cx="6260047" cy="527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>
                <a:sym typeface="Symbol" panose="05050102010706020507" pitchFamily="18" charset="2"/>
              </a:rPr>
              <a:t>映射归约</a:t>
            </a:r>
            <a:r>
              <a:rPr lang="en-US" altLang="zh-CN" dirty="0" smtClean="0">
                <a:sym typeface="Symbol" panose="05050102010706020507" pitchFamily="18" charset="2"/>
              </a:rPr>
              <a:t> &lt;</a:t>
            </a:r>
            <a:r>
              <a:rPr lang="en-US" altLang="zh-CN" dirty="0" err="1" smtClean="0">
                <a:sym typeface="Symbol" panose="05050102010706020507" pitchFamily="18" charset="2"/>
              </a:rPr>
              <a:t>G,a,a</a:t>
            </a:r>
            <a:r>
              <a:rPr lang="en-US" altLang="zh-CN" dirty="0" smtClean="0">
                <a:sym typeface="Symbol" panose="05050102010706020507" pitchFamily="18" charset="2"/>
              </a:rPr>
              <a:t>&gt; </a:t>
            </a:r>
            <a:r>
              <a:rPr lang="en-US" altLang="zh-CN" dirty="0" smtClean="0">
                <a:sym typeface="Symbol" panose="05050102010706020507"/>
              </a:rPr>
              <a:t> &lt;G’,</a:t>
            </a:r>
            <a:r>
              <a:rPr lang="en-US" altLang="zh-CN" dirty="0" err="1" smtClean="0">
                <a:sym typeface="Symbol" panose="05050102010706020507"/>
              </a:rPr>
              <a:t>a</a:t>
            </a:r>
            <a:r>
              <a:rPr lang="en-US" altLang="zh-CN" baseline="-25000" dirty="0" err="1" smtClean="0">
                <a:sym typeface="Symbol" panose="05050102010706020507"/>
              </a:rPr>
              <a:t>out</a:t>
            </a:r>
            <a:r>
              <a:rPr lang="en-US" altLang="zh-CN" dirty="0" err="1" smtClean="0">
                <a:sym typeface="Symbol" panose="05050102010706020507"/>
              </a:rPr>
              <a:t>,a</a:t>
            </a:r>
            <a:r>
              <a:rPr lang="en-US" altLang="zh-CN" baseline="-25000" dirty="0" err="1" smtClean="0">
                <a:sym typeface="Symbol" panose="05050102010706020507"/>
              </a:rPr>
              <a:t>in</a:t>
            </a:r>
            <a:r>
              <a:rPr lang="en-US" altLang="zh-CN" dirty="0" smtClean="0">
                <a:sym typeface="Symbol" panose="05050102010706020507"/>
              </a:rPr>
              <a:t>&gt; </a:t>
            </a:r>
            <a:r>
              <a:rPr lang="zh-CN" altLang="en-US" dirty="0" smtClean="0">
                <a:sym typeface="Symbol" panose="05050102010706020507"/>
              </a:rPr>
              <a:t>举例 </a:t>
            </a:r>
            <a:endParaRPr lang="en-US" altLang="zh-CN" dirty="0" smtClean="0">
              <a:sym typeface="Symbol" panose="0505010201070602050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15306" y="644076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3469249" y="2721483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X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pSp>
        <p:nvGrpSpPr>
          <p:cNvPr id="50182" name="组合 50181"/>
          <p:cNvGrpSpPr/>
          <p:nvPr/>
        </p:nvGrpSpPr>
        <p:grpSpPr>
          <a:xfrm>
            <a:off x="128342" y="1988840"/>
            <a:ext cx="2211410" cy="1694512"/>
            <a:chOff x="539552" y="2905780"/>
            <a:chExt cx="2211410" cy="1694512"/>
          </a:xfrm>
        </p:grpSpPr>
        <p:sp>
          <p:nvSpPr>
            <p:cNvPr id="62" name="Oval 73"/>
            <p:cNvSpPr>
              <a:spLocks noChangeArrowheads="1"/>
            </p:cNvSpPr>
            <p:nvPr/>
          </p:nvSpPr>
          <p:spPr bwMode="auto">
            <a:xfrm>
              <a:off x="1547217" y="3212529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" name="Oval 73"/>
            <p:cNvSpPr>
              <a:spLocks noChangeArrowheads="1"/>
            </p:cNvSpPr>
            <p:nvPr/>
          </p:nvSpPr>
          <p:spPr bwMode="auto">
            <a:xfrm>
              <a:off x="899592" y="4364657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0" dirty="0"/>
            </a:p>
          </p:txBody>
        </p:sp>
        <p:sp>
          <p:nvSpPr>
            <p:cNvPr id="64" name="Oval 73"/>
            <p:cNvSpPr>
              <a:spLocks noChangeArrowheads="1"/>
            </p:cNvSpPr>
            <p:nvPr/>
          </p:nvSpPr>
          <p:spPr bwMode="auto">
            <a:xfrm>
              <a:off x="2267297" y="4364210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4" name="直接箭头连接符 3"/>
            <p:cNvCxnSpPr>
              <a:stCxn id="62" idx="5"/>
              <a:endCxn id="64" idx="1"/>
            </p:cNvCxnSpPr>
            <p:nvPr/>
          </p:nvCxnSpPr>
          <p:spPr bwMode="auto">
            <a:xfrm>
              <a:off x="1670524" y="3335836"/>
              <a:ext cx="617929" cy="10495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直接箭头连接符 64"/>
            <p:cNvCxnSpPr>
              <a:stCxn id="63" idx="6"/>
              <a:endCxn id="64" idx="2"/>
            </p:cNvCxnSpPr>
            <p:nvPr/>
          </p:nvCxnSpPr>
          <p:spPr bwMode="auto">
            <a:xfrm flipV="1">
              <a:off x="1044055" y="4436442"/>
              <a:ext cx="1223242" cy="4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接箭头连接符 65"/>
            <p:cNvCxnSpPr>
              <a:stCxn id="63" idx="0"/>
              <a:endCxn id="62" idx="3"/>
            </p:cNvCxnSpPr>
            <p:nvPr/>
          </p:nvCxnSpPr>
          <p:spPr bwMode="auto">
            <a:xfrm flipV="1">
              <a:off x="971824" y="3335836"/>
              <a:ext cx="596549" cy="10288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TextBox 14"/>
            <p:cNvSpPr txBox="1"/>
            <p:nvPr/>
          </p:nvSpPr>
          <p:spPr>
            <a:xfrm>
              <a:off x="539552" y="407707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687518" y="290578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407598" y="4077072"/>
              <a:ext cx="343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</p:grpSp>
      <p:grpSp>
        <p:nvGrpSpPr>
          <p:cNvPr id="50183" name="组合 50182"/>
          <p:cNvGrpSpPr/>
          <p:nvPr/>
        </p:nvGrpSpPr>
        <p:grpSpPr>
          <a:xfrm>
            <a:off x="2720630" y="1950512"/>
            <a:ext cx="2211410" cy="1694512"/>
            <a:chOff x="4067944" y="2564904"/>
            <a:chExt cx="2211410" cy="1694512"/>
          </a:xfrm>
        </p:grpSpPr>
        <p:sp>
          <p:nvSpPr>
            <p:cNvPr id="67" name="Oval 73"/>
            <p:cNvSpPr>
              <a:spLocks noChangeArrowheads="1"/>
            </p:cNvSpPr>
            <p:nvPr/>
          </p:nvSpPr>
          <p:spPr bwMode="auto">
            <a:xfrm>
              <a:off x="5075609" y="2852936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8" name="Oval 73"/>
            <p:cNvSpPr>
              <a:spLocks noChangeArrowheads="1"/>
            </p:cNvSpPr>
            <p:nvPr/>
          </p:nvSpPr>
          <p:spPr bwMode="auto">
            <a:xfrm>
              <a:off x="4427984" y="4005064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0" dirty="0"/>
            </a:p>
          </p:txBody>
        </p:sp>
        <p:sp>
          <p:nvSpPr>
            <p:cNvPr id="69" name="Oval 73"/>
            <p:cNvSpPr>
              <a:spLocks noChangeArrowheads="1"/>
            </p:cNvSpPr>
            <p:nvPr/>
          </p:nvSpPr>
          <p:spPr bwMode="auto">
            <a:xfrm>
              <a:off x="5795689" y="4004617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70" name="直接箭头连接符 69"/>
            <p:cNvCxnSpPr>
              <a:stCxn id="67" idx="5"/>
              <a:endCxn id="69" idx="1"/>
            </p:cNvCxnSpPr>
            <p:nvPr/>
          </p:nvCxnSpPr>
          <p:spPr bwMode="auto">
            <a:xfrm>
              <a:off x="5198916" y="2976243"/>
              <a:ext cx="617929" cy="10495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接箭头连接符 70"/>
            <p:cNvCxnSpPr>
              <a:stCxn id="68" idx="6"/>
              <a:endCxn id="69" idx="2"/>
            </p:cNvCxnSpPr>
            <p:nvPr/>
          </p:nvCxnSpPr>
          <p:spPr bwMode="auto">
            <a:xfrm flipV="1">
              <a:off x="4572447" y="4076849"/>
              <a:ext cx="1223242" cy="4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接箭头连接符 71"/>
            <p:cNvCxnSpPr>
              <a:stCxn id="68" idx="0"/>
              <a:endCxn id="67" idx="3"/>
            </p:cNvCxnSpPr>
            <p:nvPr/>
          </p:nvCxnSpPr>
          <p:spPr bwMode="auto">
            <a:xfrm flipV="1">
              <a:off x="4500216" y="2976243"/>
              <a:ext cx="596549" cy="10288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6" name="TextBox 85"/>
            <p:cNvSpPr txBox="1"/>
            <p:nvPr/>
          </p:nvSpPr>
          <p:spPr>
            <a:xfrm>
              <a:off x="4067944" y="373619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215910" y="2564904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935990" y="3736196"/>
              <a:ext cx="343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</p:grpSp>
      <p:grpSp>
        <p:nvGrpSpPr>
          <p:cNvPr id="50185" name="组合 50184"/>
          <p:cNvGrpSpPr/>
          <p:nvPr/>
        </p:nvGrpSpPr>
        <p:grpSpPr>
          <a:xfrm>
            <a:off x="5364088" y="1340768"/>
            <a:ext cx="3650959" cy="2592288"/>
            <a:chOff x="2987824" y="4149080"/>
            <a:chExt cx="3650959" cy="2592288"/>
          </a:xfrm>
        </p:grpSpPr>
        <p:sp>
          <p:nvSpPr>
            <p:cNvPr id="90" name="TextBox 89"/>
            <p:cNvSpPr txBox="1"/>
            <p:nvPr/>
          </p:nvSpPr>
          <p:spPr>
            <a:xfrm>
              <a:off x="4437485" y="4149080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b</a:t>
              </a:r>
              <a:r>
                <a:rPr lang="en-US" altLang="zh-CN" baseline="-25000" dirty="0" err="1" smtClean="0"/>
                <a:t>mid</a:t>
              </a:r>
              <a:endParaRPr lang="zh-CN" altLang="en-US" baseline="-25000" dirty="0"/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4716016" y="4724697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5" name="Oval 73"/>
            <p:cNvSpPr>
              <a:spLocks noChangeArrowheads="1"/>
            </p:cNvSpPr>
            <p:nvPr/>
          </p:nvSpPr>
          <p:spPr bwMode="auto">
            <a:xfrm>
              <a:off x="4258549" y="4724697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" name="Oval 73"/>
            <p:cNvSpPr>
              <a:spLocks noChangeArrowheads="1"/>
            </p:cNvSpPr>
            <p:nvPr/>
          </p:nvSpPr>
          <p:spPr bwMode="auto">
            <a:xfrm>
              <a:off x="5148064" y="4724697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" name="Oval 73"/>
            <p:cNvSpPr>
              <a:spLocks noChangeArrowheads="1"/>
            </p:cNvSpPr>
            <p:nvPr/>
          </p:nvSpPr>
          <p:spPr bwMode="auto">
            <a:xfrm>
              <a:off x="5605531" y="6021288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8" name="Oval 73"/>
            <p:cNvSpPr>
              <a:spLocks noChangeArrowheads="1"/>
            </p:cNvSpPr>
            <p:nvPr/>
          </p:nvSpPr>
          <p:spPr bwMode="auto">
            <a:xfrm>
              <a:off x="5364088" y="6236865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9" name="Oval 73"/>
            <p:cNvSpPr>
              <a:spLocks noChangeArrowheads="1"/>
            </p:cNvSpPr>
            <p:nvPr/>
          </p:nvSpPr>
          <p:spPr bwMode="auto">
            <a:xfrm>
              <a:off x="5867697" y="5805264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1" name="Oval 73"/>
            <p:cNvSpPr>
              <a:spLocks noChangeArrowheads="1"/>
            </p:cNvSpPr>
            <p:nvPr/>
          </p:nvSpPr>
          <p:spPr bwMode="auto">
            <a:xfrm>
              <a:off x="3491433" y="5877272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" name="Oval 73"/>
            <p:cNvSpPr>
              <a:spLocks noChangeArrowheads="1"/>
            </p:cNvSpPr>
            <p:nvPr/>
          </p:nvSpPr>
          <p:spPr bwMode="auto">
            <a:xfrm>
              <a:off x="4139952" y="6164857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83" name="直接箭头连接符 82"/>
            <p:cNvCxnSpPr>
              <a:stCxn id="81" idx="6"/>
              <a:endCxn id="75" idx="4"/>
            </p:cNvCxnSpPr>
            <p:nvPr/>
          </p:nvCxnSpPr>
          <p:spPr bwMode="auto">
            <a:xfrm flipV="1">
              <a:off x="3635896" y="4869160"/>
              <a:ext cx="694885" cy="10803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" name="TextBox 91"/>
            <p:cNvSpPr txBox="1"/>
            <p:nvPr/>
          </p:nvSpPr>
          <p:spPr>
            <a:xfrm>
              <a:off x="5559284" y="6021735"/>
              <a:ext cx="7409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c</a:t>
              </a:r>
              <a:r>
                <a:rPr lang="en-US" altLang="zh-CN" baseline="-25000" dirty="0" err="1" smtClean="0"/>
                <a:t>mid</a:t>
              </a:r>
              <a:endParaRPr lang="zh-CN" altLang="en-US" baseline="-250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301581" y="4489956"/>
              <a:ext cx="7184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</a:t>
              </a:r>
              <a:r>
                <a:rPr lang="en-US" altLang="zh-CN" baseline="-25000" dirty="0" smtClean="0"/>
                <a:t>out</a:t>
              </a:r>
              <a:endParaRPr lang="zh-CN" altLang="en-US" baseline="-250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137901" y="6218148"/>
              <a:ext cx="676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c</a:t>
              </a:r>
              <a:r>
                <a:rPr lang="en-US" altLang="zh-CN" baseline="-25000" dirty="0" err="1" smtClean="0"/>
                <a:t>out</a:t>
              </a:r>
              <a:endParaRPr lang="zh-CN" altLang="en-US" baseline="-250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987824" y="5373216"/>
              <a:ext cx="697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a</a:t>
              </a:r>
              <a:r>
                <a:rPr lang="en-US" altLang="zh-CN" baseline="-25000" dirty="0" err="1" smtClean="0"/>
                <a:t>out</a:t>
              </a:r>
              <a:endParaRPr lang="zh-CN" altLang="en-US" baseline="-25000" dirty="0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72162" y="4489956"/>
              <a:ext cx="583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</a:t>
              </a:r>
              <a:r>
                <a:rPr lang="en-US" altLang="zh-CN" baseline="-25000" dirty="0" smtClean="0"/>
                <a:t>in</a:t>
              </a:r>
              <a:endParaRPr lang="zh-CN" altLang="en-US" baseline="-25000" dirty="0"/>
            </a:p>
          </p:txBody>
        </p:sp>
        <p:cxnSp>
          <p:nvCxnSpPr>
            <p:cNvPr id="97" name="直接箭头连接符 96"/>
            <p:cNvCxnSpPr>
              <a:stCxn id="75" idx="6"/>
              <a:endCxn id="74" idx="2"/>
            </p:cNvCxnSpPr>
            <p:nvPr/>
          </p:nvCxnSpPr>
          <p:spPr bwMode="auto">
            <a:xfrm>
              <a:off x="4403012" y="4796929"/>
              <a:ext cx="31300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" name="直接箭头连接符 100"/>
            <p:cNvCxnSpPr>
              <a:stCxn id="74" idx="6"/>
              <a:endCxn id="76" idx="2"/>
            </p:cNvCxnSpPr>
            <p:nvPr/>
          </p:nvCxnSpPr>
          <p:spPr bwMode="auto">
            <a:xfrm>
              <a:off x="4860479" y="4796929"/>
              <a:ext cx="28758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4" name="TextBox 103"/>
            <p:cNvSpPr txBox="1"/>
            <p:nvPr/>
          </p:nvSpPr>
          <p:spPr>
            <a:xfrm>
              <a:off x="6096647" y="5570299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c</a:t>
              </a:r>
              <a:r>
                <a:rPr lang="en-US" altLang="zh-CN" baseline="-25000" dirty="0" err="1" smtClean="0"/>
                <a:t>in</a:t>
              </a:r>
              <a:endParaRPr lang="zh-CN" altLang="en-US" baseline="-250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923928" y="6093296"/>
              <a:ext cx="56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a</a:t>
              </a:r>
              <a:r>
                <a:rPr lang="en-US" altLang="zh-CN" baseline="-25000" dirty="0" err="1" smtClean="0"/>
                <a:t>in</a:t>
              </a:r>
              <a:endParaRPr lang="zh-CN" altLang="en-US" baseline="-25000" dirty="0"/>
            </a:p>
          </p:txBody>
        </p:sp>
        <p:cxnSp>
          <p:nvCxnSpPr>
            <p:cNvPr id="106" name="直接箭头连接符 105"/>
            <p:cNvCxnSpPr>
              <a:stCxn id="79" idx="0"/>
              <a:endCxn id="76" idx="4"/>
            </p:cNvCxnSpPr>
            <p:nvPr/>
          </p:nvCxnSpPr>
          <p:spPr bwMode="auto">
            <a:xfrm flipH="1" flipV="1">
              <a:off x="5220296" y="4869160"/>
              <a:ext cx="719633" cy="9361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" name="直接箭头连接符 108"/>
            <p:cNvCxnSpPr>
              <a:stCxn id="77" idx="7"/>
              <a:endCxn id="79" idx="2"/>
            </p:cNvCxnSpPr>
            <p:nvPr/>
          </p:nvCxnSpPr>
          <p:spPr bwMode="auto">
            <a:xfrm flipV="1">
              <a:off x="5728838" y="5877496"/>
              <a:ext cx="138859" cy="1649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5" name="直接箭头连接符 114"/>
            <p:cNvCxnSpPr>
              <a:stCxn id="78" idx="7"/>
              <a:endCxn id="77" idx="3"/>
            </p:cNvCxnSpPr>
            <p:nvPr/>
          </p:nvCxnSpPr>
          <p:spPr bwMode="auto">
            <a:xfrm flipV="1">
              <a:off x="5487395" y="6144595"/>
              <a:ext cx="139292" cy="1134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0" name="直接箭头连接符 119"/>
            <p:cNvCxnSpPr>
              <a:stCxn id="81" idx="6"/>
              <a:endCxn id="79" idx="1"/>
            </p:cNvCxnSpPr>
            <p:nvPr/>
          </p:nvCxnSpPr>
          <p:spPr bwMode="auto">
            <a:xfrm flipV="1">
              <a:off x="3635896" y="5826420"/>
              <a:ext cx="2252957" cy="1230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3" name="TextBox 122"/>
          <p:cNvSpPr txBox="1"/>
          <p:nvPr/>
        </p:nvSpPr>
        <p:spPr>
          <a:xfrm>
            <a:off x="6880778" y="2449274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sym typeface="Symbol" panose="05050102010706020507"/>
              </a:rPr>
              <a:t>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48411" y="5385779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</a:rPr>
              <a:t>X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07504" y="4653136"/>
            <a:ext cx="2211410" cy="1694512"/>
            <a:chOff x="539552" y="2905780"/>
            <a:chExt cx="2211410" cy="1694512"/>
          </a:xfrm>
        </p:grpSpPr>
        <p:sp>
          <p:nvSpPr>
            <p:cNvPr id="53" name="Oval 73"/>
            <p:cNvSpPr>
              <a:spLocks noChangeArrowheads="1"/>
            </p:cNvSpPr>
            <p:nvPr/>
          </p:nvSpPr>
          <p:spPr bwMode="auto">
            <a:xfrm>
              <a:off x="1547217" y="3212529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4" name="Oval 73"/>
            <p:cNvSpPr>
              <a:spLocks noChangeArrowheads="1"/>
            </p:cNvSpPr>
            <p:nvPr/>
          </p:nvSpPr>
          <p:spPr bwMode="auto">
            <a:xfrm>
              <a:off x="899592" y="4364657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0" dirty="0"/>
            </a:p>
          </p:txBody>
        </p:sp>
        <p:sp>
          <p:nvSpPr>
            <p:cNvPr id="55" name="Oval 73"/>
            <p:cNvSpPr>
              <a:spLocks noChangeArrowheads="1"/>
            </p:cNvSpPr>
            <p:nvPr/>
          </p:nvSpPr>
          <p:spPr bwMode="auto">
            <a:xfrm>
              <a:off x="2267297" y="4364210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56" name="直接箭头连接符 55"/>
            <p:cNvCxnSpPr>
              <a:stCxn id="53" idx="5"/>
              <a:endCxn id="55" idx="1"/>
            </p:cNvCxnSpPr>
            <p:nvPr/>
          </p:nvCxnSpPr>
          <p:spPr bwMode="auto">
            <a:xfrm>
              <a:off x="1670524" y="3335836"/>
              <a:ext cx="617929" cy="10495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直接箭头连接符 56"/>
            <p:cNvCxnSpPr>
              <a:stCxn id="54" idx="6"/>
              <a:endCxn id="55" idx="2"/>
            </p:cNvCxnSpPr>
            <p:nvPr/>
          </p:nvCxnSpPr>
          <p:spPr bwMode="auto">
            <a:xfrm flipV="1">
              <a:off x="1044055" y="4436442"/>
              <a:ext cx="1223242" cy="4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接箭头连接符 57"/>
            <p:cNvCxnSpPr>
              <a:stCxn id="54" idx="0"/>
              <a:endCxn id="53" idx="3"/>
            </p:cNvCxnSpPr>
            <p:nvPr/>
          </p:nvCxnSpPr>
          <p:spPr bwMode="auto">
            <a:xfrm flipV="1">
              <a:off x="971824" y="3335836"/>
              <a:ext cx="596549" cy="10288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9" name="TextBox 58"/>
            <p:cNvSpPr txBox="1"/>
            <p:nvPr/>
          </p:nvSpPr>
          <p:spPr>
            <a:xfrm>
              <a:off x="539552" y="407707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687518" y="290578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07598" y="4077072"/>
              <a:ext cx="343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2699792" y="4614808"/>
            <a:ext cx="2211410" cy="1694512"/>
            <a:chOff x="4067944" y="2564904"/>
            <a:chExt cx="2211410" cy="1694512"/>
          </a:xfrm>
        </p:grpSpPr>
        <p:sp>
          <p:nvSpPr>
            <p:cNvPr id="89" name="Oval 73"/>
            <p:cNvSpPr>
              <a:spLocks noChangeArrowheads="1"/>
            </p:cNvSpPr>
            <p:nvPr/>
          </p:nvSpPr>
          <p:spPr bwMode="auto">
            <a:xfrm>
              <a:off x="5075609" y="2852936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1" name="Oval 73"/>
            <p:cNvSpPr>
              <a:spLocks noChangeArrowheads="1"/>
            </p:cNvSpPr>
            <p:nvPr/>
          </p:nvSpPr>
          <p:spPr bwMode="auto">
            <a:xfrm>
              <a:off x="4427984" y="4005064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0" dirty="0"/>
            </a:p>
          </p:txBody>
        </p:sp>
        <p:sp>
          <p:nvSpPr>
            <p:cNvPr id="98" name="Oval 73"/>
            <p:cNvSpPr>
              <a:spLocks noChangeArrowheads="1"/>
            </p:cNvSpPr>
            <p:nvPr/>
          </p:nvSpPr>
          <p:spPr bwMode="auto">
            <a:xfrm>
              <a:off x="5795689" y="4004617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99" name="直接箭头连接符 98"/>
            <p:cNvCxnSpPr>
              <a:stCxn id="89" idx="5"/>
              <a:endCxn id="98" idx="1"/>
            </p:cNvCxnSpPr>
            <p:nvPr/>
          </p:nvCxnSpPr>
          <p:spPr bwMode="auto">
            <a:xfrm>
              <a:off x="5198916" y="2976243"/>
              <a:ext cx="617929" cy="10495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0" name="直接箭头连接符 99"/>
            <p:cNvCxnSpPr>
              <a:stCxn id="91" idx="6"/>
              <a:endCxn id="98" idx="2"/>
            </p:cNvCxnSpPr>
            <p:nvPr/>
          </p:nvCxnSpPr>
          <p:spPr bwMode="auto">
            <a:xfrm flipV="1">
              <a:off x="4572447" y="4076849"/>
              <a:ext cx="1223242" cy="4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2" name="直接箭头连接符 101"/>
            <p:cNvCxnSpPr>
              <a:stCxn id="91" idx="0"/>
              <a:endCxn id="89" idx="3"/>
            </p:cNvCxnSpPr>
            <p:nvPr/>
          </p:nvCxnSpPr>
          <p:spPr bwMode="auto">
            <a:xfrm flipV="1">
              <a:off x="4500216" y="2976243"/>
              <a:ext cx="596549" cy="10288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3" name="TextBox 102"/>
            <p:cNvSpPr txBox="1"/>
            <p:nvPr/>
          </p:nvSpPr>
          <p:spPr>
            <a:xfrm>
              <a:off x="4067944" y="373619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215910" y="2564904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935990" y="3736196"/>
              <a:ext cx="343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343250" y="4005064"/>
            <a:ext cx="3650959" cy="2520280"/>
            <a:chOff x="5343250" y="4005064"/>
            <a:chExt cx="3650959" cy="2520280"/>
          </a:xfrm>
        </p:grpSpPr>
        <p:sp>
          <p:nvSpPr>
            <p:cNvPr id="111" name="TextBox 110"/>
            <p:cNvSpPr txBox="1"/>
            <p:nvPr/>
          </p:nvSpPr>
          <p:spPr>
            <a:xfrm>
              <a:off x="6792911" y="4005064"/>
              <a:ext cx="7825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b</a:t>
              </a:r>
              <a:r>
                <a:rPr lang="en-US" altLang="zh-CN" baseline="-25000" dirty="0" err="1" smtClean="0"/>
                <a:t>mid</a:t>
              </a:r>
              <a:endParaRPr lang="zh-CN" altLang="en-US" baseline="-25000" dirty="0"/>
            </a:p>
          </p:txBody>
        </p:sp>
        <p:sp>
          <p:nvSpPr>
            <p:cNvPr id="112" name="Oval 73"/>
            <p:cNvSpPr>
              <a:spLocks noChangeArrowheads="1"/>
            </p:cNvSpPr>
            <p:nvPr/>
          </p:nvSpPr>
          <p:spPr bwMode="auto">
            <a:xfrm>
              <a:off x="7071442" y="4580681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3" name="Oval 73"/>
            <p:cNvSpPr>
              <a:spLocks noChangeArrowheads="1"/>
            </p:cNvSpPr>
            <p:nvPr/>
          </p:nvSpPr>
          <p:spPr bwMode="auto">
            <a:xfrm>
              <a:off x="6613975" y="4580681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4" name="Oval 73"/>
            <p:cNvSpPr>
              <a:spLocks noChangeArrowheads="1"/>
            </p:cNvSpPr>
            <p:nvPr/>
          </p:nvSpPr>
          <p:spPr bwMode="auto">
            <a:xfrm>
              <a:off x="7503490" y="4580681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6" name="Oval 73"/>
            <p:cNvSpPr>
              <a:spLocks noChangeArrowheads="1"/>
            </p:cNvSpPr>
            <p:nvPr/>
          </p:nvSpPr>
          <p:spPr bwMode="auto">
            <a:xfrm>
              <a:off x="7960957" y="5877272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7" name="Oval 73"/>
            <p:cNvSpPr>
              <a:spLocks noChangeArrowheads="1"/>
            </p:cNvSpPr>
            <p:nvPr/>
          </p:nvSpPr>
          <p:spPr bwMode="auto">
            <a:xfrm>
              <a:off x="7719514" y="6092849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8" name="Oval 73"/>
            <p:cNvSpPr>
              <a:spLocks noChangeArrowheads="1"/>
            </p:cNvSpPr>
            <p:nvPr/>
          </p:nvSpPr>
          <p:spPr bwMode="auto">
            <a:xfrm>
              <a:off x="8223123" y="5661248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9" name="Oval 73"/>
            <p:cNvSpPr>
              <a:spLocks noChangeArrowheads="1"/>
            </p:cNvSpPr>
            <p:nvPr/>
          </p:nvSpPr>
          <p:spPr bwMode="auto">
            <a:xfrm>
              <a:off x="5846859" y="5733256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1" name="Oval 73"/>
            <p:cNvSpPr>
              <a:spLocks noChangeArrowheads="1"/>
            </p:cNvSpPr>
            <p:nvPr/>
          </p:nvSpPr>
          <p:spPr bwMode="auto">
            <a:xfrm>
              <a:off x="6495378" y="6020841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122" name="直接箭头连接符 121"/>
            <p:cNvCxnSpPr>
              <a:stCxn id="119" idx="6"/>
              <a:endCxn id="113" idx="4"/>
            </p:cNvCxnSpPr>
            <p:nvPr/>
          </p:nvCxnSpPr>
          <p:spPr bwMode="auto">
            <a:xfrm flipV="1">
              <a:off x="5991322" y="4725144"/>
              <a:ext cx="694885" cy="10803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4" name="TextBox 123"/>
            <p:cNvSpPr txBox="1"/>
            <p:nvPr/>
          </p:nvSpPr>
          <p:spPr>
            <a:xfrm>
              <a:off x="7914710" y="5877719"/>
              <a:ext cx="7409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c</a:t>
              </a:r>
              <a:r>
                <a:rPr lang="en-US" altLang="zh-CN" baseline="-25000" dirty="0" err="1" smtClean="0"/>
                <a:t>mid</a:t>
              </a:r>
              <a:endParaRPr lang="zh-CN" altLang="en-US" baseline="-25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657007" y="4345940"/>
              <a:ext cx="7184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</a:t>
              </a:r>
              <a:r>
                <a:rPr lang="en-US" altLang="zh-CN" baseline="-25000" dirty="0" smtClean="0"/>
                <a:t>out</a:t>
              </a:r>
              <a:endParaRPr lang="zh-CN" altLang="en-US" baseline="-25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452320" y="6002124"/>
              <a:ext cx="6767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c</a:t>
              </a:r>
              <a:r>
                <a:rPr lang="en-US" altLang="zh-CN" baseline="-25000" dirty="0" err="1" smtClean="0"/>
                <a:t>out</a:t>
              </a:r>
              <a:endParaRPr lang="zh-CN" altLang="en-US" baseline="-25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343250" y="5229200"/>
              <a:ext cx="6976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a</a:t>
              </a:r>
              <a:r>
                <a:rPr lang="en-US" altLang="zh-CN" baseline="-25000" dirty="0" err="1" smtClean="0"/>
                <a:t>out</a:t>
              </a:r>
              <a:endParaRPr lang="zh-CN" altLang="en-US" baseline="-25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127588" y="4345940"/>
              <a:ext cx="583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</a:t>
              </a:r>
              <a:r>
                <a:rPr lang="en-US" altLang="zh-CN" baseline="-25000" dirty="0" smtClean="0"/>
                <a:t>in</a:t>
              </a:r>
              <a:endParaRPr lang="zh-CN" altLang="en-US" baseline="-25000" dirty="0"/>
            </a:p>
          </p:txBody>
        </p:sp>
        <p:cxnSp>
          <p:nvCxnSpPr>
            <p:cNvPr id="129" name="直接箭头连接符 128"/>
            <p:cNvCxnSpPr>
              <a:stCxn id="113" idx="6"/>
              <a:endCxn id="112" idx="2"/>
            </p:cNvCxnSpPr>
            <p:nvPr/>
          </p:nvCxnSpPr>
          <p:spPr bwMode="auto">
            <a:xfrm>
              <a:off x="6758438" y="4652913"/>
              <a:ext cx="31300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0" name="直接箭头连接符 129"/>
            <p:cNvCxnSpPr>
              <a:stCxn id="112" idx="6"/>
              <a:endCxn id="114" idx="2"/>
            </p:cNvCxnSpPr>
            <p:nvPr/>
          </p:nvCxnSpPr>
          <p:spPr bwMode="auto">
            <a:xfrm>
              <a:off x="7215905" y="4652913"/>
              <a:ext cx="28758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1" name="TextBox 130"/>
            <p:cNvSpPr txBox="1"/>
            <p:nvPr/>
          </p:nvSpPr>
          <p:spPr>
            <a:xfrm>
              <a:off x="8452073" y="5426283"/>
              <a:ext cx="5421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c</a:t>
              </a:r>
              <a:r>
                <a:rPr lang="en-US" altLang="zh-CN" baseline="-25000" dirty="0" err="1" smtClean="0"/>
                <a:t>in</a:t>
              </a:r>
              <a:endParaRPr lang="zh-CN" altLang="en-US" baseline="-250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228184" y="5877272"/>
              <a:ext cx="56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a</a:t>
              </a:r>
              <a:r>
                <a:rPr lang="en-US" altLang="zh-CN" baseline="-25000" dirty="0" err="1" smtClean="0"/>
                <a:t>in</a:t>
              </a:r>
              <a:endParaRPr lang="zh-CN" altLang="en-US" baseline="-25000" dirty="0"/>
            </a:p>
          </p:txBody>
        </p:sp>
        <p:cxnSp>
          <p:nvCxnSpPr>
            <p:cNvPr id="133" name="直接箭头连接符 132"/>
            <p:cNvCxnSpPr>
              <a:stCxn id="118" idx="0"/>
              <a:endCxn id="114" idx="4"/>
            </p:cNvCxnSpPr>
            <p:nvPr/>
          </p:nvCxnSpPr>
          <p:spPr bwMode="auto">
            <a:xfrm flipH="1" flipV="1">
              <a:off x="7575722" y="4725144"/>
              <a:ext cx="719633" cy="93610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4" name="直接箭头连接符 133"/>
            <p:cNvCxnSpPr>
              <a:stCxn id="116" idx="7"/>
              <a:endCxn id="118" idx="2"/>
            </p:cNvCxnSpPr>
            <p:nvPr/>
          </p:nvCxnSpPr>
          <p:spPr bwMode="auto">
            <a:xfrm flipV="1">
              <a:off x="8084264" y="5733480"/>
              <a:ext cx="138859" cy="16494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5" name="直接箭头连接符 134"/>
            <p:cNvCxnSpPr>
              <a:stCxn id="117" idx="7"/>
              <a:endCxn id="116" idx="3"/>
            </p:cNvCxnSpPr>
            <p:nvPr/>
          </p:nvCxnSpPr>
          <p:spPr bwMode="auto">
            <a:xfrm flipV="1">
              <a:off x="7842821" y="6000579"/>
              <a:ext cx="139292" cy="11342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6" name="直接箭头连接符 135"/>
            <p:cNvCxnSpPr>
              <a:stCxn id="121" idx="6"/>
              <a:endCxn id="117" idx="2"/>
            </p:cNvCxnSpPr>
            <p:nvPr/>
          </p:nvCxnSpPr>
          <p:spPr bwMode="auto">
            <a:xfrm>
              <a:off x="6639841" y="6093073"/>
              <a:ext cx="1079673" cy="720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37" name="TextBox 136"/>
          <p:cNvSpPr txBox="1"/>
          <p:nvPr/>
        </p:nvSpPr>
        <p:spPr>
          <a:xfrm>
            <a:off x="6876256" y="5139769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solidFill>
                  <a:srgbClr val="FF0000"/>
                </a:solidFill>
                <a:sym typeface="Symbol" panose="05050102010706020507"/>
              </a:rPr>
              <a:t>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123" grpId="0"/>
      <p:bldP spid="51" grpId="0"/>
      <p:bldP spid="13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ym typeface="Symbol" panose="05050102010706020507" pitchFamily="18" charset="2"/>
              </a:rPr>
              <a:t>UHC</a:t>
            </a:r>
            <a:r>
              <a:rPr lang="zh-CN" altLang="en-US" dirty="0" smtClean="0">
                <a:sym typeface="Symbol" panose="05050102010706020507" pitchFamily="18" charset="2"/>
              </a:rPr>
              <a:t>是</a:t>
            </a:r>
            <a:r>
              <a:rPr lang="en-US" altLang="zh-CN" dirty="0" smtClean="0">
                <a:sym typeface="Symbol" panose="05050102010706020507" pitchFamily="18" charset="2"/>
              </a:rPr>
              <a:t>NP</a:t>
            </a:r>
            <a:r>
              <a:rPr lang="zh-CN" altLang="en-US" dirty="0" smtClean="0">
                <a:sym typeface="Symbol" panose="05050102010706020507" pitchFamily="18" charset="2"/>
              </a:rPr>
              <a:t>完全的</a:t>
            </a: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zh-CN" altLang="en-US" dirty="0" smtClean="0">
                <a:sym typeface="Symbol" panose="05050102010706020507" pitchFamily="18" charset="2"/>
              </a:rPr>
              <a:t>补充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endParaRPr lang="en-US" altLang="zh-CN" dirty="0" smtClean="0">
              <a:sym typeface="Symbol" panose="05050102010706020507" pitchFamily="18" charset="2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43831" y="1343899"/>
            <a:ext cx="8310288" cy="4573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>
                <a:sym typeface="Symbol" panose="05050102010706020507" pitchFamily="18" charset="2"/>
              </a:rPr>
              <a:t>UHC = {&lt;G&gt;| G</a:t>
            </a:r>
            <a:r>
              <a:rPr kumimoji="1" lang="zh-CN" altLang="en-US" dirty="0">
                <a:sym typeface="Symbol" panose="05050102010706020507" pitchFamily="18" charset="2"/>
              </a:rPr>
              <a:t>是有哈密顿回路的无向图 </a:t>
            </a:r>
            <a:r>
              <a:rPr kumimoji="1" lang="en-US" altLang="zh-CN" dirty="0" smtClean="0">
                <a:sym typeface="Symbol" panose="05050102010706020507" pitchFamily="18" charset="2"/>
              </a:rPr>
              <a:t>} 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/>
              <a:t>(1) UHC</a:t>
            </a:r>
            <a:r>
              <a:rPr kumimoji="1" lang="en-US" altLang="zh-CN" dirty="0" smtClean="0">
                <a:sym typeface="Symbol" panose="05050102010706020507" pitchFamily="18" charset="2"/>
              </a:rPr>
              <a:t>NP</a:t>
            </a:r>
            <a:endParaRPr kumimoji="1" lang="en-US" altLang="zh-CN" dirty="0" smtClean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/>
              <a:t>构造多项式时间</a:t>
            </a:r>
            <a:r>
              <a:rPr kumimoji="1" lang="zh-CN" altLang="en-US" dirty="0"/>
              <a:t>内</a:t>
            </a:r>
            <a:r>
              <a:rPr kumimoji="1" lang="zh-CN" altLang="en-US" dirty="0" smtClean="0"/>
              <a:t>判定</a:t>
            </a:r>
            <a:r>
              <a:rPr kumimoji="1" lang="en-US" altLang="zh-CN" dirty="0" smtClean="0"/>
              <a:t>UHC</a:t>
            </a:r>
            <a:r>
              <a:rPr kumimoji="1" lang="zh-CN" altLang="en-US" dirty="0" smtClean="0"/>
              <a:t>的非确定图灵机</a:t>
            </a:r>
            <a:r>
              <a:rPr kumimoji="1" lang="en-US" altLang="zh-CN" dirty="0" smtClean="0"/>
              <a:t>:</a:t>
            </a:r>
            <a:endParaRPr kumimoji="1" lang="en-US" altLang="zh-CN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/>
              <a:t>N=“</a:t>
            </a:r>
            <a:r>
              <a:rPr kumimoji="1" lang="zh-CN" altLang="en-US" dirty="0"/>
              <a:t>对于输入</a:t>
            </a:r>
            <a:r>
              <a:rPr kumimoji="1" lang="en-US" altLang="zh-CN" dirty="0" smtClean="0"/>
              <a:t>&lt;G&gt;, G</a:t>
            </a:r>
            <a:r>
              <a:rPr kumimoji="1" lang="zh-CN" altLang="en-US" dirty="0" smtClean="0"/>
              <a:t>是无向图</a:t>
            </a:r>
            <a:r>
              <a:rPr kumimoji="1" lang="en-US" altLang="zh-CN" dirty="0" smtClean="0">
                <a:sym typeface="Symbol" panose="05050102010706020507" pitchFamily="18" charset="2"/>
              </a:rPr>
              <a:t>,</a:t>
            </a:r>
            <a:endParaRPr kumimoji="1" lang="en-US" altLang="zh-CN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/>
              <a:t>  1)</a:t>
            </a:r>
            <a:r>
              <a:rPr kumimoji="1" lang="zh-CN" altLang="en-US" dirty="0"/>
              <a:t>非确定</a:t>
            </a:r>
            <a:r>
              <a:rPr kumimoji="1" lang="zh-CN" altLang="en-US" dirty="0" smtClean="0"/>
              <a:t>地选择</a:t>
            </a:r>
            <a:r>
              <a:rPr kumimoji="1" lang="en-US" altLang="zh-CN" dirty="0" smtClean="0"/>
              <a:t>G</a:t>
            </a:r>
            <a:r>
              <a:rPr kumimoji="1" lang="zh-CN" altLang="en-US" dirty="0" smtClean="0"/>
              <a:t>所有节点的一个排列</a:t>
            </a:r>
            <a:r>
              <a:rPr kumimoji="1" lang="en-US" altLang="zh-CN" dirty="0" smtClean="0"/>
              <a:t>v</a:t>
            </a:r>
            <a:r>
              <a:rPr kumimoji="1" lang="en-US" altLang="zh-CN" baseline="-25000" dirty="0" smtClean="0"/>
              <a:t>1</a:t>
            </a:r>
            <a:r>
              <a:rPr kumimoji="1" lang="en-US" altLang="zh-CN" dirty="0" smtClean="0"/>
              <a:t>,v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,…, </a:t>
            </a:r>
            <a:r>
              <a:rPr kumimoji="1" lang="en-US" altLang="zh-CN" dirty="0" err="1" smtClean="0"/>
              <a:t>v</a:t>
            </a:r>
            <a:r>
              <a:rPr kumimoji="1" lang="en-US" altLang="zh-CN" baseline="-25000" dirty="0" err="1" smtClean="0"/>
              <a:t>n</a:t>
            </a:r>
            <a:r>
              <a:rPr kumimoji="1" lang="en-US" altLang="zh-CN" dirty="0" err="1" smtClean="0"/>
              <a:t>.</a:t>
            </a:r>
            <a:r>
              <a:rPr kumimoji="1" lang="en-US" altLang="zh-CN" dirty="0" smtClean="0"/>
              <a:t> </a:t>
            </a:r>
            <a:endParaRPr kumimoji="1" lang="en-US" altLang="zh-CN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/>
              <a:t>  2</a:t>
            </a:r>
            <a:r>
              <a:rPr kumimoji="1" lang="en-US" altLang="zh-CN" dirty="0" smtClean="0"/>
              <a:t>)</a:t>
            </a:r>
            <a:r>
              <a:rPr kumimoji="1" lang="zh-CN" altLang="en-US" dirty="0">
                <a:solidFill>
                  <a:srgbClr val="000000"/>
                </a:solidFill>
              </a:rPr>
              <a:t>若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dirty="0" smtClean="0">
                <a:solidFill>
                  <a:srgbClr val="000000"/>
                </a:solidFill>
              </a:rPr>
              <a:t>v</a:t>
            </a:r>
            <a:r>
              <a:rPr kumimoji="1" lang="en-US" altLang="zh-CN" baseline="-25000" dirty="0" smtClean="0">
                <a:solidFill>
                  <a:srgbClr val="000000"/>
                </a:solidFill>
              </a:rPr>
              <a:t>1</a:t>
            </a:r>
            <a:r>
              <a:rPr kumimoji="1" lang="en-US" altLang="zh-CN" dirty="0" smtClean="0">
                <a:solidFill>
                  <a:srgbClr val="000000"/>
                </a:solidFill>
              </a:rPr>
              <a:t>,v</a:t>
            </a:r>
            <a:r>
              <a:rPr kumimoji="1" lang="en-US" altLang="zh-CN" baseline="-25000" dirty="0" smtClean="0">
                <a:solidFill>
                  <a:srgbClr val="000000"/>
                </a:solidFill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</a:rPr>
              <a:t>,…,</a:t>
            </a:r>
            <a:r>
              <a:rPr kumimoji="1" lang="en-US" altLang="zh-CN" dirty="0" smtClean="0">
                <a:solidFill>
                  <a:srgbClr val="000000"/>
                </a:solidFill>
              </a:rPr>
              <a:t>v</a:t>
            </a:r>
            <a:r>
              <a:rPr kumimoji="1" lang="en-US" altLang="zh-CN" baseline="-25000" dirty="0" smtClean="0">
                <a:solidFill>
                  <a:srgbClr val="000000"/>
                </a:solidFill>
              </a:rPr>
              <a:t>n</a:t>
            </a:r>
            <a:r>
              <a:rPr kumimoji="1" lang="en-US" altLang="zh-CN" dirty="0" smtClean="0">
                <a:solidFill>
                  <a:srgbClr val="000000"/>
                </a:solidFill>
              </a:rPr>
              <a:t>,v</a:t>
            </a:r>
            <a:r>
              <a:rPr kumimoji="1" lang="en-US" altLang="zh-CN" baseline="-25000" dirty="0" smtClean="0">
                <a:solidFill>
                  <a:srgbClr val="000000"/>
                </a:solidFill>
              </a:rPr>
              <a:t>1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是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G</a:t>
            </a:r>
            <a:r>
              <a:rPr kumimoji="1"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的路径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, </a:t>
            </a:r>
            <a:r>
              <a:rPr kumimoji="1" lang="zh-CN" altLang="en-US" dirty="0" smtClean="0">
                <a:solidFill>
                  <a:srgbClr val="000000"/>
                </a:solidFill>
              </a:rPr>
              <a:t>则接受</a:t>
            </a:r>
            <a:r>
              <a:rPr kumimoji="1" lang="en-US" altLang="zh-CN" dirty="0" smtClean="0">
                <a:solidFill>
                  <a:srgbClr val="000000"/>
                </a:solidFill>
              </a:rPr>
              <a:t>; </a:t>
            </a:r>
            <a:r>
              <a:rPr kumimoji="1" lang="zh-CN" altLang="en-US" dirty="0" smtClean="0"/>
              <a:t>否则</a:t>
            </a:r>
            <a:r>
              <a:rPr kumimoji="1" lang="zh-CN" altLang="en-US" dirty="0"/>
              <a:t>拒绝</a:t>
            </a:r>
            <a:r>
              <a:rPr kumimoji="1" lang="en-US" altLang="zh-CN" dirty="0" smtClean="0"/>
              <a:t>.” </a:t>
            </a:r>
            <a:endParaRPr kumimoji="1" lang="en-US" altLang="zh-CN" dirty="0" smtClean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/>
              <a:t>(2) UHP</a:t>
            </a:r>
            <a:r>
              <a:rPr kumimoji="1" lang="en-US" altLang="zh-CN" dirty="0" smtClean="0">
                <a:sym typeface="Symbol" panose="05050102010706020507" pitchFamily="18" charset="2"/>
              </a:rPr>
              <a:t></a:t>
            </a:r>
            <a:r>
              <a:rPr kumimoji="1" lang="en-US" altLang="zh-CN" baseline="-25000" dirty="0" smtClean="0">
                <a:sym typeface="Symbol" panose="05050102010706020507" pitchFamily="18" charset="2"/>
              </a:rPr>
              <a:t>P</a:t>
            </a:r>
            <a:r>
              <a:rPr kumimoji="1" lang="en-US" altLang="zh-CN" dirty="0" smtClean="0">
                <a:sym typeface="Symbol" panose="05050102010706020507" pitchFamily="18" charset="2"/>
              </a:rPr>
              <a:t>UHC 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>
                <a:sym typeface="Symbol" panose="05050102010706020507" pitchFamily="18" charset="2"/>
              </a:rPr>
              <a:t>由</a:t>
            </a:r>
            <a:r>
              <a:rPr kumimoji="1" lang="en-US" altLang="zh-CN" dirty="0" smtClean="0">
                <a:sym typeface="Symbol" panose="05050102010706020507" pitchFamily="18" charset="2"/>
              </a:rPr>
              <a:t>(1), (2)</a:t>
            </a:r>
            <a:r>
              <a:rPr kumimoji="1" lang="zh-CN" altLang="en-US" dirty="0" smtClean="0">
                <a:sym typeface="Symbol" panose="05050102010706020507" pitchFamily="18" charset="2"/>
              </a:rPr>
              <a:t>和</a:t>
            </a:r>
            <a:r>
              <a:rPr kumimoji="1" lang="en-US" altLang="zh-CN" dirty="0" smtClean="0">
                <a:sym typeface="Symbol" panose="05050102010706020507" pitchFamily="18" charset="2"/>
              </a:rPr>
              <a:t>UHP</a:t>
            </a:r>
            <a:r>
              <a:rPr kumimoji="1" lang="zh-CN" altLang="en-US" dirty="0" smtClean="0">
                <a:sym typeface="Symbol" panose="05050102010706020507" pitchFamily="18" charset="2"/>
              </a:rPr>
              <a:t>是</a:t>
            </a:r>
            <a:r>
              <a:rPr kumimoji="1" lang="en-US" altLang="zh-CN" dirty="0" smtClean="0">
                <a:sym typeface="Symbol" panose="05050102010706020507" pitchFamily="18" charset="2"/>
              </a:rPr>
              <a:t>NP</a:t>
            </a:r>
            <a:r>
              <a:rPr kumimoji="1" lang="zh-CN" altLang="en-US" dirty="0" smtClean="0">
                <a:sym typeface="Symbol" panose="05050102010706020507" pitchFamily="18" charset="2"/>
              </a:rPr>
              <a:t>完全的</a:t>
            </a:r>
            <a:r>
              <a:rPr kumimoji="1" lang="en-US" altLang="zh-CN" dirty="0" smtClean="0">
                <a:sym typeface="Symbol" panose="05050102010706020507" pitchFamily="18" charset="2"/>
              </a:rPr>
              <a:t>, </a:t>
            </a:r>
            <a:r>
              <a:rPr kumimoji="1" lang="zh-CN" altLang="en-US" dirty="0" smtClean="0">
                <a:sym typeface="Symbol" panose="05050102010706020507" pitchFamily="18" charset="2"/>
              </a:rPr>
              <a:t>得</a:t>
            </a:r>
            <a:r>
              <a:rPr kumimoji="1" lang="en-US" altLang="zh-CN" dirty="0" smtClean="0">
                <a:sym typeface="Symbol" panose="05050102010706020507" pitchFamily="18" charset="2"/>
              </a:rPr>
              <a:t>UHC</a:t>
            </a:r>
            <a:r>
              <a:rPr kumimoji="1" lang="zh-CN" altLang="en-US" dirty="0" smtClean="0">
                <a:sym typeface="Symbol" panose="05050102010706020507" pitchFamily="18" charset="2"/>
              </a:rPr>
              <a:t>是</a:t>
            </a:r>
            <a:r>
              <a:rPr kumimoji="1" lang="en-US" altLang="zh-CN" dirty="0" smtClean="0">
                <a:sym typeface="Symbol" panose="05050102010706020507" pitchFamily="18" charset="2"/>
              </a:rPr>
              <a:t>NP</a:t>
            </a:r>
            <a:r>
              <a:rPr kumimoji="1" lang="zh-CN" altLang="en-US" dirty="0" smtClean="0">
                <a:sym typeface="Symbol" panose="05050102010706020507" pitchFamily="18" charset="2"/>
              </a:rPr>
              <a:t>完全的</a:t>
            </a:r>
            <a:endParaRPr kumimoji="1" lang="en-US" altLang="zh-CN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52803"/>
    </mc:Choice>
    <mc:Fallback>
      <p:transition spd="slow" advTm="1528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kumimoji="1" lang="en-US" altLang="zh-CN" dirty="0"/>
              <a:t>UHP</a:t>
            </a:r>
            <a:r>
              <a:rPr kumimoji="1" lang="en-US" altLang="zh-CN" dirty="0">
                <a:sym typeface="Symbol" panose="05050102010706020507" pitchFamily="18" charset="2"/>
              </a:rPr>
              <a:t>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P</a:t>
            </a:r>
            <a:r>
              <a:rPr kumimoji="1" lang="en-US" altLang="zh-CN" dirty="0">
                <a:sym typeface="Symbol" panose="05050102010706020507" pitchFamily="18" charset="2"/>
              </a:rPr>
              <a:t>UHC</a:t>
            </a:r>
            <a:endParaRPr kumimoji="1" lang="zh-CN" altLang="en-US" dirty="0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179388" y="1131888"/>
            <a:ext cx="8203913" cy="168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 smtClean="0">
                <a:sym typeface="Symbol" panose="05050102010706020507" pitchFamily="18" charset="2"/>
              </a:rPr>
              <a:t>UHP </a:t>
            </a:r>
            <a:r>
              <a:rPr kumimoji="1" lang="en-US" altLang="zh-CN" dirty="0">
                <a:sym typeface="Symbol" panose="05050102010706020507" pitchFamily="18" charset="2"/>
              </a:rPr>
              <a:t>= </a:t>
            </a:r>
            <a:r>
              <a:rPr kumimoji="1" lang="en-US" altLang="zh-CN" dirty="0" smtClean="0">
                <a:sym typeface="Symbol" panose="05050102010706020507" pitchFamily="18" charset="2"/>
              </a:rPr>
              <a:t>{&lt;</a:t>
            </a:r>
            <a:r>
              <a:rPr kumimoji="1" lang="en-US" altLang="zh-CN" dirty="0" err="1" smtClean="0">
                <a:sym typeface="Symbol" panose="05050102010706020507" pitchFamily="18" charset="2"/>
              </a:rPr>
              <a:t>G,s,t</a:t>
            </a:r>
            <a:r>
              <a:rPr kumimoji="1" lang="en-US" altLang="zh-CN" dirty="0" smtClean="0">
                <a:sym typeface="Symbol" panose="05050102010706020507" pitchFamily="18" charset="2"/>
              </a:rPr>
              <a:t>&gt;| </a:t>
            </a:r>
            <a:r>
              <a:rPr kumimoji="1" lang="en-US" altLang="zh-CN" dirty="0">
                <a:sym typeface="Symbol" panose="05050102010706020507" pitchFamily="18" charset="2"/>
              </a:rPr>
              <a:t>G</a:t>
            </a:r>
            <a:r>
              <a:rPr kumimoji="1" lang="zh-CN" altLang="en-US" dirty="0">
                <a:sym typeface="Symbol" panose="05050102010706020507" pitchFamily="18" charset="2"/>
              </a:rPr>
              <a:t>是</a:t>
            </a:r>
            <a:r>
              <a:rPr kumimoji="1" lang="zh-CN" altLang="en-US" dirty="0" smtClean="0">
                <a:sym typeface="Symbol" panose="05050102010706020507" pitchFamily="18" charset="2"/>
              </a:rPr>
              <a:t>有从</a:t>
            </a:r>
            <a:r>
              <a:rPr kumimoji="1" lang="en-US" altLang="zh-CN" dirty="0" smtClean="0">
                <a:sym typeface="Symbol" panose="05050102010706020507" pitchFamily="18" charset="2"/>
              </a:rPr>
              <a:t>s</a:t>
            </a:r>
            <a:r>
              <a:rPr kumimoji="1" lang="zh-CN" altLang="en-US" dirty="0" smtClean="0">
                <a:sym typeface="Symbol" panose="05050102010706020507" pitchFamily="18" charset="2"/>
              </a:rPr>
              <a:t>到</a:t>
            </a:r>
            <a:r>
              <a:rPr kumimoji="1" lang="en-US" altLang="zh-CN" dirty="0" smtClean="0">
                <a:sym typeface="Symbol" panose="05050102010706020507" pitchFamily="18" charset="2"/>
              </a:rPr>
              <a:t>t</a:t>
            </a:r>
            <a:r>
              <a:rPr kumimoji="1" lang="zh-CN" altLang="en-US" dirty="0" smtClean="0">
                <a:sym typeface="Symbol" panose="05050102010706020507" pitchFamily="18" charset="2"/>
              </a:rPr>
              <a:t>哈密顿路径的无向图 </a:t>
            </a:r>
            <a:r>
              <a:rPr kumimoji="1" lang="en-US" altLang="zh-CN" dirty="0" smtClean="0">
                <a:sym typeface="Symbol" panose="05050102010706020507" pitchFamily="18" charset="2"/>
              </a:rPr>
              <a:t>}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 smtClean="0">
                <a:sym typeface="Symbol" panose="05050102010706020507" pitchFamily="18" charset="2"/>
              </a:rPr>
              <a:t>UHC =</a:t>
            </a:r>
            <a:r>
              <a:rPr kumimoji="1" lang="en-US" altLang="zh-CN" dirty="0">
                <a:sym typeface="Symbol" panose="05050102010706020507" pitchFamily="18" charset="2"/>
              </a:rPr>
              <a:t> {&lt;</a:t>
            </a:r>
            <a:r>
              <a:rPr kumimoji="1" lang="en-US" altLang="zh-CN" dirty="0" smtClean="0">
                <a:sym typeface="Symbol" panose="05050102010706020507" pitchFamily="18" charset="2"/>
              </a:rPr>
              <a:t>G&gt;| </a:t>
            </a:r>
            <a:r>
              <a:rPr kumimoji="1" lang="en-US" altLang="zh-CN" dirty="0">
                <a:sym typeface="Symbol" panose="05050102010706020507" pitchFamily="18" charset="2"/>
              </a:rPr>
              <a:t>G</a:t>
            </a:r>
            <a:r>
              <a:rPr kumimoji="1" lang="zh-CN" altLang="en-US" dirty="0">
                <a:sym typeface="Symbol" panose="05050102010706020507" pitchFamily="18" charset="2"/>
              </a:rPr>
              <a:t>是</a:t>
            </a:r>
            <a:r>
              <a:rPr kumimoji="1" lang="zh-CN" altLang="en-US" dirty="0" smtClean="0">
                <a:sym typeface="Symbol" panose="05050102010706020507" pitchFamily="18" charset="2"/>
              </a:rPr>
              <a:t>有哈密顿回路的</a:t>
            </a:r>
            <a:r>
              <a:rPr kumimoji="1" lang="zh-CN" altLang="en-US" dirty="0">
                <a:sym typeface="Symbol" panose="05050102010706020507" pitchFamily="18" charset="2"/>
              </a:rPr>
              <a:t>无向图 </a:t>
            </a:r>
            <a:r>
              <a:rPr kumimoji="1" lang="en-US" altLang="zh-CN" dirty="0">
                <a:sym typeface="Symbol" panose="05050102010706020507" pitchFamily="18" charset="2"/>
              </a:rPr>
              <a:t>}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证明</a:t>
            </a:r>
            <a:r>
              <a:rPr lang="en-US" altLang="zh-CN" dirty="0"/>
              <a:t>: </a:t>
            </a:r>
            <a:r>
              <a:rPr lang="zh-CN" altLang="en-US" dirty="0" smtClean="0">
                <a:sym typeface="Symbol" panose="05050102010706020507" pitchFamily="18" charset="2"/>
              </a:rPr>
              <a:t>映射归约如下 </a:t>
            </a:r>
            <a:r>
              <a:rPr lang="en-US" altLang="zh-CN" dirty="0" smtClean="0">
                <a:sym typeface="Symbol" panose="05050102010706020507" pitchFamily="18" charset="2"/>
              </a:rPr>
              <a:t>&lt;</a:t>
            </a:r>
            <a:r>
              <a:rPr lang="en-US" altLang="zh-CN" dirty="0" err="1" smtClean="0">
                <a:sym typeface="Symbol" panose="05050102010706020507" pitchFamily="18" charset="2"/>
              </a:rPr>
              <a:t>G,s,t</a:t>
            </a:r>
            <a:r>
              <a:rPr lang="en-US" altLang="zh-CN" dirty="0" smtClean="0">
                <a:sym typeface="Symbol" panose="05050102010706020507" pitchFamily="18" charset="2"/>
              </a:rPr>
              <a:t>&gt; </a:t>
            </a:r>
            <a:r>
              <a:rPr lang="en-US" altLang="zh-CN" dirty="0" smtClean="0">
                <a:sym typeface="Symbol" panose="05050102010706020507"/>
              </a:rPr>
              <a:t> &lt;G’&gt;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326736" name="Text Box 80"/>
          <p:cNvSpPr txBox="1">
            <a:spLocks noChangeArrowheads="1"/>
          </p:cNvSpPr>
          <p:nvPr/>
        </p:nvSpPr>
        <p:spPr bwMode="auto">
          <a:xfrm>
            <a:off x="3419872" y="3841884"/>
            <a:ext cx="6286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smtClean="0">
                <a:sym typeface="Symbol" panose="05050102010706020507"/>
              </a:rPr>
              <a:t></a:t>
            </a:r>
            <a:r>
              <a:rPr lang="en-US" altLang="zh-CN" dirty="0" smtClean="0">
                <a:sym typeface="Symbol" panose="05050102010706020507" pitchFamily="18" charset="2"/>
              </a:rPr>
              <a:t> 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27584" y="3409836"/>
            <a:ext cx="1728192" cy="1891372"/>
            <a:chOff x="827584" y="3409836"/>
            <a:chExt cx="1728192" cy="1891372"/>
          </a:xfrm>
        </p:grpSpPr>
        <p:sp>
          <p:nvSpPr>
            <p:cNvPr id="3" name="椭圆 2"/>
            <p:cNvSpPr/>
            <p:nvPr/>
          </p:nvSpPr>
          <p:spPr bwMode="auto">
            <a:xfrm>
              <a:off x="827584" y="3501008"/>
              <a:ext cx="1728192" cy="172819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Oval 58"/>
            <p:cNvSpPr>
              <a:spLocks noChangeArrowheads="1"/>
            </p:cNvSpPr>
            <p:nvPr/>
          </p:nvSpPr>
          <p:spPr bwMode="auto">
            <a:xfrm>
              <a:off x="1619672" y="3645024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" name="Oval 58"/>
            <p:cNvSpPr>
              <a:spLocks noChangeArrowheads="1"/>
            </p:cNvSpPr>
            <p:nvPr/>
          </p:nvSpPr>
          <p:spPr bwMode="auto">
            <a:xfrm>
              <a:off x="1619225" y="5012729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03648" y="4149080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</a:t>
              </a:r>
              <a:endParaRPr lang="zh-CN" alt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86788" y="4777988"/>
              <a:ext cx="3048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367552" y="340983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932040" y="3409836"/>
            <a:ext cx="2812474" cy="1982544"/>
            <a:chOff x="4932040" y="3409836"/>
            <a:chExt cx="2812474" cy="1982544"/>
          </a:xfrm>
        </p:grpSpPr>
        <p:sp>
          <p:nvSpPr>
            <p:cNvPr id="31" name="椭圆 30"/>
            <p:cNvSpPr/>
            <p:nvPr/>
          </p:nvSpPr>
          <p:spPr bwMode="auto">
            <a:xfrm>
              <a:off x="4932040" y="3501008"/>
              <a:ext cx="1728192" cy="172819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Oval 58"/>
            <p:cNvSpPr>
              <a:spLocks noChangeArrowheads="1"/>
            </p:cNvSpPr>
            <p:nvPr/>
          </p:nvSpPr>
          <p:spPr bwMode="auto">
            <a:xfrm>
              <a:off x="5724128" y="3645024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58"/>
            <p:cNvSpPr>
              <a:spLocks noChangeArrowheads="1"/>
            </p:cNvSpPr>
            <p:nvPr/>
          </p:nvSpPr>
          <p:spPr bwMode="auto">
            <a:xfrm>
              <a:off x="5723681" y="5012729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58"/>
            <p:cNvSpPr>
              <a:spLocks noChangeArrowheads="1"/>
            </p:cNvSpPr>
            <p:nvPr/>
          </p:nvSpPr>
          <p:spPr bwMode="auto">
            <a:xfrm>
              <a:off x="7308304" y="4220641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508104" y="4149080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</a:t>
              </a:r>
              <a:endParaRPr lang="zh-CN" alt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491244" y="4777988"/>
              <a:ext cx="3048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t</a:t>
              </a:r>
              <a:endParaRPr lang="zh-CN" alt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472008" y="340983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80312" y="39859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cxnSp>
          <p:nvCxnSpPr>
            <p:cNvPr id="42" name="直接箭头连接符 203"/>
            <p:cNvCxnSpPr>
              <a:cxnSpLocks noChangeShapeType="1"/>
              <a:stCxn id="32" idx="5"/>
              <a:endCxn id="34" idx="2"/>
            </p:cNvCxnSpPr>
            <p:nvPr/>
          </p:nvCxnSpPr>
          <p:spPr bwMode="auto">
            <a:xfrm>
              <a:off x="5847435" y="3768331"/>
              <a:ext cx="1460869" cy="52454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箭头连接符 203"/>
            <p:cNvCxnSpPr>
              <a:cxnSpLocks noChangeShapeType="1"/>
              <a:stCxn id="33" idx="6"/>
              <a:endCxn id="34" idx="3"/>
            </p:cNvCxnSpPr>
            <p:nvPr/>
          </p:nvCxnSpPr>
          <p:spPr bwMode="auto">
            <a:xfrm flipV="1">
              <a:off x="5868144" y="4343948"/>
              <a:ext cx="1461316" cy="7410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TextBox 48"/>
            <p:cNvSpPr txBox="1"/>
            <p:nvPr/>
          </p:nvSpPr>
          <p:spPr>
            <a:xfrm>
              <a:off x="6412668" y="4869160"/>
              <a:ext cx="583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G’</a:t>
              </a:r>
              <a:endParaRPr lang="zh-CN" altLang="en-US" dirty="0"/>
            </a:p>
          </p:txBody>
        </p:sp>
      </p:grp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282892" y="5445224"/>
            <a:ext cx="8065028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ym typeface="Symbol" panose="05050102010706020507" pitchFamily="18" charset="2"/>
              </a:rPr>
              <a:t>&lt;</a:t>
            </a:r>
            <a:r>
              <a:rPr lang="en-US" altLang="zh-CN" dirty="0" err="1">
                <a:sym typeface="Symbol" panose="05050102010706020507" pitchFamily="18" charset="2"/>
              </a:rPr>
              <a:t>G,s,t</a:t>
            </a:r>
            <a:r>
              <a:rPr lang="en-US" altLang="zh-CN" dirty="0">
                <a:sym typeface="Symbol" panose="05050102010706020507" pitchFamily="18" charset="2"/>
              </a:rPr>
              <a:t>&gt; </a:t>
            </a:r>
            <a:r>
              <a:rPr lang="en-US" altLang="zh-CN" dirty="0">
                <a:sym typeface="Symbol" panose="05050102010706020507"/>
              </a:rPr>
              <a:t> &lt;G</a:t>
            </a:r>
            <a:r>
              <a:rPr lang="en-US" altLang="zh-CN" dirty="0" smtClean="0">
                <a:sym typeface="Symbol" panose="05050102010706020507"/>
              </a:rPr>
              <a:t>’&gt; </a:t>
            </a:r>
            <a:r>
              <a:rPr lang="zh-CN" altLang="en-US" dirty="0" smtClean="0">
                <a:sym typeface="Symbol" panose="05050102010706020507"/>
              </a:rPr>
              <a:t>增加一个节点</a:t>
            </a:r>
            <a:r>
              <a:rPr lang="zh-CN" altLang="en-US" dirty="0">
                <a:sym typeface="Symbol" panose="05050102010706020507"/>
              </a:rPr>
              <a:t>两条</a:t>
            </a:r>
            <a:r>
              <a:rPr lang="zh-CN" altLang="en-US" dirty="0" smtClean="0">
                <a:sym typeface="Symbol" panose="05050102010706020507"/>
              </a:rPr>
              <a:t>边</a:t>
            </a:r>
            <a:r>
              <a:rPr lang="en-US" altLang="zh-CN" dirty="0" smtClean="0">
                <a:sym typeface="Symbol" panose="05050102010706020507"/>
              </a:rPr>
              <a:t>, </a:t>
            </a:r>
            <a:r>
              <a:rPr lang="zh-CN" altLang="en-US" dirty="0" smtClean="0">
                <a:sym typeface="Symbol" panose="05050102010706020507"/>
              </a:rPr>
              <a:t>多项式时间 </a:t>
            </a:r>
            <a:endParaRPr lang="en-US" altLang="zh-CN" dirty="0" smtClean="0">
              <a:sym typeface="Symbol" panose="05050102010706020507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sym typeface="Symbol" panose="05050102010706020507"/>
              </a:rPr>
              <a:t>G</a:t>
            </a:r>
            <a:r>
              <a:rPr lang="zh-CN" altLang="en-US" dirty="0" smtClean="0">
                <a:sym typeface="Symbol" panose="05050102010706020507"/>
              </a:rPr>
              <a:t>有从</a:t>
            </a:r>
            <a:r>
              <a:rPr lang="en-US" altLang="zh-CN" dirty="0" smtClean="0">
                <a:sym typeface="Symbol" panose="05050102010706020507"/>
              </a:rPr>
              <a:t>s</a:t>
            </a:r>
            <a:r>
              <a:rPr lang="zh-CN" altLang="en-US" dirty="0" smtClean="0">
                <a:sym typeface="Symbol" panose="05050102010706020507"/>
              </a:rPr>
              <a:t>到</a:t>
            </a:r>
            <a:r>
              <a:rPr lang="en-US" altLang="zh-CN" dirty="0" smtClean="0">
                <a:sym typeface="Symbol" panose="05050102010706020507"/>
              </a:rPr>
              <a:t>t</a:t>
            </a:r>
            <a:r>
              <a:rPr lang="zh-CN" altLang="en-US" dirty="0" smtClean="0">
                <a:sym typeface="Symbol" panose="05050102010706020507"/>
              </a:rPr>
              <a:t>的哈密顿路径 </a:t>
            </a:r>
            <a:r>
              <a:rPr lang="zh-CN" altLang="en-US" dirty="0" smtClean="0">
                <a:sym typeface="Symbol" panose="05050102010706020507" pitchFamily="18" charset="2"/>
              </a:rPr>
              <a:t> </a:t>
            </a:r>
            <a:r>
              <a:rPr lang="en-US" altLang="zh-CN" dirty="0" smtClean="0">
                <a:sym typeface="Symbol" panose="05050102010706020507" pitchFamily="18" charset="2"/>
              </a:rPr>
              <a:t>G’</a:t>
            </a:r>
            <a:r>
              <a:rPr lang="zh-CN" altLang="en-US" dirty="0" smtClean="0">
                <a:sym typeface="Symbol" panose="05050102010706020507" pitchFamily="18" charset="2"/>
              </a:rPr>
              <a:t>有哈密顿回路</a:t>
            </a:r>
            <a:endParaRPr lang="en-US" altLang="zh-CN" dirty="0" smtClean="0">
              <a:sym typeface="Symbol" panose="05050102010706020507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627"/>
    </mc:Choice>
    <mc:Fallback>
      <p:transition spd="slow" advTm="1486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9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  <p:bldP spid="326736" grpId="0" bldLvl="0" animBg="1"/>
      <p:bldP spid="24" grpId="0" bldLvl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sym typeface="Symbol" panose="05050102010706020507" pitchFamily="18" charset="2"/>
              </a:rPr>
              <a:t>TSP</a:t>
            </a:r>
            <a:r>
              <a:rPr lang="zh-CN" altLang="en-US" dirty="0" smtClean="0">
                <a:sym typeface="Symbol" panose="05050102010706020507" pitchFamily="18" charset="2"/>
              </a:rPr>
              <a:t>是</a:t>
            </a:r>
            <a:r>
              <a:rPr lang="en-US" altLang="zh-CN" dirty="0" smtClean="0">
                <a:sym typeface="Symbol" panose="05050102010706020507" pitchFamily="18" charset="2"/>
              </a:rPr>
              <a:t>NP</a:t>
            </a:r>
            <a:r>
              <a:rPr lang="zh-CN" altLang="en-US" dirty="0" smtClean="0">
                <a:sym typeface="Symbol" panose="05050102010706020507" pitchFamily="18" charset="2"/>
              </a:rPr>
              <a:t>完全的</a:t>
            </a:r>
            <a:r>
              <a:rPr lang="en-US" altLang="zh-CN" dirty="0" smtClean="0">
                <a:sym typeface="Symbol" panose="05050102010706020507" pitchFamily="18" charset="2"/>
              </a:rPr>
              <a:t>(</a:t>
            </a:r>
            <a:r>
              <a:rPr lang="zh-CN" altLang="en-US" dirty="0" smtClean="0">
                <a:sym typeface="Symbol" panose="05050102010706020507" pitchFamily="18" charset="2"/>
              </a:rPr>
              <a:t>补充</a:t>
            </a:r>
            <a:r>
              <a:rPr lang="en-US" altLang="zh-CN" dirty="0" smtClean="0">
                <a:sym typeface="Symbol" panose="05050102010706020507" pitchFamily="18" charset="2"/>
              </a:rPr>
              <a:t>)</a:t>
            </a:r>
            <a:endParaRPr lang="en-US" altLang="zh-CN" dirty="0" smtClean="0">
              <a:sym typeface="Symbol" panose="05050102010706020507" pitchFamily="18" charset="2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23528" y="1247615"/>
            <a:ext cx="8358378" cy="513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>
                <a:sym typeface="Symbol" panose="05050102010706020507" pitchFamily="18" charset="2"/>
              </a:rPr>
              <a:t>TSP={&lt;</a:t>
            </a:r>
            <a:r>
              <a:rPr kumimoji="1" lang="en-US" altLang="zh-CN" dirty="0" err="1">
                <a:sym typeface="Symbol" panose="05050102010706020507" pitchFamily="18" charset="2"/>
              </a:rPr>
              <a:t>G,s,w,b</a:t>
            </a:r>
            <a:r>
              <a:rPr kumimoji="1" lang="en-US" altLang="zh-CN" dirty="0">
                <a:sym typeface="Symbol" panose="05050102010706020507" pitchFamily="18" charset="2"/>
              </a:rPr>
              <a:t>&gt; | </a:t>
            </a:r>
            <a:r>
              <a:rPr kumimoji="1" lang="zh-CN" altLang="en-US" dirty="0" smtClean="0">
                <a:sym typeface="Symbol" panose="05050102010706020507" pitchFamily="18" charset="2"/>
              </a:rPr>
              <a:t>无向图</a:t>
            </a:r>
            <a:r>
              <a:rPr kumimoji="1" lang="en-US" altLang="zh-CN" dirty="0" smtClean="0">
                <a:sym typeface="Symbol" panose="05050102010706020507" pitchFamily="18" charset="2"/>
              </a:rPr>
              <a:t>G</a:t>
            </a:r>
            <a:r>
              <a:rPr kumimoji="1" lang="zh-CN" altLang="en-US" dirty="0" smtClean="0">
                <a:sym typeface="Symbol" panose="05050102010706020507" pitchFamily="18" charset="2"/>
              </a:rPr>
              <a:t>有 从</a:t>
            </a:r>
            <a:r>
              <a:rPr kumimoji="1" lang="en-US" altLang="zh-CN" dirty="0">
                <a:sym typeface="Symbol" panose="05050102010706020507" pitchFamily="18" charset="2"/>
              </a:rPr>
              <a:t>s</a:t>
            </a:r>
            <a:r>
              <a:rPr kumimoji="1" lang="zh-CN" altLang="en-US" dirty="0">
                <a:sym typeface="Symbol" panose="05050102010706020507" pitchFamily="18" charset="2"/>
              </a:rPr>
              <a:t>出发回到</a:t>
            </a:r>
            <a:r>
              <a:rPr kumimoji="1" lang="en-US" altLang="zh-CN" dirty="0" smtClean="0">
                <a:sym typeface="Symbol" panose="05050102010706020507" pitchFamily="18" charset="2"/>
              </a:rPr>
              <a:t>s, </a:t>
            </a:r>
            <a:r>
              <a:rPr kumimoji="1" lang="zh-CN" altLang="en-US" dirty="0" smtClean="0">
                <a:sym typeface="Symbol" panose="05050102010706020507" pitchFamily="18" charset="2"/>
              </a:rPr>
              <a:t>权</a:t>
            </a:r>
            <a:r>
              <a:rPr kumimoji="1" lang="zh-CN" altLang="en-US" dirty="0">
                <a:sym typeface="Symbol" panose="05050102010706020507" pitchFamily="18" charset="2"/>
              </a:rPr>
              <a:t>和</a:t>
            </a:r>
            <a:r>
              <a:rPr kumimoji="1" lang="en-US" altLang="zh-CN" dirty="0">
                <a:sym typeface="Symbol" panose="05050102010706020507" pitchFamily="18" charset="2"/>
              </a:rPr>
              <a:t>b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>
                <a:sym typeface="Symbol" panose="05050102010706020507" pitchFamily="18" charset="2"/>
              </a:rPr>
              <a:t>           的哈密顿回路 </a:t>
            </a:r>
            <a:r>
              <a:rPr kumimoji="1" lang="en-US" altLang="zh-CN" dirty="0" smtClean="0">
                <a:sym typeface="Symbol" panose="05050102010706020507" pitchFamily="18" charset="2"/>
              </a:rPr>
              <a:t>} //</a:t>
            </a:r>
            <a:r>
              <a:rPr kumimoji="1" lang="zh-CN" altLang="en-US" dirty="0" smtClean="0">
                <a:sym typeface="Symbol" panose="05050102010706020507" pitchFamily="18" charset="2"/>
              </a:rPr>
              <a:t>将</a:t>
            </a:r>
            <a:r>
              <a:rPr kumimoji="1" lang="en-US" altLang="zh-CN" dirty="0" smtClean="0">
                <a:sym typeface="Symbol" panose="05050102010706020507" pitchFamily="18" charset="2"/>
              </a:rPr>
              <a:t>TSP</a:t>
            </a:r>
            <a:r>
              <a:rPr kumimoji="1" lang="zh-CN" altLang="en-US" dirty="0" smtClean="0">
                <a:sym typeface="Symbol" panose="05050102010706020507" pitchFamily="18" charset="2"/>
              </a:rPr>
              <a:t>修改成决定性问题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/>
              <a:t>(1) TSP</a:t>
            </a:r>
            <a:r>
              <a:rPr kumimoji="1" lang="en-US" altLang="zh-CN" dirty="0" smtClean="0">
                <a:sym typeface="Symbol" panose="05050102010706020507" pitchFamily="18" charset="2"/>
              </a:rPr>
              <a:t>NP. </a:t>
            </a:r>
            <a:r>
              <a:rPr kumimoji="1" lang="zh-CN" altLang="en-US" dirty="0" smtClean="0"/>
              <a:t>构造多项式时间</a:t>
            </a:r>
            <a:r>
              <a:rPr kumimoji="1" lang="zh-CN" altLang="en-US" dirty="0"/>
              <a:t>内</a:t>
            </a:r>
            <a:r>
              <a:rPr kumimoji="1" lang="zh-CN" altLang="en-US" dirty="0" smtClean="0"/>
              <a:t>判定</a:t>
            </a:r>
            <a:r>
              <a:rPr kumimoji="1" lang="en-US" altLang="zh-CN" dirty="0" smtClean="0"/>
              <a:t>TSP</a:t>
            </a:r>
            <a:r>
              <a:rPr kumimoji="1" lang="zh-CN" altLang="en-US" dirty="0" smtClean="0"/>
              <a:t>的</a:t>
            </a:r>
            <a:r>
              <a:rPr kumimoji="1" lang="en-US" altLang="zh-CN" dirty="0"/>
              <a:t>NTM:</a:t>
            </a:r>
            <a:endParaRPr kumimoji="1" lang="en-US" altLang="zh-CN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/>
              <a:t>N=“</a:t>
            </a:r>
            <a:r>
              <a:rPr kumimoji="1" lang="zh-CN" altLang="en-US" dirty="0"/>
              <a:t>对于输入</a:t>
            </a:r>
            <a:r>
              <a:rPr kumimoji="1" lang="en-US" altLang="zh-CN" dirty="0" smtClean="0"/>
              <a:t>&lt;</a:t>
            </a:r>
            <a:r>
              <a:rPr kumimoji="1" lang="en-US" altLang="zh-CN" dirty="0" err="1" smtClean="0"/>
              <a:t>G,s,w,b</a:t>
            </a:r>
            <a:r>
              <a:rPr kumimoji="1" lang="en-US" altLang="zh-CN" dirty="0" smtClean="0"/>
              <a:t>&gt;, </a:t>
            </a:r>
            <a:r>
              <a:rPr kumimoji="1" lang="en-US" altLang="zh-CN" sz="2400" dirty="0" smtClean="0"/>
              <a:t>G</a:t>
            </a:r>
            <a:r>
              <a:rPr kumimoji="1" lang="zh-CN" altLang="en-US" sz="2400" dirty="0" smtClean="0"/>
              <a:t>是无向图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,s</a:t>
            </a:r>
            <a:r>
              <a:rPr kumimoji="1" lang="zh-CN" altLang="en-US" sz="2400" dirty="0" smtClean="0">
                <a:sym typeface="Symbol" panose="05050102010706020507" pitchFamily="18" charset="2"/>
              </a:rPr>
              <a:t>是节点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, w</a:t>
            </a:r>
            <a:r>
              <a:rPr kumimoji="1" lang="zh-CN" altLang="en-US" sz="2400" dirty="0" smtClean="0">
                <a:sym typeface="Symbol" panose="05050102010706020507" pitchFamily="18" charset="2"/>
              </a:rPr>
              <a:t>是权</a:t>
            </a:r>
            <a:r>
              <a:rPr kumimoji="1" lang="en-US" altLang="zh-CN" sz="2400" dirty="0" smtClean="0">
                <a:sym typeface="Symbol" panose="05050102010706020507" pitchFamily="18" charset="2"/>
              </a:rPr>
              <a:t>, b0,</a:t>
            </a:r>
            <a:endParaRPr kumimoji="1" lang="en-US" altLang="zh-CN" sz="2400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/>
              <a:t>  1)</a:t>
            </a:r>
            <a:r>
              <a:rPr kumimoji="1" lang="zh-CN" altLang="en-US" dirty="0"/>
              <a:t>非确定</a:t>
            </a:r>
            <a:r>
              <a:rPr kumimoji="1" lang="zh-CN" altLang="en-US" dirty="0" smtClean="0"/>
              <a:t>地选择</a:t>
            </a:r>
            <a:r>
              <a:rPr kumimoji="1" lang="en-US" altLang="zh-CN" dirty="0" smtClean="0"/>
              <a:t>G</a:t>
            </a:r>
            <a:r>
              <a:rPr kumimoji="1" lang="zh-CN" altLang="en-US" dirty="0" smtClean="0"/>
              <a:t>所有节点的排列</a:t>
            </a:r>
            <a:r>
              <a:rPr kumimoji="1" lang="en-US" altLang="zh-CN" dirty="0" smtClean="0"/>
              <a:t>s,v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,…, </a:t>
            </a:r>
            <a:r>
              <a:rPr kumimoji="1" lang="en-US" altLang="zh-CN" dirty="0" err="1" smtClean="0"/>
              <a:t>v</a:t>
            </a:r>
            <a:r>
              <a:rPr kumimoji="1" lang="en-US" altLang="zh-CN" baseline="-25000" dirty="0" err="1" smtClean="0"/>
              <a:t>n</a:t>
            </a:r>
            <a:r>
              <a:rPr kumimoji="1" lang="en-US" altLang="zh-CN" dirty="0" err="1" smtClean="0"/>
              <a:t>.</a:t>
            </a:r>
            <a:r>
              <a:rPr kumimoji="1" lang="en-US" altLang="zh-CN" dirty="0" smtClean="0"/>
              <a:t> </a:t>
            </a:r>
            <a:endParaRPr kumimoji="1" lang="en-US" altLang="zh-CN" dirty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/>
              <a:t>  2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若</a:t>
            </a:r>
            <a:r>
              <a:rPr kumimoji="1" lang="en-US" altLang="zh-CN" dirty="0" smtClean="0">
                <a:sym typeface="Symbol" panose="05050102010706020507" pitchFamily="18" charset="2"/>
              </a:rPr>
              <a:t>(s</a:t>
            </a:r>
            <a:r>
              <a:rPr kumimoji="1" lang="en-US" altLang="zh-CN" dirty="0" smtClean="0"/>
              <a:t>,v</a:t>
            </a:r>
            <a:r>
              <a:rPr kumimoji="1" lang="en-US" altLang="zh-CN" baseline="-25000" dirty="0" smtClean="0"/>
              <a:t>2</a:t>
            </a:r>
            <a:r>
              <a:rPr kumimoji="1" lang="en-US" altLang="zh-CN" dirty="0" smtClean="0"/>
              <a:t>,…,</a:t>
            </a:r>
            <a:r>
              <a:rPr kumimoji="1" lang="en-US" altLang="zh-CN" dirty="0" err="1" smtClean="0"/>
              <a:t>v</a:t>
            </a:r>
            <a:r>
              <a:rPr kumimoji="1" lang="en-US" altLang="zh-CN" baseline="-25000" dirty="0" err="1" smtClean="0"/>
              <a:t>n</a:t>
            </a:r>
            <a:r>
              <a:rPr kumimoji="1" lang="en-US" altLang="zh-CN" dirty="0" err="1" smtClean="0"/>
              <a:t>,s</a:t>
            </a:r>
            <a:r>
              <a:rPr kumimoji="1" lang="en-US" altLang="zh-CN" dirty="0" smtClean="0">
                <a:sym typeface="Symbol" panose="05050102010706020507" pitchFamily="18" charset="2"/>
              </a:rPr>
              <a:t>)</a:t>
            </a:r>
            <a:r>
              <a:rPr kumimoji="1" lang="zh-CN" altLang="en-US" dirty="0" smtClean="0">
                <a:sym typeface="Symbol" panose="05050102010706020507" pitchFamily="18" charset="2"/>
              </a:rPr>
              <a:t>是</a:t>
            </a:r>
            <a:r>
              <a:rPr kumimoji="1" lang="en-US" altLang="zh-CN" dirty="0" smtClean="0">
                <a:sym typeface="Symbol" panose="05050102010706020507" pitchFamily="18" charset="2"/>
              </a:rPr>
              <a:t>G</a:t>
            </a:r>
            <a:r>
              <a:rPr kumimoji="1" lang="zh-CN" altLang="en-US" dirty="0" smtClean="0">
                <a:sym typeface="Symbol" panose="05050102010706020507" pitchFamily="18" charset="2"/>
              </a:rPr>
              <a:t>的路径</a:t>
            </a:r>
            <a:r>
              <a:rPr kumimoji="1" lang="en-US" altLang="zh-CN" dirty="0" smtClean="0">
                <a:sym typeface="Symbol" panose="05050102010706020507" pitchFamily="18" charset="2"/>
              </a:rPr>
              <a:t>, </a:t>
            </a:r>
            <a:r>
              <a:rPr kumimoji="1" lang="zh-CN" altLang="en-US" dirty="0" smtClean="0">
                <a:sym typeface="Symbol" panose="05050102010706020507" pitchFamily="18" charset="2"/>
              </a:rPr>
              <a:t>且路径权和</a:t>
            </a:r>
            <a:r>
              <a:rPr kumimoji="1" lang="zh-CN" altLang="en-US" dirty="0">
                <a:sym typeface="Symbol" panose="05050102010706020507" pitchFamily="18" charset="2"/>
              </a:rPr>
              <a:t></a:t>
            </a:r>
            <a:r>
              <a:rPr kumimoji="1" lang="en-US" altLang="zh-CN" dirty="0">
                <a:sym typeface="Symbol" panose="05050102010706020507" pitchFamily="18" charset="2"/>
              </a:rPr>
              <a:t>b</a:t>
            </a:r>
            <a:r>
              <a:rPr kumimoji="1" lang="en-US" altLang="zh-CN" dirty="0" smtClean="0">
                <a:sym typeface="Symbol" panose="05050102010706020507" pitchFamily="18" charset="2"/>
              </a:rPr>
              <a:t>, </a:t>
            </a:r>
            <a:r>
              <a:rPr kumimoji="1" lang="zh-CN" altLang="en-US" dirty="0" smtClean="0"/>
              <a:t>则</a:t>
            </a:r>
            <a:r>
              <a:rPr kumimoji="1" lang="zh-CN" altLang="en-US" dirty="0"/>
              <a:t>接受</a:t>
            </a:r>
            <a:r>
              <a:rPr kumimoji="1" lang="en-US" altLang="zh-CN" dirty="0" smtClean="0"/>
              <a:t>;</a:t>
            </a:r>
            <a:endParaRPr kumimoji="1" lang="en-US" altLang="zh-CN" dirty="0" smtClean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/>
              <a:t> </a:t>
            </a:r>
            <a:r>
              <a:rPr kumimoji="1" lang="en-US" altLang="zh-CN" dirty="0" smtClean="0"/>
              <a:t> 3</a:t>
            </a:r>
            <a:r>
              <a:rPr kumimoji="1" lang="en-US" altLang="zh-CN" dirty="0"/>
              <a:t>)</a:t>
            </a:r>
            <a:r>
              <a:rPr kumimoji="1" lang="zh-CN" altLang="en-US" dirty="0" smtClean="0"/>
              <a:t>否则</a:t>
            </a:r>
            <a:r>
              <a:rPr kumimoji="1" lang="zh-CN" altLang="en-US" dirty="0"/>
              <a:t>拒绝</a:t>
            </a:r>
            <a:r>
              <a:rPr kumimoji="1" lang="en-US" altLang="zh-CN" dirty="0" smtClean="0"/>
              <a:t>.” </a:t>
            </a:r>
            <a:endParaRPr kumimoji="1" lang="en-US" altLang="zh-CN" dirty="0" smtClean="0"/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/>
              <a:t>(2) UHC</a:t>
            </a:r>
            <a:r>
              <a:rPr kumimoji="1" lang="en-US" altLang="zh-CN" dirty="0" smtClean="0">
                <a:sym typeface="Symbol" panose="05050102010706020507" pitchFamily="18" charset="2"/>
              </a:rPr>
              <a:t></a:t>
            </a:r>
            <a:r>
              <a:rPr kumimoji="1" lang="en-US" altLang="zh-CN" baseline="-25000" dirty="0" smtClean="0">
                <a:sym typeface="Symbol" panose="05050102010706020507" pitchFamily="18" charset="2"/>
              </a:rPr>
              <a:t>P</a:t>
            </a:r>
            <a:r>
              <a:rPr kumimoji="1" lang="en-US" altLang="zh-CN" dirty="0" smtClean="0">
                <a:sym typeface="Symbol" panose="05050102010706020507" pitchFamily="18" charset="2"/>
              </a:rPr>
              <a:t>TSP 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>
                <a:sym typeface="Symbol" panose="05050102010706020507" pitchFamily="18" charset="2"/>
              </a:rPr>
              <a:t>由</a:t>
            </a:r>
            <a:r>
              <a:rPr kumimoji="1" lang="en-US" altLang="zh-CN" dirty="0" smtClean="0">
                <a:sym typeface="Symbol" panose="05050102010706020507" pitchFamily="18" charset="2"/>
              </a:rPr>
              <a:t>(1), (2)</a:t>
            </a:r>
            <a:r>
              <a:rPr kumimoji="1" lang="zh-CN" altLang="en-US" dirty="0" smtClean="0">
                <a:sym typeface="Symbol" panose="05050102010706020507" pitchFamily="18" charset="2"/>
              </a:rPr>
              <a:t>和</a:t>
            </a:r>
            <a:r>
              <a:rPr kumimoji="1" lang="en-US" altLang="zh-CN" dirty="0" smtClean="0">
                <a:sym typeface="Symbol" panose="05050102010706020507" pitchFamily="18" charset="2"/>
              </a:rPr>
              <a:t>UHC</a:t>
            </a:r>
            <a:r>
              <a:rPr kumimoji="1" lang="zh-CN" altLang="en-US" dirty="0" smtClean="0">
                <a:sym typeface="Symbol" panose="05050102010706020507" pitchFamily="18" charset="2"/>
              </a:rPr>
              <a:t>是</a:t>
            </a:r>
            <a:r>
              <a:rPr kumimoji="1" lang="en-US" altLang="zh-CN" dirty="0" smtClean="0">
                <a:sym typeface="Symbol" panose="05050102010706020507" pitchFamily="18" charset="2"/>
              </a:rPr>
              <a:t>NP</a:t>
            </a:r>
            <a:r>
              <a:rPr kumimoji="1" lang="zh-CN" altLang="en-US" dirty="0" smtClean="0">
                <a:sym typeface="Symbol" panose="05050102010706020507" pitchFamily="18" charset="2"/>
              </a:rPr>
              <a:t>完全的</a:t>
            </a:r>
            <a:r>
              <a:rPr kumimoji="1" lang="en-US" altLang="zh-CN" dirty="0" smtClean="0">
                <a:sym typeface="Symbol" panose="05050102010706020507" pitchFamily="18" charset="2"/>
              </a:rPr>
              <a:t>, </a:t>
            </a:r>
            <a:r>
              <a:rPr kumimoji="1" lang="zh-CN" altLang="en-US" dirty="0" smtClean="0">
                <a:sym typeface="Symbol" panose="05050102010706020507" pitchFamily="18" charset="2"/>
              </a:rPr>
              <a:t>得</a:t>
            </a:r>
            <a:r>
              <a:rPr kumimoji="1" lang="en-US" altLang="zh-CN" dirty="0" smtClean="0">
                <a:sym typeface="Symbol" panose="05050102010706020507" pitchFamily="18" charset="2"/>
              </a:rPr>
              <a:t>TSP</a:t>
            </a:r>
            <a:r>
              <a:rPr kumimoji="1" lang="zh-CN" altLang="en-US" dirty="0" smtClean="0">
                <a:sym typeface="Symbol" panose="05050102010706020507" pitchFamily="18" charset="2"/>
              </a:rPr>
              <a:t>是</a:t>
            </a:r>
            <a:r>
              <a:rPr kumimoji="1" lang="en-US" altLang="zh-CN" dirty="0" smtClean="0">
                <a:sym typeface="Symbol" panose="05050102010706020507" pitchFamily="18" charset="2"/>
              </a:rPr>
              <a:t>NP</a:t>
            </a:r>
            <a:r>
              <a:rPr kumimoji="1" lang="zh-CN" altLang="en-US" dirty="0" smtClean="0">
                <a:sym typeface="Symbol" panose="05050102010706020507" pitchFamily="18" charset="2"/>
              </a:rPr>
              <a:t>完全的</a:t>
            </a:r>
            <a:endParaRPr kumimoji="1" lang="en-US" altLang="zh-CN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8836"/>
    </mc:Choice>
    <mc:Fallback>
      <p:transition spd="slow" advTm="2288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dirty="0">
                <a:sym typeface="Symbol" panose="05050102010706020507" pitchFamily="18" charset="2"/>
              </a:rPr>
              <a:t>UHC </a:t>
            </a:r>
            <a:r>
              <a:rPr kumimoji="1" lang="en-US" altLang="zh-CN" dirty="0">
                <a:sym typeface="Symbol" panose="05050102010706020507"/>
              </a:rPr>
              <a:t></a:t>
            </a:r>
            <a:r>
              <a:rPr kumimoji="1" lang="en-US" altLang="zh-CN" baseline="-25000" dirty="0">
                <a:sym typeface="Symbol" panose="05050102010706020507"/>
              </a:rPr>
              <a:t>p</a:t>
            </a:r>
            <a:r>
              <a:rPr kumimoji="1" lang="en-US" altLang="zh-CN" dirty="0">
                <a:sym typeface="Symbol" panose="05050102010706020507"/>
              </a:rPr>
              <a:t> TSP</a:t>
            </a:r>
            <a:endParaRPr kumimoji="1"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179388" y="1052736"/>
            <a:ext cx="8339591" cy="2806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 smtClean="0">
                <a:sym typeface="Symbol" panose="05050102010706020507" pitchFamily="18" charset="2"/>
              </a:rPr>
              <a:t>UHC </a:t>
            </a:r>
            <a:r>
              <a:rPr kumimoji="1" lang="en-US" altLang="zh-CN" dirty="0">
                <a:sym typeface="Symbol" panose="05050102010706020507" pitchFamily="18" charset="2"/>
              </a:rPr>
              <a:t>= { </a:t>
            </a:r>
            <a:r>
              <a:rPr kumimoji="1" lang="en-US" altLang="zh-CN" dirty="0" smtClean="0">
                <a:sym typeface="Symbol" panose="05050102010706020507" pitchFamily="18" charset="2"/>
              </a:rPr>
              <a:t>&lt;G&gt; </a:t>
            </a:r>
            <a:r>
              <a:rPr kumimoji="1" lang="en-US" altLang="zh-CN" dirty="0">
                <a:sym typeface="Symbol" panose="05050102010706020507" pitchFamily="18" charset="2"/>
              </a:rPr>
              <a:t>| G</a:t>
            </a:r>
            <a:r>
              <a:rPr kumimoji="1" lang="zh-CN" altLang="en-US" dirty="0">
                <a:sym typeface="Symbol" panose="05050102010706020507" pitchFamily="18" charset="2"/>
              </a:rPr>
              <a:t>是</a:t>
            </a:r>
            <a:r>
              <a:rPr kumimoji="1" lang="zh-CN" altLang="en-US" dirty="0" smtClean="0">
                <a:sym typeface="Symbol" panose="05050102010706020507" pitchFamily="18" charset="2"/>
              </a:rPr>
              <a:t>有哈密顿回路</a:t>
            </a:r>
            <a:r>
              <a:rPr kumimoji="1" lang="en-US" altLang="zh-CN" dirty="0" smtClean="0">
                <a:sym typeface="Symbol" panose="05050102010706020507" pitchFamily="18" charset="2"/>
              </a:rPr>
              <a:t>(HC)</a:t>
            </a:r>
            <a:r>
              <a:rPr kumimoji="1" lang="zh-CN" altLang="en-US" dirty="0" smtClean="0">
                <a:sym typeface="Symbol" panose="05050102010706020507" pitchFamily="18" charset="2"/>
              </a:rPr>
              <a:t>的无向图 </a:t>
            </a:r>
            <a:r>
              <a:rPr kumimoji="1" lang="en-US" altLang="zh-CN" dirty="0">
                <a:sym typeface="Symbol" panose="05050102010706020507" pitchFamily="18" charset="2"/>
              </a:rPr>
              <a:t>}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 smtClean="0">
                <a:sym typeface="Symbol" panose="05050102010706020507" pitchFamily="18" charset="2"/>
              </a:rPr>
              <a:t>TSP = { &lt;</a:t>
            </a:r>
            <a:r>
              <a:rPr kumimoji="1" lang="en-US" altLang="zh-CN" dirty="0" err="1" smtClean="0">
                <a:sym typeface="Symbol" panose="05050102010706020507" pitchFamily="18" charset="2"/>
              </a:rPr>
              <a:t>G,s,w,b</a:t>
            </a:r>
            <a:r>
              <a:rPr kumimoji="1" lang="en-US" altLang="zh-CN" dirty="0" smtClean="0">
                <a:sym typeface="Symbol" panose="05050102010706020507" pitchFamily="18" charset="2"/>
              </a:rPr>
              <a:t>&gt; | G</a:t>
            </a:r>
            <a:r>
              <a:rPr kumimoji="1" lang="zh-CN" altLang="en-US" dirty="0" smtClean="0">
                <a:sym typeface="Symbol" panose="05050102010706020507" pitchFamily="18" charset="2"/>
              </a:rPr>
              <a:t>有</a:t>
            </a:r>
            <a:r>
              <a:rPr kumimoji="1" lang="en-US" altLang="zh-CN" dirty="0" smtClean="0">
                <a:sym typeface="Symbol" panose="05050102010706020507" pitchFamily="18" charset="2"/>
              </a:rPr>
              <a:t>s</a:t>
            </a:r>
            <a:r>
              <a:rPr kumimoji="1" lang="zh-CN" altLang="en-US" dirty="0" smtClean="0">
                <a:sym typeface="Symbol" panose="05050102010706020507" pitchFamily="18" charset="2"/>
              </a:rPr>
              <a:t>出发费用</a:t>
            </a:r>
            <a:r>
              <a:rPr kumimoji="1" lang="zh-CN" altLang="en-US" dirty="0">
                <a:sym typeface="Symbol" panose="05050102010706020507" pitchFamily="18" charset="2"/>
              </a:rPr>
              <a:t></a:t>
            </a:r>
            <a:r>
              <a:rPr kumimoji="1" lang="en-US" altLang="zh-CN" dirty="0">
                <a:sym typeface="Symbol" panose="05050102010706020507" pitchFamily="18" charset="2"/>
              </a:rPr>
              <a:t>b</a:t>
            </a:r>
            <a:r>
              <a:rPr kumimoji="1" lang="zh-CN" altLang="en-US" dirty="0" smtClean="0">
                <a:sym typeface="Symbol" panose="05050102010706020507" pitchFamily="18" charset="2"/>
              </a:rPr>
              <a:t>的哈密顿回路 </a:t>
            </a:r>
            <a:r>
              <a:rPr kumimoji="1" lang="en-US" altLang="zh-CN" dirty="0">
                <a:sym typeface="Symbol" panose="05050102010706020507" pitchFamily="18" charset="2"/>
              </a:rPr>
              <a:t>}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ym typeface="Symbol" panose="05050102010706020507" pitchFamily="18" charset="2"/>
              </a:rPr>
              <a:t>设</a:t>
            </a:r>
            <a:r>
              <a:rPr kumimoji="1" lang="en-US" altLang="zh-CN" dirty="0" smtClean="0">
                <a:sym typeface="Symbol" panose="05050102010706020507" pitchFamily="18" charset="2"/>
              </a:rPr>
              <a:t>G=(V,E), </a:t>
            </a:r>
            <a:r>
              <a:rPr kumimoji="1" lang="en-US" altLang="zh-CN" dirty="0" err="1">
                <a:sym typeface="Symbol" panose="05050102010706020507" pitchFamily="18" charset="2"/>
              </a:rPr>
              <a:t>sV</a:t>
            </a:r>
            <a:r>
              <a:rPr kumimoji="1" lang="en-US" altLang="zh-CN" dirty="0">
                <a:sym typeface="Symbol" panose="05050102010706020507" pitchFamily="18" charset="2"/>
              </a:rPr>
              <a:t>={v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ym typeface="Symbol" panose="05050102010706020507" pitchFamily="18" charset="2"/>
              </a:rPr>
              <a:t>,…,</a:t>
            </a:r>
            <a:r>
              <a:rPr kumimoji="1" lang="en-US" altLang="zh-CN" dirty="0" err="1" smtClean="0">
                <a:sym typeface="Symbol" panose="05050102010706020507" pitchFamily="18" charset="2"/>
              </a:rPr>
              <a:t>v</a:t>
            </a:r>
            <a:r>
              <a:rPr kumimoji="1" lang="en-US" altLang="zh-CN" baseline="-25000" dirty="0" err="1" smtClean="0">
                <a:sym typeface="Symbol" panose="05050102010706020507" pitchFamily="18" charset="2"/>
              </a:rPr>
              <a:t>n</a:t>
            </a:r>
            <a:r>
              <a:rPr kumimoji="1" lang="en-US" altLang="zh-CN" dirty="0" smtClean="0">
                <a:sym typeface="Symbol" panose="05050102010706020507" pitchFamily="18" charset="2"/>
              </a:rPr>
              <a:t>}//n</a:t>
            </a:r>
            <a:r>
              <a:rPr kumimoji="1" lang="zh-CN" altLang="en-US" dirty="0" smtClean="0">
                <a:sym typeface="Symbol" panose="05050102010706020507" pitchFamily="18" charset="2"/>
              </a:rPr>
              <a:t>个节点</a:t>
            </a:r>
            <a:endParaRPr kumimoji="1" lang="en-US" altLang="zh-CN" dirty="0" smtClean="0">
              <a:sym typeface="Symbol" panose="05050102010706020507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/>
              </a:rPr>
              <a:t> </a:t>
            </a:r>
            <a:r>
              <a:rPr kumimoji="1" lang="zh-CN" altLang="en-US" dirty="0" smtClean="0">
                <a:sym typeface="Symbol" panose="05050102010706020507"/>
              </a:rPr>
              <a:t>令</a:t>
            </a:r>
            <a:r>
              <a:rPr kumimoji="1" lang="en-US" altLang="zh-CN" dirty="0" smtClean="0">
                <a:sym typeface="Symbol" panose="05050102010706020507"/>
              </a:rPr>
              <a:t>G’=(V,</a:t>
            </a:r>
            <a:r>
              <a:rPr kumimoji="1" lang="en-US" altLang="zh-CN" dirty="0" smtClean="0">
                <a:sym typeface="Symbol" panose="05050102010706020507" pitchFamily="18" charset="2"/>
              </a:rPr>
              <a:t>VV</a:t>
            </a:r>
            <a:r>
              <a:rPr kumimoji="1" lang="en-US" altLang="zh-CN" dirty="0" smtClean="0">
                <a:sym typeface="Symbol" panose="05050102010706020507"/>
              </a:rPr>
              <a:t>), </a:t>
            </a:r>
            <a:r>
              <a:rPr kumimoji="1" lang="en-US" altLang="zh-CN" dirty="0" smtClean="0">
                <a:sym typeface="Symbol" panose="05050102010706020507" pitchFamily="18" charset="2"/>
              </a:rPr>
              <a:t>f(&lt;G&gt;) </a:t>
            </a:r>
            <a:r>
              <a:rPr kumimoji="1" lang="en-US" altLang="zh-CN" dirty="0">
                <a:sym typeface="Symbol" panose="05050102010706020507" pitchFamily="18" charset="2"/>
              </a:rPr>
              <a:t>= </a:t>
            </a:r>
            <a:r>
              <a:rPr kumimoji="1" lang="en-US" altLang="zh-CN" dirty="0" smtClean="0">
                <a:sym typeface="Symbol" panose="05050102010706020507" pitchFamily="18" charset="2"/>
              </a:rPr>
              <a:t>&lt;G</a:t>
            </a:r>
            <a:r>
              <a:rPr kumimoji="1" lang="en-US" altLang="zh-CN" dirty="0">
                <a:sym typeface="Symbol" panose="05050102010706020507" pitchFamily="18" charset="2"/>
              </a:rPr>
              <a:t></a:t>
            </a:r>
            <a:r>
              <a:rPr kumimoji="1" lang="en-US" altLang="zh-CN" dirty="0" smtClean="0">
                <a:sym typeface="Symbol" panose="05050102010706020507" pitchFamily="18" charset="2"/>
              </a:rPr>
              <a:t>,</a:t>
            </a:r>
            <a:r>
              <a:rPr kumimoji="1" lang="en-US" altLang="zh-CN" dirty="0" err="1" smtClean="0">
                <a:sym typeface="Symbol" panose="05050102010706020507" pitchFamily="18" charset="2"/>
              </a:rPr>
              <a:t>s,w,n</a:t>
            </a:r>
            <a:r>
              <a:rPr kumimoji="1" lang="en-US" altLang="zh-CN" dirty="0" smtClean="0">
                <a:sym typeface="Symbol" panose="05050102010706020507" pitchFamily="18" charset="2"/>
              </a:rPr>
              <a:t>&gt;, 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en-US" altLang="zh-CN" dirty="0" smtClean="0"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ym typeface="Symbol" panose="05050102010706020507" pitchFamily="18" charset="2"/>
              </a:rPr>
              <a:t>定义权</a:t>
            </a:r>
            <a:r>
              <a:rPr kumimoji="1" lang="en-US" altLang="zh-CN" dirty="0" smtClean="0">
                <a:sym typeface="Symbol" panose="05050102010706020507" pitchFamily="18" charset="2"/>
              </a:rPr>
              <a:t>w:   </a:t>
            </a:r>
            <a:endParaRPr kumimoji="1" lang="en-US" altLang="zh-CN" dirty="0">
              <a:sym typeface="Symbol" panose="05050102010706020507" pitchFamily="18" charset="2"/>
            </a:endParaRPr>
          </a:p>
        </p:txBody>
      </p:sp>
      <p:graphicFrame>
        <p:nvGraphicFramePr>
          <p:cNvPr id="328731" name="Object 27"/>
          <p:cNvGraphicFramePr>
            <a:graphicFrameLocks noGrp="1" noChangeAspect="1"/>
          </p:cNvGraphicFramePr>
          <p:nvPr>
            <p:ph idx="1"/>
          </p:nvPr>
        </p:nvGraphicFramePr>
        <p:xfrm>
          <a:off x="2267744" y="3232770"/>
          <a:ext cx="3525838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72" name="公式" r:id="rId1" imgW="113690400" imgH="41148000" progId="Equation.3">
                  <p:embed/>
                </p:oleObj>
              </mc:Choice>
              <mc:Fallback>
                <p:oleObj name="公式" r:id="rId1" imgW="113690400" imgH="41148000" progId="Equation.3">
                  <p:embed/>
                  <p:pic>
                    <p:nvPicPr>
                      <p:cNvPr id="0" name="Object 2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3232770"/>
                        <a:ext cx="3525838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6588224" y="1897668"/>
            <a:ext cx="2401266" cy="2107396"/>
            <a:chOff x="5436096" y="1196752"/>
            <a:chExt cx="2401266" cy="2107396"/>
          </a:xfrm>
        </p:grpSpPr>
        <p:sp>
          <p:nvSpPr>
            <p:cNvPr id="18" name="Oval 58"/>
            <p:cNvSpPr>
              <a:spLocks noChangeArrowheads="1"/>
            </p:cNvSpPr>
            <p:nvPr/>
          </p:nvSpPr>
          <p:spPr bwMode="auto">
            <a:xfrm>
              <a:off x="5724128" y="1556792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" name="Oval 58"/>
            <p:cNvSpPr>
              <a:spLocks noChangeArrowheads="1"/>
            </p:cNvSpPr>
            <p:nvPr/>
          </p:nvSpPr>
          <p:spPr bwMode="auto">
            <a:xfrm>
              <a:off x="7307857" y="2912271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Oval 58"/>
            <p:cNvSpPr>
              <a:spLocks noChangeArrowheads="1"/>
            </p:cNvSpPr>
            <p:nvPr/>
          </p:nvSpPr>
          <p:spPr bwMode="auto">
            <a:xfrm>
              <a:off x="7308304" y="1556792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356430" y="2051266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</a:t>
              </a:r>
              <a:endParaRPr lang="zh-CN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452320" y="2722892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72008" y="1196752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380312" y="124959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cxnSp>
          <p:nvCxnSpPr>
            <p:cNvPr id="25" name="直接箭头连接符 203"/>
            <p:cNvCxnSpPr>
              <a:cxnSpLocks noChangeShapeType="1"/>
              <a:stCxn id="18" idx="6"/>
              <a:endCxn id="20" idx="2"/>
            </p:cNvCxnSpPr>
            <p:nvPr/>
          </p:nvCxnSpPr>
          <p:spPr bwMode="auto">
            <a:xfrm>
              <a:off x="5868591" y="1629024"/>
              <a:ext cx="1439713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箭头连接符 203"/>
            <p:cNvCxnSpPr>
              <a:cxnSpLocks noChangeShapeType="1"/>
              <a:stCxn id="19" idx="0"/>
              <a:endCxn id="20" idx="4"/>
            </p:cNvCxnSpPr>
            <p:nvPr/>
          </p:nvCxnSpPr>
          <p:spPr bwMode="auto">
            <a:xfrm flipV="1">
              <a:off x="7380089" y="1701255"/>
              <a:ext cx="447" cy="121101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Oval 58"/>
            <p:cNvSpPr>
              <a:spLocks noChangeArrowheads="1"/>
            </p:cNvSpPr>
            <p:nvPr/>
          </p:nvSpPr>
          <p:spPr bwMode="auto">
            <a:xfrm>
              <a:off x="5724128" y="2924497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28" name="直接箭头连接符 203"/>
            <p:cNvCxnSpPr>
              <a:cxnSpLocks noChangeShapeType="1"/>
              <a:stCxn id="18" idx="4"/>
              <a:endCxn id="27" idx="0"/>
            </p:cNvCxnSpPr>
            <p:nvPr/>
          </p:nvCxnSpPr>
          <p:spPr bwMode="auto">
            <a:xfrm>
              <a:off x="5796360" y="1701255"/>
              <a:ext cx="0" cy="122324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Box 28"/>
            <p:cNvSpPr txBox="1"/>
            <p:nvPr/>
          </p:nvSpPr>
          <p:spPr>
            <a:xfrm>
              <a:off x="5436096" y="2780928"/>
              <a:ext cx="343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635230" y="3789040"/>
            <a:ext cx="2401266" cy="2251412"/>
            <a:chOff x="5436096" y="3841884"/>
            <a:chExt cx="2401266" cy="2251412"/>
          </a:xfrm>
        </p:grpSpPr>
        <p:sp>
          <p:nvSpPr>
            <p:cNvPr id="31" name="TextBox 30"/>
            <p:cNvSpPr txBox="1"/>
            <p:nvPr/>
          </p:nvSpPr>
          <p:spPr>
            <a:xfrm>
              <a:off x="5782217" y="4705980"/>
              <a:ext cx="5838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G’</a:t>
              </a:r>
              <a:endParaRPr lang="zh-CN" altLang="en-US" dirty="0"/>
            </a:p>
          </p:txBody>
        </p:sp>
        <p:sp>
          <p:nvSpPr>
            <p:cNvPr id="32" name="Oval 58"/>
            <p:cNvSpPr>
              <a:spLocks noChangeArrowheads="1"/>
            </p:cNvSpPr>
            <p:nvPr/>
          </p:nvSpPr>
          <p:spPr bwMode="auto">
            <a:xfrm>
              <a:off x="5724128" y="4221088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" name="Oval 58"/>
            <p:cNvSpPr>
              <a:spLocks noChangeArrowheads="1"/>
            </p:cNvSpPr>
            <p:nvPr/>
          </p:nvSpPr>
          <p:spPr bwMode="auto">
            <a:xfrm>
              <a:off x="7307857" y="5576567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4" name="Oval 58"/>
            <p:cNvSpPr>
              <a:spLocks noChangeArrowheads="1"/>
            </p:cNvSpPr>
            <p:nvPr/>
          </p:nvSpPr>
          <p:spPr bwMode="auto">
            <a:xfrm>
              <a:off x="7308304" y="4221088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5" name="直接箭头连接符 203"/>
            <p:cNvCxnSpPr>
              <a:cxnSpLocks noChangeShapeType="1"/>
              <a:stCxn id="32" idx="6"/>
              <a:endCxn id="34" idx="2"/>
            </p:cNvCxnSpPr>
            <p:nvPr/>
          </p:nvCxnSpPr>
          <p:spPr bwMode="auto">
            <a:xfrm>
              <a:off x="5868591" y="4293320"/>
              <a:ext cx="1439713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箭头连接符 203"/>
            <p:cNvCxnSpPr>
              <a:cxnSpLocks noChangeShapeType="1"/>
              <a:stCxn id="33" idx="0"/>
              <a:endCxn id="34" idx="4"/>
            </p:cNvCxnSpPr>
            <p:nvPr/>
          </p:nvCxnSpPr>
          <p:spPr bwMode="auto">
            <a:xfrm flipV="1">
              <a:off x="7380089" y="4365551"/>
              <a:ext cx="447" cy="121101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7" name="Oval 58"/>
            <p:cNvSpPr>
              <a:spLocks noChangeArrowheads="1"/>
            </p:cNvSpPr>
            <p:nvPr/>
          </p:nvSpPr>
          <p:spPr bwMode="auto">
            <a:xfrm>
              <a:off x="5724128" y="5588793"/>
              <a:ext cx="144463" cy="1444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cxnSp>
          <p:nvCxnSpPr>
            <p:cNvPr id="38" name="直接箭头连接符 203"/>
            <p:cNvCxnSpPr>
              <a:cxnSpLocks noChangeShapeType="1"/>
              <a:stCxn id="32" idx="4"/>
              <a:endCxn id="37" idx="0"/>
            </p:cNvCxnSpPr>
            <p:nvPr/>
          </p:nvCxnSpPr>
          <p:spPr bwMode="auto">
            <a:xfrm>
              <a:off x="5796360" y="4365551"/>
              <a:ext cx="0" cy="1223242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箭头连接符 203"/>
            <p:cNvCxnSpPr>
              <a:cxnSpLocks noChangeShapeType="1"/>
              <a:stCxn id="32" idx="5"/>
              <a:endCxn id="33" idx="1"/>
            </p:cNvCxnSpPr>
            <p:nvPr/>
          </p:nvCxnSpPr>
          <p:spPr bwMode="auto">
            <a:xfrm>
              <a:off x="5847435" y="4344395"/>
              <a:ext cx="1481578" cy="1253328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箭头连接符 203"/>
            <p:cNvCxnSpPr>
              <a:cxnSpLocks noChangeShapeType="1"/>
              <a:stCxn id="37" idx="6"/>
              <a:endCxn id="33" idx="2"/>
            </p:cNvCxnSpPr>
            <p:nvPr/>
          </p:nvCxnSpPr>
          <p:spPr bwMode="auto">
            <a:xfrm flipV="1">
              <a:off x="5868591" y="5648799"/>
              <a:ext cx="1439266" cy="12226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箭头连接符 203"/>
            <p:cNvCxnSpPr>
              <a:cxnSpLocks noChangeShapeType="1"/>
              <a:stCxn id="37" idx="7"/>
              <a:endCxn id="34" idx="3"/>
            </p:cNvCxnSpPr>
            <p:nvPr/>
          </p:nvCxnSpPr>
          <p:spPr bwMode="auto">
            <a:xfrm flipV="1">
              <a:off x="5847435" y="4344395"/>
              <a:ext cx="1482025" cy="1265554"/>
            </a:xfrm>
            <a:prstGeom prst="straightConnector1">
              <a:avLst/>
            </a:prstGeom>
            <a:noFill/>
            <a:ln w="9525" algn="ctr">
              <a:solidFill>
                <a:srgbClr val="FF0000"/>
              </a:solidFill>
              <a:rou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Box 41"/>
            <p:cNvSpPr txBox="1"/>
            <p:nvPr/>
          </p:nvSpPr>
          <p:spPr>
            <a:xfrm>
              <a:off x="7452320" y="5459196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b</a:t>
              </a:r>
              <a:endParaRPr lang="zh-CN" alt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72008" y="3933056"/>
              <a:ext cx="3241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s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380312" y="39859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a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36096" y="5517232"/>
              <a:ext cx="343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c</a:t>
              </a:r>
              <a:endParaRPr lang="zh-CN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406346" y="384188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08104" y="443711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304142" y="434594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800086" y="456196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584062" y="501317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372200" y="557007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2</a:t>
              </a:r>
              <a:endParaRPr lang="zh-CN" altLang="en-US" dirty="0"/>
            </a:p>
          </p:txBody>
        </p:sp>
      </p:grp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176273" y="4581128"/>
            <a:ext cx="660437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252095" indent="-252095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ym typeface="Symbol" panose="05050102010706020507"/>
              </a:rPr>
              <a:t>f</a:t>
            </a:r>
            <a:r>
              <a:rPr lang="en-US" altLang="zh-CN" dirty="0" smtClean="0">
                <a:sym typeface="Symbol" panose="05050102010706020507"/>
              </a:rPr>
              <a:t>(&lt;G&gt;)</a:t>
            </a:r>
            <a:r>
              <a:rPr lang="zh-CN" altLang="en-US" dirty="0">
                <a:sym typeface="Symbol" panose="05050102010706020507"/>
              </a:rPr>
              <a:t>增加边数</a:t>
            </a:r>
            <a:r>
              <a:rPr lang="zh-CN" altLang="en-US" dirty="0">
                <a:sym typeface="Symbol" panose="05050102010706020507" pitchFamily="18" charset="2"/>
              </a:rPr>
              <a:t></a:t>
            </a:r>
            <a:r>
              <a:rPr lang="en-US" altLang="zh-CN" dirty="0" smtClean="0">
                <a:sym typeface="Symbol" panose="05050102010706020507" pitchFamily="18" charset="2"/>
              </a:rPr>
              <a:t>n</a:t>
            </a:r>
            <a:r>
              <a:rPr lang="en-US" altLang="zh-CN" baseline="30000" dirty="0" smtClean="0"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ym typeface="Symbol" panose="05050102010706020507" pitchFamily="18" charset="2"/>
              </a:rPr>
              <a:t>, </a:t>
            </a:r>
            <a:r>
              <a:rPr lang="zh-CN" altLang="en-US" dirty="0" smtClean="0">
                <a:sym typeface="Symbol" panose="05050102010706020507" pitchFamily="18" charset="2"/>
              </a:rPr>
              <a:t>多项式时间可计算 </a:t>
            </a:r>
            <a:endParaRPr lang="en-US" altLang="zh-CN" dirty="0" smtClean="0">
              <a:sym typeface="Symbol" panose="05050102010706020507" pitchFamily="18" charset="2"/>
            </a:endParaRPr>
          </a:p>
          <a:p>
            <a:pPr marL="252095" indent="-252095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Symbol" panose="05050102010706020507"/>
              </a:rPr>
              <a:t>G</a:t>
            </a:r>
            <a:r>
              <a:rPr lang="zh-CN" altLang="en-US" dirty="0" smtClean="0">
                <a:sym typeface="Symbol" panose="05050102010706020507"/>
              </a:rPr>
              <a:t>有</a:t>
            </a:r>
            <a:r>
              <a:rPr lang="en-US" altLang="zh-CN" dirty="0" smtClean="0">
                <a:sym typeface="Symbol" panose="05050102010706020507"/>
              </a:rPr>
              <a:t>HC </a:t>
            </a:r>
            <a:r>
              <a:rPr lang="zh-CN" altLang="en-US" dirty="0" smtClean="0">
                <a:sym typeface="Symbol" panose="05050102010706020507" pitchFamily="18" charset="2"/>
              </a:rPr>
              <a:t> </a:t>
            </a:r>
            <a:r>
              <a:rPr lang="en-US" altLang="zh-CN" dirty="0" smtClean="0">
                <a:sym typeface="Symbol" panose="05050102010706020507" pitchFamily="18" charset="2"/>
              </a:rPr>
              <a:t>G’</a:t>
            </a:r>
            <a:r>
              <a:rPr lang="zh-CN" altLang="en-US" dirty="0" smtClean="0">
                <a:sym typeface="Symbol" panose="05050102010706020507" pitchFamily="18" charset="2"/>
              </a:rPr>
              <a:t>有</a:t>
            </a:r>
            <a:r>
              <a:rPr lang="en-US" altLang="zh-CN" dirty="0" smtClean="0">
                <a:sym typeface="Symbol" panose="05050102010706020507" pitchFamily="18" charset="2"/>
              </a:rPr>
              <a:t>s</a:t>
            </a:r>
            <a:r>
              <a:rPr lang="zh-CN" altLang="en-US" dirty="0" smtClean="0">
                <a:sym typeface="Symbol" panose="05050102010706020507" pitchFamily="18" charset="2"/>
              </a:rPr>
              <a:t>出发费用</a:t>
            </a:r>
            <a:r>
              <a:rPr kumimoji="1" lang="zh-CN" altLang="en-US" dirty="0" smtClean="0">
                <a:sym typeface="Symbol" panose="05050102010706020507" pitchFamily="18" charset="2"/>
              </a:rPr>
              <a:t></a:t>
            </a:r>
            <a:r>
              <a:rPr lang="en-US" altLang="zh-CN" dirty="0" smtClean="0">
                <a:sym typeface="Symbol" panose="05050102010706020507" pitchFamily="18" charset="2"/>
              </a:rPr>
              <a:t>n</a:t>
            </a:r>
            <a:r>
              <a:rPr lang="zh-CN" altLang="en-US" dirty="0" smtClean="0">
                <a:sym typeface="Symbol" panose="05050102010706020507" pitchFamily="18" charset="2"/>
              </a:rPr>
              <a:t>的</a:t>
            </a:r>
            <a:r>
              <a:rPr lang="en-US" altLang="zh-CN" dirty="0" smtClean="0">
                <a:sym typeface="Symbol" panose="05050102010706020507" pitchFamily="18" charset="2"/>
              </a:rPr>
              <a:t>HC</a:t>
            </a:r>
            <a:r>
              <a:rPr lang="zh-CN" altLang="en-US" dirty="0" smtClean="0">
                <a:sym typeface="Symbol" panose="05050102010706020507" pitchFamily="18" charset="2"/>
              </a:rPr>
              <a:t> </a:t>
            </a:r>
            <a:endParaRPr lang="en-US" altLang="zh-CN" dirty="0">
              <a:sym typeface="Symbol" panose="05050102010706020507"/>
            </a:endParaRPr>
          </a:p>
          <a:p>
            <a:pPr marL="252095" indent="-252095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>
                <a:sym typeface="Symbol" panose="05050102010706020507"/>
              </a:rPr>
              <a:t>G’</a:t>
            </a:r>
            <a:r>
              <a:rPr lang="zh-CN" altLang="en-US" dirty="0" smtClean="0">
                <a:sym typeface="Symbol" panose="05050102010706020507"/>
              </a:rPr>
              <a:t>有</a:t>
            </a:r>
            <a:r>
              <a:rPr lang="en-US" altLang="zh-CN" dirty="0" smtClean="0">
                <a:sym typeface="Symbol" panose="05050102010706020507"/>
              </a:rPr>
              <a:t>s</a:t>
            </a:r>
            <a:r>
              <a:rPr lang="zh-CN" altLang="en-US" dirty="0" smtClean="0">
                <a:sym typeface="Symbol" panose="05050102010706020507"/>
              </a:rPr>
              <a:t>出发费用</a:t>
            </a:r>
            <a:r>
              <a:rPr kumimoji="1" lang="zh-CN" altLang="en-US" dirty="0" smtClean="0">
                <a:sym typeface="Symbol" panose="05050102010706020507" pitchFamily="18" charset="2"/>
              </a:rPr>
              <a:t></a:t>
            </a:r>
            <a:r>
              <a:rPr lang="en-US" altLang="zh-CN" dirty="0" smtClean="0">
                <a:sym typeface="Symbol" panose="05050102010706020507"/>
              </a:rPr>
              <a:t>n</a:t>
            </a:r>
            <a:r>
              <a:rPr lang="zh-CN" altLang="en-US" dirty="0" smtClean="0">
                <a:sym typeface="Symbol" panose="05050102010706020507"/>
              </a:rPr>
              <a:t>的</a:t>
            </a:r>
            <a:r>
              <a:rPr lang="en-US" altLang="zh-CN" dirty="0" smtClean="0">
                <a:sym typeface="Symbol" panose="05050102010706020507"/>
              </a:rPr>
              <a:t>HC </a:t>
            </a:r>
            <a:endParaRPr lang="en-US" altLang="zh-CN" dirty="0" smtClean="0">
              <a:sym typeface="Symbol" panose="05050102010706020507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>
                <a:sym typeface="Symbol" panose="05050102010706020507" pitchFamily="18" charset="2"/>
              </a:rPr>
              <a:t>   该回路上的边都在</a:t>
            </a:r>
            <a:r>
              <a:rPr lang="en-US" altLang="zh-CN" dirty="0" smtClean="0">
                <a:sym typeface="Symbol" panose="05050102010706020507" pitchFamily="18" charset="2"/>
              </a:rPr>
              <a:t>G</a:t>
            </a:r>
            <a:r>
              <a:rPr lang="zh-CN" altLang="en-US" dirty="0" smtClean="0">
                <a:sym typeface="Symbol" panose="05050102010706020507" pitchFamily="18" charset="2"/>
              </a:rPr>
              <a:t>中  </a:t>
            </a:r>
            <a:r>
              <a:rPr lang="en-US" altLang="zh-CN" dirty="0">
                <a:sym typeface="Symbol" panose="05050102010706020507"/>
              </a:rPr>
              <a:t>G</a:t>
            </a:r>
            <a:r>
              <a:rPr lang="zh-CN" altLang="en-US" dirty="0">
                <a:sym typeface="Symbol" panose="05050102010706020507"/>
              </a:rPr>
              <a:t>有</a:t>
            </a:r>
            <a:r>
              <a:rPr lang="en-US" altLang="zh-CN" dirty="0" smtClean="0">
                <a:sym typeface="Symbol" panose="05050102010706020507"/>
              </a:rPr>
              <a:t>HC </a:t>
            </a:r>
            <a:endParaRPr lang="en-US" altLang="zh-CN" dirty="0" smtClean="0">
              <a:sym typeface="Symbol" panose="05050102010706020507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0948"/>
    </mc:Choice>
    <mc:Fallback>
      <p:transition spd="slow" advTm="3509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7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  <p:bldP spid="52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0-1</a:t>
            </a:r>
            <a:r>
              <a:rPr kumimoji="1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背包</a:t>
            </a:r>
            <a:r>
              <a:rPr kumimoji="1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(knapsack)</a:t>
            </a:r>
            <a:r>
              <a:rPr kumimoji="1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问题是</a:t>
            </a:r>
            <a:r>
              <a:rPr kumimoji="1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NPC</a:t>
            </a:r>
            <a:endParaRPr kumimoji="1"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331779" name="Text Box 3"/>
          <p:cNvSpPr txBox="1">
            <a:spLocks noChangeArrowheads="1"/>
          </p:cNvSpPr>
          <p:nvPr/>
        </p:nvSpPr>
        <p:spPr bwMode="auto">
          <a:xfrm>
            <a:off x="251520" y="1124744"/>
            <a:ext cx="8810425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 smtClean="0">
                <a:sym typeface="Symbol" panose="05050102010706020507" pitchFamily="18" charset="2"/>
              </a:rPr>
              <a:t>[S]</a:t>
            </a:r>
            <a:r>
              <a:rPr kumimoji="1" lang="zh-CN" altLang="en-US" dirty="0" smtClean="0">
                <a:sym typeface="Symbol" panose="05050102010706020507" pitchFamily="18" charset="2"/>
              </a:rPr>
              <a:t>中称为</a:t>
            </a:r>
            <a:r>
              <a:rPr kumimoji="1"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子集和问题</a:t>
            </a:r>
            <a:r>
              <a:rPr kumimoji="1" lang="en-US" altLang="zh-CN" dirty="0" smtClean="0">
                <a:sym typeface="Symbol" panose="05050102010706020507" pitchFamily="18" charset="2"/>
              </a:rPr>
              <a:t>.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en-US" altLang="zh-CN" dirty="0" smtClean="0">
                <a:sym typeface="Symbol" panose="05050102010706020507" pitchFamily="18" charset="2"/>
              </a:rPr>
              <a:t>KS </a:t>
            </a:r>
            <a:r>
              <a:rPr kumimoji="1" lang="en-US" altLang="zh-CN" dirty="0">
                <a:sym typeface="Symbol" panose="05050102010706020507" pitchFamily="18" charset="2"/>
              </a:rPr>
              <a:t>= { </a:t>
            </a:r>
            <a:r>
              <a:rPr kumimoji="1" lang="en-US" altLang="zh-CN" dirty="0" smtClean="0">
                <a:sym typeface="Symbol" panose="05050102010706020507" pitchFamily="18" charset="2"/>
              </a:rPr>
              <a:t>&lt; </a:t>
            </a:r>
            <a:r>
              <a:rPr kumimoji="1" lang="en-US" altLang="zh-CN" i="1" dirty="0" err="1" smtClean="0">
                <a:sym typeface="Symbol" panose="05050102010706020507" pitchFamily="18" charset="2"/>
              </a:rPr>
              <a:t>A</a:t>
            </a:r>
            <a:r>
              <a:rPr kumimoji="1" lang="en-US" altLang="zh-CN" dirty="0" err="1" smtClean="0">
                <a:sym typeface="Symbol" panose="05050102010706020507" pitchFamily="18" charset="2"/>
              </a:rPr>
              <a:t>,</a:t>
            </a:r>
            <a:r>
              <a:rPr kumimoji="1" lang="en-US" altLang="zh-CN" i="1" dirty="0" err="1" smtClean="0">
                <a:sym typeface="Symbol" panose="05050102010706020507" pitchFamily="18" charset="2"/>
              </a:rPr>
              <a:t>t</a:t>
            </a:r>
            <a:r>
              <a:rPr kumimoji="1" lang="en-US" altLang="zh-CN" i="1" dirty="0" smtClean="0">
                <a:sym typeface="Symbol" panose="05050102010706020507" pitchFamily="18" charset="2"/>
              </a:rPr>
              <a:t> </a:t>
            </a:r>
            <a:r>
              <a:rPr kumimoji="1" lang="en-US" altLang="zh-CN" dirty="0" smtClean="0">
                <a:sym typeface="Symbol" panose="05050102010706020507" pitchFamily="18" charset="2"/>
              </a:rPr>
              <a:t>&gt; </a:t>
            </a:r>
            <a:r>
              <a:rPr kumimoji="1" lang="en-US" altLang="zh-CN" dirty="0">
                <a:sym typeface="Symbol" panose="05050102010706020507" pitchFamily="18" charset="2"/>
              </a:rPr>
              <a:t>| </a:t>
            </a:r>
            <a:r>
              <a:rPr kumimoji="1" lang="en-US" altLang="zh-CN" i="1" dirty="0" smtClean="0">
                <a:sym typeface="Symbol" panose="05050102010706020507" pitchFamily="18" charset="2"/>
              </a:rPr>
              <a:t>t </a:t>
            </a:r>
            <a:r>
              <a:rPr kumimoji="1" lang="zh-CN" altLang="en-US" dirty="0" smtClean="0">
                <a:sym typeface="Symbol" panose="05050102010706020507" pitchFamily="18" charset="2"/>
              </a:rPr>
              <a:t>等于</a:t>
            </a:r>
            <a:r>
              <a:rPr kumimoji="1" lang="en-US" altLang="zh-CN" i="1" dirty="0">
                <a:sym typeface="Symbol" panose="05050102010706020507" pitchFamily="18" charset="2"/>
              </a:rPr>
              <a:t>A</a:t>
            </a:r>
            <a:r>
              <a:rPr kumimoji="1" lang="zh-CN" altLang="en-US" dirty="0">
                <a:sym typeface="Symbol" panose="05050102010706020507" pitchFamily="18" charset="2"/>
              </a:rPr>
              <a:t>中一些数的和 </a:t>
            </a:r>
            <a:r>
              <a:rPr kumimoji="1" lang="en-US" altLang="zh-CN" dirty="0">
                <a:sym typeface="Symbol" panose="05050102010706020507" pitchFamily="18" charset="2"/>
              </a:rPr>
              <a:t>} 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en-US" altLang="zh-CN" dirty="0" smtClean="0">
                <a:sym typeface="Symbol" panose="05050102010706020507" pitchFamily="18" charset="2"/>
              </a:rPr>
              <a:t>KS</a:t>
            </a:r>
            <a:r>
              <a:rPr kumimoji="1" lang="en-US" altLang="zh-CN" dirty="0" smtClean="0">
                <a:sym typeface="Symbol" panose="05050102010706020507"/>
              </a:rPr>
              <a:t>NP</a:t>
            </a:r>
            <a:r>
              <a:rPr kumimoji="1" lang="en-US" altLang="zh-CN" dirty="0" smtClean="0">
                <a:sym typeface="Symbol" panose="05050102010706020507" pitchFamily="18" charset="2"/>
              </a:rPr>
              <a:t>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en-US" altLang="zh-CN" dirty="0" smtClean="0">
                <a:sym typeface="Symbol" panose="05050102010706020507" pitchFamily="18" charset="2"/>
              </a:rPr>
              <a:t>3SAT </a:t>
            </a:r>
            <a:r>
              <a:rPr kumimoji="1" lang="en-US" altLang="zh-CN" dirty="0" smtClean="0">
                <a:sym typeface="Symbol" panose="05050102010706020507"/>
              </a:rPr>
              <a:t></a:t>
            </a:r>
            <a:r>
              <a:rPr kumimoji="1" lang="en-US" altLang="zh-CN" baseline="-25000" dirty="0" smtClean="0">
                <a:sym typeface="Symbol" panose="05050102010706020507"/>
              </a:rPr>
              <a:t>P </a:t>
            </a:r>
            <a:r>
              <a:rPr kumimoji="1" lang="en-US" altLang="zh-CN" dirty="0" smtClean="0">
                <a:sym typeface="Symbol" panose="05050102010706020507"/>
              </a:rPr>
              <a:t>KS</a:t>
            </a:r>
            <a:endParaRPr kumimoji="1" lang="en-US" altLang="zh-CN" dirty="0" smtClean="0">
              <a:sym typeface="Symbol" panose="05050102010706020507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 smtClean="0">
                <a:sym typeface="Symbol" panose="05050102010706020507"/>
              </a:rPr>
              <a:t>设</a:t>
            </a:r>
            <a:r>
              <a:rPr kumimoji="1" lang="en-US" altLang="zh-CN" dirty="0" smtClean="0">
                <a:sym typeface="Symbol" panose="05050102010706020507"/>
              </a:rPr>
              <a:t></a:t>
            </a:r>
            <a:r>
              <a:rPr kumimoji="1" lang="zh-CN" altLang="en-US" dirty="0" smtClean="0">
                <a:sym typeface="Symbol" panose="05050102010706020507"/>
              </a:rPr>
              <a:t>是</a:t>
            </a:r>
            <a:r>
              <a:rPr kumimoji="1" lang="en-US" altLang="zh-CN" dirty="0" smtClean="0">
                <a:sym typeface="Symbol" panose="05050102010706020507"/>
              </a:rPr>
              <a:t>3cnf</a:t>
            </a:r>
            <a:r>
              <a:rPr kumimoji="1" lang="zh-CN" altLang="en-US" dirty="0" smtClean="0">
                <a:sym typeface="Symbol" panose="05050102010706020507"/>
              </a:rPr>
              <a:t>公式</a:t>
            </a:r>
            <a:r>
              <a:rPr kumimoji="1" lang="en-US" altLang="zh-CN" dirty="0" smtClean="0">
                <a:sym typeface="Symbol" panose="05050102010706020507"/>
              </a:rPr>
              <a:t>, </a:t>
            </a:r>
            <a:r>
              <a:rPr kumimoji="1" lang="zh-CN" altLang="en-US" dirty="0" smtClean="0">
                <a:sym typeface="Symbol" panose="05050102010706020507"/>
              </a:rPr>
              <a:t>构造 </a:t>
            </a:r>
            <a:r>
              <a:rPr kumimoji="1" lang="en-US" altLang="zh-CN" dirty="0" smtClean="0">
                <a:sym typeface="Symbol" panose="05050102010706020507"/>
              </a:rPr>
              <a:t>f(&lt;&gt;) = &lt; </a:t>
            </a:r>
            <a:r>
              <a:rPr kumimoji="1" lang="en-US" altLang="zh-CN" i="1" dirty="0" err="1" smtClean="0">
                <a:sym typeface="Symbol" panose="05050102010706020507"/>
              </a:rPr>
              <a:t>A</a:t>
            </a:r>
            <a:r>
              <a:rPr kumimoji="1" lang="en-US" altLang="zh-CN" dirty="0" err="1" smtClean="0">
                <a:sym typeface="Symbol" panose="05050102010706020507"/>
              </a:rPr>
              <a:t>,</a:t>
            </a:r>
            <a:r>
              <a:rPr kumimoji="1" lang="en-US" altLang="zh-CN" i="1" dirty="0" err="1" smtClean="0">
                <a:sym typeface="Symbol" panose="05050102010706020507"/>
              </a:rPr>
              <a:t>t</a:t>
            </a:r>
            <a:r>
              <a:rPr kumimoji="1" lang="en-US" altLang="zh-CN" i="1" dirty="0" smtClean="0">
                <a:sym typeface="Symbol" panose="05050102010706020507"/>
              </a:rPr>
              <a:t> </a:t>
            </a:r>
            <a:r>
              <a:rPr kumimoji="1" lang="en-US" altLang="zh-CN" dirty="0" smtClean="0">
                <a:sym typeface="Symbol" panose="05050102010706020507"/>
              </a:rPr>
              <a:t>&gt;</a:t>
            </a:r>
            <a:r>
              <a:rPr kumimoji="1" lang="zh-CN" altLang="en-US" dirty="0" smtClean="0">
                <a:sym typeface="Symbol" panose="05050102010706020507" pitchFamily="18" charset="2"/>
              </a:rPr>
              <a:t> 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 smtClean="0">
                <a:sym typeface="Symbol" panose="05050102010706020507" pitchFamily="18" charset="2"/>
              </a:rPr>
              <a:t>设</a:t>
            </a:r>
            <a:r>
              <a:rPr kumimoji="1" lang="en-US" altLang="zh-CN" dirty="0" smtClean="0">
                <a:sym typeface="Symbol" panose="05050102010706020507"/>
              </a:rPr>
              <a:t></a:t>
            </a:r>
            <a:r>
              <a:rPr kumimoji="1" lang="zh-CN" altLang="en-US" dirty="0" smtClean="0">
                <a:sym typeface="Symbol" panose="05050102010706020507"/>
              </a:rPr>
              <a:t>有</a:t>
            </a:r>
            <a:r>
              <a:rPr kumimoji="1" lang="en-US" altLang="zh-CN" dirty="0" smtClean="0">
                <a:sym typeface="Symbol" panose="05050102010706020507"/>
              </a:rPr>
              <a:t>n</a:t>
            </a:r>
            <a:r>
              <a:rPr kumimoji="1" lang="zh-CN" altLang="en-US" dirty="0" smtClean="0">
                <a:sym typeface="Symbol" panose="05050102010706020507"/>
              </a:rPr>
              <a:t>个变量</a:t>
            </a:r>
            <a:r>
              <a:rPr kumimoji="1" lang="en-US" altLang="zh-CN" i="1" dirty="0" smtClean="0">
                <a:sym typeface="Symbol" panose="05050102010706020507"/>
              </a:rPr>
              <a:t>x</a:t>
            </a:r>
            <a:r>
              <a:rPr kumimoji="1"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kumimoji="1" lang="en-US" altLang="zh-CN" dirty="0" smtClean="0">
                <a:sym typeface="Symbol" panose="05050102010706020507" pitchFamily="18" charset="2"/>
              </a:rPr>
              <a:t>,…,</a:t>
            </a:r>
            <a:r>
              <a:rPr kumimoji="1" lang="en-US" altLang="zh-CN" i="1" dirty="0" err="1" smtClean="0">
                <a:sym typeface="Symbol" panose="05050102010706020507" pitchFamily="18" charset="2"/>
              </a:rPr>
              <a:t>x</a:t>
            </a:r>
            <a:r>
              <a:rPr kumimoji="1" lang="en-US" altLang="zh-CN" i="1" baseline="-25000" dirty="0" err="1" smtClean="0">
                <a:sym typeface="Symbol" panose="05050102010706020507" pitchFamily="18" charset="2"/>
              </a:rPr>
              <a:t>n</a:t>
            </a:r>
            <a:r>
              <a:rPr kumimoji="1" lang="en-US" altLang="zh-CN" dirty="0" smtClean="0">
                <a:sym typeface="Symbol" panose="05050102010706020507"/>
              </a:rPr>
              <a:t>, k</a:t>
            </a:r>
            <a:r>
              <a:rPr kumimoji="1" lang="zh-CN" altLang="en-US" dirty="0" smtClean="0">
                <a:sym typeface="Symbol" panose="05050102010706020507"/>
              </a:rPr>
              <a:t>个子句</a:t>
            </a:r>
            <a:r>
              <a:rPr kumimoji="1" lang="en-US" altLang="zh-CN" i="1" dirty="0" smtClean="0">
                <a:sym typeface="Symbol" panose="05050102010706020507"/>
              </a:rPr>
              <a:t>c</a:t>
            </a:r>
            <a:r>
              <a:rPr kumimoji="1"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kumimoji="1" lang="en-US" altLang="zh-CN" dirty="0" smtClean="0">
                <a:sym typeface="Symbol" panose="05050102010706020507" pitchFamily="18" charset="2"/>
              </a:rPr>
              <a:t>,…,</a:t>
            </a:r>
            <a:r>
              <a:rPr kumimoji="1" lang="en-US" altLang="zh-CN" i="1" dirty="0" err="1" smtClean="0">
                <a:sym typeface="Symbol" panose="05050102010706020507" pitchFamily="18" charset="2"/>
              </a:rPr>
              <a:t>c</a:t>
            </a:r>
            <a:r>
              <a:rPr kumimoji="1" lang="en-US" altLang="zh-CN" i="1" baseline="-25000" dirty="0" err="1" smtClean="0">
                <a:sym typeface="Symbol" panose="05050102010706020507" pitchFamily="18" charset="2"/>
              </a:rPr>
              <a:t>k</a:t>
            </a:r>
            <a:r>
              <a:rPr kumimoji="1" lang="en-US" altLang="zh-CN" dirty="0" smtClean="0">
                <a:sym typeface="Symbol" panose="05050102010706020507"/>
              </a:rPr>
              <a:t>, </a:t>
            </a:r>
            <a:endParaRPr kumimoji="1" lang="en-US" altLang="zh-CN" dirty="0" smtClean="0">
              <a:sym typeface="Symbol" panose="05050102010706020507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 smtClean="0">
                <a:sym typeface="Symbol" panose="05050102010706020507" pitchFamily="18" charset="2"/>
              </a:rPr>
              <a:t>构造数集 </a:t>
            </a:r>
            <a:r>
              <a:rPr kumimoji="1" lang="en-US" altLang="zh-CN" i="1" dirty="0" smtClean="0">
                <a:sym typeface="Symbol" panose="05050102010706020507" pitchFamily="18" charset="2"/>
              </a:rPr>
              <a:t>A</a:t>
            </a:r>
            <a:r>
              <a:rPr kumimoji="1" lang="en-US" altLang="zh-CN" dirty="0" smtClean="0">
                <a:sym typeface="Symbol" panose="05050102010706020507" pitchFamily="18" charset="2"/>
              </a:rPr>
              <a:t> = { </a:t>
            </a:r>
            <a:r>
              <a:rPr kumimoji="1" lang="en-US" altLang="zh-CN" i="1" dirty="0" smtClean="0">
                <a:sym typeface="Symbol" panose="05050102010706020507" pitchFamily="18" charset="2"/>
              </a:rPr>
              <a:t>y</a:t>
            </a:r>
            <a:r>
              <a:rPr kumimoji="1"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kumimoji="1" lang="en-US" altLang="zh-CN" dirty="0" smtClean="0">
                <a:sym typeface="Symbol" panose="05050102010706020507" pitchFamily="18" charset="2"/>
              </a:rPr>
              <a:t>,…,</a:t>
            </a:r>
            <a:r>
              <a:rPr kumimoji="1" lang="en-US" altLang="zh-CN" i="1" dirty="0" err="1" smtClean="0">
                <a:sym typeface="Symbol" panose="05050102010706020507" pitchFamily="18" charset="2"/>
              </a:rPr>
              <a:t>y</a:t>
            </a:r>
            <a:r>
              <a:rPr kumimoji="1" lang="en-US" altLang="zh-CN" i="1" baseline="-25000" dirty="0" err="1" smtClean="0">
                <a:sym typeface="Symbol" panose="05050102010706020507" pitchFamily="18" charset="2"/>
              </a:rPr>
              <a:t>n</a:t>
            </a:r>
            <a:r>
              <a:rPr kumimoji="1" lang="en-US" altLang="zh-CN" dirty="0" smtClean="0">
                <a:sym typeface="Symbol" panose="05050102010706020507" pitchFamily="18" charset="2"/>
              </a:rPr>
              <a:t>,</a:t>
            </a: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en-US" altLang="zh-CN" i="1" dirty="0" smtClean="0">
                <a:sym typeface="Symbol" panose="05050102010706020507" pitchFamily="18" charset="2"/>
              </a:rPr>
              <a:t>z</a:t>
            </a:r>
            <a:r>
              <a:rPr kumimoji="1"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kumimoji="1" lang="en-US" altLang="zh-CN" dirty="0" smtClean="0">
                <a:sym typeface="Symbol" panose="05050102010706020507" pitchFamily="18" charset="2"/>
              </a:rPr>
              <a:t>,…,</a:t>
            </a:r>
            <a:r>
              <a:rPr kumimoji="1" lang="en-US" altLang="zh-CN" i="1" dirty="0" err="1" smtClean="0">
                <a:sym typeface="Symbol" panose="05050102010706020507" pitchFamily="18" charset="2"/>
              </a:rPr>
              <a:t>z</a:t>
            </a:r>
            <a:r>
              <a:rPr kumimoji="1" lang="en-US" altLang="zh-CN" i="1" baseline="-25000" dirty="0" err="1" smtClean="0">
                <a:sym typeface="Symbol" panose="05050102010706020507" pitchFamily="18" charset="2"/>
              </a:rPr>
              <a:t>n</a:t>
            </a:r>
            <a:r>
              <a:rPr kumimoji="1" lang="en-US" altLang="zh-CN" dirty="0" smtClean="0">
                <a:sym typeface="Symbol" panose="05050102010706020507" pitchFamily="18" charset="2"/>
              </a:rPr>
              <a:t>, </a:t>
            </a:r>
            <a:r>
              <a:rPr kumimoji="1" lang="en-US" altLang="zh-CN" i="1" dirty="0" smtClean="0">
                <a:sym typeface="Symbol" panose="05050102010706020507" pitchFamily="18" charset="2"/>
              </a:rPr>
              <a:t>g</a:t>
            </a:r>
            <a:r>
              <a:rPr kumimoji="1"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kumimoji="1" lang="en-US" altLang="zh-CN" dirty="0" smtClean="0">
                <a:sym typeface="Symbol" panose="05050102010706020507" pitchFamily="18" charset="2"/>
              </a:rPr>
              <a:t>,…,</a:t>
            </a:r>
            <a:r>
              <a:rPr kumimoji="1" lang="en-US" altLang="zh-CN" i="1" dirty="0" err="1" smtClean="0">
                <a:sym typeface="Symbol" panose="05050102010706020507" pitchFamily="18" charset="2"/>
              </a:rPr>
              <a:t>g</a:t>
            </a:r>
            <a:r>
              <a:rPr kumimoji="1" lang="en-US" altLang="zh-CN" i="1" baseline="-25000" dirty="0" err="1" smtClean="0">
                <a:sym typeface="Symbol" panose="05050102010706020507" pitchFamily="18" charset="2"/>
              </a:rPr>
              <a:t>k</a:t>
            </a:r>
            <a:r>
              <a:rPr kumimoji="1" lang="en-US" altLang="zh-CN" dirty="0" smtClean="0">
                <a:sym typeface="Symbol" panose="05050102010706020507" pitchFamily="18" charset="2"/>
              </a:rPr>
              <a:t>,</a:t>
            </a: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en-US" altLang="zh-CN" i="1" dirty="0" smtClean="0">
                <a:sym typeface="Symbol" panose="05050102010706020507" pitchFamily="18" charset="2"/>
              </a:rPr>
              <a:t>h</a:t>
            </a:r>
            <a:r>
              <a:rPr kumimoji="1"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kumimoji="1" lang="en-US" altLang="zh-CN" dirty="0" smtClean="0">
                <a:sym typeface="Symbol" panose="05050102010706020507" pitchFamily="18" charset="2"/>
              </a:rPr>
              <a:t>,…,</a:t>
            </a:r>
            <a:r>
              <a:rPr kumimoji="1" lang="en-US" altLang="zh-CN" i="1" dirty="0" err="1" smtClean="0">
                <a:sym typeface="Symbol" panose="05050102010706020507" pitchFamily="18" charset="2"/>
              </a:rPr>
              <a:t>h</a:t>
            </a:r>
            <a:r>
              <a:rPr kumimoji="1" lang="en-US" altLang="zh-CN" i="1" baseline="-25000" dirty="0" err="1" smtClean="0">
                <a:sym typeface="Symbol" panose="05050102010706020507" pitchFamily="18" charset="2"/>
              </a:rPr>
              <a:t>k</a:t>
            </a:r>
            <a:r>
              <a:rPr kumimoji="1" lang="en-US" altLang="zh-CN" dirty="0" smtClean="0">
                <a:sym typeface="Symbol" panose="05050102010706020507" pitchFamily="18" charset="2"/>
              </a:rPr>
              <a:t>}</a:t>
            </a:r>
            <a:r>
              <a:rPr kumimoji="1" lang="zh-CN" altLang="en-US" dirty="0" smtClean="0">
                <a:sym typeface="Symbol" panose="05050102010706020507" pitchFamily="18" charset="2"/>
              </a:rPr>
              <a:t>和数</a:t>
            </a:r>
            <a:r>
              <a:rPr kumimoji="1" lang="en-US" altLang="zh-CN" i="1" dirty="0" smtClean="0">
                <a:sym typeface="Symbol" panose="05050102010706020507" pitchFamily="18" charset="2"/>
              </a:rPr>
              <a:t>t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 smtClean="0">
                <a:sym typeface="Symbol" panose="05050102010706020507" pitchFamily="18" charset="2"/>
              </a:rPr>
              <a:t>所有数十进制表示</a:t>
            </a:r>
            <a:r>
              <a:rPr kumimoji="1" lang="en-US" altLang="zh-CN" dirty="0" smtClean="0">
                <a:sym typeface="Symbol" panose="05050102010706020507" pitchFamily="18" charset="2"/>
              </a:rPr>
              <a:t>, </a:t>
            </a:r>
            <a:r>
              <a:rPr kumimoji="1" lang="zh-CN" altLang="en-US" dirty="0" smtClean="0">
                <a:sym typeface="Symbol" panose="05050102010706020507" pitchFamily="18" charset="2"/>
              </a:rPr>
              <a:t>根据</a:t>
            </a:r>
            <a:r>
              <a:rPr kumimoji="1" lang="en-US" altLang="zh-CN" dirty="0">
                <a:sym typeface="Symbol" panose="05050102010706020507"/>
              </a:rPr>
              <a:t></a:t>
            </a:r>
            <a:r>
              <a:rPr kumimoji="1" lang="zh-CN" altLang="en-US" dirty="0" smtClean="0">
                <a:sym typeface="Symbol" panose="05050102010706020507" pitchFamily="18" charset="2"/>
              </a:rPr>
              <a:t>构造每个数的</a:t>
            </a:r>
            <a:r>
              <a:rPr kumimoji="1" lang="zh-CN" altLang="en-US" dirty="0">
                <a:sym typeface="Symbol" panose="05050102010706020507" pitchFamily="18" charset="2"/>
              </a:rPr>
              <a:t>高</a:t>
            </a:r>
            <a:r>
              <a:rPr kumimoji="1" lang="en-US" altLang="zh-CN" i="1" dirty="0">
                <a:sym typeface="Symbol" panose="05050102010706020507" pitchFamily="18" charset="2"/>
              </a:rPr>
              <a:t>n</a:t>
            </a:r>
            <a:r>
              <a:rPr kumimoji="1" lang="zh-CN" altLang="en-US" dirty="0" smtClean="0">
                <a:sym typeface="Symbol" panose="05050102010706020507" pitchFamily="18" charset="2"/>
              </a:rPr>
              <a:t>位</a:t>
            </a:r>
            <a:r>
              <a:rPr kumimoji="1" lang="zh-CN" altLang="en-US" dirty="0">
                <a:sym typeface="Symbol" panose="05050102010706020507" pitchFamily="18" charset="2"/>
              </a:rPr>
              <a:t>和低</a:t>
            </a:r>
            <a:r>
              <a:rPr kumimoji="1" lang="en-US" altLang="zh-CN" i="1" dirty="0">
                <a:sym typeface="Symbol" panose="05050102010706020507" pitchFamily="18" charset="2"/>
              </a:rPr>
              <a:t>k</a:t>
            </a:r>
            <a:r>
              <a:rPr kumimoji="1" lang="zh-CN" altLang="en-US" dirty="0" smtClean="0">
                <a:sym typeface="Symbol" panose="05050102010706020507" pitchFamily="18" charset="2"/>
              </a:rPr>
              <a:t>位 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en-US" altLang="zh-CN" dirty="0" smtClean="0">
                <a:sym typeface="Symbol" panose="05050102010706020507" pitchFamily="18" charset="2"/>
              </a:rPr>
              <a:t>A</a:t>
            </a:r>
            <a:r>
              <a:rPr kumimoji="1" lang="zh-CN" altLang="en-US" dirty="0" smtClean="0">
                <a:sym typeface="Symbol" panose="05050102010706020507" pitchFamily="18" charset="2"/>
              </a:rPr>
              <a:t>中数每位是</a:t>
            </a:r>
            <a:r>
              <a:rPr kumimoji="1" lang="en-US" altLang="zh-CN" dirty="0" smtClean="0">
                <a:sym typeface="Symbol" panose="05050102010706020507" pitchFamily="18" charset="2"/>
              </a:rPr>
              <a:t>0</a:t>
            </a:r>
            <a:r>
              <a:rPr kumimoji="1" lang="zh-CN" altLang="en-US" dirty="0" smtClean="0">
                <a:sym typeface="Symbol" panose="05050102010706020507" pitchFamily="18" charset="2"/>
              </a:rPr>
              <a:t>或</a:t>
            </a:r>
            <a:r>
              <a:rPr kumimoji="1" lang="en-US" altLang="zh-CN" dirty="0" smtClean="0">
                <a:sym typeface="Symbol" panose="05050102010706020507" pitchFamily="18" charset="2"/>
              </a:rPr>
              <a:t>1;  </a:t>
            </a:r>
            <a:r>
              <a:rPr kumimoji="1" lang="en-US" altLang="zh-CN" i="1" dirty="0" smtClean="0">
                <a:sym typeface="Symbol" panose="05050102010706020507" pitchFamily="18" charset="2"/>
              </a:rPr>
              <a:t>t</a:t>
            </a:r>
            <a:r>
              <a:rPr kumimoji="1" lang="zh-CN" altLang="en-US" dirty="0" smtClean="0">
                <a:sym typeface="Symbol" panose="05050102010706020507" pitchFamily="18" charset="2"/>
              </a:rPr>
              <a:t>的低</a:t>
            </a:r>
            <a:r>
              <a:rPr kumimoji="1" lang="en-US" altLang="zh-CN" i="1" dirty="0" smtClean="0">
                <a:sym typeface="Symbol" panose="05050102010706020507" pitchFamily="18" charset="2"/>
              </a:rPr>
              <a:t>k</a:t>
            </a:r>
            <a:r>
              <a:rPr kumimoji="1" lang="zh-CN" altLang="en-US" dirty="0" smtClean="0">
                <a:sym typeface="Symbol" panose="05050102010706020507" pitchFamily="18" charset="2"/>
              </a:rPr>
              <a:t>位都是</a:t>
            </a:r>
            <a:r>
              <a:rPr kumimoji="1" lang="en-US" altLang="zh-CN" dirty="0" smtClean="0">
                <a:sym typeface="Symbol" panose="05050102010706020507" pitchFamily="18" charset="2"/>
              </a:rPr>
              <a:t>3, </a:t>
            </a:r>
            <a:r>
              <a:rPr kumimoji="1" lang="zh-CN" altLang="en-US" dirty="0" smtClean="0">
                <a:sym typeface="Symbol" panose="05050102010706020507" pitchFamily="18" charset="2"/>
              </a:rPr>
              <a:t>高</a:t>
            </a:r>
            <a:r>
              <a:rPr kumimoji="1" lang="en-US" altLang="zh-CN" i="1" dirty="0" smtClean="0">
                <a:sym typeface="Symbol" panose="05050102010706020507" pitchFamily="18" charset="2"/>
              </a:rPr>
              <a:t>n</a:t>
            </a:r>
            <a:r>
              <a:rPr kumimoji="1" lang="zh-CN" altLang="en-US" dirty="0" smtClean="0">
                <a:sym typeface="Symbol" panose="05050102010706020507" pitchFamily="18" charset="2"/>
              </a:rPr>
              <a:t>位都是</a:t>
            </a:r>
            <a:r>
              <a:rPr kumimoji="1" lang="en-US" altLang="zh-CN" dirty="0" smtClean="0">
                <a:sym typeface="Symbol" panose="05050102010706020507" pitchFamily="18" charset="2"/>
              </a:rPr>
              <a:t>1. </a:t>
            </a:r>
            <a:endParaRPr kumimoji="1" lang="zh-CN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1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1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3297"/>
            <a:ext cx="9144000" cy="1079500"/>
          </a:xfrm>
        </p:spPr>
        <p:txBody>
          <a:bodyPr/>
          <a:lstStyle/>
          <a:p>
            <a:pPr eaLnBrk="1" hangingPunct="1"/>
            <a:r>
              <a:rPr kumimoji="1" lang="en-US" altLang="zh-CN" sz="4000" i="1" dirty="0" smtClean="0">
                <a:sym typeface="Symbol" panose="05050102010706020507" pitchFamily="18" charset="2"/>
              </a:rPr>
              <a:t>y</a:t>
            </a:r>
            <a:r>
              <a:rPr kumimoji="1" lang="en-US" altLang="zh-CN" sz="4000" baseline="-25000" dirty="0" smtClean="0">
                <a:sym typeface="Symbol" panose="05050102010706020507" pitchFamily="18" charset="2"/>
              </a:rPr>
              <a:t>1</a:t>
            </a:r>
            <a:r>
              <a:rPr kumimoji="1" lang="en-US" altLang="zh-CN" sz="4000" dirty="0">
                <a:sym typeface="Symbol" panose="05050102010706020507" pitchFamily="18" charset="2"/>
              </a:rPr>
              <a:t>,…,</a:t>
            </a:r>
            <a:r>
              <a:rPr kumimoji="1" lang="en-US" altLang="zh-CN" sz="4000" i="1" dirty="0" smtClean="0">
                <a:sym typeface="Symbol" panose="05050102010706020507" pitchFamily="18" charset="2"/>
              </a:rPr>
              <a:t>y</a:t>
            </a:r>
            <a:r>
              <a:rPr kumimoji="1" lang="en-US" altLang="zh-CN" sz="4000" i="1" baseline="-25000" dirty="0" smtClean="0">
                <a:sym typeface="Symbol" panose="05050102010706020507" pitchFamily="18" charset="2"/>
              </a:rPr>
              <a:t>n</a:t>
            </a:r>
            <a:r>
              <a:rPr kumimoji="1" lang="en-US" altLang="zh-CN" sz="4000" dirty="0" smtClean="0">
                <a:sym typeface="Symbol" panose="05050102010706020507" pitchFamily="18" charset="2"/>
              </a:rPr>
              <a:t>,</a:t>
            </a:r>
            <a:r>
              <a:rPr kumimoji="1" lang="en-US" altLang="zh-CN" sz="4000" i="1" dirty="0" smtClean="0">
                <a:sym typeface="Symbol" panose="05050102010706020507" pitchFamily="18" charset="2"/>
              </a:rPr>
              <a:t>z</a:t>
            </a:r>
            <a:r>
              <a:rPr kumimoji="1" lang="en-US" altLang="zh-CN" sz="4000" baseline="-25000" dirty="0" smtClean="0">
                <a:sym typeface="Symbol" panose="05050102010706020507" pitchFamily="18" charset="2"/>
              </a:rPr>
              <a:t>1</a:t>
            </a:r>
            <a:r>
              <a:rPr kumimoji="1" lang="en-US" altLang="zh-CN" sz="4000" dirty="0">
                <a:sym typeface="Symbol" panose="05050102010706020507" pitchFamily="18" charset="2"/>
              </a:rPr>
              <a:t>,…,</a:t>
            </a:r>
            <a:r>
              <a:rPr kumimoji="1" lang="en-US" altLang="zh-CN" sz="4000" i="1" dirty="0" smtClean="0">
                <a:sym typeface="Symbol" panose="05050102010706020507" pitchFamily="18" charset="2"/>
              </a:rPr>
              <a:t>z</a:t>
            </a:r>
            <a:r>
              <a:rPr kumimoji="1" lang="en-US" altLang="zh-CN" sz="4000" i="1" baseline="-25000" dirty="0" smtClean="0">
                <a:sym typeface="Symbol" panose="05050102010706020507" pitchFamily="18" charset="2"/>
              </a:rPr>
              <a:t>n</a:t>
            </a:r>
            <a:r>
              <a:rPr kumimoji="1" lang="en-US" altLang="zh-CN" sz="4000" dirty="0" smtClean="0">
                <a:sym typeface="Symbol" panose="05050102010706020507" pitchFamily="18" charset="2"/>
              </a:rPr>
              <a:t>,</a:t>
            </a:r>
            <a:r>
              <a:rPr kumimoji="1" lang="en-US" altLang="zh-CN" sz="4000" i="1" dirty="0" smtClean="0">
                <a:sym typeface="Symbol" panose="05050102010706020507" pitchFamily="18" charset="2"/>
              </a:rPr>
              <a:t>g</a:t>
            </a:r>
            <a:r>
              <a:rPr kumimoji="1" lang="en-US" altLang="zh-CN" sz="4000" baseline="-25000" dirty="0" smtClean="0">
                <a:sym typeface="Symbol" panose="05050102010706020507" pitchFamily="18" charset="2"/>
              </a:rPr>
              <a:t>1</a:t>
            </a:r>
            <a:r>
              <a:rPr kumimoji="1" lang="en-US" altLang="zh-CN" sz="4000" dirty="0">
                <a:sym typeface="Symbol" panose="05050102010706020507" pitchFamily="18" charset="2"/>
              </a:rPr>
              <a:t>,…,</a:t>
            </a:r>
            <a:r>
              <a:rPr kumimoji="1" lang="en-US" altLang="zh-CN" sz="4000" i="1" dirty="0" smtClean="0">
                <a:sym typeface="Symbol" panose="05050102010706020507" pitchFamily="18" charset="2"/>
              </a:rPr>
              <a:t>g</a:t>
            </a:r>
            <a:r>
              <a:rPr kumimoji="1" lang="en-US" altLang="zh-CN" sz="4000" i="1" baseline="-25000" dirty="0" smtClean="0">
                <a:sym typeface="Symbol" panose="05050102010706020507" pitchFamily="18" charset="2"/>
              </a:rPr>
              <a:t>k</a:t>
            </a:r>
            <a:r>
              <a:rPr kumimoji="1" lang="en-US" altLang="zh-CN" sz="4000" dirty="0" smtClean="0">
                <a:sym typeface="Symbol" panose="05050102010706020507" pitchFamily="18" charset="2"/>
              </a:rPr>
              <a:t>,</a:t>
            </a:r>
            <a:r>
              <a:rPr kumimoji="1" lang="en-US" altLang="zh-CN" sz="4000" i="1" dirty="0" smtClean="0">
                <a:sym typeface="Symbol" panose="05050102010706020507" pitchFamily="18" charset="2"/>
              </a:rPr>
              <a:t>h</a:t>
            </a:r>
            <a:r>
              <a:rPr kumimoji="1" lang="en-US" altLang="zh-CN" sz="4000" baseline="-25000" dirty="0" smtClean="0">
                <a:sym typeface="Symbol" panose="05050102010706020507" pitchFamily="18" charset="2"/>
              </a:rPr>
              <a:t>1</a:t>
            </a:r>
            <a:r>
              <a:rPr kumimoji="1" lang="en-US" altLang="zh-CN" sz="4000" dirty="0">
                <a:sym typeface="Symbol" panose="05050102010706020507" pitchFamily="18" charset="2"/>
              </a:rPr>
              <a:t>,…,</a:t>
            </a:r>
            <a:r>
              <a:rPr kumimoji="1" lang="en-US" altLang="zh-CN" sz="4000" i="1" dirty="0" err="1" smtClean="0">
                <a:sym typeface="Symbol" panose="05050102010706020507" pitchFamily="18" charset="2"/>
              </a:rPr>
              <a:t>h</a:t>
            </a:r>
            <a:r>
              <a:rPr kumimoji="1" lang="en-US" altLang="zh-CN" sz="4000" i="1" baseline="-25000" dirty="0" err="1" smtClean="0">
                <a:sym typeface="Symbol" panose="05050102010706020507" pitchFamily="18" charset="2"/>
              </a:rPr>
              <a:t>k</a:t>
            </a:r>
            <a:r>
              <a:rPr kumimoji="1" lang="en-US" altLang="zh-CN" sz="4000" dirty="0" err="1" smtClean="0">
                <a:sym typeface="Symbol" panose="05050102010706020507" pitchFamily="18" charset="2"/>
              </a:rPr>
              <a:t>,</a:t>
            </a:r>
            <a:r>
              <a:rPr kumimoji="1" lang="en-US" altLang="zh-CN" sz="4000" i="1" dirty="0" err="1" smtClean="0">
                <a:sym typeface="Symbol" panose="05050102010706020507" pitchFamily="18" charset="2"/>
              </a:rPr>
              <a:t>t</a:t>
            </a:r>
            <a:r>
              <a:rPr kumimoji="1" lang="zh-CN" altLang="en-US" sz="4000" dirty="0" smtClean="0">
                <a:sym typeface="Symbol" panose="05050102010706020507" pitchFamily="18" charset="2"/>
              </a:rPr>
              <a:t>的构造</a:t>
            </a:r>
            <a:endParaRPr kumimoji="1" lang="en-US" altLang="zh-CN" sz="4000" dirty="0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52224" name="TextBox 52223"/>
          <p:cNvSpPr txBox="1"/>
          <p:nvPr/>
        </p:nvSpPr>
        <p:spPr>
          <a:xfrm>
            <a:off x="6058304" y="2840156"/>
            <a:ext cx="269016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 smtClean="0">
                <a:sym typeface="Symbol" panose="05050102010706020507"/>
              </a:rPr>
              <a:t>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yx</a:t>
            </a:r>
            <a:r>
              <a:rPr lang="zh-CN" altLang="en-US" dirty="0" smtClean="0"/>
              <a:t>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单位阵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>
                <a:sym typeface="Symbol" panose="05050102010706020507"/>
              </a:rPr>
              <a:t></a:t>
            </a:r>
            <a:r>
              <a:rPr lang="en-US" altLang="zh-CN" dirty="0"/>
              <a:t> </a:t>
            </a:r>
            <a:r>
              <a:rPr lang="en-US" altLang="zh-CN" i="1" dirty="0" err="1" smtClean="0"/>
              <a:t>zx</a:t>
            </a:r>
            <a:r>
              <a:rPr lang="zh-CN" altLang="en-US" dirty="0" smtClean="0"/>
              <a:t>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单位阵</a:t>
            </a:r>
            <a:r>
              <a:rPr lang="en-US" altLang="zh-CN" dirty="0" smtClean="0"/>
              <a:t> 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 smtClean="0">
                <a:sym typeface="Symbol" panose="05050102010706020507"/>
              </a:rPr>
              <a:t>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gc</a:t>
            </a:r>
            <a:r>
              <a:rPr lang="zh-CN" altLang="en-US" dirty="0" smtClean="0"/>
              <a:t>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单位阵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en-US" altLang="zh-CN" dirty="0" smtClean="0">
                <a:sym typeface="Symbol" panose="05050102010706020507"/>
              </a:rPr>
              <a:t></a:t>
            </a:r>
            <a:r>
              <a:rPr lang="en-US" altLang="zh-CN" dirty="0" smtClean="0"/>
              <a:t> </a:t>
            </a:r>
            <a:r>
              <a:rPr lang="en-US" altLang="zh-CN" i="1" dirty="0" err="1" smtClean="0"/>
              <a:t>hc</a:t>
            </a:r>
            <a:r>
              <a:rPr lang="zh-CN" altLang="en-US" dirty="0" smtClean="0"/>
              <a:t>区</a:t>
            </a:r>
            <a:r>
              <a:rPr lang="en-US" altLang="zh-CN" dirty="0" smtClean="0"/>
              <a:t>: </a:t>
            </a:r>
            <a:r>
              <a:rPr lang="zh-CN" altLang="en-US" dirty="0" smtClean="0"/>
              <a:t>单位阵</a:t>
            </a:r>
            <a:endParaRPr lang="en-US" altLang="zh-CN" dirty="0" smtClean="0"/>
          </a:p>
          <a:p>
            <a:pPr>
              <a:lnSpc>
                <a:spcPct val="130000"/>
              </a:lnSpc>
            </a:pPr>
            <a:r>
              <a:rPr lang="en-US" altLang="zh-CN" dirty="0">
                <a:sym typeface="Symbol" panose="05050102010706020507"/>
              </a:rPr>
              <a:t></a:t>
            </a:r>
            <a:r>
              <a:rPr lang="en-US" altLang="zh-CN" dirty="0"/>
              <a:t> </a:t>
            </a:r>
            <a:r>
              <a:rPr lang="en-US" altLang="zh-CN" i="1" dirty="0" err="1"/>
              <a:t>yz</a:t>
            </a:r>
            <a:r>
              <a:rPr lang="zh-CN" altLang="en-US" dirty="0"/>
              <a:t>行</a:t>
            </a:r>
            <a:r>
              <a:rPr lang="en-US" altLang="zh-CN" i="1" dirty="0" err="1"/>
              <a:t>c</a:t>
            </a:r>
            <a:r>
              <a:rPr lang="en-US" altLang="zh-CN" i="1" baseline="-25000" dirty="0" err="1"/>
              <a:t>j</a:t>
            </a:r>
            <a:r>
              <a:rPr lang="zh-CN" altLang="en-US" dirty="0"/>
              <a:t>列</a:t>
            </a:r>
            <a:r>
              <a:rPr lang="zh-CN" altLang="en-US" dirty="0">
                <a:sym typeface="Symbol" panose="05050102010706020507"/>
              </a:rPr>
              <a:t></a:t>
            </a:r>
            <a:r>
              <a:rPr lang="en-US" altLang="zh-CN" dirty="0">
                <a:sym typeface="Symbol" panose="05050102010706020507"/>
              </a:rPr>
              <a:t>3</a:t>
            </a:r>
            <a:r>
              <a:rPr lang="zh-CN" altLang="en-US" dirty="0"/>
              <a:t>个</a:t>
            </a:r>
            <a:r>
              <a:rPr lang="en-US" altLang="zh-CN" dirty="0" smtClean="0"/>
              <a:t>1 </a:t>
            </a:r>
            <a:endParaRPr lang="zh-CN" altLang="en-US" dirty="0"/>
          </a:p>
        </p:txBody>
      </p:sp>
      <p:pic>
        <p:nvPicPr>
          <p:cNvPr id="64549" name="Picture 3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64904"/>
            <a:ext cx="5481185" cy="429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1076032"/>
            <a:ext cx="8810425" cy="16866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ym typeface="Symbol" panose="05050102010706020507" pitchFamily="18" charset="2"/>
              </a:rPr>
              <a:t>所有数十进制表示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r>
              <a:rPr kumimoji="1" lang="zh-CN" altLang="en-US" dirty="0">
                <a:sym typeface="Symbol" panose="05050102010706020507" pitchFamily="18" charset="2"/>
              </a:rPr>
              <a:t>根据</a:t>
            </a:r>
            <a:r>
              <a:rPr kumimoji="1" lang="en-US" altLang="zh-CN" dirty="0">
                <a:sym typeface="Symbol" panose="05050102010706020507"/>
              </a:rPr>
              <a:t></a:t>
            </a:r>
            <a:r>
              <a:rPr kumimoji="1" lang="zh-CN" altLang="en-US" dirty="0">
                <a:sym typeface="Symbol" panose="05050102010706020507" pitchFamily="18" charset="2"/>
              </a:rPr>
              <a:t>构造每个</a:t>
            </a:r>
            <a:r>
              <a:rPr kumimoji="1" lang="zh-CN" altLang="en-US" dirty="0" smtClean="0">
                <a:sym typeface="Symbol" panose="05050102010706020507" pitchFamily="18" charset="2"/>
              </a:rPr>
              <a:t>数的</a:t>
            </a:r>
            <a:r>
              <a:rPr kumimoji="1" lang="zh-CN" altLang="en-US" dirty="0">
                <a:sym typeface="Symbol" panose="05050102010706020507" pitchFamily="18" charset="2"/>
              </a:rPr>
              <a:t>高</a:t>
            </a:r>
            <a:r>
              <a:rPr kumimoji="1" lang="en-US" altLang="zh-CN" i="1" dirty="0">
                <a:sym typeface="Symbol" panose="05050102010706020507" pitchFamily="18" charset="2"/>
              </a:rPr>
              <a:t>n</a:t>
            </a:r>
            <a:r>
              <a:rPr kumimoji="1" lang="zh-CN" altLang="en-US" dirty="0">
                <a:sym typeface="Symbol" panose="05050102010706020507" pitchFamily="18" charset="2"/>
              </a:rPr>
              <a:t>位和低</a:t>
            </a:r>
            <a:r>
              <a:rPr kumimoji="1" lang="en-US" altLang="zh-CN" i="1" dirty="0">
                <a:sym typeface="Symbol" panose="05050102010706020507" pitchFamily="18" charset="2"/>
              </a:rPr>
              <a:t>k</a:t>
            </a:r>
            <a:r>
              <a:rPr kumimoji="1" lang="zh-CN" altLang="en-US" dirty="0">
                <a:sym typeface="Symbol" panose="05050102010706020507" pitchFamily="18" charset="2"/>
              </a:rPr>
              <a:t>位 </a:t>
            </a:r>
            <a:endParaRPr kumimoji="1" lang="en-US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>
                <a:sym typeface="Symbol" panose="05050102010706020507" pitchFamily="18" charset="2"/>
              </a:rPr>
              <a:t> A</a:t>
            </a:r>
            <a:r>
              <a:rPr kumimoji="1" lang="zh-CN" altLang="en-US" dirty="0">
                <a:sym typeface="Symbol" panose="05050102010706020507" pitchFamily="18" charset="2"/>
              </a:rPr>
              <a:t>中数每位是</a:t>
            </a:r>
            <a:r>
              <a:rPr kumimoji="1" lang="en-US" altLang="zh-CN" dirty="0">
                <a:sym typeface="Symbol" panose="05050102010706020507" pitchFamily="18" charset="2"/>
              </a:rPr>
              <a:t>0</a:t>
            </a:r>
            <a:r>
              <a:rPr kumimoji="1" lang="zh-CN" altLang="en-US" dirty="0">
                <a:sym typeface="Symbol" panose="05050102010706020507" pitchFamily="18" charset="2"/>
              </a:rPr>
              <a:t>或</a:t>
            </a:r>
            <a:r>
              <a:rPr kumimoji="1" lang="en-US" altLang="zh-CN" dirty="0">
                <a:sym typeface="Symbol" panose="05050102010706020507" pitchFamily="18" charset="2"/>
              </a:rPr>
              <a:t>1;  </a:t>
            </a:r>
            <a:r>
              <a:rPr kumimoji="1" lang="en-US" altLang="zh-CN" i="1" dirty="0">
                <a:sym typeface="Symbol" panose="05050102010706020507" pitchFamily="18" charset="2"/>
              </a:rPr>
              <a:t>t</a:t>
            </a:r>
            <a:r>
              <a:rPr kumimoji="1" lang="zh-CN" altLang="en-US" dirty="0">
                <a:sym typeface="Symbol" panose="05050102010706020507" pitchFamily="18" charset="2"/>
              </a:rPr>
              <a:t>的低</a:t>
            </a:r>
            <a:r>
              <a:rPr kumimoji="1" lang="en-US" altLang="zh-CN" i="1" dirty="0">
                <a:sym typeface="Symbol" panose="05050102010706020507" pitchFamily="18" charset="2"/>
              </a:rPr>
              <a:t>k</a:t>
            </a:r>
            <a:r>
              <a:rPr kumimoji="1" lang="zh-CN" altLang="en-US" dirty="0">
                <a:sym typeface="Symbol" panose="05050102010706020507" pitchFamily="18" charset="2"/>
              </a:rPr>
              <a:t>位都是</a:t>
            </a:r>
            <a:r>
              <a:rPr kumimoji="1" lang="en-US" altLang="zh-CN" dirty="0">
                <a:sym typeface="Symbol" panose="05050102010706020507" pitchFamily="18" charset="2"/>
              </a:rPr>
              <a:t>3, </a:t>
            </a:r>
            <a:r>
              <a:rPr kumimoji="1" lang="zh-CN" altLang="en-US" dirty="0">
                <a:sym typeface="Symbol" panose="05050102010706020507" pitchFamily="18" charset="2"/>
              </a:rPr>
              <a:t>高</a:t>
            </a:r>
            <a:r>
              <a:rPr kumimoji="1" lang="en-US" altLang="zh-CN" i="1" dirty="0">
                <a:sym typeface="Symbol" panose="05050102010706020507" pitchFamily="18" charset="2"/>
              </a:rPr>
              <a:t>n</a:t>
            </a:r>
            <a:r>
              <a:rPr kumimoji="1" lang="zh-CN" altLang="en-US" dirty="0">
                <a:sym typeface="Symbol" panose="05050102010706020507" pitchFamily="18" charset="2"/>
              </a:rPr>
              <a:t>位都是</a:t>
            </a:r>
            <a:r>
              <a:rPr kumimoji="1" lang="en-US" altLang="zh-CN" dirty="0">
                <a:sym typeface="Symbol" panose="05050102010706020507" pitchFamily="18" charset="2"/>
              </a:rPr>
              <a:t>1. 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zh-CN" altLang="en-US" dirty="0" smtClean="0">
                <a:sym typeface="Symbol" panose="05050102010706020507" pitchFamily="18" charset="2"/>
              </a:rPr>
              <a:t> 构造见下表</a:t>
            </a:r>
            <a:r>
              <a:rPr kumimoji="1" lang="en-US" altLang="zh-CN" dirty="0" smtClean="0">
                <a:sym typeface="Symbol" panose="05050102010706020507" pitchFamily="18" charset="2"/>
              </a:rPr>
              <a:t>. </a:t>
            </a:r>
            <a:r>
              <a:rPr kumimoji="1" lang="zh-CN" altLang="en-US" dirty="0" smtClean="0">
                <a:sym typeface="Symbol" panose="05050102010706020507" pitchFamily="18" charset="2"/>
              </a:rPr>
              <a:t>总</a:t>
            </a:r>
            <a:r>
              <a:rPr kumimoji="1" lang="zh-CN" altLang="en-US" dirty="0">
                <a:sym typeface="Symbol" panose="05050102010706020507" pitchFamily="18" charset="2"/>
              </a:rPr>
              <a:t>位数</a:t>
            </a:r>
            <a:r>
              <a:rPr kumimoji="1" lang="zh-CN" altLang="en-US" dirty="0">
                <a:sym typeface="Symbol" panose="05050102010706020507"/>
              </a:rPr>
              <a:t></a:t>
            </a:r>
            <a:r>
              <a:rPr kumimoji="1" lang="en-US" altLang="zh-CN" dirty="0">
                <a:sym typeface="Symbol" panose="05050102010706020507"/>
              </a:rPr>
              <a:t>(</a:t>
            </a:r>
            <a:r>
              <a:rPr kumimoji="1" lang="en-US" altLang="zh-CN" dirty="0" smtClean="0">
                <a:sym typeface="Symbol" panose="05050102010706020507"/>
              </a:rPr>
              <a:t>n+k+1)</a:t>
            </a:r>
            <a:r>
              <a:rPr kumimoji="1" lang="en-US" altLang="zh-CN" baseline="30000" dirty="0" smtClean="0">
                <a:sym typeface="Symbol" panose="05050102010706020507"/>
              </a:rPr>
              <a:t>2</a:t>
            </a:r>
            <a:r>
              <a:rPr kumimoji="1" lang="en-US" altLang="zh-CN" dirty="0" smtClean="0">
                <a:sym typeface="Symbol" panose="05050102010706020507"/>
              </a:rPr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归约举例</a:t>
            </a:r>
            <a:r>
              <a:rPr kumimoji="1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endParaRPr kumimoji="1"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pic>
        <p:nvPicPr>
          <p:cNvPr id="64549" name="Picture 3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478088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353" y="1052736"/>
            <a:ext cx="9027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f ( &lt;(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</a:t>
            </a:r>
            <a:r>
              <a:rPr kumimoji="1"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(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</a:t>
            </a:r>
            <a:r>
              <a:rPr kumimoji="1"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)&gt; ) = &lt;</a:t>
            </a:r>
            <a:r>
              <a:rPr kumimoji="1" lang="en-US" altLang="zh-CN" sz="2400" dirty="0" smtClean="0">
                <a:solidFill>
                  <a:srgbClr val="000000"/>
                </a:solidFill>
                <a:sym typeface="Symbol" panose="05050102010706020507" pitchFamily="18" charset="2"/>
              </a:rPr>
              <a:t>{1010,100,1000,111,10,1,10,1},1133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&gt; </a:t>
            </a:r>
            <a:endParaRPr lang="zh-CN" altLang="en-US" dirty="0"/>
          </a:p>
        </p:txBody>
      </p:sp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556792"/>
            <a:ext cx="2952328" cy="3642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287251" y="2132856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单位阵</a:t>
            </a:r>
            <a:endParaRPr lang="zh-CN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228184" y="2852936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单位阵</a:t>
            </a:r>
            <a:endParaRPr lang="zh-CN" alt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7452320" y="3522494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单位阵</a:t>
            </a:r>
            <a:endParaRPr lang="zh-CN" alt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7452320" y="4242574"/>
            <a:ext cx="8050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单位阵</a:t>
            </a:r>
            <a:endParaRPr lang="zh-CN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5182160"/>
            <a:ext cx="795762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smtClean="0"/>
              <a:t>y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行</a:t>
            </a:r>
            <a:r>
              <a:rPr lang="en-US" altLang="zh-CN" sz="2400" i="1" dirty="0" smtClean="0"/>
              <a:t>c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列是</a:t>
            </a:r>
            <a:r>
              <a:rPr lang="en-US" altLang="zh-CN" sz="2400" dirty="0" smtClean="0"/>
              <a:t>1, </a:t>
            </a:r>
            <a:r>
              <a:rPr lang="zh-CN" altLang="en-US" sz="2400" dirty="0" smtClean="0"/>
              <a:t>因为</a:t>
            </a:r>
            <a:r>
              <a:rPr lang="en-US" altLang="zh-CN" sz="2400" i="1" dirty="0" smtClean="0"/>
              <a:t>c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含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;  </a:t>
            </a:r>
            <a:r>
              <a:rPr lang="en-US" altLang="zh-CN" sz="2400" i="1" dirty="0" smtClean="0"/>
              <a:t>y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/>
              <a:t>行</a:t>
            </a:r>
            <a:r>
              <a:rPr lang="en-US" altLang="zh-CN" sz="2400" i="1" dirty="0" smtClean="0"/>
              <a:t>c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列是</a:t>
            </a:r>
            <a:r>
              <a:rPr lang="en-US" altLang="zh-CN" sz="2400" dirty="0" smtClean="0"/>
              <a:t>0, </a:t>
            </a:r>
            <a:r>
              <a:rPr lang="zh-CN" altLang="en-US" sz="2400" dirty="0"/>
              <a:t>因为</a:t>
            </a:r>
            <a:r>
              <a:rPr lang="en-US" altLang="zh-CN" sz="2400" i="1" dirty="0" smtClean="0"/>
              <a:t>c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不含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; </a:t>
            </a:r>
            <a:endParaRPr lang="en-US" altLang="zh-CN" sz="2400" dirty="0" smtClean="0"/>
          </a:p>
          <a:p>
            <a:r>
              <a:rPr lang="en-US" altLang="zh-CN" sz="2400" i="1" dirty="0" smtClean="0"/>
              <a:t>y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行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列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0, </a:t>
            </a:r>
            <a:r>
              <a:rPr lang="zh-CN" altLang="en-US" sz="2400" dirty="0"/>
              <a:t>因为</a:t>
            </a:r>
            <a:r>
              <a:rPr lang="en-US" altLang="zh-CN" sz="2400" i="1" dirty="0" smtClean="0"/>
              <a:t>c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不含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;  </a:t>
            </a:r>
            <a:r>
              <a:rPr lang="en-US" altLang="zh-CN" sz="2400" i="1" dirty="0" smtClean="0"/>
              <a:t>y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行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列是</a:t>
            </a:r>
            <a:r>
              <a:rPr lang="en-US" altLang="zh-CN" sz="2400" dirty="0"/>
              <a:t>0, </a:t>
            </a:r>
            <a:r>
              <a:rPr lang="zh-CN" altLang="en-US" sz="2400" dirty="0"/>
              <a:t>因为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不含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; </a:t>
            </a:r>
            <a:endParaRPr lang="en-US" altLang="zh-CN" sz="2400" dirty="0"/>
          </a:p>
          <a:p>
            <a:r>
              <a:rPr lang="en-US" altLang="zh-CN" sz="2400" i="1" dirty="0" smtClean="0"/>
              <a:t>z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/>
              <a:t>行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列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0, </a:t>
            </a:r>
            <a:r>
              <a:rPr lang="zh-CN" altLang="en-US" sz="2400" dirty="0"/>
              <a:t>因为</a:t>
            </a:r>
            <a:r>
              <a:rPr lang="en-US" altLang="zh-CN" sz="2400" i="1" dirty="0" smtClean="0"/>
              <a:t>c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不含</a:t>
            </a:r>
            <a:r>
              <a:rPr kumimoji="1"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/>
              <a:t>;  </a:t>
            </a:r>
            <a:r>
              <a:rPr lang="en-US" altLang="zh-CN" sz="2400" i="1" dirty="0" smtClean="0"/>
              <a:t>z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/>
              <a:t>行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列是</a:t>
            </a:r>
            <a:r>
              <a:rPr lang="en-US" altLang="zh-CN" sz="2400" dirty="0"/>
              <a:t>0, </a:t>
            </a:r>
            <a:r>
              <a:rPr lang="zh-CN" altLang="en-US" sz="2400" dirty="0"/>
              <a:t>因为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不</a:t>
            </a:r>
            <a:r>
              <a:rPr lang="zh-CN" altLang="en-US" sz="2400" dirty="0" smtClean="0"/>
              <a:t>含</a:t>
            </a:r>
            <a:r>
              <a:rPr kumimoji="1"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/>
              <a:t>; </a:t>
            </a:r>
            <a:endParaRPr lang="en-US" altLang="zh-CN" sz="2400" dirty="0"/>
          </a:p>
          <a:p>
            <a:r>
              <a:rPr lang="en-US" altLang="zh-CN" sz="2400" i="1" dirty="0" smtClean="0"/>
              <a:t>z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行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列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1, </a:t>
            </a:r>
            <a:r>
              <a:rPr lang="zh-CN" altLang="en-US" sz="2400" dirty="0"/>
              <a:t>因为</a:t>
            </a:r>
            <a:r>
              <a:rPr lang="en-US" altLang="zh-CN" sz="2400" i="1" dirty="0" smtClean="0"/>
              <a:t>c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含</a:t>
            </a:r>
            <a:r>
              <a:rPr kumimoji="1"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;  </a:t>
            </a:r>
            <a:r>
              <a:rPr lang="en-US" altLang="zh-CN" sz="2400" i="1" dirty="0" smtClean="0"/>
              <a:t>z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行</a:t>
            </a:r>
            <a:r>
              <a:rPr lang="en-US" altLang="zh-CN" sz="2400" i="1" dirty="0"/>
              <a:t>c</a:t>
            </a:r>
            <a:r>
              <a:rPr lang="en-US" altLang="zh-CN" sz="2400" baseline="-25000" dirty="0"/>
              <a:t>2</a:t>
            </a:r>
            <a:r>
              <a:rPr lang="zh-CN" altLang="en-US" sz="2400" dirty="0"/>
              <a:t>列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1, </a:t>
            </a:r>
            <a:r>
              <a:rPr lang="zh-CN" altLang="en-US" sz="2400" dirty="0"/>
              <a:t>因为</a:t>
            </a:r>
            <a:r>
              <a:rPr lang="en-US" altLang="zh-CN" sz="2400" i="1" dirty="0" smtClean="0"/>
              <a:t>c</a:t>
            </a:r>
            <a:r>
              <a:rPr lang="en-US" altLang="zh-CN" sz="2400" baseline="-25000" dirty="0" smtClean="0"/>
              <a:t>2</a:t>
            </a:r>
            <a:r>
              <a:rPr lang="zh-CN" altLang="en-US" sz="2400" dirty="0" smtClean="0"/>
              <a:t>含</a:t>
            </a:r>
            <a:r>
              <a:rPr kumimoji="1"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i="1" dirty="0" smtClean="0"/>
              <a:t>x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图灵机</a:t>
            </a:r>
            <a:r>
              <a:rPr lang="en-US" altLang="zh-CN" dirty="0" smtClean="0"/>
              <a:t>M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(P155</a:t>
            </a:r>
            <a:r>
              <a:rPr lang="en-US" altLang="zh-CN" dirty="0"/>
              <a:t>)</a:t>
            </a:r>
            <a:endParaRPr lang="zh-CN" altLang="en-US" dirty="0" smtClean="0"/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35496" y="1124744"/>
            <a:ext cx="6744970" cy="5259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dirty="0"/>
              <a:t>讨论语言</a:t>
            </a:r>
            <a:r>
              <a:rPr kumimoji="1" lang="en-US" altLang="zh-CN" dirty="0"/>
              <a:t>A = { 0</a:t>
            </a:r>
            <a:r>
              <a:rPr kumimoji="1" lang="en-US" altLang="zh-CN" baseline="30000" dirty="0"/>
              <a:t>k</a:t>
            </a:r>
            <a:r>
              <a:rPr kumimoji="1" lang="en-US" altLang="zh-CN" dirty="0"/>
              <a:t>1</a:t>
            </a:r>
            <a:r>
              <a:rPr kumimoji="1" lang="en-US" altLang="zh-CN" baseline="30000" dirty="0"/>
              <a:t>k</a:t>
            </a:r>
            <a:r>
              <a:rPr kumimoji="1" lang="en-US" altLang="zh-CN" dirty="0"/>
              <a:t> | k</a:t>
            </a:r>
            <a:r>
              <a:rPr kumimoji="1" lang="en-US" altLang="zh-CN" dirty="0">
                <a:sym typeface="Symbol" panose="05050102010706020507" pitchFamily="18" charset="2"/>
              </a:rPr>
              <a:t></a:t>
            </a:r>
            <a:r>
              <a:rPr kumimoji="1" lang="en-US" altLang="zh-CN" dirty="0"/>
              <a:t>0 }</a:t>
            </a:r>
            <a:r>
              <a:rPr kumimoji="1" lang="zh-CN" altLang="en-US" dirty="0"/>
              <a:t>的复杂性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/>
              <a:t>M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=“</a:t>
            </a:r>
            <a:r>
              <a:rPr kumimoji="1" lang="zh-CN" altLang="en-US" dirty="0"/>
              <a:t>对输入串</a:t>
            </a:r>
            <a:r>
              <a:rPr kumimoji="1" lang="en-US" altLang="zh-CN" dirty="0"/>
              <a:t>w:</a:t>
            </a:r>
            <a:endParaRPr kumimoji="1" lang="en-US" altLang="zh-CN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/>
              <a:t>      1)</a:t>
            </a:r>
            <a:r>
              <a:rPr kumimoji="1" lang="zh-CN" altLang="en-US" dirty="0"/>
              <a:t>扫描带</a:t>
            </a:r>
            <a:r>
              <a:rPr kumimoji="1" lang="en-US" altLang="zh-CN" dirty="0"/>
              <a:t>,</a:t>
            </a:r>
            <a:r>
              <a:rPr kumimoji="1" lang="zh-CN" altLang="en-US" dirty="0"/>
              <a:t>如果在</a:t>
            </a:r>
            <a:r>
              <a:rPr kumimoji="1" lang="en-US" altLang="zh-CN" dirty="0"/>
              <a:t>1</a:t>
            </a:r>
            <a:r>
              <a:rPr kumimoji="1" lang="zh-CN" altLang="en-US" dirty="0"/>
              <a:t>的右边发现</a:t>
            </a:r>
            <a:r>
              <a:rPr kumimoji="1" lang="en-US" altLang="zh-CN" dirty="0"/>
              <a:t>0,</a:t>
            </a:r>
            <a:r>
              <a:rPr kumimoji="1" lang="zh-CN" altLang="en-US" dirty="0"/>
              <a:t>则拒绝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/>
              <a:t>      2)</a:t>
            </a:r>
            <a:r>
              <a:rPr kumimoji="1" lang="zh-CN" altLang="en-US" dirty="0"/>
              <a:t>如果</a:t>
            </a:r>
            <a:r>
              <a:rPr kumimoji="1" lang="en-US" altLang="zh-CN" dirty="0"/>
              <a:t>0</a:t>
            </a:r>
            <a:r>
              <a:rPr kumimoji="1" lang="zh-CN" altLang="en-US" dirty="0"/>
              <a:t>和</a:t>
            </a:r>
            <a:r>
              <a:rPr kumimoji="1" lang="en-US" altLang="zh-CN" dirty="0"/>
              <a:t>1</a:t>
            </a:r>
            <a:r>
              <a:rPr kumimoji="1" lang="zh-CN" altLang="en-US" dirty="0"/>
              <a:t>都在带上</a:t>
            </a:r>
            <a:r>
              <a:rPr kumimoji="1" lang="en-US" altLang="zh-CN" dirty="0"/>
              <a:t>,</a:t>
            </a:r>
            <a:r>
              <a:rPr kumimoji="1" lang="zh-CN" altLang="en-US" dirty="0"/>
              <a:t>就重复下一步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/>
              <a:t>      3)    </a:t>
            </a:r>
            <a:r>
              <a:rPr kumimoji="1" lang="zh-CN" altLang="en-US" dirty="0"/>
              <a:t>扫描带</a:t>
            </a:r>
            <a:r>
              <a:rPr kumimoji="1" lang="en-US" altLang="zh-CN" dirty="0"/>
              <a:t>,</a:t>
            </a:r>
            <a:r>
              <a:rPr kumimoji="1" lang="zh-CN" altLang="en-US" dirty="0"/>
              <a:t>删除一个</a:t>
            </a:r>
            <a:r>
              <a:rPr kumimoji="1" lang="en-US" altLang="zh-CN" dirty="0"/>
              <a:t>0</a:t>
            </a:r>
            <a:r>
              <a:rPr kumimoji="1" lang="zh-CN" altLang="en-US" dirty="0"/>
              <a:t>和一个</a:t>
            </a:r>
            <a:r>
              <a:rPr kumimoji="1" lang="en-US" altLang="zh-CN" dirty="0"/>
              <a:t>1.</a:t>
            </a:r>
            <a:endParaRPr kumimoji="1" lang="en-US" altLang="zh-CN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/>
              <a:t>      4)</a:t>
            </a:r>
            <a:r>
              <a:rPr kumimoji="1" lang="zh-CN" altLang="en-US" dirty="0" smtClean="0"/>
              <a:t>如果带上同时没有</a:t>
            </a:r>
            <a:r>
              <a:rPr kumimoji="1" lang="en-US" altLang="zh-CN" dirty="0" smtClean="0"/>
              <a:t>0</a:t>
            </a:r>
            <a:r>
              <a:rPr kumimoji="1" lang="zh-CN" altLang="en-US" dirty="0"/>
              <a:t>和</a:t>
            </a:r>
            <a:r>
              <a:rPr kumimoji="1" lang="en-US" altLang="zh-CN" dirty="0"/>
              <a:t>1,</a:t>
            </a:r>
            <a:r>
              <a:rPr kumimoji="1" lang="zh-CN" altLang="en-US" dirty="0"/>
              <a:t>就接受</a:t>
            </a:r>
            <a:r>
              <a:rPr kumimoji="1" lang="en-US" altLang="zh-CN" dirty="0"/>
              <a:t>.”</a:t>
            </a:r>
            <a:endParaRPr kumimoji="1" lang="en-US" altLang="zh-CN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/>
              <a:t>时间分析</a:t>
            </a:r>
            <a:r>
              <a:rPr kumimoji="1" lang="en-US" altLang="zh-CN" dirty="0"/>
              <a:t>: </a:t>
            </a:r>
            <a:r>
              <a:rPr kumimoji="1" lang="en-US" altLang="zh-CN" dirty="0" smtClean="0"/>
              <a:t>f(1) = 3, f(6) = 42, f(n) </a:t>
            </a:r>
            <a:r>
              <a:rPr kumimoji="1" lang="en-US" altLang="zh-CN" dirty="0" smtClean="0">
                <a:sym typeface="Symbol" panose="05050102010706020507" pitchFamily="18" charset="2"/>
              </a:rPr>
              <a:t> 1, </a:t>
            </a:r>
            <a:endParaRPr kumimoji="1" lang="en-US" altLang="zh-CN" dirty="0" smtClean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 smtClean="0">
                <a:solidFill>
                  <a:srgbClr val="FF3300"/>
                </a:solidFill>
              </a:rPr>
              <a:t>   (</a:t>
            </a:r>
            <a:r>
              <a:rPr kumimoji="1" lang="en-US" altLang="zh-CN" dirty="0">
                <a:solidFill>
                  <a:srgbClr val="FF3300"/>
                </a:solidFill>
              </a:rPr>
              <a:t>1)</a:t>
            </a:r>
            <a:r>
              <a:rPr kumimoji="1" lang="en-US" altLang="zh-CN" dirty="0"/>
              <a:t> 2n=</a:t>
            </a:r>
            <a:r>
              <a:rPr kumimoji="1" lang="en-US" altLang="zh-CN" i="1" dirty="0"/>
              <a:t>O</a:t>
            </a:r>
            <a:r>
              <a:rPr kumimoji="1" lang="en-US" altLang="zh-CN" dirty="0"/>
              <a:t>(n),  </a:t>
            </a:r>
            <a:r>
              <a:rPr kumimoji="1" lang="en-US" altLang="zh-CN" dirty="0" smtClean="0">
                <a:solidFill>
                  <a:srgbClr val="FF3300"/>
                </a:solidFill>
              </a:rPr>
              <a:t>(4)</a:t>
            </a:r>
            <a:r>
              <a:rPr kumimoji="1" lang="en-US" altLang="zh-CN" dirty="0" smtClean="0"/>
              <a:t> </a:t>
            </a:r>
            <a:r>
              <a:rPr kumimoji="1" lang="en-US" altLang="zh-CN" dirty="0"/>
              <a:t>n=</a:t>
            </a:r>
            <a:r>
              <a:rPr kumimoji="1" lang="en-US" altLang="zh-CN" i="1" dirty="0"/>
              <a:t>O</a:t>
            </a:r>
            <a:r>
              <a:rPr kumimoji="1" lang="en-US" altLang="zh-CN" dirty="0"/>
              <a:t>(n),</a:t>
            </a:r>
            <a:endParaRPr kumimoji="1" lang="en-US" altLang="zh-CN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dirty="0" smtClean="0">
                <a:solidFill>
                  <a:srgbClr val="0000FF"/>
                </a:solidFill>
              </a:rPr>
              <a:t>{</a:t>
            </a:r>
            <a:r>
              <a:rPr kumimoji="1" lang="en-US" altLang="zh-CN" dirty="0" smtClean="0"/>
              <a:t> </a:t>
            </a:r>
            <a:r>
              <a:rPr kumimoji="1" lang="en-US" altLang="zh-CN" dirty="0">
                <a:solidFill>
                  <a:srgbClr val="FF3300"/>
                </a:solidFill>
              </a:rPr>
              <a:t>(2)</a:t>
            </a:r>
            <a:r>
              <a:rPr kumimoji="1" lang="en-US" altLang="zh-CN" dirty="0"/>
              <a:t> 2n=</a:t>
            </a:r>
            <a:r>
              <a:rPr kumimoji="1" lang="en-US" altLang="zh-CN" i="1" dirty="0"/>
              <a:t>O</a:t>
            </a:r>
            <a:r>
              <a:rPr kumimoji="1" lang="en-US" altLang="zh-CN" dirty="0"/>
              <a:t>(n) </a:t>
            </a:r>
            <a:r>
              <a:rPr kumimoji="1" lang="en-US" altLang="zh-CN" dirty="0">
                <a:solidFill>
                  <a:srgbClr val="0000FF"/>
                </a:solidFill>
              </a:rPr>
              <a:t>+</a:t>
            </a:r>
            <a:r>
              <a:rPr kumimoji="1" lang="en-US" altLang="zh-CN" dirty="0"/>
              <a:t> </a:t>
            </a:r>
            <a:r>
              <a:rPr kumimoji="1" lang="en-US" altLang="zh-CN" dirty="0">
                <a:solidFill>
                  <a:srgbClr val="FF3300"/>
                </a:solidFill>
              </a:rPr>
              <a:t>(3)</a:t>
            </a:r>
            <a:r>
              <a:rPr kumimoji="1" lang="en-US" altLang="zh-CN" dirty="0"/>
              <a:t> 2n=</a:t>
            </a:r>
            <a:r>
              <a:rPr kumimoji="1" lang="en-US" altLang="zh-CN" i="1" dirty="0"/>
              <a:t>O</a:t>
            </a:r>
            <a:r>
              <a:rPr kumimoji="1" lang="en-US" altLang="zh-CN" dirty="0"/>
              <a:t>(n) </a:t>
            </a:r>
            <a:r>
              <a:rPr kumimoji="1" lang="en-US" altLang="zh-CN" dirty="0">
                <a:solidFill>
                  <a:srgbClr val="0000FF"/>
                </a:solidFill>
              </a:rPr>
              <a:t>} </a:t>
            </a:r>
            <a:r>
              <a:rPr kumimoji="1" lang="en-US" altLang="zh-CN" dirty="0">
                <a:sym typeface="Symbol" panose="05050102010706020507" pitchFamily="18" charset="2"/>
              </a:rPr>
              <a:t>(n/2) = </a:t>
            </a:r>
            <a:r>
              <a:rPr kumimoji="1" lang="en-US" altLang="zh-CN" i="1" dirty="0"/>
              <a:t>O</a:t>
            </a:r>
            <a:r>
              <a:rPr kumimoji="1" lang="en-US" altLang="zh-CN" dirty="0"/>
              <a:t>(n</a:t>
            </a:r>
            <a:r>
              <a:rPr kumimoji="1" lang="en-US" altLang="zh-CN" baseline="30000" dirty="0"/>
              <a:t>2</a:t>
            </a:r>
            <a:r>
              <a:rPr kumimoji="1" lang="en-US" altLang="zh-CN" dirty="0"/>
              <a:t>)</a:t>
            </a:r>
            <a:endParaRPr kumimoji="1" lang="en-US" altLang="zh-CN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dirty="0"/>
              <a:t>所以</a:t>
            </a:r>
            <a:r>
              <a:rPr kumimoji="1" lang="en-US" altLang="zh-CN" dirty="0"/>
              <a:t>M</a:t>
            </a:r>
            <a:r>
              <a:rPr kumimoji="1" lang="en-US" altLang="zh-CN" baseline="-25000" dirty="0"/>
              <a:t>1</a:t>
            </a:r>
            <a:r>
              <a:rPr kumimoji="1" lang="zh-CN" altLang="en-US" dirty="0"/>
              <a:t>的运行时间是</a:t>
            </a:r>
            <a:r>
              <a:rPr kumimoji="1" lang="en-US" altLang="zh-CN" i="1" dirty="0"/>
              <a:t>O</a:t>
            </a:r>
            <a:r>
              <a:rPr kumimoji="1" lang="en-US" altLang="zh-CN" dirty="0"/>
              <a:t>(n</a:t>
            </a:r>
            <a:r>
              <a:rPr kumimoji="1" lang="en-US" altLang="zh-CN" baseline="30000" dirty="0"/>
              <a:t>2</a:t>
            </a:r>
            <a:r>
              <a:rPr kumimoji="1" lang="en-US" altLang="zh-CN" dirty="0"/>
              <a:t>).</a:t>
            </a:r>
            <a:endParaRPr kumimoji="1" lang="en-US" altLang="zh-CN" dirty="0"/>
          </a:p>
        </p:txBody>
      </p:sp>
      <p:sp>
        <p:nvSpPr>
          <p:cNvPr id="8" name="TextBox 1"/>
          <p:cNvSpPr txBox="1"/>
          <p:nvPr/>
        </p:nvSpPr>
        <p:spPr>
          <a:xfrm>
            <a:off x="7287700" y="1124744"/>
            <a:ext cx="151355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800" dirty="0" smtClean="0"/>
              <a:t>000111</a:t>
            </a:r>
            <a:endParaRPr lang="en-US" altLang="zh-CN" sz="1800" dirty="0" smtClean="0"/>
          </a:p>
          <a:p>
            <a:r>
              <a:rPr lang="en-US" altLang="zh-CN" sz="1800" dirty="0">
                <a:sym typeface="Symbol" panose="05050102010706020507" pitchFamily="18" charset="2"/>
              </a:rPr>
              <a:t>*</a:t>
            </a:r>
            <a:r>
              <a:rPr lang="en-US" altLang="zh-CN" sz="1800" dirty="0" smtClean="0">
                <a:sym typeface="Symbol" panose="05050102010706020507" pitchFamily="18" charset="2"/>
              </a:rPr>
              <a:t>00111</a:t>
            </a:r>
            <a:r>
              <a:rPr lang="en-US" altLang="zh-CN" sz="1800" dirty="0" smtClean="0"/>
              <a:t> </a:t>
            </a:r>
            <a:endParaRPr lang="en-US" altLang="zh-CN" sz="1800" dirty="0" smtClean="0"/>
          </a:p>
          <a:p>
            <a:r>
              <a:rPr lang="en-US" altLang="zh-CN" sz="1800" dirty="0" smtClean="0"/>
              <a:t>$00x11</a:t>
            </a:r>
            <a:endParaRPr lang="en-US" altLang="zh-CN" sz="1800" dirty="0" smtClean="0"/>
          </a:p>
          <a:p>
            <a:r>
              <a:rPr lang="en-US" altLang="zh-CN" sz="1800" dirty="0" smtClean="0"/>
              <a:t>$$0xx1 </a:t>
            </a:r>
            <a:endParaRPr lang="en-US" altLang="zh-CN" sz="1800" dirty="0" smtClean="0"/>
          </a:p>
          <a:p>
            <a:r>
              <a:rPr lang="en-US" altLang="zh-CN" sz="1800" dirty="0" smtClean="0"/>
              <a:t>$$$xxx</a:t>
            </a:r>
            <a:endParaRPr lang="en-US" altLang="zh-CN" sz="1800" dirty="0" smtClean="0"/>
          </a:p>
          <a:p>
            <a:r>
              <a:rPr lang="en-US" altLang="zh-CN" sz="1800" dirty="0" smtClean="0"/>
              <a:t>accept</a:t>
            </a:r>
            <a:endParaRPr lang="en-US" altLang="zh-CN" sz="1800" dirty="0" smtClean="0"/>
          </a:p>
          <a:p>
            <a:r>
              <a:rPr lang="en-US" altLang="zh-CN" sz="1800" dirty="0" smtClean="0"/>
              <a:t>12+7</a:t>
            </a:r>
            <a:r>
              <a:rPr lang="en-US" altLang="zh-CN" sz="1800" dirty="0" smtClean="0">
                <a:sym typeface="Symbol" panose="05050102010706020507" pitchFamily="18" charset="2"/>
              </a:rPr>
              <a:t>3</a:t>
            </a:r>
            <a:r>
              <a:rPr lang="en-US" altLang="zh-CN" sz="1800" dirty="0" smtClean="0"/>
              <a:t>+3=36</a:t>
            </a:r>
            <a:endParaRPr lang="en-US" altLang="zh-CN" sz="1800" dirty="0" smtClean="0"/>
          </a:p>
        </p:txBody>
      </p:sp>
      <p:sp>
        <p:nvSpPr>
          <p:cNvPr id="9" name="TextBox 5"/>
          <p:cNvSpPr txBox="1"/>
          <p:nvPr/>
        </p:nvSpPr>
        <p:spPr>
          <a:xfrm>
            <a:off x="7321216" y="3156069"/>
            <a:ext cx="157126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800" dirty="0" smtClean="0"/>
              <a:t>000011 </a:t>
            </a:r>
            <a:endParaRPr lang="en-US" altLang="zh-CN" sz="1800" dirty="0" smtClean="0"/>
          </a:p>
          <a:p>
            <a:r>
              <a:rPr lang="en-US" altLang="zh-CN" sz="1800" dirty="0" smtClean="0"/>
              <a:t>*00011</a:t>
            </a:r>
            <a:endParaRPr lang="en-US" altLang="zh-CN" sz="1800" dirty="0" smtClean="0"/>
          </a:p>
          <a:p>
            <a:r>
              <a:rPr lang="en-US" altLang="zh-CN" sz="1800" dirty="0" smtClean="0"/>
              <a:t>$000x1</a:t>
            </a:r>
            <a:endParaRPr lang="en-US" altLang="zh-CN" sz="1800" dirty="0" smtClean="0"/>
          </a:p>
          <a:p>
            <a:r>
              <a:rPr lang="en-US" altLang="zh-CN" sz="1800" dirty="0" smtClean="0"/>
              <a:t>$$00xx </a:t>
            </a:r>
            <a:endParaRPr lang="en-US" altLang="zh-CN" sz="1800" dirty="0" smtClean="0"/>
          </a:p>
          <a:p>
            <a:r>
              <a:rPr lang="en-US" altLang="zh-CN" sz="1800" dirty="0" smtClean="0"/>
              <a:t>$$$0xx</a:t>
            </a:r>
            <a:endParaRPr lang="en-US" altLang="zh-CN" sz="1800" dirty="0" smtClean="0"/>
          </a:p>
          <a:p>
            <a:r>
              <a:rPr lang="en-US" altLang="zh-CN" sz="1800" dirty="0" smtClean="0"/>
              <a:t>reject</a:t>
            </a:r>
            <a:r>
              <a:rPr lang="zh-CN" altLang="en-US" sz="1800" dirty="0" smtClean="0"/>
              <a:t> </a:t>
            </a:r>
            <a:endParaRPr lang="en-US" altLang="zh-CN" sz="1800" dirty="0" smtClean="0"/>
          </a:p>
          <a:p>
            <a:r>
              <a:rPr lang="en-US" altLang="zh-CN" sz="1800" dirty="0" smtClean="0"/>
              <a:t>12+9</a:t>
            </a:r>
            <a:r>
              <a:rPr lang="en-US" altLang="zh-CN" sz="1800" dirty="0" smtClean="0">
                <a:sym typeface="Symbol" panose="05050102010706020507" pitchFamily="18" charset="2"/>
              </a:rPr>
              <a:t>2</a:t>
            </a:r>
            <a:r>
              <a:rPr lang="en-US" altLang="zh-CN" sz="1800" dirty="0" smtClean="0"/>
              <a:t>+4=34 </a:t>
            </a:r>
            <a:endParaRPr lang="en-US" altLang="zh-CN" sz="1800" dirty="0" smtClean="0"/>
          </a:p>
        </p:txBody>
      </p:sp>
      <p:sp>
        <p:nvSpPr>
          <p:cNvPr id="10" name="TextBox 6"/>
          <p:cNvSpPr txBox="1"/>
          <p:nvPr/>
        </p:nvSpPr>
        <p:spPr>
          <a:xfrm>
            <a:off x="7334541" y="5301208"/>
            <a:ext cx="922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800" dirty="0" smtClean="0"/>
              <a:t>001100 </a:t>
            </a:r>
            <a:endParaRPr lang="en-US" altLang="zh-CN" sz="1800" dirty="0" smtClean="0"/>
          </a:p>
          <a:p>
            <a:r>
              <a:rPr lang="en-US" altLang="zh-CN" sz="1800" dirty="0" smtClean="0"/>
              <a:t>*01100</a:t>
            </a:r>
            <a:endParaRPr lang="en-US" altLang="zh-CN" sz="1800" dirty="0" smtClean="0"/>
          </a:p>
          <a:p>
            <a:r>
              <a:rPr lang="en-US" altLang="zh-CN" sz="1800" dirty="0" smtClean="0"/>
              <a:t>reject</a:t>
            </a:r>
            <a:endParaRPr lang="en-US" altLang="zh-CN" sz="1800" dirty="0" smtClean="0"/>
          </a:p>
          <a:p>
            <a:r>
              <a:rPr lang="en-US" altLang="zh-CN" sz="1800" dirty="0" smtClean="0"/>
              <a:t>5 </a:t>
            </a: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4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4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4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4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4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4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4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4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4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42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9" grpId="0" autoUpdateAnimBg="0" uiExpand="1" build="p"/>
      <p:bldP spid="8" grpId="0" build="p"/>
      <p:bldP spid="9" grpId="0" build="p"/>
      <p:bldP spid="10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归约举例</a:t>
            </a:r>
            <a:r>
              <a:rPr kumimoji="1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endParaRPr kumimoji="1"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pic>
        <p:nvPicPr>
          <p:cNvPr id="64549" name="Picture 3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478088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353" y="1052736"/>
            <a:ext cx="6492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f ( &lt;(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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)&gt; ) = &lt;</a:t>
            </a:r>
            <a:r>
              <a:rPr kumimoji="1" lang="en-US" altLang="zh-CN" sz="2400" dirty="0" smtClean="0">
                <a:solidFill>
                  <a:srgbClr val="000000"/>
                </a:solidFill>
                <a:sym typeface="Symbol" panose="05050102010706020507" pitchFamily="18" charset="2"/>
              </a:rPr>
              <a:t>{101,10,100,11,1,1},113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&gt; </a:t>
            </a:r>
            <a:endParaRPr lang="zh-CN" altLang="en-US" dirty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5493704" y="1628800"/>
          <a:ext cx="2822712" cy="3400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"/>
                <a:gridCol w="705678"/>
                <a:gridCol w="705678"/>
                <a:gridCol w="705678"/>
              </a:tblGrid>
              <a:tr h="425019"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en-US" altLang="zh-CN" sz="2000" b="1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en-US" altLang="zh-CN" sz="2000" b="1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dirty="0">
                <a:solidFill>
                  <a:schemeClr val="tx1"/>
                </a:solidFill>
                <a:sym typeface="Symbol" panose="05050102010706020507"/>
              </a:rPr>
              <a:t></a:t>
            </a:r>
            <a:r>
              <a:rPr kumimoji="1" lang="zh-CN" altLang="en-US" dirty="0">
                <a:solidFill>
                  <a:schemeClr val="tx1"/>
                </a:solidFill>
                <a:sym typeface="Symbol" panose="05050102010706020507"/>
              </a:rPr>
              <a:t>可</a:t>
            </a:r>
            <a:r>
              <a:rPr kumimoji="1" lang="zh-CN" altLang="en-US" dirty="0" smtClean="0">
                <a:solidFill>
                  <a:schemeClr val="tx1"/>
                </a:solidFill>
                <a:sym typeface="Symbol" panose="05050102010706020507"/>
              </a:rPr>
              <a:t>满足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f(&lt;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/>
              </a:rPr>
              <a:t>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&gt;)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/>
              </a:rPr>
              <a:t>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/>
              </a:rPr>
              <a:t>KS</a:t>
            </a:r>
            <a:r>
              <a:rPr kumimoji="1"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(knapsack)</a:t>
            </a:r>
            <a:endParaRPr kumimoji="1"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323529" y="1771098"/>
          <a:ext cx="3528390" cy="4250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678"/>
                <a:gridCol w="705678"/>
                <a:gridCol w="705678"/>
                <a:gridCol w="705678"/>
                <a:gridCol w="705678"/>
              </a:tblGrid>
              <a:tr h="425019"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en-US" altLang="zh-CN" sz="2000" b="1" baseline="-25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en-US" altLang="zh-CN" sz="2000" b="1" baseline="-25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altLang="zh-CN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0</a:t>
                      </a:r>
                      <a:endParaRPr lang="zh-CN" alt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25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="1" i="1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zh-CN" altLang="en-US" sz="2000" b="1" baseline="-25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1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/>
                        <a:t>3</a:t>
                      </a:r>
                      <a:endParaRPr lang="zh-CN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9512" y="1105580"/>
            <a:ext cx="9027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f ( &lt;(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 smtClean="0">
                <a:solidFill>
                  <a:srgbClr val="000000"/>
                </a:solidFill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</a:t>
            </a:r>
            <a:r>
              <a:rPr kumimoji="1"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(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</a:t>
            </a:r>
            <a:r>
              <a:rPr kumimoji="1"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2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)&gt; ) = &lt;</a:t>
            </a:r>
            <a:r>
              <a:rPr kumimoji="1" lang="en-US" altLang="zh-CN" sz="2400" dirty="0" smtClean="0">
                <a:solidFill>
                  <a:srgbClr val="000000"/>
                </a:solidFill>
                <a:sym typeface="Symbol" panose="05050102010706020507" pitchFamily="18" charset="2"/>
              </a:rPr>
              <a:t>{1010,100,1000,111,10,1,10,1},1133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&gt; 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427984" y="1628800"/>
            <a:ext cx="432842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 smtClean="0">
                <a:sym typeface="Symbol" panose="05050102010706020507"/>
              </a:rPr>
              <a:t> 取赋值</a:t>
            </a:r>
            <a:r>
              <a:rPr lang="en-US" altLang="zh-CN" sz="2400" i="1" dirty="0" smtClean="0">
                <a:sym typeface="Symbol" panose="05050102010706020507"/>
              </a:rPr>
              <a:t>x</a:t>
            </a:r>
            <a:r>
              <a:rPr lang="en-US" altLang="zh-CN" sz="2400" baseline="-25000" dirty="0" smtClean="0">
                <a:sym typeface="Symbol" panose="05050102010706020507"/>
              </a:rPr>
              <a:t>1</a:t>
            </a:r>
            <a:r>
              <a:rPr lang="en-US" altLang="zh-CN" sz="2400" dirty="0" smtClean="0">
                <a:sym typeface="Symbol" panose="05050102010706020507"/>
              </a:rPr>
              <a:t>=0,</a:t>
            </a:r>
            <a:r>
              <a:rPr lang="en-US" altLang="zh-CN" sz="2400" i="1" dirty="0">
                <a:sym typeface="Symbol" panose="05050102010706020507"/>
              </a:rPr>
              <a:t> </a:t>
            </a:r>
            <a:r>
              <a:rPr lang="en-US" altLang="zh-CN" sz="2400" i="1" dirty="0" smtClean="0">
                <a:sym typeface="Symbol" panose="05050102010706020507"/>
              </a:rPr>
              <a:t>x</a:t>
            </a:r>
            <a:r>
              <a:rPr lang="en-US" altLang="zh-CN" sz="2400" baseline="-25000" dirty="0" smtClean="0">
                <a:sym typeface="Symbol" panose="05050102010706020507"/>
              </a:rPr>
              <a:t>2</a:t>
            </a:r>
            <a:r>
              <a:rPr lang="en-US" altLang="zh-CN" sz="2400" dirty="0" smtClean="0">
                <a:sym typeface="Symbol" panose="05050102010706020507"/>
              </a:rPr>
              <a:t>=0, (</a:t>
            </a:r>
            <a:r>
              <a:rPr lang="zh-CN" altLang="en-US" sz="2400" dirty="0" smtClean="0">
                <a:sym typeface="Symbol" panose="05050102010706020507"/>
              </a:rPr>
              <a:t>可满足</a:t>
            </a:r>
            <a:r>
              <a:rPr lang="en-US" altLang="zh-CN" sz="2400" dirty="0" smtClean="0">
                <a:sym typeface="Symbol" panose="05050102010706020507"/>
              </a:rPr>
              <a:t>) 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sym typeface="Symbol" panose="05050102010706020507"/>
              </a:rPr>
              <a:t>   对应选 </a:t>
            </a:r>
            <a:r>
              <a:rPr lang="en-US" altLang="zh-CN" sz="2400" i="1" dirty="0" smtClean="0">
                <a:sym typeface="Symbol" panose="05050102010706020507"/>
              </a:rPr>
              <a:t>z</a:t>
            </a:r>
            <a:r>
              <a:rPr lang="en-US" altLang="zh-CN" sz="2400" baseline="-25000" dirty="0" smtClean="0">
                <a:sym typeface="Symbol" panose="05050102010706020507"/>
              </a:rPr>
              <a:t>1</a:t>
            </a:r>
            <a:r>
              <a:rPr lang="en-US" altLang="zh-CN" sz="2400" dirty="0" smtClean="0">
                <a:sym typeface="Symbol" panose="05050102010706020507"/>
              </a:rPr>
              <a:t>, </a:t>
            </a:r>
            <a:r>
              <a:rPr lang="en-US" altLang="zh-CN" sz="2400" i="1" dirty="0" smtClean="0">
                <a:sym typeface="Symbol" panose="05050102010706020507"/>
              </a:rPr>
              <a:t>z</a:t>
            </a:r>
            <a:r>
              <a:rPr lang="en-US" altLang="zh-CN" sz="2400" baseline="-25000" dirty="0" smtClean="0">
                <a:sym typeface="Symbol" panose="05050102010706020507"/>
              </a:rPr>
              <a:t>2</a:t>
            </a:r>
            <a:r>
              <a:rPr lang="en-US" altLang="zh-CN" sz="2400" dirty="0" smtClean="0">
                <a:sym typeface="Symbol" panose="05050102010706020507"/>
              </a:rPr>
              <a:t>,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sym typeface="Symbol" panose="05050102010706020507"/>
              </a:rPr>
              <a:t>   添</a:t>
            </a:r>
            <a:r>
              <a:rPr lang="en-US" altLang="zh-CN" sz="2400" i="1" dirty="0" smtClean="0">
                <a:sym typeface="Symbol" panose="05050102010706020507"/>
              </a:rPr>
              <a:t>g</a:t>
            </a:r>
            <a:r>
              <a:rPr lang="en-US" altLang="zh-CN" sz="2400" baseline="-25000" dirty="0" smtClean="0">
                <a:sym typeface="Symbol" panose="05050102010706020507"/>
              </a:rPr>
              <a:t>1</a:t>
            </a:r>
            <a:r>
              <a:rPr lang="en-US" altLang="zh-CN" sz="2400" dirty="0">
                <a:sym typeface="Symbol" panose="05050102010706020507"/>
              </a:rPr>
              <a:t>, </a:t>
            </a:r>
            <a:r>
              <a:rPr lang="en-US" altLang="zh-CN" sz="2400" i="1" dirty="0" smtClean="0">
                <a:sym typeface="Symbol" panose="05050102010706020507"/>
              </a:rPr>
              <a:t>g</a:t>
            </a:r>
            <a:r>
              <a:rPr lang="en-US" altLang="zh-CN" sz="2400" baseline="-25000" dirty="0" smtClean="0">
                <a:sym typeface="Symbol" panose="05050102010706020507"/>
              </a:rPr>
              <a:t>2</a:t>
            </a:r>
            <a:r>
              <a:rPr lang="en-US" altLang="zh-CN" sz="2400" dirty="0" smtClean="0">
                <a:sym typeface="Symbol" panose="05050102010706020507"/>
              </a:rPr>
              <a:t>,</a:t>
            </a:r>
            <a:r>
              <a:rPr lang="en-US" altLang="zh-CN" sz="2400" i="1" dirty="0">
                <a:sym typeface="Symbol" panose="05050102010706020507"/>
              </a:rPr>
              <a:t> </a:t>
            </a:r>
            <a:r>
              <a:rPr lang="en-US" altLang="zh-CN" sz="2400" i="1" dirty="0" smtClean="0">
                <a:sym typeface="Symbol" panose="05050102010706020507"/>
              </a:rPr>
              <a:t>h</a:t>
            </a:r>
            <a:r>
              <a:rPr lang="en-US" altLang="zh-CN" sz="2400" baseline="-25000" dirty="0" smtClean="0">
                <a:sym typeface="Symbol" panose="05050102010706020507"/>
              </a:rPr>
              <a:t>1</a:t>
            </a:r>
            <a:r>
              <a:rPr lang="en-US" altLang="zh-CN" sz="2400" dirty="0">
                <a:sym typeface="Symbol" panose="05050102010706020507"/>
              </a:rPr>
              <a:t>, </a:t>
            </a:r>
            <a:r>
              <a:rPr lang="en-US" altLang="zh-CN" sz="2400" i="1" dirty="0" smtClean="0">
                <a:sym typeface="Symbol" panose="05050102010706020507"/>
              </a:rPr>
              <a:t>h</a:t>
            </a:r>
            <a:r>
              <a:rPr lang="en-US" altLang="zh-CN" sz="2400" baseline="-25000" dirty="0" smtClean="0">
                <a:sym typeface="Symbol" panose="05050102010706020507"/>
              </a:rPr>
              <a:t>2</a:t>
            </a:r>
            <a:r>
              <a:rPr lang="en-US" altLang="zh-CN" sz="2400" dirty="0" smtClean="0">
                <a:sym typeface="Symbol" panose="05050102010706020507"/>
              </a:rPr>
              <a:t>, </a:t>
            </a:r>
            <a:r>
              <a:rPr lang="zh-CN" altLang="en-US" sz="2400" dirty="0" smtClean="0">
                <a:sym typeface="Symbol" panose="05050102010706020507"/>
              </a:rPr>
              <a:t>得和</a:t>
            </a:r>
            <a:r>
              <a:rPr lang="en-US" altLang="zh-CN" sz="2400" dirty="0" smtClean="0">
                <a:sym typeface="Symbol" panose="05050102010706020507"/>
              </a:rPr>
              <a:t>t 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sym typeface="Symbol" panose="05050102010706020507"/>
              </a:rPr>
              <a:t> 取赋值</a:t>
            </a:r>
            <a:r>
              <a:rPr lang="en-US" altLang="zh-CN" sz="2400" i="1" dirty="0" smtClean="0">
                <a:sym typeface="Symbol" panose="05050102010706020507"/>
              </a:rPr>
              <a:t>x</a:t>
            </a:r>
            <a:r>
              <a:rPr lang="en-US" altLang="zh-CN" sz="2400" baseline="-25000" dirty="0" smtClean="0">
                <a:sym typeface="Symbol" panose="05050102010706020507"/>
              </a:rPr>
              <a:t>1</a:t>
            </a:r>
            <a:r>
              <a:rPr lang="en-US" altLang="zh-CN" sz="2400" dirty="0" smtClean="0">
                <a:sym typeface="Symbol" panose="05050102010706020507"/>
              </a:rPr>
              <a:t>=1,</a:t>
            </a:r>
            <a:r>
              <a:rPr lang="en-US" altLang="zh-CN" sz="2400" i="1" dirty="0" smtClean="0">
                <a:sym typeface="Symbol" panose="05050102010706020507"/>
              </a:rPr>
              <a:t> </a:t>
            </a:r>
            <a:r>
              <a:rPr lang="en-US" altLang="zh-CN" sz="2400" i="1" dirty="0">
                <a:sym typeface="Symbol" panose="05050102010706020507"/>
              </a:rPr>
              <a:t>x</a:t>
            </a:r>
            <a:r>
              <a:rPr lang="en-US" altLang="zh-CN" sz="2400" baseline="-25000" dirty="0">
                <a:sym typeface="Symbol" panose="05050102010706020507"/>
              </a:rPr>
              <a:t>2</a:t>
            </a:r>
            <a:r>
              <a:rPr lang="en-US" altLang="zh-CN" sz="2400" dirty="0">
                <a:sym typeface="Symbol" panose="05050102010706020507"/>
              </a:rPr>
              <a:t>=0, (</a:t>
            </a:r>
            <a:r>
              <a:rPr lang="zh-CN" altLang="en-US" sz="2400" dirty="0">
                <a:sym typeface="Symbol" panose="05050102010706020507"/>
              </a:rPr>
              <a:t>可满足</a:t>
            </a:r>
            <a:r>
              <a:rPr lang="en-US" altLang="zh-CN" sz="2400" dirty="0" smtClean="0">
                <a:sym typeface="Symbol" panose="05050102010706020507"/>
              </a:rPr>
              <a:t>) </a:t>
            </a:r>
            <a:endParaRPr lang="en-US" altLang="zh-CN" sz="2400" dirty="0">
              <a:sym typeface="Symbol" panose="05050102010706020507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sym typeface="Symbol" panose="05050102010706020507"/>
              </a:rPr>
              <a:t>   对</a:t>
            </a:r>
            <a:r>
              <a:rPr lang="zh-CN" altLang="en-US" sz="2400" dirty="0">
                <a:sym typeface="Symbol" panose="05050102010706020507"/>
              </a:rPr>
              <a:t>应选 </a:t>
            </a:r>
            <a:r>
              <a:rPr lang="en-US" altLang="zh-CN" sz="2400" i="1" dirty="0" smtClean="0">
                <a:sym typeface="Symbol" panose="05050102010706020507"/>
              </a:rPr>
              <a:t>y</a:t>
            </a:r>
            <a:r>
              <a:rPr lang="en-US" altLang="zh-CN" sz="2400" baseline="-25000" dirty="0" smtClean="0">
                <a:sym typeface="Symbol" panose="05050102010706020507"/>
              </a:rPr>
              <a:t>1</a:t>
            </a:r>
            <a:r>
              <a:rPr lang="en-US" altLang="zh-CN" sz="2400" dirty="0">
                <a:sym typeface="Symbol" panose="05050102010706020507"/>
              </a:rPr>
              <a:t>, </a:t>
            </a:r>
            <a:r>
              <a:rPr lang="en-US" altLang="zh-CN" sz="2400" i="1" dirty="0">
                <a:sym typeface="Symbol" panose="05050102010706020507"/>
              </a:rPr>
              <a:t>z</a:t>
            </a:r>
            <a:r>
              <a:rPr lang="en-US" altLang="zh-CN" sz="2400" baseline="-25000" dirty="0">
                <a:sym typeface="Symbol" panose="05050102010706020507"/>
              </a:rPr>
              <a:t>2</a:t>
            </a:r>
            <a:r>
              <a:rPr lang="en-US" altLang="zh-CN" sz="2400" dirty="0">
                <a:sym typeface="Symbol" panose="05050102010706020507"/>
              </a:rPr>
              <a:t>,</a:t>
            </a:r>
            <a:endParaRPr lang="en-US" altLang="zh-CN" sz="2400" dirty="0">
              <a:sym typeface="Symbol" panose="05050102010706020507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sym typeface="Symbol" panose="05050102010706020507"/>
              </a:rPr>
              <a:t>   添</a:t>
            </a:r>
            <a:r>
              <a:rPr lang="en-US" altLang="zh-CN" sz="2400" dirty="0" smtClean="0">
                <a:sym typeface="Symbol" panose="05050102010706020507"/>
              </a:rPr>
              <a:t> </a:t>
            </a:r>
            <a:r>
              <a:rPr lang="en-US" altLang="zh-CN" sz="2400" i="1" dirty="0">
                <a:sym typeface="Symbol" panose="05050102010706020507"/>
              </a:rPr>
              <a:t>g</a:t>
            </a:r>
            <a:r>
              <a:rPr lang="en-US" altLang="zh-CN" sz="2400" baseline="-25000" dirty="0">
                <a:sym typeface="Symbol" panose="05050102010706020507"/>
              </a:rPr>
              <a:t>2</a:t>
            </a:r>
            <a:r>
              <a:rPr lang="en-US" altLang="zh-CN" sz="2400" dirty="0">
                <a:sym typeface="Symbol" panose="05050102010706020507"/>
              </a:rPr>
              <a:t>,</a:t>
            </a:r>
            <a:r>
              <a:rPr lang="en-US" altLang="zh-CN" sz="2400" i="1" dirty="0">
                <a:sym typeface="Symbol" panose="05050102010706020507"/>
              </a:rPr>
              <a:t> h</a:t>
            </a:r>
            <a:r>
              <a:rPr lang="en-US" altLang="zh-CN" sz="2400" baseline="-25000" dirty="0">
                <a:sym typeface="Symbol" panose="05050102010706020507"/>
              </a:rPr>
              <a:t>1</a:t>
            </a:r>
            <a:r>
              <a:rPr lang="en-US" altLang="zh-CN" sz="2400" dirty="0">
                <a:sym typeface="Symbol" panose="05050102010706020507"/>
              </a:rPr>
              <a:t>, </a:t>
            </a:r>
            <a:r>
              <a:rPr lang="en-US" altLang="zh-CN" sz="2400" i="1" dirty="0">
                <a:sym typeface="Symbol" panose="05050102010706020507"/>
              </a:rPr>
              <a:t>h</a:t>
            </a:r>
            <a:r>
              <a:rPr lang="en-US" altLang="zh-CN" sz="2400" baseline="-25000" dirty="0">
                <a:sym typeface="Symbol" panose="05050102010706020507"/>
              </a:rPr>
              <a:t>2</a:t>
            </a:r>
            <a:r>
              <a:rPr lang="en-US" altLang="zh-CN" sz="2400" dirty="0">
                <a:sym typeface="Symbol" panose="05050102010706020507"/>
              </a:rPr>
              <a:t>, </a:t>
            </a:r>
            <a:r>
              <a:rPr lang="zh-CN" altLang="en-US" sz="2400" dirty="0" smtClean="0">
                <a:sym typeface="Symbol" panose="05050102010706020507"/>
              </a:rPr>
              <a:t>得和</a:t>
            </a:r>
            <a:r>
              <a:rPr lang="en-US" altLang="zh-CN" sz="2400" dirty="0" smtClean="0">
                <a:sym typeface="Symbol" panose="05050102010706020507"/>
              </a:rPr>
              <a:t>t 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sym typeface="Symbol" panose="05050102010706020507"/>
              </a:rPr>
              <a:t> 取赋值</a:t>
            </a:r>
            <a:r>
              <a:rPr lang="en-US" altLang="zh-CN" sz="2400" i="1" dirty="0" smtClean="0">
                <a:sym typeface="Symbol" panose="05050102010706020507"/>
              </a:rPr>
              <a:t>x</a:t>
            </a:r>
            <a:r>
              <a:rPr lang="en-US" altLang="zh-CN" sz="2400" baseline="-25000" dirty="0" smtClean="0">
                <a:sym typeface="Symbol" panose="05050102010706020507"/>
              </a:rPr>
              <a:t>1</a:t>
            </a:r>
            <a:r>
              <a:rPr lang="en-US" altLang="zh-CN" sz="2400" dirty="0" smtClean="0">
                <a:sym typeface="Symbol" panose="05050102010706020507"/>
              </a:rPr>
              <a:t>=0,</a:t>
            </a:r>
            <a:r>
              <a:rPr lang="en-US" altLang="zh-CN" sz="2400" i="1" dirty="0" smtClean="0">
                <a:sym typeface="Symbol" panose="05050102010706020507"/>
              </a:rPr>
              <a:t> x</a:t>
            </a:r>
            <a:r>
              <a:rPr lang="en-US" altLang="zh-CN" sz="2400" baseline="-25000" dirty="0" smtClean="0">
                <a:sym typeface="Symbol" panose="05050102010706020507"/>
              </a:rPr>
              <a:t>2</a:t>
            </a:r>
            <a:r>
              <a:rPr lang="en-US" altLang="zh-CN" sz="2400" dirty="0" smtClean="0">
                <a:sym typeface="Symbol" panose="05050102010706020507"/>
              </a:rPr>
              <a:t>=1</a:t>
            </a:r>
            <a:r>
              <a:rPr lang="en-US" altLang="zh-CN" sz="2400" dirty="0">
                <a:sym typeface="Symbol" panose="05050102010706020507"/>
              </a:rPr>
              <a:t>, </a:t>
            </a:r>
            <a:r>
              <a:rPr lang="en-US" altLang="zh-CN" sz="2400" dirty="0" smtClean="0">
                <a:sym typeface="Symbol" panose="05050102010706020507"/>
              </a:rPr>
              <a:t>(</a:t>
            </a:r>
            <a:r>
              <a:rPr lang="zh-CN" altLang="en-US" sz="2400" dirty="0" smtClean="0">
                <a:sym typeface="Symbol" panose="05050102010706020507"/>
              </a:rPr>
              <a:t>不可</a:t>
            </a:r>
            <a:r>
              <a:rPr lang="zh-CN" altLang="en-US" sz="2400" dirty="0">
                <a:sym typeface="Symbol" panose="05050102010706020507"/>
              </a:rPr>
              <a:t>满足</a:t>
            </a:r>
            <a:r>
              <a:rPr lang="en-US" altLang="zh-CN" sz="2400" dirty="0" smtClean="0">
                <a:sym typeface="Symbol" panose="05050102010706020507"/>
              </a:rPr>
              <a:t>) </a:t>
            </a:r>
            <a:endParaRPr lang="en-US" altLang="zh-CN" sz="2400" dirty="0">
              <a:sym typeface="Symbol" panose="05050102010706020507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 smtClean="0">
                <a:sym typeface="Symbol" panose="05050102010706020507"/>
              </a:rPr>
              <a:t>   对</a:t>
            </a:r>
            <a:r>
              <a:rPr lang="zh-CN" altLang="en-US" sz="2400" dirty="0">
                <a:sym typeface="Symbol" panose="05050102010706020507"/>
              </a:rPr>
              <a:t>应选 </a:t>
            </a:r>
            <a:r>
              <a:rPr lang="en-US" altLang="zh-CN" sz="2400" i="1" dirty="0">
                <a:sym typeface="Symbol" panose="05050102010706020507"/>
              </a:rPr>
              <a:t>z</a:t>
            </a:r>
            <a:r>
              <a:rPr lang="en-US" altLang="zh-CN" sz="2400" baseline="-25000" dirty="0">
                <a:sym typeface="Symbol" panose="05050102010706020507"/>
              </a:rPr>
              <a:t>1</a:t>
            </a:r>
            <a:r>
              <a:rPr lang="en-US" altLang="zh-CN" sz="2400" dirty="0">
                <a:sym typeface="Symbol" panose="05050102010706020507"/>
              </a:rPr>
              <a:t>, </a:t>
            </a:r>
            <a:r>
              <a:rPr lang="en-US" altLang="zh-CN" sz="2400" i="1" dirty="0" smtClean="0">
                <a:sym typeface="Symbol" panose="05050102010706020507"/>
              </a:rPr>
              <a:t>y</a:t>
            </a:r>
            <a:r>
              <a:rPr lang="en-US" altLang="zh-CN" sz="2400" baseline="-25000" dirty="0" smtClean="0">
                <a:sym typeface="Symbol" panose="05050102010706020507"/>
              </a:rPr>
              <a:t>2</a:t>
            </a:r>
            <a:r>
              <a:rPr lang="en-US" altLang="zh-CN" sz="2400" dirty="0" smtClean="0">
                <a:sym typeface="Symbol" panose="05050102010706020507"/>
              </a:rPr>
              <a:t>, </a:t>
            </a:r>
            <a:r>
              <a:rPr lang="zh-CN" altLang="en-US" sz="2400" dirty="0" smtClean="0">
                <a:sym typeface="Symbol" panose="05050102010706020507"/>
              </a:rPr>
              <a:t>得不到 </a:t>
            </a:r>
            <a:r>
              <a:rPr lang="en-US" altLang="zh-CN" sz="2400" dirty="0" smtClean="0">
                <a:sym typeface="Symbol" panose="05050102010706020507"/>
              </a:rPr>
              <a:t>t 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ym typeface="Symbol" panose="05050102010706020507"/>
              </a:rPr>
              <a:t> </a:t>
            </a:r>
            <a:r>
              <a:rPr lang="zh-CN" altLang="en-US" sz="2400" dirty="0" smtClean="0">
                <a:sym typeface="Symbol" panose="05050102010706020507"/>
              </a:rPr>
              <a:t>取赋值</a:t>
            </a:r>
            <a:r>
              <a:rPr lang="en-US" altLang="zh-CN" sz="2400" i="1" dirty="0" smtClean="0">
                <a:sym typeface="Symbol" panose="05050102010706020507"/>
              </a:rPr>
              <a:t>x</a:t>
            </a:r>
            <a:r>
              <a:rPr lang="en-US" altLang="zh-CN" sz="2400" baseline="-25000" dirty="0" smtClean="0">
                <a:sym typeface="Symbol" panose="05050102010706020507"/>
              </a:rPr>
              <a:t>1</a:t>
            </a:r>
            <a:r>
              <a:rPr lang="en-US" altLang="zh-CN" sz="2400" dirty="0" smtClean="0">
                <a:sym typeface="Symbol" panose="05050102010706020507"/>
              </a:rPr>
              <a:t>=1,</a:t>
            </a:r>
            <a:r>
              <a:rPr lang="en-US" altLang="zh-CN" sz="2400" i="1" dirty="0" smtClean="0">
                <a:sym typeface="Symbol" panose="05050102010706020507"/>
              </a:rPr>
              <a:t> </a:t>
            </a:r>
            <a:r>
              <a:rPr lang="en-US" altLang="zh-CN" sz="2400" i="1" dirty="0">
                <a:sym typeface="Symbol" panose="05050102010706020507"/>
              </a:rPr>
              <a:t>x</a:t>
            </a:r>
            <a:r>
              <a:rPr lang="en-US" altLang="zh-CN" sz="2400" baseline="-25000" dirty="0">
                <a:sym typeface="Symbol" panose="05050102010706020507"/>
              </a:rPr>
              <a:t>2</a:t>
            </a:r>
            <a:r>
              <a:rPr lang="en-US" altLang="zh-CN" sz="2400" dirty="0">
                <a:sym typeface="Symbol" panose="05050102010706020507"/>
              </a:rPr>
              <a:t>=1, (</a:t>
            </a:r>
            <a:r>
              <a:rPr lang="zh-CN" altLang="en-US" sz="2400" dirty="0">
                <a:sym typeface="Symbol" panose="05050102010706020507"/>
              </a:rPr>
              <a:t>不可满足</a:t>
            </a:r>
            <a:r>
              <a:rPr lang="en-US" altLang="zh-CN" sz="2400" dirty="0" smtClean="0">
                <a:sym typeface="Symbol" panose="05050102010706020507"/>
              </a:rPr>
              <a:t>) </a:t>
            </a:r>
            <a:endParaRPr lang="en-US" altLang="zh-CN" sz="2400" dirty="0">
              <a:sym typeface="Symbol" panose="05050102010706020507"/>
            </a:endParaRPr>
          </a:p>
          <a:p>
            <a:pPr>
              <a:lnSpc>
                <a:spcPct val="130000"/>
              </a:lnSpc>
            </a:pPr>
            <a:r>
              <a:rPr lang="zh-CN" altLang="en-US" sz="2400" dirty="0">
                <a:sym typeface="Symbol" panose="05050102010706020507"/>
              </a:rPr>
              <a:t>   对应选 </a:t>
            </a:r>
            <a:r>
              <a:rPr lang="en-US" altLang="zh-CN" sz="2400" i="1" dirty="0" smtClean="0">
                <a:sym typeface="Symbol" panose="05050102010706020507"/>
              </a:rPr>
              <a:t>y</a:t>
            </a:r>
            <a:r>
              <a:rPr lang="en-US" altLang="zh-CN" sz="2400" baseline="-25000" dirty="0" smtClean="0">
                <a:sym typeface="Symbol" panose="05050102010706020507"/>
              </a:rPr>
              <a:t>1</a:t>
            </a:r>
            <a:r>
              <a:rPr lang="en-US" altLang="zh-CN" sz="2400" dirty="0">
                <a:sym typeface="Symbol" panose="05050102010706020507"/>
              </a:rPr>
              <a:t>, </a:t>
            </a:r>
            <a:r>
              <a:rPr lang="en-US" altLang="zh-CN" sz="2400" i="1" dirty="0">
                <a:sym typeface="Symbol" panose="05050102010706020507"/>
              </a:rPr>
              <a:t>y</a:t>
            </a:r>
            <a:r>
              <a:rPr lang="en-US" altLang="zh-CN" sz="2400" baseline="-25000" dirty="0">
                <a:sym typeface="Symbol" panose="05050102010706020507"/>
              </a:rPr>
              <a:t>2</a:t>
            </a:r>
            <a:r>
              <a:rPr lang="en-US" altLang="zh-CN" sz="2400" dirty="0">
                <a:sym typeface="Symbol" panose="05050102010706020507"/>
              </a:rPr>
              <a:t>, </a:t>
            </a:r>
            <a:r>
              <a:rPr lang="zh-CN" altLang="en-US" sz="2400" dirty="0">
                <a:sym typeface="Symbol" panose="05050102010706020507"/>
              </a:rPr>
              <a:t>得不到 </a:t>
            </a:r>
            <a:r>
              <a:rPr lang="en-US" altLang="zh-CN" sz="2400" dirty="0">
                <a:sym typeface="Symbol" panose="05050102010706020507"/>
              </a:rPr>
              <a:t>t </a:t>
            </a:r>
            <a:endParaRPr lang="en-US" altLang="zh-CN" sz="2400" dirty="0">
              <a:sym typeface="Symbol" panose="0505010201070602050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tx1"/>
                </a:solidFill>
                <a:sym typeface="Symbol" panose="05050102010706020507"/>
              </a:rPr>
              <a:t></a:t>
            </a:r>
            <a:r>
              <a:rPr kumimoji="1" lang="zh-CN" altLang="en-US" dirty="0" smtClean="0">
                <a:solidFill>
                  <a:schemeClr val="tx1"/>
                </a:solidFill>
                <a:sym typeface="Symbol" panose="05050102010706020507"/>
              </a:rPr>
              <a:t>可满足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 f(&lt;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/>
              </a:rPr>
              <a:t>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&gt;)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/>
              </a:rPr>
              <a:t>KS</a:t>
            </a:r>
            <a:endParaRPr kumimoji="1"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062" y="1105580"/>
            <a:ext cx="37208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f ( &lt;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/>
              </a:rPr>
              <a:t>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&gt; ) = &lt;</a:t>
            </a:r>
            <a:r>
              <a:rPr kumimoji="1" lang="en-US" altLang="zh-CN" i="1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kumimoji="1" lang="en-US" altLang="zh-CN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kumimoji="1" lang="en-US" altLang="zh-CN" i="1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t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&gt;, </a:t>
            </a:r>
            <a:endParaRPr kumimoji="1" lang="en-US" altLang="zh-CN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r>
              <a:rPr kumimoji="1" lang="en-US" altLang="zh-CN" i="1" dirty="0" smtClean="0">
                <a:sym typeface="Symbol" panose="05050102010706020507" pitchFamily="18" charset="2"/>
              </a:rPr>
              <a:t>A</a:t>
            </a:r>
            <a:r>
              <a:rPr kumimoji="1" lang="en-US" altLang="zh-CN" dirty="0" smtClean="0"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ym typeface="Symbol" panose="05050102010706020507" pitchFamily="18" charset="2"/>
              </a:rPr>
              <a:t>= { </a:t>
            </a:r>
            <a:r>
              <a:rPr kumimoji="1" lang="en-US" altLang="zh-CN" i="1" dirty="0">
                <a:sym typeface="Symbol" panose="05050102010706020507" pitchFamily="18" charset="2"/>
              </a:rPr>
              <a:t>y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ym typeface="Symbol" panose="05050102010706020507" pitchFamily="18" charset="2"/>
              </a:rPr>
              <a:t>,…,</a:t>
            </a:r>
            <a:r>
              <a:rPr kumimoji="1" lang="en-US" altLang="zh-CN" i="1" dirty="0" smtClean="0">
                <a:sym typeface="Symbol" panose="05050102010706020507" pitchFamily="18" charset="2"/>
              </a:rPr>
              <a:t>y</a:t>
            </a:r>
            <a:r>
              <a:rPr kumimoji="1" lang="en-US" altLang="zh-CN" i="1" baseline="-25000" dirty="0" smtClean="0">
                <a:sym typeface="Symbol" panose="05050102010706020507" pitchFamily="18" charset="2"/>
              </a:rPr>
              <a:t>n</a:t>
            </a:r>
            <a:r>
              <a:rPr kumimoji="1" lang="en-US" altLang="zh-CN" dirty="0" smtClean="0">
                <a:sym typeface="Symbol" panose="05050102010706020507" pitchFamily="18" charset="2"/>
              </a:rPr>
              <a:t>,</a:t>
            </a:r>
            <a:r>
              <a:rPr kumimoji="1" lang="en-US" altLang="zh-CN" i="1" dirty="0" smtClean="0">
                <a:sym typeface="Symbol" panose="05050102010706020507" pitchFamily="18" charset="2"/>
              </a:rPr>
              <a:t>z</a:t>
            </a:r>
            <a:r>
              <a:rPr kumimoji="1"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ym typeface="Symbol" panose="05050102010706020507" pitchFamily="18" charset="2"/>
              </a:rPr>
              <a:t>,…,</a:t>
            </a:r>
            <a:r>
              <a:rPr kumimoji="1" lang="en-US" altLang="zh-CN" i="1" dirty="0" err="1" smtClean="0">
                <a:sym typeface="Symbol" panose="05050102010706020507" pitchFamily="18" charset="2"/>
              </a:rPr>
              <a:t>z</a:t>
            </a:r>
            <a:r>
              <a:rPr kumimoji="1" lang="en-US" altLang="zh-CN" i="1" baseline="-25000" dirty="0" err="1" smtClean="0">
                <a:sym typeface="Symbol" panose="05050102010706020507" pitchFamily="18" charset="2"/>
              </a:rPr>
              <a:t>n</a:t>
            </a:r>
            <a:r>
              <a:rPr kumimoji="1" lang="en-US" altLang="zh-CN" dirty="0" smtClean="0">
                <a:sym typeface="Symbol" panose="05050102010706020507" pitchFamily="18" charset="2"/>
              </a:rPr>
              <a:t>,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r>
              <a:rPr kumimoji="1" lang="en-US" altLang="zh-CN" i="1" dirty="0">
                <a:sym typeface="Symbol" panose="05050102010706020507" pitchFamily="18" charset="2"/>
              </a:rPr>
              <a:t> </a:t>
            </a:r>
            <a:r>
              <a:rPr kumimoji="1" lang="en-US" altLang="zh-CN" i="1" dirty="0" smtClean="0">
                <a:sym typeface="Symbol" panose="05050102010706020507" pitchFamily="18" charset="2"/>
              </a:rPr>
              <a:t>          g</a:t>
            </a:r>
            <a:r>
              <a:rPr kumimoji="1"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ym typeface="Symbol" panose="05050102010706020507" pitchFamily="18" charset="2"/>
              </a:rPr>
              <a:t>,…,</a:t>
            </a:r>
            <a:r>
              <a:rPr kumimoji="1" lang="en-US" altLang="zh-CN" i="1" dirty="0" smtClean="0">
                <a:sym typeface="Symbol" panose="05050102010706020507" pitchFamily="18" charset="2"/>
              </a:rPr>
              <a:t>g</a:t>
            </a:r>
            <a:r>
              <a:rPr kumimoji="1" lang="en-US" altLang="zh-CN" i="1" baseline="-25000" dirty="0" smtClean="0">
                <a:sym typeface="Symbol" panose="05050102010706020507" pitchFamily="18" charset="2"/>
              </a:rPr>
              <a:t>k</a:t>
            </a:r>
            <a:r>
              <a:rPr kumimoji="1" lang="en-US" altLang="zh-CN" dirty="0" smtClean="0">
                <a:sym typeface="Symbol" panose="05050102010706020507" pitchFamily="18" charset="2"/>
              </a:rPr>
              <a:t>,</a:t>
            </a:r>
            <a:r>
              <a:rPr kumimoji="1" lang="en-US" altLang="zh-CN" i="1" dirty="0" smtClean="0">
                <a:sym typeface="Symbol" panose="05050102010706020507" pitchFamily="18" charset="2"/>
              </a:rPr>
              <a:t>h</a:t>
            </a:r>
            <a:r>
              <a:rPr kumimoji="1"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ym typeface="Symbol" panose="05050102010706020507" pitchFamily="18" charset="2"/>
              </a:rPr>
              <a:t>,…,</a:t>
            </a:r>
            <a:r>
              <a:rPr kumimoji="1" lang="en-US" altLang="zh-CN" i="1" dirty="0" err="1">
                <a:sym typeface="Symbol" panose="05050102010706020507" pitchFamily="18" charset="2"/>
              </a:rPr>
              <a:t>h</a:t>
            </a:r>
            <a:r>
              <a:rPr kumimoji="1" lang="en-US" altLang="zh-CN" i="1" baseline="-25000" dirty="0" err="1">
                <a:sym typeface="Symbol" panose="05050102010706020507" pitchFamily="18" charset="2"/>
              </a:rPr>
              <a:t>k</a:t>
            </a:r>
            <a:r>
              <a:rPr kumimoji="1" lang="en-US" altLang="zh-CN" dirty="0" smtClean="0">
                <a:sym typeface="Symbol" panose="05050102010706020507" pitchFamily="18" charset="2"/>
              </a:rPr>
              <a:t>}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148064" y="1031474"/>
            <a:ext cx="3943324" cy="58539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sym typeface="Symbol" panose="05050102010706020507"/>
              </a:rPr>
              <a:t>若</a:t>
            </a:r>
            <a:r>
              <a:rPr lang="zh-CN" altLang="en-US" sz="2400" dirty="0" smtClean="0">
                <a:sym typeface="Symbol" panose="05050102010706020507"/>
              </a:rPr>
              <a:t>有满足赋值</a:t>
            </a:r>
            <a:r>
              <a:rPr lang="en-US" altLang="zh-CN" sz="2400" dirty="0">
                <a:sym typeface="Symbol" panose="05050102010706020507"/>
              </a:rPr>
              <a:t>(&lt;</a:t>
            </a:r>
            <a:r>
              <a:rPr lang="zh-CN" altLang="en-US" sz="2400" dirty="0">
                <a:sym typeface="Symbol" panose="05050102010706020507"/>
              </a:rPr>
              <a:t></a:t>
            </a:r>
            <a:r>
              <a:rPr lang="en-US" altLang="zh-CN" sz="2400" dirty="0" smtClean="0">
                <a:sym typeface="Symbol" panose="05050102010706020507"/>
              </a:rPr>
              <a:t>&gt;</a:t>
            </a:r>
            <a:r>
              <a:rPr kumimoji="1" lang="en-US" altLang="zh-CN" sz="2400" dirty="0" smtClean="0">
                <a:solidFill>
                  <a:srgbClr val="000000"/>
                </a:solidFill>
                <a:sym typeface="Symbol" panose="05050102010706020507"/>
              </a:rPr>
              <a:t>3SAT</a:t>
            </a:r>
            <a:r>
              <a:rPr lang="en-US" altLang="zh-CN" sz="2400" dirty="0" smtClean="0">
                <a:sym typeface="Symbol" panose="05050102010706020507"/>
              </a:rPr>
              <a:t>) 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20000"/>
              </a:lnSpc>
            </a:pPr>
            <a:r>
              <a:rPr lang="zh-CN" altLang="en-US" sz="2400" smtClean="0">
                <a:solidFill>
                  <a:srgbClr val="FF0000"/>
                </a:solidFill>
                <a:sym typeface="Symbol" panose="05050102010706020507"/>
              </a:rPr>
              <a:t>则 </a:t>
            </a:r>
            <a:r>
              <a:rPr lang="zh-CN" altLang="en-US" sz="2400" smtClean="0">
                <a:sym typeface="Symbol" panose="05050102010706020507"/>
              </a:rPr>
              <a:t>对</a:t>
            </a:r>
            <a:r>
              <a:rPr lang="zh-CN" altLang="en-US" sz="2400" dirty="0" smtClean="0">
                <a:sym typeface="Symbol" panose="05050102010706020507"/>
              </a:rPr>
              <a:t>每个</a:t>
            </a:r>
            <a:r>
              <a:rPr lang="en-US" altLang="zh-CN" sz="2400" i="1" dirty="0" smtClean="0">
                <a:sym typeface="Symbol" panose="05050102010706020507"/>
              </a:rPr>
              <a:t>x</a:t>
            </a:r>
            <a:r>
              <a:rPr lang="en-US" altLang="zh-CN" sz="2400" i="1" baseline="-25000" dirty="0" smtClean="0">
                <a:sym typeface="Symbol" panose="05050102010706020507"/>
              </a:rPr>
              <a:t>i</a:t>
            </a:r>
            <a:r>
              <a:rPr lang="en-US" altLang="zh-CN" sz="2400" dirty="0" smtClean="0">
                <a:sym typeface="Symbol" panose="05050102010706020507"/>
              </a:rPr>
              <a:t>, 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 panose="05050102010706020507"/>
              </a:rPr>
              <a:t>       若</a:t>
            </a:r>
            <a:r>
              <a:rPr lang="en-US" altLang="zh-CN" sz="2400" i="1" dirty="0" smtClean="0">
                <a:sym typeface="Symbol" panose="05050102010706020507"/>
              </a:rPr>
              <a:t>x</a:t>
            </a:r>
            <a:r>
              <a:rPr lang="en-US" altLang="zh-CN" sz="2400" i="1" baseline="-25000" dirty="0" smtClean="0">
                <a:sym typeface="Symbol" panose="05050102010706020507"/>
              </a:rPr>
              <a:t>i</a:t>
            </a:r>
            <a:r>
              <a:rPr lang="en-US" altLang="zh-CN" sz="2400" dirty="0" smtClean="0">
                <a:sym typeface="Symbol" panose="05050102010706020507"/>
              </a:rPr>
              <a:t>=1, </a:t>
            </a:r>
            <a:r>
              <a:rPr lang="zh-CN" altLang="en-US" sz="2400" dirty="0" smtClean="0">
                <a:sym typeface="Symbol" panose="05050102010706020507"/>
              </a:rPr>
              <a:t>则选数</a:t>
            </a:r>
            <a:r>
              <a:rPr lang="en-US" altLang="zh-CN" sz="2400" i="1" dirty="0" err="1" smtClean="0">
                <a:sym typeface="Symbol" panose="05050102010706020507"/>
              </a:rPr>
              <a:t>y</a:t>
            </a:r>
            <a:r>
              <a:rPr lang="en-US" altLang="zh-CN" sz="2400" i="1" baseline="-25000" dirty="0" err="1" smtClean="0">
                <a:sym typeface="Symbol" panose="05050102010706020507"/>
              </a:rPr>
              <a:t>i</a:t>
            </a:r>
            <a:r>
              <a:rPr lang="en-US" altLang="zh-CN" sz="2400" dirty="0" smtClean="0">
                <a:sym typeface="Symbol" panose="05050102010706020507"/>
              </a:rPr>
              <a:t>;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 panose="05050102010706020507"/>
              </a:rPr>
              <a:t>       若</a:t>
            </a:r>
            <a:r>
              <a:rPr lang="en-US" altLang="zh-CN" sz="2400" i="1" dirty="0" smtClean="0">
                <a:sym typeface="Symbol" panose="05050102010706020507"/>
              </a:rPr>
              <a:t>x</a:t>
            </a:r>
            <a:r>
              <a:rPr lang="en-US" altLang="zh-CN" sz="2400" i="1" baseline="-25000" dirty="0" smtClean="0">
                <a:sym typeface="Symbol" panose="05050102010706020507"/>
              </a:rPr>
              <a:t>i</a:t>
            </a:r>
            <a:r>
              <a:rPr lang="en-US" altLang="zh-CN" sz="2400" dirty="0" smtClean="0">
                <a:sym typeface="Symbol" panose="05050102010706020507"/>
              </a:rPr>
              <a:t>=0, </a:t>
            </a:r>
            <a:r>
              <a:rPr lang="zh-CN" altLang="en-US" sz="2400" dirty="0">
                <a:sym typeface="Symbol" panose="05050102010706020507"/>
              </a:rPr>
              <a:t>则选</a:t>
            </a:r>
            <a:r>
              <a:rPr lang="zh-CN" altLang="en-US" sz="2400" dirty="0" smtClean="0">
                <a:sym typeface="Symbol" panose="05050102010706020507"/>
              </a:rPr>
              <a:t>数</a:t>
            </a:r>
            <a:r>
              <a:rPr lang="en-US" altLang="zh-CN" sz="2400" i="1" dirty="0" err="1" smtClean="0">
                <a:sym typeface="Symbol" panose="05050102010706020507"/>
              </a:rPr>
              <a:t>z</a:t>
            </a:r>
            <a:r>
              <a:rPr lang="en-US" altLang="zh-CN" sz="2400" i="1" baseline="-25000" dirty="0" err="1" smtClean="0">
                <a:sym typeface="Symbol" panose="05050102010706020507"/>
              </a:rPr>
              <a:t>i</a:t>
            </a:r>
            <a:r>
              <a:rPr lang="en-US" altLang="zh-CN" sz="2400" dirty="0" smtClean="0">
                <a:sym typeface="Symbol" panose="05050102010706020507"/>
              </a:rPr>
              <a:t>.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ym typeface="Symbol" panose="05050102010706020507"/>
              </a:rPr>
              <a:t> </a:t>
            </a:r>
            <a:r>
              <a:rPr lang="en-US" altLang="zh-CN" sz="2400" dirty="0" smtClean="0">
                <a:sym typeface="Symbol" panose="05050102010706020507"/>
              </a:rPr>
              <a:t>      </a:t>
            </a:r>
            <a:r>
              <a:rPr lang="zh-CN" altLang="en-US" sz="2400" dirty="0" smtClean="0">
                <a:sym typeface="Symbol" panose="05050102010706020507"/>
              </a:rPr>
              <a:t>第</a:t>
            </a:r>
            <a:r>
              <a:rPr lang="en-US" altLang="zh-CN" sz="2400" i="1" dirty="0" smtClean="0">
                <a:sym typeface="Symbol" panose="05050102010706020507"/>
              </a:rPr>
              <a:t>x</a:t>
            </a:r>
            <a:r>
              <a:rPr lang="en-US" altLang="zh-CN" sz="2400" i="1" baseline="-25000" dirty="0" smtClean="0">
                <a:sym typeface="Symbol" panose="05050102010706020507"/>
              </a:rPr>
              <a:t>i</a:t>
            </a:r>
            <a:r>
              <a:rPr lang="zh-CN" altLang="en-US" sz="2400" dirty="0" smtClean="0">
                <a:sym typeface="Symbol" panose="05050102010706020507"/>
              </a:rPr>
              <a:t>列的和是</a:t>
            </a:r>
            <a:r>
              <a:rPr lang="en-US" altLang="zh-CN" sz="2400" dirty="0" smtClean="0">
                <a:sym typeface="Symbol" panose="05050102010706020507"/>
              </a:rPr>
              <a:t>1.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 panose="05050102010706020507"/>
              </a:rPr>
              <a:t>     对每个</a:t>
            </a:r>
            <a:r>
              <a:rPr lang="en-US" altLang="zh-CN" sz="2400" i="1" dirty="0" err="1" smtClean="0">
                <a:sym typeface="Symbol" panose="05050102010706020507"/>
              </a:rPr>
              <a:t>c</a:t>
            </a:r>
            <a:r>
              <a:rPr lang="en-US" altLang="zh-CN" sz="2400" i="1" baseline="-25000" dirty="0" err="1" smtClean="0">
                <a:sym typeface="Symbol" panose="05050102010706020507"/>
              </a:rPr>
              <a:t>j</a:t>
            </a:r>
            <a:r>
              <a:rPr lang="en-US" altLang="zh-CN" sz="2400" dirty="0" smtClean="0">
                <a:sym typeface="Symbol" panose="05050102010706020507"/>
              </a:rPr>
              <a:t>,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 panose="05050102010706020507"/>
              </a:rPr>
              <a:t>       已选数</a:t>
            </a:r>
            <a:r>
              <a:rPr lang="en-US" altLang="zh-CN" sz="2400" i="1" dirty="0" err="1" smtClean="0">
                <a:sym typeface="Symbol" panose="05050102010706020507"/>
              </a:rPr>
              <a:t>c</a:t>
            </a:r>
            <a:r>
              <a:rPr lang="en-US" altLang="zh-CN" sz="2400" i="1" baseline="-25000" dirty="0" err="1" smtClean="0">
                <a:sym typeface="Symbol" panose="05050102010706020507"/>
              </a:rPr>
              <a:t>j</a:t>
            </a:r>
            <a:r>
              <a:rPr lang="zh-CN" altLang="en-US" sz="2400" dirty="0" smtClean="0">
                <a:sym typeface="Symbol" panose="05050102010706020507"/>
              </a:rPr>
              <a:t>列和</a:t>
            </a:r>
            <a:r>
              <a:rPr lang="en-US" altLang="zh-CN" sz="2400" dirty="0" smtClean="0">
                <a:sym typeface="Symbol" panose="05050102010706020507"/>
              </a:rPr>
              <a:t>1, 3  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 panose="05050102010706020507"/>
              </a:rPr>
              <a:t>       若</a:t>
            </a:r>
            <a:r>
              <a:rPr lang="en-US" altLang="zh-CN" sz="2400" dirty="0" smtClean="0">
                <a:sym typeface="Symbol" panose="05050102010706020507"/>
              </a:rPr>
              <a:t>=1, </a:t>
            </a:r>
            <a:r>
              <a:rPr lang="zh-CN" altLang="en-US" sz="2400" dirty="0" smtClean="0">
                <a:sym typeface="Symbol" panose="05050102010706020507"/>
              </a:rPr>
              <a:t>则选</a:t>
            </a:r>
            <a:r>
              <a:rPr lang="en-US" altLang="zh-CN" sz="2400" i="1" dirty="0" err="1" smtClean="0">
                <a:sym typeface="Symbol" panose="05050102010706020507"/>
              </a:rPr>
              <a:t>g</a:t>
            </a:r>
            <a:r>
              <a:rPr lang="en-US" altLang="zh-CN" sz="2400" i="1" baseline="-25000" dirty="0" err="1" smtClean="0">
                <a:sym typeface="Symbol" panose="05050102010706020507"/>
              </a:rPr>
              <a:t>j</a:t>
            </a:r>
            <a:r>
              <a:rPr lang="en-US" altLang="zh-CN" sz="2400" dirty="0" smtClean="0">
                <a:sym typeface="Symbol" panose="05050102010706020507"/>
              </a:rPr>
              <a:t>,</a:t>
            </a:r>
            <a:r>
              <a:rPr lang="en-US" altLang="zh-CN" sz="2400" i="1" dirty="0">
                <a:sym typeface="Symbol" panose="05050102010706020507"/>
              </a:rPr>
              <a:t> </a:t>
            </a:r>
            <a:r>
              <a:rPr lang="en-US" altLang="zh-CN" sz="2400" i="1" dirty="0" err="1" smtClean="0">
                <a:sym typeface="Symbol" panose="05050102010706020507"/>
              </a:rPr>
              <a:t>h</a:t>
            </a:r>
            <a:r>
              <a:rPr lang="en-US" altLang="zh-CN" sz="2400" i="1" baseline="-25000" dirty="0" err="1" smtClean="0">
                <a:sym typeface="Symbol" panose="05050102010706020507"/>
              </a:rPr>
              <a:t>j</a:t>
            </a:r>
            <a:r>
              <a:rPr lang="en-US" altLang="zh-CN" sz="2400" dirty="0" smtClean="0">
                <a:sym typeface="Symbol" panose="05050102010706020507"/>
              </a:rPr>
              <a:t>;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 panose="05050102010706020507"/>
              </a:rPr>
              <a:t>       若</a:t>
            </a:r>
            <a:r>
              <a:rPr lang="en-US" altLang="zh-CN" sz="2400" dirty="0" smtClean="0">
                <a:sym typeface="Symbol" panose="05050102010706020507"/>
              </a:rPr>
              <a:t>=2, </a:t>
            </a:r>
            <a:r>
              <a:rPr lang="zh-CN" altLang="en-US" sz="2400" dirty="0" smtClean="0">
                <a:sym typeface="Symbol" panose="05050102010706020507"/>
              </a:rPr>
              <a:t>则选</a:t>
            </a:r>
            <a:r>
              <a:rPr lang="en-US" altLang="zh-CN" sz="2400" i="1" dirty="0" err="1" smtClean="0">
                <a:sym typeface="Symbol" panose="05050102010706020507"/>
              </a:rPr>
              <a:t>g</a:t>
            </a:r>
            <a:r>
              <a:rPr lang="en-US" altLang="zh-CN" sz="2400" i="1" baseline="-25000" dirty="0" err="1" smtClean="0">
                <a:sym typeface="Symbol" panose="05050102010706020507"/>
              </a:rPr>
              <a:t>j</a:t>
            </a:r>
            <a:r>
              <a:rPr lang="en-US" altLang="zh-CN" sz="2400" dirty="0" smtClean="0">
                <a:sym typeface="Symbol" panose="05050102010706020507"/>
              </a:rPr>
              <a:t>;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 panose="05050102010706020507"/>
              </a:rPr>
              <a:t>       若</a:t>
            </a:r>
            <a:r>
              <a:rPr lang="en-US" altLang="zh-CN" sz="2400" dirty="0" smtClean="0">
                <a:sym typeface="Symbol" panose="05050102010706020507"/>
              </a:rPr>
              <a:t>=3, </a:t>
            </a:r>
            <a:r>
              <a:rPr lang="zh-CN" altLang="en-US" sz="2400" dirty="0" smtClean="0">
                <a:sym typeface="Symbol" panose="05050102010706020507"/>
              </a:rPr>
              <a:t>则不用选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 panose="05050102010706020507"/>
              </a:rPr>
              <a:t>       已选数第</a:t>
            </a:r>
            <a:r>
              <a:rPr lang="en-US" altLang="zh-CN" sz="2400" i="1" dirty="0" err="1">
                <a:sym typeface="Symbol" panose="05050102010706020507"/>
              </a:rPr>
              <a:t>c</a:t>
            </a:r>
            <a:r>
              <a:rPr lang="en-US" altLang="zh-CN" sz="2400" i="1" baseline="-25000" dirty="0" err="1">
                <a:sym typeface="Symbol" panose="05050102010706020507"/>
              </a:rPr>
              <a:t>j</a:t>
            </a:r>
            <a:r>
              <a:rPr lang="zh-CN" altLang="en-US" sz="2400" dirty="0" smtClean="0">
                <a:sym typeface="Symbol" panose="05050102010706020507"/>
              </a:rPr>
              <a:t>列的和是</a:t>
            </a:r>
            <a:r>
              <a:rPr lang="en-US" altLang="zh-CN" sz="2400" dirty="0" smtClean="0">
                <a:sym typeface="Symbol" panose="05050102010706020507"/>
              </a:rPr>
              <a:t>3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sym typeface="Symbol" panose="05050102010706020507"/>
              </a:rPr>
              <a:t>即</a:t>
            </a:r>
            <a:r>
              <a:rPr lang="zh-CN" altLang="en-US" sz="2400" dirty="0" smtClean="0">
                <a:sym typeface="Symbol" panose="05050102010706020507"/>
              </a:rPr>
              <a:t>可选出子集 和 </a:t>
            </a:r>
            <a:r>
              <a:rPr lang="en-US" altLang="zh-CN" sz="2400" dirty="0" smtClean="0">
                <a:sym typeface="Symbol" panose="05050102010706020507"/>
              </a:rPr>
              <a:t>= t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sym typeface="Symbol" panose="05050102010706020507"/>
              </a:rPr>
              <a:t>即</a:t>
            </a:r>
            <a:r>
              <a:rPr lang="zh-CN" altLang="en-US" sz="2400" dirty="0" smtClean="0">
                <a:sym typeface="Symbol" panose="05050102010706020507"/>
              </a:rPr>
              <a:t> </a:t>
            </a:r>
            <a:r>
              <a:rPr lang="en-US" altLang="zh-CN" sz="2400" dirty="0" smtClean="0">
                <a:sym typeface="Symbol" panose="05050102010706020507"/>
              </a:rPr>
              <a:t>f</a:t>
            </a:r>
            <a:r>
              <a:rPr lang="en-US" altLang="zh-CN" sz="2400" dirty="0">
                <a:sym typeface="Symbol" panose="05050102010706020507"/>
              </a:rPr>
              <a:t>(&lt;</a:t>
            </a:r>
            <a:r>
              <a:rPr lang="zh-CN" altLang="en-US" sz="2400" dirty="0">
                <a:sym typeface="Symbol" panose="05050102010706020507"/>
              </a:rPr>
              <a:t></a:t>
            </a:r>
            <a:r>
              <a:rPr lang="en-US" altLang="zh-CN" sz="2400" dirty="0" smtClean="0">
                <a:sym typeface="Symbol" panose="05050102010706020507"/>
              </a:rPr>
              <a:t>&gt;)</a:t>
            </a:r>
            <a:r>
              <a:rPr kumimoji="1" lang="en-US" altLang="zh-CN" sz="2400" dirty="0" smtClean="0">
                <a:solidFill>
                  <a:srgbClr val="000000"/>
                </a:solidFill>
                <a:sym typeface="Symbol" panose="05050102010706020507"/>
              </a:rPr>
              <a:t>KS</a:t>
            </a:r>
            <a:endParaRPr lang="zh-CN" altLang="en-US" sz="2400" dirty="0"/>
          </a:p>
        </p:txBody>
      </p:sp>
      <p:pic>
        <p:nvPicPr>
          <p:cNvPr id="6" name="Picture 3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92896"/>
            <a:ext cx="4608512" cy="429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dirty="0" smtClean="0">
                <a:solidFill>
                  <a:schemeClr val="tx1"/>
                </a:solidFill>
                <a:sym typeface="Symbol" panose="05050102010706020507"/>
              </a:rPr>
              <a:t></a:t>
            </a:r>
            <a:r>
              <a:rPr kumimoji="1" lang="zh-CN" altLang="en-US" dirty="0" smtClean="0">
                <a:solidFill>
                  <a:schemeClr val="tx1"/>
                </a:solidFill>
                <a:sym typeface="Symbol" panose="05050102010706020507"/>
              </a:rPr>
              <a:t>可满足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 f(&lt;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/>
              </a:rPr>
              <a:t>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&gt;)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/>
              </a:rPr>
              <a:t>KS</a:t>
            </a:r>
            <a:endParaRPr kumimoji="1"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1105580"/>
            <a:ext cx="37208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f ( &lt;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/>
              </a:rPr>
              <a:t>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&gt; ) = &lt;</a:t>
            </a:r>
            <a:r>
              <a:rPr kumimoji="1" lang="en-US" altLang="zh-CN" i="1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kumimoji="1" lang="en-US" altLang="zh-CN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kumimoji="1" lang="en-US" altLang="zh-CN" i="1" dirty="0" err="1" smtClean="0">
                <a:solidFill>
                  <a:srgbClr val="000000"/>
                </a:solidFill>
                <a:sym typeface="Symbol" panose="05050102010706020507" pitchFamily="18" charset="2"/>
              </a:rPr>
              <a:t>t</a:t>
            </a:r>
            <a:r>
              <a:rPr kumimoji="1" lang="en-US" altLang="zh-CN" i="1" dirty="0" smtClean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sym typeface="Symbol" panose="05050102010706020507" pitchFamily="18" charset="2"/>
              </a:rPr>
              <a:t>&gt;, </a:t>
            </a:r>
            <a:endParaRPr kumimoji="1" lang="en-US" altLang="zh-CN" dirty="0" smtClean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r>
              <a:rPr kumimoji="1" lang="en-US" altLang="zh-CN" i="1" dirty="0" smtClean="0">
                <a:sym typeface="Symbol" panose="05050102010706020507" pitchFamily="18" charset="2"/>
              </a:rPr>
              <a:t>A</a:t>
            </a:r>
            <a:r>
              <a:rPr kumimoji="1" lang="en-US" altLang="zh-CN" dirty="0" smtClean="0"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ym typeface="Symbol" panose="05050102010706020507" pitchFamily="18" charset="2"/>
              </a:rPr>
              <a:t>= { </a:t>
            </a:r>
            <a:r>
              <a:rPr kumimoji="1" lang="en-US" altLang="zh-CN" i="1" dirty="0">
                <a:sym typeface="Symbol" panose="05050102010706020507" pitchFamily="18" charset="2"/>
              </a:rPr>
              <a:t>y</a:t>
            </a:r>
            <a:r>
              <a:rPr kumimoji="1" lang="en-US" altLang="zh-CN" baseline="-25000" dirty="0"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ym typeface="Symbol" panose="05050102010706020507" pitchFamily="18" charset="2"/>
              </a:rPr>
              <a:t>,…,</a:t>
            </a:r>
            <a:r>
              <a:rPr kumimoji="1" lang="en-US" altLang="zh-CN" i="1" dirty="0" smtClean="0">
                <a:sym typeface="Symbol" panose="05050102010706020507" pitchFamily="18" charset="2"/>
              </a:rPr>
              <a:t>y</a:t>
            </a:r>
            <a:r>
              <a:rPr kumimoji="1" lang="en-US" altLang="zh-CN" i="1" baseline="-25000" dirty="0" smtClean="0">
                <a:sym typeface="Symbol" panose="05050102010706020507" pitchFamily="18" charset="2"/>
              </a:rPr>
              <a:t>n</a:t>
            </a:r>
            <a:r>
              <a:rPr kumimoji="1" lang="en-US" altLang="zh-CN" dirty="0" smtClean="0">
                <a:sym typeface="Symbol" panose="05050102010706020507" pitchFamily="18" charset="2"/>
              </a:rPr>
              <a:t>,</a:t>
            </a:r>
            <a:r>
              <a:rPr kumimoji="1" lang="en-US" altLang="zh-CN" i="1" dirty="0" smtClean="0">
                <a:sym typeface="Symbol" panose="05050102010706020507" pitchFamily="18" charset="2"/>
              </a:rPr>
              <a:t>z</a:t>
            </a:r>
            <a:r>
              <a:rPr kumimoji="1"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ym typeface="Symbol" panose="05050102010706020507" pitchFamily="18" charset="2"/>
              </a:rPr>
              <a:t>,…,</a:t>
            </a:r>
            <a:r>
              <a:rPr kumimoji="1" lang="en-US" altLang="zh-CN" i="1" dirty="0" err="1" smtClean="0">
                <a:sym typeface="Symbol" panose="05050102010706020507" pitchFamily="18" charset="2"/>
              </a:rPr>
              <a:t>z</a:t>
            </a:r>
            <a:r>
              <a:rPr kumimoji="1" lang="en-US" altLang="zh-CN" i="1" baseline="-25000" dirty="0" err="1" smtClean="0">
                <a:sym typeface="Symbol" panose="05050102010706020507" pitchFamily="18" charset="2"/>
              </a:rPr>
              <a:t>n</a:t>
            </a:r>
            <a:r>
              <a:rPr kumimoji="1" lang="en-US" altLang="zh-CN" dirty="0" smtClean="0">
                <a:sym typeface="Symbol" panose="05050102010706020507" pitchFamily="18" charset="2"/>
              </a:rPr>
              <a:t>,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r>
              <a:rPr kumimoji="1" lang="en-US" altLang="zh-CN" i="1" dirty="0">
                <a:sym typeface="Symbol" panose="05050102010706020507" pitchFamily="18" charset="2"/>
              </a:rPr>
              <a:t> </a:t>
            </a:r>
            <a:r>
              <a:rPr kumimoji="1" lang="en-US" altLang="zh-CN" i="1" dirty="0" smtClean="0">
                <a:sym typeface="Symbol" panose="05050102010706020507" pitchFamily="18" charset="2"/>
              </a:rPr>
              <a:t>          g</a:t>
            </a:r>
            <a:r>
              <a:rPr kumimoji="1"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ym typeface="Symbol" panose="05050102010706020507" pitchFamily="18" charset="2"/>
              </a:rPr>
              <a:t>,…,</a:t>
            </a:r>
            <a:r>
              <a:rPr kumimoji="1" lang="en-US" altLang="zh-CN" i="1" dirty="0" smtClean="0">
                <a:sym typeface="Symbol" panose="05050102010706020507" pitchFamily="18" charset="2"/>
              </a:rPr>
              <a:t>g</a:t>
            </a:r>
            <a:r>
              <a:rPr kumimoji="1" lang="en-US" altLang="zh-CN" i="1" baseline="-25000" dirty="0" smtClean="0">
                <a:sym typeface="Symbol" panose="05050102010706020507" pitchFamily="18" charset="2"/>
              </a:rPr>
              <a:t>k</a:t>
            </a:r>
            <a:r>
              <a:rPr kumimoji="1" lang="en-US" altLang="zh-CN" dirty="0" smtClean="0">
                <a:sym typeface="Symbol" panose="05050102010706020507" pitchFamily="18" charset="2"/>
              </a:rPr>
              <a:t>,</a:t>
            </a:r>
            <a:r>
              <a:rPr kumimoji="1" lang="en-US" altLang="zh-CN" i="1" dirty="0" smtClean="0">
                <a:sym typeface="Symbol" panose="05050102010706020507" pitchFamily="18" charset="2"/>
              </a:rPr>
              <a:t>h</a:t>
            </a:r>
            <a:r>
              <a:rPr kumimoji="1" lang="en-US" altLang="zh-CN" baseline="-25000" dirty="0" smtClean="0"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sym typeface="Symbol" panose="05050102010706020507" pitchFamily="18" charset="2"/>
              </a:rPr>
              <a:t>,…,</a:t>
            </a:r>
            <a:r>
              <a:rPr kumimoji="1" lang="en-US" altLang="zh-CN" i="1" dirty="0" err="1">
                <a:sym typeface="Symbol" panose="05050102010706020507" pitchFamily="18" charset="2"/>
              </a:rPr>
              <a:t>h</a:t>
            </a:r>
            <a:r>
              <a:rPr kumimoji="1" lang="en-US" altLang="zh-CN" i="1" baseline="-25000" dirty="0" err="1">
                <a:sym typeface="Symbol" panose="05050102010706020507" pitchFamily="18" charset="2"/>
              </a:rPr>
              <a:t>k</a:t>
            </a:r>
            <a:r>
              <a:rPr kumimoji="1" lang="en-US" altLang="zh-CN" dirty="0" smtClean="0">
                <a:sym typeface="Symbol" panose="05050102010706020507" pitchFamily="18" charset="2"/>
              </a:rPr>
              <a:t>}</a:t>
            </a:r>
            <a:endParaRPr lang="zh-CN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042382" y="1196752"/>
            <a:ext cx="3643946" cy="5410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sym typeface="Symbol" panose="05050102010706020507"/>
              </a:rPr>
              <a:t>若</a:t>
            </a:r>
            <a:r>
              <a:rPr lang="en-US" altLang="zh-CN" sz="2400" dirty="0" smtClean="0">
                <a:sym typeface="Symbol" panose="05050102010706020507"/>
              </a:rPr>
              <a:t>f(&lt;</a:t>
            </a:r>
            <a:r>
              <a:rPr lang="zh-CN" altLang="en-US" sz="2400" dirty="0" smtClean="0">
                <a:sym typeface="Symbol" panose="05050102010706020507"/>
              </a:rPr>
              <a:t></a:t>
            </a:r>
            <a:r>
              <a:rPr lang="en-US" altLang="zh-CN" sz="2400" dirty="0" smtClean="0">
                <a:sym typeface="Symbol" panose="05050102010706020507"/>
              </a:rPr>
              <a:t>&gt;)</a:t>
            </a:r>
            <a:r>
              <a:rPr kumimoji="1" lang="en-US" altLang="zh-CN" sz="2400" dirty="0" smtClean="0">
                <a:solidFill>
                  <a:srgbClr val="000000"/>
                </a:solidFill>
                <a:sym typeface="Symbol" panose="05050102010706020507"/>
              </a:rPr>
              <a:t>KS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sym typeface="Symbol" panose="05050102010706020507"/>
              </a:rPr>
              <a:t>即</a:t>
            </a:r>
            <a:r>
              <a:rPr lang="zh-CN" altLang="en-US" sz="2400" dirty="0" smtClean="0">
                <a:sym typeface="Symbol" panose="05050102010706020507"/>
              </a:rPr>
              <a:t>存在子集和 </a:t>
            </a:r>
            <a:r>
              <a:rPr lang="en-US" altLang="zh-CN" sz="2400" dirty="0" smtClean="0">
                <a:sym typeface="Symbol" panose="05050102010706020507"/>
              </a:rPr>
              <a:t>= t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sym typeface="Symbol" panose="05050102010706020507"/>
              </a:rPr>
              <a:t>则</a:t>
            </a:r>
            <a:r>
              <a:rPr lang="zh-CN" altLang="en-US" sz="2400" dirty="0" smtClean="0">
                <a:sym typeface="Symbol" panose="05050102010706020507"/>
              </a:rPr>
              <a:t> 子集中对</a:t>
            </a:r>
            <a:r>
              <a:rPr lang="zh-CN" altLang="en-US" sz="2400" dirty="0">
                <a:sym typeface="Symbol" panose="05050102010706020507"/>
              </a:rPr>
              <a:t>每个</a:t>
            </a:r>
            <a:r>
              <a:rPr lang="en-US" altLang="zh-CN" sz="2400" i="1" dirty="0" err="1">
                <a:sym typeface="Symbol" panose="05050102010706020507"/>
              </a:rPr>
              <a:t>i</a:t>
            </a:r>
            <a:r>
              <a:rPr lang="en-US" altLang="zh-CN" sz="2400" dirty="0">
                <a:sym typeface="Symbol" panose="05050102010706020507"/>
              </a:rPr>
              <a:t>, </a:t>
            </a:r>
            <a:endParaRPr lang="en-US" altLang="zh-CN" sz="2400" dirty="0">
              <a:sym typeface="Symbol" panose="05050102010706020507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>
                <a:sym typeface="Symbol" panose="05050102010706020507"/>
              </a:rPr>
              <a:t>  </a:t>
            </a:r>
            <a:r>
              <a:rPr lang="en-US" altLang="zh-CN" sz="2400" dirty="0" smtClean="0">
                <a:sym typeface="Symbol" panose="05050102010706020507"/>
              </a:rPr>
              <a:t>      </a:t>
            </a:r>
            <a:r>
              <a:rPr lang="en-US" altLang="zh-CN" sz="2400" i="1" dirty="0" err="1">
                <a:sym typeface="Symbol" panose="05050102010706020507"/>
              </a:rPr>
              <a:t>y</a:t>
            </a:r>
            <a:r>
              <a:rPr lang="en-US" altLang="zh-CN" sz="2400" i="1" baseline="-25000" dirty="0" err="1">
                <a:sym typeface="Symbol" panose="05050102010706020507"/>
              </a:rPr>
              <a:t>i</a:t>
            </a:r>
            <a:r>
              <a:rPr lang="en-US" altLang="zh-CN" sz="2400" dirty="0">
                <a:sym typeface="Symbol" panose="05050102010706020507"/>
              </a:rPr>
              <a:t>,</a:t>
            </a:r>
            <a:r>
              <a:rPr lang="en-US" altLang="zh-CN" sz="2400" i="1" dirty="0">
                <a:sym typeface="Symbol" panose="05050102010706020507"/>
              </a:rPr>
              <a:t> </a:t>
            </a:r>
            <a:r>
              <a:rPr lang="en-US" altLang="zh-CN" sz="2400" i="1" dirty="0" err="1">
                <a:sym typeface="Symbol" panose="05050102010706020507"/>
              </a:rPr>
              <a:t>z</a:t>
            </a:r>
            <a:r>
              <a:rPr lang="en-US" altLang="zh-CN" sz="2400" i="1" baseline="-25000" dirty="0" err="1">
                <a:sym typeface="Symbol" panose="05050102010706020507"/>
              </a:rPr>
              <a:t>i</a:t>
            </a:r>
            <a:r>
              <a:rPr lang="zh-CN" altLang="en-US" sz="2400" dirty="0" smtClean="0">
                <a:sym typeface="Symbol" panose="05050102010706020507"/>
              </a:rPr>
              <a:t>只有</a:t>
            </a:r>
            <a:r>
              <a:rPr lang="en-US" altLang="zh-CN" sz="2400" dirty="0" smtClean="0">
                <a:sym typeface="Symbol" panose="05050102010706020507"/>
              </a:rPr>
              <a:t>1</a:t>
            </a:r>
            <a:r>
              <a:rPr lang="zh-CN" altLang="en-US" sz="2400" dirty="0">
                <a:sym typeface="Symbol" panose="05050102010706020507"/>
              </a:rPr>
              <a:t>个</a:t>
            </a:r>
            <a:endParaRPr lang="en-US" altLang="zh-CN" sz="2400" dirty="0">
              <a:sym typeface="Symbol" panose="05050102010706020507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ym typeface="Symbol" panose="05050102010706020507"/>
              </a:rPr>
              <a:t>   </a:t>
            </a:r>
            <a:r>
              <a:rPr lang="zh-CN" altLang="en-US" sz="2400" dirty="0" smtClean="0">
                <a:sym typeface="Symbol" panose="05050102010706020507"/>
              </a:rPr>
              <a:t>    若有</a:t>
            </a:r>
            <a:r>
              <a:rPr lang="en-US" altLang="zh-CN" sz="2400" i="1" dirty="0" err="1" smtClean="0">
                <a:sym typeface="Symbol" panose="05050102010706020507"/>
              </a:rPr>
              <a:t>y</a:t>
            </a:r>
            <a:r>
              <a:rPr lang="en-US" altLang="zh-CN" sz="2400" i="1" baseline="-25000" dirty="0" err="1" smtClean="0">
                <a:sym typeface="Symbol" panose="05050102010706020507"/>
              </a:rPr>
              <a:t>i</a:t>
            </a:r>
            <a:r>
              <a:rPr lang="en-US" altLang="zh-CN" sz="2400" dirty="0">
                <a:sym typeface="Symbol" panose="05050102010706020507"/>
              </a:rPr>
              <a:t>, </a:t>
            </a:r>
            <a:r>
              <a:rPr lang="zh-CN" altLang="en-US" sz="2400" dirty="0">
                <a:sym typeface="Symbol" panose="05050102010706020507"/>
              </a:rPr>
              <a:t>则令</a:t>
            </a:r>
            <a:r>
              <a:rPr lang="en-US" altLang="zh-CN" sz="2400" i="1" dirty="0">
                <a:sym typeface="Symbol" panose="05050102010706020507"/>
              </a:rPr>
              <a:t>x</a:t>
            </a:r>
            <a:r>
              <a:rPr lang="en-US" altLang="zh-CN" sz="2400" i="1" baseline="-25000" dirty="0">
                <a:sym typeface="Symbol" panose="05050102010706020507"/>
              </a:rPr>
              <a:t>i</a:t>
            </a:r>
            <a:r>
              <a:rPr lang="en-US" altLang="zh-CN" sz="2400" dirty="0">
                <a:sym typeface="Symbol" panose="05050102010706020507"/>
              </a:rPr>
              <a:t>=1;</a:t>
            </a:r>
            <a:endParaRPr lang="en-US" altLang="zh-CN" sz="2400" dirty="0">
              <a:sym typeface="Symbol" panose="05050102010706020507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>
                <a:sym typeface="Symbol" panose="05050102010706020507"/>
              </a:rPr>
              <a:t>   </a:t>
            </a:r>
            <a:r>
              <a:rPr lang="zh-CN" altLang="en-US" sz="2400" dirty="0" smtClean="0">
                <a:sym typeface="Symbol" panose="05050102010706020507"/>
              </a:rPr>
              <a:t>    若有</a:t>
            </a:r>
            <a:r>
              <a:rPr lang="en-US" altLang="zh-CN" sz="2400" i="1" dirty="0" err="1" smtClean="0">
                <a:sym typeface="Symbol" panose="05050102010706020507"/>
              </a:rPr>
              <a:t>z</a:t>
            </a:r>
            <a:r>
              <a:rPr lang="en-US" altLang="zh-CN" sz="2400" i="1" baseline="-25000" dirty="0" err="1" smtClean="0">
                <a:sym typeface="Symbol" panose="05050102010706020507"/>
              </a:rPr>
              <a:t>i</a:t>
            </a:r>
            <a:r>
              <a:rPr lang="en-US" altLang="zh-CN" sz="2400" dirty="0">
                <a:sym typeface="Symbol" panose="05050102010706020507"/>
              </a:rPr>
              <a:t>, </a:t>
            </a:r>
            <a:r>
              <a:rPr lang="zh-CN" altLang="en-US" sz="2400" dirty="0">
                <a:sym typeface="Symbol" panose="05050102010706020507"/>
              </a:rPr>
              <a:t>则令</a:t>
            </a:r>
            <a:r>
              <a:rPr lang="en-US" altLang="zh-CN" sz="2400" i="1" dirty="0">
                <a:sym typeface="Symbol" panose="05050102010706020507"/>
              </a:rPr>
              <a:t>x</a:t>
            </a:r>
            <a:r>
              <a:rPr lang="en-US" altLang="zh-CN" sz="2400" i="1" baseline="-25000" dirty="0">
                <a:sym typeface="Symbol" panose="05050102010706020507"/>
              </a:rPr>
              <a:t>i</a:t>
            </a:r>
            <a:r>
              <a:rPr lang="en-US" altLang="zh-CN" sz="2400" dirty="0">
                <a:sym typeface="Symbol" panose="05050102010706020507"/>
              </a:rPr>
              <a:t>=0.</a:t>
            </a:r>
            <a:endParaRPr lang="en-US" altLang="zh-CN" sz="2400" dirty="0">
              <a:sym typeface="Symbol" panose="05050102010706020507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 panose="05050102010706020507"/>
              </a:rPr>
              <a:t>    子集中对</a:t>
            </a:r>
            <a:r>
              <a:rPr lang="zh-CN" altLang="en-US" sz="2400" dirty="0">
                <a:sym typeface="Symbol" panose="05050102010706020507"/>
              </a:rPr>
              <a:t>每个</a:t>
            </a:r>
            <a:r>
              <a:rPr lang="en-US" altLang="zh-CN" sz="2400" i="1" dirty="0">
                <a:sym typeface="Symbol" panose="05050102010706020507"/>
              </a:rPr>
              <a:t>j</a:t>
            </a:r>
            <a:r>
              <a:rPr lang="en-US" altLang="zh-CN" sz="2400" dirty="0">
                <a:sym typeface="Symbol" panose="05050102010706020507"/>
              </a:rPr>
              <a:t>,</a:t>
            </a:r>
            <a:endParaRPr lang="en-US" altLang="zh-CN" sz="2400" dirty="0">
              <a:sym typeface="Symbol" panose="05050102010706020507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 panose="05050102010706020507"/>
              </a:rPr>
              <a:t>       第</a:t>
            </a:r>
            <a:r>
              <a:rPr lang="en-US" altLang="zh-CN" sz="2400" i="1" dirty="0" err="1">
                <a:sym typeface="Symbol" panose="05050102010706020507"/>
              </a:rPr>
              <a:t>c</a:t>
            </a:r>
            <a:r>
              <a:rPr lang="en-US" altLang="zh-CN" sz="2400" i="1" baseline="-25000" dirty="0" err="1">
                <a:sym typeface="Symbol" panose="05050102010706020507"/>
              </a:rPr>
              <a:t>j</a:t>
            </a:r>
            <a:r>
              <a:rPr lang="zh-CN" altLang="en-US" sz="2400" dirty="0">
                <a:sym typeface="Symbol" panose="05050102010706020507"/>
              </a:rPr>
              <a:t>列的和是</a:t>
            </a:r>
            <a:r>
              <a:rPr lang="en-US" altLang="zh-CN" sz="2400" dirty="0">
                <a:sym typeface="Symbol" panose="05050102010706020507"/>
              </a:rPr>
              <a:t>3</a:t>
            </a:r>
            <a:r>
              <a:rPr lang="zh-CN" altLang="en-US" sz="2400" dirty="0" smtClean="0">
                <a:sym typeface="Symbol" panose="05050102010706020507"/>
              </a:rPr>
              <a:t>   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ym typeface="Symbol" panose="05050102010706020507"/>
              </a:rPr>
              <a:t>        </a:t>
            </a:r>
            <a:r>
              <a:rPr lang="en-US" altLang="zh-CN" sz="2400" i="1" dirty="0" err="1" smtClean="0">
                <a:sym typeface="Symbol" panose="05050102010706020507"/>
              </a:rPr>
              <a:t>gh</a:t>
            </a:r>
            <a:r>
              <a:rPr lang="zh-CN" altLang="en-US" sz="2400" dirty="0" smtClean="0">
                <a:sym typeface="Symbol" panose="05050102010706020507"/>
              </a:rPr>
              <a:t>行</a:t>
            </a:r>
            <a:r>
              <a:rPr lang="en-US" altLang="zh-CN" sz="2400" i="1" dirty="0" err="1">
                <a:sym typeface="Symbol" panose="05050102010706020507"/>
              </a:rPr>
              <a:t>c</a:t>
            </a:r>
            <a:r>
              <a:rPr lang="en-US" altLang="zh-CN" sz="2400" i="1" baseline="-25000" dirty="0" err="1">
                <a:sym typeface="Symbol" panose="05050102010706020507"/>
              </a:rPr>
              <a:t>j</a:t>
            </a:r>
            <a:r>
              <a:rPr lang="zh-CN" altLang="en-US" sz="2400" dirty="0">
                <a:sym typeface="Symbol" panose="05050102010706020507"/>
              </a:rPr>
              <a:t>列</a:t>
            </a:r>
            <a:r>
              <a:rPr lang="zh-CN" altLang="en-US" sz="2400" dirty="0" smtClean="0">
                <a:sym typeface="Symbol" panose="05050102010706020507"/>
              </a:rPr>
              <a:t>和</a:t>
            </a:r>
            <a:r>
              <a:rPr lang="en-US" altLang="zh-CN" sz="2400" dirty="0" smtClean="0">
                <a:sym typeface="Symbol" panose="05050102010706020507"/>
              </a:rPr>
              <a:t> 2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ym typeface="Symbol" panose="05050102010706020507"/>
              </a:rPr>
              <a:t>        </a:t>
            </a:r>
            <a:r>
              <a:rPr lang="en-US" altLang="zh-CN" sz="2400" i="1" dirty="0" err="1" smtClean="0">
                <a:sym typeface="Symbol" panose="05050102010706020507"/>
              </a:rPr>
              <a:t>yz</a:t>
            </a:r>
            <a:r>
              <a:rPr lang="zh-CN" altLang="en-US" sz="2400" dirty="0" smtClean="0">
                <a:sym typeface="Symbol" panose="05050102010706020507"/>
              </a:rPr>
              <a:t>行</a:t>
            </a:r>
            <a:r>
              <a:rPr lang="en-US" altLang="zh-CN" sz="2400" i="1" dirty="0" err="1" smtClean="0">
                <a:sym typeface="Symbol" panose="05050102010706020507"/>
              </a:rPr>
              <a:t>c</a:t>
            </a:r>
            <a:r>
              <a:rPr lang="en-US" altLang="zh-CN" sz="2400" i="1" baseline="-25000" dirty="0" err="1" smtClean="0">
                <a:sym typeface="Symbol" panose="05050102010706020507"/>
              </a:rPr>
              <a:t>j</a:t>
            </a:r>
            <a:r>
              <a:rPr lang="zh-CN" altLang="en-US" sz="2400" dirty="0">
                <a:sym typeface="Symbol" panose="05050102010706020507"/>
              </a:rPr>
              <a:t>列和</a:t>
            </a:r>
            <a:r>
              <a:rPr lang="en-US" altLang="zh-CN" sz="2400" dirty="0">
                <a:sym typeface="Symbol" panose="05050102010706020507"/>
              </a:rPr>
              <a:t>1, 3  </a:t>
            </a:r>
            <a:endParaRPr lang="en-US" altLang="zh-CN" sz="2400" dirty="0">
              <a:sym typeface="Symbol" panose="05050102010706020507"/>
            </a:endParaRPr>
          </a:p>
          <a:p>
            <a:pPr>
              <a:lnSpc>
                <a:spcPct val="120000"/>
              </a:lnSpc>
            </a:pPr>
            <a:r>
              <a:rPr lang="en-US" altLang="zh-CN" sz="2400" dirty="0" smtClean="0">
                <a:sym typeface="Symbol" panose="05050102010706020507"/>
              </a:rPr>
              <a:t>      </a:t>
            </a:r>
            <a:r>
              <a:rPr lang="zh-CN" altLang="en-US" sz="2400" dirty="0" smtClean="0">
                <a:sym typeface="Symbol" panose="05050102010706020507"/>
              </a:rPr>
              <a:t>子句</a:t>
            </a:r>
            <a:r>
              <a:rPr lang="en-US" altLang="zh-CN" sz="2400" i="1" dirty="0" err="1" smtClean="0">
                <a:sym typeface="Symbol" panose="05050102010706020507"/>
              </a:rPr>
              <a:t>c</a:t>
            </a:r>
            <a:r>
              <a:rPr lang="en-US" altLang="zh-CN" sz="2400" i="1" baseline="-25000" dirty="0" err="1" smtClean="0">
                <a:sym typeface="Symbol" panose="05050102010706020507"/>
              </a:rPr>
              <a:t>j</a:t>
            </a:r>
            <a:r>
              <a:rPr lang="zh-CN" altLang="en-US" sz="2400" dirty="0" smtClean="0">
                <a:sym typeface="Symbol" panose="05050102010706020507"/>
              </a:rPr>
              <a:t>在当前赋值下</a:t>
            </a:r>
            <a:r>
              <a:rPr lang="en-US" altLang="zh-CN" sz="2400" dirty="0" smtClean="0">
                <a:sym typeface="Symbol" panose="05050102010706020507"/>
              </a:rPr>
              <a:t>=1</a:t>
            </a:r>
            <a:endParaRPr lang="en-US" altLang="zh-CN" sz="2400" dirty="0" smtClean="0">
              <a:sym typeface="Symbol" panose="05050102010706020507"/>
            </a:endParaRPr>
          </a:p>
          <a:p>
            <a:pPr>
              <a:lnSpc>
                <a:spcPct val="120000"/>
              </a:lnSpc>
            </a:pPr>
            <a:r>
              <a:rPr lang="zh-CN" altLang="en-US" sz="2400" dirty="0" smtClean="0">
                <a:solidFill>
                  <a:srgbClr val="FF0000"/>
                </a:solidFill>
                <a:sym typeface="Symbol" panose="05050102010706020507"/>
              </a:rPr>
              <a:t>即</a:t>
            </a:r>
            <a:r>
              <a:rPr lang="zh-CN" altLang="en-US" sz="2400" dirty="0" smtClean="0">
                <a:sym typeface="Symbol" panose="05050102010706020507"/>
              </a:rPr>
              <a:t></a:t>
            </a:r>
            <a:r>
              <a:rPr lang="zh-CN" altLang="en-US" sz="2400" dirty="0">
                <a:sym typeface="Symbol" panose="05050102010706020507"/>
              </a:rPr>
              <a:t>有满足</a:t>
            </a:r>
            <a:r>
              <a:rPr lang="zh-CN" altLang="en-US" sz="2400" dirty="0" smtClean="0">
                <a:sym typeface="Symbol" panose="05050102010706020507"/>
              </a:rPr>
              <a:t>赋值</a:t>
            </a:r>
            <a:endParaRPr lang="en-US" altLang="zh-CN" sz="2400" dirty="0">
              <a:sym typeface="Symbol" panose="05050102010706020507"/>
            </a:endParaRPr>
          </a:p>
        </p:txBody>
      </p:sp>
      <p:pic>
        <p:nvPicPr>
          <p:cNvPr id="6" name="Picture 3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564904"/>
            <a:ext cx="4608512" cy="429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24657" name="Text Box 17"/>
          <p:cNvSpPr txBox="1">
            <a:spLocks noChangeArrowheads="1"/>
          </p:cNvSpPr>
          <p:nvPr/>
        </p:nvSpPr>
        <p:spPr bwMode="auto">
          <a:xfrm>
            <a:off x="251521" y="1196752"/>
            <a:ext cx="871296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00" dirty="0" smtClean="0"/>
              <a:t>7.22 </a:t>
            </a:r>
            <a:r>
              <a:rPr lang="zh-CN" altLang="zh-CN" sz="1800" dirty="0"/>
              <a:t>令</a:t>
            </a:r>
            <a:r>
              <a:rPr lang="en-US" altLang="zh-CN" sz="1800" dirty="0"/>
              <a:t>HALF-CLIQUE = { &lt;G&gt; | G</a:t>
            </a:r>
            <a:r>
              <a:rPr lang="zh-CN" altLang="zh-CN" sz="1800" dirty="0"/>
              <a:t>是无向图</a:t>
            </a:r>
            <a:r>
              <a:rPr lang="en-US" altLang="zh-CN" sz="1800" dirty="0"/>
              <a:t>, </a:t>
            </a:r>
            <a:r>
              <a:rPr lang="zh-CN" altLang="zh-CN" sz="1800" dirty="0"/>
              <a:t>包含结点数至少为</a:t>
            </a:r>
            <a:r>
              <a:rPr lang="en-US" altLang="zh-CN" sz="1800" dirty="0"/>
              <a:t>m/2</a:t>
            </a:r>
            <a:r>
              <a:rPr lang="zh-CN" altLang="zh-CN" sz="1800" dirty="0"/>
              <a:t>的完全子图</a:t>
            </a:r>
            <a:r>
              <a:rPr lang="en-US" altLang="zh-CN" sz="1800" dirty="0"/>
              <a:t>, m</a:t>
            </a:r>
            <a:r>
              <a:rPr lang="zh-CN" altLang="zh-CN" sz="1800" dirty="0"/>
              <a:t>是</a:t>
            </a:r>
            <a:r>
              <a:rPr lang="en-US" altLang="zh-CN" sz="1800" dirty="0"/>
              <a:t>G</a:t>
            </a:r>
            <a:r>
              <a:rPr lang="zh-CN" altLang="zh-CN" sz="1800" dirty="0"/>
              <a:t>的结点数</a:t>
            </a:r>
            <a:r>
              <a:rPr lang="en-US" altLang="zh-CN" sz="1800" dirty="0"/>
              <a:t>}</a:t>
            </a:r>
            <a:r>
              <a:rPr lang="zh-CN" altLang="zh-CN" sz="1800" dirty="0"/>
              <a:t>。证明</a:t>
            </a:r>
            <a:r>
              <a:rPr lang="en-US" altLang="zh-CN" sz="1800" dirty="0"/>
              <a:t>HALF-CLIQUE</a:t>
            </a:r>
            <a:r>
              <a:rPr lang="zh-CN" altLang="zh-CN" sz="1800" dirty="0"/>
              <a:t>是</a:t>
            </a:r>
            <a:r>
              <a:rPr lang="en-US" altLang="zh-CN" sz="1800" dirty="0"/>
              <a:t>NP</a:t>
            </a:r>
            <a:r>
              <a:rPr lang="zh-CN" altLang="zh-CN" sz="1800" dirty="0"/>
              <a:t>完全的。</a:t>
            </a:r>
            <a:endParaRPr lang="zh-CN" altLang="zh-CN" sz="1800" dirty="0"/>
          </a:p>
          <a:p>
            <a:r>
              <a:rPr lang="zh-CN" altLang="en-US" sz="1800" dirty="0" smtClean="0"/>
              <a:t>说明：书上的答案只是要点，考试时需要给出完整的答案。</a:t>
            </a:r>
            <a:endParaRPr lang="en-US" altLang="zh-CN" sz="1800" dirty="0" smtClean="0"/>
          </a:p>
          <a:p>
            <a:r>
              <a:rPr lang="zh-CN" altLang="zh-CN" sz="1800" dirty="0" smtClean="0"/>
              <a:t>证明：</a:t>
            </a:r>
            <a:endParaRPr lang="en-US" altLang="zh-CN" sz="1800" dirty="0" smtClean="0"/>
          </a:p>
          <a:p>
            <a:r>
              <a:rPr lang="en-US" altLang="zh-CN" sz="1800" dirty="0" smtClean="0"/>
              <a:t>(</a:t>
            </a:r>
            <a:r>
              <a:rPr lang="en-US" altLang="zh-CN" sz="1800" dirty="0"/>
              <a:t>1) HALF-CLIQUE</a:t>
            </a:r>
            <a:r>
              <a:rPr lang="en-US" altLang="zh-CN" sz="1800" dirty="0">
                <a:sym typeface="Symbol" panose="05050102010706020507"/>
              </a:rPr>
              <a:t></a:t>
            </a:r>
            <a:r>
              <a:rPr lang="en-US" altLang="zh-CN" sz="1800" dirty="0"/>
              <a:t>NP</a:t>
            </a:r>
            <a:endParaRPr lang="zh-CN" altLang="zh-CN" sz="1800" dirty="0"/>
          </a:p>
          <a:p>
            <a:r>
              <a:rPr lang="zh-CN" altLang="zh-CN" sz="1800" dirty="0"/>
              <a:t>构造如下非确定图灵机</a:t>
            </a:r>
            <a:endParaRPr lang="zh-CN" altLang="zh-CN" sz="1800" dirty="0"/>
          </a:p>
          <a:p>
            <a:r>
              <a:rPr lang="en-US" altLang="zh-CN" sz="1800" dirty="0"/>
              <a:t>N=</a:t>
            </a:r>
            <a:r>
              <a:rPr lang="zh-CN" altLang="zh-CN" sz="1800" dirty="0"/>
              <a:t>“对于输入</a:t>
            </a:r>
            <a:r>
              <a:rPr lang="en-US" altLang="zh-CN" sz="1800" dirty="0"/>
              <a:t>&lt;G&gt;, G</a:t>
            </a:r>
            <a:r>
              <a:rPr lang="zh-CN" altLang="zh-CN" sz="1800" dirty="0"/>
              <a:t>是无向图</a:t>
            </a:r>
            <a:r>
              <a:rPr lang="en-US" altLang="zh-CN" sz="1800" dirty="0"/>
              <a:t>,</a:t>
            </a:r>
            <a:r>
              <a:rPr lang="zh-CN" altLang="zh-CN" sz="1800" dirty="0"/>
              <a:t>有</a:t>
            </a:r>
            <a:r>
              <a:rPr lang="en-US" altLang="zh-CN" sz="1800" dirty="0"/>
              <a:t>m</a:t>
            </a:r>
            <a:r>
              <a:rPr lang="zh-CN" altLang="zh-CN" sz="1800" dirty="0"/>
              <a:t>个顶点</a:t>
            </a:r>
            <a:endParaRPr lang="zh-CN" altLang="zh-CN" sz="1800" dirty="0"/>
          </a:p>
          <a:p>
            <a:r>
              <a:rPr lang="en-US" altLang="zh-CN" sz="1800" dirty="0"/>
              <a:t>    (a) </a:t>
            </a:r>
            <a:r>
              <a:rPr lang="zh-CN" altLang="zh-CN" sz="1800" dirty="0"/>
              <a:t>非确定地产生一个</a:t>
            </a:r>
            <a:r>
              <a:rPr lang="en-US" altLang="zh-CN" sz="1800" dirty="0"/>
              <a:t>m/2</a:t>
            </a:r>
            <a:r>
              <a:rPr lang="zh-CN" altLang="zh-CN" sz="1800" dirty="0"/>
              <a:t>个顶点的子集</a:t>
            </a:r>
            <a:endParaRPr lang="zh-CN" altLang="zh-CN" sz="1800" dirty="0"/>
          </a:p>
          <a:p>
            <a:r>
              <a:rPr lang="en-US" altLang="zh-CN" sz="1800" dirty="0"/>
              <a:t>    (b) </a:t>
            </a:r>
            <a:r>
              <a:rPr lang="zh-CN" altLang="zh-CN" sz="1800" dirty="0"/>
              <a:t>若这个子集中的任意两个顶点之间都有边相连，则接受；否则，拒绝”。</a:t>
            </a:r>
            <a:endParaRPr lang="zh-CN" altLang="zh-CN" sz="1800" dirty="0"/>
          </a:p>
          <a:p>
            <a:r>
              <a:rPr lang="zh-CN" altLang="zh-CN" sz="1800" dirty="0"/>
              <a:t>因为</a:t>
            </a:r>
            <a:r>
              <a:rPr lang="en-US" altLang="zh-CN" sz="1800" dirty="0"/>
              <a:t>N</a:t>
            </a:r>
            <a:r>
              <a:rPr lang="zh-CN" altLang="zh-CN" sz="1800" dirty="0"/>
              <a:t>的语言是</a:t>
            </a:r>
            <a:r>
              <a:rPr lang="en-US" altLang="zh-CN" sz="1800" dirty="0"/>
              <a:t>HALF-CLIQUE</a:t>
            </a:r>
            <a:r>
              <a:rPr lang="zh-CN" altLang="zh-CN" sz="1800" dirty="0"/>
              <a:t>，且</a:t>
            </a:r>
            <a:r>
              <a:rPr lang="en-US" altLang="zh-CN" sz="1800" dirty="0"/>
              <a:t>N</a:t>
            </a:r>
            <a:r>
              <a:rPr lang="zh-CN" altLang="zh-CN" sz="1800" dirty="0" smtClean="0"/>
              <a:t>是</a:t>
            </a:r>
            <a:r>
              <a:rPr lang="zh-CN" altLang="en-US" sz="1800" dirty="0" smtClean="0"/>
              <a:t>在</a:t>
            </a:r>
            <a:r>
              <a:rPr lang="zh-CN" altLang="zh-CN" sz="1800" dirty="0" smtClean="0"/>
              <a:t>多项式时间</a:t>
            </a:r>
            <a:r>
              <a:rPr lang="zh-CN" altLang="en-US" sz="1800" dirty="0" smtClean="0"/>
              <a:t>运行</a:t>
            </a:r>
            <a:r>
              <a:rPr lang="zh-CN" altLang="zh-CN" sz="1800" dirty="0" smtClean="0"/>
              <a:t>，</a:t>
            </a:r>
            <a:r>
              <a:rPr lang="zh-CN" altLang="zh-CN" sz="1800" dirty="0"/>
              <a:t>所以</a:t>
            </a:r>
            <a:r>
              <a:rPr lang="en-US" altLang="zh-CN" sz="1800" dirty="0"/>
              <a:t>HALF-CLIQUE</a:t>
            </a:r>
            <a:r>
              <a:rPr lang="en-US" altLang="zh-CN" sz="1800" dirty="0">
                <a:sym typeface="Symbol" panose="05050102010706020507"/>
              </a:rPr>
              <a:t></a:t>
            </a:r>
            <a:r>
              <a:rPr lang="en-US" altLang="zh-CN" sz="1800" dirty="0"/>
              <a:t>NP</a:t>
            </a:r>
            <a:r>
              <a:rPr lang="zh-CN" altLang="zh-CN" sz="1800" dirty="0" smtClean="0"/>
              <a:t>。</a:t>
            </a:r>
            <a:endParaRPr lang="zh-CN" altLang="zh-CN" sz="1800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303015"/>
            <a:ext cx="87849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(2) </a:t>
            </a:r>
            <a:r>
              <a:rPr lang="zh-CN" altLang="zh-CN" sz="1800" dirty="0"/>
              <a:t>证明</a:t>
            </a:r>
            <a:r>
              <a:rPr lang="en-US" altLang="zh-CN" sz="1800" dirty="0"/>
              <a:t>CLIQUE</a:t>
            </a:r>
            <a:r>
              <a:rPr lang="zh-CN" altLang="zh-CN" sz="1800" dirty="0"/>
              <a:t>可以多项式时间映射归约到</a:t>
            </a:r>
            <a:r>
              <a:rPr lang="en-US" altLang="zh-CN" sz="1800" dirty="0"/>
              <a:t>HALF-CLIQUE.</a:t>
            </a:r>
            <a:endParaRPr lang="zh-CN" altLang="zh-CN" sz="1800" dirty="0"/>
          </a:p>
          <a:p>
            <a:r>
              <a:rPr lang="zh-CN" altLang="zh-CN" sz="1800" dirty="0"/>
              <a:t>对任意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G,k</a:t>
            </a:r>
            <a:r>
              <a:rPr lang="en-US" altLang="zh-CN" sz="1800" dirty="0"/>
              <a:t>&gt;</a:t>
            </a:r>
            <a:r>
              <a:rPr lang="zh-CN" altLang="zh-CN" sz="1800" dirty="0"/>
              <a:t>，其中</a:t>
            </a:r>
            <a:r>
              <a:rPr lang="en-US" altLang="zh-CN" sz="1800" dirty="0"/>
              <a:t>G</a:t>
            </a:r>
            <a:r>
              <a:rPr lang="zh-CN" altLang="zh-CN" sz="1800" dirty="0"/>
              <a:t>是一个无向图，</a:t>
            </a:r>
            <a:r>
              <a:rPr lang="en-US" altLang="zh-CN" sz="1800" dirty="0"/>
              <a:t>k</a:t>
            </a:r>
            <a:r>
              <a:rPr lang="zh-CN" altLang="zh-CN" sz="1800" dirty="0"/>
              <a:t>是一个正整数。构造函数</a:t>
            </a:r>
            <a:r>
              <a:rPr lang="en-US" altLang="zh-CN" sz="1800" dirty="0"/>
              <a:t>f(&lt;</a:t>
            </a:r>
            <a:r>
              <a:rPr lang="en-US" altLang="zh-CN" sz="1800" dirty="0" err="1"/>
              <a:t>G,k</a:t>
            </a:r>
            <a:r>
              <a:rPr lang="en-US" altLang="zh-CN" sz="1800" dirty="0"/>
              <a:t>&gt;) = G’</a:t>
            </a:r>
            <a:r>
              <a:rPr lang="zh-CN" altLang="zh-CN" sz="1800" dirty="0"/>
              <a:t>。</a:t>
            </a:r>
            <a:endParaRPr lang="zh-CN" altLang="zh-CN" sz="1800" dirty="0"/>
          </a:p>
          <a:p>
            <a:r>
              <a:rPr lang="zh-CN" altLang="zh-CN" sz="1800" dirty="0"/>
              <a:t>设</a:t>
            </a:r>
            <a:r>
              <a:rPr lang="en-US" altLang="zh-CN" sz="1800" dirty="0"/>
              <a:t>G</a:t>
            </a:r>
            <a:r>
              <a:rPr lang="zh-CN" altLang="zh-CN" sz="1800" dirty="0"/>
              <a:t>有</a:t>
            </a:r>
            <a:r>
              <a:rPr lang="en-US" altLang="zh-CN" sz="1800" dirty="0"/>
              <a:t>m</a:t>
            </a:r>
            <a:r>
              <a:rPr lang="zh-CN" altLang="zh-CN" sz="1800" dirty="0"/>
              <a:t>个顶点。按如下方式构造</a:t>
            </a:r>
            <a:r>
              <a:rPr lang="en-US" altLang="zh-CN" sz="1800" dirty="0"/>
              <a:t>G’</a:t>
            </a:r>
            <a:r>
              <a:rPr lang="zh-CN" altLang="zh-CN" sz="1800" dirty="0"/>
              <a:t>：</a:t>
            </a:r>
            <a:endParaRPr lang="zh-CN" altLang="zh-CN" sz="1800" dirty="0"/>
          </a:p>
          <a:p>
            <a:r>
              <a:rPr lang="zh-CN" altLang="zh-CN" sz="1800" dirty="0"/>
              <a:t>若</a:t>
            </a:r>
            <a:r>
              <a:rPr lang="en-US" altLang="zh-CN" sz="1800" dirty="0"/>
              <a:t>k=m/2</a:t>
            </a:r>
            <a:r>
              <a:rPr lang="zh-CN" altLang="zh-CN" sz="1800" dirty="0"/>
              <a:t>，则</a:t>
            </a:r>
            <a:r>
              <a:rPr lang="en-US" altLang="zh-CN" sz="1800" dirty="0"/>
              <a:t>G=G’</a:t>
            </a:r>
            <a:r>
              <a:rPr lang="zh-CN" altLang="zh-CN" sz="1800" dirty="0"/>
              <a:t>；</a:t>
            </a:r>
            <a:endParaRPr lang="zh-CN" altLang="zh-CN" sz="1800" dirty="0"/>
          </a:p>
          <a:p>
            <a:r>
              <a:rPr lang="zh-CN" altLang="zh-CN" sz="1800" dirty="0"/>
              <a:t>若</a:t>
            </a:r>
            <a:r>
              <a:rPr lang="en-US" altLang="zh-CN" sz="1800" dirty="0"/>
              <a:t>k&gt;m/2</a:t>
            </a:r>
            <a:r>
              <a:rPr lang="zh-CN" altLang="zh-CN" sz="1800" dirty="0"/>
              <a:t>，则在</a:t>
            </a:r>
            <a:r>
              <a:rPr lang="en-US" altLang="zh-CN" sz="1800" dirty="0"/>
              <a:t>G</a:t>
            </a:r>
            <a:r>
              <a:rPr lang="zh-CN" altLang="zh-CN" sz="1800" dirty="0"/>
              <a:t>中增加</a:t>
            </a:r>
            <a:r>
              <a:rPr lang="en-US" altLang="zh-CN" sz="1800" dirty="0"/>
              <a:t>2k-m</a:t>
            </a:r>
            <a:r>
              <a:rPr lang="zh-CN" altLang="zh-CN" sz="1800" dirty="0"/>
              <a:t>个新顶点，这些新顶点都是孤立点，得到</a:t>
            </a:r>
            <a:r>
              <a:rPr lang="en-US" altLang="zh-CN" sz="1800" dirty="0"/>
              <a:t>G’</a:t>
            </a:r>
            <a:r>
              <a:rPr lang="zh-CN" altLang="zh-CN" sz="1800" dirty="0"/>
              <a:t>；</a:t>
            </a:r>
            <a:endParaRPr lang="zh-CN" altLang="zh-CN" sz="1800" dirty="0"/>
          </a:p>
          <a:p>
            <a:r>
              <a:rPr lang="zh-CN" altLang="zh-CN" sz="1800" dirty="0"/>
              <a:t>若</a:t>
            </a:r>
            <a:r>
              <a:rPr lang="en-US" altLang="zh-CN" sz="1800" dirty="0"/>
              <a:t>k&lt;m/2</a:t>
            </a:r>
            <a:r>
              <a:rPr lang="zh-CN" altLang="zh-CN" sz="1800" dirty="0"/>
              <a:t>，则增加</a:t>
            </a:r>
            <a:r>
              <a:rPr lang="en-US" altLang="zh-CN" sz="1800" dirty="0"/>
              <a:t>m-2k</a:t>
            </a:r>
            <a:r>
              <a:rPr lang="zh-CN" altLang="zh-CN" sz="1800" dirty="0"/>
              <a:t>个新顶点，这些新顶点之间两两都有边相连，新顶点与</a:t>
            </a:r>
            <a:r>
              <a:rPr lang="en-US" altLang="zh-CN" sz="1800" dirty="0"/>
              <a:t>G</a:t>
            </a:r>
            <a:r>
              <a:rPr lang="zh-CN" altLang="zh-CN" sz="1800" dirty="0"/>
              <a:t>的所有顶点之间也都相连。</a:t>
            </a:r>
            <a:endParaRPr lang="zh-CN" altLang="zh-CN" sz="1800" dirty="0"/>
          </a:p>
          <a:p>
            <a:r>
              <a:rPr lang="zh-CN" altLang="zh-CN" sz="1800" dirty="0"/>
              <a:t>首先，</a:t>
            </a:r>
            <a:r>
              <a:rPr lang="en-US" altLang="zh-CN" sz="1800" dirty="0"/>
              <a:t>f</a:t>
            </a:r>
            <a:r>
              <a:rPr lang="zh-CN" altLang="zh-CN" sz="1800" dirty="0"/>
              <a:t>可在多项式时间内计算完成。</a:t>
            </a:r>
            <a:endParaRPr lang="zh-CN" altLang="zh-CN" sz="1800" dirty="0"/>
          </a:p>
          <a:p>
            <a:r>
              <a:rPr lang="zh-CN" altLang="zh-CN" sz="1800" dirty="0"/>
              <a:t>其次证明</a:t>
            </a:r>
            <a:r>
              <a:rPr lang="en-US" altLang="zh-CN" sz="1800" dirty="0"/>
              <a:t>f</a:t>
            </a:r>
            <a:r>
              <a:rPr lang="zh-CN" altLang="zh-CN" sz="1800" dirty="0"/>
              <a:t>是</a:t>
            </a:r>
            <a:r>
              <a:rPr lang="en-US" altLang="zh-CN" sz="1800" dirty="0"/>
              <a:t>CLIQUE</a:t>
            </a:r>
            <a:r>
              <a:rPr lang="zh-CN" altLang="zh-CN" sz="1800" dirty="0"/>
              <a:t>到</a:t>
            </a:r>
            <a:r>
              <a:rPr lang="en-US" altLang="zh-CN" sz="1800" dirty="0"/>
              <a:t>HALF-CLIQUE</a:t>
            </a:r>
            <a:r>
              <a:rPr lang="zh-CN" altLang="zh-CN" sz="1800" dirty="0"/>
              <a:t>的映射归约，即证明</a:t>
            </a:r>
            <a:r>
              <a:rPr lang="en-US" altLang="zh-CN" sz="1800" dirty="0"/>
              <a:t>G</a:t>
            </a:r>
            <a:r>
              <a:rPr lang="zh-CN" altLang="zh-CN" sz="1800" dirty="0"/>
              <a:t>有</a:t>
            </a:r>
            <a:r>
              <a:rPr lang="en-US" altLang="zh-CN" sz="1800" dirty="0"/>
              <a:t>k</a:t>
            </a:r>
            <a:r>
              <a:rPr lang="zh-CN" altLang="zh-CN" sz="1800" dirty="0"/>
              <a:t>团</a:t>
            </a:r>
            <a:r>
              <a:rPr lang="en-US" altLang="zh-CN" sz="1800" dirty="0">
                <a:sym typeface="Symbol" panose="05050102010706020507"/>
              </a:rPr>
              <a:t></a:t>
            </a:r>
            <a:r>
              <a:rPr lang="en-US" altLang="zh-CN" sz="1800" dirty="0"/>
              <a:t>G’(</a:t>
            </a:r>
            <a:r>
              <a:rPr lang="zh-CN" altLang="zh-CN" sz="1800" dirty="0"/>
              <a:t>设有</a:t>
            </a:r>
            <a:r>
              <a:rPr lang="en-US" altLang="zh-CN" sz="1800" dirty="0"/>
              <a:t>m’</a:t>
            </a:r>
            <a:r>
              <a:rPr lang="zh-CN" altLang="zh-CN" sz="1800" dirty="0"/>
              <a:t>个顶点</a:t>
            </a:r>
            <a:r>
              <a:rPr lang="en-US" altLang="zh-CN" sz="1800" dirty="0"/>
              <a:t>)</a:t>
            </a:r>
            <a:r>
              <a:rPr lang="zh-CN" altLang="zh-CN" sz="1800" dirty="0"/>
              <a:t>有</a:t>
            </a:r>
            <a:r>
              <a:rPr lang="en-US" altLang="zh-CN" sz="1800" dirty="0"/>
              <a:t>m’/2</a:t>
            </a:r>
            <a:r>
              <a:rPr lang="zh-CN" altLang="zh-CN" sz="1800" dirty="0"/>
              <a:t>个顶点的团：</a:t>
            </a:r>
            <a:endParaRPr lang="zh-CN" altLang="zh-CN" sz="1800" dirty="0"/>
          </a:p>
          <a:p>
            <a:r>
              <a:rPr lang="zh-CN" altLang="zh-CN" sz="1800" dirty="0"/>
              <a:t>若</a:t>
            </a:r>
            <a:r>
              <a:rPr lang="en-US" altLang="zh-CN" sz="1800" dirty="0"/>
              <a:t>G</a:t>
            </a:r>
            <a:r>
              <a:rPr lang="zh-CN" altLang="zh-CN" sz="1800" dirty="0"/>
              <a:t>有</a:t>
            </a:r>
            <a:r>
              <a:rPr lang="en-US" altLang="zh-CN" sz="1800" dirty="0"/>
              <a:t>k</a:t>
            </a:r>
            <a:r>
              <a:rPr lang="zh-CN" altLang="zh-CN" sz="1800" dirty="0"/>
              <a:t>团，当</a:t>
            </a:r>
            <a:r>
              <a:rPr lang="en-US" altLang="zh-CN" sz="1800" dirty="0"/>
              <a:t>k=m/2</a:t>
            </a:r>
            <a:r>
              <a:rPr lang="zh-CN" altLang="zh-CN" sz="1800" dirty="0"/>
              <a:t>时，</a:t>
            </a:r>
            <a:r>
              <a:rPr lang="en-US" altLang="zh-CN" sz="1800" dirty="0"/>
              <a:t>G’=G, m’=m</a:t>
            </a:r>
            <a:r>
              <a:rPr lang="zh-CN" altLang="zh-CN" sz="1800" dirty="0"/>
              <a:t>，则</a:t>
            </a:r>
            <a:r>
              <a:rPr lang="en-US" altLang="zh-CN" sz="1800" dirty="0"/>
              <a:t>G’</a:t>
            </a:r>
            <a:r>
              <a:rPr lang="zh-CN" altLang="zh-CN" sz="1800" dirty="0"/>
              <a:t>也有</a:t>
            </a:r>
            <a:r>
              <a:rPr lang="en-US" altLang="zh-CN" sz="1800" dirty="0"/>
              <a:t>k=m’/2</a:t>
            </a:r>
            <a:r>
              <a:rPr lang="zh-CN" altLang="zh-CN" sz="1800" dirty="0"/>
              <a:t>团；当</a:t>
            </a:r>
            <a:r>
              <a:rPr lang="en-US" altLang="zh-CN" sz="1800" dirty="0"/>
              <a:t>k&gt;m/2</a:t>
            </a:r>
            <a:r>
              <a:rPr lang="zh-CN" altLang="zh-CN" sz="1800" dirty="0"/>
              <a:t>时，</a:t>
            </a:r>
            <a:r>
              <a:rPr lang="en-US" altLang="zh-CN" sz="1800" dirty="0"/>
              <a:t>m’=2k</a:t>
            </a:r>
            <a:r>
              <a:rPr lang="zh-CN" altLang="zh-CN" sz="1800" dirty="0"/>
              <a:t>，</a:t>
            </a:r>
            <a:r>
              <a:rPr lang="en-US" altLang="zh-CN" sz="1800" dirty="0"/>
              <a:t>G’</a:t>
            </a:r>
            <a:r>
              <a:rPr lang="zh-CN" altLang="zh-CN" sz="1800" dirty="0"/>
              <a:t>中也有</a:t>
            </a:r>
            <a:r>
              <a:rPr lang="en-US" altLang="zh-CN" sz="1800" dirty="0"/>
              <a:t>k=m’/2</a:t>
            </a:r>
            <a:r>
              <a:rPr lang="zh-CN" altLang="zh-CN" sz="1800" dirty="0"/>
              <a:t>团；当</a:t>
            </a:r>
            <a:r>
              <a:rPr lang="en-US" altLang="zh-CN" sz="1800" dirty="0"/>
              <a:t>k&lt;m/2</a:t>
            </a:r>
            <a:r>
              <a:rPr lang="zh-CN" altLang="zh-CN" sz="1800" dirty="0"/>
              <a:t>时，</a:t>
            </a:r>
            <a:r>
              <a:rPr lang="en-US" altLang="zh-CN" sz="1800" dirty="0"/>
              <a:t>m’=2m-2k</a:t>
            </a:r>
            <a:r>
              <a:rPr lang="zh-CN" altLang="zh-CN" sz="1800" dirty="0"/>
              <a:t>，</a:t>
            </a:r>
            <a:r>
              <a:rPr lang="en-US" altLang="zh-CN" sz="1800" dirty="0"/>
              <a:t>G</a:t>
            </a:r>
            <a:r>
              <a:rPr lang="zh-CN" altLang="zh-CN" sz="1800" dirty="0"/>
              <a:t>中的</a:t>
            </a:r>
            <a:r>
              <a:rPr lang="en-US" altLang="zh-CN" sz="1800" dirty="0"/>
              <a:t>k</a:t>
            </a:r>
            <a:r>
              <a:rPr lang="zh-CN" altLang="zh-CN" sz="1800" dirty="0"/>
              <a:t>团加上新添的</a:t>
            </a:r>
            <a:r>
              <a:rPr lang="en-US" altLang="zh-CN" sz="1800" dirty="0"/>
              <a:t>m-2k</a:t>
            </a:r>
            <a:r>
              <a:rPr lang="zh-CN" altLang="zh-CN" sz="1800" dirty="0"/>
              <a:t>个顶点形成</a:t>
            </a:r>
            <a:r>
              <a:rPr lang="en-US" altLang="zh-CN" sz="1800" dirty="0"/>
              <a:t>m-k=m’/2</a:t>
            </a:r>
            <a:r>
              <a:rPr lang="zh-CN" altLang="zh-CN" sz="1800" dirty="0"/>
              <a:t>团。</a:t>
            </a:r>
            <a:endParaRPr lang="zh-CN" altLang="zh-CN" sz="1800" dirty="0"/>
          </a:p>
          <a:p>
            <a:r>
              <a:rPr lang="zh-CN" altLang="zh-CN" sz="1800" dirty="0"/>
              <a:t>若</a:t>
            </a:r>
            <a:r>
              <a:rPr lang="en-US" altLang="zh-CN" sz="1800" dirty="0"/>
              <a:t>G’</a:t>
            </a:r>
            <a:r>
              <a:rPr lang="zh-CN" altLang="zh-CN" sz="1800" dirty="0"/>
              <a:t>有</a:t>
            </a:r>
            <a:r>
              <a:rPr lang="en-US" altLang="zh-CN" sz="1800" dirty="0"/>
              <a:t>m’/2</a:t>
            </a:r>
            <a:r>
              <a:rPr lang="zh-CN" altLang="zh-CN" sz="1800" dirty="0"/>
              <a:t>团，当</a:t>
            </a:r>
            <a:r>
              <a:rPr lang="en-US" altLang="zh-CN" sz="1800" dirty="0"/>
              <a:t>k=m/2</a:t>
            </a:r>
            <a:r>
              <a:rPr lang="zh-CN" altLang="zh-CN" sz="1800" dirty="0"/>
              <a:t>时，</a:t>
            </a:r>
            <a:r>
              <a:rPr lang="en-US" altLang="zh-CN" sz="1800" dirty="0"/>
              <a:t>G’=G, m’=m</a:t>
            </a:r>
            <a:r>
              <a:rPr lang="zh-CN" altLang="zh-CN" sz="1800" dirty="0"/>
              <a:t>，则</a:t>
            </a:r>
            <a:r>
              <a:rPr lang="en-US" altLang="zh-CN" sz="1800" dirty="0"/>
              <a:t>G</a:t>
            </a:r>
            <a:r>
              <a:rPr lang="zh-CN" altLang="zh-CN" sz="1800" dirty="0"/>
              <a:t>也有</a:t>
            </a:r>
            <a:r>
              <a:rPr lang="en-US" altLang="zh-CN" sz="1800" dirty="0"/>
              <a:t>k=m’/2</a:t>
            </a:r>
            <a:r>
              <a:rPr lang="zh-CN" altLang="zh-CN" sz="1800" dirty="0"/>
              <a:t>团；当</a:t>
            </a:r>
            <a:r>
              <a:rPr lang="en-US" altLang="zh-CN" sz="1800" dirty="0"/>
              <a:t>k&gt;m/2</a:t>
            </a:r>
            <a:r>
              <a:rPr lang="zh-CN" altLang="zh-CN" sz="1800" dirty="0"/>
              <a:t>时，</a:t>
            </a:r>
            <a:r>
              <a:rPr lang="en-US" altLang="zh-CN" sz="1800" dirty="0"/>
              <a:t>m’=2k</a:t>
            </a:r>
            <a:r>
              <a:rPr lang="zh-CN" altLang="zh-CN" sz="1800" dirty="0"/>
              <a:t>，</a:t>
            </a:r>
            <a:r>
              <a:rPr lang="en-US" altLang="zh-CN" sz="1800" dirty="0"/>
              <a:t>G</a:t>
            </a:r>
            <a:r>
              <a:rPr lang="zh-CN" altLang="zh-CN" sz="1800" dirty="0"/>
              <a:t>中也有</a:t>
            </a:r>
            <a:r>
              <a:rPr lang="en-US" altLang="zh-CN" sz="1800" dirty="0"/>
              <a:t>k=m’/2</a:t>
            </a:r>
            <a:r>
              <a:rPr lang="zh-CN" altLang="zh-CN" sz="1800" dirty="0"/>
              <a:t>团；当</a:t>
            </a:r>
            <a:r>
              <a:rPr lang="en-US" altLang="zh-CN" sz="1800" dirty="0"/>
              <a:t>k&lt;m/2</a:t>
            </a:r>
            <a:r>
              <a:rPr lang="zh-CN" altLang="zh-CN" sz="1800" dirty="0"/>
              <a:t>时，</a:t>
            </a:r>
            <a:r>
              <a:rPr lang="en-US" altLang="zh-CN" sz="1800" dirty="0"/>
              <a:t>m’=2m-2k</a:t>
            </a:r>
            <a:r>
              <a:rPr lang="zh-CN" altLang="zh-CN" sz="1800" dirty="0"/>
              <a:t>，</a:t>
            </a:r>
            <a:r>
              <a:rPr lang="en-US" altLang="zh-CN" sz="1800" dirty="0"/>
              <a:t>G’</a:t>
            </a:r>
            <a:r>
              <a:rPr lang="zh-CN" altLang="zh-CN" sz="1800" dirty="0"/>
              <a:t>中的</a:t>
            </a:r>
            <a:r>
              <a:rPr lang="en-US" altLang="zh-CN" sz="1800" dirty="0"/>
              <a:t>m-k</a:t>
            </a:r>
            <a:r>
              <a:rPr lang="zh-CN" altLang="zh-CN" sz="1800" dirty="0"/>
              <a:t>团至多有</a:t>
            </a:r>
            <a:r>
              <a:rPr lang="en-US" altLang="zh-CN" sz="1800" dirty="0"/>
              <a:t>m-2k</a:t>
            </a:r>
            <a:r>
              <a:rPr lang="zh-CN" altLang="zh-CN" sz="1800" dirty="0"/>
              <a:t>个新添顶点，去掉新添顶点至少还有</a:t>
            </a:r>
            <a:r>
              <a:rPr lang="en-US" altLang="zh-CN" sz="1800" dirty="0"/>
              <a:t>k</a:t>
            </a:r>
            <a:r>
              <a:rPr lang="zh-CN" altLang="zh-CN" sz="1800" dirty="0"/>
              <a:t>个顶点，所以</a:t>
            </a:r>
            <a:r>
              <a:rPr lang="en-US" altLang="zh-CN" sz="1800" dirty="0"/>
              <a:t>G</a:t>
            </a:r>
            <a:r>
              <a:rPr lang="zh-CN" altLang="zh-CN" sz="1800" dirty="0"/>
              <a:t>中有</a:t>
            </a:r>
            <a:r>
              <a:rPr lang="en-US" altLang="zh-CN" sz="1800" dirty="0"/>
              <a:t>k</a:t>
            </a:r>
            <a:r>
              <a:rPr lang="zh-CN" altLang="zh-CN" sz="1800" dirty="0"/>
              <a:t>团。</a:t>
            </a:r>
            <a:endParaRPr lang="zh-CN" altLang="zh-CN" sz="1800" dirty="0"/>
          </a:p>
          <a:p>
            <a:endParaRPr lang="en-US" altLang="zh-CN" sz="1800" dirty="0" smtClean="0"/>
          </a:p>
          <a:p>
            <a:r>
              <a:rPr lang="zh-CN" altLang="zh-CN" sz="1800" dirty="0" smtClean="0"/>
              <a:t>由</a:t>
            </a:r>
            <a:r>
              <a:rPr lang="en-US" altLang="zh-CN" sz="1800" dirty="0"/>
              <a:t>(1)</a:t>
            </a:r>
            <a:r>
              <a:rPr lang="zh-CN" altLang="zh-CN" sz="1800" dirty="0"/>
              <a:t>和</a:t>
            </a:r>
            <a:r>
              <a:rPr lang="en-US" altLang="zh-CN" sz="1800" dirty="0"/>
              <a:t>(2)</a:t>
            </a:r>
            <a:r>
              <a:rPr lang="zh-CN" altLang="zh-CN" sz="1800" dirty="0"/>
              <a:t>，</a:t>
            </a:r>
            <a:r>
              <a:rPr lang="en-US" altLang="zh-CN" sz="1800" dirty="0"/>
              <a:t>HALF-CLIQUE</a:t>
            </a:r>
            <a:r>
              <a:rPr lang="zh-CN" altLang="zh-CN" sz="1800" dirty="0"/>
              <a:t>是</a:t>
            </a:r>
            <a:r>
              <a:rPr lang="en-US" altLang="zh-CN" sz="1800" dirty="0"/>
              <a:t>NP</a:t>
            </a:r>
            <a:r>
              <a:rPr lang="zh-CN" altLang="zh-CN" sz="1800" dirty="0"/>
              <a:t>完全问题</a:t>
            </a:r>
            <a:r>
              <a:rPr lang="zh-CN" altLang="zh-CN" sz="1800" dirty="0" smtClean="0"/>
              <a:t>。</a:t>
            </a:r>
            <a:endParaRPr lang="zh-CN" altLang="en-US" sz="18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079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kern="0" smtClean="0">
                <a:solidFill>
                  <a:schemeClr val="tx1"/>
                </a:solidFill>
              </a:rPr>
              <a:t>计算理论第</a:t>
            </a:r>
            <a:r>
              <a:rPr lang="en-US" altLang="zh-CN" kern="0" smtClean="0">
                <a:solidFill>
                  <a:schemeClr val="tx1"/>
                </a:solidFill>
              </a:rPr>
              <a:t>7</a:t>
            </a:r>
            <a:r>
              <a:rPr lang="zh-CN" altLang="en-US" kern="0" smtClean="0">
                <a:solidFill>
                  <a:schemeClr val="tx1"/>
                </a:solidFill>
              </a:rPr>
              <a:t>章作业</a:t>
            </a:r>
            <a:endParaRPr lang="zh-CN" altLang="en-US" kern="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mtClean="0">
                <a:solidFill>
                  <a:schemeClr val="tx1"/>
                </a:solidFill>
                <a:sym typeface="Symbol" panose="05050102010706020507" pitchFamily="18" charset="2"/>
              </a:rPr>
              <a:t>计算理论总结</a:t>
            </a:r>
            <a:endParaRPr kumimoji="1" lang="zh-CN" altLang="en-US" smtClean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333827" name="Text Box 3"/>
          <p:cNvSpPr txBox="1">
            <a:spLocks noChangeArrowheads="1"/>
          </p:cNvSpPr>
          <p:nvPr/>
        </p:nvSpPr>
        <p:spPr bwMode="auto">
          <a:xfrm>
            <a:off x="935038" y="1196752"/>
            <a:ext cx="7160935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>
                <a:sym typeface="Symbol" panose="05050102010706020507" pitchFamily="18" charset="2"/>
              </a:rPr>
              <a:t>计算模型 </a:t>
            </a: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zh-CN" altLang="en-US" dirty="0">
                <a:sym typeface="Symbol" panose="05050102010706020507" pitchFamily="18" charset="2"/>
              </a:rPr>
              <a:t> 有限自动机 非确定有限自动机 正则表达式 </a:t>
            </a:r>
            <a:endParaRPr kumimoji="1" lang="zh-CN" altLang="en-US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 smtClean="0">
                <a:sym typeface="Symbol" panose="05050102010706020507" pitchFamily="18" charset="2"/>
              </a:rPr>
              <a:t>  正则语言 泵引理 </a:t>
            </a:r>
            <a:endParaRPr kumimoji="1" lang="zh-CN" altLang="en-US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zh-CN" altLang="en-US" dirty="0" smtClean="0">
                <a:sym typeface="Symbol" panose="05050102010706020507" pitchFamily="18" charset="2"/>
              </a:rPr>
              <a:t> 图灵机 </a:t>
            </a:r>
            <a:r>
              <a:rPr kumimoji="1" lang="zh-CN" altLang="en-US" dirty="0">
                <a:sym typeface="Symbol" panose="05050102010706020507" pitchFamily="18" charset="2"/>
              </a:rPr>
              <a:t>图灵可判定语言 图灵可识别语言 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 smtClean="0">
                <a:sym typeface="Symbol" panose="05050102010706020507" pitchFamily="18" charset="2"/>
              </a:rPr>
              <a:t>可</a:t>
            </a:r>
            <a:r>
              <a:rPr kumimoji="1" lang="zh-CN" altLang="en-US" dirty="0">
                <a:sym typeface="Symbol" panose="05050102010706020507" pitchFamily="18" charset="2"/>
              </a:rPr>
              <a:t>计算理论 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zh-CN" altLang="en-US" dirty="0" smtClean="0">
                <a:sym typeface="Symbol" panose="05050102010706020507" pitchFamily="18" charset="2"/>
              </a:rPr>
              <a:t>  停机问题</a:t>
            </a:r>
            <a:r>
              <a:rPr kumimoji="1" lang="zh-CN" altLang="en-US" dirty="0">
                <a:sym typeface="Symbol" panose="05050102010706020507" pitchFamily="18" charset="2"/>
              </a:rPr>
              <a:t>非图灵可判定</a:t>
            </a:r>
            <a:r>
              <a:rPr kumimoji="1" lang="en-US" altLang="zh-CN" dirty="0">
                <a:sym typeface="Symbol" panose="05050102010706020507" pitchFamily="18" charset="2"/>
              </a:rPr>
              <a:t>, </a:t>
            </a:r>
            <a:endParaRPr kumimoji="1" lang="en-US" altLang="zh-CN" dirty="0" smtClean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en-US" altLang="zh-CN" dirty="0" smtClean="0">
                <a:sym typeface="Symbol" panose="05050102010706020507" pitchFamily="18" charset="2"/>
              </a:rPr>
              <a:t>  </a:t>
            </a:r>
            <a:r>
              <a:rPr kumimoji="1" lang="zh-CN" altLang="en-US" dirty="0">
                <a:sym typeface="Symbol" panose="05050102010706020507" pitchFamily="18" charset="2"/>
              </a:rPr>
              <a:t>停机问题的补不是图灵可识别 </a:t>
            </a: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dirty="0">
                <a:sym typeface="Symbol" panose="05050102010706020507" pitchFamily="18" charset="2"/>
              </a:rPr>
              <a:t>计算复杂性</a:t>
            </a:r>
            <a:endParaRPr kumimoji="1" lang="zh-CN" altLang="en-US" dirty="0"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kumimoji="1" lang="zh-CN" altLang="en-US" dirty="0"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ym typeface="Symbol" panose="05050102010706020507" pitchFamily="18" charset="2"/>
              </a:rPr>
              <a:t>P, NP, EXP, </a:t>
            </a:r>
            <a:r>
              <a:rPr kumimoji="1" lang="en-US" altLang="zh-CN" dirty="0" smtClean="0">
                <a:sym typeface="Symbol" panose="05050102010706020507" pitchFamily="18" charset="2"/>
              </a:rPr>
              <a:t>NP</a:t>
            </a:r>
            <a:r>
              <a:rPr kumimoji="1" lang="zh-CN" altLang="en-US" dirty="0" smtClean="0">
                <a:sym typeface="Symbol" panose="05050102010706020507" pitchFamily="18" charset="2"/>
              </a:rPr>
              <a:t>完全 </a:t>
            </a:r>
            <a:r>
              <a:rPr kumimoji="1" lang="en-US" altLang="zh-CN" dirty="0" smtClean="0">
                <a:sym typeface="Symbol" panose="05050102010706020507" pitchFamily="18" charset="2"/>
              </a:rPr>
              <a:t> </a:t>
            </a:r>
            <a:endParaRPr kumimoji="1"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3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3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3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3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26988"/>
            <a:ext cx="9145588" cy="1020763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时间复杂性类</a:t>
            </a:r>
            <a:r>
              <a:rPr lang="en-US" altLang="zh-CN" dirty="0"/>
              <a:t>(P155)</a:t>
            </a:r>
            <a:endParaRPr lang="zh-CN" altLang="en-US" dirty="0" smtClean="0"/>
          </a:p>
        </p:txBody>
      </p:sp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468313" y="1447800"/>
            <a:ext cx="8318111" cy="3637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3200" dirty="0">
                <a:solidFill>
                  <a:schemeClr val="accent2"/>
                </a:solidFill>
              </a:rPr>
              <a:t>定义</a:t>
            </a:r>
            <a:r>
              <a:rPr kumimoji="1" lang="en-US" altLang="zh-CN" sz="3200" dirty="0"/>
              <a:t>: </a:t>
            </a:r>
            <a:r>
              <a:rPr kumimoji="1" lang="zh-CN" altLang="en-US" sz="3200" dirty="0"/>
              <a:t>对于函数</a:t>
            </a:r>
            <a:r>
              <a:rPr kumimoji="1" lang="en-US" altLang="zh-CN" sz="3200" dirty="0"/>
              <a:t>t:N</a:t>
            </a:r>
            <a:r>
              <a:rPr kumimoji="1" lang="en-US" altLang="zh-CN" sz="3200" dirty="0">
                <a:sym typeface="Symbol" panose="05050102010706020507" pitchFamily="18" charset="2"/>
              </a:rPr>
              <a:t>N, </a:t>
            </a:r>
            <a:endParaRPr kumimoji="1" lang="en-US" altLang="zh-CN" sz="32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时间复杂性类 </a:t>
            </a:r>
            <a:r>
              <a:rPr kumimoji="1" lang="en-US" altLang="zh-CN" sz="3200" dirty="0">
                <a:solidFill>
                  <a:schemeClr val="accent2"/>
                </a:solidFill>
              </a:rPr>
              <a:t>TIME( t(n) )</a:t>
            </a:r>
            <a:r>
              <a:rPr kumimoji="1" lang="en-US" altLang="zh-CN" sz="3200" dirty="0"/>
              <a:t> </a:t>
            </a:r>
            <a:r>
              <a:rPr kumimoji="1" lang="zh-CN" altLang="en-US" sz="3200" dirty="0"/>
              <a:t>定义为</a:t>
            </a:r>
            <a:r>
              <a:rPr kumimoji="1" lang="en-US" altLang="zh-CN" sz="3200" dirty="0"/>
              <a:t>: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en-US" altLang="zh-CN" sz="3200" dirty="0">
                <a:solidFill>
                  <a:schemeClr val="accent2"/>
                </a:solidFill>
              </a:rPr>
              <a:t>TIME(t(n))</a:t>
            </a:r>
            <a:r>
              <a:rPr kumimoji="1" lang="en-US" altLang="zh-CN" sz="3200" dirty="0">
                <a:solidFill>
                  <a:srgbClr val="FF3300"/>
                </a:solidFill>
              </a:rPr>
              <a:t> </a:t>
            </a:r>
            <a:r>
              <a:rPr kumimoji="1" lang="en-US" altLang="zh-CN" sz="3200" dirty="0"/>
              <a:t>= { L | </a:t>
            </a:r>
            <a:r>
              <a:rPr kumimoji="1" lang="zh-CN" altLang="en-US" sz="3200" dirty="0"/>
              <a:t>存在</a:t>
            </a:r>
            <a:r>
              <a:rPr kumimoji="1" lang="en-US" altLang="zh-CN" sz="3200" i="1" dirty="0"/>
              <a:t>O</a:t>
            </a:r>
            <a:r>
              <a:rPr kumimoji="1" lang="en-US" altLang="zh-CN" sz="3200" dirty="0"/>
              <a:t>(t(n))</a:t>
            </a:r>
            <a:r>
              <a:rPr kumimoji="1" lang="zh-CN" altLang="en-US" sz="3200" dirty="0"/>
              <a:t>时间</a:t>
            </a:r>
            <a:r>
              <a:rPr kumimoji="1" lang="en-US" altLang="zh-CN" sz="3200" dirty="0"/>
              <a:t>TM</a:t>
            </a:r>
            <a:r>
              <a:rPr kumimoji="1" lang="zh-CN" altLang="en-US" sz="3200" dirty="0"/>
              <a:t>判定</a:t>
            </a:r>
            <a:r>
              <a:rPr kumimoji="1" lang="en-US" altLang="zh-CN" sz="3200" dirty="0"/>
              <a:t>L} 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因为</a:t>
            </a:r>
            <a:r>
              <a:rPr kumimoji="1" lang="en-US" altLang="zh-CN" sz="3200" dirty="0"/>
              <a:t>M</a:t>
            </a:r>
            <a:r>
              <a:rPr kumimoji="1" lang="en-US" altLang="zh-CN" sz="3200" baseline="-25000" dirty="0"/>
              <a:t>1</a:t>
            </a:r>
            <a:r>
              <a:rPr kumimoji="1" lang="zh-CN" altLang="en-US" sz="3200" dirty="0"/>
              <a:t>是时间</a:t>
            </a:r>
            <a:r>
              <a:rPr kumimoji="1" lang="en-US" altLang="zh-CN" sz="3200" i="1" dirty="0"/>
              <a:t>O</a:t>
            </a:r>
            <a:r>
              <a:rPr kumimoji="1" lang="en-US" altLang="zh-CN" sz="3200" dirty="0"/>
              <a:t>(n</a:t>
            </a:r>
            <a:r>
              <a:rPr kumimoji="1" lang="en-US" altLang="zh-CN" sz="3200" baseline="30000" dirty="0"/>
              <a:t>2</a:t>
            </a:r>
            <a:r>
              <a:rPr kumimoji="1" lang="en-US" altLang="zh-CN" sz="3200" dirty="0"/>
              <a:t>)</a:t>
            </a:r>
            <a:r>
              <a:rPr kumimoji="1" lang="zh-CN" altLang="en-US" sz="3200" dirty="0"/>
              <a:t>图灵机</a:t>
            </a:r>
            <a:r>
              <a:rPr kumimoji="1" lang="en-US" altLang="zh-CN" sz="3200" dirty="0"/>
              <a:t>,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所以</a:t>
            </a:r>
            <a:r>
              <a:rPr kumimoji="1" lang="en-US" altLang="zh-CN" sz="3200" dirty="0" smtClean="0"/>
              <a:t>A = {</a:t>
            </a:r>
            <a:r>
              <a:rPr kumimoji="1" lang="en-US" altLang="zh-CN" sz="3200" dirty="0"/>
              <a:t>0</a:t>
            </a:r>
            <a:r>
              <a:rPr kumimoji="1" lang="en-US" altLang="zh-CN" sz="3200" baseline="30000" dirty="0"/>
              <a:t>k</a:t>
            </a:r>
            <a:r>
              <a:rPr kumimoji="1" lang="en-US" altLang="zh-CN" sz="3200" dirty="0"/>
              <a:t>1</a:t>
            </a:r>
            <a:r>
              <a:rPr kumimoji="1" lang="en-US" altLang="zh-CN" sz="3200" baseline="30000" dirty="0"/>
              <a:t>k</a:t>
            </a:r>
            <a:r>
              <a:rPr kumimoji="1" lang="en-US" altLang="zh-CN" sz="3200" dirty="0"/>
              <a:t>:k</a:t>
            </a:r>
            <a:r>
              <a:rPr kumimoji="1" lang="en-US" altLang="zh-CN" sz="3200" dirty="0">
                <a:sym typeface="Symbol" panose="05050102010706020507" pitchFamily="18" charset="2"/>
              </a:rPr>
              <a:t></a:t>
            </a:r>
            <a:r>
              <a:rPr kumimoji="1" lang="en-US" altLang="zh-CN" sz="3200" dirty="0"/>
              <a:t>0</a:t>
            </a:r>
            <a:r>
              <a:rPr kumimoji="1" lang="en-US" altLang="zh-CN" sz="3200" dirty="0" smtClean="0"/>
              <a:t>} </a:t>
            </a:r>
            <a:r>
              <a:rPr kumimoji="1" lang="en-US" altLang="zh-CN" sz="3200" dirty="0" smtClean="0">
                <a:sym typeface="Symbol" panose="05050102010706020507" pitchFamily="18" charset="2"/>
              </a:rPr>
              <a:t> </a:t>
            </a:r>
            <a:r>
              <a:rPr kumimoji="1" lang="en-US" altLang="zh-CN" sz="3200" dirty="0" smtClean="0"/>
              <a:t>TIME(n</a:t>
            </a:r>
            <a:r>
              <a:rPr kumimoji="1" lang="en-US" altLang="zh-CN" sz="3200" baseline="30000" dirty="0" smtClean="0"/>
              <a:t>2</a:t>
            </a:r>
            <a:r>
              <a:rPr kumimoji="1" lang="en-US" altLang="zh-CN" sz="3200" dirty="0"/>
              <a:t>).</a:t>
            </a:r>
            <a:endParaRPr kumimoji="1" lang="en-US" altLang="zh-CN" sz="3200" dirty="0"/>
          </a:p>
          <a:p>
            <a:pPr eaLnBrk="1" hangingPunct="1">
              <a:lnSpc>
                <a:spcPct val="120000"/>
              </a:lnSpc>
            </a:pPr>
            <a:r>
              <a:rPr kumimoji="1" lang="zh-CN" altLang="en-US" sz="3200" dirty="0"/>
              <a:t>是否存在更快的</a:t>
            </a:r>
            <a:r>
              <a:rPr kumimoji="1" lang="en-US" altLang="zh-CN" sz="3200" dirty="0"/>
              <a:t>TM</a:t>
            </a:r>
            <a:r>
              <a:rPr kumimoji="1" lang="zh-CN" altLang="en-US" sz="3200" dirty="0"/>
              <a:t>判定</a:t>
            </a:r>
            <a:r>
              <a:rPr kumimoji="1" lang="en-US" altLang="zh-CN" sz="3200" dirty="0"/>
              <a:t>A</a:t>
            </a:r>
            <a:r>
              <a:rPr kumimoji="1" lang="zh-CN" altLang="en-US" sz="3200" dirty="0"/>
              <a:t>呢</a:t>
            </a:r>
            <a:r>
              <a:rPr kumimoji="1" lang="en-US" altLang="zh-CN" sz="3200" dirty="0"/>
              <a:t>?</a:t>
            </a:r>
            <a:endParaRPr kumimoji="1" lang="en-US" altLang="zh-C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autoUpdateAnimBg="0" build="p"/>
    </p:bldLst>
  </p:timing>
</p:sld>
</file>

<file path=ppt/tags/tag1.xml><?xml version="1.0" encoding="utf-8"?>
<p:tagLst xmlns:p="http://schemas.openxmlformats.org/presentationml/2006/main">
  <p:tag name="TIMING" val="|8.9|22.2|7.5|55.5|156.8|24.1"/>
</p:tagLst>
</file>

<file path=ppt/tags/tag2.xml><?xml version="1.0" encoding="utf-8"?>
<p:tagLst xmlns:p="http://schemas.openxmlformats.org/presentationml/2006/main">
  <p:tag name="TIMING" val="|8.6|28.9|8.9|6.8|7.2|8.6|51.7|11.7"/>
</p:tagLst>
</file>

<file path=ppt/tags/tag3.xml><?xml version="1.0" encoding="utf-8"?>
<p:tagLst xmlns:p="http://schemas.openxmlformats.org/presentationml/2006/main">
  <p:tag name="TIMING" val="|8.8|35.4|12.1|9.5|17.6|1.4|16.4"/>
</p:tagLst>
</file>

<file path=ppt/tags/tag4.xml><?xml version="1.0" encoding="utf-8"?>
<p:tagLst xmlns:p="http://schemas.openxmlformats.org/presentationml/2006/main">
  <p:tag name="TIMING" val="|26.4|43.7|21.1|11.6|17.3|9.8|32|35.4|11.3"/>
</p:tagLst>
</file>

<file path=ppt/tags/tag5.xml><?xml version="1.0" encoding="utf-8"?>
<p:tagLst xmlns:p="http://schemas.openxmlformats.org/presentationml/2006/main">
  <p:tag name="TIMING" val="|13.4|5.8|12.4|17.8|32.6|4.6|31.6|13.3|25.7|28.8|59.1|47.3"/>
</p:tagLst>
</file>

<file path=ppt/theme/theme1.xml><?xml version="1.0" encoding="utf-8"?>
<a:theme xmlns:a="http://schemas.openxmlformats.org/drawingml/2006/main" name="1_默认设计模板">
  <a:themeElements>
    <a:clrScheme name="1_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0000"/>
        </a:dk1>
        <a:lt1>
          <a:srgbClr val="FFFFCC"/>
        </a:lt1>
        <a:dk2>
          <a:srgbClr val="000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空白版">
  <a:themeElements>
    <a:clrScheme name="空白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白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空白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1_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0000"/>
        </a:dk1>
        <a:lt1>
          <a:srgbClr val="FFFFCC"/>
        </a:lt1>
        <a:dk2>
          <a:srgbClr val="000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15543</Words>
  <Application>WPS 演示</Application>
  <PresentationFormat>全屏显示(4:3)</PresentationFormat>
  <Paragraphs>1959</Paragraphs>
  <Slides>86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23</vt:i4>
      </vt:variant>
      <vt:variant>
        <vt:lpstr>幻灯片标题</vt:lpstr>
      </vt:variant>
      <vt:variant>
        <vt:i4>86</vt:i4>
      </vt:variant>
    </vt:vector>
  </HeadingPairs>
  <TitlesOfParts>
    <vt:vector size="120" baseType="lpstr">
      <vt:lpstr>Arial</vt:lpstr>
      <vt:lpstr>宋体</vt:lpstr>
      <vt:lpstr>Wingdings</vt:lpstr>
      <vt:lpstr>Times New Roman</vt:lpstr>
      <vt:lpstr>Symbol</vt:lpstr>
      <vt:lpstr>微软雅黑</vt:lpstr>
      <vt:lpstr>Arial Unicode MS</vt:lpstr>
      <vt:lpstr>Symbol</vt:lpstr>
      <vt:lpstr>1_默认设计模板</vt:lpstr>
      <vt:lpstr>空白版</vt:lpstr>
      <vt:lpstr>2_默认设计模板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Paint.Picture</vt:lpstr>
      <vt:lpstr>Paint.Picture</vt:lpstr>
      <vt:lpstr>Equation.3</vt:lpstr>
      <vt:lpstr>Equation.3</vt:lpstr>
      <vt:lpstr>Equation.3</vt:lpstr>
      <vt:lpstr>Equation.3</vt:lpstr>
      <vt:lpstr>Equation.3</vt:lpstr>
      <vt:lpstr>计算理论</vt:lpstr>
      <vt:lpstr>计算理论   第三部分 计算复杂性 </vt:lpstr>
      <vt:lpstr>PowerPoint 演示文稿</vt:lpstr>
      <vt:lpstr>时间复杂性(P153)</vt:lpstr>
      <vt:lpstr>时间复杂性</vt:lpstr>
      <vt:lpstr>时间复杂性(P91)</vt:lpstr>
      <vt:lpstr>大O与小o记法(P154)</vt:lpstr>
      <vt:lpstr>图灵机M1(P155)</vt:lpstr>
      <vt:lpstr>时间复杂性类(P155)</vt:lpstr>
      <vt:lpstr>图灵机M2 (P155)</vt:lpstr>
      <vt:lpstr>图灵机M2 (P155)</vt:lpstr>
      <vt:lpstr>{0k1k|k0}TIME(nlogn) (P156)</vt:lpstr>
      <vt:lpstr>计算理论   第三部分 计算复杂性 </vt:lpstr>
      <vt:lpstr>PowerPoint 演示文稿</vt:lpstr>
      <vt:lpstr>单带与多带运行时间比较(P156-7)</vt:lpstr>
      <vt:lpstr>非确定判定器的运行时间(P157)</vt:lpstr>
      <vt:lpstr>NTM的运行时间(P158)</vt:lpstr>
      <vt:lpstr>计算理论   第三部分 计算复杂性 </vt:lpstr>
      <vt:lpstr>PowerPoint 演示文稿</vt:lpstr>
      <vt:lpstr>多项式时间(P158)</vt:lpstr>
      <vt:lpstr>P类(P159)</vt:lpstr>
      <vt:lpstr>NP类(P165)</vt:lpstr>
      <vt:lpstr>一些P问题(P159)</vt:lpstr>
      <vt:lpstr>快速验证(P163)</vt:lpstr>
      <vt:lpstr>NP问题(P165)</vt:lpstr>
      <vt:lpstr>哈密顿路径问题HPNP(对比P164)</vt:lpstr>
      <vt:lpstr>P与NP(P166)</vt:lpstr>
      <vt:lpstr>计算理论   第三部分 计算复杂性 </vt:lpstr>
      <vt:lpstr>PowerPoint 演示文稿</vt:lpstr>
      <vt:lpstr>NP完全性(P166)</vt:lpstr>
      <vt:lpstr>合取范式(P167-8)</vt:lpstr>
      <vt:lpstr>可满足问题SAT(P167-8)</vt:lpstr>
      <vt:lpstr>二元可满足问题2SATP(ex7.23)</vt:lpstr>
      <vt:lpstr>3SATNP(P173)</vt:lpstr>
      <vt:lpstr>3SATP?(补充)</vt:lpstr>
      <vt:lpstr>归约引理:若APB且BP,则AP(P168)</vt:lpstr>
      <vt:lpstr>C-L定理: SATPP=NP(P167-8)</vt:lpstr>
      <vt:lpstr>归约定理:若APB且BP, 则AP(P168)</vt:lpstr>
      <vt:lpstr>定理: 3SAT P CLIQUE (P168)</vt:lpstr>
      <vt:lpstr>, 3SATf()CLIQUE(P169)</vt:lpstr>
      <vt:lpstr>NP完全性(P169,175)</vt:lpstr>
      <vt:lpstr>Cook-Levin定理的证明步骤(补充)</vt:lpstr>
      <vt:lpstr>ANP, 都有 A P SAT (P170)</vt:lpstr>
      <vt:lpstr>N接受w能填好N在w上的表(P170)</vt:lpstr>
      <vt:lpstr>回忆图灵机(TM)形式化定义(P88)</vt:lpstr>
      <vt:lpstr>回忆图灵机格局的定义(P88-9)</vt:lpstr>
      <vt:lpstr>格局演化举例(补充)</vt:lpstr>
      <vt:lpstr>N接受w能填好N在w上的表(补充)</vt:lpstr>
      <vt:lpstr>构造布尔公式=f(w) (补充)</vt:lpstr>
      <vt:lpstr>构造cell (P170)</vt:lpstr>
      <vt:lpstr>构造start(P171)</vt:lpstr>
      <vt:lpstr>构造accept(P171)</vt:lpstr>
      <vt:lpstr>构造move(P171)</vt:lpstr>
      <vt:lpstr>合法窗口(P171)</vt:lpstr>
      <vt:lpstr>合法窗口有常数个(P171)</vt:lpstr>
      <vt:lpstr>22窗口不能正确判断(补充)</vt:lpstr>
      <vt:lpstr>APSAT, SAT是NPC(P172)</vt:lpstr>
      <vt:lpstr>推论:3SAT是NP完全的(P173)</vt:lpstr>
      <vt:lpstr>move的改造(P173)</vt:lpstr>
      <vt:lpstr>其它NP完全问题(补充)</vt:lpstr>
      <vt:lpstr>HP是NPC(3SATPHP)(P175)</vt:lpstr>
      <vt:lpstr>变量构件和子句构件(P175)</vt:lpstr>
      <vt:lpstr>图G的总体结构</vt:lpstr>
      <vt:lpstr>钻石构件中的水平节点</vt:lpstr>
      <vt:lpstr>变量与子句构件的连接</vt:lpstr>
      <vt:lpstr>可满足赋值对应正规路径</vt:lpstr>
      <vt:lpstr>可满足赋值对应正规路径</vt:lpstr>
      <vt:lpstr>可满足赋值对应正规路径</vt:lpstr>
      <vt:lpstr>正规路径对应可满足赋值</vt:lpstr>
      <vt:lpstr>正规路径对应可满足赋值</vt:lpstr>
      <vt:lpstr>无向图哈密顿路径问题是NPC</vt:lpstr>
      <vt:lpstr>HPPUHP</vt:lpstr>
      <vt:lpstr>UHC是NP完全的(补充)</vt:lpstr>
      <vt:lpstr>UHPPUHC</vt:lpstr>
      <vt:lpstr>TSP是NP完全的(补充)</vt:lpstr>
      <vt:lpstr>UHC p TSP</vt:lpstr>
      <vt:lpstr>0-1背包(knapsack)问题是NPC</vt:lpstr>
      <vt:lpstr>y1,…,yn,z1,…,zn,g1,…,gk,h1,…,hk,t的构造</vt:lpstr>
      <vt:lpstr>归约举例1</vt:lpstr>
      <vt:lpstr>归约举例2</vt:lpstr>
      <vt:lpstr>可满足 f(&lt;&gt;)KS(knapsack)</vt:lpstr>
      <vt:lpstr>可满足 f(&lt;&gt;)KS</vt:lpstr>
      <vt:lpstr>可满足 f(&lt;&gt;)KS</vt:lpstr>
      <vt:lpstr>计算理论第7章作业</vt:lpstr>
      <vt:lpstr>PowerPoint 演示文稿</vt:lpstr>
      <vt:lpstr>计算理论总结</vt:lpstr>
    </vt:vector>
  </TitlesOfParts>
  <Company>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Lin yg</dc:creator>
  <cp:lastModifiedBy>dell-pc</cp:lastModifiedBy>
  <cp:revision>1163</cp:revision>
  <dcterms:created xsi:type="dcterms:W3CDTF">2007-10-06T01:58:00Z</dcterms:created>
  <dcterms:modified xsi:type="dcterms:W3CDTF">2021-12-14T01:08:29Z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15AEBAE0C4824DBC940FF81313137E97</vt:lpwstr>
  </property>
</Properties>
</file>