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90"/>
  </p:handoutMasterIdLst>
  <p:sldIdLst>
    <p:sldId id="599" r:id="rId3"/>
    <p:sldId id="436" r:id="rId4"/>
    <p:sldId id="528" r:id="rId5"/>
    <p:sldId id="613" r:id="rId6"/>
    <p:sldId id="736" r:id="rId8"/>
    <p:sldId id="609" r:id="rId9"/>
    <p:sldId id="484" r:id="rId10"/>
    <p:sldId id="487" r:id="rId11"/>
    <p:sldId id="488" r:id="rId12"/>
    <p:sldId id="489" r:id="rId13"/>
    <p:sldId id="490" r:id="rId14"/>
    <p:sldId id="569" r:id="rId15"/>
    <p:sldId id="570" r:id="rId16"/>
    <p:sldId id="572" r:id="rId17"/>
    <p:sldId id="571" r:id="rId18"/>
    <p:sldId id="600" r:id="rId19"/>
    <p:sldId id="604" r:id="rId20"/>
    <p:sldId id="574" r:id="rId21"/>
    <p:sldId id="573" r:id="rId22"/>
    <p:sldId id="513" r:id="rId23"/>
    <p:sldId id="51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77" r:id="rId33"/>
    <p:sldId id="578" r:id="rId34"/>
    <p:sldId id="579" r:id="rId35"/>
    <p:sldId id="503" r:id="rId36"/>
    <p:sldId id="615" r:id="rId37"/>
    <p:sldId id="618" r:id="rId38"/>
    <p:sldId id="580" r:id="rId39"/>
    <p:sldId id="515" r:id="rId40"/>
    <p:sldId id="582" r:id="rId41"/>
    <p:sldId id="583" r:id="rId42"/>
    <p:sldId id="584" r:id="rId43"/>
    <p:sldId id="516" r:id="rId44"/>
    <p:sldId id="517" r:id="rId45"/>
    <p:sldId id="518" r:id="rId46"/>
    <p:sldId id="519" r:id="rId47"/>
    <p:sldId id="650" r:id="rId48"/>
    <p:sldId id="651" r:id="rId49"/>
    <p:sldId id="520" r:id="rId50"/>
    <p:sldId id="585" r:id="rId51"/>
    <p:sldId id="510" r:id="rId52"/>
    <p:sldId id="699" r:id="rId53"/>
    <p:sldId id="511" r:id="rId54"/>
    <p:sldId id="586" r:id="rId55"/>
    <p:sldId id="588" r:id="rId56"/>
    <p:sldId id="590" r:id="rId57"/>
    <p:sldId id="624" r:id="rId58"/>
    <p:sldId id="625" r:id="rId59"/>
    <p:sldId id="626" r:id="rId60"/>
    <p:sldId id="627" r:id="rId61"/>
    <p:sldId id="628" r:id="rId62"/>
    <p:sldId id="629" r:id="rId63"/>
    <p:sldId id="630" r:id="rId64"/>
    <p:sldId id="631" r:id="rId65"/>
    <p:sldId id="632" r:id="rId66"/>
    <p:sldId id="633" r:id="rId67"/>
    <p:sldId id="634" r:id="rId68"/>
    <p:sldId id="635" r:id="rId69"/>
    <p:sldId id="636" r:id="rId70"/>
    <p:sldId id="637" r:id="rId71"/>
    <p:sldId id="638" r:id="rId72"/>
    <p:sldId id="639" r:id="rId73"/>
    <p:sldId id="640" r:id="rId74"/>
    <p:sldId id="641" r:id="rId75"/>
    <p:sldId id="642" r:id="rId76"/>
    <p:sldId id="643" r:id="rId77"/>
    <p:sldId id="644" r:id="rId78"/>
    <p:sldId id="645" r:id="rId79"/>
    <p:sldId id="646" r:id="rId80"/>
    <p:sldId id="647" r:id="rId81"/>
    <p:sldId id="648" r:id="rId82"/>
    <p:sldId id="649" r:id="rId83"/>
    <p:sldId id="652" r:id="rId84"/>
    <p:sldId id="653" r:id="rId85"/>
    <p:sldId id="654" r:id="rId86"/>
    <p:sldId id="655" r:id="rId87"/>
    <p:sldId id="700" r:id="rId88"/>
    <p:sldId id="701" r:id="rId89"/>
  </p:sldIdLst>
  <p:sldSz cx="9144000" cy="6858000" type="screen4x3"/>
  <p:notesSz cx="6858000" cy="9144000"/>
  <p:custDataLst>
    <p:tags r:id="rId9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00"/>
    <a:srgbClr val="FF99FF"/>
    <a:srgbClr val="CCECFF"/>
    <a:srgbClr val="00CC00"/>
    <a:srgbClr val="66FF33"/>
    <a:srgbClr val="FF33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56" autoAdjust="0"/>
    <p:restoredTop sz="94790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gs" Target="tags/tag2.xml"/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handoutMaster" Target="handoutMasters/handoutMaster1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A31CC1-FDB7-46B8-8D2C-E49149AF60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E172D0-8F7B-4B1A-BA3F-C1E627BF8A2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注意严格表达方式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没有</a:t>
            </a:r>
            <a:r>
              <a:rPr lang="zh-CN" altLang="en-US" smtClean="0">
                <a:ea typeface="宋体" panose="02010600030101010101" pitchFamily="2" charset="-122"/>
                <a:sym typeface="Symbol" panose="05050102010706020507" pitchFamily="18" charset="2"/>
              </a:rPr>
              <a:t>箭头</a:t>
            </a:r>
            <a:endParaRPr lang="zh-CN" altLang="en-US" smtClean="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让学生解释每一步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注意严格表达方式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注意严格表达方式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Deterministic finite automata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最后一个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后面有偶数个</a:t>
            </a:r>
            <a:r>
              <a:rPr lang="en-US" altLang="zh-CN" dirty="0" smtClean="0">
                <a:ea typeface="宋体" panose="02010600030101010101" pitchFamily="2" charset="-122"/>
              </a:rPr>
              <a:t>0</a:t>
            </a:r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先回忆</a:t>
            </a:r>
            <a:r>
              <a:rPr lang="en-US" altLang="zh-CN" smtClean="0">
                <a:ea typeface="宋体" panose="02010600030101010101" pitchFamily="2" charset="-122"/>
              </a:rPr>
              <a:t>DFA</a:t>
            </a:r>
            <a:r>
              <a:rPr lang="zh-CN" altLang="en-US" smtClean="0">
                <a:ea typeface="宋体" panose="02010600030101010101" pitchFamily="2" charset="-122"/>
              </a:rPr>
              <a:t>的定义，然后提问如何给出</a:t>
            </a:r>
            <a:r>
              <a:rPr lang="en-US" altLang="zh-CN" smtClean="0">
                <a:ea typeface="宋体" panose="02010600030101010101" pitchFamily="2" charset="-122"/>
              </a:rPr>
              <a:t>NFA</a:t>
            </a:r>
            <a:r>
              <a:rPr lang="zh-CN" altLang="en-US" smtClean="0">
                <a:ea typeface="宋体" panose="02010600030101010101" pitchFamily="2" charset="-122"/>
              </a:rPr>
              <a:t>的定义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*</a:t>
            </a:r>
            <a:r>
              <a:rPr lang="zh-CN" altLang="en-US" dirty="0" smtClean="0"/>
              <a:t>表示接受状态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E172D0-8F7B-4B1A-BA3F-C1E627BF8A2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问题</a:t>
            </a:r>
            <a:r>
              <a:rPr lang="en-US" altLang="zh-CN" smtClean="0">
                <a:ea typeface="宋体" panose="02010600030101010101" pitchFamily="2" charset="-122"/>
              </a:rPr>
              <a:t>1.</a:t>
            </a:r>
            <a:r>
              <a:rPr lang="zh-CN" altLang="en-US" smtClean="0">
                <a:ea typeface="宋体" panose="02010600030101010101" pitchFamily="2" charset="-122"/>
              </a:rPr>
              <a:t> 为什么在</a:t>
            </a:r>
            <a:r>
              <a:rPr lang="en-US" altLang="zh-CN" smtClean="0">
                <a:ea typeface="宋体" panose="02010600030101010101" pitchFamily="2" charset="-122"/>
              </a:rPr>
              <a:t>s</a:t>
            </a:r>
            <a:r>
              <a:rPr lang="zh-CN" altLang="en-US" smtClean="0">
                <a:ea typeface="宋体" panose="02010600030101010101" pitchFamily="2" charset="-122"/>
              </a:rPr>
              <a:t>上打双圈</a:t>
            </a:r>
            <a:r>
              <a:rPr lang="en-US" altLang="zh-CN" smtClean="0">
                <a:ea typeface="宋体" panose="02010600030101010101" pitchFamily="2" charset="-122"/>
              </a:rPr>
              <a:t>? 2. </a:t>
            </a:r>
            <a:r>
              <a:rPr lang="zh-CN" altLang="en-US" smtClean="0">
                <a:ea typeface="宋体" panose="02010600030101010101" pitchFamily="2" charset="-122"/>
              </a:rPr>
              <a:t>为什么不能在</a:t>
            </a:r>
            <a:r>
              <a:rPr lang="en-US" altLang="zh-CN" smtClean="0">
                <a:ea typeface="宋体" panose="02010600030101010101" pitchFamily="2" charset="-122"/>
              </a:rPr>
              <a:t>s</a:t>
            </a:r>
            <a:r>
              <a:rPr lang="en-US" altLang="zh-CN" baseline="-25000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上打双圈</a:t>
            </a:r>
            <a:r>
              <a:rPr lang="en-US" altLang="zh-CN" smtClean="0">
                <a:ea typeface="宋体" panose="02010600030101010101" pitchFamily="2" charset="-122"/>
              </a:rPr>
              <a:t>? 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E172D0-8F7B-4B1A-BA3F-C1E627BF8A2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13.bin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oleObject" Target="../embeddings/oleObject14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oleObject" Target="../embeddings/oleObject15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6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png"/><Relationship Id="rId1" Type="http://schemas.openxmlformats.org/officeDocument/2006/relationships/oleObject" Target="../embeddings/oleObject16.bin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oleObject" Target="../embeddings/oleObject18.bin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1"/>
          <p:cNvSpPr txBox="1">
            <a:spLocks noChangeArrowheads="1"/>
          </p:cNvSpPr>
          <p:nvPr/>
        </p:nvSpPr>
        <p:spPr bwMode="auto">
          <a:xfrm>
            <a:off x="107950" y="2276475"/>
            <a:ext cx="8893175" cy="215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教材</a:t>
            </a:r>
            <a:r>
              <a:rPr lang="en-US" altLang="zh-CN" sz="2800" dirty="0">
                <a:solidFill>
                  <a:srgbClr val="000000"/>
                </a:solidFill>
              </a:rPr>
              <a:t>: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[S</a:t>
            </a:r>
            <a:r>
              <a:rPr lang="en-US" altLang="zh-CN" sz="2400" dirty="0">
                <a:solidFill>
                  <a:srgbClr val="000000"/>
                </a:solidFill>
              </a:rPr>
              <a:t>] </a:t>
            </a:r>
            <a:r>
              <a:rPr lang="zh-CN" altLang="en-US" sz="2400" dirty="0">
                <a:solidFill>
                  <a:srgbClr val="000000"/>
                </a:solidFill>
              </a:rPr>
              <a:t>唐常杰等译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Sipser</a:t>
            </a:r>
            <a:r>
              <a:rPr lang="zh-CN" altLang="en-US" sz="2400" dirty="0">
                <a:solidFill>
                  <a:srgbClr val="000000"/>
                </a:solidFill>
              </a:rPr>
              <a:t>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计算理论导引</a:t>
            </a:r>
            <a:r>
              <a:rPr lang="en-US" altLang="zh-CN" sz="2400" dirty="0">
                <a:solidFill>
                  <a:srgbClr val="000000"/>
                </a:solidFill>
              </a:rPr>
              <a:t>(</a:t>
            </a:r>
            <a:r>
              <a:rPr lang="zh-CN" altLang="en-US" sz="2400" dirty="0">
                <a:solidFill>
                  <a:srgbClr val="000000"/>
                </a:solidFill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</a:rPr>
              <a:t>3</a:t>
            </a:r>
            <a:r>
              <a:rPr lang="zh-CN" altLang="en-US" sz="2400" dirty="0">
                <a:solidFill>
                  <a:srgbClr val="000000"/>
                </a:solidFill>
              </a:rPr>
              <a:t>版</a:t>
            </a:r>
            <a:r>
              <a:rPr lang="en-US" altLang="zh-CN" sz="2400" dirty="0">
                <a:solidFill>
                  <a:srgbClr val="000000"/>
                </a:solidFill>
              </a:rPr>
              <a:t>), </a:t>
            </a:r>
            <a:r>
              <a:rPr lang="zh-CN" altLang="en-US" sz="2400" dirty="0">
                <a:solidFill>
                  <a:srgbClr val="000000"/>
                </a:solidFill>
              </a:rPr>
              <a:t>机械工业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参考资料</a:t>
            </a:r>
            <a:r>
              <a:rPr lang="en-US" altLang="zh-CN" sz="2400" dirty="0">
                <a:solidFill>
                  <a:srgbClr val="000000"/>
                </a:solidFill>
              </a:rPr>
              <a:t>: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[</a:t>
            </a:r>
            <a:r>
              <a:rPr lang="en-US" altLang="zh-CN" sz="2400" dirty="0">
                <a:solidFill>
                  <a:srgbClr val="000000"/>
                </a:solidFill>
              </a:rPr>
              <a:t>L] Lewis</a:t>
            </a:r>
            <a:r>
              <a:rPr lang="zh-CN" altLang="en-US" sz="2400" dirty="0">
                <a:solidFill>
                  <a:srgbClr val="000000"/>
                </a:solidFill>
              </a:rPr>
              <a:t>等著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计算理论基础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清华大学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844675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计算理论</a:t>
            </a:r>
            <a:endParaRPr lang="zh-CN" altLang="en-US" sz="4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有限自动机的语言</a:t>
            </a:r>
            <a:r>
              <a:rPr lang="en-US" altLang="zh-CN" b="1" dirty="0" smtClean="0">
                <a:solidFill>
                  <a:schemeClr val="tx1"/>
                </a:solidFill>
              </a:rPr>
              <a:t>:</a:t>
            </a:r>
            <a:r>
              <a:rPr lang="zh-CN" altLang="en-US" b="1" dirty="0" smtClean="0">
                <a:solidFill>
                  <a:schemeClr val="tx1"/>
                </a:solidFill>
              </a:rPr>
              <a:t>正则语言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05859" name="Text Box 3"/>
          <p:cNvSpPr txBox="1">
            <a:spLocks noChangeArrowheads="1"/>
          </p:cNvSpPr>
          <p:nvPr/>
        </p:nvSpPr>
        <p:spPr bwMode="auto">
          <a:xfrm>
            <a:off x="35496" y="1124744"/>
            <a:ext cx="897232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对有限自动机</a:t>
            </a:r>
            <a:r>
              <a:rPr lang="en-US" altLang="zh-CN" dirty="0">
                <a:solidFill>
                  <a:schemeClr val="tx1"/>
                </a:solidFill>
              </a:rPr>
              <a:t>M, </a:t>
            </a:r>
            <a:r>
              <a:rPr lang="zh-CN" altLang="en-US" dirty="0">
                <a:solidFill>
                  <a:schemeClr val="tx1"/>
                </a:solidFill>
              </a:rPr>
              <a:t>若 </a:t>
            </a:r>
            <a:r>
              <a:rPr lang="en-US" altLang="zh-CN" dirty="0">
                <a:solidFill>
                  <a:schemeClr val="tx1"/>
                </a:solidFill>
              </a:rPr>
              <a:t>A = { w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</a:t>
            </a:r>
            <a:r>
              <a:rPr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*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| M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en-US" altLang="zh-CN" dirty="0">
                <a:solidFill>
                  <a:schemeClr val="tx1"/>
                </a:solidFill>
              </a:rPr>
              <a:t> },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是有限自动机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记为</a:t>
            </a:r>
            <a:r>
              <a:rPr lang="en-US" altLang="zh-CN" dirty="0" smtClean="0">
                <a:solidFill>
                  <a:schemeClr val="tx1"/>
                </a:solidFill>
              </a:rPr>
              <a:t>L(M)=A, </a:t>
            </a:r>
            <a:r>
              <a:rPr lang="zh-CN" altLang="en-US" dirty="0" smtClean="0">
                <a:solidFill>
                  <a:schemeClr val="tx1"/>
                </a:solidFill>
              </a:rPr>
              <a:t>也</a:t>
            </a:r>
            <a:r>
              <a:rPr lang="zh-CN" altLang="en-US" dirty="0">
                <a:solidFill>
                  <a:schemeClr val="tx1"/>
                </a:solidFill>
              </a:rPr>
              <a:t>称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识别</a:t>
            </a:r>
            <a:r>
              <a:rPr lang="en-US" altLang="zh-CN" dirty="0">
                <a:solidFill>
                  <a:schemeClr val="tx1"/>
                </a:solidFill>
              </a:rPr>
              <a:t>A.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注</a:t>
            </a:r>
            <a:r>
              <a:rPr lang="en-US" altLang="zh-CN" dirty="0">
                <a:solidFill>
                  <a:schemeClr val="tx1"/>
                </a:solidFill>
              </a:rPr>
              <a:t>: M</a:t>
            </a:r>
            <a:r>
              <a:rPr lang="zh-CN" altLang="en-US" dirty="0">
                <a:solidFill>
                  <a:schemeClr val="tx1"/>
                </a:solidFill>
              </a:rPr>
              <a:t>的语言唯一</a:t>
            </a:r>
            <a:r>
              <a:rPr lang="en-US" altLang="zh-CN" dirty="0">
                <a:solidFill>
                  <a:schemeClr val="tx1"/>
                </a:solidFill>
              </a:rPr>
              <a:t>. M</a:t>
            </a:r>
            <a:r>
              <a:rPr lang="zh-CN" altLang="en-US" dirty="0">
                <a:solidFill>
                  <a:schemeClr val="tx1"/>
                </a:solidFill>
              </a:rPr>
              <a:t>不识别任何其它语言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若存在</a:t>
            </a:r>
            <a:r>
              <a:rPr lang="en-US" altLang="zh-CN" dirty="0">
                <a:solidFill>
                  <a:schemeClr val="tx1"/>
                </a:solidFill>
              </a:rPr>
              <a:t>DFA</a:t>
            </a:r>
            <a:r>
              <a:rPr lang="zh-CN" altLang="en-US" dirty="0">
                <a:solidFill>
                  <a:schemeClr val="tx1"/>
                </a:solidFill>
              </a:rPr>
              <a:t>识别语言</a:t>
            </a:r>
            <a:r>
              <a:rPr lang="en-US" altLang="zh-CN" dirty="0">
                <a:solidFill>
                  <a:schemeClr val="tx1"/>
                </a:solidFill>
              </a:rPr>
              <a:t>A, </a:t>
            </a:r>
            <a:r>
              <a:rPr lang="zh-CN" altLang="en-US" dirty="0">
                <a:solidFill>
                  <a:schemeClr val="tx1"/>
                </a:solidFill>
              </a:rPr>
              <a:t>则称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zh-CN" altLang="en-US" dirty="0">
                <a:solidFill>
                  <a:srgbClr val="FF3300"/>
                </a:solidFill>
              </a:rPr>
              <a:t>正则语言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称两个有限自动机</a:t>
            </a:r>
            <a:r>
              <a:rPr lang="zh-CN" altLang="en-US" dirty="0">
                <a:solidFill>
                  <a:srgbClr val="FF3300"/>
                </a:solidFill>
              </a:rPr>
              <a:t>等价</a:t>
            </a:r>
            <a:r>
              <a:rPr lang="zh-CN" altLang="en-US" dirty="0">
                <a:solidFill>
                  <a:schemeClr val="tx1"/>
                </a:solidFill>
              </a:rPr>
              <a:t>若它们语言相同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05860" name="Group 4"/>
          <p:cNvGrpSpPr/>
          <p:nvPr/>
        </p:nvGrpSpPr>
        <p:grpSpPr bwMode="auto">
          <a:xfrm>
            <a:off x="4321621" y="3429000"/>
            <a:ext cx="4714875" cy="1751013"/>
            <a:chOff x="1286" y="1873"/>
            <a:chExt cx="2970" cy="1103"/>
          </a:xfrm>
        </p:grpSpPr>
        <p:grpSp>
          <p:nvGrpSpPr>
            <p:cNvPr id="505861" name="Group 5"/>
            <p:cNvGrpSpPr/>
            <p:nvPr/>
          </p:nvGrpSpPr>
          <p:grpSpPr bwMode="auto">
            <a:xfrm>
              <a:off x="2016" y="1873"/>
              <a:ext cx="2240" cy="1103"/>
              <a:chOff x="2224" y="568"/>
              <a:chExt cx="2240" cy="1103"/>
            </a:xfrm>
          </p:grpSpPr>
          <p:sp>
            <p:nvSpPr>
              <p:cNvPr id="505862" name="Oval 6"/>
              <p:cNvSpPr>
                <a:spLocks noChangeArrowheads="1"/>
              </p:cNvSpPr>
              <p:nvPr/>
            </p:nvSpPr>
            <p:spPr bwMode="auto">
              <a:xfrm>
                <a:off x="2544" y="110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rgbClr val="66FFFF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5863" name="Text Box 7"/>
              <p:cNvSpPr txBox="1">
                <a:spLocks noChangeArrowheads="1"/>
              </p:cNvSpPr>
              <p:nvPr/>
            </p:nvSpPr>
            <p:spPr bwMode="auto">
              <a:xfrm>
                <a:off x="2576" y="1065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>
                    <a:solidFill>
                      <a:schemeClr val="tx1"/>
                    </a:solidFill>
                  </a:rPr>
                  <a:t>1</a:t>
                </a:r>
                <a:endParaRPr lang="en-US" altLang="zh-CN" b="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5864" name="Oval 8"/>
              <p:cNvSpPr>
                <a:spLocks noChangeArrowheads="1"/>
              </p:cNvSpPr>
              <p:nvPr/>
            </p:nvSpPr>
            <p:spPr bwMode="auto">
              <a:xfrm>
                <a:off x="3312" y="1104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rgbClr val="66FFFF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5865" name="Text Box 9"/>
              <p:cNvSpPr txBox="1">
                <a:spLocks noChangeArrowheads="1"/>
              </p:cNvSpPr>
              <p:nvPr/>
            </p:nvSpPr>
            <p:spPr bwMode="auto">
              <a:xfrm>
                <a:off x="3344" y="1065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 dirty="0">
                    <a:solidFill>
                      <a:schemeClr val="tx1"/>
                    </a:solidFill>
                  </a:rPr>
                  <a:t>2</a:t>
                </a:r>
                <a:endParaRPr lang="en-US" altLang="zh-CN" b="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866" name="Oval 10"/>
              <p:cNvSpPr>
                <a:spLocks noChangeArrowheads="1"/>
              </p:cNvSpPr>
              <p:nvPr/>
            </p:nvSpPr>
            <p:spPr bwMode="auto">
              <a:xfrm>
                <a:off x="3336" y="112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5867" name="Oval 11"/>
              <p:cNvSpPr>
                <a:spLocks noChangeArrowheads="1"/>
              </p:cNvSpPr>
              <p:nvPr/>
            </p:nvSpPr>
            <p:spPr bwMode="auto">
              <a:xfrm>
                <a:off x="4128" y="1095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rgbClr val="66FFFF">
                            <a:gamma/>
                            <a:tint val="0"/>
                            <a:invGamma/>
                          </a:srgb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5868" name="Text Box 12"/>
              <p:cNvSpPr txBox="1">
                <a:spLocks noChangeArrowheads="1"/>
              </p:cNvSpPr>
              <p:nvPr/>
            </p:nvSpPr>
            <p:spPr bwMode="auto">
              <a:xfrm>
                <a:off x="4160" y="1056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>
                    <a:solidFill>
                      <a:schemeClr val="tx1"/>
                    </a:solidFill>
                  </a:rPr>
                  <a:t>3</a:t>
                </a:r>
                <a:endParaRPr lang="en-US" altLang="zh-CN" b="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505869" name="Arc 13"/>
              <p:cNvSpPr/>
              <p:nvPr/>
            </p:nvSpPr>
            <p:spPr bwMode="auto">
              <a:xfrm rot="-5400000">
                <a:off x="2553" y="877"/>
                <a:ext cx="314" cy="236"/>
              </a:xfrm>
              <a:custGeom>
                <a:avLst/>
                <a:gdLst>
                  <a:gd name="G0" fmla="+- 10740 0 0"/>
                  <a:gd name="G1" fmla="+- 21600 0 0"/>
                  <a:gd name="G2" fmla="+- 21600 0 0"/>
                  <a:gd name="T0" fmla="*/ 618 w 32340"/>
                  <a:gd name="T1" fmla="*/ 2519 h 43200"/>
                  <a:gd name="T2" fmla="*/ 0 w 32340"/>
                  <a:gd name="T3" fmla="*/ 40341 h 43200"/>
                  <a:gd name="T4" fmla="*/ 10740 w 3234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340" h="43200" fill="none" extrusionOk="0">
                    <a:moveTo>
                      <a:pt x="617" y="2518"/>
                    </a:moveTo>
                    <a:cubicBezTo>
                      <a:pt x="3735" y="864"/>
                      <a:pt x="7210" y="-1"/>
                      <a:pt x="10740" y="0"/>
                    </a:cubicBezTo>
                    <a:cubicBezTo>
                      <a:pt x="22669" y="0"/>
                      <a:pt x="32340" y="9670"/>
                      <a:pt x="32340" y="21600"/>
                    </a:cubicBezTo>
                    <a:cubicBezTo>
                      <a:pt x="32340" y="33529"/>
                      <a:pt x="22669" y="43200"/>
                      <a:pt x="10740" y="43200"/>
                    </a:cubicBezTo>
                    <a:cubicBezTo>
                      <a:pt x="6971" y="43200"/>
                      <a:pt x="3269" y="42214"/>
                      <a:pt x="0" y="40340"/>
                    </a:cubicBezTo>
                  </a:path>
                  <a:path w="32340" h="43200" stroke="0" extrusionOk="0">
                    <a:moveTo>
                      <a:pt x="617" y="2518"/>
                    </a:moveTo>
                    <a:cubicBezTo>
                      <a:pt x="3735" y="864"/>
                      <a:pt x="7210" y="-1"/>
                      <a:pt x="10740" y="0"/>
                    </a:cubicBezTo>
                    <a:cubicBezTo>
                      <a:pt x="22669" y="0"/>
                      <a:pt x="32340" y="9670"/>
                      <a:pt x="32340" y="21600"/>
                    </a:cubicBezTo>
                    <a:cubicBezTo>
                      <a:pt x="32340" y="33529"/>
                      <a:pt x="22669" y="43200"/>
                      <a:pt x="10740" y="43200"/>
                    </a:cubicBezTo>
                    <a:cubicBezTo>
                      <a:pt x="6971" y="43200"/>
                      <a:pt x="3269" y="42214"/>
                      <a:pt x="0" y="40340"/>
                    </a:cubicBezTo>
                    <a:lnTo>
                      <a:pt x="107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5870" name="Line 14"/>
              <p:cNvSpPr>
                <a:spLocks noChangeShapeType="1"/>
              </p:cNvSpPr>
              <p:nvPr/>
            </p:nvSpPr>
            <p:spPr bwMode="auto">
              <a:xfrm>
                <a:off x="2888" y="12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871" name="Arc 15"/>
              <p:cNvSpPr/>
              <p:nvPr/>
            </p:nvSpPr>
            <p:spPr bwMode="auto">
              <a:xfrm rot="-5400000">
                <a:off x="3321" y="855"/>
                <a:ext cx="314" cy="236"/>
              </a:xfrm>
              <a:custGeom>
                <a:avLst/>
                <a:gdLst>
                  <a:gd name="G0" fmla="+- 10740 0 0"/>
                  <a:gd name="G1" fmla="+- 21600 0 0"/>
                  <a:gd name="G2" fmla="+- 21600 0 0"/>
                  <a:gd name="T0" fmla="*/ 618 w 32340"/>
                  <a:gd name="T1" fmla="*/ 2519 h 43200"/>
                  <a:gd name="T2" fmla="*/ 0 w 32340"/>
                  <a:gd name="T3" fmla="*/ 40341 h 43200"/>
                  <a:gd name="T4" fmla="*/ 10740 w 3234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340" h="43200" fill="none" extrusionOk="0">
                    <a:moveTo>
                      <a:pt x="617" y="2518"/>
                    </a:moveTo>
                    <a:cubicBezTo>
                      <a:pt x="3735" y="864"/>
                      <a:pt x="7210" y="-1"/>
                      <a:pt x="10740" y="0"/>
                    </a:cubicBezTo>
                    <a:cubicBezTo>
                      <a:pt x="22669" y="0"/>
                      <a:pt x="32340" y="9670"/>
                      <a:pt x="32340" y="21600"/>
                    </a:cubicBezTo>
                    <a:cubicBezTo>
                      <a:pt x="32340" y="33529"/>
                      <a:pt x="22669" y="43200"/>
                      <a:pt x="10740" y="43200"/>
                    </a:cubicBezTo>
                    <a:cubicBezTo>
                      <a:pt x="6971" y="43200"/>
                      <a:pt x="3269" y="42214"/>
                      <a:pt x="0" y="40340"/>
                    </a:cubicBezTo>
                  </a:path>
                  <a:path w="32340" h="43200" stroke="0" extrusionOk="0">
                    <a:moveTo>
                      <a:pt x="617" y="2518"/>
                    </a:moveTo>
                    <a:cubicBezTo>
                      <a:pt x="3735" y="864"/>
                      <a:pt x="7210" y="-1"/>
                      <a:pt x="10740" y="0"/>
                    </a:cubicBezTo>
                    <a:cubicBezTo>
                      <a:pt x="22669" y="0"/>
                      <a:pt x="32340" y="9670"/>
                      <a:pt x="32340" y="21600"/>
                    </a:cubicBezTo>
                    <a:cubicBezTo>
                      <a:pt x="32340" y="33529"/>
                      <a:pt x="22669" y="43200"/>
                      <a:pt x="10740" y="43200"/>
                    </a:cubicBezTo>
                    <a:cubicBezTo>
                      <a:pt x="6971" y="43200"/>
                      <a:pt x="3269" y="42214"/>
                      <a:pt x="0" y="40340"/>
                    </a:cubicBezTo>
                    <a:lnTo>
                      <a:pt x="107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5872" name="Arc 16"/>
              <p:cNvSpPr/>
              <p:nvPr/>
            </p:nvSpPr>
            <p:spPr bwMode="auto">
              <a:xfrm rot="-5400000">
                <a:off x="3816" y="984"/>
                <a:ext cx="144" cy="480"/>
              </a:xfrm>
              <a:custGeom>
                <a:avLst/>
                <a:gdLst>
                  <a:gd name="G0" fmla="+- 0 0 0"/>
                  <a:gd name="G1" fmla="+- 18240 0 0"/>
                  <a:gd name="G2" fmla="+- 21600 0 0"/>
                  <a:gd name="T0" fmla="*/ 11570 w 21600"/>
                  <a:gd name="T1" fmla="*/ 0 h 38271"/>
                  <a:gd name="T2" fmla="*/ 8081 w 21600"/>
                  <a:gd name="T3" fmla="*/ 38271 h 38271"/>
                  <a:gd name="T4" fmla="*/ 0 w 21600"/>
                  <a:gd name="T5" fmla="*/ 18240 h 38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271" fill="none" extrusionOk="0">
                    <a:moveTo>
                      <a:pt x="11569" y="0"/>
                    </a:moveTo>
                    <a:cubicBezTo>
                      <a:pt x="17815" y="3961"/>
                      <a:pt x="21600" y="10843"/>
                      <a:pt x="21600" y="18240"/>
                    </a:cubicBezTo>
                    <a:cubicBezTo>
                      <a:pt x="21600" y="27049"/>
                      <a:pt x="16250" y="34975"/>
                      <a:pt x="8081" y="38271"/>
                    </a:cubicBezTo>
                  </a:path>
                  <a:path w="21600" h="38271" stroke="0" extrusionOk="0">
                    <a:moveTo>
                      <a:pt x="11569" y="0"/>
                    </a:moveTo>
                    <a:cubicBezTo>
                      <a:pt x="17815" y="3961"/>
                      <a:pt x="21600" y="10843"/>
                      <a:pt x="21600" y="18240"/>
                    </a:cubicBezTo>
                    <a:cubicBezTo>
                      <a:pt x="21600" y="27049"/>
                      <a:pt x="16250" y="34975"/>
                      <a:pt x="8081" y="38271"/>
                    </a:cubicBezTo>
                    <a:lnTo>
                      <a:pt x="0" y="1824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5873" name="Arc 17"/>
              <p:cNvSpPr/>
              <p:nvPr/>
            </p:nvSpPr>
            <p:spPr bwMode="auto">
              <a:xfrm rot="5400000">
                <a:off x="3817" y="1082"/>
                <a:ext cx="141" cy="480"/>
              </a:xfrm>
              <a:custGeom>
                <a:avLst/>
                <a:gdLst>
                  <a:gd name="G0" fmla="+- 0 0 0"/>
                  <a:gd name="G1" fmla="+- 18240 0 0"/>
                  <a:gd name="G2" fmla="+- 21600 0 0"/>
                  <a:gd name="T0" fmla="*/ 11570 w 21600"/>
                  <a:gd name="T1" fmla="*/ 0 h 38271"/>
                  <a:gd name="T2" fmla="*/ 8081 w 21600"/>
                  <a:gd name="T3" fmla="*/ 38271 h 38271"/>
                  <a:gd name="T4" fmla="*/ 0 w 21600"/>
                  <a:gd name="T5" fmla="*/ 18240 h 382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38271" fill="none" extrusionOk="0">
                    <a:moveTo>
                      <a:pt x="11569" y="0"/>
                    </a:moveTo>
                    <a:cubicBezTo>
                      <a:pt x="17815" y="3961"/>
                      <a:pt x="21600" y="10843"/>
                      <a:pt x="21600" y="18240"/>
                    </a:cubicBezTo>
                    <a:cubicBezTo>
                      <a:pt x="21600" y="27049"/>
                      <a:pt x="16250" y="34975"/>
                      <a:pt x="8081" y="38271"/>
                    </a:cubicBezTo>
                  </a:path>
                  <a:path w="21600" h="38271" stroke="0" extrusionOk="0">
                    <a:moveTo>
                      <a:pt x="11569" y="0"/>
                    </a:moveTo>
                    <a:cubicBezTo>
                      <a:pt x="17815" y="3961"/>
                      <a:pt x="21600" y="10843"/>
                      <a:pt x="21600" y="18240"/>
                    </a:cubicBezTo>
                    <a:cubicBezTo>
                      <a:pt x="21600" y="27049"/>
                      <a:pt x="16250" y="34975"/>
                      <a:pt x="8081" y="38271"/>
                    </a:cubicBezTo>
                    <a:lnTo>
                      <a:pt x="0" y="1824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5874" name="Line 18"/>
              <p:cNvSpPr>
                <a:spLocks noChangeShapeType="1"/>
              </p:cNvSpPr>
              <p:nvPr/>
            </p:nvSpPr>
            <p:spPr bwMode="auto">
              <a:xfrm>
                <a:off x="2224" y="126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5875" name="Text Box 19"/>
              <p:cNvSpPr txBox="1">
                <a:spLocks noChangeArrowheads="1"/>
              </p:cNvSpPr>
              <p:nvPr/>
            </p:nvSpPr>
            <p:spPr bwMode="auto">
              <a:xfrm>
                <a:off x="2604" y="57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0</a:t>
                </a:r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876" name="Text Box 20"/>
              <p:cNvSpPr txBox="1">
                <a:spLocks noChangeArrowheads="1"/>
              </p:cNvSpPr>
              <p:nvPr/>
            </p:nvSpPr>
            <p:spPr bwMode="auto">
              <a:xfrm>
                <a:off x="3792" y="87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0</a:t>
                </a:r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877" name="Text Box 21"/>
              <p:cNvSpPr txBox="1">
                <a:spLocks noChangeArrowheads="1"/>
              </p:cNvSpPr>
              <p:nvPr/>
            </p:nvSpPr>
            <p:spPr bwMode="auto">
              <a:xfrm>
                <a:off x="3732" y="1344"/>
                <a:ext cx="3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0,1</a:t>
                </a:r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878" name="Text Box 22"/>
              <p:cNvSpPr txBox="1">
                <a:spLocks noChangeArrowheads="1"/>
              </p:cNvSpPr>
              <p:nvPr/>
            </p:nvSpPr>
            <p:spPr bwMode="auto">
              <a:xfrm>
                <a:off x="2988" y="969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1</a:t>
                </a:r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879" name="Text Box 23"/>
              <p:cNvSpPr txBox="1">
                <a:spLocks noChangeArrowheads="1"/>
              </p:cNvSpPr>
              <p:nvPr/>
            </p:nvSpPr>
            <p:spPr bwMode="auto">
              <a:xfrm>
                <a:off x="3364" y="56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1</a:t>
                </a:r>
                <a:endParaRPr lang="en-US" altLang="zh-CN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5880" name="Text Box 24"/>
            <p:cNvSpPr txBox="1">
              <a:spLocks noChangeArrowheads="1"/>
            </p:cNvSpPr>
            <p:nvPr/>
          </p:nvSpPr>
          <p:spPr bwMode="auto">
            <a:xfrm>
              <a:off x="1286" y="2179"/>
              <a:ext cx="4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1"/>
                  </a:solidFill>
                </a:rPr>
                <a:t>M</a:t>
              </a:r>
              <a:r>
                <a:rPr lang="en-US" altLang="zh-CN" sz="3200" baseline="-25000">
                  <a:solidFill>
                    <a:schemeClr val="tx1"/>
                  </a:solidFill>
                </a:rPr>
                <a:t>1</a:t>
              </a:r>
              <a:endParaRPr lang="en-US" altLang="zh-CN" sz="3200" baseline="-25000">
                <a:solidFill>
                  <a:schemeClr val="tx1"/>
                </a:solidFill>
              </a:endParaRPr>
            </a:p>
          </p:txBody>
        </p:sp>
      </p:grpSp>
      <p:sp>
        <p:nvSpPr>
          <p:cNvPr id="505881" name="Text Box 25"/>
          <p:cNvSpPr txBox="1">
            <a:spLocks noChangeArrowheads="1"/>
          </p:cNvSpPr>
          <p:nvPr/>
        </p:nvSpPr>
        <p:spPr bwMode="auto">
          <a:xfrm>
            <a:off x="107504" y="4725144"/>
            <a:ext cx="7167347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注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在任何状态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读到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后一定会进入状态</a:t>
            </a:r>
            <a:r>
              <a:rPr lang="en-US" altLang="zh-CN" dirty="0">
                <a:solidFill>
                  <a:schemeClr val="tx1"/>
                </a:solidFill>
              </a:rPr>
              <a:t>q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L(M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)={w | w</a:t>
            </a:r>
            <a:r>
              <a:rPr lang="zh-CN" altLang="en-US" dirty="0">
                <a:solidFill>
                  <a:schemeClr val="tx1"/>
                </a:solidFill>
              </a:rPr>
              <a:t>是</a:t>
            </a:r>
            <a:r>
              <a:rPr lang="en-US" altLang="zh-CN" dirty="0">
                <a:solidFill>
                  <a:schemeClr val="tx1"/>
                </a:solidFill>
              </a:rPr>
              <a:t>0,1</a:t>
            </a:r>
            <a:r>
              <a:rPr lang="zh-CN" altLang="en-US" dirty="0">
                <a:solidFill>
                  <a:schemeClr val="tx1"/>
                </a:solidFill>
              </a:rPr>
              <a:t>串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r>
              <a:rPr lang="zh-CN" altLang="en-US" dirty="0" smtClean="0">
                <a:solidFill>
                  <a:schemeClr val="tx1"/>
                </a:solidFill>
              </a:rPr>
              <a:t>至少含一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</a:rPr>
              <a:t>,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       </a:t>
            </a:r>
            <a:r>
              <a:rPr lang="zh-CN" altLang="en-US" dirty="0">
                <a:solidFill>
                  <a:schemeClr val="tx1"/>
                </a:solidFill>
              </a:rPr>
              <a:t>且最后一个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后面含有偶数个</a:t>
            </a:r>
            <a:r>
              <a:rPr lang="en-US" altLang="zh-CN" dirty="0">
                <a:solidFill>
                  <a:schemeClr val="tx1"/>
                </a:solidFill>
              </a:rPr>
              <a:t>0 </a:t>
            </a:r>
            <a:r>
              <a:rPr lang="en-US" altLang="zh-CN" dirty="0" smtClean="0">
                <a:solidFill>
                  <a:schemeClr val="tx1"/>
                </a:solidFill>
              </a:rPr>
              <a:t>}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注</a:t>
            </a:r>
            <a:r>
              <a:rPr lang="en-US" altLang="zh-CN" dirty="0" smtClean="0">
                <a:solidFill>
                  <a:schemeClr val="tx1"/>
                </a:solidFill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</a:rPr>
              <a:t>任何其它语言都不是</a:t>
            </a:r>
            <a:r>
              <a:rPr lang="en-US" altLang="zh-CN" dirty="0" smtClean="0">
                <a:solidFill>
                  <a:schemeClr val="tx1"/>
                </a:solidFill>
              </a:rPr>
              <a:t>M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的语言</a:t>
            </a:r>
            <a:r>
              <a:rPr lang="en-US" altLang="zh-CN" dirty="0" smtClean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5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5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5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5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58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58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58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58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59" grpId="0" autoUpdateAnimBg="0" build="p"/>
      <p:bldP spid="505881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r>
              <a:rPr lang="en-US" altLang="zh-CN" b="1" smtClean="0"/>
              <a:t>(</a:t>
            </a:r>
            <a:r>
              <a:rPr lang="zh-CN" altLang="en-US" b="1" smtClean="0"/>
              <a:t>难点</a:t>
            </a:r>
            <a:r>
              <a:rPr lang="en-US" altLang="zh-CN" b="1" smtClean="0"/>
              <a:t>)</a:t>
            </a:r>
            <a:endParaRPr lang="en-US" altLang="zh-CN" b="1" smtClean="0"/>
          </a:p>
        </p:txBody>
      </p:sp>
      <p:sp>
        <p:nvSpPr>
          <p:cNvPr id="506883" name="Text Box 3"/>
          <p:cNvSpPr txBox="1">
            <a:spLocks noChangeArrowheads="1"/>
          </p:cNvSpPr>
          <p:nvPr/>
        </p:nvSpPr>
        <p:spPr bwMode="auto">
          <a:xfrm>
            <a:off x="1042988" y="1557338"/>
            <a:ext cx="6713537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自己即自动机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 dirty="0">
                <a:solidFill>
                  <a:schemeClr val="tx1"/>
                </a:solidFill>
              </a:rPr>
              <a:t> 寻找需要记录的</a:t>
            </a:r>
            <a:r>
              <a:rPr kumimoji="0" lang="zh-CN" altLang="en-US" sz="3200" dirty="0">
                <a:solidFill>
                  <a:srgbClr val="FF0000"/>
                </a:solidFill>
              </a:rPr>
              <a:t>关键信息</a:t>
            </a:r>
            <a:r>
              <a:rPr kumimoji="0" lang="zh-CN" altLang="en-US" sz="3200" dirty="0">
                <a:solidFill>
                  <a:schemeClr val="tx1"/>
                </a:solidFill>
              </a:rPr>
              <a:t> 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设计识别下列语言的</a:t>
            </a:r>
            <a:r>
              <a:rPr kumimoji="0" lang="en-US" altLang="zh-CN" sz="3200" dirty="0">
                <a:solidFill>
                  <a:schemeClr val="tx1"/>
                </a:solidFill>
              </a:rPr>
              <a:t>DFA:</a:t>
            </a:r>
            <a:endParaRPr kumimoji="0" lang="en-US" altLang="zh-CN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sz="3200" dirty="0">
                <a:solidFill>
                  <a:schemeClr val="tx1"/>
                </a:solidFill>
              </a:rPr>
              <a:t> { w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</a:rPr>
              <a:t> | w</a:t>
            </a:r>
            <a:r>
              <a:rPr kumimoji="0" lang="zh-CN" altLang="en-US" sz="3200" dirty="0">
                <a:solidFill>
                  <a:schemeClr val="tx1"/>
                </a:solidFill>
              </a:rPr>
              <a:t>从</a:t>
            </a:r>
            <a:r>
              <a:rPr kumimoji="0" lang="en-US" altLang="zh-CN" sz="3200" dirty="0">
                <a:solidFill>
                  <a:schemeClr val="tx1"/>
                </a:solidFill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</a:rPr>
              <a:t>开始</a:t>
            </a:r>
            <a:r>
              <a:rPr kumimoji="0" lang="en-US" altLang="zh-CN" sz="3200" dirty="0">
                <a:solidFill>
                  <a:schemeClr val="tx1"/>
                </a:solidFill>
              </a:rPr>
              <a:t>, </a:t>
            </a:r>
            <a:r>
              <a:rPr kumimoji="0" lang="zh-CN" altLang="en-US" sz="3200" dirty="0">
                <a:solidFill>
                  <a:schemeClr val="tx1"/>
                </a:solidFill>
              </a:rPr>
              <a:t>以</a:t>
            </a:r>
            <a:r>
              <a:rPr kumimoji="0" lang="en-US" altLang="zh-CN" sz="3200" dirty="0">
                <a:solidFill>
                  <a:schemeClr val="tx1"/>
                </a:solidFill>
              </a:rPr>
              <a:t>0</a:t>
            </a:r>
            <a:r>
              <a:rPr kumimoji="0" lang="zh-CN" altLang="en-US" sz="3200" dirty="0">
                <a:solidFill>
                  <a:schemeClr val="tx1"/>
                </a:solidFill>
              </a:rPr>
              <a:t>结束 </a:t>
            </a:r>
            <a:r>
              <a:rPr kumimoji="0" lang="en-US" altLang="zh-CN" sz="3200" dirty="0">
                <a:solidFill>
                  <a:schemeClr val="tx1"/>
                </a:solidFill>
              </a:rPr>
              <a:t>} </a:t>
            </a:r>
            <a:r>
              <a:rPr kumimoji="0" lang="zh-CN" altLang="en-US" sz="3200" dirty="0">
                <a:solidFill>
                  <a:schemeClr val="tx1"/>
                </a:solidFill>
              </a:rPr>
              <a:t> 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 </a:t>
            </a:r>
            <a:r>
              <a:rPr kumimoji="0" lang="en-US" altLang="zh-CN" sz="3200" dirty="0">
                <a:solidFill>
                  <a:schemeClr val="tx1"/>
                </a:solidFill>
              </a:rPr>
              <a:t>{ w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</a:rPr>
              <a:t> | w</a:t>
            </a:r>
            <a:r>
              <a:rPr kumimoji="0" lang="zh-CN" altLang="en-US" sz="3200" dirty="0">
                <a:solidFill>
                  <a:schemeClr val="tx1"/>
                </a:solidFill>
              </a:rPr>
              <a:t>含有子串</a:t>
            </a:r>
            <a:r>
              <a:rPr kumimoji="0" lang="en-US" altLang="zh-CN" sz="3200" dirty="0">
                <a:solidFill>
                  <a:schemeClr val="tx1"/>
                </a:solidFill>
              </a:rPr>
              <a:t>1010 }</a:t>
            </a:r>
            <a:endParaRPr kumimoji="0" lang="en-US" altLang="zh-CN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sz="3200" dirty="0">
                <a:solidFill>
                  <a:schemeClr val="tx1"/>
                </a:solidFill>
              </a:rPr>
              <a:t> { w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</a:rPr>
              <a:t> | w</a:t>
            </a:r>
            <a:r>
              <a:rPr kumimoji="0" lang="zh-CN" altLang="en-US" sz="3200" dirty="0">
                <a:solidFill>
                  <a:schemeClr val="tx1"/>
                </a:solidFill>
              </a:rPr>
              <a:t>的倒数第</a:t>
            </a:r>
            <a:r>
              <a:rPr kumimoji="0" lang="en-US" altLang="zh-CN" sz="3200" dirty="0">
                <a:solidFill>
                  <a:schemeClr val="tx1"/>
                </a:solidFill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</a:rPr>
              <a:t>个符号是</a:t>
            </a:r>
            <a:r>
              <a:rPr kumimoji="0" lang="en-US" altLang="zh-CN" sz="3200" dirty="0">
                <a:solidFill>
                  <a:schemeClr val="tx1"/>
                </a:solidFill>
              </a:rPr>
              <a:t>1 } </a:t>
            </a:r>
            <a:endParaRPr kumimoji="0" lang="en-US" altLang="zh-CN" sz="3200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sz="3200" dirty="0">
                <a:solidFill>
                  <a:schemeClr val="tx1"/>
                </a:solidFill>
              </a:rPr>
              <a:t> { 0</a:t>
            </a:r>
            <a:r>
              <a:rPr kumimoji="0" lang="en-US" altLang="zh-CN" sz="3200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sz="3200" dirty="0">
                <a:solidFill>
                  <a:schemeClr val="tx1"/>
                </a:solidFill>
              </a:rPr>
              <a:t> | k</a:t>
            </a:r>
            <a:r>
              <a:rPr kumimoji="0" lang="zh-CN" altLang="en-US" sz="3200" dirty="0">
                <a:solidFill>
                  <a:schemeClr val="tx1"/>
                </a:solidFill>
              </a:rPr>
              <a:t>是</a:t>
            </a:r>
            <a:r>
              <a:rPr kumimoji="0" lang="en-US" altLang="zh-CN" sz="3200" dirty="0">
                <a:solidFill>
                  <a:schemeClr val="tx1"/>
                </a:solidFill>
              </a:rPr>
              <a:t>2</a:t>
            </a:r>
            <a:r>
              <a:rPr kumimoji="0" lang="zh-CN" altLang="en-US" sz="3200" dirty="0">
                <a:solidFill>
                  <a:schemeClr val="tx1"/>
                </a:solidFill>
              </a:rPr>
              <a:t>或</a:t>
            </a:r>
            <a:r>
              <a:rPr kumimoji="0" lang="en-US" altLang="zh-CN" sz="3200" dirty="0">
                <a:solidFill>
                  <a:schemeClr val="tx1"/>
                </a:solidFill>
              </a:rPr>
              <a:t>3</a:t>
            </a:r>
            <a:r>
              <a:rPr kumimoji="0" lang="zh-CN" altLang="en-US" sz="3200" dirty="0">
                <a:solidFill>
                  <a:schemeClr val="tx1"/>
                </a:solidFill>
              </a:rPr>
              <a:t>的倍数 </a:t>
            </a:r>
            <a:r>
              <a:rPr kumimoji="0" lang="en-US" altLang="zh-CN" sz="3200" dirty="0">
                <a:solidFill>
                  <a:schemeClr val="tx1"/>
                </a:solidFill>
              </a:rPr>
              <a:t>} </a:t>
            </a:r>
            <a:endParaRPr kumimoji="0"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endParaRPr lang="en-US" altLang="zh-CN" b="1" smtClean="0"/>
          </a:p>
        </p:txBody>
      </p:sp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107504" y="1124744"/>
            <a:ext cx="532389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 w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dirty="0">
                <a:solidFill>
                  <a:schemeClr val="tx1"/>
                </a:solidFill>
              </a:rPr>
              <a:t> | w</a:t>
            </a:r>
            <a:r>
              <a:rPr kumimoji="0" lang="zh-CN" altLang="en-US" dirty="0">
                <a:solidFill>
                  <a:schemeClr val="tx1"/>
                </a:solidFill>
              </a:rPr>
              <a:t>从</a:t>
            </a:r>
            <a:r>
              <a:rPr kumimoji="0" lang="en-US" altLang="zh-CN" dirty="0">
                <a:solidFill>
                  <a:schemeClr val="tx1"/>
                </a:solidFill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</a:rPr>
              <a:t>开始</a:t>
            </a:r>
            <a:r>
              <a:rPr kumimoji="0" lang="en-US" altLang="zh-CN" dirty="0">
                <a:solidFill>
                  <a:schemeClr val="tx1"/>
                </a:solidFill>
              </a:rPr>
              <a:t>, </a:t>
            </a:r>
            <a:r>
              <a:rPr kumimoji="0" lang="zh-CN" altLang="en-US" dirty="0">
                <a:solidFill>
                  <a:schemeClr val="tx1"/>
                </a:solidFill>
              </a:rPr>
              <a:t>以</a:t>
            </a:r>
            <a:r>
              <a:rPr kumimoji="0" lang="en-US" altLang="zh-CN" dirty="0">
                <a:solidFill>
                  <a:schemeClr val="tx1"/>
                </a:solidFill>
              </a:rPr>
              <a:t>0</a:t>
            </a:r>
            <a:r>
              <a:rPr kumimoji="0" lang="zh-CN" altLang="en-US" dirty="0">
                <a:solidFill>
                  <a:schemeClr val="tx1"/>
                </a:solidFill>
              </a:rPr>
              <a:t>结束 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={0,1},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根据</a:t>
            </a:r>
            <a:r>
              <a:rPr kumimoji="0" lang="zh-CN" altLang="en-US" dirty="0">
                <a:solidFill>
                  <a:schemeClr val="tx1"/>
                </a:solidFill>
              </a:rPr>
              <a:t>关键信息设计状态</a:t>
            </a:r>
            <a:r>
              <a:rPr kumimoji="0" lang="en-US" altLang="zh-CN" dirty="0">
                <a:solidFill>
                  <a:schemeClr val="tx1"/>
                </a:solidFill>
              </a:rPr>
              <a:t>,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>
                <a:solidFill>
                  <a:schemeClr val="tx1"/>
                </a:solidFill>
              </a:rPr>
              <a:t>空</a:t>
            </a:r>
            <a:r>
              <a:rPr kumimoji="0" lang="en-US" altLang="zh-CN" dirty="0">
                <a:solidFill>
                  <a:schemeClr val="tx1"/>
                </a:solidFill>
              </a:rPr>
              <a:t>, 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 smtClean="0">
                <a:solidFill>
                  <a:schemeClr val="tx1"/>
                </a:solidFill>
              </a:rPr>
              <a:t>以</a:t>
            </a:r>
            <a:r>
              <a:rPr kumimoji="0" lang="en-US" altLang="zh-CN" dirty="0">
                <a:solidFill>
                  <a:schemeClr val="tx1"/>
                </a:solidFill>
              </a:rPr>
              <a:t>0</a:t>
            </a:r>
            <a:r>
              <a:rPr kumimoji="0" lang="zh-CN" altLang="en-US" dirty="0">
                <a:solidFill>
                  <a:schemeClr val="tx1"/>
                </a:solidFill>
              </a:rPr>
              <a:t>开始</a:t>
            </a:r>
            <a:r>
              <a:rPr kumimoji="0" lang="en-US" altLang="zh-CN" dirty="0">
                <a:solidFill>
                  <a:schemeClr val="tx1"/>
                </a:solidFill>
              </a:rPr>
              <a:t>,  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 smtClean="0">
                <a:solidFill>
                  <a:schemeClr val="tx1"/>
                </a:solidFill>
              </a:rPr>
              <a:t>以</a:t>
            </a:r>
            <a:r>
              <a:rPr kumimoji="0" lang="en-US" altLang="zh-CN" dirty="0">
                <a:solidFill>
                  <a:schemeClr val="tx1"/>
                </a:solidFill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</a:rPr>
              <a:t>开始</a:t>
            </a:r>
            <a:r>
              <a:rPr kumimoji="0" lang="zh-CN" altLang="en-US" dirty="0" smtClean="0">
                <a:solidFill>
                  <a:schemeClr val="tx1"/>
                </a:solidFill>
              </a:rPr>
              <a:t>以</a:t>
            </a:r>
            <a:r>
              <a:rPr kumimoji="0" lang="en-US" altLang="zh-CN" dirty="0" smtClean="0">
                <a:solidFill>
                  <a:schemeClr val="tx1"/>
                </a:solidFill>
              </a:rPr>
              <a:t>0</a:t>
            </a:r>
            <a:r>
              <a:rPr kumimoji="0" lang="zh-CN" altLang="en-US" dirty="0" smtClean="0">
                <a:solidFill>
                  <a:schemeClr val="tx1"/>
                </a:solidFill>
              </a:rPr>
              <a:t>结束</a:t>
            </a:r>
            <a:r>
              <a:rPr kumimoji="0" lang="en-US" altLang="zh-CN" dirty="0">
                <a:solidFill>
                  <a:schemeClr val="tx1"/>
                </a:solidFill>
              </a:rPr>
              <a:t>, 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 smtClean="0">
                <a:solidFill>
                  <a:schemeClr val="tx1"/>
                </a:solidFill>
              </a:rPr>
              <a:t>以</a:t>
            </a:r>
            <a:r>
              <a:rPr kumimoji="0" lang="en-US" altLang="zh-CN" dirty="0">
                <a:solidFill>
                  <a:schemeClr val="tx1"/>
                </a:solidFill>
              </a:rPr>
              <a:t>1</a:t>
            </a:r>
            <a:r>
              <a:rPr kumimoji="0" lang="zh-CN" altLang="en-US" dirty="0">
                <a:solidFill>
                  <a:schemeClr val="tx1"/>
                </a:solidFill>
              </a:rPr>
              <a:t>开始</a:t>
            </a:r>
            <a:r>
              <a:rPr kumimoji="0" lang="zh-CN" altLang="en-US" dirty="0" smtClean="0">
                <a:solidFill>
                  <a:schemeClr val="tx1"/>
                </a:solidFill>
              </a:rPr>
              <a:t>以</a:t>
            </a:r>
            <a:r>
              <a:rPr kumimoji="0" lang="en-US" altLang="zh-CN" dirty="0" smtClean="0">
                <a:solidFill>
                  <a:schemeClr val="tx1"/>
                </a:solidFill>
              </a:rPr>
              <a:t>1</a:t>
            </a:r>
            <a:r>
              <a:rPr kumimoji="0" lang="zh-CN" altLang="en-US" dirty="0" smtClean="0">
                <a:solidFill>
                  <a:schemeClr val="tx1"/>
                </a:solidFill>
              </a:rPr>
              <a:t>结束 </a:t>
            </a:r>
            <a:endParaRPr kumimoji="0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4075" y="3822700"/>
            <a:ext cx="4041775" cy="1981200"/>
            <a:chOff x="2124075" y="3822700"/>
            <a:chExt cx="4041775" cy="1981200"/>
          </a:xfrm>
        </p:grpSpPr>
        <p:sp>
          <p:nvSpPr>
            <p:cNvPr id="599058" name="Oval 18"/>
            <p:cNvSpPr>
              <a:spLocks noChangeArrowheads="1"/>
            </p:cNvSpPr>
            <p:nvPr/>
          </p:nvSpPr>
          <p:spPr bwMode="auto">
            <a:xfrm>
              <a:off x="5476875" y="3898900"/>
              <a:ext cx="6096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599059" name="AutoShape 15"/>
            <p:cNvCxnSpPr>
              <a:cxnSpLocks noChangeShapeType="1"/>
              <a:stCxn id="4" idx="2"/>
            </p:cNvCxnSpPr>
            <p:nvPr/>
          </p:nvCxnSpPr>
          <p:spPr bwMode="auto">
            <a:xfrm flipH="1">
              <a:off x="2124075" y="4813300"/>
              <a:ext cx="53340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2657475" y="4432300"/>
              <a:ext cx="765175" cy="76200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空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3876675" y="5041900"/>
              <a:ext cx="765175" cy="76200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开始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5400675" y="3822700"/>
              <a:ext cx="765175" cy="76200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开始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结束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3876675" y="3822700"/>
              <a:ext cx="765175" cy="76200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开始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结束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09938" y="4737100"/>
            <a:ext cx="566738" cy="685800"/>
            <a:chOff x="3309938" y="4737100"/>
            <a:chExt cx="566738" cy="685800"/>
          </a:xfrm>
        </p:grpSpPr>
        <p:cxnSp>
          <p:nvCxnSpPr>
            <p:cNvPr id="599065" name="AutoShape 15"/>
            <p:cNvCxnSpPr>
              <a:cxnSpLocks noChangeShapeType="1"/>
              <a:stCxn id="4" idx="5"/>
              <a:endCxn id="4294967295" idx="2"/>
            </p:cNvCxnSpPr>
            <p:nvPr/>
          </p:nvCxnSpPr>
          <p:spPr bwMode="auto">
            <a:xfrm>
              <a:off x="3309938" y="5083175"/>
              <a:ext cx="566738" cy="3397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9068" name="Text Box 28"/>
            <p:cNvSpPr txBox="1">
              <a:spLocks noChangeArrowheads="1"/>
            </p:cNvSpPr>
            <p:nvPr/>
          </p:nvSpPr>
          <p:spPr bwMode="auto">
            <a:xfrm>
              <a:off x="3419475" y="47371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44925" y="3213100"/>
            <a:ext cx="683419" cy="723107"/>
            <a:chOff x="3844925" y="3213100"/>
            <a:chExt cx="683419" cy="723107"/>
          </a:xfrm>
        </p:grpSpPr>
        <p:cxnSp>
          <p:nvCxnSpPr>
            <p:cNvPr id="599057" name="AutoShape 17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4257675" y="3665538"/>
              <a:ext cx="1588" cy="539750"/>
            </a:xfrm>
            <a:prstGeom prst="curvedConnector3">
              <a:avLst>
                <a:gd name="adj1" fmla="val -214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9069" name="Text Box 29"/>
            <p:cNvSpPr txBox="1">
              <a:spLocks noChangeArrowheads="1"/>
            </p:cNvSpPr>
            <p:nvPr/>
          </p:nvSpPr>
          <p:spPr bwMode="auto">
            <a:xfrm>
              <a:off x="3844925" y="32131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529138" y="4356100"/>
            <a:ext cx="984250" cy="457200"/>
            <a:chOff x="4529138" y="4356100"/>
            <a:chExt cx="984250" cy="457200"/>
          </a:xfrm>
        </p:grpSpPr>
        <p:cxnSp>
          <p:nvCxnSpPr>
            <p:cNvPr id="599067" name="AutoShape 15"/>
            <p:cNvCxnSpPr>
              <a:cxnSpLocks noChangeShapeType="1"/>
              <a:stCxn id="4294967295" idx="3"/>
              <a:endCxn id="4294967295" idx="5"/>
            </p:cNvCxnSpPr>
            <p:nvPr/>
          </p:nvCxnSpPr>
          <p:spPr bwMode="auto">
            <a:xfrm flipH="1">
              <a:off x="4529138" y="4473575"/>
              <a:ext cx="9842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9070" name="Text Box 30"/>
            <p:cNvSpPr txBox="1">
              <a:spLocks noChangeArrowheads="1"/>
            </p:cNvSpPr>
            <p:nvPr/>
          </p:nvSpPr>
          <p:spPr bwMode="auto">
            <a:xfrm>
              <a:off x="4867275" y="43561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29138" y="3517900"/>
            <a:ext cx="984250" cy="457200"/>
            <a:chOff x="4529138" y="3517900"/>
            <a:chExt cx="984250" cy="457200"/>
          </a:xfrm>
        </p:grpSpPr>
        <p:cxnSp>
          <p:nvCxnSpPr>
            <p:cNvPr id="599066" name="AutoShape 15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>
              <a:off x="4529138" y="3933825"/>
              <a:ext cx="98425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9071" name="Text Box 31"/>
            <p:cNvSpPr txBox="1">
              <a:spLocks noChangeArrowheads="1"/>
            </p:cNvSpPr>
            <p:nvPr/>
          </p:nvSpPr>
          <p:spPr bwMode="auto">
            <a:xfrm>
              <a:off x="4867275" y="35179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309938" y="3975100"/>
            <a:ext cx="566738" cy="568325"/>
            <a:chOff x="3309938" y="3975100"/>
            <a:chExt cx="566738" cy="568325"/>
          </a:xfrm>
        </p:grpSpPr>
        <p:cxnSp>
          <p:nvCxnSpPr>
            <p:cNvPr id="599060" name="AutoShape 15"/>
            <p:cNvCxnSpPr>
              <a:cxnSpLocks noChangeShapeType="1"/>
              <a:stCxn id="4" idx="7"/>
              <a:endCxn id="4294967295" idx="2"/>
            </p:cNvCxnSpPr>
            <p:nvPr/>
          </p:nvCxnSpPr>
          <p:spPr bwMode="auto">
            <a:xfrm flipV="1">
              <a:off x="3309938" y="4203700"/>
              <a:ext cx="566738" cy="3397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9072" name="Text Box 32"/>
            <p:cNvSpPr txBox="1">
              <a:spLocks noChangeArrowheads="1"/>
            </p:cNvSpPr>
            <p:nvPr/>
          </p:nvSpPr>
          <p:spPr bwMode="auto">
            <a:xfrm>
              <a:off x="3387725" y="3975100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512594" y="3365500"/>
            <a:ext cx="986631" cy="570707"/>
            <a:chOff x="5512594" y="3365500"/>
            <a:chExt cx="986631" cy="570707"/>
          </a:xfrm>
        </p:grpSpPr>
        <p:sp>
          <p:nvSpPr>
            <p:cNvPr id="599056" name="Text Box 16"/>
            <p:cNvSpPr txBox="1">
              <a:spLocks noChangeArrowheads="1"/>
            </p:cNvSpPr>
            <p:nvPr/>
          </p:nvSpPr>
          <p:spPr bwMode="auto">
            <a:xfrm>
              <a:off x="6086475" y="33655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599073" name="AutoShape 33"/>
            <p:cNvCxnSpPr>
              <a:cxnSpLocks noChangeShapeType="1"/>
              <a:stCxn id="4294967295" idx="1"/>
              <a:endCxn id="4294967295" idx="7"/>
            </p:cNvCxnSpPr>
            <p:nvPr/>
          </p:nvCxnSpPr>
          <p:spPr bwMode="auto">
            <a:xfrm rot="5400000" flipV="1">
              <a:off x="5781675" y="3665538"/>
              <a:ext cx="1588" cy="539750"/>
            </a:xfrm>
            <a:prstGeom prst="curvedConnector3">
              <a:avLst>
                <a:gd name="adj1" fmla="val -214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组合 8"/>
          <p:cNvGrpSpPr/>
          <p:nvPr/>
        </p:nvGrpSpPr>
        <p:grpSpPr>
          <a:xfrm>
            <a:off x="3988594" y="5693569"/>
            <a:ext cx="650081" cy="719931"/>
            <a:chOff x="3988594" y="5693569"/>
            <a:chExt cx="650081" cy="719931"/>
          </a:xfrm>
        </p:grpSpPr>
        <p:cxnSp>
          <p:nvCxnSpPr>
            <p:cNvPr id="599074" name="AutoShape 34"/>
            <p:cNvCxnSpPr>
              <a:cxnSpLocks noChangeShapeType="1"/>
              <a:stCxn id="4294967295" idx="5"/>
              <a:endCxn id="4294967295" idx="3"/>
            </p:cNvCxnSpPr>
            <p:nvPr/>
          </p:nvCxnSpPr>
          <p:spPr bwMode="auto">
            <a:xfrm rot="5400000">
              <a:off x="4257675" y="5424488"/>
              <a:ext cx="1588" cy="539750"/>
            </a:xfrm>
            <a:prstGeom prst="curvedConnector3">
              <a:avLst>
                <a:gd name="adj1" fmla="val 214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9075" name="Text Box 35"/>
            <p:cNvSpPr txBox="1">
              <a:spLocks noChangeArrowheads="1"/>
            </p:cNvSpPr>
            <p:nvPr/>
          </p:nvSpPr>
          <p:spPr bwMode="auto">
            <a:xfrm>
              <a:off x="3997325" y="5956300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9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9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9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9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9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endParaRPr lang="en-US" altLang="zh-CN" b="1" smtClean="0"/>
          </a:p>
        </p:txBody>
      </p:sp>
      <p:sp>
        <p:nvSpPr>
          <p:cNvPr id="600067" name="Text Box 3"/>
          <p:cNvSpPr txBox="1">
            <a:spLocks noChangeArrowheads="1"/>
          </p:cNvSpPr>
          <p:nvPr/>
        </p:nvSpPr>
        <p:spPr bwMode="auto">
          <a:xfrm>
            <a:off x="1042988" y="1598613"/>
            <a:ext cx="5959475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1"/>
                </a:solidFill>
              </a:rPr>
              <a:t>{ w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>
                <a:solidFill>
                  <a:schemeClr val="tx1"/>
                </a:solidFill>
              </a:rPr>
              <a:t> | w</a:t>
            </a:r>
            <a:r>
              <a:rPr kumimoji="0" lang="zh-CN" altLang="en-US">
                <a:solidFill>
                  <a:schemeClr val="tx1"/>
                </a:solidFill>
              </a:rPr>
              <a:t>含有子串</a:t>
            </a:r>
            <a:r>
              <a:rPr kumimoji="0" lang="en-US" altLang="zh-CN">
                <a:solidFill>
                  <a:schemeClr val="tx1"/>
                </a:solidFill>
              </a:rPr>
              <a:t>1010 } </a:t>
            </a:r>
            <a:endParaRPr kumimoji="0" lang="en-US" altLang="zh-CN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={0,1},  </a:t>
            </a:r>
            <a:r>
              <a:rPr kumimoji="0" lang="zh-CN" altLang="en-US">
                <a:solidFill>
                  <a:schemeClr val="tx1"/>
                </a:solidFill>
              </a:rPr>
              <a:t>关键信息</a:t>
            </a:r>
            <a:r>
              <a:rPr kumimoji="0" lang="en-US" altLang="zh-CN">
                <a:solidFill>
                  <a:schemeClr val="tx1"/>
                </a:solidFill>
              </a:rPr>
              <a:t>: 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, 1, 10, 101, 1010</a:t>
            </a: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kumimoji="0" lang="zh-CN" altLang="en-US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600117" name="Group 53"/>
          <p:cNvGrpSpPr/>
          <p:nvPr/>
        </p:nvGrpSpPr>
        <p:grpSpPr bwMode="auto">
          <a:xfrm>
            <a:off x="3377034" y="5206752"/>
            <a:ext cx="854075" cy="522288"/>
            <a:chOff x="1851" y="3520"/>
            <a:chExt cx="538" cy="329"/>
          </a:xfrm>
        </p:grpSpPr>
        <p:cxnSp>
          <p:nvCxnSpPr>
            <p:cNvPr id="600106" name="AutoShape 42"/>
            <p:cNvCxnSpPr>
              <a:cxnSpLocks noChangeShapeType="1"/>
              <a:stCxn id="4294967295" idx="1"/>
              <a:endCxn id="4294967295" idx="3"/>
            </p:cNvCxnSpPr>
            <p:nvPr/>
          </p:nvCxnSpPr>
          <p:spPr bwMode="auto">
            <a:xfrm rot="5400000" flipV="1">
              <a:off x="2252" y="3712"/>
              <a:ext cx="273" cy="1"/>
            </a:xfrm>
            <a:prstGeom prst="curvedConnector5">
              <a:avLst>
                <a:gd name="adj1" fmla="val -6963"/>
                <a:gd name="adj2" fmla="val -20800000"/>
                <a:gd name="adj3" fmla="val 97801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0107" name="Text Box 43"/>
            <p:cNvSpPr txBox="1">
              <a:spLocks noChangeArrowheads="1"/>
            </p:cNvSpPr>
            <p:nvPr/>
          </p:nvSpPr>
          <p:spPr bwMode="auto">
            <a:xfrm>
              <a:off x="1851" y="352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538834" y="3301752"/>
            <a:ext cx="1600200" cy="915988"/>
            <a:chOff x="2538834" y="3301752"/>
            <a:chExt cx="1600200" cy="915988"/>
          </a:xfrm>
        </p:grpSpPr>
        <p:cxnSp>
          <p:nvCxnSpPr>
            <p:cNvPr id="600093" name="AutoShape 15"/>
            <p:cNvCxnSpPr>
              <a:cxnSpLocks noChangeShapeType="1"/>
              <a:stCxn id="4294967295" idx="6"/>
              <a:endCxn id="4" idx="2"/>
            </p:cNvCxnSpPr>
            <p:nvPr/>
          </p:nvCxnSpPr>
          <p:spPr bwMode="auto">
            <a:xfrm>
              <a:off x="3304009" y="4217740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0095" name="Text Box 31"/>
            <p:cNvSpPr txBox="1">
              <a:spLocks noChangeArrowheads="1"/>
            </p:cNvSpPr>
            <p:nvPr/>
          </p:nvSpPr>
          <p:spPr bwMode="auto">
            <a:xfrm>
              <a:off x="3497684" y="3758952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0099" name="Text Box 35"/>
            <p:cNvSpPr txBox="1">
              <a:spLocks noChangeArrowheads="1"/>
            </p:cNvSpPr>
            <p:nvPr/>
          </p:nvSpPr>
          <p:spPr bwMode="auto">
            <a:xfrm>
              <a:off x="2538834" y="3301752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0103" name="AutoShape 3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2996034" y="3785940"/>
              <a:ext cx="1588" cy="431800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组合 6"/>
          <p:cNvGrpSpPr/>
          <p:nvPr/>
        </p:nvGrpSpPr>
        <p:grpSpPr>
          <a:xfrm>
            <a:off x="2157834" y="3911352"/>
            <a:ext cx="4041775" cy="1906588"/>
            <a:chOff x="2157834" y="3911352"/>
            <a:chExt cx="4041775" cy="1906588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4139034" y="3911352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2691234" y="3911352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0097" name="Oval 33"/>
            <p:cNvSpPr>
              <a:spLocks noChangeArrowheads="1"/>
            </p:cNvSpPr>
            <p:nvPr/>
          </p:nvSpPr>
          <p:spPr bwMode="auto">
            <a:xfrm>
              <a:off x="4215234" y="5282952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0098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2157834" y="4216152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5586834" y="3911352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4139034" y="5206752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00"/>
                  </a:solidFill>
                  <a:sym typeface="Symbol" panose="05050102010706020507" pitchFamily="18" charset="2"/>
                </a:rPr>
                <a:t>1010</a:t>
              </a:r>
              <a:endParaRPr kumimoji="0" lang="en-US" altLang="zh-CN" sz="18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5586834" y="520516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12728" y="2996952"/>
            <a:ext cx="3015456" cy="2208213"/>
            <a:chOff x="3212728" y="2996952"/>
            <a:chExt cx="3015456" cy="2208213"/>
          </a:xfrm>
        </p:grpSpPr>
        <p:cxnSp>
          <p:nvCxnSpPr>
            <p:cNvPr id="600108" name="AutoShape 44"/>
            <p:cNvCxnSpPr>
              <a:cxnSpLocks noChangeShapeType="1"/>
              <a:stCxn id="4294967295" idx="1"/>
              <a:endCxn id="4294967295" idx="7"/>
            </p:cNvCxnSpPr>
            <p:nvPr/>
          </p:nvCxnSpPr>
          <p:spPr bwMode="auto">
            <a:xfrm rot="16200000" flipH="1" flipV="1">
              <a:off x="4443834" y="2769940"/>
              <a:ext cx="1588" cy="2463800"/>
            </a:xfrm>
            <a:prstGeom prst="curvedConnector3">
              <a:avLst>
                <a:gd name="adj1" fmla="val -414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0109" name="Text Box 45"/>
            <p:cNvSpPr txBox="1">
              <a:spLocks noChangeArrowheads="1"/>
            </p:cNvSpPr>
            <p:nvPr/>
          </p:nvSpPr>
          <p:spPr bwMode="auto">
            <a:xfrm>
              <a:off x="4901034" y="2996952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0111" name="AutoShape 15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5893222" y="4522540"/>
              <a:ext cx="0" cy="6826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0112" name="Text Box 48"/>
            <p:cNvSpPr txBox="1">
              <a:spLocks noChangeArrowheads="1"/>
            </p:cNvSpPr>
            <p:nvPr/>
          </p:nvSpPr>
          <p:spPr bwMode="auto">
            <a:xfrm>
              <a:off x="5815434" y="4597152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062834" y="3377952"/>
            <a:ext cx="1524000" cy="914400"/>
            <a:chOff x="4062834" y="3377952"/>
            <a:chExt cx="1524000" cy="914400"/>
          </a:xfrm>
        </p:grpSpPr>
        <p:sp>
          <p:nvSpPr>
            <p:cNvPr id="600096" name="Text Box 32"/>
            <p:cNvSpPr txBox="1">
              <a:spLocks noChangeArrowheads="1"/>
            </p:cNvSpPr>
            <p:nvPr/>
          </p:nvSpPr>
          <p:spPr bwMode="auto">
            <a:xfrm>
              <a:off x="5004222" y="3835152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0101" name="AutoShape 15"/>
            <p:cNvCxnSpPr>
              <a:cxnSpLocks noChangeShapeType="1"/>
              <a:stCxn id="4" idx="6"/>
              <a:endCxn id="4294967295" idx="2"/>
            </p:cNvCxnSpPr>
            <p:nvPr/>
          </p:nvCxnSpPr>
          <p:spPr bwMode="auto">
            <a:xfrm>
              <a:off x="4751809" y="4217740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0105" name="Text Box 41"/>
            <p:cNvSpPr txBox="1">
              <a:spLocks noChangeArrowheads="1"/>
            </p:cNvSpPr>
            <p:nvPr/>
          </p:nvSpPr>
          <p:spPr bwMode="auto">
            <a:xfrm>
              <a:off x="4062834" y="3377952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0114" name="AutoShape 50"/>
            <p:cNvCxnSpPr>
              <a:cxnSpLocks noChangeShapeType="1"/>
              <a:stCxn id="4" idx="7"/>
              <a:endCxn id="4" idx="1"/>
            </p:cNvCxnSpPr>
            <p:nvPr/>
          </p:nvCxnSpPr>
          <p:spPr bwMode="auto">
            <a:xfrm rot="16200000" flipH="1" flipV="1">
              <a:off x="4443834" y="3785940"/>
              <a:ext cx="1588" cy="431800"/>
            </a:xfrm>
            <a:prstGeom prst="curvedConnector3">
              <a:avLst>
                <a:gd name="adj1" fmla="val -200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组合 10"/>
          <p:cNvGrpSpPr/>
          <p:nvPr/>
        </p:nvGrpSpPr>
        <p:grpSpPr>
          <a:xfrm>
            <a:off x="4661322" y="4433640"/>
            <a:ext cx="1016000" cy="1154112"/>
            <a:chOff x="4661322" y="4433640"/>
            <a:chExt cx="1016000" cy="1154112"/>
          </a:xfrm>
        </p:grpSpPr>
        <p:sp>
          <p:nvSpPr>
            <p:cNvPr id="600104" name="Text Box 40"/>
            <p:cNvSpPr txBox="1">
              <a:spLocks noChangeArrowheads="1"/>
            </p:cNvSpPr>
            <p:nvPr/>
          </p:nvSpPr>
          <p:spPr bwMode="auto">
            <a:xfrm>
              <a:off x="5053434" y="5130552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0113" name="AutoShape 15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4751809" y="5511552"/>
              <a:ext cx="835025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0115" name="AutoShape 15"/>
            <p:cNvCxnSpPr>
              <a:cxnSpLocks noChangeShapeType="1"/>
              <a:stCxn id="4294967295" idx="1"/>
              <a:endCxn id="4" idx="5"/>
            </p:cNvCxnSpPr>
            <p:nvPr/>
          </p:nvCxnSpPr>
          <p:spPr bwMode="auto">
            <a:xfrm flipH="1" flipV="1">
              <a:off x="4661322" y="4433640"/>
              <a:ext cx="1016000" cy="8604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0116" name="Text Box 52"/>
            <p:cNvSpPr txBox="1">
              <a:spLocks noChangeArrowheads="1"/>
            </p:cNvSpPr>
            <p:nvPr/>
          </p:nvSpPr>
          <p:spPr bwMode="auto">
            <a:xfrm>
              <a:off x="5129634" y="4520952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endParaRPr lang="en-US" altLang="zh-CN" b="1" smtClean="0"/>
          </a:p>
        </p:txBody>
      </p:sp>
      <p:sp>
        <p:nvSpPr>
          <p:cNvPr id="602115" name="Text Box 3"/>
          <p:cNvSpPr txBox="1">
            <a:spLocks noChangeArrowheads="1"/>
          </p:cNvSpPr>
          <p:nvPr/>
        </p:nvSpPr>
        <p:spPr bwMode="auto">
          <a:xfrm>
            <a:off x="285720" y="1153882"/>
            <a:ext cx="6265882" cy="220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 w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dirty="0">
                <a:solidFill>
                  <a:schemeClr val="tx1"/>
                </a:solidFill>
              </a:rPr>
              <a:t> | w</a:t>
            </a:r>
            <a:r>
              <a:rPr kumimoji="0" lang="zh-CN" altLang="en-US" dirty="0">
                <a:solidFill>
                  <a:schemeClr val="tx1"/>
                </a:solidFill>
              </a:rPr>
              <a:t>倒数第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个符号是</a:t>
            </a:r>
            <a:r>
              <a:rPr kumimoji="0" lang="en-US" altLang="zh-CN" dirty="0">
                <a:solidFill>
                  <a:schemeClr val="tx1"/>
                </a:solidFill>
              </a:rPr>
              <a:t>1 } 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 smtClean="0">
                <a:solidFill>
                  <a:schemeClr val="tx1"/>
                </a:solidFill>
              </a:rPr>
              <a:t>只需关注最后两个符号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={0,1}, </a:t>
            </a:r>
            <a:r>
              <a:rPr kumimoji="0" lang="zh-CN" altLang="en-US" dirty="0">
                <a:solidFill>
                  <a:schemeClr val="tx1"/>
                </a:solidFill>
              </a:rPr>
              <a:t>关键信息</a:t>
            </a:r>
            <a:r>
              <a:rPr kumimoji="0" lang="en-US" altLang="zh-CN" dirty="0">
                <a:solidFill>
                  <a:schemeClr val="tx1"/>
                </a:solidFill>
              </a:rPr>
              <a:t>: </a:t>
            </a:r>
            <a:r>
              <a:rPr kumimoji="0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kumimoji="0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0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kumimoji="0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 00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kumimoji="0" lang="en-US" altLang="zh-CN" dirty="0" smtClean="0">
                <a:solidFill>
                  <a:srgbClr val="0070C0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kumimoji="0" lang="en-US" altLang="zh-CN" dirty="0" smtClean="0">
                <a:solidFill>
                  <a:srgbClr val="0070C0"/>
                </a:solidFill>
                <a:sym typeface="Symbol" panose="05050102010706020507" pitchFamily="18" charset="2"/>
              </a:rPr>
              <a:t> 01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10, 11 </a:t>
            </a:r>
            <a:endParaRPr kumimoji="0"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关键信息改进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,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10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11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341688" y="3759200"/>
            <a:ext cx="835025" cy="458788"/>
            <a:chOff x="3341688" y="3759200"/>
            <a:chExt cx="835025" cy="458788"/>
          </a:xfrm>
        </p:grpSpPr>
        <p:cxnSp>
          <p:nvCxnSpPr>
            <p:cNvPr id="602119" name="AutoShape 15"/>
            <p:cNvCxnSpPr>
              <a:cxnSpLocks noChangeShapeType="1"/>
              <a:stCxn id="4294967295" idx="6"/>
              <a:endCxn id="4" idx="2"/>
            </p:cNvCxnSpPr>
            <p:nvPr/>
          </p:nvCxnSpPr>
          <p:spPr bwMode="auto">
            <a:xfrm>
              <a:off x="3341688" y="4217988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2121" name="Text Box 9"/>
            <p:cNvSpPr txBox="1">
              <a:spLocks noChangeArrowheads="1"/>
            </p:cNvSpPr>
            <p:nvPr/>
          </p:nvSpPr>
          <p:spPr bwMode="auto">
            <a:xfrm>
              <a:off x="3535363" y="37592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 dirty="0">
                  <a:solidFill>
                    <a:schemeClr val="tx1"/>
                  </a:solidFill>
                </a:rPr>
                <a:t>1 </a:t>
              </a:r>
              <a:endParaRPr kumimoji="0" lang="en-US" altLang="zh-CN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789488" y="3835400"/>
            <a:ext cx="835025" cy="457200"/>
            <a:chOff x="4789488" y="3835400"/>
            <a:chExt cx="835025" cy="457200"/>
          </a:xfrm>
        </p:grpSpPr>
        <p:sp>
          <p:nvSpPr>
            <p:cNvPr id="602122" name="Text Box 10"/>
            <p:cNvSpPr txBox="1">
              <a:spLocks noChangeArrowheads="1"/>
            </p:cNvSpPr>
            <p:nvPr/>
          </p:nvSpPr>
          <p:spPr bwMode="auto">
            <a:xfrm>
              <a:off x="5041901" y="38354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2127" name="AutoShape 15"/>
            <p:cNvCxnSpPr>
              <a:cxnSpLocks noChangeShapeType="1"/>
              <a:stCxn id="4" idx="6"/>
              <a:endCxn id="4294967295" idx="2"/>
            </p:cNvCxnSpPr>
            <p:nvPr/>
          </p:nvCxnSpPr>
          <p:spPr bwMode="auto">
            <a:xfrm>
              <a:off x="4789488" y="4217988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组合 6"/>
          <p:cNvGrpSpPr/>
          <p:nvPr/>
        </p:nvGrpSpPr>
        <p:grpSpPr>
          <a:xfrm>
            <a:off x="2576513" y="3302000"/>
            <a:ext cx="673894" cy="700882"/>
            <a:chOff x="2576513" y="3302000"/>
            <a:chExt cx="673894" cy="700882"/>
          </a:xfrm>
        </p:grpSpPr>
        <p:sp>
          <p:nvSpPr>
            <p:cNvPr id="602125" name="Text Box 13"/>
            <p:cNvSpPr txBox="1">
              <a:spLocks noChangeArrowheads="1"/>
            </p:cNvSpPr>
            <p:nvPr/>
          </p:nvSpPr>
          <p:spPr bwMode="auto">
            <a:xfrm>
              <a:off x="2576513" y="33020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2130" name="AutoShape 18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3033713" y="3786188"/>
              <a:ext cx="1588" cy="431800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组合 5"/>
          <p:cNvGrpSpPr/>
          <p:nvPr/>
        </p:nvGrpSpPr>
        <p:grpSpPr>
          <a:xfrm>
            <a:off x="2195513" y="3911600"/>
            <a:ext cx="4041775" cy="1906588"/>
            <a:chOff x="2195513" y="3911600"/>
            <a:chExt cx="4041775" cy="1906588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4176713" y="39116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2728913" y="39116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2123" name="Oval 11"/>
            <p:cNvSpPr>
              <a:spLocks noChangeArrowheads="1"/>
            </p:cNvSpPr>
            <p:nvPr/>
          </p:nvSpPr>
          <p:spPr bwMode="auto">
            <a:xfrm>
              <a:off x="4252913" y="52832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2124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2195513" y="421640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5624513" y="39116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4176713" y="52070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2131" name="Oval 19"/>
            <p:cNvSpPr>
              <a:spLocks noChangeArrowheads="1"/>
            </p:cNvSpPr>
            <p:nvPr/>
          </p:nvSpPr>
          <p:spPr bwMode="auto">
            <a:xfrm>
              <a:off x="5700713" y="3987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789488" y="4522788"/>
            <a:ext cx="1171575" cy="990600"/>
            <a:chOff x="4789488" y="4522788"/>
            <a:chExt cx="1171575" cy="990600"/>
          </a:xfrm>
        </p:grpSpPr>
        <p:cxnSp>
          <p:nvCxnSpPr>
            <p:cNvPr id="602117" name="AutoShape 5"/>
            <p:cNvCxnSpPr>
              <a:cxnSpLocks noChangeShapeType="1"/>
              <a:stCxn id="4294967295" idx="6"/>
              <a:endCxn id="4294967295" idx="4"/>
            </p:cNvCxnSpPr>
            <p:nvPr/>
          </p:nvCxnSpPr>
          <p:spPr bwMode="auto">
            <a:xfrm flipV="1">
              <a:off x="4789488" y="4522788"/>
              <a:ext cx="1141413" cy="99060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2132" name="Text Box 20"/>
            <p:cNvSpPr txBox="1">
              <a:spLocks noChangeArrowheads="1"/>
            </p:cNvSpPr>
            <p:nvPr/>
          </p:nvSpPr>
          <p:spPr bwMode="auto">
            <a:xfrm>
              <a:off x="5548313" y="49784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76713" y="4522788"/>
            <a:ext cx="412750" cy="684213"/>
            <a:chOff x="4176713" y="4522788"/>
            <a:chExt cx="412750" cy="684213"/>
          </a:xfrm>
        </p:grpSpPr>
        <p:cxnSp>
          <p:nvCxnSpPr>
            <p:cNvPr id="602129" name="AutoShape 15"/>
            <p:cNvCxnSpPr>
              <a:cxnSpLocks noChangeShapeType="1"/>
              <a:stCxn id="4" idx="4"/>
              <a:endCxn id="4294967295" idx="0"/>
            </p:cNvCxnSpPr>
            <p:nvPr/>
          </p:nvCxnSpPr>
          <p:spPr bwMode="auto">
            <a:xfrm>
              <a:off x="4483101" y="4522788"/>
              <a:ext cx="0" cy="6842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2133" name="Text Box 21"/>
            <p:cNvSpPr txBox="1">
              <a:spLocks noChangeArrowheads="1"/>
            </p:cNvSpPr>
            <p:nvPr/>
          </p:nvSpPr>
          <p:spPr bwMode="auto">
            <a:xfrm>
              <a:off x="4176713" y="45974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 dirty="0">
                  <a:solidFill>
                    <a:schemeClr val="tx1"/>
                  </a:solidFill>
                </a:rPr>
                <a:t>1 </a:t>
              </a:r>
              <a:endParaRPr kumimoji="0" lang="en-US" altLang="zh-CN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633913" y="3378200"/>
            <a:ext cx="1080294" cy="624682"/>
            <a:chOff x="4633913" y="3378200"/>
            <a:chExt cx="1080294" cy="624682"/>
          </a:xfrm>
        </p:grpSpPr>
        <p:cxnSp>
          <p:nvCxnSpPr>
            <p:cNvPr id="602134" name="AutoShape 22"/>
            <p:cNvCxnSpPr>
              <a:cxnSpLocks noChangeShapeType="1"/>
              <a:stCxn id="4294967295" idx="1"/>
              <a:endCxn id="4" idx="7"/>
            </p:cNvCxnSpPr>
            <p:nvPr/>
          </p:nvCxnSpPr>
          <p:spPr bwMode="auto">
            <a:xfrm rot="16200000" flipH="1" flipV="1">
              <a:off x="5205413" y="3494088"/>
              <a:ext cx="1588" cy="1016000"/>
            </a:xfrm>
            <a:prstGeom prst="curvedConnector3">
              <a:avLst>
                <a:gd name="adj1" fmla="val -200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2135" name="Text Box 23"/>
            <p:cNvSpPr txBox="1">
              <a:spLocks noChangeArrowheads="1"/>
            </p:cNvSpPr>
            <p:nvPr/>
          </p:nvSpPr>
          <p:spPr bwMode="auto">
            <a:xfrm>
              <a:off x="4633913" y="33782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11563" y="5207000"/>
            <a:ext cx="657225" cy="522288"/>
            <a:chOff x="3611563" y="5207000"/>
            <a:chExt cx="657225" cy="522288"/>
          </a:xfrm>
        </p:grpSpPr>
        <p:cxnSp>
          <p:nvCxnSpPr>
            <p:cNvPr id="602136" name="AutoShape 24"/>
            <p:cNvCxnSpPr>
              <a:cxnSpLocks noChangeShapeType="1"/>
              <a:stCxn id="4294967295" idx="1"/>
              <a:endCxn id="4294967295" idx="3"/>
            </p:cNvCxnSpPr>
            <p:nvPr/>
          </p:nvCxnSpPr>
          <p:spPr bwMode="auto">
            <a:xfrm rot="5400000" flipV="1">
              <a:off x="4051300" y="5511800"/>
              <a:ext cx="433388" cy="1588"/>
            </a:xfrm>
            <a:prstGeom prst="curvedConnector5">
              <a:avLst>
                <a:gd name="adj1" fmla="val -6963"/>
                <a:gd name="adj2" fmla="val -20800000"/>
                <a:gd name="adj3" fmla="val 97801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2137" name="Text Box 25"/>
            <p:cNvSpPr txBox="1">
              <a:spLocks noChangeArrowheads="1"/>
            </p:cNvSpPr>
            <p:nvPr/>
          </p:nvSpPr>
          <p:spPr bwMode="auto">
            <a:xfrm>
              <a:off x="3611563" y="52070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50407" y="2997200"/>
            <a:ext cx="2463800" cy="1005682"/>
            <a:chOff x="3250407" y="2997200"/>
            <a:chExt cx="2463800" cy="1005682"/>
          </a:xfrm>
        </p:grpSpPr>
        <p:cxnSp>
          <p:nvCxnSpPr>
            <p:cNvPr id="602138" name="AutoShape 26"/>
            <p:cNvCxnSpPr>
              <a:cxnSpLocks noChangeShapeType="1"/>
              <a:stCxn id="4294967295" idx="1"/>
              <a:endCxn id="4294967295" idx="7"/>
            </p:cNvCxnSpPr>
            <p:nvPr/>
          </p:nvCxnSpPr>
          <p:spPr bwMode="auto">
            <a:xfrm rot="16200000" flipH="1" flipV="1">
              <a:off x="4481513" y="2770188"/>
              <a:ext cx="1588" cy="2463800"/>
            </a:xfrm>
            <a:prstGeom prst="curvedConnector3">
              <a:avLst>
                <a:gd name="adj1" fmla="val -414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2139" name="Text Box 27"/>
            <p:cNvSpPr txBox="1">
              <a:spLocks noChangeArrowheads="1"/>
            </p:cNvSpPr>
            <p:nvPr/>
          </p:nvSpPr>
          <p:spPr bwMode="auto">
            <a:xfrm>
              <a:off x="4938713" y="29972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 dirty="0">
                  <a:solidFill>
                    <a:schemeClr val="tx1"/>
                  </a:solidFill>
                </a:rPr>
                <a:t>0 </a:t>
              </a:r>
              <a:endParaRPr kumimoji="0" lang="en-US" altLang="zh-CN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2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2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2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endParaRPr lang="en-US" altLang="zh-CN" b="1" smtClean="0"/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623021" y="1497441"/>
            <a:ext cx="5270995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 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 | 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或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 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={0},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关键信息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,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kumimoji="0"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5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记为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0,1,2,3,4,5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601158" name="Group 70"/>
          <p:cNvGrpSpPr/>
          <p:nvPr/>
        </p:nvGrpSpPr>
        <p:grpSpPr bwMode="auto">
          <a:xfrm>
            <a:off x="1873250" y="3621970"/>
            <a:ext cx="4070350" cy="2058987"/>
            <a:chOff x="181" y="2200"/>
            <a:chExt cx="2564" cy="1297"/>
          </a:xfrm>
        </p:grpSpPr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1429" y="2296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36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903" y="2489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517" y="2296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1138" name="Text Box 50"/>
            <p:cNvSpPr txBox="1">
              <a:spLocks noChangeArrowheads="1"/>
            </p:cNvSpPr>
            <p:nvPr/>
          </p:nvSpPr>
          <p:spPr bwMode="auto">
            <a:xfrm>
              <a:off x="1025" y="220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1139" name="Text Box 51"/>
            <p:cNvSpPr txBox="1">
              <a:spLocks noChangeArrowheads="1"/>
            </p:cNvSpPr>
            <p:nvPr/>
          </p:nvSpPr>
          <p:spPr bwMode="auto">
            <a:xfrm>
              <a:off x="1974" y="224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1140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181" y="2488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41" name="Text Box 53"/>
            <p:cNvSpPr txBox="1">
              <a:spLocks noChangeArrowheads="1"/>
            </p:cNvSpPr>
            <p:nvPr/>
          </p:nvSpPr>
          <p:spPr bwMode="auto">
            <a:xfrm>
              <a:off x="1045" y="306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2341" y="2296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43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815" y="2489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1429" y="3112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4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1145" name="Oval 57"/>
            <p:cNvSpPr>
              <a:spLocks noChangeArrowheads="1"/>
            </p:cNvSpPr>
            <p:nvPr/>
          </p:nvSpPr>
          <p:spPr bwMode="auto">
            <a:xfrm>
              <a:off x="565" y="23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46" name="Text Box 58"/>
            <p:cNvSpPr txBox="1">
              <a:spLocks noChangeArrowheads="1"/>
            </p:cNvSpPr>
            <p:nvPr/>
          </p:nvSpPr>
          <p:spPr bwMode="auto">
            <a:xfrm>
              <a:off x="2005" y="306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1147" name="Text Box 59"/>
            <p:cNvSpPr txBox="1">
              <a:spLocks noChangeArrowheads="1"/>
            </p:cNvSpPr>
            <p:nvPr/>
          </p:nvSpPr>
          <p:spPr bwMode="auto">
            <a:xfrm>
              <a:off x="689" y="272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2341" y="3111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49" name="AutoShape 15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2534" y="2681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50" name="Text Box 62"/>
            <p:cNvSpPr txBox="1">
              <a:spLocks noChangeArrowheads="1"/>
            </p:cNvSpPr>
            <p:nvPr/>
          </p:nvSpPr>
          <p:spPr bwMode="auto">
            <a:xfrm>
              <a:off x="2485" y="272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1151" name="AutoShape 15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1815" y="3304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152" name="AutoShape 15"/>
            <p:cNvCxnSpPr>
              <a:cxnSpLocks noChangeShapeType="1"/>
              <a:stCxn id="4294967295" idx="0"/>
              <a:endCxn id="4294967295" idx="4"/>
            </p:cNvCxnSpPr>
            <p:nvPr/>
          </p:nvCxnSpPr>
          <p:spPr bwMode="auto">
            <a:xfrm flipV="1">
              <a:off x="710" y="2681"/>
              <a:ext cx="0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517" y="3112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5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54" name="AutoShape 15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903" y="3305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55" name="Oval 67"/>
            <p:cNvSpPr>
              <a:spLocks noChangeArrowheads="1"/>
            </p:cNvSpPr>
            <p:nvPr/>
          </p:nvSpPr>
          <p:spPr bwMode="auto">
            <a:xfrm>
              <a:off x="2389" y="23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56" name="Oval 68"/>
            <p:cNvSpPr>
              <a:spLocks noChangeArrowheads="1"/>
            </p:cNvSpPr>
            <p:nvPr/>
          </p:nvSpPr>
          <p:spPr bwMode="auto">
            <a:xfrm>
              <a:off x="1477" y="31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57" name="Oval 69"/>
            <p:cNvSpPr>
              <a:spLocks noChangeArrowheads="1"/>
            </p:cNvSpPr>
            <p:nvPr/>
          </p:nvSpPr>
          <p:spPr bwMode="auto">
            <a:xfrm>
              <a:off x="2389" y="31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endParaRPr lang="en-US" altLang="zh-CN" b="1" smtClean="0"/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79388" y="1150565"/>
            <a:ext cx="82264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 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 | 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或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 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={0},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关键信息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,0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5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记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为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: 0,1,2,3,4,5 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或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(0,0), (1,1), (0,2), (1,0), (0,1), (1,2)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01134" name="Text Box 46"/>
          <p:cNvSpPr txBox="1">
            <a:spLocks noChangeArrowheads="1"/>
          </p:cNvSpPr>
          <p:nvPr/>
        </p:nvSpPr>
        <p:spPr bwMode="auto">
          <a:xfrm>
            <a:off x="41275" y="5661248"/>
            <a:ext cx="9052478" cy="10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或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= 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 </a:t>
            </a: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endParaRPr kumimoji="0" lang="en-US" altLang="zh-CN" dirty="0" smtClean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 smtClean="0">
                <a:solidFill>
                  <a:schemeClr val="tx1"/>
                </a:solidFill>
              </a:rPr>
              <a:t>2</a:t>
            </a:r>
            <a:r>
              <a:rPr kumimoji="0" lang="zh-CN" altLang="en-US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dirty="0" smtClean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= 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/>
              </a:rPr>
              <a:t>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 smtClean="0">
                <a:solidFill>
                  <a:schemeClr val="tx1"/>
                </a:solidFill>
              </a:rPr>
              <a:t>}?</a:t>
            </a:r>
            <a:endParaRPr kumimoji="0" lang="en-US" altLang="zh-CN" dirty="0">
              <a:solidFill>
                <a:schemeClr val="tx1"/>
              </a:solidFill>
            </a:endParaRPr>
          </a:p>
        </p:txBody>
      </p:sp>
      <p:grpSp>
        <p:nvGrpSpPr>
          <p:cNvPr id="601182" name="Group 94"/>
          <p:cNvGrpSpPr/>
          <p:nvPr/>
        </p:nvGrpSpPr>
        <p:grpSpPr bwMode="auto">
          <a:xfrm>
            <a:off x="501650" y="2924944"/>
            <a:ext cx="4070350" cy="2058987"/>
            <a:chOff x="2721" y="2109"/>
            <a:chExt cx="2564" cy="1297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3969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(1,1)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60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3443" y="2398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3057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(0,0)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1162" name="Text Box 74"/>
            <p:cNvSpPr txBox="1">
              <a:spLocks noChangeArrowheads="1"/>
            </p:cNvSpPr>
            <p:nvPr/>
          </p:nvSpPr>
          <p:spPr bwMode="auto">
            <a:xfrm>
              <a:off x="3565" y="2109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1163" name="Text Box 75"/>
            <p:cNvSpPr txBox="1">
              <a:spLocks noChangeArrowheads="1"/>
            </p:cNvSpPr>
            <p:nvPr/>
          </p:nvSpPr>
          <p:spPr bwMode="auto">
            <a:xfrm>
              <a:off x="4514" y="215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1164" name="AutoShape 15"/>
            <p:cNvCxnSpPr>
              <a:cxnSpLocks noChangeShapeType="1"/>
            </p:cNvCxnSpPr>
            <p:nvPr/>
          </p:nvCxnSpPr>
          <p:spPr bwMode="auto">
            <a:xfrm flipH="1" flipV="1">
              <a:off x="2721" y="2397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65" name="Text Box 77"/>
            <p:cNvSpPr txBox="1">
              <a:spLocks noChangeArrowheads="1"/>
            </p:cNvSpPr>
            <p:nvPr/>
          </p:nvSpPr>
          <p:spPr bwMode="auto">
            <a:xfrm>
              <a:off x="3585" y="297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4881" y="2205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(0,2)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67" name="AutoShape 15"/>
            <p:cNvCxnSpPr>
              <a:cxnSpLocks noChangeShapeType="1"/>
              <a:stCxn id="4" idx="6"/>
            </p:cNvCxnSpPr>
            <p:nvPr/>
          </p:nvCxnSpPr>
          <p:spPr bwMode="auto">
            <a:xfrm>
              <a:off x="4355" y="2398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3969" y="3021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(0,1)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1169" name="Oval 81"/>
            <p:cNvSpPr>
              <a:spLocks noChangeArrowheads="1"/>
            </p:cNvSpPr>
            <p:nvPr/>
          </p:nvSpPr>
          <p:spPr bwMode="auto">
            <a:xfrm>
              <a:off x="3105" y="225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0" name="Text Box 82"/>
            <p:cNvSpPr txBox="1">
              <a:spLocks noChangeArrowheads="1"/>
            </p:cNvSpPr>
            <p:nvPr/>
          </p:nvSpPr>
          <p:spPr bwMode="auto">
            <a:xfrm>
              <a:off x="4545" y="297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1171" name="Text Box 83"/>
            <p:cNvSpPr txBox="1">
              <a:spLocks noChangeArrowheads="1"/>
            </p:cNvSpPr>
            <p:nvPr/>
          </p:nvSpPr>
          <p:spPr bwMode="auto">
            <a:xfrm>
              <a:off x="3229" y="263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4881" y="302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(1,0)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73" name="AutoShape 15"/>
            <p:cNvCxnSpPr>
              <a:cxnSpLocks noChangeShapeType="1"/>
            </p:cNvCxnSpPr>
            <p:nvPr/>
          </p:nvCxnSpPr>
          <p:spPr bwMode="auto">
            <a:xfrm>
              <a:off x="5074" y="2590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4" name="Text Box 86"/>
            <p:cNvSpPr txBox="1">
              <a:spLocks noChangeArrowheads="1"/>
            </p:cNvSpPr>
            <p:nvPr/>
          </p:nvSpPr>
          <p:spPr bwMode="auto">
            <a:xfrm>
              <a:off x="5025" y="263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1175" name="AutoShape 15"/>
            <p:cNvCxnSpPr>
              <a:cxnSpLocks noChangeShapeType="1"/>
            </p:cNvCxnSpPr>
            <p:nvPr/>
          </p:nvCxnSpPr>
          <p:spPr bwMode="auto">
            <a:xfrm flipH="1">
              <a:off x="4355" y="3213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176" name="AutoShape 15"/>
            <p:cNvCxnSpPr>
              <a:cxnSpLocks noChangeShapeType="1"/>
            </p:cNvCxnSpPr>
            <p:nvPr/>
          </p:nvCxnSpPr>
          <p:spPr bwMode="auto">
            <a:xfrm flipV="1">
              <a:off x="3250" y="2590"/>
              <a:ext cx="0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3057" y="3021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(1,2)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78" name="AutoShape 15"/>
            <p:cNvCxnSpPr>
              <a:cxnSpLocks noChangeShapeType="1"/>
            </p:cNvCxnSpPr>
            <p:nvPr/>
          </p:nvCxnSpPr>
          <p:spPr bwMode="auto">
            <a:xfrm flipH="1">
              <a:off x="3443" y="3214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9" name="Oval 91"/>
            <p:cNvSpPr>
              <a:spLocks noChangeArrowheads="1"/>
            </p:cNvSpPr>
            <p:nvPr/>
          </p:nvSpPr>
          <p:spPr bwMode="auto">
            <a:xfrm>
              <a:off x="4929" y="225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80" name="Oval 92"/>
            <p:cNvSpPr>
              <a:spLocks noChangeArrowheads="1"/>
            </p:cNvSpPr>
            <p:nvPr/>
          </p:nvSpPr>
          <p:spPr bwMode="auto">
            <a:xfrm>
              <a:off x="4929" y="3069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81" name="Oval 93"/>
            <p:cNvSpPr>
              <a:spLocks noChangeArrowheads="1"/>
            </p:cNvSpPr>
            <p:nvPr/>
          </p:nvSpPr>
          <p:spPr bwMode="auto">
            <a:xfrm>
              <a:off x="4017" y="3069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62401" y="2564904"/>
            <a:ext cx="2593975" cy="915988"/>
            <a:chOff x="4967064" y="3625825"/>
            <a:chExt cx="2593975" cy="915988"/>
          </a:xfrm>
        </p:grpSpPr>
        <p:sp>
          <p:nvSpPr>
            <p:cNvPr id="53" name="Oval 51"/>
            <p:cNvSpPr>
              <a:spLocks noChangeAspect="1"/>
            </p:cNvSpPr>
            <p:nvPr/>
          </p:nvSpPr>
          <p:spPr bwMode="auto">
            <a:xfrm>
              <a:off x="69482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54" name="AutoShape 15"/>
            <p:cNvCxnSpPr>
              <a:cxnSpLocks noChangeShapeType="1"/>
              <a:stCxn id="55" idx="7"/>
              <a:endCxn id="53" idx="1"/>
            </p:cNvCxnSpPr>
            <p:nvPr/>
          </p:nvCxnSpPr>
          <p:spPr bwMode="auto">
            <a:xfrm>
              <a:off x="6023500" y="4020131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1"/>
            <p:cNvSpPr>
              <a:spLocks noChangeAspect="1"/>
            </p:cNvSpPr>
            <p:nvPr/>
          </p:nvSpPr>
          <p:spPr bwMode="auto">
            <a:xfrm>
              <a:off x="55004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6351364" y="36258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57" name="AutoShape 15"/>
            <p:cNvCxnSpPr>
              <a:cxnSpLocks noChangeShapeType="1"/>
            </p:cNvCxnSpPr>
            <p:nvPr/>
          </p:nvCxnSpPr>
          <p:spPr bwMode="auto">
            <a:xfrm flipH="1" flipV="1">
              <a:off x="4967064" y="4235425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15"/>
            <p:cNvSpPr>
              <a:spLocks noChangeArrowheads="1"/>
            </p:cNvSpPr>
            <p:nvPr/>
          </p:nvSpPr>
          <p:spPr bwMode="auto">
            <a:xfrm>
              <a:off x="5576664" y="4006825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59" name="AutoShape 15"/>
            <p:cNvCxnSpPr>
              <a:cxnSpLocks noChangeShapeType="1"/>
              <a:stCxn id="53" idx="3"/>
              <a:endCxn id="55" idx="5"/>
            </p:cNvCxnSpPr>
            <p:nvPr/>
          </p:nvCxnSpPr>
          <p:spPr bwMode="auto">
            <a:xfrm flipH="1">
              <a:off x="6023500" y="4452307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6351364" y="40830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34409" y="3573016"/>
            <a:ext cx="2593975" cy="2058988"/>
            <a:chOff x="5434409" y="3789040"/>
            <a:chExt cx="2593975" cy="2058988"/>
          </a:xfrm>
        </p:grpSpPr>
        <p:sp>
          <p:nvSpPr>
            <p:cNvPr id="62" name="Oval 51"/>
            <p:cNvSpPr>
              <a:spLocks noChangeAspect="1"/>
            </p:cNvSpPr>
            <p:nvPr/>
          </p:nvSpPr>
          <p:spPr bwMode="auto">
            <a:xfrm>
              <a:off x="74156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3" name="AutoShape 15"/>
            <p:cNvCxnSpPr>
              <a:cxnSpLocks noChangeShapeType="1"/>
              <a:stCxn id="64" idx="6"/>
              <a:endCxn id="62" idx="2"/>
            </p:cNvCxnSpPr>
            <p:nvPr/>
          </p:nvCxnSpPr>
          <p:spPr bwMode="auto">
            <a:xfrm>
              <a:off x="6580584" y="4247034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51"/>
            <p:cNvSpPr>
              <a:spLocks noChangeAspect="1"/>
            </p:cNvSpPr>
            <p:nvPr/>
          </p:nvSpPr>
          <p:spPr bwMode="auto">
            <a:xfrm>
              <a:off x="59678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6774259" y="37890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66" name="AutoShape 15"/>
            <p:cNvCxnSpPr>
              <a:cxnSpLocks noChangeShapeType="1"/>
            </p:cNvCxnSpPr>
            <p:nvPr/>
          </p:nvCxnSpPr>
          <p:spPr bwMode="auto">
            <a:xfrm flipH="1" flipV="1">
              <a:off x="5434409" y="424624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6044009" y="401764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646945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69" name="AutoShape 15"/>
            <p:cNvCxnSpPr>
              <a:cxnSpLocks noChangeShapeType="1"/>
              <a:stCxn id="70" idx="1"/>
              <a:endCxn id="64" idx="4"/>
            </p:cNvCxnSpPr>
            <p:nvPr/>
          </p:nvCxnSpPr>
          <p:spPr bwMode="auto">
            <a:xfrm flipH="1" flipV="1">
              <a:off x="6274197" y="4552628"/>
              <a:ext cx="469151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51"/>
            <p:cNvSpPr>
              <a:spLocks noChangeAspect="1"/>
            </p:cNvSpPr>
            <p:nvPr/>
          </p:nvSpPr>
          <p:spPr bwMode="auto">
            <a:xfrm>
              <a:off x="6653609" y="52368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71" name="AutoShape 15"/>
            <p:cNvCxnSpPr>
              <a:cxnSpLocks noChangeShapeType="1"/>
              <a:stCxn id="62" idx="4"/>
              <a:endCxn id="70" idx="7"/>
            </p:cNvCxnSpPr>
            <p:nvPr/>
          </p:nvCxnSpPr>
          <p:spPr bwMode="auto">
            <a:xfrm flipH="1">
              <a:off x="7176645" y="4552628"/>
              <a:ext cx="545352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18700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1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13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有限自动机的设计</a:t>
            </a:r>
            <a:endParaRPr lang="en-US" altLang="zh-CN" b="1" smtClean="0"/>
          </a:p>
        </p:txBody>
      </p:sp>
      <p:sp>
        <p:nvSpPr>
          <p:cNvPr id="601091" name="Text Box 3"/>
          <p:cNvSpPr txBox="1">
            <a:spLocks noChangeArrowheads="1"/>
          </p:cNvSpPr>
          <p:nvPr/>
        </p:nvSpPr>
        <p:spPr bwMode="auto">
          <a:xfrm>
            <a:off x="179388" y="1150565"/>
            <a:ext cx="822642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</a:rPr>
              <a:t>{ 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 | 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 smtClean="0">
                <a:solidFill>
                  <a:schemeClr val="tx1"/>
                </a:solidFill>
              </a:rPr>
              <a:t>2</a:t>
            </a:r>
            <a:r>
              <a:rPr kumimoji="0" lang="zh-CN" altLang="en-US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dirty="0" smtClean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 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={0},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关键信息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,0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4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5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记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为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: 0,1,2,3,4,5 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或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(0,0), (1,1), (0,2), (1,0), (0,1), (1,2)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01134" name="Text Box 46"/>
          <p:cNvSpPr txBox="1">
            <a:spLocks noChangeArrowheads="1"/>
          </p:cNvSpPr>
          <p:nvPr/>
        </p:nvSpPr>
        <p:spPr bwMode="auto">
          <a:xfrm>
            <a:off x="41275" y="5661248"/>
            <a:ext cx="86918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 dirty="0" smtClean="0">
                <a:solidFill>
                  <a:schemeClr val="tx1"/>
                </a:solidFill>
              </a:rPr>
              <a:t>{</a:t>
            </a:r>
            <a:r>
              <a:rPr kumimoji="0" lang="en-US" altLang="zh-CN" dirty="0">
                <a:solidFill>
                  <a:schemeClr val="tx1"/>
                </a:solidFill>
              </a:rPr>
              <a:t>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 smtClean="0">
                <a:solidFill>
                  <a:schemeClr val="tx1"/>
                </a:solidFill>
              </a:rPr>
              <a:t>2</a:t>
            </a:r>
            <a:r>
              <a:rPr kumimoji="0" lang="zh-CN" altLang="en-US" dirty="0" smtClean="0">
                <a:solidFill>
                  <a:schemeClr val="tx1"/>
                </a:solidFill>
              </a:rPr>
              <a:t>和</a:t>
            </a:r>
            <a:r>
              <a:rPr kumimoji="0" lang="en-US" altLang="zh-CN" dirty="0" smtClean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>
                <a:solidFill>
                  <a:schemeClr val="tx1"/>
                </a:solidFill>
              </a:rPr>
              <a:t>} = 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2</a:t>
            </a:r>
            <a:r>
              <a:rPr kumimoji="0" lang="zh-CN" altLang="en-US" dirty="0">
                <a:solidFill>
                  <a:schemeClr val="tx1"/>
                </a:solidFill>
              </a:rPr>
              <a:t>倍数</a:t>
            </a:r>
            <a:r>
              <a:rPr kumimoji="0" lang="en-US" altLang="zh-CN" dirty="0">
                <a:solidFill>
                  <a:schemeClr val="tx1"/>
                </a:solidFill>
              </a:rPr>
              <a:t>}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/>
              </a:rPr>
              <a:t>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</a:rPr>
              <a:t>{0</a:t>
            </a:r>
            <a:r>
              <a:rPr kumimoji="0" lang="en-US" altLang="zh-CN" baseline="30000" dirty="0">
                <a:solidFill>
                  <a:schemeClr val="tx1"/>
                </a:solidFill>
              </a:rPr>
              <a:t>k</a:t>
            </a:r>
            <a:r>
              <a:rPr kumimoji="0" lang="en-US" altLang="zh-CN" dirty="0">
                <a:solidFill>
                  <a:schemeClr val="tx1"/>
                </a:solidFill>
              </a:rPr>
              <a:t>|k</a:t>
            </a:r>
            <a:r>
              <a:rPr kumimoji="0" lang="zh-CN" altLang="en-US" dirty="0">
                <a:solidFill>
                  <a:schemeClr val="tx1"/>
                </a:solidFill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</a:rPr>
              <a:t>3</a:t>
            </a:r>
            <a:r>
              <a:rPr kumimoji="0" lang="zh-CN" altLang="en-US" dirty="0">
                <a:solidFill>
                  <a:schemeClr val="tx1"/>
                </a:solidFill>
              </a:rPr>
              <a:t>的倍数</a:t>
            </a:r>
            <a:r>
              <a:rPr kumimoji="0" lang="en-US" altLang="zh-CN" dirty="0" smtClean="0">
                <a:solidFill>
                  <a:schemeClr val="tx1"/>
                </a:solidFill>
              </a:rPr>
              <a:t>}</a:t>
            </a:r>
            <a:endParaRPr kumimoji="0"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01650" y="2924944"/>
            <a:ext cx="4070350" cy="2058987"/>
            <a:chOff x="501650" y="2924944"/>
            <a:chExt cx="4070350" cy="2058987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24828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(1,1)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60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1647825" y="33837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10350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(0,0)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1162" name="Text Box 74"/>
            <p:cNvSpPr txBox="1">
              <a:spLocks noChangeArrowheads="1"/>
            </p:cNvSpPr>
            <p:nvPr/>
          </p:nvSpPr>
          <p:spPr bwMode="auto">
            <a:xfrm>
              <a:off x="1841500" y="29249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1163" name="Text Box 75"/>
            <p:cNvSpPr txBox="1">
              <a:spLocks noChangeArrowheads="1"/>
            </p:cNvSpPr>
            <p:nvPr/>
          </p:nvSpPr>
          <p:spPr bwMode="auto">
            <a:xfrm>
              <a:off x="3348038" y="3001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1164" name="AutoShape 15"/>
            <p:cNvCxnSpPr>
              <a:cxnSpLocks noChangeShapeType="1"/>
            </p:cNvCxnSpPr>
            <p:nvPr/>
          </p:nvCxnSpPr>
          <p:spPr bwMode="auto">
            <a:xfrm flipH="1" flipV="1">
              <a:off x="501650" y="3382144"/>
              <a:ext cx="533400" cy="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65" name="Text Box 77"/>
            <p:cNvSpPr txBox="1">
              <a:spLocks noChangeArrowheads="1"/>
            </p:cNvSpPr>
            <p:nvPr/>
          </p:nvSpPr>
          <p:spPr bwMode="auto">
            <a:xfrm>
              <a:off x="1873250" y="42965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3930650" y="30773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(0,2)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67" name="AutoShape 15"/>
            <p:cNvCxnSpPr>
              <a:cxnSpLocks noChangeShapeType="1"/>
              <a:stCxn id="4" idx="6"/>
            </p:cNvCxnSpPr>
            <p:nvPr/>
          </p:nvCxnSpPr>
          <p:spPr bwMode="auto">
            <a:xfrm>
              <a:off x="3095625" y="33837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2482850" y="43727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(0,1)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1169" name="Oval 81"/>
            <p:cNvSpPr>
              <a:spLocks noChangeArrowheads="1"/>
            </p:cNvSpPr>
            <p:nvPr/>
          </p:nvSpPr>
          <p:spPr bwMode="auto">
            <a:xfrm>
              <a:off x="1111250" y="3153544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1170" name="Text Box 82"/>
            <p:cNvSpPr txBox="1">
              <a:spLocks noChangeArrowheads="1"/>
            </p:cNvSpPr>
            <p:nvPr/>
          </p:nvSpPr>
          <p:spPr bwMode="auto">
            <a:xfrm>
              <a:off x="3397250" y="42965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1171" name="Text Box 83"/>
            <p:cNvSpPr txBox="1">
              <a:spLocks noChangeArrowheads="1"/>
            </p:cNvSpPr>
            <p:nvPr/>
          </p:nvSpPr>
          <p:spPr bwMode="auto">
            <a:xfrm>
              <a:off x="1308100" y="3763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3930650" y="4371156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(1,0)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73" name="AutoShape 15"/>
            <p:cNvCxnSpPr>
              <a:cxnSpLocks noChangeShapeType="1"/>
            </p:cNvCxnSpPr>
            <p:nvPr/>
          </p:nvCxnSpPr>
          <p:spPr bwMode="auto">
            <a:xfrm>
              <a:off x="4237038" y="3688531"/>
              <a:ext cx="0" cy="68262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1174" name="Text Box 86"/>
            <p:cNvSpPr txBox="1">
              <a:spLocks noChangeArrowheads="1"/>
            </p:cNvSpPr>
            <p:nvPr/>
          </p:nvSpPr>
          <p:spPr bwMode="auto">
            <a:xfrm>
              <a:off x="4159250" y="3763144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1175" name="AutoShape 15"/>
            <p:cNvCxnSpPr>
              <a:cxnSpLocks noChangeShapeType="1"/>
            </p:cNvCxnSpPr>
            <p:nvPr/>
          </p:nvCxnSpPr>
          <p:spPr bwMode="auto">
            <a:xfrm flipH="1">
              <a:off x="3095625" y="4677544"/>
              <a:ext cx="835025" cy="15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1176" name="AutoShape 15"/>
            <p:cNvCxnSpPr>
              <a:cxnSpLocks noChangeShapeType="1"/>
            </p:cNvCxnSpPr>
            <p:nvPr/>
          </p:nvCxnSpPr>
          <p:spPr bwMode="auto">
            <a:xfrm flipV="1">
              <a:off x="1341438" y="3688531"/>
              <a:ext cx="0" cy="6842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1035050" y="4372744"/>
              <a:ext cx="612775" cy="611187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(1,2)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1178" name="AutoShape 15"/>
            <p:cNvCxnSpPr>
              <a:cxnSpLocks noChangeShapeType="1"/>
            </p:cNvCxnSpPr>
            <p:nvPr/>
          </p:nvCxnSpPr>
          <p:spPr bwMode="auto">
            <a:xfrm flipH="1">
              <a:off x="1647825" y="4679131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13"/>
          <p:cNvGrpSpPr/>
          <p:nvPr/>
        </p:nvGrpSpPr>
        <p:grpSpPr>
          <a:xfrm>
            <a:off x="5362401" y="2564904"/>
            <a:ext cx="2593975" cy="915988"/>
            <a:chOff x="4967064" y="3625825"/>
            <a:chExt cx="2593975" cy="915988"/>
          </a:xfrm>
        </p:grpSpPr>
        <p:sp>
          <p:nvSpPr>
            <p:cNvPr id="53" name="Oval 51"/>
            <p:cNvSpPr>
              <a:spLocks noChangeAspect="1"/>
            </p:cNvSpPr>
            <p:nvPr/>
          </p:nvSpPr>
          <p:spPr bwMode="auto">
            <a:xfrm>
              <a:off x="69482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54" name="AutoShape 15"/>
            <p:cNvCxnSpPr>
              <a:cxnSpLocks noChangeShapeType="1"/>
              <a:stCxn id="55" idx="7"/>
              <a:endCxn id="53" idx="1"/>
            </p:cNvCxnSpPr>
            <p:nvPr/>
          </p:nvCxnSpPr>
          <p:spPr bwMode="auto">
            <a:xfrm>
              <a:off x="6023500" y="4020131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1"/>
            <p:cNvSpPr>
              <a:spLocks noChangeAspect="1"/>
            </p:cNvSpPr>
            <p:nvPr/>
          </p:nvSpPr>
          <p:spPr bwMode="auto">
            <a:xfrm>
              <a:off x="5500464" y="3930625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6351364" y="36258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57" name="AutoShape 15"/>
            <p:cNvCxnSpPr>
              <a:cxnSpLocks noChangeShapeType="1"/>
            </p:cNvCxnSpPr>
            <p:nvPr/>
          </p:nvCxnSpPr>
          <p:spPr bwMode="auto">
            <a:xfrm flipH="1" flipV="1">
              <a:off x="4967064" y="4235425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" name="Oval 15"/>
            <p:cNvSpPr>
              <a:spLocks noChangeArrowheads="1"/>
            </p:cNvSpPr>
            <p:nvPr/>
          </p:nvSpPr>
          <p:spPr bwMode="auto">
            <a:xfrm>
              <a:off x="5576664" y="4006825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59" name="AutoShape 15"/>
            <p:cNvCxnSpPr>
              <a:cxnSpLocks noChangeShapeType="1"/>
              <a:stCxn id="53" idx="3"/>
              <a:endCxn id="55" idx="5"/>
            </p:cNvCxnSpPr>
            <p:nvPr/>
          </p:nvCxnSpPr>
          <p:spPr bwMode="auto">
            <a:xfrm flipH="1">
              <a:off x="6023500" y="4452307"/>
              <a:ext cx="101450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" name="Text Box 6"/>
            <p:cNvSpPr txBox="1">
              <a:spLocks noChangeArrowheads="1"/>
            </p:cNvSpPr>
            <p:nvPr/>
          </p:nvSpPr>
          <p:spPr bwMode="auto">
            <a:xfrm>
              <a:off x="6351364" y="4083025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34409" y="3573016"/>
            <a:ext cx="2593975" cy="2058988"/>
            <a:chOff x="5434409" y="3789040"/>
            <a:chExt cx="2593975" cy="2058988"/>
          </a:xfrm>
        </p:grpSpPr>
        <p:sp>
          <p:nvSpPr>
            <p:cNvPr id="62" name="Oval 51"/>
            <p:cNvSpPr>
              <a:spLocks noChangeAspect="1"/>
            </p:cNvSpPr>
            <p:nvPr/>
          </p:nvSpPr>
          <p:spPr bwMode="auto">
            <a:xfrm>
              <a:off x="74156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3" name="AutoShape 15"/>
            <p:cNvCxnSpPr>
              <a:cxnSpLocks noChangeShapeType="1"/>
              <a:stCxn id="64" idx="6"/>
              <a:endCxn id="62" idx="2"/>
            </p:cNvCxnSpPr>
            <p:nvPr/>
          </p:nvCxnSpPr>
          <p:spPr bwMode="auto">
            <a:xfrm>
              <a:off x="6580584" y="4247034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4" name="Oval 51"/>
            <p:cNvSpPr>
              <a:spLocks noChangeAspect="1"/>
            </p:cNvSpPr>
            <p:nvPr/>
          </p:nvSpPr>
          <p:spPr bwMode="auto">
            <a:xfrm>
              <a:off x="5967809" y="39414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6774259" y="37890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66" name="AutoShape 15"/>
            <p:cNvCxnSpPr>
              <a:cxnSpLocks noChangeShapeType="1"/>
            </p:cNvCxnSpPr>
            <p:nvPr/>
          </p:nvCxnSpPr>
          <p:spPr bwMode="auto">
            <a:xfrm flipH="1" flipV="1">
              <a:off x="5434409" y="424624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15"/>
            <p:cNvSpPr>
              <a:spLocks noChangeArrowheads="1"/>
            </p:cNvSpPr>
            <p:nvPr/>
          </p:nvSpPr>
          <p:spPr bwMode="auto">
            <a:xfrm>
              <a:off x="6044009" y="401764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646945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cxnSp>
          <p:nvCxnSpPr>
            <p:cNvPr id="69" name="AutoShape 15"/>
            <p:cNvCxnSpPr>
              <a:cxnSpLocks noChangeShapeType="1"/>
              <a:stCxn id="70" idx="1"/>
              <a:endCxn id="64" idx="4"/>
            </p:cNvCxnSpPr>
            <p:nvPr/>
          </p:nvCxnSpPr>
          <p:spPr bwMode="auto">
            <a:xfrm flipH="1" flipV="1">
              <a:off x="6274197" y="4552628"/>
              <a:ext cx="469151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Oval 51"/>
            <p:cNvSpPr>
              <a:spLocks noChangeAspect="1"/>
            </p:cNvSpPr>
            <p:nvPr/>
          </p:nvSpPr>
          <p:spPr bwMode="auto">
            <a:xfrm>
              <a:off x="6653609" y="523684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71" name="AutoShape 15"/>
            <p:cNvCxnSpPr>
              <a:cxnSpLocks noChangeShapeType="1"/>
              <a:stCxn id="62" idx="4"/>
              <a:endCxn id="70" idx="7"/>
            </p:cNvCxnSpPr>
            <p:nvPr/>
          </p:nvCxnSpPr>
          <p:spPr bwMode="auto">
            <a:xfrm flipH="1">
              <a:off x="7176645" y="4552628"/>
              <a:ext cx="545352" cy="7737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187009" y="462724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正则语言的并是正则语言</a:t>
            </a:r>
            <a:endParaRPr lang="zh-CN" altLang="en-US" b="1" smtClean="0"/>
          </a:p>
        </p:txBody>
      </p:sp>
      <p:sp>
        <p:nvSpPr>
          <p:cNvPr id="604163" name="Text Box 3"/>
          <p:cNvSpPr txBox="1">
            <a:spLocks noChangeArrowheads="1"/>
          </p:cNvSpPr>
          <p:nvPr/>
        </p:nvSpPr>
        <p:spPr bwMode="auto">
          <a:xfrm>
            <a:off x="179388" y="1203325"/>
            <a:ext cx="8915197" cy="5008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</a:rPr>
              <a:t>定理</a:t>
            </a:r>
            <a:r>
              <a:rPr kumimoji="0" lang="en-US" altLang="zh-CN" dirty="0">
                <a:solidFill>
                  <a:schemeClr val="tx1"/>
                </a:solidFill>
              </a:rPr>
              <a:t>: </a:t>
            </a:r>
            <a:r>
              <a:rPr kumimoji="0" lang="zh-CN" altLang="en-US" dirty="0">
                <a:solidFill>
                  <a:schemeClr val="tx1"/>
                </a:solidFill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</a:rPr>
              <a:t>A,B</a:t>
            </a:r>
            <a:r>
              <a:rPr kumimoji="0" lang="zh-CN" altLang="en-US" dirty="0">
                <a:solidFill>
                  <a:schemeClr val="tx1"/>
                </a:solidFill>
              </a:rPr>
              <a:t>都是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上的</a:t>
            </a:r>
            <a:r>
              <a:rPr kumimoji="0" lang="zh-CN" altLang="en-US" dirty="0">
                <a:solidFill>
                  <a:schemeClr val="tx1"/>
                </a:solidFill>
              </a:rPr>
              <a:t>正则语言</a:t>
            </a:r>
            <a:r>
              <a:rPr kumimoji="0" lang="en-US" altLang="zh-CN" dirty="0">
                <a:solidFill>
                  <a:schemeClr val="tx1"/>
                </a:solidFill>
              </a:rPr>
              <a:t>, </a:t>
            </a:r>
            <a:r>
              <a:rPr kumimoji="0" lang="zh-CN" altLang="en-US" dirty="0">
                <a:solidFill>
                  <a:schemeClr val="tx1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kumimoji="0" lang="en-US" altLang="zh-CN" dirty="0">
                <a:solidFill>
                  <a:schemeClr val="tx1"/>
                </a:solidFill>
              </a:rPr>
              <a:t>B</a:t>
            </a:r>
            <a:r>
              <a:rPr kumimoji="0" lang="zh-CN" altLang="en-US" dirty="0">
                <a:solidFill>
                  <a:schemeClr val="tx1"/>
                </a:solidFill>
              </a:rPr>
              <a:t>也是正则语言</a:t>
            </a:r>
            <a:r>
              <a:rPr kumimoji="0" lang="en-US" altLang="zh-CN" dirty="0">
                <a:solidFill>
                  <a:schemeClr val="tx1"/>
                </a:solidFill>
              </a:rPr>
              <a:t>.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证明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,,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,,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DFA,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且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L(M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)=A, L(M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)=B,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令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Q=Q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Q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s=(s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),  F = 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Q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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F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: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QQ,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a, 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      ( (r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, a ) = ( 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,a), (r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,a) ),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即对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=1,2,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第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个分量按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的转移函数变化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=(Q,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 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x (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xL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(M) 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 B ) 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即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L(M) = A  B.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证毕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4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正则语言的交是正则语言</a:t>
            </a:r>
            <a:endParaRPr lang="zh-CN" altLang="en-US" b="1" smtClean="0"/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179388" y="1203325"/>
            <a:ext cx="8915197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</a:rPr>
              <a:t>定理</a:t>
            </a:r>
            <a:r>
              <a:rPr kumimoji="0" lang="en-US" altLang="zh-CN" dirty="0">
                <a:solidFill>
                  <a:schemeClr val="tx1"/>
                </a:solidFill>
              </a:rPr>
              <a:t>: </a:t>
            </a:r>
            <a:r>
              <a:rPr kumimoji="0" lang="zh-CN" altLang="en-US" dirty="0">
                <a:solidFill>
                  <a:schemeClr val="tx1"/>
                </a:solidFill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</a:rPr>
              <a:t>A,B</a:t>
            </a:r>
            <a:r>
              <a:rPr kumimoji="0" lang="zh-CN" altLang="en-US" dirty="0">
                <a:solidFill>
                  <a:schemeClr val="tx1"/>
                </a:solidFill>
              </a:rPr>
              <a:t>都是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上的</a:t>
            </a:r>
            <a:r>
              <a:rPr kumimoji="0" lang="zh-CN" altLang="en-US" dirty="0">
                <a:solidFill>
                  <a:schemeClr val="tx1"/>
                </a:solidFill>
              </a:rPr>
              <a:t>正则语言</a:t>
            </a:r>
            <a:r>
              <a:rPr kumimoji="0" lang="en-US" altLang="zh-CN" dirty="0">
                <a:solidFill>
                  <a:schemeClr val="tx1"/>
                </a:solidFill>
              </a:rPr>
              <a:t>, </a:t>
            </a:r>
            <a:r>
              <a:rPr kumimoji="0" lang="zh-CN" altLang="en-US" dirty="0">
                <a:solidFill>
                  <a:schemeClr val="tx1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</a:t>
            </a:r>
            <a:r>
              <a:rPr kumimoji="0" lang="en-US" altLang="zh-CN" dirty="0">
                <a:solidFill>
                  <a:schemeClr val="tx1"/>
                </a:solidFill>
              </a:rPr>
              <a:t>B</a:t>
            </a:r>
            <a:r>
              <a:rPr kumimoji="0" lang="zh-CN" altLang="en-US" dirty="0">
                <a:solidFill>
                  <a:schemeClr val="tx1"/>
                </a:solidFill>
              </a:rPr>
              <a:t>也是正则语言</a:t>
            </a:r>
            <a:r>
              <a:rPr kumimoji="0" lang="en-US" altLang="zh-CN" dirty="0">
                <a:solidFill>
                  <a:schemeClr val="tx1"/>
                </a:solidFill>
              </a:rPr>
              <a:t>.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证明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,,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,,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DFA,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且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L(M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)=A, L(M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)=B,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令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Q=Q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Q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s=(s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), F=F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F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: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QQ,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a, 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      ( (r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, a ) = ( 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,a), (r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,a) ),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即对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=1,2,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第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个分量按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的转移函数变化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=(Q,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 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x (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xL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(M) 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 B )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即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L(M) = A  B.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证毕 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证明特点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构造性证明 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3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66675"/>
            <a:ext cx="9144000" cy="21856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第一部分 计算模型 </a:t>
            </a:r>
            <a:endParaRPr lang="zh-CN" altLang="en-US" sz="4800" b="1" smtClean="0">
              <a:solidFill>
                <a:schemeClr val="tx1"/>
              </a:solidFill>
            </a:endParaRP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2751138" y="1989093"/>
            <a:ext cx="3485515" cy="1129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/>
              <a:t>      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章 </a:t>
            </a:r>
            <a:r>
              <a:rPr lang="zh-CN" altLang="en-US" dirty="0">
                <a:solidFill>
                  <a:srgbClr val="FF0000"/>
                </a:solidFill>
              </a:rPr>
              <a:t>有限自动机 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/>
              <a:t>      </a:t>
            </a:r>
            <a:r>
              <a:rPr lang="zh-CN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zh-CN" altLang="en-US" dirty="0" smtClean="0">
                <a:solidFill>
                  <a:srgbClr val="FF0000"/>
                </a:solidFill>
              </a:rPr>
              <a:t>章 </a:t>
            </a:r>
            <a:r>
              <a:rPr lang="zh-CN" altLang="en-US" dirty="0">
                <a:solidFill>
                  <a:srgbClr val="FF0000"/>
                </a:solidFill>
              </a:rPr>
              <a:t>图灵机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850807" y="3091006"/>
            <a:ext cx="5715635" cy="2567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600" dirty="0" smtClean="0"/>
              <a:t>第二部分 可计算性 </a:t>
            </a:r>
            <a:endParaRPr lang="en-US" altLang="zh-CN" sz="3600" dirty="0" smtClean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4</a:t>
            </a:r>
            <a:r>
              <a:rPr lang="zh-CN" altLang="en-US" dirty="0" smtClean="0"/>
              <a:t>章 </a:t>
            </a:r>
            <a:r>
              <a:rPr lang="zh-CN" altLang="en-US" dirty="0" smtClean="0">
                <a:solidFill>
                  <a:srgbClr val="FF0000"/>
                </a:solidFill>
              </a:rPr>
              <a:t>存在没有算法的问题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3600" dirty="0" smtClean="0"/>
              <a:t>第三部分 计算复杂性 </a:t>
            </a:r>
            <a:endParaRPr lang="en-US" altLang="zh-CN" sz="3600" dirty="0" smtClean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 </a:t>
            </a:r>
            <a:r>
              <a:rPr lang="en-US" altLang="zh-CN" dirty="0" smtClean="0"/>
              <a:t>              </a:t>
            </a:r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r>
              <a:rPr lang="en-US" altLang="zh-CN" dirty="0" smtClean="0">
                <a:solidFill>
                  <a:srgbClr val="FF0000"/>
                </a:solidFill>
              </a:rPr>
              <a:t>P, NP 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</a:rPr>
              <a:t>NP</a:t>
            </a:r>
            <a:r>
              <a:rPr lang="zh-CN" altLang="en-US" dirty="0" smtClean="0">
                <a:solidFill>
                  <a:srgbClr val="FF0000"/>
                </a:solidFill>
              </a:rPr>
              <a:t>完全性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876246" y="5854507"/>
            <a:ext cx="5864106" cy="5275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olidFill>
                  <a:schemeClr val="tx1"/>
                </a:solidFill>
              </a:rPr>
              <a:t>计算机的基本能力和局限性是什么</a:t>
            </a:r>
            <a:r>
              <a:rPr lang="en-US" altLang="zh-CN" dirty="0" smtClean="0">
                <a:solidFill>
                  <a:schemeClr val="tx1"/>
                </a:solidFill>
              </a:rPr>
              <a:t>? 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正则语言与正则运算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533507" name="Text Box 3"/>
          <p:cNvSpPr txBox="1">
            <a:spLocks noChangeArrowheads="1"/>
          </p:cNvSpPr>
          <p:nvPr/>
        </p:nvSpPr>
        <p:spPr bwMode="auto">
          <a:xfrm>
            <a:off x="539750" y="1384300"/>
            <a:ext cx="7125669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如果语言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被一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DFA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识别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则称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正则语言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算术中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对象是</a:t>
            </a:r>
            <a:r>
              <a:rPr lang="zh-CN" altLang="en-US" dirty="0">
                <a:solidFill>
                  <a:srgbClr val="FF0000"/>
                </a:solidFill>
              </a:rPr>
              <a:t>数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操作是</a:t>
            </a:r>
            <a:r>
              <a:rPr lang="zh-CN" altLang="en-US" dirty="0">
                <a:solidFill>
                  <a:srgbClr val="FF0000"/>
                </a:solidFill>
              </a:rPr>
              <a:t>运算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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计算理论中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对象是语言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操作是语言的运算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</a:rPr>
              <a:t>定义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是两个语言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定义</a:t>
            </a:r>
            <a:r>
              <a:rPr lang="zh-CN" altLang="en-US" dirty="0">
                <a:solidFill>
                  <a:srgbClr val="FF0000"/>
                </a:solidFill>
              </a:rPr>
              <a:t>正则运算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zh-CN" altLang="en-US" dirty="0">
                <a:solidFill>
                  <a:srgbClr val="FF0000"/>
                </a:solidFill>
              </a:rPr>
              <a:t>           并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连接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星号</a:t>
            </a:r>
            <a:r>
              <a:rPr lang="zh-CN" altLang="en-US" dirty="0">
                <a:solidFill>
                  <a:schemeClr val="tx1"/>
                </a:solidFill>
              </a:rPr>
              <a:t>如下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并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A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B = {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x|xA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或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xB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连接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A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B = {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xy|xA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且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yB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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星号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A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*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 {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…x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|k0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且每个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A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}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3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3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3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3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3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07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正则运算举例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534531" name="Text Box 3"/>
          <p:cNvSpPr txBox="1">
            <a:spLocks noChangeArrowheads="1"/>
          </p:cNvSpPr>
          <p:nvPr/>
        </p:nvSpPr>
        <p:spPr bwMode="auto">
          <a:xfrm>
            <a:off x="795338" y="1233488"/>
            <a:ext cx="6799262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设字母表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由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标准的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</a:rPr>
              <a:t>26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个字母组成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olidFill>
                  <a:schemeClr val="tx1"/>
                </a:solidFill>
              </a:rPr>
              <a:t>A={good,bad}, B={boy,girl}, </a:t>
            </a:r>
            <a:r>
              <a:rPr lang="zh-CN" altLang="en-US">
                <a:solidFill>
                  <a:schemeClr val="tx1"/>
                </a:solidFill>
              </a:rPr>
              <a:t>则</a:t>
            </a:r>
            <a:endParaRPr lang="zh-CN" altLang="en-US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AB</a:t>
            </a:r>
            <a:r>
              <a:rPr lang="en-US" altLang="zh-CN">
                <a:solidFill>
                  <a:schemeClr val="tx1"/>
                </a:solidFill>
              </a:rPr>
              <a:t>={ good, bad, boy, girl }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AB</a:t>
            </a:r>
            <a:r>
              <a:rPr lang="en-US" altLang="zh-CN">
                <a:solidFill>
                  <a:schemeClr val="tx1"/>
                </a:solidFill>
              </a:rPr>
              <a:t>={ goodboy, goodgirl, badboy, badgirl }</a:t>
            </a:r>
            <a:endParaRPr lang="en-US" altLang="zh-CN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en-US" altLang="zh-CN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={, good, bad, goodgood, goodbad, … } 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1130300" y="4311650"/>
            <a:ext cx="5807075" cy="167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>
                <a:solidFill>
                  <a:schemeClr val="tx1"/>
                </a:solidFill>
              </a:rPr>
              <a:t>问题</a:t>
            </a:r>
            <a:r>
              <a:rPr lang="en-US" altLang="zh-CN" sz="2800">
                <a:solidFill>
                  <a:schemeClr val="tx1"/>
                </a:solidFill>
              </a:rPr>
              <a:t>:</a:t>
            </a:r>
            <a:endParaRPr lang="en-US" altLang="zh-CN" sz="28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1. </a:t>
            </a:r>
            <a:r>
              <a:rPr lang="zh-CN" altLang="en-US" sz="2800">
                <a:solidFill>
                  <a:schemeClr val="tx1"/>
                </a:solidFill>
              </a:rPr>
              <a:t>正则语言对于正则运算是否封闭</a:t>
            </a:r>
            <a:r>
              <a:rPr lang="en-US" altLang="zh-CN" sz="2800">
                <a:solidFill>
                  <a:srgbClr val="FF0000"/>
                </a:solidFill>
              </a:rPr>
              <a:t>? </a:t>
            </a:r>
            <a:endParaRPr lang="en-US" altLang="zh-CN" sz="280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2. </a:t>
            </a:r>
            <a:r>
              <a:rPr lang="zh-CN" altLang="en-US" sz="2800">
                <a:solidFill>
                  <a:schemeClr val="tx1"/>
                </a:solidFill>
              </a:rPr>
              <a:t>如何判断一个语言是正则语言</a:t>
            </a:r>
            <a:r>
              <a:rPr lang="en-US" altLang="zh-CN" sz="2800">
                <a:solidFill>
                  <a:srgbClr val="FF0000"/>
                </a:solidFill>
              </a:rPr>
              <a:t>?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4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4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4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4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4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4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4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4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4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autoUpdateAnimBg="0" build="p"/>
      <p:bldP spid="534532" grpId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非确定型机器</a:t>
            </a:r>
            <a:r>
              <a:rPr lang="en-US" altLang="zh-CN" b="1" smtClean="0">
                <a:solidFill>
                  <a:schemeClr val="tx1"/>
                </a:solidFill>
              </a:rPr>
              <a:t>(</a:t>
            </a:r>
            <a:r>
              <a:rPr lang="zh-CN" altLang="en-US" b="1" smtClean="0">
                <a:solidFill>
                  <a:schemeClr val="tx1"/>
                </a:solidFill>
              </a:rPr>
              <a:t>难点</a:t>
            </a:r>
            <a:r>
              <a:rPr lang="en-US" altLang="zh-CN" b="1" smtClean="0">
                <a:solidFill>
                  <a:schemeClr val="tx1"/>
                </a:solidFill>
              </a:rPr>
              <a:t>)</a:t>
            </a:r>
            <a:endParaRPr lang="en-US" altLang="zh-CN" b="1" smtClean="0">
              <a:solidFill>
                <a:schemeClr val="tx1"/>
              </a:solidFill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542925" y="1147763"/>
            <a:ext cx="69977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/>
                </a:solidFill>
              </a:rPr>
              <a:t>前面因为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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: Q Q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是一个函数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所以 </a:t>
            </a:r>
            <a:endParaRPr lang="zh-CN" altLang="en-US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</a:rPr>
              <a:t> 每步存在唯一的方式进入下一状态 </a:t>
            </a:r>
            <a:endParaRPr lang="zh-CN" altLang="en-US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 称为</a:t>
            </a:r>
            <a:r>
              <a:rPr lang="zh-CN" altLang="en-US" sz="3200">
                <a:solidFill>
                  <a:srgbClr val="FF0000"/>
                </a:solidFill>
                <a:sym typeface="Symbol" panose="05050102010706020507" pitchFamily="18" charset="2"/>
              </a:rPr>
              <a:t>确定型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有限自动机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en-US" altLang="zh-CN" sz="3200">
                <a:solidFill>
                  <a:schemeClr val="tx1"/>
                </a:solidFill>
              </a:rPr>
              <a:t>DFA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现在引入</a:t>
            </a:r>
            <a:r>
              <a:rPr lang="zh-CN" altLang="en-US" sz="3200">
                <a:solidFill>
                  <a:srgbClr val="FF0000"/>
                </a:solidFill>
                <a:sym typeface="Symbol" panose="05050102010706020507" pitchFamily="18" charset="2"/>
              </a:rPr>
              <a:t>非确定型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有限自动机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(NFA) </a:t>
            </a:r>
            <a:endParaRPr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512004" name="Group 4"/>
          <p:cNvGrpSpPr/>
          <p:nvPr/>
        </p:nvGrpSpPr>
        <p:grpSpPr bwMode="auto">
          <a:xfrm>
            <a:off x="1276350" y="3519488"/>
            <a:ext cx="5448300" cy="1204912"/>
            <a:chOff x="804" y="2073"/>
            <a:chExt cx="3432" cy="759"/>
          </a:xfrm>
        </p:grpSpPr>
        <p:sp>
          <p:nvSpPr>
            <p:cNvPr id="512005" name="Oval 5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06" name="Text Box 6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2007" name="Oval 7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08" name="Text Box 8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2009" name="Oval 9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2011" name="Oval 11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2" name="Text Box 12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2013" name="Oval 13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4" name="Line 14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5" name="Line 15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6" name="Line 16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7" name="Line 17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18" name="Arc 18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9" name="Arc 19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0" name="Text Box 20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021" name="Text Box 21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022" name="Text Box 22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023" name="Text Box 23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2024" name="Text Box 24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512025" name="Text Box 25"/>
          <p:cNvSpPr txBox="1">
            <a:spLocks noChangeArrowheads="1"/>
          </p:cNvSpPr>
          <p:nvPr/>
        </p:nvSpPr>
        <p:spPr bwMode="auto">
          <a:xfrm>
            <a:off x="611188" y="4752975"/>
            <a:ext cx="668655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</a:rPr>
              <a:t> 每步可以</a:t>
            </a:r>
            <a:r>
              <a:rPr lang="en-US" altLang="zh-CN" sz="3200">
                <a:solidFill>
                  <a:schemeClr val="tx1"/>
                </a:solidFill>
              </a:rPr>
              <a:t>0</a:t>
            </a:r>
            <a:r>
              <a:rPr lang="zh-CN" altLang="en-US" sz="3200">
                <a:solidFill>
                  <a:schemeClr val="tx1"/>
                </a:solidFill>
              </a:rPr>
              <a:t>至多种方式进入下一步</a:t>
            </a:r>
            <a:endParaRPr lang="zh-CN" altLang="en-US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3200">
                <a:solidFill>
                  <a:schemeClr val="tx1"/>
                </a:solidFill>
              </a:rPr>
              <a:t> 转移箭头上的符号可以是空串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endParaRPr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   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表示不读任何输入就可以转移过去 </a:t>
            </a:r>
            <a:endParaRPr lang="zh-CN" altLang="en-US" sz="320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0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autoUpdateAnimBg="0" build="p"/>
      <p:bldP spid="512025" grpId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非确定型计算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grpSp>
        <p:nvGrpSpPr>
          <p:cNvPr id="513027" name="Group 3"/>
          <p:cNvGrpSpPr/>
          <p:nvPr/>
        </p:nvGrpSpPr>
        <p:grpSpPr bwMode="auto">
          <a:xfrm>
            <a:off x="1638300" y="1071563"/>
            <a:ext cx="5448300" cy="1204912"/>
            <a:chOff x="804" y="2073"/>
            <a:chExt cx="3432" cy="759"/>
          </a:xfrm>
        </p:grpSpPr>
        <p:sp>
          <p:nvSpPr>
            <p:cNvPr id="513028" name="Oval 4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29" name="Text Box 5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30" name="Oval 6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1" name="Text Box 7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32" name="Oval 8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3" name="Text Box 9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34" name="Oval 10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5" name="Text Box 11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36" name="Oval 12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37" name="Line 13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38" name="Line 14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39" name="Line 15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40" name="Line 16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41" name="Arc 17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2" name="Arc 18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43" name="Text Box 19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44" name="Text Box 20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45" name="Text Box 21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46" name="Text Box 22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47" name="Text Box 23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513048" name="Text Box 24"/>
          <p:cNvSpPr txBox="1">
            <a:spLocks noChangeArrowheads="1"/>
          </p:cNvSpPr>
          <p:nvPr/>
        </p:nvSpPr>
        <p:spPr bwMode="auto">
          <a:xfrm>
            <a:off x="552450" y="2819400"/>
            <a:ext cx="120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chemeClr val="tx1"/>
                </a:solidFill>
              </a:rPr>
              <a:t>输入</a:t>
            </a:r>
            <a:endParaRPr lang="zh-CN" altLang="en-US" sz="3200">
              <a:solidFill>
                <a:schemeClr val="tx1"/>
              </a:solidFill>
            </a:endParaRPr>
          </a:p>
          <a:p>
            <a:pPr algn="ctr"/>
            <a:r>
              <a:rPr lang="en-US" altLang="zh-CN" sz="3200">
                <a:solidFill>
                  <a:schemeClr val="tx1"/>
                </a:solidFill>
              </a:rPr>
              <a:t>01011</a:t>
            </a:r>
            <a:endParaRPr lang="en-US" altLang="zh-CN" sz="3200">
              <a:solidFill>
                <a:schemeClr val="tx1"/>
              </a:solidFill>
            </a:endParaRPr>
          </a:p>
        </p:txBody>
      </p:sp>
      <p:sp>
        <p:nvSpPr>
          <p:cNvPr id="513049" name="Oval 25"/>
          <p:cNvSpPr>
            <a:spLocks noChangeArrowheads="1"/>
          </p:cNvSpPr>
          <p:nvPr/>
        </p:nvSpPr>
        <p:spPr bwMode="auto">
          <a:xfrm>
            <a:off x="1600200" y="3719513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hlink"/>
                    </a:gs>
                    <a:gs pos="100000">
                      <a:schemeClr val="hlink">
                        <a:gamma/>
                        <a:tint val="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50" name="Text Box 26"/>
          <p:cNvSpPr txBox="1">
            <a:spLocks noChangeArrowheads="1"/>
          </p:cNvSpPr>
          <p:nvPr/>
        </p:nvSpPr>
        <p:spPr bwMode="auto">
          <a:xfrm>
            <a:off x="1651000" y="365760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tx1"/>
                </a:solidFill>
              </a:rPr>
              <a:t>q</a:t>
            </a:r>
            <a:r>
              <a:rPr lang="en-US" altLang="zh-CN" b="0" baseline="-25000">
                <a:solidFill>
                  <a:schemeClr val="tx1"/>
                </a:solidFill>
              </a:rPr>
              <a:t>1</a:t>
            </a:r>
            <a:endParaRPr lang="en-US" altLang="zh-CN" b="0" baseline="-25000">
              <a:solidFill>
                <a:schemeClr val="tx1"/>
              </a:solidFill>
            </a:endParaRPr>
          </a:p>
        </p:txBody>
      </p:sp>
      <p:grpSp>
        <p:nvGrpSpPr>
          <p:cNvPr id="513051" name="Group 27"/>
          <p:cNvGrpSpPr/>
          <p:nvPr/>
        </p:nvGrpSpPr>
        <p:grpSpPr bwMode="auto">
          <a:xfrm>
            <a:off x="2124075" y="2330450"/>
            <a:ext cx="1143000" cy="1890713"/>
            <a:chOff x="1344" y="1488"/>
            <a:chExt cx="720" cy="1191"/>
          </a:xfrm>
        </p:grpSpPr>
        <p:sp>
          <p:nvSpPr>
            <p:cNvPr id="513052" name="Line 28"/>
            <p:cNvSpPr>
              <a:spLocks noChangeShapeType="1"/>
            </p:cNvSpPr>
            <p:nvPr/>
          </p:nvSpPr>
          <p:spPr bwMode="auto">
            <a:xfrm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3" name="Oval 29"/>
            <p:cNvSpPr>
              <a:spLocks noChangeArrowheads="1"/>
            </p:cNvSpPr>
            <p:nvPr/>
          </p:nvSpPr>
          <p:spPr bwMode="auto">
            <a:xfrm>
              <a:off x="172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54" name="Text Box 30"/>
            <p:cNvSpPr txBox="1">
              <a:spLocks noChangeArrowheads="1"/>
            </p:cNvSpPr>
            <p:nvPr/>
          </p:nvSpPr>
          <p:spPr bwMode="auto">
            <a:xfrm>
              <a:off x="176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55" name="Line 31"/>
            <p:cNvSpPr>
              <a:spLocks noChangeShapeType="1"/>
            </p:cNvSpPr>
            <p:nvPr/>
          </p:nvSpPr>
          <p:spPr bwMode="auto">
            <a:xfrm>
              <a:off x="1488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6" name="Rectangle 32"/>
            <p:cNvSpPr>
              <a:spLocks noChangeArrowheads="1"/>
            </p:cNvSpPr>
            <p:nvPr/>
          </p:nvSpPr>
          <p:spPr bwMode="auto">
            <a:xfrm>
              <a:off x="139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grpSp>
        <p:nvGrpSpPr>
          <p:cNvPr id="513057" name="Group 33"/>
          <p:cNvGrpSpPr/>
          <p:nvPr/>
        </p:nvGrpSpPr>
        <p:grpSpPr bwMode="auto">
          <a:xfrm>
            <a:off x="3203575" y="2289175"/>
            <a:ext cx="1219200" cy="2819400"/>
            <a:chOff x="2016" y="1488"/>
            <a:chExt cx="768" cy="1776"/>
          </a:xfrm>
        </p:grpSpPr>
        <p:sp>
          <p:nvSpPr>
            <p:cNvPr id="513058" name="Line 34"/>
            <p:cNvSpPr>
              <a:spLocks noChangeShapeType="1"/>
            </p:cNvSpPr>
            <p:nvPr/>
          </p:nvSpPr>
          <p:spPr bwMode="auto">
            <a:xfrm>
              <a:off x="206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59" name="Line 35"/>
            <p:cNvSpPr>
              <a:spLocks noChangeShapeType="1"/>
            </p:cNvSpPr>
            <p:nvPr/>
          </p:nvSpPr>
          <p:spPr bwMode="auto">
            <a:xfrm>
              <a:off x="2016" y="2640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0" name="Line 36"/>
            <p:cNvSpPr>
              <a:spLocks noChangeShapeType="1"/>
            </p:cNvSpPr>
            <p:nvPr/>
          </p:nvSpPr>
          <p:spPr bwMode="auto">
            <a:xfrm>
              <a:off x="2208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61" name="Rectangle 37"/>
            <p:cNvSpPr>
              <a:spLocks noChangeArrowheads="1"/>
            </p:cNvSpPr>
            <p:nvPr/>
          </p:nvSpPr>
          <p:spPr bwMode="auto">
            <a:xfrm>
              <a:off x="211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62" name="Oval 38"/>
            <p:cNvSpPr>
              <a:spLocks noChangeArrowheads="1"/>
            </p:cNvSpPr>
            <p:nvPr/>
          </p:nvSpPr>
          <p:spPr bwMode="auto">
            <a:xfrm>
              <a:off x="2448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3" name="Text Box 39"/>
            <p:cNvSpPr txBox="1">
              <a:spLocks noChangeArrowheads="1"/>
            </p:cNvSpPr>
            <p:nvPr/>
          </p:nvSpPr>
          <p:spPr bwMode="auto">
            <a:xfrm>
              <a:off x="2480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64" name="Oval 40"/>
            <p:cNvSpPr>
              <a:spLocks noChangeArrowheads="1"/>
            </p:cNvSpPr>
            <p:nvPr/>
          </p:nvSpPr>
          <p:spPr bwMode="auto">
            <a:xfrm>
              <a:off x="2400" y="29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5" name="Text Box 41"/>
            <p:cNvSpPr txBox="1">
              <a:spLocks noChangeArrowheads="1"/>
            </p:cNvSpPr>
            <p:nvPr/>
          </p:nvSpPr>
          <p:spPr bwMode="auto">
            <a:xfrm>
              <a:off x="2432" y="2889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</p:grpSp>
      <p:grpSp>
        <p:nvGrpSpPr>
          <p:cNvPr id="513066" name="Group 42"/>
          <p:cNvGrpSpPr/>
          <p:nvPr/>
        </p:nvGrpSpPr>
        <p:grpSpPr bwMode="auto">
          <a:xfrm>
            <a:off x="3889375" y="2836863"/>
            <a:ext cx="533400" cy="900112"/>
            <a:chOff x="2448" y="1833"/>
            <a:chExt cx="336" cy="567"/>
          </a:xfrm>
        </p:grpSpPr>
        <p:sp>
          <p:nvSpPr>
            <p:cNvPr id="513067" name="Oval 43"/>
            <p:cNvSpPr>
              <a:spLocks noChangeArrowheads="1"/>
            </p:cNvSpPr>
            <p:nvPr/>
          </p:nvSpPr>
          <p:spPr bwMode="auto">
            <a:xfrm>
              <a:off x="244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68" name="Text Box 44"/>
            <p:cNvSpPr txBox="1">
              <a:spLocks noChangeArrowheads="1"/>
            </p:cNvSpPr>
            <p:nvPr/>
          </p:nvSpPr>
          <p:spPr bwMode="auto">
            <a:xfrm>
              <a:off x="248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69" name="Line 45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3070" name="Group 46"/>
          <p:cNvGrpSpPr/>
          <p:nvPr/>
        </p:nvGrpSpPr>
        <p:grpSpPr bwMode="auto">
          <a:xfrm>
            <a:off x="4346575" y="2276475"/>
            <a:ext cx="1143000" cy="3262313"/>
            <a:chOff x="2736" y="1488"/>
            <a:chExt cx="720" cy="2055"/>
          </a:xfrm>
        </p:grpSpPr>
        <p:sp>
          <p:nvSpPr>
            <p:cNvPr id="513071" name="Line 47"/>
            <p:cNvSpPr>
              <a:spLocks noChangeShapeType="1"/>
            </p:cNvSpPr>
            <p:nvPr/>
          </p:nvSpPr>
          <p:spPr bwMode="auto">
            <a:xfrm flipV="1">
              <a:off x="2784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2" name="Text Box 48"/>
            <p:cNvSpPr txBox="1">
              <a:spLocks noChangeArrowheads="1"/>
            </p:cNvSpPr>
            <p:nvPr/>
          </p:nvSpPr>
          <p:spPr bwMode="auto">
            <a:xfrm>
              <a:off x="2832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rgbClr val="FF0000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rgbClr val="FF0000"/>
                </a:solidFill>
              </a:endParaRPr>
            </a:p>
          </p:txBody>
        </p:sp>
        <p:sp>
          <p:nvSpPr>
            <p:cNvPr id="513073" name="Line 49"/>
            <p:cNvSpPr>
              <a:spLocks noChangeShapeType="1"/>
            </p:cNvSpPr>
            <p:nvPr/>
          </p:nvSpPr>
          <p:spPr bwMode="auto">
            <a:xfrm>
              <a:off x="2928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4" name="Rectangle 50"/>
            <p:cNvSpPr>
              <a:spLocks noChangeArrowheads="1"/>
            </p:cNvSpPr>
            <p:nvPr/>
          </p:nvSpPr>
          <p:spPr bwMode="auto">
            <a:xfrm>
              <a:off x="283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75" name="Line 51"/>
            <p:cNvSpPr>
              <a:spLocks noChangeShapeType="1"/>
            </p:cNvSpPr>
            <p:nvPr/>
          </p:nvSpPr>
          <p:spPr bwMode="auto">
            <a:xfrm>
              <a:off x="2736" y="3168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6" name="Oval 52"/>
            <p:cNvSpPr>
              <a:spLocks noChangeArrowheads="1"/>
            </p:cNvSpPr>
            <p:nvPr/>
          </p:nvSpPr>
          <p:spPr bwMode="auto">
            <a:xfrm>
              <a:off x="3120" y="320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77" name="Text Box 53"/>
            <p:cNvSpPr txBox="1">
              <a:spLocks noChangeArrowheads="1"/>
            </p:cNvSpPr>
            <p:nvPr/>
          </p:nvSpPr>
          <p:spPr bwMode="auto">
            <a:xfrm>
              <a:off x="3152" y="316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78" name="Line 54"/>
            <p:cNvSpPr>
              <a:spLocks noChangeShapeType="1"/>
            </p:cNvSpPr>
            <p:nvPr/>
          </p:nvSpPr>
          <p:spPr bwMode="auto">
            <a:xfrm>
              <a:off x="278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79" name="Oval 55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0" name="Text Box 56"/>
            <p:cNvSpPr txBox="1">
              <a:spLocks noChangeArrowheads="1"/>
            </p:cNvSpPr>
            <p:nvPr/>
          </p:nvSpPr>
          <p:spPr bwMode="auto">
            <a:xfrm>
              <a:off x="3152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</p:grpSp>
      <p:grpSp>
        <p:nvGrpSpPr>
          <p:cNvPr id="513081" name="Group 57"/>
          <p:cNvGrpSpPr/>
          <p:nvPr/>
        </p:nvGrpSpPr>
        <p:grpSpPr bwMode="auto">
          <a:xfrm>
            <a:off x="5413375" y="2303463"/>
            <a:ext cx="1295400" cy="3429000"/>
            <a:chOff x="3408" y="1488"/>
            <a:chExt cx="816" cy="2160"/>
          </a:xfrm>
        </p:grpSpPr>
        <p:sp>
          <p:nvSpPr>
            <p:cNvPr id="513082" name="Line 58"/>
            <p:cNvSpPr>
              <a:spLocks noChangeShapeType="1"/>
            </p:cNvSpPr>
            <p:nvPr/>
          </p:nvSpPr>
          <p:spPr bwMode="auto">
            <a:xfrm flipV="1">
              <a:off x="3408" y="3072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3" name="Line 59"/>
            <p:cNvSpPr>
              <a:spLocks noChangeShapeType="1"/>
            </p:cNvSpPr>
            <p:nvPr/>
          </p:nvSpPr>
          <p:spPr bwMode="auto">
            <a:xfrm>
              <a:off x="3456" y="336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4" name="Line 60"/>
            <p:cNvSpPr>
              <a:spLocks noChangeShapeType="1"/>
            </p:cNvSpPr>
            <p:nvPr/>
          </p:nvSpPr>
          <p:spPr bwMode="auto">
            <a:xfrm>
              <a:off x="3696" y="172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85" name="Rectangle 61"/>
            <p:cNvSpPr>
              <a:spLocks noChangeArrowheads="1"/>
            </p:cNvSpPr>
            <p:nvPr/>
          </p:nvSpPr>
          <p:spPr bwMode="auto">
            <a:xfrm>
              <a:off x="360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3086" name="Oval 62"/>
            <p:cNvSpPr>
              <a:spLocks noChangeArrowheads="1"/>
            </p:cNvSpPr>
            <p:nvPr/>
          </p:nvSpPr>
          <p:spPr bwMode="auto">
            <a:xfrm>
              <a:off x="3888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7" name="Text Box 63"/>
            <p:cNvSpPr txBox="1">
              <a:spLocks noChangeArrowheads="1"/>
            </p:cNvSpPr>
            <p:nvPr/>
          </p:nvSpPr>
          <p:spPr bwMode="auto">
            <a:xfrm>
              <a:off x="3920" y="22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88" name="Oval 64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89" name="Text Box 65"/>
            <p:cNvSpPr txBox="1">
              <a:spLocks noChangeArrowheads="1"/>
            </p:cNvSpPr>
            <p:nvPr/>
          </p:nvSpPr>
          <p:spPr bwMode="auto">
            <a:xfrm>
              <a:off x="3920" y="279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90" name="Line 66"/>
            <p:cNvSpPr>
              <a:spLocks noChangeShapeType="1"/>
            </p:cNvSpPr>
            <p:nvPr/>
          </p:nvSpPr>
          <p:spPr bwMode="auto">
            <a:xfrm flipV="1">
              <a:off x="4032" y="26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91" name="Oval 67"/>
            <p:cNvSpPr>
              <a:spLocks noChangeArrowheads="1"/>
            </p:cNvSpPr>
            <p:nvPr/>
          </p:nvSpPr>
          <p:spPr bwMode="auto">
            <a:xfrm>
              <a:off x="388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2" name="Text Box 68"/>
            <p:cNvSpPr txBox="1">
              <a:spLocks noChangeArrowheads="1"/>
            </p:cNvSpPr>
            <p:nvPr/>
          </p:nvSpPr>
          <p:spPr bwMode="auto">
            <a:xfrm>
              <a:off x="3920" y="327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93" name="Line 69"/>
            <p:cNvSpPr>
              <a:spLocks noChangeShapeType="1"/>
            </p:cNvSpPr>
            <p:nvPr/>
          </p:nvSpPr>
          <p:spPr bwMode="auto">
            <a:xfrm flipV="1">
              <a:off x="3456" y="2016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94" name="Oval 70"/>
            <p:cNvSpPr>
              <a:spLocks noChangeArrowheads="1"/>
            </p:cNvSpPr>
            <p:nvPr/>
          </p:nvSpPr>
          <p:spPr bwMode="auto">
            <a:xfrm>
              <a:off x="388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5" name="Text Box 71"/>
            <p:cNvSpPr txBox="1">
              <a:spLocks noChangeArrowheads="1"/>
            </p:cNvSpPr>
            <p:nvPr/>
          </p:nvSpPr>
          <p:spPr bwMode="auto">
            <a:xfrm>
              <a:off x="392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096" name="Oval 72"/>
            <p:cNvSpPr>
              <a:spLocks noChangeArrowheads="1"/>
            </p:cNvSpPr>
            <p:nvPr/>
          </p:nvSpPr>
          <p:spPr bwMode="auto">
            <a:xfrm>
              <a:off x="3912" y="18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3097" name="Group 73"/>
          <p:cNvGrpSpPr/>
          <p:nvPr/>
        </p:nvGrpSpPr>
        <p:grpSpPr bwMode="auto">
          <a:xfrm>
            <a:off x="6662738" y="2289175"/>
            <a:ext cx="1295400" cy="3414713"/>
            <a:chOff x="4197" y="1442"/>
            <a:chExt cx="816" cy="2151"/>
          </a:xfrm>
        </p:grpSpPr>
        <p:sp>
          <p:nvSpPr>
            <p:cNvPr id="513098" name="Oval 74"/>
            <p:cNvSpPr>
              <a:spLocks noChangeArrowheads="1"/>
            </p:cNvSpPr>
            <p:nvPr/>
          </p:nvSpPr>
          <p:spPr bwMode="auto">
            <a:xfrm>
              <a:off x="4677" y="235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99" name="Text Box 75"/>
            <p:cNvSpPr txBox="1">
              <a:spLocks noChangeArrowheads="1"/>
            </p:cNvSpPr>
            <p:nvPr/>
          </p:nvSpPr>
          <p:spPr bwMode="auto">
            <a:xfrm>
              <a:off x="4709" y="230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100" name="Oval 76"/>
            <p:cNvSpPr>
              <a:spLocks noChangeArrowheads="1"/>
            </p:cNvSpPr>
            <p:nvPr/>
          </p:nvSpPr>
          <p:spPr bwMode="auto">
            <a:xfrm>
              <a:off x="4677" y="287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1" name="Text Box 77"/>
            <p:cNvSpPr txBox="1">
              <a:spLocks noChangeArrowheads="1"/>
            </p:cNvSpPr>
            <p:nvPr/>
          </p:nvSpPr>
          <p:spPr bwMode="auto">
            <a:xfrm>
              <a:off x="4709" y="283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102" name="Line 78"/>
            <p:cNvSpPr>
              <a:spLocks noChangeShapeType="1"/>
            </p:cNvSpPr>
            <p:nvPr/>
          </p:nvSpPr>
          <p:spPr bwMode="auto">
            <a:xfrm flipV="1">
              <a:off x="4821" y="269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3" name="Oval 79"/>
            <p:cNvSpPr>
              <a:spLocks noChangeArrowheads="1"/>
            </p:cNvSpPr>
            <p:nvPr/>
          </p:nvSpPr>
          <p:spPr bwMode="auto">
            <a:xfrm>
              <a:off x="4677" y="325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04" name="Text Box 80"/>
            <p:cNvSpPr txBox="1">
              <a:spLocks noChangeArrowheads="1"/>
            </p:cNvSpPr>
            <p:nvPr/>
          </p:nvSpPr>
          <p:spPr bwMode="auto">
            <a:xfrm>
              <a:off x="4709" y="321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105" name="Line 81"/>
            <p:cNvSpPr>
              <a:spLocks noChangeShapeType="1"/>
            </p:cNvSpPr>
            <p:nvPr/>
          </p:nvSpPr>
          <p:spPr bwMode="auto">
            <a:xfrm flipV="1">
              <a:off x="4197" y="293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6" name="Text Box 82"/>
            <p:cNvSpPr txBox="1">
              <a:spLocks noChangeArrowheads="1"/>
            </p:cNvSpPr>
            <p:nvPr/>
          </p:nvSpPr>
          <p:spPr bwMode="auto">
            <a:xfrm>
              <a:off x="4245" y="273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rgbClr val="FF0000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rgbClr val="FF0000"/>
                </a:solidFill>
              </a:endParaRPr>
            </a:p>
          </p:txBody>
        </p:sp>
        <p:sp>
          <p:nvSpPr>
            <p:cNvPr id="513107" name="Line 83"/>
            <p:cNvSpPr>
              <a:spLocks noChangeShapeType="1"/>
            </p:cNvSpPr>
            <p:nvPr/>
          </p:nvSpPr>
          <p:spPr bwMode="auto">
            <a:xfrm flipV="1">
              <a:off x="4197" y="345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8" name="Line 84"/>
            <p:cNvSpPr>
              <a:spLocks noChangeShapeType="1"/>
            </p:cNvSpPr>
            <p:nvPr/>
          </p:nvSpPr>
          <p:spPr bwMode="auto">
            <a:xfrm flipV="1">
              <a:off x="4197" y="312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09" name="Oval 85"/>
            <p:cNvSpPr>
              <a:spLocks noChangeArrowheads="1"/>
            </p:cNvSpPr>
            <p:nvPr/>
          </p:nvSpPr>
          <p:spPr bwMode="auto">
            <a:xfrm>
              <a:off x="4677" y="181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0" name="Text Box 86"/>
            <p:cNvSpPr txBox="1">
              <a:spLocks noChangeArrowheads="1"/>
            </p:cNvSpPr>
            <p:nvPr/>
          </p:nvSpPr>
          <p:spPr bwMode="auto">
            <a:xfrm>
              <a:off x="4709" y="177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3111" name="Oval 87"/>
            <p:cNvSpPr>
              <a:spLocks noChangeArrowheads="1"/>
            </p:cNvSpPr>
            <p:nvPr/>
          </p:nvSpPr>
          <p:spPr bwMode="auto">
            <a:xfrm>
              <a:off x="4701" y="184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12" name="Line 88"/>
            <p:cNvSpPr>
              <a:spLocks noChangeShapeType="1"/>
            </p:cNvSpPr>
            <p:nvPr/>
          </p:nvSpPr>
          <p:spPr bwMode="auto">
            <a:xfrm flipV="1">
              <a:off x="4197" y="206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3" name="Line 89"/>
            <p:cNvSpPr>
              <a:spLocks noChangeShapeType="1"/>
            </p:cNvSpPr>
            <p:nvPr/>
          </p:nvSpPr>
          <p:spPr bwMode="auto">
            <a:xfrm>
              <a:off x="4197" y="1922"/>
              <a:ext cx="452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4" name="Line 90"/>
            <p:cNvSpPr>
              <a:spLocks noChangeShapeType="1"/>
            </p:cNvSpPr>
            <p:nvPr/>
          </p:nvSpPr>
          <p:spPr bwMode="auto">
            <a:xfrm>
              <a:off x="4389" y="168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15" name="Rectangle 91"/>
            <p:cNvSpPr>
              <a:spLocks noChangeArrowheads="1"/>
            </p:cNvSpPr>
            <p:nvPr/>
          </p:nvSpPr>
          <p:spPr bwMode="auto">
            <a:xfrm>
              <a:off x="4293" y="14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513116" name="Text Box 92"/>
          <p:cNvSpPr txBox="1">
            <a:spLocks noChangeArrowheads="1"/>
          </p:cNvSpPr>
          <p:nvPr/>
        </p:nvSpPr>
        <p:spPr bwMode="auto">
          <a:xfrm>
            <a:off x="250825" y="5876925"/>
            <a:ext cx="5781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注</a:t>
            </a:r>
            <a:r>
              <a:rPr lang="en-US" altLang="zh-CN" sz="3200">
                <a:solidFill>
                  <a:schemeClr val="tx1"/>
                </a:solidFill>
              </a:rPr>
              <a:t>: </a:t>
            </a:r>
            <a:r>
              <a:rPr lang="zh-CN" altLang="en-US" sz="3200">
                <a:solidFill>
                  <a:schemeClr val="tx1"/>
                </a:solidFill>
              </a:rPr>
              <a:t>若起始状态有射出的</a:t>
            </a:r>
            <a:r>
              <a:rPr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箭头</a:t>
            </a:r>
            <a:r>
              <a:rPr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? </a:t>
            </a:r>
            <a:endParaRPr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</a:rPr>
              <a:t>NFA</a:t>
            </a:r>
            <a:r>
              <a:rPr lang="zh-CN" altLang="en-US" b="1" smtClean="0">
                <a:solidFill>
                  <a:schemeClr val="tx1"/>
                </a:solidFill>
              </a:rPr>
              <a:t>的计算方式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514051" name="Text Box 3"/>
          <p:cNvSpPr txBox="1">
            <a:spLocks noChangeArrowheads="1"/>
          </p:cNvSpPr>
          <p:nvPr/>
        </p:nvSpPr>
        <p:spPr bwMode="auto">
          <a:xfrm>
            <a:off x="493713" y="1385888"/>
            <a:ext cx="7750175" cy="470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Step 1.</a:t>
            </a:r>
            <a:r>
              <a:rPr lang="zh-CN" altLang="en-US">
                <a:solidFill>
                  <a:schemeClr val="tx1"/>
                </a:solidFill>
              </a:rPr>
              <a:t>设读到符号</a:t>
            </a:r>
            <a:r>
              <a:rPr lang="en-US" altLang="zh-CN">
                <a:solidFill>
                  <a:schemeClr val="tx1"/>
                </a:solidFill>
              </a:rPr>
              <a:t>s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对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每个副本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机器状态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q,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有多个射出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s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箭头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则机器分裂成多个副本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状态相同的副本视为同一副本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Step 2.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对每个副本的状态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若其上有射出的箭头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     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则不读任何输入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机器分裂出相应副本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Step 3.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读下一个输入符号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转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step1.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若无输入符号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计算结束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并且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若此时有一个副本处于接受状态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则接受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否则拒绝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4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4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4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4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4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4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4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4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4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4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1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solidFill>
                  <a:schemeClr val="tx1"/>
                </a:solidFill>
              </a:rPr>
              <a:t>NFA</a:t>
            </a:r>
            <a:r>
              <a:rPr lang="zh-CN" altLang="en-US" b="1" smtClean="0">
                <a:solidFill>
                  <a:schemeClr val="tx1"/>
                </a:solidFill>
              </a:rPr>
              <a:t>的形式定义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684213" y="2581275"/>
            <a:ext cx="5529655" cy="392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chemeClr val="tx1"/>
                </a:solidFill>
              </a:rPr>
              <a:t>定义</a:t>
            </a:r>
            <a:r>
              <a:rPr lang="en-US" altLang="zh-CN" sz="2800" dirty="0">
                <a:solidFill>
                  <a:schemeClr val="tx1"/>
                </a:solidFill>
              </a:rPr>
              <a:t>: </a:t>
            </a:r>
            <a:r>
              <a:rPr lang="en-US" altLang="zh-CN" sz="2800" dirty="0">
                <a:solidFill>
                  <a:srgbClr val="FF0000"/>
                </a:solidFill>
              </a:rPr>
              <a:t>NFA</a:t>
            </a:r>
            <a:r>
              <a:rPr lang="zh-CN" altLang="en-US" sz="2800" dirty="0">
                <a:solidFill>
                  <a:schemeClr val="tx1"/>
                </a:solidFill>
              </a:rPr>
              <a:t>是一个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元组</a:t>
            </a:r>
            <a:r>
              <a:rPr lang="en-US" altLang="zh-CN" sz="2800" dirty="0" smtClean="0">
                <a:solidFill>
                  <a:schemeClr val="tx1"/>
                </a:solidFill>
              </a:rPr>
              <a:t>(Q,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),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状态集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是字母表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: 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Q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</a:t>
            </a:r>
            <a:r>
              <a:rPr lang="en-US" altLang="zh-CN" sz="28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 smtClean="0">
                <a:solidFill>
                  <a:srgbClr val="FF3300"/>
                </a:solidFill>
                <a:sym typeface="Symbol" panose="05050102010706020507" pitchFamily="18" charset="2"/>
              </a:rPr>
              <a:t>P(Q)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是转移函数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起始状态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Q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接受状态集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其中 </a:t>
            </a:r>
            <a:r>
              <a:rPr lang="zh-CN" altLang="en-US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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=   {} 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515076" name="Text Box 4"/>
          <p:cNvSpPr txBox="1">
            <a:spLocks noChangeArrowheads="1"/>
          </p:cNvSpPr>
          <p:nvPr/>
        </p:nvSpPr>
        <p:spPr bwMode="auto">
          <a:xfrm>
            <a:off x="6804248" y="1268760"/>
            <a:ext cx="2028825" cy="25384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>
                <a:solidFill>
                  <a:srgbClr val="FF0000"/>
                </a:solidFill>
              </a:rPr>
              <a:t>状态图</a:t>
            </a:r>
            <a:br>
              <a:rPr lang="zh-CN" altLang="en-US" sz="3200">
                <a:solidFill>
                  <a:srgbClr val="FF0000"/>
                </a:solidFill>
              </a:rPr>
            </a:br>
            <a:r>
              <a:rPr lang="zh-CN" altLang="en-US" sz="3200">
                <a:solidFill>
                  <a:srgbClr val="FF0000"/>
                </a:solidFill>
              </a:rPr>
              <a:t>与</a:t>
            </a:r>
            <a:br>
              <a:rPr lang="zh-CN" altLang="en-US" sz="3200">
                <a:solidFill>
                  <a:srgbClr val="FF0000"/>
                </a:solidFill>
              </a:rPr>
            </a:br>
            <a:r>
              <a:rPr lang="zh-CN" altLang="en-US" sz="3200">
                <a:solidFill>
                  <a:srgbClr val="FF0000"/>
                </a:solidFill>
              </a:rPr>
              <a:t> 形式定义 </a:t>
            </a:r>
            <a:br>
              <a:rPr lang="zh-CN" altLang="en-US" sz="3200">
                <a:solidFill>
                  <a:srgbClr val="FF0000"/>
                </a:solidFill>
              </a:rPr>
            </a:br>
            <a:r>
              <a:rPr lang="zh-CN" altLang="en-US" sz="3200">
                <a:solidFill>
                  <a:srgbClr val="FF0000"/>
                </a:solidFill>
              </a:rPr>
              <a:t>包含</a:t>
            </a:r>
            <a:br>
              <a:rPr lang="zh-CN" altLang="en-US" sz="3200">
                <a:solidFill>
                  <a:srgbClr val="FF0000"/>
                </a:solidFill>
              </a:rPr>
            </a:br>
            <a:r>
              <a:rPr lang="zh-CN" altLang="en-US" sz="3200">
                <a:solidFill>
                  <a:srgbClr val="FF0000"/>
                </a:solidFill>
              </a:rPr>
              <a:t>相同信息</a:t>
            </a:r>
            <a:endParaRPr lang="zh-CN" altLang="en-US" sz="3200">
              <a:solidFill>
                <a:srgbClr val="FF0000"/>
              </a:solidFill>
            </a:endParaRPr>
          </a:p>
        </p:txBody>
      </p:sp>
      <p:grpSp>
        <p:nvGrpSpPr>
          <p:cNvPr id="515077" name="Group 5"/>
          <p:cNvGrpSpPr/>
          <p:nvPr/>
        </p:nvGrpSpPr>
        <p:grpSpPr bwMode="auto">
          <a:xfrm>
            <a:off x="1042988" y="1125538"/>
            <a:ext cx="5448300" cy="1204912"/>
            <a:chOff x="804" y="2073"/>
            <a:chExt cx="3432" cy="759"/>
          </a:xfrm>
        </p:grpSpPr>
        <p:sp>
          <p:nvSpPr>
            <p:cNvPr id="515078" name="Oval 6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79" name="Text Box 7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5080" name="Oval 8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1" name="Text Box 9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5082" name="Oval 10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3" name="Text Box 11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5084" name="Oval 12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5" name="Text Box 13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5086" name="Oval 14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87" name="Line 15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88" name="Line 16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89" name="Line 17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90" name="Line 18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91" name="Arc 19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92" name="Arc 20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93" name="Text Box 21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5094" name="Text Box 22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5095" name="Text Box 23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5096" name="Text Box 24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5097" name="Text Box 25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515098" name="Text Box 26"/>
          <p:cNvSpPr txBox="1">
            <a:spLocks noChangeArrowheads="1"/>
          </p:cNvSpPr>
          <p:nvPr/>
        </p:nvSpPr>
        <p:spPr bwMode="auto">
          <a:xfrm>
            <a:off x="6575425" y="3933056"/>
            <a:ext cx="2405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 dirty="0">
                <a:solidFill>
                  <a:schemeClr val="tx1"/>
                </a:solidFill>
              </a:rPr>
              <a:t>试写出该状态图 </a:t>
            </a:r>
            <a:endParaRPr kumimoji="0" lang="zh-CN" altLang="en-US" sz="2400" dirty="0">
              <a:solidFill>
                <a:schemeClr val="tx1"/>
              </a:solidFill>
            </a:endParaRPr>
          </a:p>
          <a:p>
            <a:r>
              <a:rPr kumimoji="0" lang="zh-CN" altLang="en-US" sz="2400" dirty="0">
                <a:solidFill>
                  <a:schemeClr val="tx1"/>
                </a:solidFill>
              </a:rPr>
              <a:t>对应的形式定义</a:t>
            </a:r>
            <a:endParaRPr kumimoji="0"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6097589" y="4796220"/>
            <a:ext cx="1282723" cy="194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  <a:sym typeface="Symbol" panose="05050102010706020507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,1) </a:t>
            </a:r>
            <a:endParaRPr lang="en-US" altLang="zh-CN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,)</a:t>
            </a:r>
            <a:endParaRPr lang="en-US" altLang="zh-CN" dirty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,1)</a:t>
            </a:r>
            <a:endParaRPr lang="en-US" altLang="zh-CN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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(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1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,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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)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236296" y="4796220"/>
            <a:ext cx="1582484" cy="194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= {q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/>
              </a:rPr>
              <a:t>,q</a:t>
            </a:r>
            <a:r>
              <a:rPr lang="en-US" altLang="zh-CN" sz="2800" baseline="-25000" dirty="0" smtClean="0">
                <a:solidFill>
                  <a:schemeClr val="tx1"/>
                </a:solidFill>
                <a:sym typeface="Symbol" panose="05050102010706020507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/>
              </a:rPr>
              <a:t>} </a:t>
            </a:r>
            <a:endParaRPr lang="en-US" altLang="zh-CN" sz="2800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= {q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} </a:t>
            </a:r>
            <a:endParaRPr lang="en-US" altLang="zh-CN" dirty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= </a:t>
            </a:r>
            <a:endParaRPr lang="en-US" altLang="zh-CN" dirty="0" smtClean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= 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1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autoUpdateAnimBg="0" build="p"/>
      <p:bldP spid="515076" grpId="0" animBg="1" autoUpdateAnimBg="0"/>
      <p:bldP spid="515098" grpId="0"/>
      <p:bldP spid="2" grpId="0"/>
      <p:bldP spid="2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如何定义</a:t>
            </a:r>
            <a:r>
              <a:rPr lang="en-US" altLang="zh-CN" b="1" smtClean="0"/>
              <a:t>NFA</a:t>
            </a:r>
            <a:r>
              <a:rPr lang="zh-CN" altLang="en-US" b="1" smtClean="0"/>
              <a:t>的计算</a:t>
            </a:r>
            <a:endParaRPr lang="zh-CN" altLang="en-US" b="1" smtClean="0"/>
          </a:p>
        </p:txBody>
      </p:sp>
      <p:grpSp>
        <p:nvGrpSpPr>
          <p:cNvPr id="517123" name="Group 3"/>
          <p:cNvGrpSpPr/>
          <p:nvPr/>
        </p:nvGrpSpPr>
        <p:grpSpPr bwMode="auto">
          <a:xfrm>
            <a:off x="611188" y="2276475"/>
            <a:ext cx="6400800" cy="3429000"/>
            <a:chOff x="1008" y="1488"/>
            <a:chExt cx="4032" cy="2160"/>
          </a:xfrm>
        </p:grpSpPr>
        <p:sp>
          <p:nvSpPr>
            <p:cNvPr id="517124" name="Oval 4"/>
            <p:cNvSpPr>
              <a:spLocks noChangeArrowheads="1"/>
            </p:cNvSpPr>
            <p:nvPr/>
          </p:nvSpPr>
          <p:spPr bwMode="auto">
            <a:xfrm>
              <a:off x="100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25" name="Text Box 5"/>
            <p:cNvSpPr txBox="1">
              <a:spLocks noChangeArrowheads="1"/>
            </p:cNvSpPr>
            <p:nvPr/>
          </p:nvSpPr>
          <p:spPr bwMode="auto">
            <a:xfrm>
              <a:off x="104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26" name="Line 6"/>
            <p:cNvSpPr>
              <a:spLocks noChangeShapeType="1"/>
            </p:cNvSpPr>
            <p:nvPr/>
          </p:nvSpPr>
          <p:spPr bwMode="auto">
            <a:xfrm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27" name="Oval 7"/>
            <p:cNvSpPr>
              <a:spLocks noChangeArrowheads="1"/>
            </p:cNvSpPr>
            <p:nvPr/>
          </p:nvSpPr>
          <p:spPr bwMode="auto">
            <a:xfrm>
              <a:off x="172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28" name="Text Box 8"/>
            <p:cNvSpPr txBox="1">
              <a:spLocks noChangeArrowheads="1"/>
            </p:cNvSpPr>
            <p:nvPr/>
          </p:nvSpPr>
          <p:spPr bwMode="auto">
            <a:xfrm>
              <a:off x="176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29" name="Line 9"/>
            <p:cNvSpPr>
              <a:spLocks noChangeShapeType="1"/>
            </p:cNvSpPr>
            <p:nvPr/>
          </p:nvSpPr>
          <p:spPr bwMode="auto">
            <a:xfrm>
              <a:off x="1488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30" name="Rectangle 10"/>
            <p:cNvSpPr>
              <a:spLocks noChangeArrowheads="1"/>
            </p:cNvSpPr>
            <p:nvPr/>
          </p:nvSpPr>
          <p:spPr bwMode="auto">
            <a:xfrm>
              <a:off x="139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7131" name="Line 11"/>
            <p:cNvSpPr>
              <a:spLocks noChangeShapeType="1"/>
            </p:cNvSpPr>
            <p:nvPr/>
          </p:nvSpPr>
          <p:spPr bwMode="auto">
            <a:xfrm>
              <a:off x="206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32" name="Line 12"/>
            <p:cNvSpPr>
              <a:spLocks noChangeShapeType="1"/>
            </p:cNvSpPr>
            <p:nvPr/>
          </p:nvSpPr>
          <p:spPr bwMode="auto">
            <a:xfrm>
              <a:off x="2016" y="2640"/>
              <a:ext cx="432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33" name="Line 13"/>
            <p:cNvSpPr>
              <a:spLocks noChangeShapeType="1"/>
            </p:cNvSpPr>
            <p:nvPr/>
          </p:nvSpPr>
          <p:spPr bwMode="auto">
            <a:xfrm>
              <a:off x="2208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34" name="Rectangle 14"/>
            <p:cNvSpPr>
              <a:spLocks noChangeArrowheads="1"/>
            </p:cNvSpPr>
            <p:nvPr/>
          </p:nvSpPr>
          <p:spPr bwMode="auto">
            <a:xfrm>
              <a:off x="211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7135" name="Oval 15"/>
            <p:cNvSpPr>
              <a:spLocks noChangeArrowheads="1"/>
            </p:cNvSpPr>
            <p:nvPr/>
          </p:nvSpPr>
          <p:spPr bwMode="auto">
            <a:xfrm>
              <a:off x="244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36" name="Text Box 16"/>
            <p:cNvSpPr txBox="1">
              <a:spLocks noChangeArrowheads="1"/>
            </p:cNvSpPr>
            <p:nvPr/>
          </p:nvSpPr>
          <p:spPr bwMode="auto">
            <a:xfrm>
              <a:off x="248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37" name="Oval 17"/>
            <p:cNvSpPr>
              <a:spLocks noChangeArrowheads="1"/>
            </p:cNvSpPr>
            <p:nvPr/>
          </p:nvSpPr>
          <p:spPr bwMode="auto">
            <a:xfrm>
              <a:off x="2448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38" name="Text Box 18"/>
            <p:cNvSpPr txBox="1">
              <a:spLocks noChangeArrowheads="1"/>
            </p:cNvSpPr>
            <p:nvPr/>
          </p:nvSpPr>
          <p:spPr bwMode="auto">
            <a:xfrm>
              <a:off x="2480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39" name="Line 19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40" name="Oval 20"/>
            <p:cNvSpPr>
              <a:spLocks noChangeArrowheads="1"/>
            </p:cNvSpPr>
            <p:nvPr/>
          </p:nvSpPr>
          <p:spPr bwMode="auto">
            <a:xfrm>
              <a:off x="2400" y="29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41" name="Text Box 21"/>
            <p:cNvSpPr txBox="1">
              <a:spLocks noChangeArrowheads="1"/>
            </p:cNvSpPr>
            <p:nvPr/>
          </p:nvSpPr>
          <p:spPr bwMode="auto">
            <a:xfrm>
              <a:off x="2432" y="2889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42" name="Line 22"/>
            <p:cNvSpPr>
              <a:spLocks noChangeShapeType="1"/>
            </p:cNvSpPr>
            <p:nvPr/>
          </p:nvSpPr>
          <p:spPr bwMode="auto">
            <a:xfrm flipV="1">
              <a:off x="2784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43" name="Text Box 23"/>
            <p:cNvSpPr txBox="1">
              <a:spLocks noChangeArrowheads="1"/>
            </p:cNvSpPr>
            <p:nvPr/>
          </p:nvSpPr>
          <p:spPr bwMode="auto">
            <a:xfrm>
              <a:off x="2832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17144" name="Line 24"/>
            <p:cNvSpPr>
              <a:spLocks noChangeShapeType="1"/>
            </p:cNvSpPr>
            <p:nvPr/>
          </p:nvSpPr>
          <p:spPr bwMode="auto">
            <a:xfrm>
              <a:off x="2928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45" name="Rectangle 25"/>
            <p:cNvSpPr>
              <a:spLocks noChangeArrowheads="1"/>
            </p:cNvSpPr>
            <p:nvPr/>
          </p:nvSpPr>
          <p:spPr bwMode="auto">
            <a:xfrm>
              <a:off x="283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7146" name="Line 26"/>
            <p:cNvSpPr>
              <a:spLocks noChangeShapeType="1"/>
            </p:cNvSpPr>
            <p:nvPr/>
          </p:nvSpPr>
          <p:spPr bwMode="auto">
            <a:xfrm>
              <a:off x="2736" y="3168"/>
              <a:ext cx="38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47" name="Oval 27"/>
            <p:cNvSpPr>
              <a:spLocks noChangeArrowheads="1"/>
            </p:cNvSpPr>
            <p:nvPr/>
          </p:nvSpPr>
          <p:spPr bwMode="auto">
            <a:xfrm>
              <a:off x="3120" y="320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48" name="Text Box 28"/>
            <p:cNvSpPr txBox="1">
              <a:spLocks noChangeArrowheads="1"/>
            </p:cNvSpPr>
            <p:nvPr/>
          </p:nvSpPr>
          <p:spPr bwMode="auto">
            <a:xfrm>
              <a:off x="3152" y="316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49" name="Line 29"/>
            <p:cNvSpPr>
              <a:spLocks noChangeShapeType="1"/>
            </p:cNvSpPr>
            <p:nvPr/>
          </p:nvSpPr>
          <p:spPr bwMode="auto">
            <a:xfrm>
              <a:off x="278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50" name="Oval 30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51" name="Text Box 31"/>
            <p:cNvSpPr txBox="1">
              <a:spLocks noChangeArrowheads="1"/>
            </p:cNvSpPr>
            <p:nvPr/>
          </p:nvSpPr>
          <p:spPr bwMode="auto">
            <a:xfrm>
              <a:off x="3152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52" name="Line 32"/>
            <p:cNvSpPr>
              <a:spLocks noChangeShapeType="1"/>
            </p:cNvSpPr>
            <p:nvPr/>
          </p:nvSpPr>
          <p:spPr bwMode="auto">
            <a:xfrm flipV="1">
              <a:off x="3408" y="3072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53" name="Line 33"/>
            <p:cNvSpPr>
              <a:spLocks noChangeShapeType="1"/>
            </p:cNvSpPr>
            <p:nvPr/>
          </p:nvSpPr>
          <p:spPr bwMode="auto">
            <a:xfrm>
              <a:off x="3456" y="336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54" name="Line 34"/>
            <p:cNvSpPr>
              <a:spLocks noChangeShapeType="1"/>
            </p:cNvSpPr>
            <p:nvPr/>
          </p:nvSpPr>
          <p:spPr bwMode="auto">
            <a:xfrm>
              <a:off x="3696" y="172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55" name="Rectangle 35"/>
            <p:cNvSpPr>
              <a:spLocks noChangeArrowheads="1"/>
            </p:cNvSpPr>
            <p:nvPr/>
          </p:nvSpPr>
          <p:spPr bwMode="auto">
            <a:xfrm>
              <a:off x="360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7156" name="Oval 36"/>
            <p:cNvSpPr>
              <a:spLocks noChangeArrowheads="1"/>
            </p:cNvSpPr>
            <p:nvPr/>
          </p:nvSpPr>
          <p:spPr bwMode="auto">
            <a:xfrm>
              <a:off x="3888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57" name="Text Box 37"/>
            <p:cNvSpPr txBox="1">
              <a:spLocks noChangeArrowheads="1"/>
            </p:cNvSpPr>
            <p:nvPr/>
          </p:nvSpPr>
          <p:spPr bwMode="auto">
            <a:xfrm>
              <a:off x="3920" y="22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58" name="Oval 38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59" name="Text Box 39"/>
            <p:cNvSpPr txBox="1">
              <a:spLocks noChangeArrowheads="1"/>
            </p:cNvSpPr>
            <p:nvPr/>
          </p:nvSpPr>
          <p:spPr bwMode="auto">
            <a:xfrm>
              <a:off x="3920" y="279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60" name="Line 40"/>
            <p:cNvSpPr>
              <a:spLocks noChangeShapeType="1"/>
            </p:cNvSpPr>
            <p:nvPr/>
          </p:nvSpPr>
          <p:spPr bwMode="auto">
            <a:xfrm flipV="1">
              <a:off x="4032" y="264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61" name="Oval 41"/>
            <p:cNvSpPr>
              <a:spLocks noChangeArrowheads="1"/>
            </p:cNvSpPr>
            <p:nvPr/>
          </p:nvSpPr>
          <p:spPr bwMode="auto">
            <a:xfrm>
              <a:off x="388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62" name="Text Box 42"/>
            <p:cNvSpPr txBox="1">
              <a:spLocks noChangeArrowheads="1"/>
            </p:cNvSpPr>
            <p:nvPr/>
          </p:nvSpPr>
          <p:spPr bwMode="auto">
            <a:xfrm>
              <a:off x="3920" y="327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63" name="Line 43"/>
            <p:cNvSpPr>
              <a:spLocks noChangeShapeType="1"/>
            </p:cNvSpPr>
            <p:nvPr/>
          </p:nvSpPr>
          <p:spPr bwMode="auto">
            <a:xfrm flipV="1">
              <a:off x="3456" y="2016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64" name="Oval 44"/>
            <p:cNvSpPr>
              <a:spLocks noChangeArrowheads="1"/>
            </p:cNvSpPr>
            <p:nvPr/>
          </p:nvSpPr>
          <p:spPr bwMode="auto">
            <a:xfrm>
              <a:off x="4704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65" name="Text Box 45"/>
            <p:cNvSpPr txBox="1">
              <a:spLocks noChangeArrowheads="1"/>
            </p:cNvSpPr>
            <p:nvPr/>
          </p:nvSpPr>
          <p:spPr bwMode="auto">
            <a:xfrm>
              <a:off x="4736" y="235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66" name="Oval 46"/>
            <p:cNvSpPr>
              <a:spLocks noChangeArrowheads="1"/>
            </p:cNvSpPr>
            <p:nvPr/>
          </p:nvSpPr>
          <p:spPr bwMode="auto">
            <a:xfrm>
              <a:off x="4704" y="291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67" name="Text Box 47"/>
            <p:cNvSpPr txBox="1">
              <a:spLocks noChangeArrowheads="1"/>
            </p:cNvSpPr>
            <p:nvPr/>
          </p:nvSpPr>
          <p:spPr bwMode="auto">
            <a:xfrm>
              <a:off x="4736" y="288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68" name="Line 48"/>
            <p:cNvSpPr>
              <a:spLocks noChangeShapeType="1"/>
            </p:cNvSpPr>
            <p:nvPr/>
          </p:nvSpPr>
          <p:spPr bwMode="auto">
            <a:xfrm flipV="1">
              <a:off x="484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69" name="Oval 49"/>
            <p:cNvSpPr>
              <a:spLocks noChangeArrowheads="1"/>
            </p:cNvSpPr>
            <p:nvPr/>
          </p:nvSpPr>
          <p:spPr bwMode="auto">
            <a:xfrm>
              <a:off x="4704" y="330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70" name="Text Box 50"/>
            <p:cNvSpPr txBox="1">
              <a:spLocks noChangeArrowheads="1"/>
            </p:cNvSpPr>
            <p:nvPr/>
          </p:nvSpPr>
          <p:spPr bwMode="auto">
            <a:xfrm>
              <a:off x="4736" y="326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71" name="Line 51"/>
            <p:cNvSpPr>
              <a:spLocks noChangeShapeType="1"/>
            </p:cNvSpPr>
            <p:nvPr/>
          </p:nvSpPr>
          <p:spPr bwMode="auto">
            <a:xfrm flipV="1">
              <a:off x="4224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72" name="Text Box 52"/>
            <p:cNvSpPr txBox="1">
              <a:spLocks noChangeArrowheads="1"/>
            </p:cNvSpPr>
            <p:nvPr/>
          </p:nvSpPr>
          <p:spPr bwMode="auto">
            <a:xfrm>
              <a:off x="4272" y="27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17173" name="Line 53"/>
            <p:cNvSpPr>
              <a:spLocks noChangeShapeType="1"/>
            </p:cNvSpPr>
            <p:nvPr/>
          </p:nvSpPr>
          <p:spPr bwMode="auto">
            <a:xfrm flipV="1">
              <a:off x="4224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74" name="Line 54"/>
            <p:cNvSpPr>
              <a:spLocks noChangeShapeType="1"/>
            </p:cNvSpPr>
            <p:nvPr/>
          </p:nvSpPr>
          <p:spPr bwMode="auto">
            <a:xfrm flipV="1">
              <a:off x="4224" y="316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75" name="Oval 55"/>
            <p:cNvSpPr>
              <a:spLocks noChangeArrowheads="1"/>
            </p:cNvSpPr>
            <p:nvPr/>
          </p:nvSpPr>
          <p:spPr bwMode="auto">
            <a:xfrm>
              <a:off x="388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76" name="Text Box 56"/>
            <p:cNvSpPr txBox="1">
              <a:spLocks noChangeArrowheads="1"/>
            </p:cNvSpPr>
            <p:nvPr/>
          </p:nvSpPr>
          <p:spPr bwMode="auto">
            <a:xfrm>
              <a:off x="392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77" name="Oval 57"/>
            <p:cNvSpPr>
              <a:spLocks noChangeArrowheads="1"/>
            </p:cNvSpPr>
            <p:nvPr/>
          </p:nvSpPr>
          <p:spPr bwMode="auto">
            <a:xfrm>
              <a:off x="3912" y="18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78" name="Oval 58"/>
            <p:cNvSpPr>
              <a:spLocks noChangeArrowheads="1"/>
            </p:cNvSpPr>
            <p:nvPr/>
          </p:nvSpPr>
          <p:spPr bwMode="auto">
            <a:xfrm>
              <a:off x="4704" y="186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79" name="Text Box 59"/>
            <p:cNvSpPr txBox="1">
              <a:spLocks noChangeArrowheads="1"/>
            </p:cNvSpPr>
            <p:nvPr/>
          </p:nvSpPr>
          <p:spPr bwMode="auto">
            <a:xfrm>
              <a:off x="4736" y="182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80" name="Oval 60"/>
            <p:cNvSpPr>
              <a:spLocks noChangeArrowheads="1"/>
            </p:cNvSpPr>
            <p:nvPr/>
          </p:nvSpPr>
          <p:spPr bwMode="auto">
            <a:xfrm>
              <a:off x="4728" y="188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81" name="Line 61"/>
            <p:cNvSpPr>
              <a:spLocks noChangeShapeType="1"/>
            </p:cNvSpPr>
            <p:nvPr/>
          </p:nvSpPr>
          <p:spPr bwMode="auto">
            <a:xfrm flipV="1">
              <a:off x="4224" y="2112"/>
              <a:ext cx="48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82" name="Line 62"/>
            <p:cNvSpPr>
              <a:spLocks noChangeShapeType="1"/>
            </p:cNvSpPr>
            <p:nvPr/>
          </p:nvSpPr>
          <p:spPr bwMode="auto">
            <a:xfrm>
              <a:off x="4224" y="1968"/>
              <a:ext cx="47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83" name="Line 63"/>
            <p:cNvSpPr>
              <a:spLocks noChangeShapeType="1"/>
            </p:cNvSpPr>
            <p:nvPr/>
          </p:nvSpPr>
          <p:spPr bwMode="auto">
            <a:xfrm>
              <a:off x="4416" y="1728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84" name="Rectangle 64"/>
            <p:cNvSpPr>
              <a:spLocks noChangeArrowheads="1"/>
            </p:cNvSpPr>
            <p:nvPr/>
          </p:nvSpPr>
          <p:spPr bwMode="auto">
            <a:xfrm>
              <a:off x="432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grpSp>
        <p:nvGrpSpPr>
          <p:cNvPr id="517185" name="Group 65"/>
          <p:cNvGrpSpPr/>
          <p:nvPr/>
        </p:nvGrpSpPr>
        <p:grpSpPr bwMode="auto">
          <a:xfrm>
            <a:off x="1139825" y="1000125"/>
            <a:ext cx="5448300" cy="1204913"/>
            <a:chOff x="804" y="2073"/>
            <a:chExt cx="3432" cy="759"/>
          </a:xfrm>
        </p:grpSpPr>
        <p:sp>
          <p:nvSpPr>
            <p:cNvPr id="517186" name="Oval 66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87" name="Text Box 67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88" name="Oval 68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89" name="Text Box 69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90" name="Oval 70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91" name="Text Box 71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92" name="Oval 72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93" name="Text Box 73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7194" name="Oval 74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195" name="Line 75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96" name="Line 76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97" name="Line 77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98" name="Line 78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199" name="Arc 79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200" name="Arc 80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201" name="Text Box 81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7202" name="Text Box 82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7203" name="Text Box 83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7204" name="Text Box 84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7205" name="Text Box 85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517206" name="Text Box 86"/>
          <p:cNvSpPr txBox="1">
            <a:spLocks noChangeArrowheads="1"/>
          </p:cNvSpPr>
          <p:nvPr/>
        </p:nvSpPr>
        <p:spPr bwMode="auto">
          <a:xfrm>
            <a:off x="539750" y="1412875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chemeClr val="tx1"/>
                </a:solidFill>
              </a:rPr>
              <a:t>N</a:t>
            </a:r>
            <a:endParaRPr kumimoji="0" lang="en-US" altLang="zh-CN" sz="32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NFA</a:t>
            </a:r>
            <a:r>
              <a:rPr lang="zh-CN" altLang="en-US" b="1" dirty="0" smtClean="0">
                <a:solidFill>
                  <a:schemeClr val="tx1"/>
                </a:solidFill>
              </a:rPr>
              <a:t>计算的形式定义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518147" name="Rectangle 3"/>
          <p:cNvSpPr>
            <a:spLocks noChangeArrowheads="1"/>
          </p:cNvSpPr>
          <p:nvPr/>
        </p:nvSpPr>
        <p:spPr bwMode="auto">
          <a:xfrm>
            <a:off x="179388" y="1141413"/>
            <a:ext cx="80835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N=(Q,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,,q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,F)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是一台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NFA, w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是上字符串 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称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w, 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若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能写作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w=w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…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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且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存在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中的状态序列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,r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,…,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满足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1)  r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= q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2)  r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i+1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(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w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i+1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);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3)  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F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518148" name="Group 4"/>
          <p:cNvGrpSpPr/>
          <p:nvPr/>
        </p:nvGrpSpPr>
        <p:grpSpPr bwMode="auto">
          <a:xfrm>
            <a:off x="3059113" y="4708525"/>
            <a:ext cx="5746750" cy="808038"/>
            <a:chOff x="672" y="3072"/>
            <a:chExt cx="3620" cy="509"/>
          </a:xfrm>
        </p:grpSpPr>
        <p:sp>
          <p:nvSpPr>
            <p:cNvPr id="518149" name="Rectangle 5"/>
            <p:cNvSpPr>
              <a:spLocks noChangeArrowheads="1"/>
            </p:cNvSpPr>
            <p:nvPr/>
          </p:nvSpPr>
          <p:spPr bwMode="auto">
            <a:xfrm>
              <a:off x="672" y="3215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r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0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18150" name="Text Box 6"/>
            <p:cNvSpPr txBox="1">
              <a:spLocks noChangeArrowheads="1"/>
            </p:cNvSpPr>
            <p:nvPr/>
          </p:nvSpPr>
          <p:spPr bwMode="auto">
            <a:xfrm>
              <a:off x="1061" y="3072"/>
              <a:ext cx="3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w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1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18151" name="Line 7"/>
            <p:cNvSpPr>
              <a:spLocks noChangeShapeType="1"/>
            </p:cNvSpPr>
            <p:nvPr/>
          </p:nvSpPr>
          <p:spPr bwMode="auto">
            <a:xfrm>
              <a:off x="982" y="3437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52" name="Rectangle 8"/>
            <p:cNvSpPr>
              <a:spLocks noChangeArrowheads="1"/>
            </p:cNvSpPr>
            <p:nvPr/>
          </p:nvSpPr>
          <p:spPr bwMode="auto">
            <a:xfrm>
              <a:off x="1456" y="3216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r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1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18153" name="Text Box 9"/>
            <p:cNvSpPr txBox="1">
              <a:spLocks noChangeArrowheads="1"/>
            </p:cNvSpPr>
            <p:nvPr/>
          </p:nvSpPr>
          <p:spPr bwMode="auto">
            <a:xfrm>
              <a:off x="1878" y="3072"/>
              <a:ext cx="3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w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2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18154" name="Line 10"/>
            <p:cNvSpPr>
              <a:spLocks noChangeShapeType="1"/>
            </p:cNvSpPr>
            <p:nvPr/>
          </p:nvSpPr>
          <p:spPr bwMode="auto">
            <a:xfrm>
              <a:off x="1798" y="3437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55" name="Rectangle 11"/>
            <p:cNvSpPr>
              <a:spLocks noChangeArrowheads="1"/>
            </p:cNvSpPr>
            <p:nvPr/>
          </p:nvSpPr>
          <p:spPr bwMode="auto">
            <a:xfrm>
              <a:off x="2272" y="3216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r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2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18156" name="Line 12"/>
            <p:cNvSpPr>
              <a:spLocks noChangeShapeType="1"/>
            </p:cNvSpPr>
            <p:nvPr/>
          </p:nvSpPr>
          <p:spPr bwMode="auto">
            <a:xfrm>
              <a:off x="2592" y="3437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57" name="Rectangle 13"/>
            <p:cNvSpPr>
              <a:spLocks noChangeArrowheads="1"/>
            </p:cNvSpPr>
            <p:nvPr/>
          </p:nvSpPr>
          <p:spPr bwMode="auto">
            <a:xfrm>
              <a:off x="3066" y="3216"/>
              <a:ext cx="4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r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n-1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18158" name="Text Box 14"/>
            <p:cNvSpPr txBox="1">
              <a:spLocks noChangeArrowheads="1"/>
            </p:cNvSpPr>
            <p:nvPr/>
          </p:nvSpPr>
          <p:spPr bwMode="auto">
            <a:xfrm>
              <a:off x="3587" y="3120"/>
              <a:ext cx="3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w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n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18159" name="Line 15"/>
            <p:cNvSpPr>
              <a:spLocks noChangeShapeType="1"/>
            </p:cNvSpPr>
            <p:nvPr/>
          </p:nvSpPr>
          <p:spPr bwMode="auto">
            <a:xfrm>
              <a:off x="3495" y="3437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160" name="Rectangle 16"/>
            <p:cNvSpPr>
              <a:spLocks noChangeArrowheads="1"/>
            </p:cNvSpPr>
            <p:nvPr/>
          </p:nvSpPr>
          <p:spPr bwMode="auto">
            <a:xfrm>
              <a:off x="3969" y="3216"/>
              <a:ext cx="3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r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n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18161" name="Text Box 17"/>
            <p:cNvSpPr txBox="1">
              <a:spLocks noChangeArrowheads="1"/>
            </p:cNvSpPr>
            <p:nvPr/>
          </p:nvSpPr>
          <p:spPr bwMode="auto">
            <a:xfrm>
              <a:off x="2640" y="307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rgbClr val="FF0000"/>
                  </a:solidFill>
                </a:rPr>
                <a:t>…</a:t>
              </a:r>
              <a:endParaRPr lang="en-US" altLang="zh-CN" sz="3200" b="0">
                <a:solidFill>
                  <a:srgbClr val="FF0000"/>
                </a:solidFill>
              </a:endParaRPr>
            </a:p>
          </p:txBody>
        </p:sp>
      </p:grpSp>
      <p:sp>
        <p:nvSpPr>
          <p:cNvPr id="518162" name="Text Box 18"/>
          <p:cNvSpPr txBox="1">
            <a:spLocks noChangeArrowheads="1"/>
          </p:cNvSpPr>
          <p:nvPr/>
        </p:nvSpPr>
        <p:spPr bwMode="auto">
          <a:xfrm>
            <a:off x="395288" y="5873750"/>
            <a:ext cx="7013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对于输入</a:t>
            </a:r>
            <a:r>
              <a:rPr lang="en-US" altLang="zh-CN" sz="3200">
                <a:solidFill>
                  <a:schemeClr val="tx1"/>
                </a:solidFill>
              </a:rPr>
              <a:t>, NFA</a:t>
            </a:r>
            <a:r>
              <a:rPr lang="zh-CN" altLang="en-US" sz="3200">
                <a:solidFill>
                  <a:schemeClr val="tx1"/>
                </a:solidFill>
              </a:rPr>
              <a:t>计算的路径可能不唯一</a:t>
            </a:r>
            <a:r>
              <a:rPr lang="en-US" altLang="zh-CN" sz="3200">
                <a:solidFill>
                  <a:schemeClr val="tx1"/>
                </a:solidFill>
              </a:rPr>
              <a:t>.</a:t>
            </a:r>
            <a:endParaRPr lang="en-US" altLang="zh-CN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8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8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8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8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8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8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autoUpdateAnimBg="0" build="p"/>
      <p:bldP spid="51816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NFA</a:t>
            </a:r>
            <a:r>
              <a:rPr lang="zh-CN" altLang="en-US" b="1" smtClean="0"/>
              <a:t>计算形式定义举例</a:t>
            </a:r>
            <a:endParaRPr lang="zh-CN" altLang="en-US" b="1" smtClean="0"/>
          </a:p>
        </p:txBody>
      </p:sp>
      <p:grpSp>
        <p:nvGrpSpPr>
          <p:cNvPr id="519171" name="Group 3"/>
          <p:cNvGrpSpPr/>
          <p:nvPr/>
        </p:nvGrpSpPr>
        <p:grpSpPr bwMode="auto">
          <a:xfrm>
            <a:off x="611188" y="2520950"/>
            <a:ext cx="6400800" cy="3429000"/>
            <a:chOff x="1008" y="1488"/>
            <a:chExt cx="4032" cy="2160"/>
          </a:xfrm>
        </p:grpSpPr>
        <p:sp>
          <p:nvSpPr>
            <p:cNvPr id="519172" name="Oval 4"/>
            <p:cNvSpPr>
              <a:spLocks noChangeArrowheads="1"/>
            </p:cNvSpPr>
            <p:nvPr/>
          </p:nvSpPr>
          <p:spPr bwMode="auto">
            <a:xfrm>
              <a:off x="100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73" name="Text Box 5"/>
            <p:cNvSpPr txBox="1">
              <a:spLocks noChangeArrowheads="1"/>
            </p:cNvSpPr>
            <p:nvPr/>
          </p:nvSpPr>
          <p:spPr bwMode="auto">
            <a:xfrm>
              <a:off x="104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174" name="Line 6"/>
            <p:cNvSpPr>
              <a:spLocks noChangeShapeType="1"/>
            </p:cNvSpPr>
            <p:nvPr/>
          </p:nvSpPr>
          <p:spPr bwMode="auto">
            <a:xfrm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75" name="Oval 7"/>
            <p:cNvSpPr>
              <a:spLocks noChangeArrowheads="1"/>
            </p:cNvSpPr>
            <p:nvPr/>
          </p:nvSpPr>
          <p:spPr bwMode="auto">
            <a:xfrm>
              <a:off x="172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76" name="Text Box 8"/>
            <p:cNvSpPr txBox="1">
              <a:spLocks noChangeArrowheads="1"/>
            </p:cNvSpPr>
            <p:nvPr/>
          </p:nvSpPr>
          <p:spPr bwMode="auto">
            <a:xfrm>
              <a:off x="176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177" name="Line 9"/>
            <p:cNvSpPr>
              <a:spLocks noChangeShapeType="1"/>
            </p:cNvSpPr>
            <p:nvPr/>
          </p:nvSpPr>
          <p:spPr bwMode="auto">
            <a:xfrm>
              <a:off x="1488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78" name="Rectangle 10"/>
            <p:cNvSpPr>
              <a:spLocks noChangeArrowheads="1"/>
            </p:cNvSpPr>
            <p:nvPr/>
          </p:nvSpPr>
          <p:spPr bwMode="auto">
            <a:xfrm>
              <a:off x="139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9179" name="Line 11"/>
            <p:cNvSpPr>
              <a:spLocks noChangeShapeType="1"/>
            </p:cNvSpPr>
            <p:nvPr/>
          </p:nvSpPr>
          <p:spPr bwMode="auto">
            <a:xfrm>
              <a:off x="206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0" name="Line 12"/>
            <p:cNvSpPr>
              <a:spLocks noChangeShapeType="1"/>
            </p:cNvSpPr>
            <p:nvPr/>
          </p:nvSpPr>
          <p:spPr bwMode="auto">
            <a:xfrm>
              <a:off x="2016" y="2640"/>
              <a:ext cx="432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1" name="Line 13"/>
            <p:cNvSpPr>
              <a:spLocks noChangeShapeType="1"/>
            </p:cNvSpPr>
            <p:nvPr/>
          </p:nvSpPr>
          <p:spPr bwMode="auto">
            <a:xfrm>
              <a:off x="2208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2" name="Rectangle 14"/>
            <p:cNvSpPr>
              <a:spLocks noChangeArrowheads="1"/>
            </p:cNvSpPr>
            <p:nvPr/>
          </p:nvSpPr>
          <p:spPr bwMode="auto">
            <a:xfrm>
              <a:off x="211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9183" name="Oval 15"/>
            <p:cNvSpPr>
              <a:spLocks noChangeArrowheads="1"/>
            </p:cNvSpPr>
            <p:nvPr/>
          </p:nvSpPr>
          <p:spPr bwMode="auto">
            <a:xfrm>
              <a:off x="244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84" name="Text Box 16"/>
            <p:cNvSpPr txBox="1">
              <a:spLocks noChangeArrowheads="1"/>
            </p:cNvSpPr>
            <p:nvPr/>
          </p:nvSpPr>
          <p:spPr bwMode="auto">
            <a:xfrm>
              <a:off x="248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185" name="Oval 17"/>
            <p:cNvSpPr>
              <a:spLocks noChangeArrowheads="1"/>
            </p:cNvSpPr>
            <p:nvPr/>
          </p:nvSpPr>
          <p:spPr bwMode="auto">
            <a:xfrm>
              <a:off x="2448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86" name="Text Box 18"/>
            <p:cNvSpPr txBox="1">
              <a:spLocks noChangeArrowheads="1"/>
            </p:cNvSpPr>
            <p:nvPr/>
          </p:nvSpPr>
          <p:spPr bwMode="auto">
            <a:xfrm>
              <a:off x="2480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187" name="Line 19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88" name="Oval 20"/>
            <p:cNvSpPr>
              <a:spLocks noChangeArrowheads="1"/>
            </p:cNvSpPr>
            <p:nvPr/>
          </p:nvSpPr>
          <p:spPr bwMode="auto">
            <a:xfrm>
              <a:off x="2400" y="29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89" name="Text Box 21"/>
            <p:cNvSpPr txBox="1">
              <a:spLocks noChangeArrowheads="1"/>
            </p:cNvSpPr>
            <p:nvPr/>
          </p:nvSpPr>
          <p:spPr bwMode="auto">
            <a:xfrm>
              <a:off x="2432" y="2889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190" name="Line 22"/>
            <p:cNvSpPr>
              <a:spLocks noChangeShapeType="1"/>
            </p:cNvSpPr>
            <p:nvPr/>
          </p:nvSpPr>
          <p:spPr bwMode="auto">
            <a:xfrm flipV="1">
              <a:off x="2784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1" name="Text Box 23"/>
            <p:cNvSpPr txBox="1">
              <a:spLocks noChangeArrowheads="1"/>
            </p:cNvSpPr>
            <p:nvPr/>
          </p:nvSpPr>
          <p:spPr bwMode="auto">
            <a:xfrm>
              <a:off x="2832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19192" name="Line 24"/>
            <p:cNvSpPr>
              <a:spLocks noChangeShapeType="1"/>
            </p:cNvSpPr>
            <p:nvPr/>
          </p:nvSpPr>
          <p:spPr bwMode="auto">
            <a:xfrm>
              <a:off x="2928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3" name="Rectangle 25"/>
            <p:cNvSpPr>
              <a:spLocks noChangeArrowheads="1"/>
            </p:cNvSpPr>
            <p:nvPr/>
          </p:nvSpPr>
          <p:spPr bwMode="auto">
            <a:xfrm>
              <a:off x="283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9194" name="Line 26"/>
            <p:cNvSpPr>
              <a:spLocks noChangeShapeType="1"/>
            </p:cNvSpPr>
            <p:nvPr/>
          </p:nvSpPr>
          <p:spPr bwMode="auto">
            <a:xfrm>
              <a:off x="2736" y="3168"/>
              <a:ext cx="38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5" name="Oval 27"/>
            <p:cNvSpPr>
              <a:spLocks noChangeArrowheads="1"/>
            </p:cNvSpPr>
            <p:nvPr/>
          </p:nvSpPr>
          <p:spPr bwMode="auto">
            <a:xfrm>
              <a:off x="3120" y="320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96" name="Text Box 28"/>
            <p:cNvSpPr txBox="1">
              <a:spLocks noChangeArrowheads="1"/>
            </p:cNvSpPr>
            <p:nvPr/>
          </p:nvSpPr>
          <p:spPr bwMode="auto">
            <a:xfrm>
              <a:off x="3152" y="316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197" name="Line 29"/>
            <p:cNvSpPr>
              <a:spLocks noChangeShapeType="1"/>
            </p:cNvSpPr>
            <p:nvPr/>
          </p:nvSpPr>
          <p:spPr bwMode="auto">
            <a:xfrm>
              <a:off x="278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98" name="Oval 30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199" name="Text Box 31"/>
            <p:cNvSpPr txBox="1">
              <a:spLocks noChangeArrowheads="1"/>
            </p:cNvSpPr>
            <p:nvPr/>
          </p:nvSpPr>
          <p:spPr bwMode="auto">
            <a:xfrm>
              <a:off x="3152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200" name="Line 32"/>
            <p:cNvSpPr>
              <a:spLocks noChangeShapeType="1"/>
            </p:cNvSpPr>
            <p:nvPr/>
          </p:nvSpPr>
          <p:spPr bwMode="auto">
            <a:xfrm flipV="1">
              <a:off x="3408" y="3072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1" name="Line 33"/>
            <p:cNvSpPr>
              <a:spLocks noChangeShapeType="1"/>
            </p:cNvSpPr>
            <p:nvPr/>
          </p:nvSpPr>
          <p:spPr bwMode="auto">
            <a:xfrm>
              <a:off x="3456" y="336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2" name="Line 34"/>
            <p:cNvSpPr>
              <a:spLocks noChangeShapeType="1"/>
            </p:cNvSpPr>
            <p:nvPr/>
          </p:nvSpPr>
          <p:spPr bwMode="auto">
            <a:xfrm>
              <a:off x="3696" y="172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3" name="Rectangle 35"/>
            <p:cNvSpPr>
              <a:spLocks noChangeArrowheads="1"/>
            </p:cNvSpPr>
            <p:nvPr/>
          </p:nvSpPr>
          <p:spPr bwMode="auto">
            <a:xfrm>
              <a:off x="360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9204" name="Oval 36"/>
            <p:cNvSpPr>
              <a:spLocks noChangeArrowheads="1"/>
            </p:cNvSpPr>
            <p:nvPr/>
          </p:nvSpPr>
          <p:spPr bwMode="auto">
            <a:xfrm>
              <a:off x="3888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05" name="Text Box 37"/>
            <p:cNvSpPr txBox="1">
              <a:spLocks noChangeArrowheads="1"/>
            </p:cNvSpPr>
            <p:nvPr/>
          </p:nvSpPr>
          <p:spPr bwMode="auto">
            <a:xfrm>
              <a:off x="3920" y="22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206" name="Oval 38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07" name="Text Box 39"/>
            <p:cNvSpPr txBox="1">
              <a:spLocks noChangeArrowheads="1"/>
            </p:cNvSpPr>
            <p:nvPr/>
          </p:nvSpPr>
          <p:spPr bwMode="auto">
            <a:xfrm>
              <a:off x="3920" y="279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208" name="Line 40"/>
            <p:cNvSpPr>
              <a:spLocks noChangeShapeType="1"/>
            </p:cNvSpPr>
            <p:nvPr/>
          </p:nvSpPr>
          <p:spPr bwMode="auto">
            <a:xfrm flipV="1">
              <a:off x="4032" y="264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09" name="Oval 41"/>
            <p:cNvSpPr>
              <a:spLocks noChangeArrowheads="1"/>
            </p:cNvSpPr>
            <p:nvPr/>
          </p:nvSpPr>
          <p:spPr bwMode="auto">
            <a:xfrm>
              <a:off x="388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10" name="Text Box 42"/>
            <p:cNvSpPr txBox="1">
              <a:spLocks noChangeArrowheads="1"/>
            </p:cNvSpPr>
            <p:nvPr/>
          </p:nvSpPr>
          <p:spPr bwMode="auto">
            <a:xfrm>
              <a:off x="3920" y="327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211" name="Line 43"/>
            <p:cNvSpPr>
              <a:spLocks noChangeShapeType="1"/>
            </p:cNvSpPr>
            <p:nvPr/>
          </p:nvSpPr>
          <p:spPr bwMode="auto">
            <a:xfrm flipV="1">
              <a:off x="3456" y="2016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2" name="Oval 44"/>
            <p:cNvSpPr>
              <a:spLocks noChangeArrowheads="1"/>
            </p:cNvSpPr>
            <p:nvPr/>
          </p:nvSpPr>
          <p:spPr bwMode="auto">
            <a:xfrm>
              <a:off x="4704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13" name="Text Box 45"/>
            <p:cNvSpPr txBox="1">
              <a:spLocks noChangeArrowheads="1"/>
            </p:cNvSpPr>
            <p:nvPr/>
          </p:nvSpPr>
          <p:spPr bwMode="auto">
            <a:xfrm>
              <a:off x="4736" y="235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214" name="Oval 46"/>
            <p:cNvSpPr>
              <a:spLocks noChangeArrowheads="1"/>
            </p:cNvSpPr>
            <p:nvPr/>
          </p:nvSpPr>
          <p:spPr bwMode="auto">
            <a:xfrm>
              <a:off x="4704" y="291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15" name="Text Box 47"/>
            <p:cNvSpPr txBox="1">
              <a:spLocks noChangeArrowheads="1"/>
            </p:cNvSpPr>
            <p:nvPr/>
          </p:nvSpPr>
          <p:spPr bwMode="auto">
            <a:xfrm>
              <a:off x="4736" y="288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216" name="Line 48"/>
            <p:cNvSpPr>
              <a:spLocks noChangeShapeType="1"/>
            </p:cNvSpPr>
            <p:nvPr/>
          </p:nvSpPr>
          <p:spPr bwMode="auto">
            <a:xfrm flipV="1">
              <a:off x="484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17" name="Oval 49"/>
            <p:cNvSpPr>
              <a:spLocks noChangeArrowheads="1"/>
            </p:cNvSpPr>
            <p:nvPr/>
          </p:nvSpPr>
          <p:spPr bwMode="auto">
            <a:xfrm>
              <a:off x="4704" y="330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18" name="Text Box 50"/>
            <p:cNvSpPr txBox="1">
              <a:spLocks noChangeArrowheads="1"/>
            </p:cNvSpPr>
            <p:nvPr/>
          </p:nvSpPr>
          <p:spPr bwMode="auto">
            <a:xfrm>
              <a:off x="4736" y="326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219" name="Line 51"/>
            <p:cNvSpPr>
              <a:spLocks noChangeShapeType="1"/>
            </p:cNvSpPr>
            <p:nvPr/>
          </p:nvSpPr>
          <p:spPr bwMode="auto">
            <a:xfrm flipV="1">
              <a:off x="4224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20" name="Text Box 52"/>
            <p:cNvSpPr txBox="1">
              <a:spLocks noChangeArrowheads="1"/>
            </p:cNvSpPr>
            <p:nvPr/>
          </p:nvSpPr>
          <p:spPr bwMode="auto">
            <a:xfrm>
              <a:off x="4272" y="27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19221" name="Line 53"/>
            <p:cNvSpPr>
              <a:spLocks noChangeShapeType="1"/>
            </p:cNvSpPr>
            <p:nvPr/>
          </p:nvSpPr>
          <p:spPr bwMode="auto">
            <a:xfrm flipV="1">
              <a:off x="4224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22" name="Line 54"/>
            <p:cNvSpPr>
              <a:spLocks noChangeShapeType="1"/>
            </p:cNvSpPr>
            <p:nvPr/>
          </p:nvSpPr>
          <p:spPr bwMode="auto">
            <a:xfrm flipV="1">
              <a:off x="4224" y="316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23" name="Oval 55"/>
            <p:cNvSpPr>
              <a:spLocks noChangeArrowheads="1"/>
            </p:cNvSpPr>
            <p:nvPr/>
          </p:nvSpPr>
          <p:spPr bwMode="auto">
            <a:xfrm>
              <a:off x="388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24" name="Text Box 56"/>
            <p:cNvSpPr txBox="1">
              <a:spLocks noChangeArrowheads="1"/>
            </p:cNvSpPr>
            <p:nvPr/>
          </p:nvSpPr>
          <p:spPr bwMode="auto">
            <a:xfrm>
              <a:off x="392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225" name="Oval 57"/>
            <p:cNvSpPr>
              <a:spLocks noChangeArrowheads="1"/>
            </p:cNvSpPr>
            <p:nvPr/>
          </p:nvSpPr>
          <p:spPr bwMode="auto">
            <a:xfrm>
              <a:off x="3912" y="18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26" name="Oval 58"/>
            <p:cNvSpPr>
              <a:spLocks noChangeArrowheads="1"/>
            </p:cNvSpPr>
            <p:nvPr/>
          </p:nvSpPr>
          <p:spPr bwMode="auto">
            <a:xfrm>
              <a:off x="4704" y="186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27" name="Text Box 59"/>
            <p:cNvSpPr txBox="1">
              <a:spLocks noChangeArrowheads="1"/>
            </p:cNvSpPr>
            <p:nvPr/>
          </p:nvSpPr>
          <p:spPr bwMode="auto">
            <a:xfrm>
              <a:off x="4736" y="182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228" name="Oval 60"/>
            <p:cNvSpPr>
              <a:spLocks noChangeArrowheads="1"/>
            </p:cNvSpPr>
            <p:nvPr/>
          </p:nvSpPr>
          <p:spPr bwMode="auto">
            <a:xfrm>
              <a:off x="4728" y="188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29" name="Line 61"/>
            <p:cNvSpPr>
              <a:spLocks noChangeShapeType="1"/>
            </p:cNvSpPr>
            <p:nvPr/>
          </p:nvSpPr>
          <p:spPr bwMode="auto">
            <a:xfrm flipV="1">
              <a:off x="4224" y="2112"/>
              <a:ext cx="48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30" name="Line 62"/>
            <p:cNvSpPr>
              <a:spLocks noChangeShapeType="1"/>
            </p:cNvSpPr>
            <p:nvPr/>
          </p:nvSpPr>
          <p:spPr bwMode="auto">
            <a:xfrm>
              <a:off x="4224" y="1968"/>
              <a:ext cx="47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31" name="Line 63"/>
            <p:cNvSpPr>
              <a:spLocks noChangeShapeType="1"/>
            </p:cNvSpPr>
            <p:nvPr/>
          </p:nvSpPr>
          <p:spPr bwMode="auto">
            <a:xfrm>
              <a:off x="4416" y="1728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32" name="Rectangle 64"/>
            <p:cNvSpPr>
              <a:spLocks noChangeArrowheads="1"/>
            </p:cNvSpPr>
            <p:nvPr/>
          </p:nvSpPr>
          <p:spPr bwMode="auto">
            <a:xfrm>
              <a:off x="432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grpSp>
        <p:nvGrpSpPr>
          <p:cNvPr id="519233" name="Group 65"/>
          <p:cNvGrpSpPr/>
          <p:nvPr/>
        </p:nvGrpSpPr>
        <p:grpSpPr bwMode="auto">
          <a:xfrm>
            <a:off x="1139825" y="1125538"/>
            <a:ext cx="5448300" cy="1204912"/>
            <a:chOff x="804" y="2073"/>
            <a:chExt cx="3432" cy="759"/>
          </a:xfrm>
        </p:grpSpPr>
        <p:sp>
          <p:nvSpPr>
            <p:cNvPr id="519234" name="Oval 66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35" name="Text Box 67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236" name="Oval 68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37" name="Text Box 69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238" name="Oval 70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39" name="Text Box 71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240" name="Oval 72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41" name="Text Box 73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19242" name="Oval 74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43" name="Line 75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44" name="Line 76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45" name="Line 77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46" name="Line 78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47" name="Arc 79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48" name="Arc 80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49" name="Text Box 81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9250" name="Text Box 82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9251" name="Text Box 83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9252" name="Text Box 84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19253" name="Text Box 85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519254" name="Text Box 86"/>
          <p:cNvSpPr txBox="1">
            <a:spLocks noChangeArrowheads="1"/>
          </p:cNvSpPr>
          <p:nvPr/>
        </p:nvSpPr>
        <p:spPr bwMode="auto">
          <a:xfrm>
            <a:off x="539750" y="1538288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chemeClr val="tx1"/>
                </a:solidFill>
              </a:rPr>
              <a:t>N</a:t>
            </a:r>
            <a:endParaRPr kumimoji="0" lang="en-US" altLang="zh-CN" sz="32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NFA</a:t>
            </a:r>
            <a:r>
              <a:rPr lang="zh-CN" altLang="en-US" b="1" smtClean="0"/>
              <a:t>的设计</a:t>
            </a:r>
            <a:r>
              <a:rPr lang="en-US" altLang="zh-CN" b="1" smtClean="0"/>
              <a:t>(</a:t>
            </a:r>
            <a:r>
              <a:rPr lang="zh-CN" altLang="en-US" b="1" smtClean="0"/>
              <a:t>难点</a:t>
            </a:r>
            <a:r>
              <a:rPr lang="en-US" altLang="zh-CN" b="1" smtClean="0"/>
              <a:t>)</a:t>
            </a:r>
            <a:endParaRPr lang="en-US" altLang="zh-CN" b="1" smtClean="0"/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477838" y="1497013"/>
            <a:ext cx="6265862" cy="437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>
                <a:solidFill>
                  <a:schemeClr val="tx1"/>
                </a:solidFill>
              </a:rPr>
              <a:t> 自己即自动机</a:t>
            </a:r>
            <a:endParaRPr kumimoji="0" lang="zh-CN" altLang="en-US" sz="3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  <a:buFontTx/>
              <a:buChar char="•"/>
            </a:pPr>
            <a:r>
              <a:rPr kumimoji="0" lang="zh-CN" altLang="en-US" sz="3200">
                <a:solidFill>
                  <a:schemeClr val="tx1"/>
                </a:solidFill>
              </a:rPr>
              <a:t> 寻找需要记录的关键信息</a:t>
            </a:r>
            <a:endParaRPr kumimoji="0" lang="zh-CN" altLang="en-US" sz="3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3200">
                <a:solidFill>
                  <a:schemeClr val="tx1"/>
                </a:solidFill>
              </a:rPr>
              <a:t>  设计识别</a:t>
            </a:r>
            <a:r>
              <a:rPr kumimoji="0" lang="en-US" altLang="zh-CN" sz="3200">
                <a:solidFill>
                  <a:schemeClr val="tx1"/>
                </a:solidFill>
              </a:rPr>
              <a:t>{0,1}</a:t>
            </a:r>
            <a:r>
              <a:rPr kumimoji="0" lang="zh-CN" altLang="en-US" sz="3200">
                <a:solidFill>
                  <a:schemeClr val="tx1"/>
                </a:solidFill>
              </a:rPr>
              <a:t>上以下语言的</a:t>
            </a:r>
            <a:r>
              <a:rPr kumimoji="0" lang="en-US" altLang="zh-CN" sz="3200">
                <a:solidFill>
                  <a:schemeClr val="tx1"/>
                </a:solidFill>
              </a:rPr>
              <a:t>NFA: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sz="3200">
                <a:solidFill>
                  <a:schemeClr val="tx1"/>
                </a:solidFill>
              </a:rPr>
              <a:t>  { w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sz="3200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>
                <a:solidFill>
                  <a:schemeClr val="tx1"/>
                </a:solidFill>
              </a:rPr>
              <a:t> | w</a:t>
            </a:r>
            <a:r>
              <a:rPr kumimoji="0" lang="zh-CN" altLang="en-US" sz="3200">
                <a:solidFill>
                  <a:schemeClr val="tx1"/>
                </a:solidFill>
              </a:rPr>
              <a:t>从</a:t>
            </a:r>
            <a:r>
              <a:rPr kumimoji="0" lang="en-US" altLang="zh-CN" sz="3200">
                <a:solidFill>
                  <a:schemeClr val="tx1"/>
                </a:solidFill>
              </a:rPr>
              <a:t>1</a:t>
            </a:r>
            <a:r>
              <a:rPr kumimoji="0" lang="zh-CN" altLang="en-US" sz="3200">
                <a:solidFill>
                  <a:schemeClr val="tx1"/>
                </a:solidFill>
              </a:rPr>
              <a:t>开始</a:t>
            </a:r>
            <a:r>
              <a:rPr kumimoji="0" lang="en-US" altLang="zh-CN" sz="3200">
                <a:solidFill>
                  <a:schemeClr val="tx1"/>
                </a:solidFill>
              </a:rPr>
              <a:t>, </a:t>
            </a:r>
            <a:r>
              <a:rPr kumimoji="0" lang="zh-CN" altLang="en-US" sz="3200">
                <a:solidFill>
                  <a:schemeClr val="tx1"/>
                </a:solidFill>
              </a:rPr>
              <a:t>以</a:t>
            </a:r>
            <a:r>
              <a:rPr kumimoji="0" lang="en-US" altLang="zh-CN" sz="3200">
                <a:solidFill>
                  <a:schemeClr val="tx1"/>
                </a:solidFill>
              </a:rPr>
              <a:t>0</a:t>
            </a:r>
            <a:r>
              <a:rPr kumimoji="0" lang="zh-CN" altLang="en-US" sz="3200">
                <a:solidFill>
                  <a:schemeClr val="tx1"/>
                </a:solidFill>
              </a:rPr>
              <a:t>结束 </a:t>
            </a:r>
            <a:r>
              <a:rPr kumimoji="0" lang="en-US" altLang="zh-CN" sz="3200">
                <a:solidFill>
                  <a:schemeClr val="tx1"/>
                </a:solidFill>
              </a:rPr>
              <a:t>}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sz="3200">
                <a:solidFill>
                  <a:schemeClr val="tx1"/>
                </a:solidFill>
              </a:rPr>
              <a:t>  { w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sz="3200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>
                <a:solidFill>
                  <a:schemeClr val="tx1"/>
                </a:solidFill>
              </a:rPr>
              <a:t> | w</a:t>
            </a:r>
            <a:r>
              <a:rPr kumimoji="0" lang="zh-CN" altLang="en-US" sz="3200">
                <a:solidFill>
                  <a:schemeClr val="tx1"/>
                </a:solidFill>
              </a:rPr>
              <a:t>含有子串</a:t>
            </a:r>
            <a:r>
              <a:rPr kumimoji="0" lang="en-US" altLang="zh-CN" sz="3200">
                <a:solidFill>
                  <a:schemeClr val="tx1"/>
                </a:solidFill>
              </a:rPr>
              <a:t>1010 }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sz="3200">
                <a:solidFill>
                  <a:schemeClr val="tx1"/>
                </a:solidFill>
              </a:rPr>
              <a:t>  { w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sz="3200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>
                <a:solidFill>
                  <a:schemeClr val="tx1"/>
                </a:solidFill>
              </a:rPr>
              <a:t> | w</a:t>
            </a:r>
            <a:r>
              <a:rPr kumimoji="0" lang="zh-CN" altLang="en-US" sz="3200">
                <a:solidFill>
                  <a:schemeClr val="tx1"/>
                </a:solidFill>
              </a:rPr>
              <a:t>是倒数第</a:t>
            </a:r>
            <a:r>
              <a:rPr kumimoji="0" lang="en-US" altLang="zh-CN" sz="3200">
                <a:solidFill>
                  <a:schemeClr val="tx1"/>
                </a:solidFill>
              </a:rPr>
              <a:t>2</a:t>
            </a:r>
            <a:r>
              <a:rPr kumimoji="0" lang="zh-CN" altLang="en-US" sz="3200">
                <a:solidFill>
                  <a:schemeClr val="tx1"/>
                </a:solidFill>
              </a:rPr>
              <a:t>位是</a:t>
            </a:r>
            <a:r>
              <a:rPr kumimoji="0" lang="en-US" altLang="zh-CN" sz="3200">
                <a:solidFill>
                  <a:schemeClr val="tx1"/>
                </a:solidFill>
              </a:rPr>
              <a:t>1 } 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en-US" altLang="zh-CN" sz="3200">
                <a:solidFill>
                  <a:schemeClr val="tx1"/>
                </a:solidFill>
              </a:rPr>
              <a:t>  { 0</a:t>
            </a:r>
            <a:r>
              <a:rPr kumimoji="0" lang="en-US" altLang="zh-CN" sz="3200" baseline="30000">
                <a:solidFill>
                  <a:schemeClr val="tx1"/>
                </a:solidFill>
              </a:rPr>
              <a:t>k</a:t>
            </a:r>
            <a:r>
              <a:rPr kumimoji="0" lang="en-US" altLang="zh-CN" sz="3200">
                <a:solidFill>
                  <a:schemeClr val="tx1"/>
                </a:solidFill>
              </a:rPr>
              <a:t> | k</a:t>
            </a:r>
            <a:r>
              <a:rPr kumimoji="0" lang="zh-CN" altLang="en-US" sz="3200">
                <a:solidFill>
                  <a:schemeClr val="tx1"/>
                </a:solidFill>
              </a:rPr>
              <a:t>是</a:t>
            </a:r>
            <a:r>
              <a:rPr kumimoji="0" lang="en-US" altLang="zh-CN" sz="3200">
                <a:solidFill>
                  <a:schemeClr val="tx1"/>
                </a:solidFill>
              </a:rPr>
              <a:t>2</a:t>
            </a:r>
            <a:r>
              <a:rPr kumimoji="0" lang="zh-CN" altLang="en-US" sz="3200">
                <a:solidFill>
                  <a:schemeClr val="tx1"/>
                </a:solidFill>
              </a:rPr>
              <a:t>或</a:t>
            </a:r>
            <a:r>
              <a:rPr kumimoji="0" lang="en-US" altLang="zh-CN" sz="3200">
                <a:solidFill>
                  <a:schemeClr val="tx1"/>
                </a:solidFill>
              </a:rPr>
              <a:t>3</a:t>
            </a:r>
            <a:r>
              <a:rPr kumimoji="0" lang="zh-CN" altLang="en-US" sz="3200">
                <a:solidFill>
                  <a:schemeClr val="tx1"/>
                </a:solidFill>
              </a:rPr>
              <a:t>的倍数 </a:t>
            </a:r>
            <a:r>
              <a:rPr kumimoji="0" lang="en-US" altLang="zh-CN" sz="3200">
                <a:solidFill>
                  <a:schemeClr val="tx1"/>
                </a:solidFill>
              </a:rPr>
              <a:t>}    </a:t>
            </a:r>
            <a:endParaRPr kumimoji="0" lang="en-US" altLang="zh-CN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1009650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第</a:t>
            </a:r>
            <a:r>
              <a:rPr lang="en-US" altLang="zh-CN" sz="4800" b="1" dirty="0" smtClean="0">
                <a:solidFill>
                  <a:schemeClr val="tx1"/>
                </a:solidFill>
              </a:rPr>
              <a:t>1</a:t>
            </a:r>
            <a:r>
              <a:rPr lang="zh-CN" altLang="en-US" sz="4800" b="1" dirty="0" smtClean="0">
                <a:solidFill>
                  <a:schemeClr val="tx1"/>
                </a:solidFill>
              </a:rPr>
              <a:t>章 有限自动机 </a:t>
            </a:r>
            <a:endParaRPr lang="zh-CN" altLang="en-US" sz="48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NFA</a:t>
            </a:r>
            <a:r>
              <a:rPr lang="zh-CN" altLang="en-US" b="1" smtClean="0"/>
              <a:t>的设计</a:t>
            </a:r>
            <a:endParaRPr lang="en-US" altLang="zh-CN" b="1" smtClean="0"/>
          </a:p>
        </p:txBody>
      </p:sp>
      <p:sp>
        <p:nvSpPr>
          <p:cNvPr id="607235" name="Text Box 3"/>
          <p:cNvSpPr txBox="1">
            <a:spLocks noChangeArrowheads="1"/>
          </p:cNvSpPr>
          <p:nvPr/>
        </p:nvSpPr>
        <p:spPr bwMode="auto">
          <a:xfrm>
            <a:off x="900113" y="1196975"/>
            <a:ext cx="7473950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1"/>
                </a:solidFill>
              </a:rPr>
              <a:t>{ w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>
                <a:solidFill>
                  <a:schemeClr val="tx1"/>
                </a:solidFill>
              </a:rPr>
              <a:t> | w</a:t>
            </a:r>
            <a:r>
              <a:rPr kumimoji="0" lang="zh-CN" altLang="en-US">
                <a:solidFill>
                  <a:schemeClr val="tx1"/>
                </a:solidFill>
              </a:rPr>
              <a:t>从</a:t>
            </a:r>
            <a:r>
              <a:rPr kumimoji="0" lang="en-US" altLang="zh-CN">
                <a:solidFill>
                  <a:schemeClr val="tx1"/>
                </a:solidFill>
              </a:rPr>
              <a:t>1</a:t>
            </a:r>
            <a:r>
              <a:rPr kumimoji="0" lang="zh-CN" altLang="en-US">
                <a:solidFill>
                  <a:schemeClr val="tx1"/>
                </a:solidFill>
              </a:rPr>
              <a:t>开始</a:t>
            </a:r>
            <a:r>
              <a:rPr kumimoji="0" lang="en-US" altLang="zh-CN">
                <a:solidFill>
                  <a:schemeClr val="tx1"/>
                </a:solidFill>
              </a:rPr>
              <a:t>, </a:t>
            </a:r>
            <a:r>
              <a:rPr kumimoji="0" lang="zh-CN" altLang="en-US">
                <a:solidFill>
                  <a:schemeClr val="tx1"/>
                </a:solidFill>
              </a:rPr>
              <a:t>以</a:t>
            </a:r>
            <a:r>
              <a:rPr kumimoji="0" lang="en-US" altLang="zh-CN">
                <a:solidFill>
                  <a:schemeClr val="tx1"/>
                </a:solidFill>
              </a:rPr>
              <a:t>0</a:t>
            </a:r>
            <a:r>
              <a:rPr kumimoji="0" lang="zh-CN" altLang="en-US">
                <a:solidFill>
                  <a:schemeClr val="tx1"/>
                </a:solidFill>
              </a:rPr>
              <a:t>结束 </a:t>
            </a:r>
            <a:r>
              <a:rPr kumimoji="0" lang="en-US" altLang="zh-CN">
                <a:solidFill>
                  <a:schemeClr val="tx1"/>
                </a:solidFill>
              </a:rPr>
              <a:t>} </a:t>
            </a:r>
            <a:endParaRPr kumimoji="0" lang="en-US" altLang="zh-CN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={0,1}, </a:t>
            </a: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根据</a:t>
            </a:r>
            <a:r>
              <a:rPr kumimoji="0" lang="zh-CN" altLang="en-US">
                <a:solidFill>
                  <a:schemeClr val="tx1"/>
                </a:solidFill>
              </a:rPr>
              <a:t>关键信息设计状态</a:t>
            </a:r>
            <a:r>
              <a:rPr kumimoji="0" lang="en-US" altLang="zh-CN">
                <a:solidFill>
                  <a:schemeClr val="tx1"/>
                </a:solidFill>
              </a:rPr>
              <a:t>, </a:t>
            </a:r>
            <a:endParaRPr kumimoji="0" lang="en-US" altLang="zh-CN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>
                <a:solidFill>
                  <a:schemeClr val="tx1"/>
                </a:solidFill>
              </a:rPr>
              <a:t>空</a:t>
            </a:r>
            <a:r>
              <a:rPr kumimoji="0" lang="en-US" altLang="zh-CN">
                <a:solidFill>
                  <a:schemeClr val="tx1"/>
                </a:solidFill>
              </a:rPr>
              <a:t>, </a:t>
            </a:r>
            <a:r>
              <a:rPr kumimoji="0" lang="zh-CN" altLang="en-US">
                <a:solidFill>
                  <a:srgbClr val="FF3300"/>
                </a:solidFill>
              </a:rPr>
              <a:t>以</a:t>
            </a:r>
            <a:r>
              <a:rPr kumimoji="0" lang="en-US" altLang="zh-CN">
                <a:solidFill>
                  <a:srgbClr val="FF3300"/>
                </a:solidFill>
              </a:rPr>
              <a:t>0</a:t>
            </a:r>
            <a:r>
              <a:rPr kumimoji="0" lang="zh-CN" altLang="en-US">
                <a:solidFill>
                  <a:srgbClr val="FF3300"/>
                </a:solidFill>
              </a:rPr>
              <a:t>开始</a:t>
            </a:r>
            <a:r>
              <a:rPr kumimoji="0" lang="en-US" altLang="zh-CN">
                <a:solidFill>
                  <a:schemeClr val="tx1"/>
                </a:solidFill>
              </a:rPr>
              <a:t>,  </a:t>
            </a:r>
            <a:r>
              <a:rPr kumimoji="0" lang="zh-CN" altLang="en-US">
                <a:solidFill>
                  <a:schemeClr val="tx1"/>
                </a:solidFill>
              </a:rPr>
              <a:t>以</a:t>
            </a:r>
            <a:r>
              <a:rPr kumimoji="0" lang="en-US" altLang="zh-CN">
                <a:solidFill>
                  <a:schemeClr val="tx1"/>
                </a:solidFill>
              </a:rPr>
              <a:t>1</a:t>
            </a:r>
            <a:r>
              <a:rPr kumimoji="0" lang="zh-CN" altLang="en-US">
                <a:solidFill>
                  <a:schemeClr val="tx1"/>
                </a:solidFill>
              </a:rPr>
              <a:t>开始</a:t>
            </a:r>
            <a:r>
              <a:rPr kumimoji="0" lang="zh-CN" altLang="en-US">
                <a:solidFill>
                  <a:srgbClr val="FF3300"/>
                </a:solidFill>
              </a:rPr>
              <a:t>以</a:t>
            </a:r>
            <a:r>
              <a:rPr kumimoji="0" lang="en-US" altLang="zh-CN">
                <a:solidFill>
                  <a:srgbClr val="FF3300"/>
                </a:solidFill>
              </a:rPr>
              <a:t>1</a:t>
            </a:r>
            <a:r>
              <a:rPr kumimoji="0" lang="zh-CN" altLang="en-US">
                <a:solidFill>
                  <a:srgbClr val="FF3300"/>
                </a:solidFill>
              </a:rPr>
              <a:t>结束</a:t>
            </a:r>
            <a:r>
              <a:rPr kumimoji="0" lang="en-US" altLang="zh-CN">
                <a:solidFill>
                  <a:schemeClr val="tx1"/>
                </a:solidFill>
              </a:rPr>
              <a:t>, </a:t>
            </a:r>
            <a:r>
              <a:rPr kumimoji="0" lang="zh-CN" altLang="en-US">
                <a:solidFill>
                  <a:schemeClr val="tx1"/>
                </a:solidFill>
              </a:rPr>
              <a:t>以</a:t>
            </a:r>
            <a:r>
              <a:rPr kumimoji="0" lang="en-US" altLang="zh-CN">
                <a:solidFill>
                  <a:schemeClr val="tx1"/>
                </a:solidFill>
              </a:rPr>
              <a:t>1</a:t>
            </a:r>
            <a:r>
              <a:rPr kumimoji="0" lang="zh-CN" altLang="en-US">
                <a:solidFill>
                  <a:schemeClr val="tx1"/>
                </a:solidFill>
              </a:rPr>
              <a:t>开始以</a:t>
            </a:r>
            <a:r>
              <a:rPr kumimoji="0" lang="en-US" altLang="zh-CN">
                <a:solidFill>
                  <a:schemeClr val="tx1"/>
                </a:solidFill>
              </a:rPr>
              <a:t>0</a:t>
            </a:r>
            <a:r>
              <a:rPr kumimoji="0" lang="zh-CN" altLang="en-US">
                <a:solidFill>
                  <a:schemeClr val="tx1"/>
                </a:solidFill>
              </a:rPr>
              <a:t>结束 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grpSp>
        <p:nvGrpSpPr>
          <p:cNvPr id="607286" name="Group 54"/>
          <p:cNvGrpSpPr/>
          <p:nvPr/>
        </p:nvGrpSpPr>
        <p:grpSpPr bwMode="auto">
          <a:xfrm>
            <a:off x="179388" y="3068638"/>
            <a:ext cx="4375150" cy="3200400"/>
            <a:chOff x="113" y="1933"/>
            <a:chExt cx="2756" cy="2016"/>
          </a:xfrm>
        </p:grpSpPr>
        <p:sp>
          <p:nvSpPr>
            <p:cNvPr id="607237" name="Text Box 5"/>
            <p:cNvSpPr txBox="1">
              <a:spLocks noChangeArrowheads="1"/>
            </p:cNvSpPr>
            <p:nvPr/>
          </p:nvSpPr>
          <p:spPr bwMode="auto">
            <a:xfrm>
              <a:off x="2609" y="2029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7238" name="AutoShape 6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1457" y="2218"/>
              <a:ext cx="1" cy="340"/>
            </a:xfrm>
            <a:prstGeom prst="curvedConnector3">
              <a:avLst>
                <a:gd name="adj1" fmla="val -214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7239" name="Oval 7"/>
            <p:cNvSpPr>
              <a:spLocks noChangeArrowheads="1"/>
            </p:cNvSpPr>
            <p:nvPr/>
          </p:nvSpPr>
          <p:spPr bwMode="auto">
            <a:xfrm>
              <a:off x="2225" y="2365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7240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>
              <a:off x="113" y="2941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7241" name="AutoShape 15"/>
            <p:cNvCxnSpPr>
              <a:cxnSpLocks noChangeShapeType="1"/>
              <a:stCxn id="4294967295" idx="7"/>
              <a:endCxn id="4294967295" idx="2"/>
            </p:cNvCxnSpPr>
            <p:nvPr/>
          </p:nvCxnSpPr>
          <p:spPr bwMode="auto">
            <a:xfrm flipV="1">
              <a:off x="860" y="2557"/>
              <a:ext cx="357" cy="2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449" y="2701"/>
              <a:ext cx="482" cy="48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空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1217" y="3085"/>
              <a:ext cx="482" cy="48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开始 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2177" y="2317"/>
              <a:ext cx="482" cy="48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开始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结束 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1217" y="2317"/>
              <a:ext cx="482" cy="48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开始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结束 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7246" name="AutoShape 15"/>
            <p:cNvCxnSpPr>
              <a:cxnSpLocks noChangeShapeType="1"/>
              <a:stCxn id="4294967295" idx="5"/>
              <a:endCxn id="4294967295" idx="2"/>
            </p:cNvCxnSpPr>
            <p:nvPr/>
          </p:nvCxnSpPr>
          <p:spPr bwMode="auto">
            <a:xfrm>
              <a:off x="860" y="3111"/>
              <a:ext cx="357" cy="21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7247" name="AutoShape 15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>
              <a:off x="1628" y="2387"/>
              <a:ext cx="6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7248" name="AutoShape 15"/>
            <p:cNvCxnSpPr>
              <a:cxnSpLocks noChangeShapeType="1"/>
              <a:stCxn id="4294967295" idx="3"/>
              <a:endCxn id="4294967295" idx="5"/>
            </p:cNvCxnSpPr>
            <p:nvPr/>
          </p:nvCxnSpPr>
          <p:spPr bwMode="auto">
            <a:xfrm flipH="1">
              <a:off x="1628" y="2727"/>
              <a:ext cx="62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7249" name="Text Box 17"/>
            <p:cNvSpPr txBox="1">
              <a:spLocks noChangeArrowheads="1"/>
            </p:cNvSpPr>
            <p:nvPr/>
          </p:nvSpPr>
          <p:spPr bwMode="auto">
            <a:xfrm>
              <a:off x="929" y="289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7250" name="Text Box 18"/>
            <p:cNvSpPr txBox="1">
              <a:spLocks noChangeArrowheads="1"/>
            </p:cNvSpPr>
            <p:nvPr/>
          </p:nvSpPr>
          <p:spPr bwMode="auto">
            <a:xfrm>
              <a:off x="1197" y="193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7251" name="Text Box 19"/>
            <p:cNvSpPr txBox="1">
              <a:spLocks noChangeArrowheads="1"/>
            </p:cNvSpPr>
            <p:nvPr/>
          </p:nvSpPr>
          <p:spPr bwMode="auto">
            <a:xfrm>
              <a:off x="1841" y="26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7252" name="Text Box 20"/>
            <p:cNvSpPr txBox="1">
              <a:spLocks noChangeArrowheads="1"/>
            </p:cNvSpPr>
            <p:nvPr/>
          </p:nvSpPr>
          <p:spPr bwMode="auto">
            <a:xfrm>
              <a:off x="1841" y="2125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7253" name="Text Box 21"/>
            <p:cNvSpPr txBox="1">
              <a:spLocks noChangeArrowheads="1"/>
            </p:cNvSpPr>
            <p:nvPr/>
          </p:nvSpPr>
          <p:spPr bwMode="auto">
            <a:xfrm>
              <a:off x="909" y="24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7254" name="AutoShape 22"/>
            <p:cNvCxnSpPr>
              <a:cxnSpLocks noChangeShapeType="1"/>
              <a:stCxn id="4294967295" idx="1"/>
              <a:endCxn id="4294967295" idx="7"/>
            </p:cNvCxnSpPr>
            <p:nvPr/>
          </p:nvCxnSpPr>
          <p:spPr bwMode="auto">
            <a:xfrm rot="5400000" flipV="1">
              <a:off x="2417" y="2218"/>
              <a:ext cx="1" cy="340"/>
            </a:xfrm>
            <a:prstGeom prst="curvedConnector3">
              <a:avLst>
                <a:gd name="adj1" fmla="val -214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7255" name="AutoShape 23"/>
            <p:cNvCxnSpPr>
              <a:cxnSpLocks noChangeShapeType="1"/>
              <a:stCxn id="4294967295" idx="5"/>
              <a:endCxn id="4294967295" idx="3"/>
            </p:cNvCxnSpPr>
            <p:nvPr/>
          </p:nvCxnSpPr>
          <p:spPr bwMode="auto">
            <a:xfrm rot="5400000">
              <a:off x="1457" y="3326"/>
              <a:ext cx="1" cy="340"/>
            </a:xfrm>
            <a:prstGeom prst="curvedConnector3">
              <a:avLst>
                <a:gd name="adj1" fmla="val 214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7256" name="Text Box 24"/>
            <p:cNvSpPr txBox="1">
              <a:spLocks noChangeArrowheads="1"/>
            </p:cNvSpPr>
            <p:nvPr/>
          </p:nvSpPr>
          <p:spPr bwMode="auto">
            <a:xfrm>
              <a:off x="1293" y="3661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7285" name="Text Box 53"/>
            <p:cNvSpPr txBox="1">
              <a:spLocks noChangeArrowheads="1"/>
            </p:cNvSpPr>
            <p:nvPr/>
          </p:nvSpPr>
          <p:spPr bwMode="auto">
            <a:xfrm>
              <a:off x="521" y="3475"/>
              <a:ext cx="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DFA </a:t>
              </a:r>
              <a:endParaRPr lang="en-US" altLang="zh-CN"/>
            </a:p>
          </p:txBody>
        </p:sp>
      </p:grpSp>
      <p:grpSp>
        <p:nvGrpSpPr>
          <p:cNvPr id="607288" name="Group 56"/>
          <p:cNvGrpSpPr/>
          <p:nvPr/>
        </p:nvGrpSpPr>
        <p:grpSpPr bwMode="auto">
          <a:xfrm>
            <a:off x="4427538" y="4005263"/>
            <a:ext cx="4041775" cy="2016125"/>
            <a:chOff x="2789" y="2659"/>
            <a:chExt cx="2546" cy="1270"/>
          </a:xfrm>
        </p:grpSpPr>
        <p:cxnSp>
          <p:nvCxnSpPr>
            <p:cNvPr id="607273" name="AutoShape 41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4133" y="2992"/>
              <a:ext cx="1" cy="340"/>
            </a:xfrm>
            <a:prstGeom prst="curvedConnector3">
              <a:avLst>
                <a:gd name="adj1" fmla="val -214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7274" name="Oval 42"/>
            <p:cNvSpPr>
              <a:spLocks noChangeArrowheads="1"/>
            </p:cNvSpPr>
            <p:nvPr/>
          </p:nvSpPr>
          <p:spPr bwMode="auto">
            <a:xfrm>
              <a:off x="4901" y="3139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7275" name="AutoShape 15"/>
            <p:cNvCxnSpPr>
              <a:cxnSpLocks noChangeShapeType="1"/>
              <a:stCxn id="4" idx="2"/>
            </p:cNvCxnSpPr>
            <p:nvPr/>
          </p:nvCxnSpPr>
          <p:spPr bwMode="auto">
            <a:xfrm flipH="1">
              <a:off x="2789" y="3331"/>
              <a:ext cx="33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7276" name="AutoShape 15"/>
            <p:cNvCxnSpPr>
              <a:cxnSpLocks noChangeShapeType="1"/>
              <a:stCxn id="4" idx="6"/>
              <a:endCxn id="4294967295" idx="2"/>
            </p:cNvCxnSpPr>
            <p:nvPr/>
          </p:nvCxnSpPr>
          <p:spPr bwMode="auto">
            <a:xfrm>
              <a:off x="3607" y="3331"/>
              <a:ext cx="28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3125" y="3091"/>
              <a:ext cx="482" cy="48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空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4853" y="3091"/>
              <a:ext cx="482" cy="48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开始 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0</a:t>
              </a: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结束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3893" y="3091"/>
              <a:ext cx="482" cy="48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开始 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7280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4375" y="3331"/>
              <a:ext cx="47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7281" name="Text Box 49"/>
            <p:cNvSpPr txBox="1">
              <a:spLocks noChangeArrowheads="1"/>
            </p:cNvSpPr>
            <p:nvPr/>
          </p:nvSpPr>
          <p:spPr bwMode="auto">
            <a:xfrm>
              <a:off x="3941" y="2659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7282" name="Text Box 50"/>
            <p:cNvSpPr txBox="1">
              <a:spLocks noChangeArrowheads="1"/>
            </p:cNvSpPr>
            <p:nvPr/>
          </p:nvSpPr>
          <p:spPr bwMode="auto">
            <a:xfrm>
              <a:off x="4517" y="304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7283" name="Text Box 51"/>
            <p:cNvSpPr txBox="1">
              <a:spLocks noChangeArrowheads="1"/>
            </p:cNvSpPr>
            <p:nvPr/>
          </p:nvSpPr>
          <p:spPr bwMode="auto">
            <a:xfrm>
              <a:off x="3653" y="304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7287" name="Text Box 55"/>
            <p:cNvSpPr txBox="1">
              <a:spLocks noChangeArrowheads="1"/>
            </p:cNvSpPr>
            <p:nvPr/>
          </p:nvSpPr>
          <p:spPr bwMode="auto">
            <a:xfrm>
              <a:off x="3638" y="3602"/>
              <a:ext cx="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NFA 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NFA</a:t>
            </a:r>
            <a:r>
              <a:rPr lang="zh-CN" altLang="en-US" b="1" smtClean="0"/>
              <a:t>的设计</a:t>
            </a:r>
            <a:endParaRPr lang="en-US" altLang="zh-CN" b="1" smtClean="0"/>
          </a:p>
        </p:txBody>
      </p:sp>
      <p:sp>
        <p:nvSpPr>
          <p:cNvPr id="608259" name="Text Box 3"/>
          <p:cNvSpPr txBox="1">
            <a:spLocks noChangeArrowheads="1"/>
          </p:cNvSpPr>
          <p:nvPr/>
        </p:nvSpPr>
        <p:spPr bwMode="auto">
          <a:xfrm>
            <a:off x="1042988" y="1598613"/>
            <a:ext cx="690245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1"/>
                </a:solidFill>
              </a:rPr>
              <a:t>{ w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>
                <a:solidFill>
                  <a:schemeClr val="tx1"/>
                </a:solidFill>
              </a:rPr>
              <a:t> | w</a:t>
            </a:r>
            <a:r>
              <a:rPr kumimoji="0" lang="zh-CN" altLang="en-US">
                <a:solidFill>
                  <a:schemeClr val="tx1"/>
                </a:solidFill>
              </a:rPr>
              <a:t>含有子串</a:t>
            </a:r>
            <a:r>
              <a:rPr kumimoji="0" lang="en-US" altLang="zh-CN">
                <a:solidFill>
                  <a:schemeClr val="tx1"/>
                </a:solidFill>
              </a:rPr>
              <a:t>1010 } </a:t>
            </a:r>
            <a:endParaRPr kumimoji="0" lang="en-US" altLang="zh-CN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={0,1},  </a:t>
            </a:r>
            <a:r>
              <a:rPr kumimoji="0" lang="zh-CN" altLang="en-US">
                <a:solidFill>
                  <a:schemeClr val="tx1"/>
                </a:solidFill>
              </a:rPr>
              <a:t>关键信息</a:t>
            </a:r>
            <a:r>
              <a:rPr kumimoji="0" lang="en-US" altLang="zh-CN">
                <a:solidFill>
                  <a:schemeClr val="tx1"/>
                </a:solidFill>
              </a:rPr>
              <a:t>: </a:t>
            </a:r>
            <a:r>
              <a:rPr kumimoji="0" lang="zh-CN" altLang="en-US">
                <a:solidFill>
                  <a:schemeClr val="tx1"/>
                </a:solidFill>
              </a:rPr>
              <a:t>忽略</a:t>
            </a:r>
            <a:r>
              <a:rPr kumimoji="0" lang="en-US" altLang="zh-CN">
                <a:solidFill>
                  <a:schemeClr val="tx1"/>
                </a:solidFill>
              </a:rPr>
              <a:t>(</a:t>
            </a:r>
            <a:r>
              <a:rPr kumimoji="0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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), 1, 10, 101, 1010</a:t>
            </a: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kumimoji="0" lang="zh-CN" altLang="en-US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608260" name="Group 4"/>
          <p:cNvGrpSpPr/>
          <p:nvPr/>
        </p:nvGrpSpPr>
        <p:grpSpPr bwMode="auto">
          <a:xfrm>
            <a:off x="1470025" y="5207000"/>
            <a:ext cx="854075" cy="522288"/>
            <a:chOff x="1851" y="3520"/>
            <a:chExt cx="538" cy="329"/>
          </a:xfrm>
        </p:grpSpPr>
        <p:cxnSp>
          <p:nvCxnSpPr>
            <p:cNvPr id="608261" name="AutoShape 5"/>
            <p:cNvCxnSpPr>
              <a:cxnSpLocks noChangeShapeType="1"/>
              <a:stCxn id="4294967295" idx="1"/>
              <a:endCxn id="4294967295" idx="3"/>
            </p:cNvCxnSpPr>
            <p:nvPr/>
          </p:nvCxnSpPr>
          <p:spPr bwMode="auto">
            <a:xfrm rot="5400000" flipV="1">
              <a:off x="2252" y="3712"/>
              <a:ext cx="273" cy="1"/>
            </a:xfrm>
            <a:prstGeom prst="curvedConnector5">
              <a:avLst>
                <a:gd name="adj1" fmla="val -6963"/>
                <a:gd name="adj2" fmla="val -20800000"/>
                <a:gd name="adj3" fmla="val 97801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62" name="Text Box 6"/>
            <p:cNvSpPr txBox="1">
              <a:spLocks noChangeArrowheads="1"/>
            </p:cNvSpPr>
            <p:nvPr/>
          </p:nvSpPr>
          <p:spPr bwMode="auto">
            <a:xfrm>
              <a:off x="1851" y="352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608263" name="Group 7"/>
          <p:cNvGrpSpPr/>
          <p:nvPr/>
        </p:nvGrpSpPr>
        <p:grpSpPr bwMode="auto">
          <a:xfrm>
            <a:off x="250825" y="2997200"/>
            <a:ext cx="4070350" cy="2820988"/>
            <a:chOff x="1083" y="2128"/>
            <a:chExt cx="2564" cy="1777"/>
          </a:xfrm>
        </p:grpSpPr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2331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65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805" y="289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1419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8267" name="Text Box 11"/>
            <p:cNvSpPr txBox="1">
              <a:spLocks noChangeArrowheads="1"/>
            </p:cNvSpPr>
            <p:nvPr/>
          </p:nvSpPr>
          <p:spPr bwMode="auto">
            <a:xfrm>
              <a:off x="1927" y="260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68" name="Text Box 12"/>
            <p:cNvSpPr txBox="1">
              <a:spLocks noChangeArrowheads="1"/>
            </p:cNvSpPr>
            <p:nvPr/>
          </p:nvSpPr>
          <p:spPr bwMode="auto">
            <a:xfrm>
              <a:off x="2876" y="265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69" name="Oval 13"/>
            <p:cNvSpPr>
              <a:spLocks noChangeArrowheads="1"/>
            </p:cNvSpPr>
            <p:nvPr/>
          </p:nvSpPr>
          <p:spPr bwMode="auto">
            <a:xfrm>
              <a:off x="2379" y="35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8270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1083" y="2896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71" name="Text Box 15"/>
            <p:cNvSpPr txBox="1">
              <a:spLocks noChangeArrowheads="1"/>
            </p:cNvSpPr>
            <p:nvPr/>
          </p:nvSpPr>
          <p:spPr bwMode="auto">
            <a:xfrm>
              <a:off x="1323" y="232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3243" y="270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73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2717" y="289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2331" y="352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00"/>
                  </a:solidFill>
                  <a:sym typeface="Symbol" panose="05050102010706020507" pitchFamily="18" charset="2"/>
                </a:rPr>
                <a:t>1010</a:t>
              </a:r>
              <a:endParaRPr kumimoji="0" lang="en-US" altLang="zh-CN" sz="18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75" name="AutoShape 1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1611" y="2625"/>
              <a:ext cx="1" cy="272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76" name="Text Box 20"/>
            <p:cNvSpPr txBox="1">
              <a:spLocks noChangeArrowheads="1"/>
            </p:cNvSpPr>
            <p:nvPr/>
          </p:nvSpPr>
          <p:spPr bwMode="auto">
            <a:xfrm>
              <a:off x="2907" y="347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77" name="Text Box 21"/>
            <p:cNvSpPr txBox="1">
              <a:spLocks noChangeArrowheads="1"/>
            </p:cNvSpPr>
            <p:nvPr/>
          </p:nvSpPr>
          <p:spPr bwMode="auto">
            <a:xfrm>
              <a:off x="2283" y="236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8278" name="AutoShape 22"/>
            <p:cNvCxnSpPr>
              <a:cxnSpLocks noChangeShapeType="1"/>
              <a:stCxn id="4294967295" idx="1"/>
              <a:endCxn id="4294967295" idx="7"/>
            </p:cNvCxnSpPr>
            <p:nvPr/>
          </p:nvCxnSpPr>
          <p:spPr bwMode="auto">
            <a:xfrm rot="16200000" flipH="1" flipV="1">
              <a:off x="2523" y="1985"/>
              <a:ext cx="1" cy="1552"/>
            </a:xfrm>
            <a:prstGeom prst="curvedConnector3">
              <a:avLst>
                <a:gd name="adj1" fmla="val -414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79" name="Text Box 23"/>
            <p:cNvSpPr txBox="1">
              <a:spLocks noChangeArrowheads="1"/>
            </p:cNvSpPr>
            <p:nvPr/>
          </p:nvSpPr>
          <p:spPr bwMode="auto">
            <a:xfrm>
              <a:off x="2811" y="212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3243" y="351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81" name="AutoShape 15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3436" y="3089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82" name="Text Box 26"/>
            <p:cNvSpPr txBox="1">
              <a:spLocks noChangeArrowheads="1"/>
            </p:cNvSpPr>
            <p:nvPr/>
          </p:nvSpPr>
          <p:spPr bwMode="auto">
            <a:xfrm>
              <a:off x="3387" y="313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8283" name="AutoShape 15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2717" y="3712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8284" name="AutoShape 28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2523" y="2625"/>
              <a:ext cx="1" cy="272"/>
            </a:xfrm>
            <a:prstGeom prst="curvedConnector3">
              <a:avLst>
                <a:gd name="adj1" fmla="val -200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8285" name="AutoShape 15"/>
            <p:cNvCxnSpPr>
              <a:cxnSpLocks noChangeShapeType="1"/>
              <a:stCxn id="4294967295" idx="1"/>
              <a:endCxn id="4294967295" idx="5"/>
            </p:cNvCxnSpPr>
            <p:nvPr/>
          </p:nvCxnSpPr>
          <p:spPr bwMode="auto">
            <a:xfrm flipH="1" flipV="1">
              <a:off x="2660" y="3033"/>
              <a:ext cx="640" cy="54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86" name="Text Box 30"/>
            <p:cNvSpPr txBox="1">
              <a:spLocks noChangeArrowheads="1"/>
            </p:cNvSpPr>
            <p:nvPr/>
          </p:nvSpPr>
          <p:spPr bwMode="auto">
            <a:xfrm>
              <a:off x="2955" y="308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608307" name="Text Box 51"/>
          <p:cNvSpPr txBox="1">
            <a:spLocks noChangeArrowheads="1"/>
          </p:cNvSpPr>
          <p:nvPr/>
        </p:nvSpPr>
        <p:spPr bwMode="auto">
          <a:xfrm>
            <a:off x="1023938" y="5918200"/>
            <a:ext cx="1004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DFA </a:t>
            </a:r>
            <a:endParaRPr lang="en-US" altLang="zh-CN"/>
          </a:p>
        </p:txBody>
      </p:sp>
      <p:grpSp>
        <p:nvGrpSpPr>
          <p:cNvPr id="608309" name="Group 53"/>
          <p:cNvGrpSpPr/>
          <p:nvPr/>
        </p:nvGrpSpPr>
        <p:grpSpPr bwMode="auto">
          <a:xfrm>
            <a:off x="4419600" y="2997200"/>
            <a:ext cx="4041775" cy="3543300"/>
            <a:chOff x="2784" y="1888"/>
            <a:chExt cx="2546" cy="2232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4032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88" name="AutoShape 15"/>
            <p:cNvCxnSpPr>
              <a:cxnSpLocks noChangeShapeType="1"/>
              <a:stCxn id="4294967295" idx="6"/>
              <a:endCxn id="4" idx="2"/>
            </p:cNvCxnSpPr>
            <p:nvPr/>
          </p:nvCxnSpPr>
          <p:spPr bwMode="auto">
            <a:xfrm>
              <a:off x="3506" y="265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3120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忽略 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8290" name="Text Box 34"/>
            <p:cNvSpPr txBox="1">
              <a:spLocks noChangeArrowheads="1"/>
            </p:cNvSpPr>
            <p:nvPr/>
          </p:nvSpPr>
          <p:spPr bwMode="auto">
            <a:xfrm>
              <a:off x="3628" y="2368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91" name="Text Box 35"/>
            <p:cNvSpPr txBox="1">
              <a:spLocks noChangeArrowheads="1"/>
            </p:cNvSpPr>
            <p:nvPr/>
          </p:nvSpPr>
          <p:spPr bwMode="auto">
            <a:xfrm>
              <a:off x="4577" y="241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8292" name="Oval 36"/>
            <p:cNvSpPr>
              <a:spLocks noChangeArrowheads="1"/>
            </p:cNvSpPr>
            <p:nvPr/>
          </p:nvSpPr>
          <p:spPr bwMode="auto">
            <a:xfrm>
              <a:off x="4080" y="33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8293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2784" y="2656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294" name="Text Box 38"/>
            <p:cNvSpPr txBox="1">
              <a:spLocks noChangeArrowheads="1"/>
            </p:cNvSpPr>
            <p:nvPr/>
          </p:nvSpPr>
          <p:spPr bwMode="auto">
            <a:xfrm>
              <a:off x="3120" y="1888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4944" y="246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96" name="AutoShape 15"/>
            <p:cNvCxnSpPr>
              <a:cxnSpLocks noChangeShapeType="1"/>
              <a:stCxn id="4" idx="6"/>
              <a:endCxn id="4294967295" idx="2"/>
            </p:cNvCxnSpPr>
            <p:nvPr/>
          </p:nvCxnSpPr>
          <p:spPr bwMode="auto">
            <a:xfrm>
              <a:off x="4418" y="2657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4032" y="3280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800">
                  <a:solidFill>
                    <a:srgbClr val="000000"/>
                  </a:solidFill>
                  <a:sym typeface="Symbol" panose="05050102010706020507" pitchFamily="18" charset="2"/>
                </a:rPr>
                <a:t>1010</a:t>
              </a:r>
              <a:endParaRPr kumimoji="0" lang="en-US" altLang="zh-CN" sz="18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298" name="AutoShape 42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3312" y="2385"/>
              <a:ext cx="1" cy="272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299" name="Text Box 43"/>
            <p:cNvSpPr txBox="1">
              <a:spLocks noChangeArrowheads="1"/>
            </p:cNvSpPr>
            <p:nvPr/>
          </p:nvSpPr>
          <p:spPr bwMode="auto">
            <a:xfrm>
              <a:off x="4608" y="32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8300" name="AutoShape 44"/>
            <p:cNvCxnSpPr>
              <a:cxnSpLocks noChangeShapeType="1"/>
              <a:stCxn id="4294967295" idx="1"/>
              <a:endCxn id="4294967295" idx="3"/>
            </p:cNvCxnSpPr>
            <p:nvPr/>
          </p:nvCxnSpPr>
          <p:spPr bwMode="auto">
            <a:xfrm rot="5400000" flipV="1">
              <a:off x="3953" y="3472"/>
              <a:ext cx="273" cy="1"/>
            </a:xfrm>
            <a:prstGeom prst="curvedConnector5">
              <a:avLst>
                <a:gd name="adj1" fmla="val -6963"/>
                <a:gd name="adj2" fmla="val -20800000"/>
                <a:gd name="adj3" fmla="val 97801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8301" name="Text Box 45"/>
            <p:cNvSpPr txBox="1">
              <a:spLocks noChangeArrowheads="1"/>
            </p:cNvSpPr>
            <p:nvPr/>
          </p:nvSpPr>
          <p:spPr bwMode="auto">
            <a:xfrm>
              <a:off x="3552" y="328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944" y="327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8303" name="AutoShape 15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5137" y="2849"/>
              <a:ext cx="0" cy="4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304" name="Text Box 48"/>
            <p:cNvSpPr txBox="1">
              <a:spLocks noChangeArrowheads="1"/>
            </p:cNvSpPr>
            <p:nvPr/>
          </p:nvSpPr>
          <p:spPr bwMode="auto">
            <a:xfrm>
              <a:off x="5068" y="289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8305" name="AutoShape 15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4418" y="3472"/>
              <a:ext cx="52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8308" name="Text Box 52"/>
            <p:cNvSpPr txBox="1">
              <a:spLocks noChangeArrowheads="1"/>
            </p:cNvSpPr>
            <p:nvPr/>
          </p:nvSpPr>
          <p:spPr bwMode="auto">
            <a:xfrm>
              <a:off x="4105" y="3793"/>
              <a:ext cx="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NFA 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NFA</a:t>
            </a:r>
            <a:r>
              <a:rPr lang="zh-CN" altLang="en-US" b="1" smtClean="0"/>
              <a:t>的设计</a:t>
            </a:r>
            <a:endParaRPr lang="en-US" altLang="zh-CN" b="1" smtClean="0"/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1042988" y="1598613"/>
            <a:ext cx="5443537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en-US" altLang="zh-CN">
                <a:solidFill>
                  <a:schemeClr val="tx1"/>
                </a:solidFill>
              </a:rPr>
              <a:t>{ w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>
                <a:solidFill>
                  <a:schemeClr val="tx1"/>
                </a:solidFill>
              </a:rPr>
              <a:t> | w</a:t>
            </a:r>
            <a:r>
              <a:rPr kumimoji="0" lang="zh-CN" altLang="en-US">
                <a:solidFill>
                  <a:schemeClr val="tx1"/>
                </a:solidFill>
              </a:rPr>
              <a:t>倒数第</a:t>
            </a:r>
            <a:r>
              <a:rPr kumimoji="0" lang="en-US" altLang="zh-CN">
                <a:solidFill>
                  <a:schemeClr val="tx1"/>
                </a:solidFill>
              </a:rPr>
              <a:t>2</a:t>
            </a:r>
            <a:r>
              <a:rPr kumimoji="0" lang="zh-CN" altLang="en-US">
                <a:solidFill>
                  <a:schemeClr val="tx1"/>
                </a:solidFill>
              </a:rPr>
              <a:t>个符号是</a:t>
            </a:r>
            <a:r>
              <a:rPr kumimoji="0" lang="en-US" altLang="zh-CN">
                <a:solidFill>
                  <a:schemeClr val="tx1"/>
                </a:solidFill>
              </a:rPr>
              <a:t>1 } </a:t>
            </a:r>
            <a:endParaRPr kumimoji="0" lang="en-US" altLang="zh-CN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={0,1}, </a:t>
            </a:r>
            <a:r>
              <a:rPr kumimoji="0" lang="zh-CN" altLang="en-US">
                <a:solidFill>
                  <a:schemeClr val="tx1"/>
                </a:solidFill>
              </a:rPr>
              <a:t>关键信息</a:t>
            </a:r>
            <a:r>
              <a:rPr kumimoji="0" lang="en-US" altLang="zh-CN">
                <a:solidFill>
                  <a:schemeClr val="tx1"/>
                </a:solidFill>
              </a:rPr>
              <a:t>: </a:t>
            </a:r>
            <a:r>
              <a:rPr kumimoji="0" lang="zh-CN" altLang="en-US">
                <a:solidFill>
                  <a:schemeClr val="tx1"/>
                </a:solidFill>
              </a:rPr>
              <a:t>忽略</a:t>
            </a:r>
            <a:r>
              <a:rPr kumimoji="0" lang="en-US" altLang="zh-CN">
                <a:solidFill>
                  <a:schemeClr val="tx1"/>
                </a:solidFill>
              </a:rPr>
              <a:t>(</a:t>
            </a:r>
            <a:r>
              <a:rPr kumimoji="0" lang="en-US" altLang="zh-CN">
                <a:solidFill>
                  <a:srgbClr val="FF3300"/>
                </a:solidFill>
                <a:sym typeface="Symbol" panose="05050102010706020507" pitchFamily="18" charset="2"/>
              </a:rPr>
              <a:t>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), 1, 1x, </a:t>
            </a:r>
            <a:endParaRPr kumimoji="0"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609284" name="Group 4"/>
          <p:cNvGrpSpPr/>
          <p:nvPr/>
        </p:nvGrpSpPr>
        <p:grpSpPr bwMode="auto">
          <a:xfrm>
            <a:off x="242888" y="2695575"/>
            <a:ext cx="4041775" cy="2820988"/>
            <a:chOff x="1405" y="1992"/>
            <a:chExt cx="2546" cy="1777"/>
          </a:xfrm>
        </p:grpSpPr>
        <p:cxnSp>
          <p:nvCxnSpPr>
            <p:cNvPr id="609285" name="AutoShape 5"/>
            <p:cNvCxnSpPr>
              <a:cxnSpLocks noChangeShapeType="1"/>
              <a:stCxn id="4294967295" idx="6"/>
              <a:endCxn id="4294967295" idx="4"/>
            </p:cNvCxnSpPr>
            <p:nvPr/>
          </p:nvCxnSpPr>
          <p:spPr bwMode="auto">
            <a:xfrm flipV="1">
              <a:off x="3039" y="2953"/>
              <a:ext cx="719" cy="62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2653" y="2568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9287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2127" y="2761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1741" y="2568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9289" name="Text Box 9"/>
            <p:cNvSpPr txBox="1">
              <a:spLocks noChangeArrowheads="1"/>
            </p:cNvSpPr>
            <p:nvPr/>
          </p:nvSpPr>
          <p:spPr bwMode="auto">
            <a:xfrm>
              <a:off x="2249" y="247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9290" name="Text Box 10"/>
            <p:cNvSpPr txBox="1">
              <a:spLocks noChangeArrowheads="1"/>
            </p:cNvSpPr>
            <p:nvPr/>
          </p:nvSpPr>
          <p:spPr bwMode="auto">
            <a:xfrm>
              <a:off x="3198" y="252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9291" name="Oval 11"/>
            <p:cNvSpPr>
              <a:spLocks noChangeArrowheads="1"/>
            </p:cNvSpPr>
            <p:nvPr/>
          </p:nvSpPr>
          <p:spPr bwMode="auto">
            <a:xfrm>
              <a:off x="2701" y="34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09292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1405" y="2760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9293" name="Text Box 13"/>
            <p:cNvSpPr txBox="1">
              <a:spLocks noChangeArrowheads="1"/>
            </p:cNvSpPr>
            <p:nvPr/>
          </p:nvSpPr>
          <p:spPr bwMode="auto">
            <a:xfrm>
              <a:off x="1645" y="218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3565" y="2568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9295" name="AutoShape 15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3039" y="2761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2653" y="338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9297" name="AutoShape 15"/>
            <p:cNvCxnSpPr>
              <a:cxnSpLocks noChangeShapeType="1"/>
              <a:stCxn id="4294967295" idx="4"/>
              <a:endCxn id="4294967295" idx="0"/>
            </p:cNvCxnSpPr>
            <p:nvPr/>
          </p:nvCxnSpPr>
          <p:spPr bwMode="auto">
            <a:xfrm>
              <a:off x="2846" y="2953"/>
              <a:ext cx="0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9298" name="AutoShape 18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1933" y="2489"/>
              <a:ext cx="1" cy="272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9299" name="Oval 19"/>
            <p:cNvSpPr>
              <a:spLocks noChangeArrowheads="1"/>
            </p:cNvSpPr>
            <p:nvPr/>
          </p:nvSpPr>
          <p:spPr bwMode="auto">
            <a:xfrm>
              <a:off x="3613" y="26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9300" name="Text Box 20"/>
            <p:cNvSpPr txBox="1">
              <a:spLocks noChangeArrowheads="1"/>
            </p:cNvSpPr>
            <p:nvPr/>
          </p:nvSpPr>
          <p:spPr bwMode="auto">
            <a:xfrm>
              <a:off x="3517" y="324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9301" name="Text Box 21"/>
            <p:cNvSpPr txBox="1">
              <a:spLocks noChangeArrowheads="1"/>
            </p:cNvSpPr>
            <p:nvPr/>
          </p:nvSpPr>
          <p:spPr bwMode="auto">
            <a:xfrm>
              <a:off x="2653" y="300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9302" name="AutoShape 22"/>
            <p:cNvCxnSpPr>
              <a:cxnSpLocks noChangeShapeType="1"/>
              <a:stCxn id="4294967295" idx="1"/>
              <a:endCxn id="4294967295" idx="7"/>
            </p:cNvCxnSpPr>
            <p:nvPr/>
          </p:nvCxnSpPr>
          <p:spPr bwMode="auto">
            <a:xfrm rot="16200000" flipH="1" flipV="1">
              <a:off x="3301" y="2305"/>
              <a:ext cx="1" cy="640"/>
            </a:xfrm>
            <a:prstGeom prst="curvedConnector3">
              <a:avLst>
                <a:gd name="adj1" fmla="val -200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9303" name="Text Box 23"/>
            <p:cNvSpPr txBox="1">
              <a:spLocks noChangeArrowheads="1"/>
            </p:cNvSpPr>
            <p:nvPr/>
          </p:nvSpPr>
          <p:spPr bwMode="auto">
            <a:xfrm>
              <a:off x="2941" y="22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9304" name="AutoShape 24"/>
            <p:cNvCxnSpPr>
              <a:cxnSpLocks noChangeShapeType="1"/>
              <a:stCxn id="4294967295" idx="1"/>
              <a:endCxn id="4294967295" idx="3"/>
            </p:cNvCxnSpPr>
            <p:nvPr/>
          </p:nvCxnSpPr>
          <p:spPr bwMode="auto">
            <a:xfrm rot="5400000" flipV="1">
              <a:off x="2574" y="3576"/>
              <a:ext cx="273" cy="1"/>
            </a:xfrm>
            <a:prstGeom prst="curvedConnector5">
              <a:avLst>
                <a:gd name="adj1" fmla="val -6963"/>
                <a:gd name="adj2" fmla="val -20800000"/>
                <a:gd name="adj3" fmla="val 97801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9305" name="Text Box 25"/>
            <p:cNvSpPr txBox="1">
              <a:spLocks noChangeArrowheads="1"/>
            </p:cNvSpPr>
            <p:nvPr/>
          </p:nvSpPr>
          <p:spPr bwMode="auto">
            <a:xfrm>
              <a:off x="2297" y="338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9306" name="AutoShape 26"/>
            <p:cNvCxnSpPr>
              <a:cxnSpLocks noChangeShapeType="1"/>
              <a:stCxn id="4294967295" idx="1"/>
              <a:endCxn id="4294967295" idx="7"/>
            </p:cNvCxnSpPr>
            <p:nvPr/>
          </p:nvCxnSpPr>
          <p:spPr bwMode="auto">
            <a:xfrm rot="16200000" flipH="1" flipV="1">
              <a:off x="2845" y="1849"/>
              <a:ext cx="1" cy="1552"/>
            </a:xfrm>
            <a:prstGeom prst="curvedConnector3">
              <a:avLst>
                <a:gd name="adj1" fmla="val -414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9307" name="Text Box 27"/>
            <p:cNvSpPr txBox="1">
              <a:spLocks noChangeArrowheads="1"/>
            </p:cNvSpPr>
            <p:nvPr/>
          </p:nvSpPr>
          <p:spPr bwMode="auto">
            <a:xfrm>
              <a:off x="3133" y="199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609320" name="Text Box 40"/>
          <p:cNvSpPr txBox="1">
            <a:spLocks noChangeArrowheads="1"/>
          </p:cNvSpPr>
          <p:nvPr/>
        </p:nvSpPr>
        <p:spPr bwMode="auto">
          <a:xfrm>
            <a:off x="1258888" y="5805488"/>
            <a:ext cx="1004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DFA </a:t>
            </a:r>
            <a:endParaRPr lang="en-US" altLang="zh-CN"/>
          </a:p>
        </p:txBody>
      </p:sp>
      <p:grpSp>
        <p:nvGrpSpPr>
          <p:cNvPr id="609322" name="Group 42"/>
          <p:cNvGrpSpPr/>
          <p:nvPr/>
        </p:nvGrpSpPr>
        <p:grpSpPr bwMode="auto">
          <a:xfrm>
            <a:off x="4643438" y="3357563"/>
            <a:ext cx="4041775" cy="2319337"/>
            <a:chOff x="2925" y="2115"/>
            <a:chExt cx="2546" cy="1461"/>
          </a:xfrm>
        </p:grpSpPr>
        <p:sp>
          <p:nvSpPr>
            <p:cNvPr id="609308" name="Oval 28"/>
            <p:cNvSpPr>
              <a:spLocks noChangeArrowheads="1"/>
            </p:cNvSpPr>
            <p:nvPr/>
          </p:nvSpPr>
          <p:spPr bwMode="auto">
            <a:xfrm>
              <a:off x="5133" y="278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4173" y="273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9310" name="AutoShape 15"/>
            <p:cNvCxnSpPr>
              <a:cxnSpLocks noChangeShapeType="1"/>
              <a:stCxn id="4294967295" idx="6"/>
              <a:endCxn id="4" idx="2"/>
            </p:cNvCxnSpPr>
            <p:nvPr/>
          </p:nvCxnSpPr>
          <p:spPr bwMode="auto">
            <a:xfrm>
              <a:off x="3647" y="2932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3261" y="273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zh-CN" altLang="en-US" sz="1600">
                  <a:solidFill>
                    <a:srgbClr val="000000"/>
                  </a:solidFill>
                  <a:sym typeface="Symbol" panose="05050102010706020507" pitchFamily="18" charset="2"/>
                </a:rPr>
                <a:t>忽略 </a:t>
              </a:r>
              <a:endParaRPr kumimoji="0" lang="zh-CN" altLang="en-US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09312" name="Text Box 32"/>
            <p:cNvSpPr txBox="1">
              <a:spLocks noChangeArrowheads="1"/>
            </p:cNvSpPr>
            <p:nvPr/>
          </p:nvSpPr>
          <p:spPr bwMode="auto">
            <a:xfrm>
              <a:off x="3769" y="2643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609313" name="Text Box 33"/>
            <p:cNvSpPr txBox="1">
              <a:spLocks noChangeArrowheads="1"/>
            </p:cNvSpPr>
            <p:nvPr/>
          </p:nvSpPr>
          <p:spPr bwMode="auto">
            <a:xfrm>
              <a:off x="4718" y="2691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609314" name="AutoShape 15"/>
            <p:cNvCxnSpPr>
              <a:cxnSpLocks noChangeShapeType="1"/>
              <a:stCxn id="4294967295" idx="2"/>
            </p:cNvCxnSpPr>
            <p:nvPr/>
          </p:nvCxnSpPr>
          <p:spPr bwMode="auto">
            <a:xfrm flipH="1" flipV="1">
              <a:off x="2925" y="2931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09315" name="Text Box 35"/>
            <p:cNvSpPr txBox="1">
              <a:spLocks noChangeArrowheads="1"/>
            </p:cNvSpPr>
            <p:nvPr/>
          </p:nvSpPr>
          <p:spPr bwMode="auto">
            <a:xfrm>
              <a:off x="3261" y="2115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0,1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5085" y="2739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1x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09317" name="AutoShape 15"/>
            <p:cNvCxnSpPr>
              <a:cxnSpLocks noChangeShapeType="1"/>
              <a:stCxn id="4" idx="6"/>
              <a:endCxn id="4294967295" idx="2"/>
            </p:cNvCxnSpPr>
            <p:nvPr/>
          </p:nvCxnSpPr>
          <p:spPr bwMode="auto">
            <a:xfrm>
              <a:off x="4559" y="2932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9318" name="AutoShape 38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3453" y="2660"/>
              <a:ext cx="1" cy="272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09321" name="Text Box 41"/>
            <p:cNvSpPr txBox="1">
              <a:spLocks noChangeArrowheads="1"/>
            </p:cNvSpPr>
            <p:nvPr/>
          </p:nvSpPr>
          <p:spPr bwMode="auto">
            <a:xfrm>
              <a:off x="3969" y="3249"/>
              <a:ext cx="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NFA 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NFA</a:t>
            </a:r>
            <a:r>
              <a:rPr lang="zh-CN" altLang="en-US" b="1" smtClean="0"/>
              <a:t>与</a:t>
            </a:r>
            <a:r>
              <a:rPr lang="en-US" altLang="zh-CN" b="1" smtClean="0"/>
              <a:t>DFA</a:t>
            </a:r>
            <a:r>
              <a:rPr lang="zh-CN" altLang="en-US" b="1" smtClean="0"/>
              <a:t>等价</a:t>
            </a:r>
            <a:endParaRPr lang="zh-CN" altLang="en-US" b="1" smtClean="0"/>
          </a:p>
        </p:txBody>
      </p:sp>
      <p:sp>
        <p:nvSpPr>
          <p:cNvPr id="521219" name="Text Box 3"/>
          <p:cNvSpPr txBox="1">
            <a:spLocks noChangeArrowheads="1"/>
          </p:cNvSpPr>
          <p:nvPr/>
        </p:nvSpPr>
        <p:spPr bwMode="auto">
          <a:xfrm>
            <a:off x="214313" y="1193800"/>
            <a:ext cx="66627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zh-CN" altLang="en-US" sz="3200">
                <a:solidFill>
                  <a:schemeClr val="tx1"/>
                </a:solidFill>
              </a:rPr>
              <a:t>定理</a:t>
            </a:r>
            <a:r>
              <a:rPr kumimoji="0" lang="en-US" altLang="zh-CN" sz="3200">
                <a:solidFill>
                  <a:schemeClr val="tx1"/>
                </a:solidFill>
              </a:rPr>
              <a:t>: </a:t>
            </a:r>
            <a:r>
              <a:rPr kumimoji="0" lang="zh-CN" altLang="en-US" sz="3200">
                <a:solidFill>
                  <a:schemeClr val="tx1"/>
                </a:solidFill>
              </a:rPr>
              <a:t>每个</a:t>
            </a:r>
            <a:r>
              <a:rPr kumimoji="0" lang="en-US" altLang="zh-CN" sz="3200">
                <a:solidFill>
                  <a:schemeClr val="tx1"/>
                </a:solidFill>
              </a:rPr>
              <a:t>NFA</a:t>
            </a:r>
            <a:r>
              <a:rPr kumimoji="0" lang="zh-CN" altLang="en-US" sz="3200">
                <a:solidFill>
                  <a:schemeClr val="tx1"/>
                </a:solidFill>
              </a:rPr>
              <a:t>都有一台等价的</a:t>
            </a:r>
            <a:r>
              <a:rPr kumimoji="0" lang="en-US" altLang="zh-CN" sz="3200">
                <a:solidFill>
                  <a:schemeClr val="tx1"/>
                </a:solidFill>
              </a:rPr>
              <a:t>DFA.</a:t>
            </a:r>
            <a:endParaRPr kumimoji="0" lang="en-US" altLang="zh-CN" sz="3200">
              <a:solidFill>
                <a:schemeClr val="tx1"/>
              </a:solidFill>
            </a:endParaRPr>
          </a:p>
        </p:txBody>
      </p:sp>
      <p:grpSp>
        <p:nvGrpSpPr>
          <p:cNvPr id="521220" name="Group 4"/>
          <p:cNvGrpSpPr/>
          <p:nvPr/>
        </p:nvGrpSpPr>
        <p:grpSpPr bwMode="auto">
          <a:xfrm>
            <a:off x="42863" y="2952750"/>
            <a:ext cx="6400800" cy="3429000"/>
            <a:chOff x="1008" y="1488"/>
            <a:chExt cx="4032" cy="2160"/>
          </a:xfrm>
        </p:grpSpPr>
        <p:sp>
          <p:nvSpPr>
            <p:cNvPr id="521221" name="Oval 5"/>
            <p:cNvSpPr>
              <a:spLocks noChangeArrowheads="1"/>
            </p:cNvSpPr>
            <p:nvPr/>
          </p:nvSpPr>
          <p:spPr bwMode="auto">
            <a:xfrm>
              <a:off x="100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22" name="Text Box 6"/>
            <p:cNvSpPr txBox="1">
              <a:spLocks noChangeArrowheads="1"/>
            </p:cNvSpPr>
            <p:nvPr/>
          </p:nvSpPr>
          <p:spPr bwMode="auto">
            <a:xfrm>
              <a:off x="104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4" name="Oval 8"/>
            <p:cNvSpPr>
              <a:spLocks noChangeArrowheads="1"/>
            </p:cNvSpPr>
            <p:nvPr/>
          </p:nvSpPr>
          <p:spPr bwMode="auto">
            <a:xfrm>
              <a:off x="1728" y="234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25" name="Text Box 9"/>
            <p:cNvSpPr txBox="1">
              <a:spLocks noChangeArrowheads="1"/>
            </p:cNvSpPr>
            <p:nvPr/>
          </p:nvSpPr>
          <p:spPr bwMode="auto">
            <a:xfrm>
              <a:off x="1760" y="230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26" name="Line 10"/>
            <p:cNvSpPr>
              <a:spLocks noChangeShapeType="1"/>
            </p:cNvSpPr>
            <p:nvPr/>
          </p:nvSpPr>
          <p:spPr bwMode="auto">
            <a:xfrm>
              <a:off x="1488" y="1728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7" name="Rectangle 11"/>
            <p:cNvSpPr>
              <a:spLocks noChangeArrowheads="1"/>
            </p:cNvSpPr>
            <p:nvPr/>
          </p:nvSpPr>
          <p:spPr bwMode="auto">
            <a:xfrm>
              <a:off x="139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28" name="Line 12"/>
            <p:cNvSpPr>
              <a:spLocks noChangeShapeType="1"/>
            </p:cNvSpPr>
            <p:nvPr/>
          </p:nvSpPr>
          <p:spPr bwMode="auto">
            <a:xfrm>
              <a:off x="206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29" name="Line 13"/>
            <p:cNvSpPr>
              <a:spLocks noChangeShapeType="1"/>
            </p:cNvSpPr>
            <p:nvPr/>
          </p:nvSpPr>
          <p:spPr bwMode="auto">
            <a:xfrm>
              <a:off x="2016" y="2640"/>
              <a:ext cx="432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0" name="Line 14"/>
            <p:cNvSpPr>
              <a:spLocks noChangeShapeType="1"/>
            </p:cNvSpPr>
            <p:nvPr/>
          </p:nvSpPr>
          <p:spPr bwMode="auto">
            <a:xfrm>
              <a:off x="2208" y="172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1" name="Rectangle 15"/>
            <p:cNvSpPr>
              <a:spLocks noChangeArrowheads="1"/>
            </p:cNvSpPr>
            <p:nvPr/>
          </p:nvSpPr>
          <p:spPr bwMode="auto">
            <a:xfrm>
              <a:off x="211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32" name="Oval 16"/>
            <p:cNvSpPr>
              <a:spLocks noChangeArrowheads="1"/>
            </p:cNvSpPr>
            <p:nvPr/>
          </p:nvSpPr>
          <p:spPr bwMode="auto">
            <a:xfrm>
              <a:off x="244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3" name="Text Box 17"/>
            <p:cNvSpPr txBox="1">
              <a:spLocks noChangeArrowheads="1"/>
            </p:cNvSpPr>
            <p:nvPr/>
          </p:nvSpPr>
          <p:spPr bwMode="auto">
            <a:xfrm>
              <a:off x="248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34" name="Oval 18"/>
            <p:cNvSpPr>
              <a:spLocks noChangeArrowheads="1"/>
            </p:cNvSpPr>
            <p:nvPr/>
          </p:nvSpPr>
          <p:spPr bwMode="auto">
            <a:xfrm>
              <a:off x="2448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5" name="Text Box 19"/>
            <p:cNvSpPr txBox="1">
              <a:spLocks noChangeArrowheads="1"/>
            </p:cNvSpPr>
            <p:nvPr/>
          </p:nvSpPr>
          <p:spPr bwMode="auto">
            <a:xfrm>
              <a:off x="2480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36" name="Line 20"/>
            <p:cNvSpPr>
              <a:spLocks noChangeShapeType="1"/>
            </p:cNvSpPr>
            <p:nvPr/>
          </p:nvSpPr>
          <p:spPr bwMode="auto">
            <a:xfrm flipV="1">
              <a:off x="2592" y="220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37" name="Oval 21"/>
            <p:cNvSpPr>
              <a:spLocks noChangeArrowheads="1"/>
            </p:cNvSpPr>
            <p:nvPr/>
          </p:nvSpPr>
          <p:spPr bwMode="auto">
            <a:xfrm>
              <a:off x="2400" y="2928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38" name="Text Box 22"/>
            <p:cNvSpPr txBox="1">
              <a:spLocks noChangeArrowheads="1"/>
            </p:cNvSpPr>
            <p:nvPr/>
          </p:nvSpPr>
          <p:spPr bwMode="auto">
            <a:xfrm>
              <a:off x="2432" y="2889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39" name="Line 23"/>
            <p:cNvSpPr>
              <a:spLocks noChangeShapeType="1"/>
            </p:cNvSpPr>
            <p:nvPr/>
          </p:nvSpPr>
          <p:spPr bwMode="auto">
            <a:xfrm flipV="1">
              <a:off x="2784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0" name="Text Box 24"/>
            <p:cNvSpPr txBox="1">
              <a:spLocks noChangeArrowheads="1"/>
            </p:cNvSpPr>
            <p:nvPr/>
          </p:nvSpPr>
          <p:spPr bwMode="auto">
            <a:xfrm>
              <a:off x="2832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21241" name="Line 25"/>
            <p:cNvSpPr>
              <a:spLocks noChangeShapeType="1"/>
            </p:cNvSpPr>
            <p:nvPr/>
          </p:nvSpPr>
          <p:spPr bwMode="auto">
            <a:xfrm>
              <a:off x="2928" y="1728"/>
              <a:ext cx="0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2" name="Rectangle 26"/>
            <p:cNvSpPr>
              <a:spLocks noChangeArrowheads="1"/>
            </p:cNvSpPr>
            <p:nvPr/>
          </p:nvSpPr>
          <p:spPr bwMode="auto">
            <a:xfrm>
              <a:off x="2832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43" name="Line 27"/>
            <p:cNvSpPr>
              <a:spLocks noChangeShapeType="1"/>
            </p:cNvSpPr>
            <p:nvPr/>
          </p:nvSpPr>
          <p:spPr bwMode="auto">
            <a:xfrm>
              <a:off x="2736" y="3168"/>
              <a:ext cx="384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4" name="Oval 28"/>
            <p:cNvSpPr>
              <a:spLocks noChangeArrowheads="1"/>
            </p:cNvSpPr>
            <p:nvPr/>
          </p:nvSpPr>
          <p:spPr bwMode="auto">
            <a:xfrm>
              <a:off x="3120" y="320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45" name="Text Box 29"/>
            <p:cNvSpPr txBox="1">
              <a:spLocks noChangeArrowheads="1"/>
            </p:cNvSpPr>
            <p:nvPr/>
          </p:nvSpPr>
          <p:spPr bwMode="auto">
            <a:xfrm>
              <a:off x="3152" y="316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46" name="Line 30"/>
            <p:cNvSpPr>
              <a:spLocks noChangeShapeType="1"/>
            </p:cNvSpPr>
            <p:nvPr/>
          </p:nvSpPr>
          <p:spPr bwMode="auto">
            <a:xfrm>
              <a:off x="278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47" name="Oval 31"/>
            <p:cNvSpPr>
              <a:spLocks noChangeArrowheads="1"/>
            </p:cNvSpPr>
            <p:nvPr/>
          </p:nvSpPr>
          <p:spPr bwMode="auto">
            <a:xfrm>
              <a:off x="3120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48" name="Text Box 32"/>
            <p:cNvSpPr txBox="1">
              <a:spLocks noChangeArrowheads="1"/>
            </p:cNvSpPr>
            <p:nvPr/>
          </p:nvSpPr>
          <p:spPr bwMode="auto">
            <a:xfrm>
              <a:off x="3152" y="236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49" name="Line 33"/>
            <p:cNvSpPr>
              <a:spLocks noChangeShapeType="1"/>
            </p:cNvSpPr>
            <p:nvPr/>
          </p:nvSpPr>
          <p:spPr bwMode="auto">
            <a:xfrm flipV="1">
              <a:off x="3408" y="3072"/>
              <a:ext cx="48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0" name="Line 34"/>
            <p:cNvSpPr>
              <a:spLocks noChangeShapeType="1"/>
            </p:cNvSpPr>
            <p:nvPr/>
          </p:nvSpPr>
          <p:spPr bwMode="auto">
            <a:xfrm>
              <a:off x="3456" y="3360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1" name="Line 35"/>
            <p:cNvSpPr>
              <a:spLocks noChangeShapeType="1"/>
            </p:cNvSpPr>
            <p:nvPr/>
          </p:nvSpPr>
          <p:spPr bwMode="auto">
            <a:xfrm>
              <a:off x="3696" y="1728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2" name="Rectangle 36"/>
            <p:cNvSpPr>
              <a:spLocks noChangeArrowheads="1"/>
            </p:cNvSpPr>
            <p:nvPr/>
          </p:nvSpPr>
          <p:spPr bwMode="auto">
            <a:xfrm>
              <a:off x="360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53" name="Oval 37"/>
            <p:cNvSpPr>
              <a:spLocks noChangeArrowheads="1"/>
            </p:cNvSpPr>
            <p:nvPr/>
          </p:nvSpPr>
          <p:spPr bwMode="auto">
            <a:xfrm>
              <a:off x="3888" y="23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4" name="Text Box 38"/>
            <p:cNvSpPr txBox="1">
              <a:spLocks noChangeArrowheads="1"/>
            </p:cNvSpPr>
            <p:nvPr/>
          </p:nvSpPr>
          <p:spPr bwMode="auto">
            <a:xfrm>
              <a:off x="3920" y="22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55" name="Oval 39"/>
            <p:cNvSpPr>
              <a:spLocks noChangeArrowheads="1"/>
            </p:cNvSpPr>
            <p:nvPr/>
          </p:nvSpPr>
          <p:spPr bwMode="auto">
            <a:xfrm>
              <a:off x="3888" y="283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6" name="Text Box 40"/>
            <p:cNvSpPr txBox="1">
              <a:spLocks noChangeArrowheads="1"/>
            </p:cNvSpPr>
            <p:nvPr/>
          </p:nvSpPr>
          <p:spPr bwMode="auto">
            <a:xfrm>
              <a:off x="3920" y="279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57" name="Line 41"/>
            <p:cNvSpPr>
              <a:spLocks noChangeShapeType="1"/>
            </p:cNvSpPr>
            <p:nvPr/>
          </p:nvSpPr>
          <p:spPr bwMode="auto">
            <a:xfrm flipV="1">
              <a:off x="4032" y="2640"/>
              <a:ext cx="0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58" name="Oval 42"/>
            <p:cNvSpPr>
              <a:spLocks noChangeArrowheads="1"/>
            </p:cNvSpPr>
            <p:nvPr/>
          </p:nvSpPr>
          <p:spPr bwMode="auto">
            <a:xfrm>
              <a:off x="3888" y="331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59" name="Text Box 43"/>
            <p:cNvSpPr txBox="1">
              <a:spLocks noChangeArrowheads="1"/>
            </p:cNvSpPr>
            <p:nvPr/>
          </p:nvSpPr>
          <p:spPr bwMode="auto">
            <a:xfrm>
              <a:off x="3920" y="327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60" name="Line 44"/>
            <p:cNvSpPr>
              <a:spLocks noChangeShapeType="1"/>
            </p:cNvSpPr>
            <p:nvPr/>
          </p:nvSpPr>
          <p:spPr bwMode="auto">
            <a:xfrm flipV="1">
              <a:off x="3456" y="2016"/>
              <a:ext cx="432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1" name="Oval 45"/>
            <p:cNvSpPr>
              <a:spLocks noChangeArrowheads="1"/>
            </p:cNvSpPr>
            <p:nvPr/>
          </p:nvSpPr>
          <p:spPr bwMode="auto">
            <a:xfrm>
              <a:off x="4704" y="240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2" name="Text Box 46"/>
            <p:cNvSpPr txBox="1">
              <a:spLocks noChangeArrowheads="1"/>
            </p:cNvSpPr>
            <p:nvPr/>
          </p:nvSpPr>
          <p:spPr bwMode="auto">
            <a:xfrm>
              <a:off x="4736" y="235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63" name="Oval 47"/>
            <p:cNvSpPr>
              <a:spLocks noChangeArrowheads="1"/>
            </p:cNvSpPr>
            <p:nvPr/>
          </p:nvSpPr>
          <p:spPr bwMode="auto">
            <a:xfrm>
              <a:off x="4704" y="2919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4" name="Text Box 48"/>
            <p:cNvSpPr txBox="1">
              <a:spLocks noChangeArrowheads="1"/>
            </p:cNvSpPr>
            <p:nvPr/>
          </p:nvSpPr>
          <p:spPr bwMode="auto">
            <a:xfrm>
              <a:off x="4736" y="288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65" name="Line 49"/>
            <p:cNvSpPr>
              <a:spLocks noChangeShapeType="1"/>
            </p:cNvSpPr>
            <p:nvPr/>
          </p:nvSpPr>
          <p:spPr bwMode="auto">
            <a:xfrm flipV="1">
              <a:off x="4848" y="273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6" name="Oval 50"/>
            <p:cNvSpPr>
              <a:spLocks noChangeArrowheads="1"/>
            </p:cNvSpPr>
            <p:nvPr/>
          </p:nvSpPr>
          <p:spPr bwMode="auto">
            <a:xfrm>
              <a:off x="4704" y="330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67" name="Text Box 51"/>
            <p:cNvSpPr txBox="1">
              <a:spLocks noChangeArrowheads="1"/>
            </p:cNvSpPr>
            <p:nvPr/>
          </p:nvSpPr>
          <p:spPr bwMode="auto">
            <a:xfrm>
              <a:off x="4736" y="326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68" name="Line 52"/>
            <p:cNvSpPr>
              <a:spLocks noChangeShapeType="1"/>
            </p:cNvSpPr>
            <p:nvPr/>
          </p:nvSpPr>
          <p:spPr bwMode="auto">
            <a:xfrm flipV="1">
              <a:off x="4224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69" name="Text Box 53"/>
            <p:cNvSpPr txBox="1">
              <a:spLocks noChangeArrowheads="1"/>
            </p:cNvSpPr>
            <p:nvPr/>
          </p:nvSpPr>
          <p:spPr bwMode="auto">
            <a:xfrm>
              <a:off x="4272" y="27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chemeClr val="tx1"/>
                  </a:solidFill>
                  <a:cs typeface="Times New Roman" panose="02020603050405020304" pitchFamily="18" charset="0"/>
                </a:rPr>
                <a:t>×</a:t>
              </a:r>
              <a:endParaRPr lang="en-US" altLang="zh-CN" sz="3200" b="0">
                <a:solidFill>
                  <a:schemeClr val="tx1"/>
                </a:solidFill>
              </a:endParaRPr>
            </a:p>
          </p:txBody>
        </p:sp>
        <p:sp>
          <p:nvSpPr>
            <p:cNvPr id="521270" name="Line 54"/>
            <p:cNvSpPr>
              <a:spLocks noChangeShapeType="1"/>
            </p:cNvSpPr>
            <p:nvPr/>
          </p:nvSpPr>
          <p:spPr bwMode="auto">
            <a:xfrm flipV="1">
              <a:off x="4224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1" name="Line 55"/>
            <p:cNvSpPr>
              <a:spLocks noChangeShapeType="1"/>
            </p:cNvSpPr>
            <p:nvPr/>
          </p:nvSpPr>
          <p:spPr bwMode="auto">
            <a:xfrm flipV="1">
              <a:off x="4224" y="3168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2" name="Oval 56"/>
            <p:cNvSpPr>
              <a:spLocks noChangeArrowheads="1"/>
            </p:cNvSpPr>
            <p:nvPr/>
          </p:nvSpPr>
          <p:spPr bwMode="auto">
            <a:xfrm>
              <a:off x="3888" y="1872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3" name="Text Box 57"/>
            <p:cNvSpPr txBox="1">
              <a:spLocks noChangeArrowheads="1"/>
            </p:cNvSpPr>
            <p:nvPr/>
          </p:nvSpPr>
          <p:spPr bwMode="auto">
            <a:xfrm>
              <a:off x="3920" y="1833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74" name="Oval 58"/>
            <p:cNvSpPr>
              <a:spLocks noChangeArrowheads="1"/>
            </p:cNvSpPr>
            <p:nvPr/>
          </p:nvSpPr>
          <p:spPr bwMode="auto">
            <a:xfrm>
              <a:off x="3912" y="18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5" name="Oval 59"/>
            <p:cNvSpPr>
              <a:spLocks noChangeArrowheads="1"/>
            </p:cNvSpPr>
            <p:nvPr/>
          </p:nvSpPr>
          <p:spPr bwMode="auto">
            <a:xfrm>
              <a:off x="4704" y="186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6" name="Text Box 60"/>
            <p:cNvSpPr txBox="1">
              <a:spLocks noChangeArrowheads="1"/>
            </p:cNvSpPr>
            <p:nvPr/>
          </p:nvSpPr>
          <p:spPr bwMode="auto">
            <a:xfrm>
              <a:off x="4736" y="182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77" name="Oval 61"/>
            <p:cNvSpPr>
              <a:spLocks noChangeArrowheads="1"/>
            </p:cNvSpPr>
            <p:nvPr/>
          </p:nvSpPr>
          <p:spPr bwMode="auto">
            <a:xfrm>
              <a:off x="4728" y="188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78" name="Line 62"/>
            <p:cNvSpPr>
              <a:spLocks noChangeShapeType="1"/>
            </p:cNvSpPr>
            <p:nvPr/>
          </p:nvSpPr>
          <p:spPr bwMode="auto">
            <a:xfrm flipV="1">
              <a:off x="4224" y="2112"/>
              <a:ext cx="480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79" name="Line 63"/>
            <p:cNvSpPr>
              <a:spLocks noChangeShapeType="1"/>
            </p:cNvSpPr>
            <p:nvPr/>
          </p:nvSpPr>
          <p:spPr bwMode="auto">
            <a:xfrm>
              <a:off x="4224" y="1968"/>
              <a:ext cx="470" cy="1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80" name="Line 64"/>
            <p:cNvSpPr>
              <a:spLocks noChangeShapeType="1"/>
            </p:cNvSpPr>
            <p:nvPr/>
          </p:nvSpPr>
          <p:spPr bwMode="auto">
            <a:xfrm>
              <a:off x="4416" y="1728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81" name="Rectangle 65"/>
            <p:cNvSpPr>
              <a:spLocks noChangeArrowheads="1"/>
            </p:cNvSpPr>
            <p:nvPr/>
          </p:nvSpPr>
          <p:spPr bwMode="auto">
            <a:xfrm>
              <a:off x="4320" y="148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grpSp>
        <p:nvGrpSpPr>
          <p:cNvPr id="521282" name="Group 66"/>
          <p:cNvGrpSpPr/>
          <p:nvPr/>
        </p:nvGrpSpPr>
        <p:grpSpPr bwMode="auto">
          <a:xfrm>
            <a:off x="755650" y="1628775"/>
            <a:ext cx="5448300" cy="1204913"/>
            <a:chOff x="804" y="2073"/>
            <a:chExt cx="3432" cy="759"/>
          </a:xfrm>
        </p:grpSpPr>
        <p:sp>
          <p:nvSpPr>
            <p:cNvPr id="521283" name="Oval 67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4" name="Text Box 68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85" name="Oval 69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6" name="Text Box 70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87" name="Oval 71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88" name="Text Box 72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89" name="Oval 73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0" name="Text Box 74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21291" name="Oval 75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2" name="Line 76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3" name="Line 77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4" name="Line 78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5" name="Line 79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296" name="Arc 80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7" name="Arc 81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1298" name="Text Box 82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299" name="Text Box 83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300" name="Text Box 84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301" name="Text Box 85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21302" name="Text Box 86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sp>
        <p:nvSpPr>
          <p:cNvPr id="521303" name="Text Box 87"/>
          <p:cNvSpPr txBox="1">
            <a:spLocks noChangeArrowheads="1"/>
          </p:cNvSpPr>
          <p:nvPr/>
        </p:nvSpPr>
        <p:spPr bwMode="auto">
          <a:xfrm>
            <a:off x="250825" y="2128838"/>
            <a:ext cx="4778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chemeClr val="tx1"/>
                </a:solidFill>
              </a:rPr>
              <a:t>N</a:t>
            </a:r>
            <a:endParaRPr kumimoji="0" lang="en-US" altLang="zh-CN" sz="3200" baseline="-25000">
              <a:solidFill>
                <a:schemeClr val="tx1"/>
              </a:solidFill>
            </a:endParaRPr>
          </a:p>
        </p:txBody>
      </p:sp>
      <p:sp>
        <p:nvSpPr>
          <p:cNvPr id="521304" name="Text Box 88"/>
          <p:cNvSpPr txBox="1">
            <a:spLocks noChangeArrowheads="1"/>
          </p:cNvSpPr>
          <p:nvPr/>
        </p:nvSpPr>
        <p:spPr bwMode="auto">
          <a:xfrm>
            <a:off x="6753532" y="2060575"/>
            <a:ext cx="2037737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0" lang="zh-CN" altLang="en-US" sz="3200" dirty="0" smtClean="0">
                <a:solidFill>
                  <a:schemeClr val="tx1"/>
                </a:solidFill>
              </a:rPr>
              <a:t>构造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DFA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 </a:t>
            </a:r>
            <a:endParaRPr kumimoji="0" lang="en-US" altLang="zh-CN" sz="3200" dirty="0" smtClean="0">
              <a:solidFill>
                <a:srgbClr val="FF0000"/>
              </a:solidFill>
            </a:endParaRPr>
          </a:p>
          <a:p>
            <a:pPr algn="ctr"/>
            <a:r>
              <a:rPr kumimoji="0" lang="zh-CN" altLang="en-US" sz="3200" dirty="0" smtClean="0">
                <a:solidFill>
                  <a:srgbClr val="FF0000"/>
                </a:solidFill>
              </a:rPr>
              <a:t>关键</a:t>
            </a:r>
            <a:r>
              <a:rPr kumimoji="0" lang="zh-CN" altLang="en-US" sz="3200" dirty="0">
                <a:solidFill>
                  <a:srgbClr val="FF0000"/>
                </a:solidFill>
              </a:rPr>
              <a:t>信息 </a:t>
            </a:r>
            <a:endParaRPr kumimoji="0" lang="zh-CN" altLang="en-US" sz="3200" dirty="0">
              <a:solidFill>
                <a:srgbClr val="FF0000"/>
              </a:solidFill>
            </a:endParaRPr>
          </a:p>
          <a:p>
            <a:pPr algn="ctr"/>
            <a:r>
              <a:rPr kumimoji="0" lang="zh-CN" altLang="en-US" sz="3200" dirty="0">
                <a:solidFill>
                  <a:schemeClr val="tx1"/>
                </a:solidFill>
              </a:rPr>
              <a:t> 每个时刻 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 algn="ctr"/>
            <a:r>
              <a:rPr kumimoji="0" lang="zh-CN" altLang="en-US" sz="3200" dirty="0">
                <a:solidFill>
                  <a:schemeClr val="tx1"/>
                </a:solidFill>
              </a:rPr>
              <a:t> 所有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 algn="ctr"/>
            <a:r>
              <a:rPr kumimoji="0" lang="zh-CN" altLang="en-US" sz="3200" dirty="0">
                <a:solidFill>
                  <a:schemeClr val="tx1"/>
                </a:solidFill>
              </a:rPr>
              <a:t>副本状态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 algn="ctr"/>
            <a:r>
              <a:rPr kumimoji="0" lang="zh-CN" altLang="en-US" sz="3200" dirty="0">
                <a:solidFill>
                  <a:schemeClr val="tx1"/>
                </a:solidFill>
              </a:rPr>
              <a:t>的集合</a:t>
            </a:r>
            <a:endParaRPr kumimoji="0"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304" grpId="0" animBg="1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sz="3200" b="1" dirty="0" smtClean="0"/>
              <a:t>每个</a:t>
            </a:r>
            <a:r>
              <a:rPr lang="en-US" altLang="zh-CN" sz="3200" b="1" dirty="0" smtClean="0"/>
              <a:t>NFA</a:t>
            </a:r>
            <a:r>
              <a:rPr lang="zh-CN" altLang="en-US" sz="3200" b="1" dirty="0" smtClean="0"/>
              <a:t>都有等价的</a:t>
            </a:r>
            <a:r>
              <a:rPr lang="en-US" altLang="zh-CN" sz="3200" b="1" dirty="0" smtClean="0"/>
              <a:t>DFA</a:t>
            </a:r>
            <a:br>
              <a:rPr lang="en-US" altLang="zh-CN" sz="3200" b="1" dirty="0" smtClean="0"/>
            </a:br>
            <a:r>
              <a:rPr lang="en-US" altLang="zh-CN" sz="3200" dirty="0" smtClean="0"/>
              <a:t>NFA</a:t>
            </a:r>
            <a:r>
              <a:rPr lang="zh-CN" altLang="en-US" sz="3200" dirty="0" smtClean="0"/>
              <a:t>的确定化</a:t>
            </a:r>
            <a:r>
              <a:rPr lang="en-US" altLang="zh-CN" sz="3200" dirty="0" smtClean="0"/>
              <a:t>:</a:t>
            </a:r>
            <a:r>
              <a:rPr lang="zh-CN" altLang="en-US" sz="3200" dirty="0" smtClean="0"/>
              <a:t>子集法</a:t>
            </a:r>
            <a:endParaRPr lang="zh-CN" altLang="en-US" sz="3200" dirty="0" smtClean="0"/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500034" y="1285877"/>
            <a:ext cx="7904163" cy="44291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kumimoji="0" lang="en-US" altLang="zh-CN" dirty="0"/>
              <a:t>(1)</a:t>
            </a:r>
            <a:r>
              <a:rPr kumimoji="0" lang="zh-CN" altLang="en-US" dirty="0"/>
              <a:t>首先将从 </a:t>
            </a:r>
            <a:r>
              <a:rPr kumimoji="0" lang="en-US" altLang="zh-CN" dirty="0"/>
              <a:t>NFA  N</a:t>
            </a:r>
            <a:r>
              <a:rPr kumimoji="0" lang="zh-CN" altLang="en-US" dirty="0" smtClean="0"/>
              <a:t>的起始状态</a:t>
            </a:r>
            <a:r>
              <a:rPr kumimoji="0" lang="en-US" altLang="zh-CN" dirty="0" smtClean="0"/>
              <a:t>S</a:t>
            </a:r>
            <a:r>
              <a:rPr kumimoji="0" lang="zh-CN" altLang="en-US" dirty="0"/>
              <a:t>出发经过任意条</a:t>
            </a:r>
            <a:r>
              <a:rPr kumimoji="0" lang="el-GR" altLang="zh-CN" dirty="0"/>
              <a:t>ε</a:t>
            </a:r>
            <a:r>
              <a:rPr kumimoji="0" lang="zh-CN" altLang="en-US" dirty="0"/>
              <a:t>弧所能到达的状态组成的集合作为确定化后的 </a:t>
            </a:r>
            <a:r>
              <a:rPr kumimoji="0" lang="en-US" altLang="zh-CN" dirty="0"/>
              <a:t>DFA </a:t>
            </a:r>
            <a:r>
              <a:rPr kumimoji="0" lang="en-US" altLang="zh-CN" dirty="0" smtClean="0"/>
              <a:t>M</a:t>
            </a:r>
            <a:r>
              <a:rPr kumimoji="0" lang="zh-CN" altLang="en-US" dirty="0" smtClean="0"/>
              <a:t>的起始状态</a:t>
            </a:r>
            <a:r>
              <a:rPr kumimoji="0" lang="en-US" altLang="zh-CN" dirty="0" smtClean="0"/>
              <a:t>S</a:t>
            </a:r>
            <a:r>
              <a:rPr kumimoji="0" lang="en-US" altLang="zh-CN" dirty="0"/>
              <a:t>′</a:t>
            </a:r>
            <a:r>
              <a:rPr kumimoji="0" lang="zh-CN" altLang="en-US" dirty="0"/>
              <a:t>。</a:t>
            </a:r>
            <a:br>
              <a:rPr kumimoji="0" lang="zh-CN" altLang="en-US" dirty="0"/>
            </a:br>
            <a:r>
              <a:rPr kumimoji="0" lang="en-US" altLang="zh-CN" dirty="0"/>
              <a:t>(2)</a:t>
            </a:r>
            <a:r>
              <a:rPr kumimoji="0" lang="zh-CN" altLang="en-US" dirty="0"/>
              <a:t>从</a:t>
            </a:r>
            <a:r>
              <a:rPr kumimoji="0" lang="en-US" altLang="zh-CN" dirty="0"/>
              <a:t>S′</a:t>
            </a:r>
            <a:r>
              <a:rPr kumimoji="0" lang="zh-CN" altLang="en-US" dirty="0"/>
              <a:t>出发，经过对任意输入符号</a:t>
            </a:r>
            <a:r>
              <a:rPr kumimoji="0" lang="en-US" altLang="zh-CN" dirty="0"/>
              <a:t>a</a:t>
            </a:r>
            <a:r>
              <a:rPr kumimoji="0" lang="el-GR" altLang="zh-CN" dirty="0"/>
              <a:t>∈∑</a:t>
            </a:r>
            <a:r>
              <a:rPr kumimoji="0" lang="zh-CN" altLang="en-US" dirty="0"/>
              <a:t>的状态转移所能到达的状态（包括读入输入符号</a:t>
            </a:r>
            <a:r>
              <a:rPr kumimoji="0" lang="en-US" altLang="zh-CN" dirty="0"/>
              <a:t>a</a:t>
            </a:r>
            <a:r>
              <a:rPr kumimoji="0" lang="zh-CN" altLang="en-US" dirty="0"/>
              <a:t>之后所有可能的</a:t>
            </a:r>
            <a:r>
              <a:rPr kumimoji="0" lang="el-GR" altLang="zh-CN" dirty="0"/>
              <a:t>ε</a:t>
            </a:r>
            <a:r>
              <a:rPr kumimoji="0" lang="zh-CN" altLang="en-US" dirty="0"/>
              <a:t>转移所能到达的状态）所组成的集合作为</a:t>
            </a:r>
            <a:r>
              <a:rPr kumimoji="0" lang="en-US" altLang="zh-CN" dirty="0"/>
              <a:t>M</a:t>
            </a:r>
            <a:r>
              <a:rPr kumimoji="0" lang="zh-CN" altLang="en-US" dirty="0"/>
              <a:t>的新状态。</a:t>
            </a:r>
            <a:br>
              <a:rPr kumimoji="0" lang="zh-CN" altLang="en-US" dirty="0"/>
            </a:br>
            <a:r>
              <a:rPr kumimoji="0" lang="zh-CN" altLang="en-US" dirty="0"/>
              <a:t>（</a:t>
            </a:r>
            <a:r>
              <a:rPr kumimoji="0" lang="en-US" altLang="zh-CN" dirty="0"/>
              <a:t>3</a:t>
            </a:r>
            <a:r>
              <a:rPr kumimoji="0" lang="zh-CN" altLang="en-US" dirty="0"/>
              <a:t>）如此重复，直到</a:t>
            </a:r>
            <a:r>
              <a:rPr kumimoji="0" lang="zh-CN" altLang="en-US" dirty="0" smtClean="0"/>
              <a:t>不再有</a:t>
            </a:r>
            <a:r>
              <a:rPr kumimoji="0" lang="zh-CN" altLang="en-US" dirty="0"/>
              <a:t>新的状态出现为止。</a:t>
            </a:r>
            <a:br>
              <a:rPr kumimoji="0" lang="zh-CN" altLang="en-US" dirty="0"/>
            </a:br>
            <a:r>
              <a:rPr kumimoji="0" lang="zh-CN" altLang="en-US" dirty="0"/>
              <a:t>（</a:t>
            </a:r>
            <a:r>
              <a:rPr kumimoji="0" lang="en-US" altLang="zh-CN" dirty="0"/>
              <a:t>4</a:t>
            </a:r>
            <a:r>
              <a:rPr kumimoji="0" lang="zh-CN" altLang="en-US" dirty="0"/>
              <a:t>）在所产生的状态中，含有原</a:t>
            </a:r>
            <a:r>
              <a:rPr kumimoji="0" lang="en-US" altLang="zh-CN" dirty="0" smtClean="0"/>
              <a:t>NFA</a:t>
            </a:r>
            <a:r>
              <a:rPr kumimoji="0" lang="zh-CN" altLang="en-US" dirty="0" smtClean="0"/>
              <a:t>接受态</a:t>
            </a:r>
            <a:r>
              <a:rPr kumimoji="0" lang="zh-CN" altLang="en-US" dirty="0"/>
              <a:t>的子集</a:t>
            </a:r>
            <a:r>
              <a:rPr kumimoji="0" lang="zh-CN" altLang="en-US" dirty="0" smtClean="0"/>
              <a:t>作为</a:t>
            </a:r>
            <a:r>
              <a:rPr kumimoji="0" lang="en-US" altLang="zh-CN" dirty="0" smtClean="0"/>
              <a:t>DFA</a:t>
            </a:r>
            <a:r>
              <a:rPr kumimoji="0" lang="zh-CN" altLang="en-US" dirty="0" smtClean="0"/>
              <a:t>的接受态</a:t>
            </a:r>
            <a:r>
              <a:rPr kumimoji="0" lang="zh-CN" altLang="en-US" dirty="0"/>
              <a:t>。</a:t>
            </a:r>
            <a:endParaRPr kumimoji="0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每个</a:t>
            </a:r>
            <a:r>
              <a:rPr lang="en-US" altLang="zh-CN" b="1" dirty="0" smtClean="0"/>
              <a:t>NFA</a:t>
            </a:r>
            <a:r>
              <a:rPr lang="zh-CN" altLang="en-US" b="1" dirty="0" smtClean="0"/>
              <a:t>都有等价的</a:t>
            </a:r>
            <a:r>
              <a:rPr lang="en-US" altLang="zh-CN" b="1" dirty="0" smtClean="0"/>
              <a:t>DFA</a:t>
            </a:r>
            <a:endParaRPr lang="en-US" altLang="zh-CN" b="1" dirty="0" smtClean="0"/>
          </a:p>
        </p:txBody>
      </p:sp>
      <p:grpSp>
        <p:nvGrpSpPr>
          <p:cNvPr id="3" name="Group 4"/>
          <p:cNvGrpSpPr/>
          <p:nvPr/>
        </p:nvGrpSpPr>
        <p:grpSpPr bwMode="auto">
          <a:xfrm>
            <a:off x="179512" y="1125538"/>
            <a:ext cx="5448300" cy="1204912"/>
            <a:chOff x="804" y="2073"/>
            <a:chExt cx="3432" cy="759"/>
          </a:xfrm>
        </p:grpSpPr>
        <p:sp>
          <p:nvSpPr>
            <p:cNvPr id="611333" name="Oval 5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4" name="Text Box 6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1335" name="Oval 7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6" name="Text Box 8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1337" name="Oval 9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38" name="Text Box 10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1339" name="Oval 11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0" name="Text Box 12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1341" name="Oval 13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2" name="Line 14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3" name="Line 15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4" name="Line 16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5" name="Line 17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1346" name="Arc 18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7" name="Arc 19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1348" name="Text Box 20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1349" name="Text Box 21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1350" name="Text Box 22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1351" name="Text Box 23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1352" name="Text Box 24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611429" name="Group 101"/>
          <p:cNvGraphicFramePr>
            <a:graphicFrameLocks noGrp="1"/>
          </p:cNvGraphicFramePr>
          <p:nvPr>
            <p:ph idx="1"/>
          </p:nvPr>
        </p:nvGraphicFramePr>
        <p:xfrm>
          <a:off x="611188" y="2781300"/>
          <a:ext cx="8208962" cy="3627120"/>
        </p:xfrm>
        <a:graphic>
          <a:graphicData uri="http://schemas.openxmlformats.org/drawingml/2006/table">
            <a:tbl>
              <a:tblPr/>
              <a:tblGrid>
                <a:gridCol w="1079500"/>
                <a:gridCol w="2305050"/>
                <a:gridCol w="2160587"/>
                <a:gridCol w="2663825"/>
              </a:tblGrid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编号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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{q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q</a:t>
                      </a:r>
                      <a:r>
                        <a:rPr kumimoji="1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}</a:t>
                      </a:r>
                      <a:endParaRPr kumimoji="1" lang="zh-CN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 bwMode="auto">
          <a:xfrm>
            <a:off x="5796136" y="1412776"/>
            <a:ext cx="2799164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</a:rPr>
              <a:t>以原状态的子集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</a:rPr>
              <a:t>为新机器的状态 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每个</a:t>
            </a:r>
            <a:r>
              <a:rPr lang="en-US" altLang="zh-CN" b="1" smtClean="0"/>
              <a:t>NFA</a:t>
            </a:r>
            <a:r>
              <a:rPr lang="zh-CN" altLang="en-US" b="1" smtClean="0"/>
              <a:t>都有等价的</a:t>
            </a:r>
            <a:r>
              <a:rPr lang="en-US" altLang="zh-CN" b="1" smtClean="0"/>
              <a:t>DFA</a:t>
            </a:r>
            <a:endParaRPr lang="en-US" altLang="zh-CN" b="1" smtClean="0"/>
          </a:p>
        </p:txBody>
      </p:sp>
      <p:sp>
        <p:nvSpPr>
          <p:cNvPr id="610307" name="Text Box 3"/>
          <p:cNvSpPr txBox="1">
            <a:spLocks noChangeArrowheads="1"/>
          </p:cNvSpPr>
          <p:nvPr/>
        </p:nvSpPr>
        <p:spPr bwMode="auto">
          <a:xfrm>
            <a:off x="35496" y="1203325"/>
            <a:ext cx="8924238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证明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设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N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(Q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, 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NFA, 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//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设计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Q,F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s,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令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P(Q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),  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//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全体子集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F = { A 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 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 A  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},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s = E({s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}), E(A) = { q : </a:t>
            </a:r>
            <a:r>
              <a:rPr kumimoji="0" lang="en-US" altLang="zh-CN" sz="2600" dirty="0">
                <a:solidFill>
                  <a:schemeClr val="tx1"/>
                </a:solidFill>
                <a:sym typeface="Symbol" panose="05050102010706020507" pitchFamily="18" charset="2"/>
              </a:rPr>
              <a:t></a:t>
            </a:r>
            <a:r>
              <a:rPr kumimoji="0" lang="en-US" altLang="zh-CN" sz="2600" dirty="0" err="1">
                <a:solidFill>
                  <a:schemeClr val="tx1"/>
                </a:solidFill>
                <a:sym typeface="Symbol" panose="05050102010706020507" pitchFamily="18" charset="2"/>
              </a:rPr>
              <a:t>rA</a:t>
            </a:r>
            <a:r>
              <a:rPr kumimoji="0" lang="en-US" altLang="zh-CN" sz="2600" dirty="0">
                <a:solidFill>
                  <a:schemeClr val="tx1"/>
                </a:solidFill>
                <a:sym typeface="Symbol" panose="05050102010706020507" pitchFamily="18" charset="2"/>
              </a:rPr>
              <a:t>, r</a:t>
            </a:r>
            <a:r>
              <a:rPr kumimoji="0" lang="zh-CN" altLang="en-US" sz="2600" dirty="0">
                <a:solidFill>
                  <a:schemeClr val="tx1"/>
                </a:solidFill>
                <a:sym typeface="Symbol" panose="05050102010706020507" pitchFamily="18" charset="2"/>
              </a:rPr>
              <a:t>经</a:t>
            </a:r>
            <a:r>
              <a:rPr kumimoji="0" lang="en-US" altLang="zh-CN" sz="2600" dirty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kumimoji="0" lang="zh-CN" altLang="en-US" sz="2600" dirty="0">
                <a:solidFill>
                  <a:schemeClr val="tx1"/>
                </a:solidFill>
                <a:sym typeface="Symbol" panose="05050102010706020507" pitchFamily="18" charset="2"/>
              </a:rPr>
              <a:t>到多个箭头可达</a:t>
            </a:r>
            <a:r>
              <a:rPr kumimoji="0" lang="en-US" altLang="zh-CN" sz="2600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}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: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QQ,  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a, A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Q, 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          ( A, a ) =  E( </a:t>
            </a:r>
            <a:r>
              <a:rPr kumimoji="0" lang="en-US" altLang="zh-CN" dirty="0">
                <a:sym typeface="Symbol" panose="05050102010706020507" pitchFamily="18" charset="2"/>
              </a:rPr>
              <a:t>∪</a:t>
            </a:r>
            <a:r>
              <a:rPr kumimoji="0" lang="en-US" altLang="zh-CN" baseline="-25000" dirty="0" err="1">
                <a:sym typeface="Symbol" panose="05050102010706020507" pitchFamily="18" charset="2"/>
              </a:rPr>
              <a:t>rA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r,a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M =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(Q,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则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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x (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xL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(M) 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xL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(N) ), </a:t>
            </a:r>
            <a:endParaRPr kumimoji="0"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即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L(M) = L(N). </a:t>
            </a:r>
            <a:endParaRPr kumimoji="0"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 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证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毕  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610308" name="Group 4"/>
          <p:cNvGrpSpPr/>
          <p:nvPr/>
        </p:nvGrpSpPr>
        <p:grpSpPr bwMode="auto">
          <a:xfrm>
            <a:off x="3588196" y="5536456"/>
            <a:ext cx="5448300" cy="1204912"/>
            <a:chOff x="804" y="2073"/>
            <a:chExt cx="3432" cy="759"/>
          </a:xfrm>
        </p:grpSpPr>
        <p:sp>
          <p:nvSpPr>
            <p:cNvPr id="610309" name="Oval 5"/>
            <p:cNvSpPr>
              <a:spLocks noChangeArrowheads="1"/>
            </p:cNvSpPr>
            <p:nvPr/>
          </p:nvSpPr>
          <p:spPr bwMode="auto">
            <a:xfrm>
              <a:off x="1056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10" name="Text Box 6"/>
            <p:cNvSpPr txBox="1">
              <a:spLocks noChangeArrowheads="1"/>
            </p:cNvSpPr>
            <p:nvPr/>
          </p:nvSpPr>
          <p:spPr bwMode="auto">
            <a:xfrm>
              <a:off x="1088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0311" name="Oval 7"/>
            <p:cNvSpPr>
              <a:spLocks noChangeArrowheads="1"/>
            </p:cNvSpPr>
            <p:nvPr/>
          </p:nvSpPr>
          <p:spPr bwMode="auto">
            <a:xfrm>
              <a:off x="1920" y="249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12" name="Text Box 8"/>
            <p:cNvSpPr txBox="1">
              <a:spLocks noChangeArrowheads="1"/>
            </p:cNvSpPr>
            <p:nvPr/>
          </p:nvSpPr>
          <p:spPr bwMode="auto">
            <a:xfrm>
              <a:off x="1952" y="2457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0313" name="Oval 9"/>
            <p:cNvSpPr>
              <a:spLocks noChangeArrowheads="1"/>
            </p:cNvSpPr>
            <p:nvPr/>
          </p:nvSpPr>
          <p:spPr bwMode="auto">
            <a:xfrm>
              <a:off x="2784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14" name="Text Box 10"/>
            <p:cNvSpPr txBox="1">
              <a:spLocks noChangeArrowheads="1"/>
            </p:cNvSpPr>
            <p:nvPr/>
          </p:nvSpPr>
          <p:spPr bwMode="auto">
            <a:xfrm>
              <a:off x="2816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0315" name="Oval 11"/>
            <p:cNvSpPr>
              <a:spLocks noChangeArrowheads="1"/>
            </p:cNvSpPr>
            <p:nvPr/>
          </p:nvSpPr>
          <p:spPr bwMode="auto">
            <a:xfrm>
              <a:off x="3648" y="2487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16" name="Text Box 12"/>
            <p:cNvSpPr txBox="1">
              <a:spLocks noChangeArrowheads="1"/>
            </p:cNvSpPr>
            <p:nvPr/>
          </p:nvSpPr>
          <p:spPr bwMode="auto">
            <a:xfrm>
              <a:off x="3680" y="2448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610317" name="Oval 13"/>
            <p:cNvSpPr>
              <a:spLocks noChangeArrowheads="1"/>
            </p:cNvSpPr>
            <p:nvPr/>
          </p:nvSpPr>
          <p:spPr bwMode="auto">
            <a:xfrm>
              <a:off x="3672" y="2511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18" name="Line 14"/>
            <p:cNvSpPr>
              <a:spLocks noChangeShapeType="1"/>
            </p:cNvSpPr>
            <p:nvPr/>
          </p:nvSpPr>
          <p:spPr bwMode="auto">
            <a:xfrm>
              <a:off x="8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19" name="Line 15"/>
            <p:cNvSpPr>
              <a:spLocks noChangeShapeType="1"/>
            </p:cNvSpPr>
            <p:nvPr/>
          </p:nvSpPr>
          <p:spPr bwMode="auto">
            <a:xfrm>
              <a:off x="1392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20" name="Line 16"/>
            <p:cNvSpPr>
              <a:spLocks noChangeShapeType="1"/>
            </p:cNvSpPr>
            <p:nvPr/>
          </p:nvSpPr>
          <p:spPr bwMode="auto">
            <a:xfrm>
              <a:off x="2256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21" name="Line 17"/>
            <p:cNvSpPr>
              <a:spLocks noChangeShapeType="1"/>
            </p:cNvSpPr>
            <p:nvPr/>
          </p:nvSpPr>
          <p:spPr bwMode="auto">
            <a:xfrm>
              <a:off x="3120" y="2640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0322" name="Arc 18"/>
            <p:cNvSpPr/>
            <p:nvPr/>
          </p:nvSpPr>
          <p:spPr bwMode="auto">
            <a:xfrm rot="-5400000">
              <a:off x="1044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3" name="Arc 19"/>
            <p:cNvSpPr/>
            <p:nvPr/>
          </p:nvSpPr>
          <p:spPr bwMode="auto">
            <a:xfrm rot="-5400000">
              <a:off x="3636" y="2268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0324" name="Text Box 20"/>
            <p:cNvSpPr txBox="1">
              <a:spLocks noChangeArrowheads="1"/>
            </p:cNvSpPr>
            <p:nvPr/>
          </p:nvSpPr>
          <p:spPr bwMode="auto">
            <a:xfrm>
              <a:off x="804" y="2073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0325" name="Text Box 21"/>
            <p:cNvSpPr txBox="1">
              <a:spLocks noChangeArrowheads="1"/>
            </p:cNvSpPr>
            <p:nvPr/>
          </p:nvSpPr>
          <p:spPr bwMode="auto">
            <a:xfrm>
              <a:off x="1488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0326" name="Text Box 22"/>
            <p:cNvSpPr txBox="1">
              <a:spLocks noChangeArrowheads="1"/>
            </p:cNvSpPr>
            <p:nvPr/>
          </p:nvSpPr>
          <p:spPr bwMode="auto">
            <a:xfrm>
              <a:off x="2352" y="2313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0327" name="Text Box 23"/>
            <p:cNvSpPr txBox="1">
              <a:spLocks noChangeArrowheads="1"/>
            </p:cNvSpPr>
            <p:nvPr/>
          </p:nvSpPr>
          <p:spPr bwMode="auto">
            <a:xfrm>
              <a:off x="3216" y="235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610328" name="Text Box 24"/>
            <p:cNvSpPr txBox="1">
              <a:spLocks noChangeArrowheads="1"/>
            </p:cNvSpPr>
            <p:nvPr/>
          </p:nvSpPr>
          <p:spPr bwMode="auto">
            <a:xfrm>
              <a:off x="3840" y="211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0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0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正则运算的封闭性</a:t>
            </a:r>
            <a:endParaRPr lang="zh-CN" altLang="en-US" b="1" smtClean="0"/>
          </a:p>
        </p:txBody>
      </p:sp>
      <p:sp>
        <p:nvSpPr>
          <p:cNvPr id="535555" name="Text Box 3"/>
          <p:cNvSpPr txBox="1">
            <a:spLocks noChangeArrowheads="1"/>
          </p:cNvSpPr>
          <p:nvPr/>
        </p:nvSpPr>
        <p:spPr bwMode="auto">
          <a:xfrm>
            <a:off x="1403350" y="2276475"/>
            <a:ext cx="5907088" cy="247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kumimoji="0" lang="zh-CN" altLang="en-US" sz="3200">
                <a:solidFill>
                  <a:schemeClr val="tx1"/>
                </a:solidFill>
              </a:rPr>
              <a:t>定理</a:t>
            </a:r>
            <a:r>
              <a:rPr kumimoji="0" lang="en-US" altLang="zh-CN" sz="3200">
                <a:solidFill>
                  <a:schemeClr val="tx1"/>
                </a:solidFill>
              </a:rPr>
              <a:t>: </a:t>
            </a:r>
            <a:r>
              <a:rPr kumimoji="0" lang="zh-CN" altLang="en-US" sz="320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>
                <a:solidFill>
                  <a:srgbClr val="FF0000"/>
                </a:solidFill>
              </a:rPr>
              <a:t>并</a:t>
            </a:r>
            <a:r>
              <a:rPr kumimoji="0" lang="zh-CN" altLang="en-US" sz="3200">
                <a:solidFill>
                  <a:schemeClr val="tx1"/>
                </a:solidFill>
              </a:rPr>
              <a:t>运算封闭</a:t>
            </a:r>
            <a:r>
              <a:rPr kumimoji="0" lang="en-US" altLang="zh-CN" sz="3200">
                <a:solidFill>
                  <a:schemeClr val="tx1"/>
                </a:solidFill>
              </a:rPr>
              <a:t>.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3200">
                <a:solidFill>
                  <a:schemeClr val="tx1"/>
                </a:solidFill>
              </a:rPr>
              <a:t>定理</a:t>
            </a:r>
            <a:r>
              <a:rPr kumimoji="0" lang="en-US" altLang="zh-CN" sz="3200">
                <a:solidFill>
                  <a:schemeClr val="tx1"/>
                </a:solidFill>
              </a:rPr>
              <a:t>: </a:t>
            </a:r>
            <a:r>
              <a:rPr kumimoji="0" lang="zh-CN" altLang="en-US" sz="320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>
                <a:solidFill>
                  <a:srgbClr val="FF0000"/>
                </a:solidFill>
              </a:rPr>
              <a:t>连接</a:t>
            </a:r>
            <a:r>
              <a:rPr kumimoji="0" lang="zh-CN" altLang="en-US" sz="3200">
                <a:solidFill>
                  <a:schemeClr val="tx1"/>
                </a:solidFill>
              </a:rPr>
              <a:t>运算封闭</a:t>
            </a:r>
            <a:r>
              <a:rPr kumimoji="0" lang="en-US" altLang="zh-CN" sz="3200">
                <a:solidFill>
                  <a:schemeClr val="tx1"/>
                </a:solidFill>
              </a:rPr>
              <a:t>. 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3200">
                <a:solidFill>
                  <a:schemeClr val="tx1"/>
                </a:solidFill>
              </a:rPr>
              <a:t>定理</a:t>
            </a:r>
            <a:r>
              <a:rPr kumimoji="0" lang="en-US" altLang="zh-CN" sz="3200">
                <a:solidFill>
                  <a:schemeClr val="tx1"/>
                </a:solidFill>
              </a:rPr>
              <a:t>: </a:t>
            </a:r>
            <a:r>
              <a:rPr kumimoji="0" lang="zh-CN" altLang="en-US" sz="3200">
                <a:solidFill>
                  <a:schemeClr val="tx1"/>
                </a:solidFill>
              </a:rPr>
              <a:t>正则语言对</a:t>
            </a:r>
            <a:r>
              <a:rPr kumimoji="0" lang="zh-CN" altLang="en-US" sz="3200">
                <a:solidFill>
                  <a:srgbClr val="FF0000"/>
                </a:solidFill>
              </a:rPr>
              <a:t>星号</a:t>
            </a:r>
            <a:r>
              <a:rPr kumimoji="0" lang="zh-CN" altLang="en-US" sz="3200">
                <a:solidFill>
                  <a:schemeClr val="tx1"/>
                </a:solidFill>
              </a:rPr>
              <a:t>运算封闭</a:t>
            </a:r>
            <a:r>
              <a:rPr kumimoji="0" lang="en-US" altLang="zh-CN" sz="3200">
                <a:solidFill>
                  <a:schemeClr val="tx1"/>
                </a:solidFill>
              </a:rPr>
              <a:t>. 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spcBef>
                <a:spcPct val="30000"/>
              </a:spcBef>
            </a:pPr>
            <a:r>
              <a:rPr kumimoji="0" lang="zh-CN" altLang="en-US" sz="3200">
                <a:solidFill>
                  <a:schemeClr val="tx1"/>
                </a:solidFill>
              </a:rPr>
              <a:t>证明</a:t>
            </a:r>
            <a:r>
              <a:rPr kumimoji="0" lang="en-US" altLang="zh-CN" sz="3200">
                <a:solidFill>
                  <a:schemeClr val="tx1"/>
                </a:solidFill>
              </a:rPr>
              <a:t>: </a:t>
            </a:r>
            <a:r>
              <a:rPr kumimoji="0" lang="zh-CN" altLang="en-US" sz="3200">
                <a:solidFill>
                  <a:srgbClr val="FF0000"/>
                </a:solidFill>
              </a:rPr>
              <a:t>画状态图</a:t>
            </a:r>
            <a:r>
              <a:rPr kumimoji="0" lang="en-US" altLang="zh-CN" sz="3200">
                <a:solidFill>
                  <a:schemeClr val="tx1"/>
                </a:solidFill>
              </a:rPr>
              <a:t>.</a:t>
            </a:r>
            <a:endParaRPr kumimoji="0" lang="en-US" altLang="zh-CN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b="1" smtClean="0">
                <a:solidFill>
                  <a:schemeClr val="tx1"/>
                </a:solidFill>
              </a:rPr>
              <a:t>证明若</a:t>
            </a:r>
            <a:r>
              <a:rPr kumimoji="0" lang="en-US" altLang="zh-CN" b="1" smtClean="0">
                <a:solidFill>
                  <a:schemeClr val="tx1"/>
                </a:solidFill>
              </a:rPr>
              <a:t>A, B</a:t>
            </a:r>
            <a:r>
              <a:rPr kumimoji="0" lang="zh-CN" altLang="en-US" b="1" smtClean="0">
                <a:solidFill>
                  <a:schemeClr val="tx1"/>
                </a:solidFill>
              </a:rPr>
              <a:t>正则</a:t>
            </a:r>
            <a:r>
              <a:rPr kumimoji="0" lang="en-US" altLang="zh-CN" b="1" smtClean="0">
                <a:solidFill>
                  <a:schemeClr val="tx1"/>
                </a:solidFill>
              </a:rPr>
              <a:t>, </a:t>
            </a:r>
            <a:r>
              <a:rPr kumimoji="0" lang="zh-CN" altLang="en-US" b="1" smtClean="0">
                <a:solidFill>
                  <a:schemeClr val="tx1"/>
                </a:solidFill>
              </a:rPr>
              <a:t>则</a:t>
            </a:r>
            <a:r>
              <a:rPr kumimoji="0" lang="en-US" altLang="zh-CN" b="1" smtClean="0">
                <a:solidFill>
                  <a:schemeClr val="tx1"/>
                </a:solidFill>
              </a:rPr>
              <a:t>A</a:t>
            </a:r>
            <a:r>
              <a:rPr kumimoji="0" lang="en-US" altLang="zh-CN" b="1" smtClean="0">
                <a:solidFill>
                  <a:schemeClr val="tx1"/>
                </a:solidFill>
                <a:sym typeface="Symbol" panose="05050102010706020507" pitchFamily="18" charset="2"/>
              </a:rPr>
              <a:t></a:t>
            </a:r>
            <a:r>
              <a:rPr kumimoji="0" lang="en-US" altLang="zh-CN" b="1" smtClean="0">
                <a:solidFill>
                  <a:schemeClr val="tx1"/>
                </a:solidFill>
              </a:rPr>
              <a:t>B</a:t>
            </a:r>
            <a:r>
              <a:rPr kumimoji="0" lang="zh-CN" altLang="en-US" b="1" smtClean="0">
                <a:solidFill>
                  <a:schemeClr val="tx1"/>
                </a:solidFill>
              </a:rPr>
              <a:t>正则</a:t>
            </a:r>
            <a:endParaRPr kumimoji="0"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613379" name="Text Box 3"/>
          <p:cNvSpPr txBox="1">
            <a:spLocks noChangeArrowheads="1"/>
          </p:cNvSpPr>
          <p:nvPr/>
        </p:nvSpPr>
        <p:spPr bwMode="auto">
          <a:xfrm>
            <a:off x="234950" y="1196975"/>
            <a:ext cx="895751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DFA: M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=(Q</a:t>
            </a:r>
            <a:r>
              <a:rPr kumimoji="0" lang="en-US" altLang="zh-CN" sz="2400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,,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,F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), M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=(Q</a:t>
            </a:r>
            <a:r>
              <a:rPr kumimoji="0" lang="en-US" altLang="zh-CN" sz="2400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,,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,F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), L(M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)=A, L(M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)=B, </a:t>
            </a:r>
            <a:endParaRPr kumimoji="0"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</a:rPr>
              <a:t>令 </a:t>
            </a:r>
            <a:r>
              <a:rPr kumimoji="0" lang="en-US" altLang="zh-CN" dirty="0" smtClean="0">
                <a:solidFill>
                  <a:schemeClr val="tx1"/>
                </a:solidFill>
              </a:rPr>
              <a:t>Q </a:t>
            </a:r>
            <a:r>
              <a:rPr kumimoji="0" lang="en-US" altLang="zh-CN" dirty="0">
                <a:solidFill>
                  <a:schemeClr val="tx1"/>
                </a:solidFill>
              </a:rPr>
              <a:t>= </a:t>
            </a:r>
            <a:r>
              <a:rPr kumimoji="0" lang="en-US" altLang="zh-CN" dirty="0" smtClean="0">
                <a:solidFill>
                  <a:schemeClr val="tx1"/>
                </a:solidFill>
              </a:rPr>
              <a:t>Q</a:t>
            </a:r>
            <a:r>
              <a:rPr kumimoji="0" lang="en-US" altLang="zh-CN" baseline="-25000" dirty="0" smtClean="0">
                <a:solidFill>
                  <a:schemeClr val="tx1"/>
                </a:solidFill>
              </a:rPr>
              <a:t>1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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kumimoji="0" lang="en-US" altLang="zh-CN" baseline="-25000" dirty="0" smtClean="0">
                <a:solidFill>
                  <a:schemeClr val="tx1"/>
                </a:solidFill>
              </a:rPr>
              <a:t>2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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{s}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不</a:t>
            </a:r>
            <a:r>
              <a:rPr kumimoji="0" lang="zh-CN" altLang="en-US" dirty="0">
                <a:solidFill>
                  <a:schemeClr val="tx1"/>
                </a:solidFill>
              </a:rPr>
              <a:t>交并</a:t>
            </a:r>
            <a:r>
              <a:rPr kumimoji="0" lang="en-US" altLang="zh-CN" dirty="0">
                <a:solidFill>
                  <a:schemeClr val="tx1"/>
                </a:solidFill>
              </a:rPr>
              <a:t>, F = F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 F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2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不交并 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=1,2,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kumimoji="0" lang="en-US" altLang="zh-CN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kumimoji="0" lang="en-US" altLang="zh-CN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a,  (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r,a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= {</a:t>
            </a:r>
            <a:r>
              <a:rPr kumimoji="0"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r,a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)}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(s,) = {s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}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=(Q,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L(M) = A</a:t>
            </a:r>
            <a:r>
              <a:rPr kumimoji="0" lang="en-US" altLang="zh-CN" dirty="0">
                <a:solidFill>
                  <a:schemeClr val="tx1"/>
                </a:solidFill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 B. </a:t>
            </a:r>
            <a:endParaRPr kumimoji="0" lang="en-US" altLang="zh-CN" dirty="0"/>
          </a:p>
        </p:txBody>
      </p:sp>
      <p:grpSp>
        <p:nvGrpSpPr>
          <p:cNvPr id="613454" name="Group 78"/>
          <p:cNvGrpSpPr/>
          <p:nvPr/>
        </p:nvGrpSpPr>
        <p:grpSpPr bwMode="auto">
          <a:xfrm>
            <a:off x="180975" y="4797425"/>
            <a:ext cx="1798638" cy="1584325"/>
            <a:chOff x="114" y="3022"/>
            <a:chExt cx="1133" cy="998"/>
          </a:xfrm>
        </p:grpSpPr>
        <p:sp>
          <p:nvSpPr>
            <p:cNvPr id="613380" name="Rectangle 4"/>
            <p:cNvSpPr>
              <a:spLocks noChangeArrowheads="1"/>
            </p:cNvSpPr>
            <p:nvPr/>
          </p:nvSpPr>
          <p:spPr bwMode="auto">
            <a:xfrm>
              <a:off x="204" y="3022"/>
              <a:ext cx="1043" cy="9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382" name="Oval 6"/>
            <p:cNvSpPr>
              <a:spLocks noChangeArrowheads="1"/>
            </p:cNvSpPr>
            <p:nvPr/>
          </p:nvSpPr>
          <p:spPr bwMode="auto">
            <a:xfrm>
              <a:off x="975" y="370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383" name="Oval 7"/>
            <p:cNvSpPr>
              <a:spLocks noChangeArrowheads="1"/>
            </p:cNvSpPr>
            <p:nvPr/>
          </p:nvSpPr>
          <p:spPr bwMode="auto">
            <a:xfrm>
              <a:off x="930" y="365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384" name="Oval 8"/>
            <p:cNvSpPr>
              <a:spLocks noChangeArrowheads="1"/>
            </p:cNvSpPr>
            <p:nvPr/>
          </p:nvSpPr>
          <p:spPr bwMode="auto">
            <a:xfrm>
              <a:off x="975" y="315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385" name="Oval 9"/>
            <p:cNvSpPr>
              <a:spLocks noChangeArrowheads="1"/>
            </p:cNvSpPr>
            <p:nvPr/>
          </p:nvSpPr>
          <p:spPr bwMode="auto">
            <a:xfrm>
              <a:off x="930" y="31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13388" name="AutoShape 12"/>
            <p:cNvCxnSpPr>
              <a:cxnSpLocks noChangeShapeType="1"/>
            </p:cNvCxnSpPr>
            <p:nvPr/>
          </p:nvCxnSpPr>
          <p:spPr bwMode="auto">
            <a:xfrm>
              <a:off x="114" y="3227"/>
              <a:ext cx="1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3390" name="Text Box 14"/>
            <p:cNvSpPr txBox="1">
              <a:spLocks noChangeArrowheads="1"/>
            </p:cNvSpPr>
            <p:nvPr/>
          </p:nvSpPr>
          <p:spPr bwMode="auto">
            <a:xfrm>
              <a:off x="491" y="3391"/>
              <a:ext cx="3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400"/>
                <a:t>M</a:t>
              </a:r>
              <a:r>
                <a:rPr lang="en-US" altLang="zh-CN" sz="2400" baseline="-25000"/>
                <a:t>1 </a:t>
              </a:r>
              <a:endParaRPr lang="en-US" altLang="zh-CN" sz="2400" baseline="-25000"/>
            </a:p>
          </p:txBody>
        </p:sp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295" y="311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r>
                <a:rPr kumimoji="0" lang="en-US" altLang="zh-CN" sz="2400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613455" name="Group 79"/>
          <p:cNvGrpSpPr/>
          <p:nvPr/>
        </p:nvGrpSpPr>
        <p:grpSpPr bwMode="auto">
          <a:xfrm>
            <a:off x="2268538" y="4797425"/>
            <a:ext cx="1800225" cy="1584325"/>
            <a:chOff x="1429" y="3022"/>
            <a:chExt cx="1134" cy="998"/>
          </a:xfrm>
        </p:grpSpPr>
        <p:sp>
          <p:nvSpPr>
            <p:cNvPr id="613386" name="Oval 10"/>
            <p:cNvSpPr>
              <a:spLocks noChangeArrowheads="1"/>
            </p:cNvSpPr>
            <p:nvPr/>
          </p:nvSpPr>
          <p:spPr bwMode="auto">
            <a:xfrm>
              <a:off x="2291" y="343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387" name="Oval 11"/>
            <p:cNvSpPr>
              <a:spLocks noChangeArrowheads="1"/>
            </p:cNvSpPr>
            <p:nvPr/>
          </p:nvSpPr>
          <p:spPr bwMode="auto">
            <a:xfrm>
              <a:off x="2246" y="338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393" name="Oval 17"/>
            <p:cNvSpPr>
              <a:spLocks noChangeArrowheads="1"/>
            </p:cNvSpPr>
            <p:nvPr/>
          </p:nvSpPr>
          <p:spPr bwMode="auto">
            <a:xfrm>
              <a:off x="2291" y="3747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394" name="Oval 18"/>
            <p:cNvSpPr>
              <a:spLocks noChangeArrowheads="1"/>
            </p:cNvSpPr>
            <p:nvPr/>
          </p:nvSpPr>
          <p:spPr bwMode="auto">
            <a:xfrm>
              <a:off x="2246" y="3702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395" name="Oval 19"/>
            <p:cNvSpPr>
              <a:spLocks noChangeArrowheads="1"/>
            </p:cNvSpPr>
            <p:nvPr/>
          </p:nvSpPr>
          <p:spPr bwMode="auto">
            <a:xfrm>
              <a:off x="2291" y="315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396" name="Oval 20"/>
            <p:cNvSpPr>
              <a:spLocks noChangeArrowheads="1"/>
            </p:cNvSpPr>
            <p:nvPr/>
          </p:nvSpPr>
          <p:spPr bwMode="auto">
            <a:xfrm>
              <a:off x="2246" y="31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13397" name="AutoShape 21"/>
            <p:cNvCxnSpPr>
              <a:cxnSpLocks noChangeShapeType="1"/>
            </p:cNvCxnSpPr>
            <p:nvPr/>
          </p:nvCxnSpPr>
          <p:spPr bwMode="auto">
            <a:xfrm>
              <a:off x="1429" y="3227"/>
              <a:ext cx="1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3398" name="Text Box 22"/>
            <p:cNvSpPr txBox="1">
              <a:spLocks noChangeArrowheads="1"/>
            </p:cNvSpPr>
            <p:nvPr/>
          </p:nvSpPr>
          <p:spPr bwMode="auto">
            <a:xfrm>
              <a:off x="1747" y="3379"/>
              <a:ext cx="3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400"/>
                <a:t>M</a:t>
              </a:r>
              <a:r>
                <a:rPr lang="en-US" altLang="zh-CN" sz="2400" baseline="-25000"/>
                <a:t>2 </a:t>
              </a:r>
              <a:endParaRPr lang="en-US" altLang="zh-CN" sz="2400" baseline="-25000"/>
            </a:p>
          </p:txBody>
        </p:sp>
        <p:sp>
          <p:nvSpPr>
            <p:cNvPr id="613417" name="Rectangle 41"/>
            <p:cNvSpPr>
              <a:spLocks noChangeArrowheads="1"/>
            </p:cNvSpPr>
            <p:nvPr/>
          </p:nvSpPr>
          <p:spPr bwMode="auto">
            <a:xfrm>
              <a:off x="1520" y="3022"/>
              <a:ext cx="1043" cy="9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1610" y="311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r>
                <a:rPr kumimoji="0" lang="en-US" altLang="zh-CN" sz="2400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kumimoji="0"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613456" name="Group 80"/>
          <p:cNvGrpSpPr/>
          <p:nvPr/>
        </p:nvGrpSpPr>
        <p:grpSpPr bwMode="auto">
          <a:xfrm>
            <a:off x="4716463" y="3860800"/>
            <a:ext cx="4103687" cy="2736850"/>
            <a:chOff x="2971" y="2432"/>
            <a:chExt cx="2585" cy="1724"/>
          </a:xfrm>
        </p:grpSpPr>
        <p:sp>
          <p:nvSpPr>
            <p:cNvPr id="613436" name="Rectangle 60"/>
            <p:cNvSpPr>
              <a:spLocks noChangeArrowheads="1"/>
            </p:cNvSpPr>
            <p:nvPr/>
          </p:nvSpPr>
          <p:spPr bwMode="auto">
            <a:xfrm>
              <a:off x="2971" y="2568"/>
              <a:ext cx="2585" cy="1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418" name="Rectangle 42"/>
            <p:cNvSpPr>
              <a:spLocks noChangeArrowheads="1"/>
            </p:cNvSpPr>
            <p:nvPr/>
          </p:nvSpPr>
          <p:spPr bwMode="auto">
            <a:xfrm>
              <a:off x="3106" y="3022"/>
              <a:ext cx="1043" cy="9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420" name="Oval 44"/>
            <p:cNvSpPr>
              <a:spLocks noChangeArrowheads="1"/>
            </p:cNvSpPr>
            <p:nvPr/>
          </p:nvSpPr>
          <p:spPr bwMode="auto">
            <a:xfrm>
              <a:off x="3877" y="370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421" name="Oval 45"/>
            <p:cNvSpPr>
              <a:spLocks noChangeArrowheads="1"/>
            </p:cNvSpPr>
            <p:nvPr/>
          </p:nvSpPr>
          <p:spPr bwMode="auto">
            <a:xfrm>
              <a:off x="3832" y="365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422" name="Oval 46"/>
            <p:cNvSpPr>
              <a:spLocks noChangeArrowheads="1"/>
            </p:cNvSpPr>
            <p:nvPr/>
          </p:nvSpPr>
          <p:spPr bwMode="auto">
            <a:xfrm>
              <a:off x="3877" y="315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423" name="Oval 47"/>
            <p:cNvSpPr>
              <a:spLocks noChangeArrowheads="1"/>
            </p:cNvSpPr>
            <p:nvPr/>
          </p:nvSpPr>
          <p:spPr bwMode="auto">
            <a:xfrm>
              <a:off x="3832" y="31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424" name="Oval 48"/>
            <p:cNvSpPr>
              <a:spLocks noChangeArrowheads="1"/>
            </p:cNvSpPr>
            <p:nvPr/>
          </p:nvSpPr>
          <p:spPr bwMode="auto">
            <a:xfrm>
              <a:off x="5193" y="343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425" name="Oval 49"/>
            <p:cNvSpPr>
              <a:spLocks noChangeArrowheads="1"/>
            </p:cNvSpPr>
            <p:nvPr/>
          </p:nvSpPr>
          <p:spPr bwMode="auto">
            <a:xfrm>
              <a:off x="5148" y="338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427" name="Text Box 51"/>
            <p:cNvSpPr txBox="1">
              <a:spLocks noChangeArrowheads="1"/>
            </p:cNvSpPr>
            <p:nvPr/>
          </p:nvSpPr>
          <p:spPr bwMode="auto">
            <a:xfrm>
              <a:off x="3393" y="3391"/>
              <a:ext cx="3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400"/>
                <a:t>M</a:t>
              </a:r>
              <a:r>
                <a:rPr lang="en-US" altLang="zh-CN" sz="2400" baseline="-25000"/>
                <a:t>1 </a:t>
              </a:r>
              <a:endParaRPr lang="en-US" altLang="zh-CN" sz="2400" baseline="-25000"/>
            </a:p>
          </p:txBody>
        </p:sp>
        <p:sp>
          <p:nvSpPr>
            <p:cNvPr id="613429" name="Oval 53"/>
            <p:cNvSpPr>
              <a:spLocks noChangeArrowheads="1"/>
            </p:cNvSpPr>
            <p:nvPr/>
          </p:nvSpPr>
          <p:spPr bwMode="auto">
            <a:xfrm>
              <a:off x="5193" y="3747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430" name="Oval 54"/>
            <p:cNvSpPr>
              <a:spLocks noChangeArrowheads="1"/>
            </p:cNvSpPr>
            <p:nvPr/>
          </p:nvSpPr>
          <p:spPr bwMode="auto">
            <a:xfrm>
              <a:off x="5148" y="3702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431" name="Oval 55"/>
            <p:cNvSpPr>
              <a:spLocks noChangeArrowheads="1"/>
            </p:cNvSpPr>
            <p:nvPr/>
          </p:nvSpPr>
          <p:spPr bwMode="auto">
            <a:xfrm>
              <a:off x="5193" y="315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432" name="Oval 56"/>
            <p:cNvSpPr>
              <a:spLocks noChangeArrowheads="1"/>
            </p:cNvSpPr>
            <p:nvPr/>
          </p:nvSpPr>
          <p:spPr bwMode="auto">
            <a:xfrm>
              <a:off x="5148" y="31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3434" name="Text Box 58"/>
            <p:cNvSpPr txBox="1">
              <a:spLocks noChangeArrowheads="1"/>
            </p:cNvSpPr>
            <p:nvPr/>
          </p:nvSpPr>
          <p:spPr bwMode="auto">
            <a:xfrm>
              <a:off x="4649" y="3379"/>
              <a:ext cx="3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400"/>
                <a:t>M</a:t>
              </a:r>
              <a:r>
                <a:rPr lang="en-US" altLang="zh-CN" sz="2400" baseline="-25000"/>
                <a:t>2 </a:t>
              </a:r>
              <a:endParaRPr lang="en-US" altLang="zh-CN" sz="2400" baseline="-25000"/>
            </a:p>
          </p:txBody>
        </p:sp>
        <p:sp>
          <p:nvSpPr>
            <p:cNvPr id="613435" name="Rectangle 59"/>
            <p:cNvSpPr>
              <a:spLocks noChangeArrowheads="1"/>
            </p:cNvSpPr>
            <p:nvPr/>
          </p:nvSpPr>
          <p:spPr bwMode="auto">
            <a:xfrm>
              <a:off x="4422" y="3022"/>
              <a:ext cx="1043" cy="9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3696" y="263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3439" name="AutoShape 63"/>
            <p:cNvCxnSpPr>
              <a:cxnSpLocks noChangeShapeType="1"/>
              <a:stCxn id="4" idx="5"/>
              <a:endCxn id="4294967295" idx="1"/>
            </p:cNvCxnSpPr>
            <p:nvPr/>
          </p:nvCxnSpPr>
          <p:spPr bwMode="auto">
            <a:xfrm>
              <a:off x="3909" y="2849"/>
              <a:ext cx="641" cy="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3440" name="AutoShape 64"/>
            <p:cNvCxnSpPr>
              <a:cxnSpLocks noChangeShapeType="1"/>
              <a:stCxn id="4" idx="3"/>
              <a:endCxn id="4294967295" idx="7"/>
            </p:cNvCxnSpPr>
            <p:nvPr/>
          </p:nvCxnSpPr>
          <p:spPr bwMode="auto">
            <a:xfrm flipH="1">
              <a:off x="3411" y="2849"/>
              <a:ext cx="322" cy="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3441" name="Text Box 65"/>
            <p:cNvSpPr txBox="1">
              <a:spLocks noChangeArrowheads="1"/>
            </p:cNvSpPr>
            <p:nvPr/>
          </p:nvSpPr>
          <p:spPr bwMode="auto">
            <a:xfrm>
              <a:off x="4059" y="2704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ym typeface="Symbol" panose="05050102010706020507" pitchFamily="18" charset="2"/>
                </a:rPr>
                <a:t> </a:t>
              </a:r>
              <a:endParaRPr lang="zh-CN" altLang="en-US" sz="2400">
                <a:sym typeface="Symbol" panose="05050102010706020507" pitchFamily="18" charset="2"/>
              </a:endParaRPr>
            </a:p>
          </p:txBody>
        </p:sp>
        <p:sp>
          <p:nvSpPr>
            <p:cNvPr id="613442" name="Text Box 66"/>
            <p:cNvSpPr txBox="1">
              <a:spLocks noChangeArrowheads="1"/>
            </p:cNvSpPr>
            <p:nvPr/>
          </p:nvSpPr>
          <p:spPr bwMode="auto">
            <a:xfrm>
              <a:off x="3470" y="2704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ym typeface="Symbol" panose="05050102010706020507" pitchFamily="18" charset="2"/>
                </a:rPr>
                <a:t> </a:t>
              </a:r>
              <a:endParaRPr lang="zh-CN" altLang="en-US" sz="2400">
                <a:sym typeface="Symbol" panose="05050102010706020507" pitchFamily="18" charset="2"/>
              </a:endParaRPr>
            </a:p>
          </p:txBody>
        </p:sp>
        <p:cxnSp>
          <p:nvCxnSpPr>
            <p:cNvPr id="613443" name="AutoShape 67"/>
            <p:cNvCxnSpPr>
              <a:cxnSpLocks noChangeShapeType="1"/>
              <a:endCxn id="4" idx="0"/>
            </p:cNvCxnSpPr>
            <p:nvPr/>
          </p:nvCxnSpPr>
          <p:spPr bwMode="auto">
            <a:xfrm>
              <a:off x="3821" y="2432"/>
              <a:ext cx="0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3446" name="Text Box 70"/>
            <p:cNvSpPr txBox="1">
              <a:spLocks noChangeArrowheads="1"/>
            </p:cNvSpPr>
            <p:nvPr/>
          </p:nvSpPr>
          <p:spPr bwMode="auto">
            <a:xfrm>
              <a:off x="5012" y="2620"/>
              <a:ext cx="32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400"/>
                <a:t>M</a:t>
              </a:r>
              <a:r>
                <a:rPr lang="en-US" altLang="zh-CN" sz="2400" baseline="-25000"/>
                <a:t> </a:t>
              </a:r>
              <a:endParaRPr lang="en-US" altLang="zh-CN" sz="2400" baseline="-25000"/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3198" y="311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r>
                <a:rPr kumimoji="0" lang="en-US" altLang="zh-CN" sz="2400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4513" y="306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r>
                <a:rPr kumimoji="0" lang="en-US" altLang="zh-CN" sz="2400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kumimoji="0"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3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3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3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3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3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3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3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b="1" smtClean="0">
                <a:solidFill>
                  <a:schemeClr val="tx1"/>
                </a:solidFill>
              </a:rPr>
              <a:t>证明若</a:t>
            </a:r>
            <a:r>
              <a:rPr kumimoji="0" lang="en-US" altLang="zh-CN" b="1" smtClean="0">
                <a:solidFill>
                  <a:schemeClr val="tx1"/>
                </a:solidFill>
              </a:rPr>
              <a:t>A, B</a:t>
            </a:r>
            <a:r>
              <a:rPr kumimoji="0" lang="zh-CN" altLang="en-US" b="1" smtClean="0">
                <a:solidFill>
                  <a:schemeClr val="tx1"/>
                </a:solidFill>
              </a:rPr>
              <a:t>正则</a:t>
            </a:r>
            <a:r>
              <a:rPr kumimoji="0" lang="en-US" altLang="zh-CN" b="1" smtClean="0">
                <a:solidFill>
                  <a:schemeClr val="tx1"/>
                </a:solidFill>
              </a:rPr>
              <a:t>, </a:t>
            </a:r>
            <a:r>
              <a:rPr kumimoji="0" lang="zh-CN" altLang="en-US" b="1" smtClean="0">
                <a:solidFill>
                  <a:schemeClr val="tx1"/>
                </a:solidFill>
              </a:rPr>
              <a:t>则</a:t>
            </a:r>
            <a:r>
              <a:rPr kumimoji="0" lang="en-US" altLang="zh-CN" b="1" smtClean="0">
                <a:solidFill>
                  <a:schemeClr val="tx1"/>
                </a:solidFill>
              </a:rPr>
              <a:t>A</a:t>
            </a:r>
            <a:r>
              <a:rPr kumimoji="0" lang="en-US" altLang="zh-CN" b="1" smtClean="0">
                <a:solidFill>
                  <a:schemeClr val="tx1"/>
                </a:solidFill>
                <a:sym typeface="Symbol" panose="05050102010706020507" pitchFamily="18" charset="2"/>
              </a:rPr>
              <a:t></a:t>
            </a:r>
            <a:r>
              <a:rPr kumimoji="0" lang="en-US" altLang="zh-CN" b="1" smtClean="0">
                <a:solidFill>
                  <a:schemeClr val="tx1"/>
                </a:solidFill>
              </a:rPr>
              <a:t>B</a:t>
            </a:r>
            <a:r>
              <a:rPr kumimoji="0" lang="zh-CN" altLang="en-US" b="1" smtClean="0">
                <a:solidFill>
                  <a:schemeClr val="tx1"/>
                </a:solidFill>
              </a:rPr>
              <a:t>正则</a:t>
            </a:r>
            <a:endParaRPr kumimoji="0"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614403" name="Text Box 3"/>
          <p:cNvSpPr txBox="1">
            <a:spLocks noChangeArrowheads="1"/>
          </p:cNvSpPr>
          <p:nvPr/>
        </p:nvSpPr>
        <p:spPr bwMode="auto">
          <a:xfrm>
            <a:off x="234950" y="1196975"/>
            <a:ext cx="895751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DFA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: M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=(Q</a:t>
            </a:r>
            <a:r>
              <a:rPr kumimoji="0" lang="en-US" altLang="zh-CN" sz="2400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,,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,F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), M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=(Q</a:t>
            </a:r>
            <a:r>
              <a:rPr kumimoji="0" lang="en-US" altLang="zh-CN" sz="2400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,,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,F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), L(M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)=A, L(M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)=B, </a:t>
            </a:r>
            <a:endParaRPr kumimoji="0"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</a:rPr>
              <a:t>令 </a:t>
            </a:r>
            <a:r>
              <a:rPr kumimoji="0" lang="en-US" altLang="zh-CN" dirty="0" smtClean="0">
                <a:solidFill>
                  <a:schemeClr val="tx1"/>
                </a:solidFill>
              </a:rPr>
              <a:t>Q </a:t>
            </a:r>
            <a:r>
              <a:rPr kumimoji="0" lang="en-US" altLang="zh-CN" dirty="0">
                <a:solidFill>
                  <a:schemeClr val="tx1"/>
                </a:solidFill>
              </a:rPr>
              <a:t>= </a:t>
            </a:r>
            <a:r>
              <a:rPr kumimoji="0" lang="en-US" altLang="zh-CN" dirty="0" smtClean="0">
                <a:solidFill>
                  <a:schemeClr val="tx1"/>
                </a:solidFill>
              </a:rPr>
              <a:t>Q</a:t>
            </a:r>
            <a:r>
              <a:rPr kumimoji="0" lang="en-US" altLang="zh-CN" baseline="-25000" dirty="0" smtClean="0">
                <a:solidFill>
                  <a:schemeClr val="tx1"/>
                </a:solidFill>
              </a:rPr>
              <a:t>1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 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kumimoji="0" lang="en-US" altLang="zh-CN" baseline="-25000" dirty="0" smtClean="0">
                <a:solidFill>
                  <a:schemeClr val="tx1"/>
                </a:solidFill>
              </a:rPr>
              <a:t>2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不</a:t>
            </a:r>
            <a:r>
              <a:rPr kumimoji="0" lang="zh-CN" altLang="en-US" dirty="0">
                <a:solidFill>
                  <a:schemeClr val="tx1"/>
                </a:solidFill>
              </a:rPr>
              <a:t>交并</a:t>
            </a:r>
            <a:r>
              <a:rPr kumimoji="0" lang="en-US" altLang="zh-CN" dirty="0">
                <a:solidFill>
                  <a:schemeClr val="tx1"/>
                </a:solidFill>
              </a:rPr>
              <a:t>, F =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2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rF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(r,) = {s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}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=1,2,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kumimoji="0" lang="en-US" altLang="zh-CN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kumimoji="0" lang="en-US" altLang="zh-CN" baseline="-250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a,  (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r,a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= {</a:t>
            </a:r>
            <a:r>
              <a:rPr kumimoji="0"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r,a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)}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=(Q,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,,s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,F),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L(M) = A</a:t>
            </a:r>
            <a:r>
              <a:rPr kumimoji="0" lang="en-US" altLang="zh-CN" dirty="0">
                <a:solidFill>
                  <a:schemeClr val="tx1"/>
                </a:solidFill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 B.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614404" name="Group 4"/>
          <p:cNvGrpSpPr/>
          <p:nvPr/>
        </p:nvGrpSpPr>
        <p:grpSpPr bwMode="auto">
          <a:xfrm>
            <a:off x="179388" y="4797425"/>
            <a:ext cx="1798637" cy="1584325"/>
            <a:chOff x="114" y="3022"/>
            <a:chExt cx="1133" cy="998"/>
          </a:xfrm>
        </p:grpSpPr>
        <p:sp>
          <p:nvSpPr>
            <p:cNvPr id="614405" name="Rectangle 5"/>
            <p:cNvSpPr>
              <a:spLocks noChangeArrowheads="1"/>
            </p:cNvSpPr>
            <p:nvPr/>
          </p:nvSpPr>
          <p:spPr bwMode="auto">
            <a:xfrm>
              <a:off x="204" y="3022"/>
              <a:ext cx="1043" cy="9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6" name="Oval 6"/>
            <p:cNvSpPr>
              <a:spLocks noChangeArrowheads="1"/>
            </p:cNvSpPr>
            <p:nvPr/>
          </p:nvSpPr>
          <p:spPr bwMode="auto">
            <a:xfrm>
              <a:off x="975" y="370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7" name="Oval 7"/>
            <p:cNvSpPr>
              <a:spLocks noChangeArrowheads="1"/>
            </p:cNvSpPr>
            <p:nvPr/>
          </p:nvSpPr>
          <p:spPr bwMode="auto">
            <a:xfrm>
              <a:off x="930" y="365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8" name="Oval 8"/>
            <p:cNvSpPr>
              <a:spLocks noChangeArrowheads="1"/>
            </p:cNvSpPr>
            <p:nvPr/>
          </p:nvSpPr>
          <p:spPr bwMode="auto">
            <a:xfrm>
              <a:off x="975" y="315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09" name="Oval 9"/>
            <p:cNvSpPr>
              <a:spLocks noChangeArrowheads="1"/>
            </p:cNvSpPr>
            <p:nvPr/>
          </p:nvSpPr>
          <p:spPr bwMode="auto">
            <a:xfrm>
              <a:off x="930" y="31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14410" name="AutoShape 10"/>
            <p:cNvCxnSpPr>
              <a:cxnSpLocks noChangeShapeType="1"/>
            </p:cNvCxnSpPr>
            <p:nvPr/>
          </p:nvCxnSpPr>
          <p:spPr bwMode="auto">
            <a:xfrm>
              <a:off x="114" y="3227"/>
              <a:ext cx="1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411" name="Text Box 11"/>
            <p:cNvSpPr txBox="1">
              <a:spLocks noChangeArrowheads="1"/>
            </p:cNvSpPr>
            <p:nvPr/>
          </p:nvSpPr>
          <p:spPr bwMode="auto">
            <a:xfrm>
              <a:off x="491" y="3391"/>
              <a:ext cx="3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400"/>
                <a:t>M</a:t>
              </a:r>
              <a:r>
                <a:rPr lang="en-US" altLang="zh-CN" sz="2400" baseline="-25000"/>
                <a:t>1 </a:t>
              </a:r>
              <a:endParaRPr lang="en-US" altLang="zh-CN" sz="2400" baseline="-25000"/>
            </a:p>
          </p:txBody>
        </p:sp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295" y="311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r>
                <a:rPr kumimoji="0" lang="en-US" altLang="zh-CN" sz="2400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614413" name="Group 13"/>
          <p:cNvGrpSpPr/>
          <p:nvPr/>
        </p:nvGrpSpPr>
        <p:grpSpPr bwMode="auto">
          <a:xfrm>
            <a:off x="2268538" y="4797425"/>
            <a:ext cx="1800225" cy="1584325"/>
            <a:chOff x="1429" y="3022"/>
            <a:chExt cx="1134" cy="998"/>
          </a:xfrm>
        </p:grpSpPr>
        <p:sp>
          <p:nvSpPr>
            <p:cNvPr id="614414" name="Oval 14"/>
            <p:cNvSpPr>
              <a:spLocks noChangeArrowheads="1"/>
            </p:cNvSpPr>
            <p:nvPr/>
          </p:nvSpPr>
          <p:spPr bwMode="auto">
            <a:xfrm>
              <a:off x="2291" y="343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5" name="Oval 15"/>
            <p:cNvSpPr>
              <a:spLocks noChangeArrowheads="1"/>
            </p:cNvSpPr>
            <p:nvPr/>
          </p:nvSpPr>
          <p:spPr bwMode="auto">
            <a:xfrm>
              <a:off x="2246" y="338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6" name="Oval 16"/>
            <p:cNvSpPr>
              <a:spLocks noChangeArrowheads="1"/>
            </p:cNvSpPr>
            <p:nvPr/>
          </p:nvSpPr>
          <p:spPr bwMode="auto">
            <a:xfrm>
              <a:off x="2291" y="3747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7" name="Oval 17"/>
            <p:cNvSpPr>
              <a:spLocks noChangeArrowheads="1"/>
            </p:cNvSpPr>
            <p:nvPr/>
          </p:nvSpPr>
          <p:spPr bwMode="auto">
            <a:xfrm>
              <a:off x="2246" y="3702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8" name="Oval 18"/>
            <p:cNvSpPr>
              <a:spLocks noChangeArrowheads="1"/>
            </p:cNvSpPr>
            <p:nvPr/>
          </p:nvSpPr>
          <p:spPr bwMode="auto">
            <a:xfrm>
              <a:off x="2291" y="315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19" name="Oval 19"/>
            <p:cNvSpPr>
              <a:spLocks noChangeArrowheads="1"/>
            </p:cNvSpPr>
            <p:nvPr/>
          </p:nvSpPr>
          <p:spPr bwMode="auto">
            <a:xfrm>
              <a:off x="2246" y="31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14420" name="AutoShape 20"/>
            <p:cNvCxnSpPr>
              <a:cxnSpLocks noChangeShapeType="1"/>
            </p:cNvCxnSpPr>
            <p:nvPr/>
          </p:nvCxnSpPr>
          <p:spPr bwMode="auto">
            <a:xfrm>
              <a:off x="1429" y="3227"/>
              <a:ext cx="1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421" name="Text Box 21"/>
            <p:cNvSpPr txBox="1">
              <a:spLocks noChangeArrowheads="1"/>
            </p:cNvSpPr>
            <p:nvPr/>
          </p:nvSpPr>
          <p:spPr bwMode="auto">
            <a:xfrm>
              <a:off x="1747" y="3379"/>
              <a:ext cx="3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400"/>
                <a:t>M</a:t>
              </a:r>
              <a:r>
                <a:rPr lang="en-US" altLang="zh-CN" sz="2400" baseline="-25000"/>
                <a:t>2 </a:t>
              </a:r>
              <a:endParaRPr lang="en-US" altLang="zh-CN" sz="2400" baseline="-25000"/>
            </a:p>
          </p:txBody>
        </p:sp>
        <p:sp>
          <p:nvSpPr>
            <p:cNvPr id="614422" name="Rectangle 22"/>
            <p:cNvSpPr>
              <a:spLocks noChangeArrowheads="1"/>
            </p:cNvSpPr>
            <p:nvPr/>
          </p:nvSpPr>
          <p:spPr bwMode="auto">
            <a:xfrm>
              <a:off x="1520" y="3022"/>
              <a:ext cx="1043" cy="9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1610" y="311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r>
                <a:rPr kumimoji="0" lang="en-US" altLang="zh-CN" sz="2400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kumimoji="0"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614449" name="Group 49"/>
          <p:cNvGrpSpPr/>
          <p:nvPr/>
        </p:nvGrpSpPr>
        <p:grpSpPr bwMode="auto">
          <a:xfrm>
            <a:off x="4643438" y="4221163"/>
            <a:ext cx="4211637" cy="2376487"/>
            <a:chOff x="2903" y="2659"/>
            <a:chExt cx="2653" cy="1497"/>
          </a:xfrm>
        </p:grpSpPr>
        <p:sp>
          <p:nvSpPr>
            <p:cNvPr id="614425" name="Rectangle 25"/>
            <p:cNvSpPr>
              <a:spLocks noChangeArrowheads="1"/>
            </p:cNvSpPr>
            <p:nvPr/>
          </p:nvSpPr>
          <p:spPr bwMode="auto">
            <a:xfrm>
              <a:off x="2971" y="2659"/>
              <a:ext cx="2585" cy="14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26" name="Rectangle 26"/>
            <p:cNvSpPr>
              <a:spLocks noChangeArrowheads="1"/>
            </p:cNvSpPr>
            <p:nvPr/>
          </p:nvSpPr>
          <p:spPr bwMode="auto">
            <a:xfrm>
              <a:off x="3106" y="3022"/>
              <a:ext cx="1043" cy="9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27" name="Oval 27"/>
            <p:cNvSpPr>
              <a:spLocks noChangeArrowheads="1"/>
            </p:cNvSpPr>
            <p:nvPr/>
          </p:nvSpPr>
          <p:spPr bwMode="auto">
            <a:xfrm>
              <a:off x="3878" y="3702"/>
              <a:ext cx="136" cy="13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28" name="Oval 28"/>
            <p:cNvSpPr>
              <a:spLocks noChangeArrowheads="1"/>
            </p:cNvSpPr>
            <p:nvPr/>
          </p:nvSpPr>
          <p:spPr bwMode="auto">
            <a:xfrm>
              <a:off x="3832" y="365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29" name="Oval 29"/>
            <p:cNvSpPr>
              <a:spLocks noChangeArrowheads="1"/>
            </p:cNvSpPr>
            <p:nvPr/>
          </p:nvSpPr>
          <p:spPr bwMode="auto">
            <a:xfrm>
              <a:off x="3878" y="3158"/>
              <a:ext cx="136" cy="13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30" name="Oval 30"/>
            <p:cNvSpPr>
              <a:spLocks noChangeArrowheads="1"/>
            </p:cNvSpPr>
            <p:nvPr/>
          </p:nvSpPr>
          <p:spPr bwMode="auto">
            <a:xfrm>
              <a:off x="3832" y="31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31" name="Oval 31"/>
            <p:cNvSpPr>
              <a:spLocks noChangeArrowheads="1"/>
            </p:cNvSpPr>
            <p:nvPr/>
          </p:nvSpPr>
          <p:spPr bwMode="auto">
            <a:xfrm>
              <a:off x="5193" y="3430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32" name="Oval 32"/>
            <p:cNvSpPr>
              <a:spLocks noChangeArrowheads="1"/>
            </p:cNvSpPr>
            <p:nvPr/>
          </p:nvSpPr>
          <p:spPr bwMode="auto">
            <a:xfrm>
              <a:off x="5148" y="3385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33" name="Text Box 33"/>
            <p:cNvSpPr txBox="1">
              <a:spLocks noChangeArrowheads="1"/>
            </p:cNvSpPr>
            <p:nvPr/>
          </p:nvSpPr>
          <p:spPr bwMode="auto">
            <a:xfrm>
              <a:off x="3393" y="3391"/>
              <a:ext cx="3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400"/>
                <a:t>M</a:t>
              </a:r>
              <a:r>
                <a:rPr lang="en-US" altLang="zh-CN" sz="2400" baseline="-25000"/>
                <a:t>1 </a:t>
              </a:r>
              <a:endParaRPr lang="en-US" altLang="zh-CN" sz="2400" baseline="-25000"/>
            </a:p>
          </p:txBody>
        </p:sp>
        <p:sp>
          <p:nvSpPr>
            <p:cNvPr id="614434" name="Oval 34"/>
            <p:cNvSpPr>
              <a:spLocks noChangeArrowheads="1"/>
            </p:cNvSpPr>
            <p:nvPr/>
          </p:nvSpPr>
          <p:spPr bwMode="auto">
            <a:xfrm>
              <a:off x="5193" y="3747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35" name="Oval 35"/>
            <p:cNvSpPr>
              <a:spLocks noChangeArrowheads="1"/>
            </p:cNvSpPr>
            <p:nvPr/>
          </p:nvSpPr>
          <p:spPr bwMode="auto">
            <a:xfrm>
              <a:off x="5148" y="3702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36" name="Oval 36"/>
            <p:cNvSpPr>
              <a:spLocks noChangeArrowheads="1"/>
            </p:cNvSpPr>
            <p:nvPr/>
          </p:nvSpPr>
          <p:spPr bwMode="auto">
            <a:xfrm>
              <a:off x="5193" y="315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37" name="Oval 37"/>
            <p:cNvSpPr>
              <a:spLocks noChangeArrowheads="1"/>
            </p:cNvSpPr>
            <p:nvPr/>
          </p:nvSpPr>
          <p:spPr bwMode="auto">
            <a:xfrm>
              <a:off x="5148" y="31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438" name="Text Box 38"/>
            <p:cNvSpPr txBox="1">
              <a:spLocks noChangeArrowheads="1"/>
            </p:cNvSpPr>
            <p:nvPr/>
          </p:nvSpPr>
          <p:spPr bwMode="auto">
            <a:xfrm>
              <a:off x="4649" y="3379"/>
              <a:ext cx="3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400"/>
                <a:t>M</a:t>
              </a:r>
              <a:r>
                <a:rPr lang="en-US" altLang="zh-CN" sz="2400" baseline="-25000"/>
                <a:t>2 </a:t>
              </a:r>
              <a:endParaRPr lang="en-US" altLang="zh-CN" sz="2400" baseline="-25000"/>
            </a:p>
          </p:txBody>
        </p:sp>
        <p:sp>
          <p:nvSpPr>
            <p:cNvPr id="614439" name="Rectangle 39"/>
            <p:cNvSpPr>
              <a:spLocks noChangeArrowheads="1"/>
            </p:cNvSpPr>
            <p:nvPr/>
          </p:nvSpPr>
          <p:spPr bwMode="auto">
            <a:xfrm>
              <a:off x="4422" y="3022"/>
              <a:ext cx="1043" cy="9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14441" name="AutoShape 41"/>
            <p:cNvCxnSpPr>
              <a:cxnSpLocks noChangeShapeType="1"/>
              <a:stCxn id="614430" idx="6"/>
              <a:endCxn id="4294967295" idx="2"/>
            </p:cNvCxnSpPr>
            <p:nvPr/>
          </p:nvCxnSpPr>
          <p:spPr bwMode="auto">
            <a:xfrm flipV="1">
              <a:off x="4059" y="3192"/>
              <a:ext cx="454" cy="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4442" name="AutoShape 42"/>
            <p:cNvCxnSpPr>
              <a:cxnSpLocks noChangeShapeType="1"/>
              <a:stCxn id="614428" idx="7"/>
              <a:endCxn id="4294967295" idx="3"/>
            </p:cNvCxnSpPr>
            <p:nvPr/>
          </p:nvCxnSpPr>
          <p:spPr bwMode="auto">
            <a:xfrm flipV="1">
              <a:off x="4026" y="3280"/>
              <a:ext cx="524" cy="4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443" name="Text Box 43"/>
            <p:cNvSpPr txBox="1">
              <a:spLocks noChangeArrowheads="1"/>
            </p:cNvSpPr>
            <p:nvPr/>
          </p:nvSpPr>
          <p:spPr bwMode="auto">
            <a:xfrm>
              <a:off x="4150" y="2976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ym typeface="Symbol" panose="05050102010706020507" pitchFamily="18" charset="2"/>
                </a:rPr>
                <a:t> </a:t>
              </a:r>
              <a:endParaRPr lang="zh-CN" altLang="en-US" sz="2400">
                <a:sym typeface="Symbol" panose="05050102010706020507" pitchFamily="18" charset="2"/>
              </a:endParaRPr>
            </a:p>
          </p:txBody>
        </p:sp>
        <p:sp>
          <p:nvSpPr>
            <p:cNvPr id="614444" name="Text Box 44"/>
            <p:cNvSpPr txBox="1">
              <a:spLocks noChangeArrowheads="1"/>
            </p:cNvSpPr>
            <p:nvPr/>
          </p:nvSpPr>
          <p:spPr bwMode="auto">
            <a:xfrm>
              <a:off x="4150" y="3249"/>
              <a:ext cx="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sym typeface="Symbol" panose="05050102010706020507" pitchFamily="18" charset="2"/>
                </a:rPr>
                <a:t> </a:t>
              </a:r>
              <a:endParaRPr lang="zh-CN" altLang="en-US" sz="2400">
                <a:sym typeface="Symbol" panose="05050102010706020507" pitchFamily="18" charset="2"/>
              </a:endParaRPr>
            </a:p>
          </p:txBody>
        </p:sp>
        <p:cxnSp>
          <p:nvCxnSpPr>
            <p:cNvPr id="614445" name="AutoShape 45"/>
            <p:cNvCxnSpPr>
              <a:cxnSpLocks noChangeShapeType="1"/>
              <a:endCxn id="4" idx="2"/>
            </p:cNvCxnSpPr>
            <p:nvPr/>
          </p:nvCxnSpPr>
          <p:spPr bwMode="auto">
            <a:xfrm>
              <a:off x="2903" y="3238"/>
              <a:ext cx="29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4446" name="Text Box 46"/>
            <p:cNvSpPr txBox="1">
              <a:spLocks noChangeArrowheads="1"/>
            </p:cNvSpPr>
            <p:nvPr/>
          </p:nvSpPr>
          <p:spPr bwMode="auto">
            <a:xfrm>
              <a:off x="5012" y="2711"/>
              <a:ext cx="32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400"/>
                <a:t>M</a:t>
              </a:r>
              <a:r>
                <a:rPr lang="en-US" altLang="zh-CN" sz="2400" baseline="-25000"/>
                <a:t> </a:t>
              </a:r>
              <a:endParaRPr lang="en-US" altLang="zh-CN" sz="2400" baseline="-25000"/>
            </a:p>
          </p:txBody>
        </p:sp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3198" y="311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r>
                <a:rPr kumimoji="0" lang="en-US" altLang="zh-CN" sz="2400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4513" y="306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r>
                <a:rPr kumimoji="0" lang="en-US" altLang="zh-CN" sz="2400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kumimoji="0"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常用证明方法</a:t>
            </a:r>
            <a:endParaRPr lang="zh-CN" altLang="en-US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1117600" y="1314450"/>
            <a:ext cx="688342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/>
            <a:r>
              <a:rPr kumimoji="0" lang="zh-CN" altLang="en-US" sz="3600" dirty="0" smtClean="0">
                <a:solidFill>
                  <a:srgbClr val="000000"/>
                </a:solidFill>
              </a:rPr>
              <a:t>数学归纳法</a:t>
            </a:r>
            <a:endParaRPr kumimoji="0" lang="en-US" altLang="zh-CN" sz="3600" dirty="0" smtClean="0">
              <a:solidFill>
                <a:srgbClr val="000000"/>
              </a:solidFill>
            </a:endParaRPr>
          </a:p>
          <a:p>
            <a:pPr marL="457200" indent="-457200" eaLnBrk="1" hangingPunct="1"/>
            <a:r>
              <a:rPr kumimoji="0" lang="zh-CN" altLang="en-US" sz="3600" dirty="0" smtClean="0">
                <a:solidFill>
                  <a:srgbClr val="000000"/>
                </a:solidFill>
              </a:rPr>
              <a:t>反证法</a:t>
            </a:r>
            <a:endParaRPr kumimoji="0" lang="zh-CN" altLang="en-US" sz="3600" dirty="0" smtClean="0">
              <a:solidFill>
                <a:srgbClr val="000000"/>
              </a:solidFill>
            </a:endParaRPr>
          </a:p>
          <a:p>
            <a:pPr marL="457200" indent="-457200" eaLnBrk="1" hangingPunct="1"/>
            <a:r>
              <a:rPr kumimoji="0" lang="zh-CN" altLang="en-US" sz="3600" dirty="0" smtClean="0">
                <a:solidFill>
                  <a:srgbClr val="000000"/>
                </a:solidFill>
              </a:rPr>
              <a:t>鸽巢原理</a:t>
            </a:r>
            <a:endParaRPr kumimoji="0" lang="zh-CN" altLang="en-US" sz="3600" dirty="0" smtClean="0">
              <a:solidFill>
                <a:srgbClr val="000000"/>
              </a:solidFill>
            </a:endParaRPr>
          </a:p>
          <a:p>
            <a:pPr marL="457200" indent="-457200" eaLnBrk="1" hangingPunct="1"/>
            <a:endParaRPr kumimoji="0" lang="zh-CN" altLang="en-US" sz="36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b="1" smtClean="0">
                <a:solidFill>
                  <a:schemeClr val="tx1"/>
                </a:solidFill>
              </a:rPr>
              <a:t>证明若</a:t>
            </a:r>
            <a:r>
              <a:rPr kumimoji="0" lang="en-US" altLang="zh-CN" b="1" smtClean="0">
                <a:solidFill>
                  <a:schemeClr val="tx1"/>
                </a:solidFill>
              </a:rPr>
              <a:t>A</a:t>
            </a:r>
            <a:r>
              <a:rPr kumimoji="0" lang="zh-CN" altLang="en-US" b="1" smtClean="0">
                <a:solidFill>
                  <a:schemeClr val="tx1"/>
                </a:solidFill>
              </a:rPr>
              <a:t>正则</a:t>
            </a:r>
            <a:r>
              <a:rPr kumimoji="0" lang="en-US" altLang="zh-CN" b="1" smtClean="0">
                <a:solidFill>
                  <a:schemeClr val="tx1"/>
                </a:solidFill>
              </a:rPr>
              <a:t>, </a:t>
            </a:r>
            <a:r>
              <a:rPr kumimoji="0" lang="zh-CN" altLang="en-US" b="1" smtClean="0">
                <a:solidFill>
                  <a:schemeClr val="tx1"/>
                </a:solidFill>
              </a:rPr>
              <a:t>则</a:t>
            </a:r>
            <a:r>
              <a:rPr kumimoji="0" lang="en-US" altLang="zh-CN" b="1" smtClean="0">
                <a:solidFill>
                  <a:schemeClr val="tx1"/>
                </a:solidFill>
              </a:rPr>
              <a:t>A</a:t>
            </a:r>
            <a:r>
              <a:rPr kumimoji="0" lang="en-US" altLang="zh-CN" b="1" baseline="30000" smtClean="0">
                <a:solidFill>
                  <a:schemeClr val="tx1"/>
                </a:solidFill>
              </a:rPr>
              <a:t>*</a:t>
            </a:r>
            <a:r>
              <a:rPr kumimoji="0" lang="zh-CN" altLang="en-US" b="1" smtClean="0">
                <a:solidFill>
                  <a:schemeClr val="tx1"/>
                </a:solidFill>
              </a:rPr>
              <a:t>正则</a:t>
            </a:r>
            <a:endParaRPr kumimoji="0"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615427" name="Text Box 3"/>
          <p:cNvSpPr txBox="1">
            <a:spLocks noChangeArrowheads="1"/>
          </p:cNvSpPr>
          <p:nvPr/>
        </p:nvSpPr>
        <p:spPr bwMode="auto">
          <a:xfrm>
            <a:off x="234950" y="1196975"/>
            <a:ext cx="6903941" cy="385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DFA: M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 smtClean="0">
                <a:solidFill>
                  <a:schemeClr val="tx1"/>
                </a:solidFill>
                <a:sym typeface="Symbol" panose="05050102010706020507" pitchFamily="18" charset="2"/>
              </a:rPr>
              <a:t>=(Q</a:t>
            </a:r>
            <a:r>
              <a:rPr kumimoji="0" lang="en-US" altLang="zh-CN" sz="2400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,,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,s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,F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), L(M</a:t>
            </a:r>
            <a:r>
              <a:rPr kumimoji="0" lang="en-US" altLang="zh-CN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)=A,  </a:t>
            </a:r>
            <a:endParaRPr kumimoji="0"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</a:rPr>
              <a:t>令 </a:t>
            </a:r>
            <a:r>
              <a:rPr kumimoji="0" lang="en-US" altLang="zh-CN" dirty="0" smtClean="0">
                <a:solidFill>
                  <a:schemeClr val="tx1"/>
                </a:solidFill>
              </a:rPr>
              <a:t>Q </a:t>
            </a:r>
            <a:r>
              <a:rPr kumimoji="0" lang="en-US" altLang="zh-CN" dirty="0">
                <a:solidFill>
                  <a:schemeClr val="tx1"/>
                </a:solidFill>
              </a:rPr>
              <a:t>= </a:t>
            </a:r>
            <a:r>
              <a:rPr kumimoji="0" lang="en-US" altLang="zh-CN" dirty="0" smtClean="0">
                <a:solidFill>
                  <a:schemeClr val="tx1"/>
                </a:solidFill>
              </a:rPr>
              <a:t>Q</a:t>
            </a:r>
            <a:r>
              <a:rPr kumimoji="0" lang="en-US" altLang="zh-CN" baseline="-25000" dirty="0" smtClean="0">
                <a:solidFill>
                  <a:schemeClr val="tx1"/>
                </a:solidFill>
              </a:rPr>
              <a:t>1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 {s}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不</a:t>
            </a:r>
            <a:r>
              <a:rPr kumimoji="0" lang="zh-CN" altLang="en-US" dirty="0">
                <a:solidFill>
                  <a:schemeClr val="tx1"/>
                </a:solidFill>
              </a:rPr>
              <a:t>交并</a:t>
            </a:r>
            <a:r>
              <a:rPr kumimoji="0" lang="en-US" altLang="zh-CN" dirty="0">
                <a:solidFill>
                  <a:schemeClr val="tx1"/>
                </a:solidFill>
              </a:rPr>
              <a:t>, F =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kumimoji="0" lang="en-US" altLang="zh-CN" baseline="-25000" dirty="0">
                <a:solidFill>
                  <a:schemeClr val="tx1"/>
                </a:solidFill>
              </a:rPr>
              <a:t>1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 {s}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不交并 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r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kumimoji="0"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a,  (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r,a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= {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r,a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)} 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rF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(r,) = {s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},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(s,) = {s</a:t>
            </a:r>
            <a:r>
              <a:rPr kumimoji="0"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},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M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=(Q,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kumimoji="0" lang="en-US" altLang="zh-CN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L(M) = A*.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615428" name="Group 4"/>
          <p:cNvGrpSpPr/>
          <p:nvPr/>
        </p:nvGrpSpPr>
        <p:grpSpPr bwMode="auto">
          <a:xfrm>
            <a:off x="827088" y="5084763"/>
            <a:ext cx="1798637" cy="1584325"/>
            <a:chOff x="114" y="3022"/>
            <a:chExt cx="1133" cy="998"/>
          </a:xfrm>
        </p:grpSpPr>
        <p:sp>
          <p:nvSpPr>
            <p:cNvPr id="615429" name="Rectangle 5"/>
            <p:cNvSpPr>
              <a:spLocks noChangeArrowheads="1"/>
            </p:cNvSpPr>
            <p:nvPr/>
          </p:nvSpPr>
          <p:spPr bwMode="auto">
            <a:xfrm>
              <a:off x="204" y="3022"/>
              <a:ext cx="1043" cy="99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0" name="Oval 6"/>
            <p:cNvSpPr>
              <a:spLocks noChangeArrowheads="1"/>
            </p:cNvSpPr>
            <p:nvPr/>
          </p:nvSpPr>
          <p:spPr bwMode="auto">
            <a:xfrm>
              <a:off x="975" y="370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1" name="Oval 7"/>
            <p:cNvSpPr>
              <a:spLocks noChangeArrowheads="1"/>
            </p:cNvSpPr>
            <p:nvPr/>
          </p:nvSpPr>
          <p:spPr bwMode="auto">
            <a:xfrm>
              <a:off x="930" y="3657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2" name="Oval 8"/>
            <p:cNvSpPr>
              <a:spLocks noChangeArrowheads="1"/>
            </p:cNvSpPr>
            <p:nvPr/>
          </p:nvSpPr>
          <p:spPr bwMode="auto">
            <a:xfrm>
              <a:off x="975" y="315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33" name="Oval 9"/>
            <p:cNvSpPr>
              <a:spLocks noChangeArrowheads="1"/>
            </p:cNvSpPr>
            <p:nvPr/>
          </p:nvSpPr>
          <p:spPr bwMode="auto">
            <a:xfrm>
              <a:off x="930" y="3113"/>
              <a:ext cx="227" cy="2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15434" name="AutoShape 10"/>
            <p:cNvCxnSpPr>
              <a:cxnSpLocks noChangeShapeType="1"/>
            </p:cNvCxnSpPr>
            <p:nvPr/>
          </p:nvCxnSpPr>
          <p:spPr bwMode="auto">
            <a:xfrm>
              <a:off x="114" y="3227"/>
              <a:ext cx="181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435" name="Text Box 11"/>
            <p:cNvSpPr txBox="1">
              <a:spLocks noChangeArrowheads="1"/>
            </p:cNvSpPr>
            <p:nvPr/>
          </p:nvSpPr>
          <p:spPr bwMode="auto">
            <a:xfrm>
              <a:off x="491" y="3391"/>
              <a:ext cx="39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400"/>
                <a:t>M</a:t>
              </a:r>
              <a:r>
                <a:rPr lang="en-US" altLang="zh-CN" sz="2400" baseline="-25000"/>
                <a:t>1 </a:t>
              </a:r>
              <a:endParaRPr lang="en-US" altLang="zh-CN" sz="2400" baseline="-25000"/>
            </a:p>
          </p:txBody>
        </p:sp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295" y="311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r>
                <a:rPr kumimoji="0" lang="en-US" altLang="zh-CN" sz="2400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787900" y="3789363"/>
            <a:ext cx="3184525" cy="2895600"/>
            <a:chOff x="4787900" y="3789363"/>
            <a:chExt cx="3184525" cy="2895600"/>
          </a:xfrm>
        </p:grpSpPr>
        <p:sp>
          <p:nvSpPr>
            <p:cNvPr id="615472" name="Rectangle 48"/>
            <p:cNvSpPr>
              <a:spLocks noChangeArrowheads="1"/>
            </p:cNvSpPr>
            <p:nvPr/>
          </p:nvSpPr>
          <p:spPr bwMode="auto">
            <a:xfrm>
              <a:off x="4924425" y="3789363"/>
              <a:ext cx="3048000" cy="2895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73" name="Rectangle 49"/>
            <p:cNvSpPr>
              <a:spLocks noChangeArrowheads="1"/>
            </p:cNvSpPr>
            <p:nvPr/>
          </p:nvSpPr>
          <p:spPr bwMode="auto">
            <a:xfrm>
              <a:off x="5829300" y="4779963"/>
              <a:ext cx="1655763" cy="15843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74" name="Oval 50"/>
            <p:cNvSpPr>
              <a:spLocks noChangeArrowheads="1"/>
            </p:cNvSpPr>
            <p:nvPr/>
          </p:nvSpPr>
          <p:spPr bwMode="auto">
            <a:xfrm>
              <a:off x="7053263" y="5859463"/>
              <a:ext cx="215900" cy="215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75" name="Oval 51"/>
            <p:cNvSpPr>
              <a:spLocks noChangeArrowheads="1"/>
            </p:cNvSpPr>
            <p:nvPr/>
          </p:nvSpPr>
          <p:spPr bwMode="auto">
            <a:xfrm>
              <a:off x="6981825" y="5788026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76" name="Oval 52"/>
            <p:cNvSpPr>
              <a:spLocks noChangeArrowheads="1"/>
            </p:cNvSpPr>
            <p:nvPr/>
          </p:nvSpPr>
          <p:spPr bwMode="auto">
            <a:xfrm>
              <a:off x="7053263" y="4995863"/>
              <a:ext cx="215900" cy="215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77" name="Oval 53"/>
            <p:cNvSpPr>
              <a:spLocks noChangeArrowheads="1"/>
            </p:cNvSpPr>
            <p:nvPr/>
          </p:nvSpPr>
          <p:spPr bwMode="auto">
            <a:xfrm>
              <a:off x="6981825" y="4924426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615478" name="AutoShape 54"/>
            <p:cNvCxnSpPr>
              <a:cxnSpLocks noChangeShapeType="1"/>
              <a:stCxn id="4294967295" idx="6"/>
              <a:endCxn id="4" idx="2"/>
            </p:cNvCxnSpPr>
            <p:nvPr/>
          </p:nvCxnSpPr>
          <p:spPr bwMode="auto">
            <a:xfrm flipV="1">
              <a:off x="5457825" y="5122863"/>
              <a:ext cx="515938" cy="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479" name="Text Box 55"/>
            <p:cNvSpPr txBox="1">
              <a:spLocks noChangeArrowheads="1"/>
            </p:cNvSpPr>
            <p:nvPr/>
          </p:nvSpPr>
          <p:spPr bwMode="auto">
            <a:xfrm>
              <a:off x="6284913" y="5365751"/>
              <a:ext cx="623888" cy="49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400"/>
                <a:t>M</a:t>
              </a:r>
              <a:r>
                <a:rPr lang="en-US" altLang="zh-CN" sz="2400" baseline="-25000"/>
                <a:t>1 </a:t>
              </a:r>
              <a:endParaRPr lang="en-US" altLang="zh-CN" sz="2400" baseline="-25000"/>
            </a:p>
          </p:txBody>
        </p:sp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5973763" y="4924426"/>
              <a:ext cx="396875" cy="39687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r>
                <a:rPr kumimoji="0" lang="en-US" altLang="zh-CN" sz="2400" baseline="-25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5481" name="AutoShape 57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4787900" y="5130801"/>
              <a:ext cx="273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5060950" y="4932363"/>
              <a:ext cx="396875" cy="39687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endParaRPr kumimoji="0" lang="en-US" altLang="zh-CN" sz="2400" baseline="-25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5483" name="AutoShape 59"/>
            <p:cNvCxnSpPr>
              <a:cxnSpLocks noChangeShapeType="1"/>
              <a:stCxn id="615477" idx="0"/>
              <a:endCxn id="4" idx="0"/>
            </p:cNvCxnSpPr>
            <p:nvPr/>
          </p:nvCxnSpPr>
          <p:spPr bwMode="auto">
            <a:xfrm rot="16200000" flipH="1" flipV="1">
              <a:off x="6665913" y="4430713"/>
              <a:ext cx="1588" cy="990600"/>
            </a:xfrm>
            <a:prstGeom prst="curvedConnector3">
              <a:avLst>
                <a:gd name="adj1" fmla="val -366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484" name="AutoShape 60"/>
            <p:cNvCxnSpPr>
              <a:cxnSpLocks noChangeShapeType="1"/>
              <a:stCxn id="615475" idx="6"/>
              <a:endCxn id="4" idx="0"/>
            </p:cNvCxnSpPr>
            <p:nvPr/>
          </p:nvCxnSpPr>
          <p:spPr bwMode="auto">
            <a:xfrm flipH="1" flipV="1">
              <a:off x="6172200" y="4924426"/>
              <a:ext cx="1169988" cy="1044575"/>
            </a:xfrm>
            <a:prstGeom prst="curvedConnector4">
              <a:avLst>
                <a:gd name="adj1" fmla="val -40708"/>
                <a:gd name="adj2" fmla="val 183282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485" name="Oval 61"/>
            <p:cNvSpPr>
              <a:spLocks noChangeArrowheads="1"/>
            </p:cNvSpPr>
            <p:nvPr/>
          </p:nvSpPr>
          <p:spPr bwMode="auto">
            <a:xfrm>
              <a:off x="5153025" y="5024438"/>
              <a:ext cx="215900" cy="215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86" name="Text Box 62"/>
            <p:cNvSpPr txBox="1">
              <a:spLocks noChangeArrowheads="1"/>
            </p:cNvSpPr>
            <p:nvPr/>
          </p:nvSpPr>
          <p:spPr bwMode="auto">
            <a:xfrm>
              <a:off x="7439025" y="5237163"/>
              <a:ext cx="3937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  <a:sym typeface="Symbol" panose="05050102010706020507" pitchFamily="18" charset="2"/>
                </a:rPr>
                <a:t> </a:t>
              </a:r>
              <a:endParaRPr kumimoji="0" lang="en-US" altLang="zh-CN" sz="240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15487" name="Text Box 63"/>
            <p:cNvSpPr txBox="1">
              <a:spLocks noChangeArrowheads="1"/>
            </p:cNvSpPr>
            <p:nvPr/>
          </p:nvSpPr>
          <p:spPr bwMode="auto">
            <a:xfrm>
              <a:off x="7045325" y="4322763"/>
              <a:ext cx="3937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 dirty="0">
                  <a:solidFill>
                    <a:schemeClr val="tx1"/>
                  </a:solidFill>
                  <a:sym typeface="Symbol" panose="05050102010706020507" pitchFamily="18" charset="2"/>
                </a:rPr>
                <a:t> </a:t>
              </a:r>
              <a:endPara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15488" name="Text Box 64"/>
            <p:cNvSpPr txBox="1">
              <a:spLocks noChangeArrowheads="1"/>
            </p:cNvSpPr>
            <p:nvPr/>
          </p:nvSpPr>
          <p:spPr bwMode="auto">
            <a:xfrm>
              <a:off x="5305425" y="4017963"/>
              <a:ext cx="547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M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31" name="Text Box 63"/>
            <p:cNvSpPr txBox="1">
              <a:spLocks noChangeArrowheads="1"/>
            </p:cNvSpPr>
            <p:nvPr/>
          </p:nvSpPr>
          <p:spPr bwMode="auto">
            <a:xfrm>
              <a:off x="5508104" y="4725144"/>
              <a:ext cx="3937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 dirty="0">
                  <a:solidFill>
                    <a:schemeClr val="tx1"/>
                  </a:solidFill>
                  <a:sym typeface="Symbol" panose="05050102010706020507" pitchFamily="18" charset="2"/>
                </a:rPr>
                <a:t> </a:t>
              </a:r>
              <a:endPara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5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5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正则表达式</a:t>
            </a:r>
            <a:endParaRPr lang="zh-CN" altLang="en-US" b="1" smtClean="0"/>
          </a:p>
        </p:txBody>
      </p:sp>
      <p:sp>
        <p:nvSpPr>
          <p:cNvPr id="536579" name="Text Box 3"/>
          <p:cNvSpPr txBox="1">
            <a:spLocks noChangeArrowheads="1"/>
          </p:cNvSpPr>
          <p:nvPr/>
        </p:nvSpPr>
        <p:spPr bwMode="auto">
          <a:xfrm>
            <a:off x="611188" y="1271588"/>
            <a:ext cx="8085137" cy="525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3200">
                <a:solidFill>
                  <a:schemeClr val="tx1"/>
                </a:solidFill>
              </a:rPr>
              <a:t>定义</a:t>
            </a:r>
            <a:r>
              <a:rPr kumimoji="0" lang="en-US" altLang="zh-CN" sz="3200">
                <a:solidFill>
                  <a:schemeClr val="tx1"/>
                </a:solidFill>
              </a:rPr>
              <a:t>: </a:t>
            </a:r>
            <a:r>
              <a:rPr kumimoji="0" lang="zh-CN" altLang="en-US" sz="3200">
                <a:solidFill>
                  <a:schemeClr val="tx1"/>
                </a:solidFill>
              </a:rPr>
              <a:t>称</a:t>
            </a:r>
            <a:r>
              <a:rPr kumimoji="0" lang="en-US" altLang="zh-CN" sz="3200">
                <a:solidFill>
                  <a:schemeClr val="tx1"/>
                </a:solidFill>
              </a:rPr>
              <a:t>R</a:t>
            </a:r>
            <a:r>
              <a:rPr kumimoji="0" lang="zh-CN" altLang="en-US" sz="3200">
                <a:solidFill>
                  <a:schemeClr val="tx1"/>
                </a:solidFill>
              </a:rPr>
              <a:t>是一个正则表达式</a:t>
            </a:r>
            <a:r>
              <a:rPr kumimoji="0" lang="en-US" altLang="zh-CN" sz="3200">
                <a:solidFill>
                  <a:schemeClr val="tx1"/>
                </a:solidFill>
              </a:rPr>
              <a:t>, </a:t>
            </a:r>
            <a:r>
              <a:rPr kumimoji="0" lang="zh-CN" altLang="en-US" sz="3200">
                <a:solidFill>
                  <a:schemeClr val="tx1"/>
                </a:solidFill>
              </a:rPr>
              <a:t>若</a:t>
            </a:r>
            <a:r>
              <a:rPr kumimoji="0" lang="en-US" altLang="zh-CN" sz="3200">
                <a:solidFill>
                  <a:schemeClr val="tx1"/>
                </a:solidFill>
              </a:rPr>
              <a:t>R</a:t>
            </a:r>
            <a:r>
              <a:rPr kumimoji="0" lang="zh-CN" altLang="en-US" sz="3200">
                <a:solidFill>
                  <a:schemeClr val="tx1"/>
                </a:solidFill>
              </a:rPr>
              <a:t>是</a:t>
            </a:r>
            <a:endParaRPr kumimoji="0" lang="zh-CN" altLang="en-US" sz="320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sz="3200">
                <a:solidFill>
                  <a:schemeClr val="tx1"/>
                </a:solidFill>
              </a:rPr>
              <a:t>    </a:t>
            </a:r>
            <a:r>
              <a:rPr kumimoji="0" lang="en-US" altLang="zh-CN" sz="3200">
                <a:solidFill>
                  <a:schemeClr val="tx1"/>
                </a:solidFill>
              </a:rPr>
              <a:t>1) a, a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 ;</a:t>
            </a:r>
            <a:endParaRPr kumimoji="0"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    2)  ;</a:t>
            </a:r>
            <a:endParaRPr kumimoji="0"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    3)  ;</a:t>
            </a:r>
            <a:endParaRPr kumimoji="0"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    4) (R</a:t>
            </a:r>
            <a:r>
              <a:rPr kumimoji="0" lang="en-US" altLang="zh-CN" sz="32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R</a:t>
            </a:r>
            <a:r>
              <a:rPr kumimoji="0" lang="en-US" altLang="zh-CN" sz="32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),  R</a:t>
            </a:r>
            <a:r>
              <a:rPr kumimoji="0" lang="en-US" altLang="zh-CN" sz="32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kumimoji="0" lang="en-US" altLang="zh-CN" sz="32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是正则表达式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kumimoji="0"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    5) (R</a:t>
            </a:r>
            <a:r>
              <a:rPr kumimoji="0" lang="en-US" altLang="zh-CN" sz="32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R</a:t>
            </a:r>
            <a:r>
              <a:rPr kumimoji="0" lang="en-US" altLang="zh-CN" sz="32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),  R</a:t>
            </a:r>
            <a:r>
              <a:rPr kumimoji="0" lang="en-US" altLang="zh-CN" sz="32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kumimoji="0" lang="en-US" altLang="zh-CN" sz="32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是正则表达式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kumimoji="0"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    6) (R</a:t>
            </a:r>
            <a:r>
              <a:rPr kumimoji="0" lang="en-US" altLang="zh-CN" sz="32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3200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),  R</a:t>
            </a:r>
            <a:r>
              <a:rPr kumimoji="0" lang="en-US" altLang="zh-CN" sz="32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是正则表达式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kumimoji="0"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每个正则表达式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表示一个语言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?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),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记为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L(R).</a:t>
            </a:r>
            <a:endParaRPr kumimoji="0"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例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: 0</a:t>
            </a:r>
            <a:r>
              <a:rPr kumimoji="0" lang="en-US" altLang="zh-CN" sz="3200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10</a:t>
            </a:r>
            <a:r>
              <a:rPr kumimoji="0" lang="en-US" altLang="zh-CN" sz="3200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 0110,  ()</a:t>
            </a:r>
            <a:r>
              <a:rPr kumimoji="0" lang="en-US" altLang="zh-CN" sz="3200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 1</a:t>
            </a:r>
            <a:r>
              <a:rPr kumimoji="0" lang="en-US" altLang="zh-CN" sz="3200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,  </a:t>
            </a:r>
            <a:r>
              <a:rPr kumimoji="0" lang="en-US" altLang="zh-CN" sz="3200" baseline="3000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kumimoji="0"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6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6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正则表达式与</a:t>
            </a:r>
            <a:r>
              <a:rPr lang="en-US" altLang="zh-CN" b="1" smtClean="0"/>
              <a:t>DFA</a:t>
            </a:r>
            <a:r>
              <a:rPr lang="zh-CN" altLang="en-US" b="1" smtClean="0"/>
              <a:t>等价</a:t>
            </a:r>
            <a:endParaRPr lang="zh-CN" altLang="en-US" b="1" smtClean="0"/>
          </a:p>
        </p:txBody>
      </p:sp>
      <p:sp>
        <p:nvSpPr>
          <p:cNvPr id="537603" name="Text Box 3"/>
          <p:cNvSpPr txBox="1">
            <a:spLocks noChangeArrowheads="1"/>
          </p:cNvSpPr>
          <p:nvPr/>
        </p:nvSpPr>
        <p:spPr bwMode="auto">
          <a:xfrm>
            <a:off x="323850" y="1773238"/>
            <a:ext cx="8567738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定理</a:t>
            </a:r>
            <a:r>
              <a:rPr kumimoji="0" lang="en-US" altLang="zh-CN" sz="3200">
                <a:solidFill>
                  <a:schemeClr val="tx1"/>
                </a:solidFill>
              </a:rPr>
              <a:t>2.3.1: </a:t>
            </a:r>
            <a:r>
              <a:rPr kumimoji="0" lang="zh-CN" altLang="en-US" sz="3200">
                <a:solidFill>
                  <a:schemeClr val="tx1"/>
                </a:solidFill>
              </a:rPr>
              <a:t>语言</a:t>
            </a:r>
            <a:r>
              <a:rPr kumimoji="0" lang="en-US" altLang="zh-CN" sz="3200">
                <a:solidFill>
                  <a:schemeClr val="tx1"/>
                </a:solidFill>
              </a:rPr>
              <a:t>A</a:t>
            </a:r>
            <a:r>
              <a:rPr kumimoji="0" lang="zh-CN" altLang="en-US" sz="3200">
                <a:solidFill>
                  <a:schemeClr val="tx1"/>
                </a:solidFill>
              </a:rPr>
              <a:t>正则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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0" lang="zh-CN" altLang="en-US" sz="3200">
                <a:solidFill>
                  <a:schemeClr val="tx1"/>
                </a:solidFill>
              </a:rPr>
              <a:t>可用正则表达式描述</a:t>
            </a:r>
            <a:r>
              <a:rPr kumimoji="0" lang="en-US" altLang="zh-CN" sz="3200">
                <a:solidFill>
                  <a:schemeClr val="tx1"/>
                </a:solidFill>
              </a:rPr>
              <a:t>. 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() 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若 语言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可用正则表达式描述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b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        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则 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正则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  (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容易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kumimoji="0"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() 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若语言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正则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b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        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则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可用正则表达式描述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.  (</a:t>
            </a:r>
            <a:r>
              <a:rPr kumimoji="0" lang="zh-CN" altLang="en-US" sz="3200">
                <a:solidFill>
                  <a:schemeClr val="tx1"/>
                </a:solidFill>
                <a:sym typeface="Symbol" panose="05050102010706020507" pitchFamily="18" charset="2"/>
              </a:rPr>
              <a:t>困难</a:t>
            </a:r>
            <a:r>
              <a:rPr kumimoji="0" lang="en-US" altLang="zh-CN" sz="320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kumimoji="0" lang="en-US" altLang="zh-CN" sz="320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7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A</a:t>
            </a:r>
            <a:r>
              <a:rPr lang="zh-CN" altLang="en-US" b="1" smtClean="0"/>
              <a:t>有正则表达式</a:t>
            </a:r>
            <a:r>
              <a:rPr lang="zh-CN" altLang="en-US" b="1" smtClean="0">
                <a:sym typeface="Symbol" panose="05050102010706020507" pitchFamily="18" charset="2"/>
              </a:rPr>
              <a:t></a:t>
            </a:r>
            <a:r>
              <a:rPr lang="en-US" altLang="zh-CN" b="1" smtClean="0">
                <a:sym typeface="Symbol" panose="05050102010706020507" pitchFamily="18" charset="2"/>
              </a:rPr>
              <a:t>A</a:t>
            </a:r>
            <a:r>
              <a:rPr lang="zh-CN" altLang="en-US" b="1" smtClean="0">
                <a:sym typeface="Symbol" panose="05050102010706020507" pitchFamily="18" charset="2"/>
              </a:rPr>
              <a:t>正则</a:t>
            </a:r>
            <a:endParaRPr lang="zh-CN" altLang="en-US" b="1" smtClean="0">
              <a:sym typeface="Symbol" panose="05050102010706020507" pitchFamily="18" charset="2"/>
            </a:endParaRPr>
          </a:p>
        </p:txBody>
      </p:sp>
      <p:sp>
        <p:nvSpPr>
          <p:cNvPr id="538627" name="Text Box 3"/>
          <p:cNvSpPr txBox="1">
            <a:spLocks noChangeArrowheads="1"/>
          </p:cNvSpPr>
          <p:nvPr/>
        </p:nvSpPr>
        <p:spPr bwMode="auto">
          <a:xfrm>
            <a:off x="711200" y="1368425"/>
            <a:ext cx="5156200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数学归纳法 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</a:rPr>
              <a:t>R</a:t>
            </a:r>
            <a:r>
              <a:rPr kumimoji="0" lang="zh-CN" altLang="en-US" sz="3200" dirty="0">
                <a:solidFill>
                  <a:schemeClr val="tx1"/>
                </a:solidFill>
              </a:rPr>
              <a:t>是一个正则表达式</a:t>
            </a:r>
            <a:r>
              <a:rPr kumimoji="0" lang="en-US" altLang="zh-CN" sz="3200" dirty="0">
                <a:solidFill>
                  <a:schemeClr val="tx1"/>
                </a:solidFill>
              </a:rPr>
              <a:t>, </a:t>
            </a:r>
            <a:r>
              <a:rPr kumimoji="0" lang="zh-CN" altLang="en-US" sz="3200" dirty="0">
                <a:solidFill>
                  <a:schemeClr val="tx1"/>
                </a:solidFill>
              </a:rPr>
              <a:t>若</a:t>
            </a:r>
            <a:r>
              <a:rPr kumimoji="0" lang="en-US" altLang="zh-CN" sz="3200" dirty="0">
                <a:solidFill>
                  <a:schemeClr val="tx1"/>
                </a:solidFill>
              </a:rPr>
              <a:t>R</a:t>
            </a:r>
            <a:r>
              <a:rPr kumimoji="0" lang="zh-CN" altLang="en-US" sz="3200" dirty="0">
                <a:solidFill>
                  <a:schemeClr val="tx1"/>
                </a:solidFill>
              </a:rPr>
              <a:t>是 </a:t>
            </a:r>
            <a:endParaRPr kumimoji="0" lang="zh-CN" altLang="en-US" sz="3200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sz="3200" dirty="0">
                <a:solidFill>
                  <a:schemeClr val="tx1"/>
                </a:solidFill>
              </a:rPr>
              <a:t>    </a:t>
            </a:r>
            <a:r>
              <a:rPr kumimoji="0" lang="en-US" altLang="zh-CN" sz="3200" dirty="0">
                <a:solidFill>
                  <a:schemeClr val="tx1"/>
                </a:solidFill>
              </a:rPr>
              <a:t>1) a, a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 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2)  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3)  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4)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R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5)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R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    6) (R</a:t>
            </a:r>
            <a:r>
              <a:rPr kumimoji="0" lang="en-US" altLang="zh-CN" sz="32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sz="32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kumimoji="0" lang="en-US" altLang="zh-CN" sz="32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30353" y="2636912"/>
            <a:ext cx="2593975" cy="687388"/>
            <a:chOff x="4930353" y="2636912"/>
            <a:chExt cx="2593975" cy="687388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6911553" y="2713112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5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6076528" y="3019500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5463753" y="2713112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6301953" y="2636912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a</a:t>
              </a:r>
              <a:endParaRPr lang="en-US" altLang="zh-CN" sz="2400"/>
            </a:p>
          </p:txBody>
        </p:sp>
        <p:sp>
          <p:nvSpPr>
            <p:cNvPr id="8" name="Oval 63"/>
            <p:cNvSpPr>
              <a:spLocks noChangeArrowheads="1"/>
            </p:cNvSpPr>
            <p:nvPr/>
          </p:nvSpPr>
          <p:spPr bwMode="auto">
            <a:xfrm>
              <a:off x="6990928" y="2789312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9" name="AutoShape 15"/>
            <p:cNvCxnSpPr>
              <a:cxnSpLocks noChangeShapeType="1"/>
            </p:cNvCxnSpPr>
            <p:nvPr/>
          </p:nvCxnSpPr>
          <p:spPr bwMode="auto">
            <a:xfrm flipH="1" flipV="1">
              <a:off x="4930353" y="3017912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组合 2"/>
          <p:cNvGrpSpPr/>
          <p:nvPr/>
        </p:nvGrpSpPr>
        <p:grpSpPr>
          <a:xfrm>
            <a:off x="4937993" y="3681908"/>
            <a:ext cx="1146175" cy="611188"/>
            <a:chOff x="4937993" y="3681908"/>
            <a:chExt cx="1146175" cy="611188"/>
          </a:xfrm>
        </p:grpSpPr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5471393" y="3681908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2" name="Oval 63"/>
            <p:cNvSpPr>
              <a:spLocks noChangeArrowheads="1"/>
            </p:cNvSpPr>
            <p:nvPr/>
          </p:nvSpPr>
          <p:spPr bwMode="auto">
            <a:xfrm>
              <a:off x="5547593" y="3758108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13" name="AutoShape 15"/>
            <p:cNvCxnSpPr>
              <a:cxnSpLocks noChangeShapeType="1"/>
            </p:cNvCxnSpPr>
            <p:nvPr/>
          </p:nvCxnSpPr>
          <p:spPr bwMode="auto">
            <a:xfrm flipH="1" flipV="1">
              <a:off x="4937993" y="3986708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组合 14"/>
          <p:cNvGrpSpPr/>
          <p:nvPr/>
        </p:nvGrpSpPr>
        <p:grpSpPr>
          <a:xfrm>
            <a:off x="4932040" y="4546004"/>
            <a:ext cx="1146175" cy="611188"/>
            <a:chOff x="4937993" y="3681908"/>
            <a:chExt cx="1146175" cy="611188"/>
          </a:xfrm>
        </p:grpSpPr>
        <p:sp>
          <p:nvSpPr>
            <p:cNvPr id="16" name="Oval 51"/>
            <p:cNvSpPr>
              <a:spLocks noChangeAspect="1"/>
            </p:cNvSpPr>
            <p:nvPr/>
          </p:nvSpPr>
          <p:spPr bwMode="auto">
            <a:xfrm>
              <a:off x="5471393" y="3681908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 flipV="1">
              <a:off x="4937993" y="3986708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3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2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A</a:t>
            </a:r>
            <a:r>
              <a:rPr lang="zh-CN" altLang="en-US" b="1" smtClean="0">
                <a:sym typeface="Symbol" panose="05050102010706020507" pitchFamily="18" charset="2"/>
              </a:rPr>
              <a:t>正则</a:t>
            </a:r>
            <a:r>
              <a:rPr lang="en-US" altLang="zh-CN" b="1" smtClean="0">
                <a:sym typeface="Symbol" panose="05050102010706020507" pitchFamily="18" charset="2"/>
              </a:rPr>
              <a:t>A</a:t>
            </a:r>
            <a:r>
              <a:rPr lang="zh-CN" altLang="en-US" b="1" smtClean="0"/>
              <a:t>有正则表达式</a:t>
            </a:r>
            <a:endParaRPr lang="zh-CN" altLang="en-US" b="1" smtClean="0"/>
          </a:p>
        </p:txBody>
      </p:sp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7466013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构造广义非确定有限自动机</a:t>
            </a:r>
            <a:r>
              <a:rPr kumimoji="0" lang="en-US" altLang="zh-CN" sz="3200">
                <a:solidFill>
                  <a:schemeClr val="tx1"/>
                </a:solidFill>
              </a:rPr>
              <a:t>(GNFA)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非确定有限自动机</a:t>
            </a:r>
            <a:endParaRPr kumimoji="0" lang="zh-CN" altLang="en-US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sz="3200">
                <a:solidFill>
                  <a:schemeClr val="tx1"/>
                </a:solidFill>
              </a:rPr>
              <a:t> 转移箭头可以用任何正则表达式作标号 </a:t>
            </a:r>
            <a:endParaRPr kumimoji="0" lang="zh-CN" altLang="en-US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证明中的特殊要求</a:t>
            </a:r>
            <a:r>
              <a:rPr kumimoji="0" lang="en-US" altLang="zh-CN" sz="3200">
                <a:solidFill>
                  <a:schemeClr val="tx1"/>
                </a:solidFill>
              </a:rPr>
              <a:t>: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起始状态无射入箭头</a:t>
            </a:r>
            <a:r>
              <a:rPr kumimoji="0" lang="en-US" altLang="zh-CN" sz="3200">
                <a:solidFill>
                  <a:schemeClr val="tx1"/>
                </a:solidFill>
              </a:rPr>
              <a:t>.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sz="3200">
                <a:solidFill>
                  <a:schemeClr val="tx1"/>
                </a:solidFill>
              </a:rPr>
              <a:t> </a:t>
            </a:r>
            <a:r>
              <a:rPr kumimoji="0" lang="zh-CN" altLang="en-US" sz="3200">
                <a:solidFill>
                  <a:schemeClr val="tx1"/>
                </a:solidFill>
              </a:rPr>
              <a:t>唯一接受状态</a:t>
            </a:r>
            <a:r>
              <a:rPr kumimoji="0" lang="en-US" altLang="zh-CN" sz="3200">
                <a:solidFill>
                  <a:schemeClr val="tx1"/>
                </a:solidFill>
              </a:rPr>
              <a:t>(</a:t>
            </a:r>
            <a:r>
              <a:rPr kumimoji="0" lang="zh-CN" altLang="en-US" sz="3200">
                <a:solidFill>
                  <a:schemeClr val="tx1"/>
                </a:solidFill>
              </a:rPr>
              <a:t>无射出箭头</a:t>
            </a:r>
            <a:r>
              <a:rPr kumimoji="0" lang="en-US" altLang="zh-CN" sz="3200">
                <a:solidFill>
                  <a:schemeClr val="tx1"/>
                </a:solidFill>
              </a:rPr>
              <a:t>).</a:t>
            </a:r>
            <a:endParaRPr kumimoji="0" lang="en-US" altLang="zh-CN" sz="320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>
                <a:solidFill>
                  <a:schemeClr val="tx1"/>
                </a:solidFill>
              </a:rPr>
              <a:t>手段</a:t>
            </a:r>
            <a:r>
              <a:rPr kumimoji="0" lang="en-US" altLang="zh-CN" sz="3200">
                <a:solidFill>
                  <a:schemeClr val="tx1"/>
                </a:solidFill>
              </a:rPr>
              <a:t>: </a:t>
            </a:r>
            <a:r>
              <a:rPr kumimoji="0" lang="zh-CN" altLang="en-US" sz="3200">
                <a:solidFill>
                  <a:schemeClr val="tx1"/>
                </a:solidFill>
              </a:rPr>
              <a:t>一个一个地去掉中间状态</a:t>
            </a:r>
            <a:r>
              <a:rPr kumimoji="0" lang="en-US" altLang="zh-CN" sz="3200">
                <a:solidFill>
                  <a:schemeClr val="tx1"/>
                </a:solidFill>
              </a:rPr>
              <a:t>.</a:t>
            </a:r>
            <a:endParaRPr kumimoji="0" lang="en-US" altLang="zh-CN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9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隶书" panose="02010509060101010101" pitchFamily="49" charset="-122"/>
              </a:rPr>
              <a:t>正则表达式到</a:t>
            </a:r>
            <a:r>
              <a:rPr lang="en-US" altLang="zh-CN" smtClean="0"/>
              <a:t>NFA</a:t>
            </a:r>
            <a:r>
              <a:rPr lang="zh-CN" altLang="en-US" smtClean="0">
                <a:latin typeface="隶书" panose="02010509060101010101" pitchFamily="49" charset="-122"/>
              </a:rPr>
              <a:t>的转换</a:t>
            </a:r>
            <a:endParaRPr lang="zh-CN" altLang="en-US" smtClean="0">
              <a:latin typeface="隶书" panose="02010509060101010101" pitchFamily="49" charset="-122"/>
            </a:endParaRPr>
          </a:p>
        </p:txBody>
      </p:sp>
      <p:sp>
        <p:nvSpPr>
          <p:cNvPr id="1035" name="Rectangle 3"/>
          <p:cNvSpPr>
            <a:spLocks noChangeArrowheads="1"/>
          </p:cNvSpPr>
          <p:nvPr/>
        </p:nvSpPr>
        <p:spPr bwMode="auto">
          <a:xfrm>
            <a:off x="900113" y="1196975"/>
            <a:ext cx="6934200" cy="388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）                         替换成</a:t>
            </a: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）                         替换成</a:t>
            </a: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（</a:t>
            </a: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）                         替换成</a:t>
            </a:r>
            <a:endParaRPr lang="zh-CN" altLang="en-US" sz="240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600200" y="1905000"/>
          <a:ext cx="19812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362575" imgH="2857500" progId="Word.Picture.8">
                  <p:embed/>
                </p:oleObj>
              </mc:Choice>
              <mc:Fallback>
                <p:oleObj name="" r:id="rId1" imgW="5362575" imgH="2857500" progId="Word.Picture.8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1905000"/>
                        <a:ext cx="1981200" cy="1057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5029200" y="1981200"/>
          <a:ext cx="24384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3" imgW="7677150" imgH="2857500" progId="Word.Picture.8">
                  <p:embed/>
                </p:oleObj>
              </mc:Choice>
              <mc:Fallback>
                <p:oleObj name="" r:id="rId3" imgW="7677150" imgH="2857500" progId="Word.Picture.8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1981200"/>
                        <a:ext cx="2438400" cy="908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600200" y="3276600"/>
          <a:ext cx="19050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5" imgW="5419725" imgH="3629025" progId="Word.Picture.8">
                  <p:embed/>
                </p:oleObj>
              </mc:Choice>
              <mc:Fallback>
                <p:oleObj name="" r:id="rId5" imgW="5419725" imgH="3629025" progId="Word.Picture.8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200" y="3276600"/>
                        <a:ext cx="1905000" cy="1276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105400" y="3048000"/>
          <a:ext cx="236220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7" imgW="6791325" imgH="4343400" progId="Word.Picture.8">
                  <p:embed/>
                </p:oleObj>
              </mc:Choice>
              <mc:Fallback>
                <p:oleObj name="" r:id="rId7" imgW="6791325" imgH="4343400" progId="Word.Picture.8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05400" y="3048000"/>
                        <a:ext cx="2362200" cy="1463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676400" y="4572000"/>
          <a:ext cx="1905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9" imgW="5419725" imgH="4410075" progId="Word.Picture.8">
                  <p:embed/>
                </p:oleObj>
              </mc:Choice>
              <mc:Fallback>
                <p:oleObj name="" r:id="rId9" imgW="5419725" imgH="4410075" progId="Word.Picture.8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76400" y="4572000"/>
                        <a:ext cx="1905000" cy="1295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5181600" y="4572000"/>
          <a:ext cx="22860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1" imgW="7620000" imgH="4762500" progId="Word.Picture.8">
                  <p:embed/>
                </p:oleObj>
              </mc:Choice>
              <mc:Fallback>
                <p:oleObj name="" r:id="rId11" imgW="7620000" imgH="4762500" progId="Word.Picture.8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81600" y="4572000"/>
                        <a:ext cx="2286000" cy="1371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NFA</a:t>
            </a:r>
            <a:r>
              <a:rPr lang="zh-CN" altLang="en-US" smtClean="0">
                <a:latin typeface="隶书" panose="02010509060101010101" pitchFamily="49" charset="-122"/>
              </a:rPr>
              <a:t>到正则表达式的转换</a:t>
            </a:r>
            <a:endParaRPr lang="zh-CN" altLang="en-US" smtClean="0">
              <a:latin typeface="隶书" panose="02010509060101010101" pitchFamily="49" charset="-122"/>
            </a:endParaRPr>
          </a:p>
        </p:txBody>
      </p:sp>
      <p:sp>
        <p:nvSpPr>
          <p:cNvPr id="2059" name="Rectangle 3"/>
          <p:cNvSpPr>
            <a:spLocks noChangeArrowheads="1"/>
          </p:cNvSpPr>
          <p:nvPr/>
        </p:nvSpPr>
        <p:spPr bwMode="auto">
          <a:xfrm>
            <a:off x="717550" y="1776413"/>
            <a:ext cx="7239000" cy="3429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（</a:t>
            </a:r>
            <a:r>
              <a:rPr lang="en-US" altLang="zh-CN" sz="24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）                                 替换成</a:t>
            </a:r>
            <a:endParaRPr lang="zh-CN" altLang="en-US" sz="2400"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（</a:t>
            </a: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）                                 替换成</a:t>
            </a:r>
            <a:endParaRPr lang="zh-CN" altLang="en-US" sz="2400"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 sz="2400">
              <a:ea typeface="楷体_GB2312" pitchFamily="49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>
                <a:ea typeface="楷体_GB2312" pitchFamily="49" charset="-122"/>
              </a:rPr>
              <a:t>（</a:t>
            </a:r>
            <a:r>
              <a:rPr lang="en-US" altLang="zh-CN" sz="2400">
                <a:ea typeface="楷体_GB2312" pitchFamily="49" charset="-122"/>
              </a:rPr>
              <a:t>3</a:t>
            </a:r>
            <a:r>
              <a:rPr lang="zh-CN" altLang="en-US" sz="2400">
                <a:ea typeface="楷体_GB2312" pitchFamily="49" charset="-122"/>
              </a:rPr>
              <a:t>）                                 替换成</a:t>
            </a:r>
            <a:endParaRPr lang="zh-CN" altLang="en-US" sz="2400">
              <a:ea typeface="楷体_GB2312" pitchFamily="49" charset="-122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400">
              <a:ea typeface="楷体_GB2312" pitchFamily="49" charset="-122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555750" y="1700213"/>
          <a:ext cx="2362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7677150" imgH="1724025" progId="Word.Picture.8">
                  <p:embed/>
                </p:oleObj>
              </mc:Choice>
              <mc:Fallback>
                <p:oleObj name="" r:id="rId1" imgW="7677150" imgH="1724025" progId="Word.Picture.8">
                  <p:embed/>
                  <p:pic>
                    <p:nvPicPr>
                      <p:cNvPr id="0" name="Object 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5750" y="1700213"/>
                        <a:ext cx="2362200" cy="530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5365750" y="1700213"/>
          <a:ext cx="1524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3" imgW="5419725" imgH="1724025" progId="Word.Picture.8">
                  <p:embed/>
                </p:oleObj>
              </mc:Choice>
              <mc:Fallback>
                <p:oleObj name="" r:id="rId3" imgW="5419725" imgH="1724025" progId="Word.Picture.8">
                  <p:embed/>
                  <p:pic>
                    <p:nvPicPr>
                      <p:cNvPr id="0" name="Object 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750" y="1700213"/>
                        <a:ext cx="1524000" cy="485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631950" y="2767013"/>
          <a:ext cx="22860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5" imgW="6724650" imgH="3333750" progId="Word.Picture.8">
                  <p:embed/>
                </p:oleObj>
              </mc:Choice>
              <mc:Fallback>
                <p:oleObj name="" r:id="rId5" imgW="6724650" imgH="3333750" progId="Word.Picture.8">
                  <p:embed/>
                  <p:pic>
                    <p:nvPicPr>
                      <p:cNvPr id="0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1950" y="2767013"/>
                        <a:ext cx="2286000" cy="11334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365750" y="2995613"/>
          <a:ext cx="1676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7" imgW="5362575" imgH="1847850" progId="Word.Picture.8">
                  <p:embed/>
                </p:oleObj>
              </mc:Choice>
              <mc:Fallback>
                <p:oleObj name="" r:id="rId7" imgW="5362575" imgH="1847850" progId="Word.Picture.8">
                  <p:embed/>
                  <p:pic>
                    <p:nvPicPr>
                      <p:cNvPr id="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5750" y="2995613"/>
                        <a:ext cx="1676400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631950" y="4291013"/>
          <a:ext cx="2362200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9" imgW="7677150" imgH="3752850" progId="Word.Picture.8">
                  <p:embed/>
                </p:oleObj>
              </mc:Choice>
              <mc:Fallback>
                <p:oleObj name="" r:id="rId9" imgW="7677150" imgH="3752850" progId="Word.Picture.8">
                  <p:embed/>
                  <p:pic>
                    <p:nvPicPr>
                      <p:cNvPr id="0" name="Object 1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31950" y="4291013"/>
                        <a:ext cx="2362200" cy="1154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5441950" y="4291013"/>
          <a:ext cx="18288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1" imgW="5362575" imgH="2143125" progId="Word.Picture.8">
                  <p:embed/>
                </p:oleObj>
              </mc:Choice>
              <mc:Fallback>
                <p:oleObj name="" r:id="rId11" imgW="5362575" imgH="2143125" progId="Word.Picture.8">
                  <p:embed/>
                  <p:pic>
                    <p:nvPicPr>
                      <p:cNvPr id="0" name="Object 1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41950" y="4291013"/>
                        <a:ext cx="1828800" cy="669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删除一个中间状态</a:t>
            </a:r>
            <a:endParaRPr lang="zh-CN" altLang="en-US" b="1" smtClean="0"/>
          </a:p>
        </p:txBody>
      </p:sp>
      <p:sp>
        <p:nvSpPr>
          <p:cNvPr id="540675" name="Text Box 3"/>
          <p:cNvSpPr txBox="1">
            <a:spLocks noChangeArrowheads="1"/>
          </p:cNvSpPr>
          <p:nvPr/>
        </p:nvSpPr>
        <p:spPr bwMode="auto">
          <a:xfrm>
            <a:off x="468313" y="1354138"/>
            <a:ext cx="66849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>
                <a:solidFill>
                  <a:schemeClr val="tx1"/>
                </a:solidFill>
              </a:rPr>
              <a:t>设</a:t>
            </a:r>
            <a:r>
              <a:rPr kumimoji="0" lang="en-US" altLang="zh-CN">
                <a:solidFill>
                  <a:schemeClr val="tx1"/>
                </a:solidFill>
              </a:rPr>
              <a:t>q</a:t>
            </a:r>
            <a:r>
              <a:rPr kumimoji="0" lang="en-US" altLang="zh-CN" baseline="-25000">
                <a:solidFill>
                  <a:schemeClr val="tx1"/>
                </a:solidFill>
              </a:rPr>
              <a:t>rip</a:t>
            </a:r>
            <a:r>
              <a:rPr kumimoji="0" lang="zh-CN" altLang="en-US">
                <a:solidFill>
                  <a:schemeClr val="tx1"/>
                </a:solidFill>
              </a:rPr>
              <a:t>为待删中间状态</a:t>
            </a:r>
            <a:r>
              <a:rPr kumimoji="0" lang="en-US" altLang="zh-CN">
                <a:solidFill>
                  <a:schemeClr val="tx1"/>
                </a:solidFill>
              </a:rPr>
              <a:t>,  </a:t>
            </a:r>
            <a:endParaRPr kumimoji="0" lang="en-US" altLang="zh-CN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>
                <a:solidFill>
                  <a:schemeClr val="tx1"/>
                </a:solidFill>
              </a:rPr>
              <a:t>对任意两个状态</a:t>
            </a:r>
            <a:r>
              <a:rPr kumimoji="0" lang="en-US" altLang="zh-CN">
                <a:solidFill>
                  <a:schemeClr val="tx1"/>
                </a:solidFill>
              </a:rPr>
              <a:t>q</a:t>
            </a:r>
            <a:r>
              <a:rPr kumimoji="0" lang="en-US" altLang="zh-CN" baseline="-25000">
                <a:solidFill>
                  <a:schemeClr val="tx1"/>
                </a:solidFill>
              </a:rPr>
              <a:t>i</a:t>
            </a:r>
            <a:r>
              <a:rPr kumimoji="0" lang="en-US" altLang="zh-CN">
                <a:solidFill>
                  <a:schemeClr val="tx1"/>
                </a:solidFill>
              </a:rPr>
              <a:t>, q</a:t>
            </a:r>
            <a:r>
              <a:rPr kumimoji="0" lang="en-US" altLang="zh-CN" baseline="-25000">
                <a:solidFill>
                  <a:schemeClr val="tx1"/>
                </a:solidFill>
              </a:rPr>
              <a:t>j</a:t>
            </a:r>
            <a:r>
              <a:rPr kumimoji="0" lang="zh-CN" altLang="en-US">
                <a:solidFill>
                  <a:schemeClr val="tx1"/>
                </a:solidFill>
              </a:rPr>
              <a:t>都需要修改箭头标号 </a:t>
            </a:r>
            <a:endParaRPr kumimoji="0" lang="zh-CN" altLang="en-US">
              <a:solidFill>
                <a:schemeClr val="tx1"/>
              </a:solidFill>
            </a:endParaRPr>
          </a:p>
        </p:txBody>
      </p:sp>
      <p:grpSp>
        <p:nvGrpSpPr>
          <p:cNvPr id="540676" name="Group 4"/>
          <p:cNvGrpSpPr/>
          <p:nvPr/>
        </p:nvGrpSpPr>
        <p:grpSpPr bwMode="auto">
          <a:xfrm>
            <a:off x="1331913" y="3141663"/>
            <a:ext cx="1905000" cy="3184525"/>
            <a:chOff x="567" y="1787"/>
            <a:chExt cx="1200" cy="2006"/>
          </a:xfrm>
        </p:grpSpPr>
        <p:sp>
          <p:nvSpPr>
            <p:cNvPr id="540677" name="Oval 5"/>
            <p:cNvSpPr>
              <a:spLocks noChangeArrowheads="1"/>
            </p:cNvSpPr>
            <p:nvPr/>
          </p:nvSpPr>
          <p:spPr bwMode="auto">
            <a:xfrm>
              <a:off x="567" y="197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78" name="Text Box 6"/>
            <p:cNvSpPr txBox="1">
              <a:spLocks noChangeArrowheads="1"/>
            </p:cNvSpPr>
            <p:nvPr/>
          </p:nvSpPr>
          <p:spPr bwMode="auto">
            <a:xfrm>
              <a:off x="599" y="1935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i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40679" name="Oval 7"/>
            <p:cNvSpPr>
              <a:spLocks noChangeArrowheads="1"/>
            </p:cNvSpPr>
            <p:nvPr/>
          </p:nvSpPr>
          <p:spPr bwMode="auto">
            <a:xfrm>
              <a:off x="1431" y="198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80" name="Text Box 8"/>
            <p:cNvSpPr txBox="1">
              <a:spLocks noChangeArrowheads="1"/>
            </p:cNvSpPr>
            <p:nvPr/>
          </p:nvSpPr>
          <p:spPr bwMode="auto">
            <a:xfrm>
              <a:off x="1463" y="1944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j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40681" name="Oval 9"/>
            <p:cNvSpPr>
              <a:spLocks noChangeArrowheads="1"/>
            </p:cNvSpPr>
            <p:nvPr/>
          </p:nvSpPr>
          <p:spPr bwMode="auto">
            <a:xfrm>
              <a:off x="980" y="291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82" name="Text Box 10"/>
            <p:cNvSpPr txBox="1">
              <a:spLocks noChangeArrowheads="1"/>
            </p:cNvSpPr>
            <p:nvPr/>
          </p:nvSpPr>
          <p:spPr bwMode="auto">
            <a:xfrm>
              <a:off x="951" y="2876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rip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40683" name="Line 11"/>
            <p:cNvSpPr>
              <a:spLocks noChangeShapeType="1"/>
            </p:cNvSpPr>
            <p:nvPr/>
          </p:nvSpPr>
          <p:spPr bwMode="auto">
            <a:xfrm>
              <a:off x="903" y="2127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4" name="Arc 12"/>
            <p:cNvSpPr/>
            <p:nvPr/>
          </p:nvSpPr>
          <p:spPr bwMode="auto">
            <a:xfrm rot="5400000" flipV="1">
              <a:off x="981" y="3299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85" name="Text Box 13"/>
            <p:cNvSpPr txBox="1">
              <a:spLocks noChangeArrowheads="1"/>
            </p:cNvSpPr>
            <p:nvPr/>
          </p:nvSpPr>
          <p:spPr bwMode="auto">
            <a:xfrm>
              <a:off x="999" y="1787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R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4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40686" name="Text Box 14"/>
            <p:cNvSpPr txBox="1">
              <a:spLocks noChangeArrowheads="1"/>
            </p:cNvSpPr>
            <p:nvPr/>
          </p:nvSpPr>
          <p:spPr bwMode="auto">
            <a:xfrm>
              <a:off x="996" y="3466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R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40687" name="Line 15"/>
            <p:cNvSpPr>
              <a:spLocks noChangeShapeType="1"/>
            </p:cNvSpPr>
            <p:nvPr/>
          </p:nvSpPr>
          <p:spPr bwMode="auto">
            <a:xfrm>
              <a:off x="769" y="2332"/>
              <a:ext cx="272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88" name="Text Box 16"/>
            <p:cNvSpPr txBox="1">
              <a:spLocks noChangeArrowheads="1"/>
            </p:cNvSpPr>
            <p:nvPr/>
          </p:nvSpPr>
          <p:spPr bwMode="auto">
            <a:xfrm>
              <a:off x="572" y="2422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R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40689" name="Line 17"/>
            <p:cNvSpPr>
              <a:spLocks noChangeShapeType="1"/>
            </p:cNvSpPr>
            <p:nvPr/>
          </p:nvSpPr>
          <p:spPr bwMode="auto">
            <a:xfrm flipV="1">
              <a:off x="1223" y="2286"/>
              <a:ext cx="317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690" name="Text Box 18"/>
            <p:cNvSpPr txBox="1">
              <a:spLocks noChangeArrowheads="1"/>
            </p:cNvSpPr>
            <p:nvPr/>
          </p:nvSpPr>
          <p:spPr bwMode="auto">
            <a:xfrm>
              <a:off x="1359" y="2468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R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</p:grpSp>
      <p:grpSp>
        <p:nvGrpSpPr>
          <p:cNvPr id="540691" name="Group 19"/>
          <p:cNvGrpSpPr/>
          <p:nvPr/>
        </p:nvGrpSpPr>
        <p:grpSpPr bwMode="auto">
          <a:xfrm>
            <a:off x="4244975" y="5110163"/>
            <a:ext cx="4065588" cy="609600"/>
            <a:chOff x="2360" y="2547"/>
            <a:chExt cx="2561" cy="384"/>
          </a:xfrm>
        </p:grpSpPr>
        <p:sp>
          <p:nvSpPr>
            <p:cNvPr id="540692" name="Oval 20"/>
            <p:cNvSpPr>
              <a:spLocks noChangeArrowheads="1"/>
            </p:cNvSpPr>
            <p:nvPr/>
          </p:nvSpPr>
          <p:spPr bwMode="auto">
            <a:xfrm>
              <a:off x="2360" y="258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93" name="Text Box 21"/>
            <p:cNvSpPr txBox="1">
              <a:spLocks noChangeArrowheads="1"/>
            </p:cNvSpPr>
            <p:nvPr/>
          </p:nvSpPr>
          <p:spPr bwMode="auto">
            <a:xfrm>
              <a:off x="2392" y="2547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i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40694" name="Oval 22"/>
            <p:cNvSpPr>
              <a:spLocks noChangeArrowheads="1"/>
            </p:cNvSpPr>
            <p:nvPr/>
          </p:nvSpPr>
          <p:spPr bwMode="auto">
            <a:xfrm>
              <a:off x="4585" y="259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0695" name="Text Box 23"/>
            <p:cNvSpPr txBox="1">
              <a:spLocks noChangeArrowheads="1"/>
            </p:cNvSpPr>
            <p:nvPr/>
          </p:nvSpPr>
          <p:spPr bwMode="auto">
            <a:xfrm>
              <a:off x="4617" y="2556"/>
              <a:ext cx="2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j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40696" name="Line 24"/>
            <p:cNvSpPr>
              <a:spLocks noChangeShapeType="1"/>
            </p:cNvSpPr>
            <p:nvPr/>
          </p:nvSpPr>
          <p:spPr bwMode="auto">
            <a:xfrm>
              <a:off x="2699" y="2750"/>
              <a:ext cx="190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0697" name="Text Box 25"/>
          <p:cNvSpPr txBox="1">
            <a:spLocks noChangeArrowheads="1"/>
          </p:cNvSpPr>
          <p:nvPr/>
        </p:nvSpPr>
        <p:spPr bwMode="auto">
          <a:xfrm>
            <a:off x="4859338" y="4868863"/>
            <a:ext cx="3019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0">
                <a:solidFill>
                  <a:schemeClr val="tx1"/>
                </a:solidFill>
              </a:rPr>
              <a:t>(R</a:t>
            </a:r>
            <a:r>
              <a:rPr lang="en-US" altLang="zh-CN" b="0" baseline="-25000">
                <a:solidFill>
                  <a:schemeClr val="tx1"/>
                </a:solidFill>
              </a:rPr>
              <a:t>1</a:t>
            </a:r>
            <a:r>
              <a:rPr lang="en-US" altLang="zh-CN" b="0">
                <a:solidFill>
                  <a:schemeClr val="tx1"/>
                </a:solidFill>
              </a:rPr>
              <a:t>)(R</a:t>
            </a:r>
            <a:r>
              <a:rPr lang="en-US" altLang="zh-CN" b="0" baseline="-25000">
                <a:solidFill>
                  <a:schemeClr val="tx1"/>
                </a:solidFill>
              </a:rPr>
              <a:t>2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r>
              <a:rPr lang="en-US" altLang="zh-CN" b="0" baseline="30000">
                <a:solidFill>
                  <a:schemeClr val="tx1"/>
                </a:solidFill>
              </a:rPr>
              <a:t>*</a:t>
            </a:r>
            <a:r>
              <a:rPr lang="en-US" altLang="zh-CN" b="0">
                <a:solidFill>
                  <a:schemeClr val="tx1"/>
                </a:solidFill>
              </a:rPr>
              <a:t>(R</a:t>
            </a:r>
            <a:r>
              <a:rPr lang="en-US" altLang="zh-CN" b="0" baseline="-25000">
                <a:solidFill>
                  <a:schemeClr val="tx1"/>
                </a:solidFill>
              </a:rPr>
              <a:t>3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r>
              <a:rPr lang="en-US" altLang="zh-CN" b="0">
                <a:solidFill>
                  <a:schemeClr val="tx1"/>
                </a:solidFill>
                <a:sym typeface="Symbol" panose="05050102010706020507" pitchFamily="18" charset="2"/>
              </a:rPr>
              <a:t>(</a:t>
            </a:r>
            <a:r>
              <a:rPr lang="en-US" altLang="zh-CN" b="0">
                <a:solidFill>
                  <a:schemeClr val="tx1"/>
                </a:solidFill>
              </a:rPr>
              <a:t>R</a:t>
            </a:r>
            <a:r>
              <a:rPr lang="en-US" altLang="zh-CN" b="0" baseline="-25000">
                <a:solidFill>
                  <a:schemeClr val="tx1"/>
                </a:solidFill>
              </a:rPr>
              <a:t>4</a:t>
            </a:r>
            <a:r>
              <a:rPr lang="en-US" altLang="zh-CN" b="0">
                <a:solidFill>
                  <a:schemeClr val="tx1"/>
                </a:solidFill>
              </a:rPr>
              <a:t>)</a:t>
            </a:r>
            <a:r>
              <a:rPr lang="en-US" altLang="zh-CN" b="0" baseline="-25000">
                <a:solidFill>
                  <a:schemeClr val="tx1"/>
                </a:solidFill>
              </a:rPr>
              <a:t> </a:t>
            </a:r>
            <a:endParaRPr lang="en-US" altLang="zh-CN" b="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0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9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举例</a:t>
            </a:r>
            <a:r>
              <a:rPr lang="en-US" altLang="zh-CN" b="1" smtClean="0"/>
              <a:t>: A</a:t>
            </a:r>
            <a:r>
              <a:rPr lang="zh-CN" altLang="en-US" b="1" smtClean="0">
                <a:sym typeface="Symbol" panose="05050102010706020507" pitchFamily="18" charset="2"/>
              </a:rPr>
              <a:t>正则</a:t>
            </a:r>
            <a:r>
              <a:rPr lang="en-US" altLang="zh-CN" b="1" smtClean="0">
                <a:sym typeface="Symbol" panose="05050102010706020507" pitchFamily="18" charset="2"/>
              </a:rPr>
              <a:t>A</a:t>
            </a:r>
            <a:r>
              <a:rPr lang="zh-CN" altLang="en-US" b="1" smtClean="0"/>
              <a:t>有正则表达式</a:t>
            </a:r>
            <a:endParaRPr lang="zh-CN" altLang="en-US" b="1" smtClean="0"/>
          </a:p>
        </p:txBody>
      </p:sp>
      <p:grpSp>
        <p:nvGrpSpPr>
          <p:cNvPr id="618562" name="Group 66"/>
          <p:cNvGrpSpPr/>
          <p:nvPr/>
        </p:nvGrpSpPr>
        <p:grpSpPr bwMode="auto">
          <a:xfrm>
            <a:off x="107950" y="1268413"/>
            <a:ext cx="1965325" cy="2149475"/>
            <a:chOff x="253" y="898"/>
            <a:chExt cx="1238" cy="1354"/>
          </a:xfrm>
        </p:grpSpPr>
        <p:sp>
          <p:nvSpPr>
            <p:cNvPr id="2" name="Oval 51"/>
            <p:cNvSpPr>
              <a:spLocks noChangeAspect="1"/>
            </p:cNvSpPr>
            <p:nvPr/>
          </p:nvSpPr>
          <p:spPr bwMode="auto">
            <a:xfrm>
              <a:off x="483" y="118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45" name="AutoShape 4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>
              <a:off x="696" y="1223"/>
              <a:ext cx="5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46" name="Oval 50"/>
            <p:cNvSpPr>
              <a:spLocks noChangeArrowheads="1"/>
            </p:cNvSpPr>
            <p:nvPr/>
          </p:nvSpPr>
          <p:spPr bwMode="auto">
            <a:xfrm>
              <a:off x="1299" y="124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Oval 51"/>
            <p:cNvSpPr>
              <a:spLocks noChangeAspect="1"/>
            </p:cNvSpPr>
            <p:nvPr/>
          </p:nvSpPr>
          <p:spPr bwMode="auto">
            <a:xfrm>
              <a:off x="1241" y="118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18548" name="Oval 52"/>
            <p:cNvSpPr>
              <a:spLocks noChangeArrowheads="1"/>
            </p:cNvSpPr>
            <p:nvPr/>
          </p:nvSpPr>
          <p:spPr bwMode="auto">
            <a:xfrm>
              <a:off x="925" y="2058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Oval 51"/>
            <p:cNvSpPr>
              <a:spLocks noChangeAspect="1"/>
            </p:cNvSpPr>
            <p:nvPr/>
          </p:nvSpPr>
          <p:spPr bwMode="auto">
            <a:xfrm>
              <a:off x="867" y="2002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50" name="AutoShape 54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733" y="1311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1" name="AutoShape 55"/>
            <p:cNvCxnSpPr>
              <a:cxnSpLocks noChangeShapeType="1"/>
              <a:stCxn id="4294967295" idx="0"/>
              <a:endCxn id="4294967295" idx="5"/>
            </p:cNvCxnSpPr>
            <p:nvPr/>
          </p:nvCxnSpPr>
          <p:spPr bwMode="auto">
            <a:xfrm flipH="1" flipV="1">
              <a:off x="696" y="1399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2" name="AutoShape 56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608" y="1436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3" name="AutoShape 57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992" y="1399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4" name="AutoShape 58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253" y="1311"/>
              <a:ext cx="2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55" name="AutoShape 5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1365" y="1136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56" name="Text Box 60"/>
            <p:cNvSpPr txBox="1">
              <a:spLocks noChangeArrowheads="1"/>
            </p:cNvSpPr>
            <p:nvPr/>
          </p:nvSpPr>
          <p:spPr bwMode="auto">
            <a:xfrm>
              <a:off x="867" y="994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57" name="Text Box 61"/>
            <p:cNvSpPr txBox="1">
              <a:spLocks noChangeArrowheads="1"/>
            </p:cNvSpPr>
            <p:nvPr/>
          </p:nvSpPr>
          <p:spPr bwMode="auto">
            <a:xfrm>
              <a:off x="867" y="1224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58" name="Text Box 62"/>
            <p:cNvSpPr txBox="1">
              <a:spLocks noChangeArrowheads="1"/>
            </p:cNvSpPr>
            <p:nvPr/>
          </p:nvSpPr>
          <p:spPr bwMode="auto">
            <a:xfrm>
              <a:off x="1111" y="1570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59" name="Text Box 63"/>
            <p:cNvSpPr txBox="1">
              <a:spLocks noChangeArrowheads="1"/>
            </p:cNvSpPr>
            <p:nvPr/>
          </p:nvSpPr>
          <p:spPr bwMode="auto">
            <a:xfrm>
              <a:off x="771" y="1464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60" name="Text Box 64"/>
            <p:cNvSpPr txBox="1">
              <a:spLocks noChangeArrowheads="1"/>
            </p:cNvSpPr>
            <p:nvPr/>
          </p:nvSpPr>
          <p:spPr bwMode="auto">
            <a:xfrm>
              <a:off x="531" y="1522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61" name="Text Box 65"/>
            <p:cNvSpPr txBox="1">
              <a:spLocks noChangeArrowheads="1"/>
            </p:cNvSpPr>
            <p:nvPr/>
          </p:nvSpPr>
          <p:spPr bwMode="auto">
            <a:xfrm>
              <a:off x="1150" y="898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618616" name="Group 120"/>
          <p:cNvGrpSpPr/>
          <p:nvPr/>
        </p:nvGrpSpPr>
        <p:grpSpPr bwMode="auto">
          <a:xfrm>
            <a:off x="1782761" y="1268413"/>
            <a:ext cx="4262435" cy="2149475"/>
            <a:chOff x="858" y="799"/>
            <a:chExt cx="2685" cy="1354"/>
          </a:xfrm>
        </p:grpSpPr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2099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64" name="AutoShape 68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>
              <a:off x="2312" y="1124"/>
              <a:ext cx="5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65" name="Oval 69"/>
            <p:cNvSpPr>
              <a:spLocks noChangeArrowheads="1"/>
            </p:cNvSpPr>
            <p:nvPr/>
          </p:nvSpPr>
          <p:spPr bwMode="auto">
            <a:xfrm>
              <a:off x="3351" y="195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2857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2483" y="190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68" name="AutoShape 72"/>
            <p:cNvCxnSpPr>
              <a:cxnSpLocks noChangeShapeType="1"/>
              <a:stCxn id="4294967295" idx="2"/>
              <a:endCxn id="4294967295" idx="6"/>
            </p:cNvCxnSpPr>
            <p:nvPr/>
          </p:nvCxnSpPr>
          <p:spPr bwMode="auto">
            <a:xfrm flipH="1">
              <a:off x="2349" y="1212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69" name="AutoShape 73"/>
            <p:cNvCxnSpPr>
              <a:cxnSpLocks noChangeShapeType="1"/>
              <a:stCxn id="4294967295" idx="0"/>
              <a:endCxn id="4294967295" idx="5"/>
            </p:cNvCxnSpPr>
            <p:nvPr/>
          </p:nvCxnSpPr>
          <p:spPr bwMode="auto">
            <a:xfrm flipH="1" flipV="1">
              <a:off x="2312" y="1300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0" name="AutoShape 74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2224" y="1337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1" name="AutoShape 75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2608" y="1300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2" name="AutoShape 76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863" y="121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73" name="AutoShape 77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2981" y="1037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74" name="Text Box 78"/>
            <p:cNvSpPr txBox="1">
              <a:spLocks noChangeArrowheads="1"/>
            </p:cNvSpPr>
            <p:nvPr/>
          </p:nvSpPr>
          <p:spPr bwMode="auto">
            <a:xfrm>
              <a:off x="2483" y="895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5" name="Text Box 79"/>
            <p:cNvSpPr txBox="1">
              <a:spLocks noChangeArrowheads="1"/>
            </p:cNvSpPr>
            <p:nvPr/>
          </p:nvSpPr>
          <p:spPr bwMode="auto">
            <a:xfrm>
              <a:off x="2483" y="1125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6" name="Text Box 80"/>
            <p:cNvSpPr txBox="1">
              <a:spLocks noChangeArrowheads="1"/>
            </p:cNvSpPr>
            <p:nvPr/>
          </p:nvSpPr>
          <p:spPr bwMode="auto">
            <a:xfrm>
              <a:off x="2727" y="1471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7" name="Text Box 81"/>
            <p:cNvSpPr txBox="1">
              <a:spLocks noChangeArrowheads="1"/>
            </p:cNvSpPr>
            <p:nvPr/>
          </p:nvSpPr>
          <p:spPr bwMode="auto">
            <a:xfrm>
              <a:off x="2387" y="1365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8" name="Text Box 82"/>
            <p:cNvSpPr txBox="1">
              <a:spLocks noChangeArrowheads="1"/>
            </p:cNvSpPr>
            <p:nvPr/>
          </p:nvSpPr>
          <p:spPr bwMode="auto">
            <a:xfrm>
              <a:off x="2147" y="1423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79" name="Text Box 83"/>
            <p:cNvSpPr txBox="1">
              <a:spLocks noChangeArrowheads="1"/>
            </p:cNvSpPr>
            <p:nvPr/>
          </p:nvSpPr>
          <p:spPr bwMode="auto">
            <a:xfrm>
              <a:off x="2766" y="799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1613" y="108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81" name="AutoShape 85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1383" y="1212"/>
              <a:ext cx="23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3293" y="190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ac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583" name="AutoShape 8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3070" y="1300"/>
              <a:ext cx="348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584" name="AutoShape 88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2733" y="2028"/>
              <a:ext cx="5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585" name="Text Box 89"/>
            <p:cNvSpPr txBox="1">
              <a:spLocks noChangeArrowheads="1"/>
            </p:cNvSpPr>
            <p:nvPr/>
          </p:nvSpPr>
          <p:spPr bwMode="auto">
            <a:xfrm>
              <a:off x="3221" y="146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86" name="Text Box 90"/>
            <p:cNvSpPr txBox="1">
              <a:spLocks noChangeArrowheads="1"/>
            </p:cNvSpPr>
            <p:nvPr/>
          </p:nvSpPr>
          <p:spPr bwMode="auto">
            <a:xfrm>
              <a:off x="2871" y="1807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87" name="Text Box 91"/>
            <p:cNvSpPr txBox="1">
              <a:spLocks noChangeArrowheads="1"/>
            </p:cNvSpPr>
            <p:nvPr/>
          </p:nvSpPr>
          <p:spPr bwMode="auto">
            <a:xfrm>
              <a:off x="1863" y="99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589" name="Text Box 93"/>
            <p:cNvSpPr txBox="1">
              <a:spLocks noChangeArrowheads="1"/>
            </p:cNvSpPr>
            <p:nvPr/>
          </p:nvSpPr>
          <p:spPr bwMode="auto">
            <a:xfrm>
              <a:off x="858" y="1595"/>
              <a:ext cx="162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添起始状态</a:t>
              </a:r>
              <a:r>
                <a:rPr lang="en-US" altLang="zh-CN" sz="1600" dirty="0"/>
                <a:t>s(</a:t>
              </a:r>
              <a:r>
                <a:rPr lang="zh-CN" altLang="en-US" sz="1600" dirty="0"/>
                <a:t>无</a:t>
              </a:r>
              <a:r>
                <a:rPr lang="zh-CN" altLang="en-US" sz="1600" dirty="0" smtClean="0"/>
                <a:t>进入箭头</a:t>
              </a:r>
              <a:r>
                <a:rPr lang="en-US" altLang="zh-CN" sz="1600" dirty="0" smtClean="0"/>
                <a:t>), </a:t>
              </a:r>
              <a:endParaRPr lang="en-US" altLang="zh-CN" sz="1600" dirty="0"/>
            </a:p>
            <a:p>
              <a:r>
                <a:rPr lang="zh-CN" altLang="en-US" sz="1600" dirty="0"/>
                <a:t>  接受状态</a:t>
              </a:r>
              <a:r>
                <a:rPr lang="en-US" altLang="zh-CN" sz="1600" dirty="0"/>
                <a:t>ac(</a:t>
              </a:r>
              <a:r>
                <a:rPr lang="zh-CN" altLang="en-US" sz="1600" dirty="0"/>
                <a:t>无射</a:t>
              </a:r>
              <a:r>
                <a:rPr lang="zh-CN" altLang="en-US" sz="1600" dirty="0" smtClean="0"/>
                <a:t>出箭头</a:t>
              </a:r>
              <a:r>
                <a:rPr lang="en-US" altLang="zh-CN" sz="1600" dirty="0" smtClean="0"/>
                <a:t>), </a:t>
              </a:r>
              <a:endParaRPr lang="en-US" altLang="zh-CN" sz="1600" dirty="0"/>
            </a:p>
            <a:p>
              <a:r>
                <a:rPr lang="zh-CN" altLang="en-US" sz="1600" dirty="0"/>
                <a:t>改掉其它接受状态 </a:t>
              </a:r>
              <a:endParaRPr lang="zh-CN" altLang="en-US" sz="1600" dirty="0"/>
            </a:p>
          </p:txBody>
        </p:sp>
      </p:grpSp>
      <p:grpSp>
        <p:nvGrpSpPr>
          <p:cNvPr id="618640" name="Group 144"/>
          <p:cNvGrpSpPr/>
          <p:nvPr/>
        </p:nvGrpSpPr>
        <p:grpSpPr bwMode="auto">
          <a:xfrm>
            <a:off x="6130925" y="1125538"/>
            <a:ext cx="2689225" cy="2590800"/>
            <a:chOff x="3862" y="709"/>
            <a:chExt cx="1694" cy="1632"/>
          </a:xfrm>
        </p:grpSpPr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098" y="100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18" name="AutoShape 122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4348" y="1132"/>
              <a:ext cx="5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19" name="Oval 123"/>
            <p:cNvSpPr>
              <a:spLocks noChangeArrowheads="1"/>
            </p:cNvSpPr>
            <p:nvPr/>
          </p:nvSpPr>
          <p:spPr bwMode="auto">
            <a:xfrm>
              <a:off x="5350" y="1879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4856" y="100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4482" y="182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22" name="AutoShape 126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4223" y="1257"/>
              <a:ext cx="29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3" name="AutoShape 127"/>
            <p:cNvCxnSpPr>
              <a:cxnSpLocks noChangeShapeType="1"/>
              <a:stCxn id="4294967295" idx="0"/>
              <a:endCxn id="4294967295" idx="3"/>
            </p:cNvCxnSpPr>
            <p:nvPr/>
          </p:nvCxnSpPr>
          <p:spPr bwMode="auto">
            <a:xfrm flipV="1">
              <a:off x="4607" y="1220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4" name="AutoShape 128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3862" y="113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25" name="AutoShape 129"/>
            <p:cNvCxnSpPr>
              <a:cxnSpLocks noChangeShapeType="1"/>
              <a:stCxn id="4294967295" idx="7"/>
              <a:endCxn id="4294967295" idx="1"/>
            </p:cNvCxnSpPr>
            <p:nvPr/>
          </p:nvCxnSpPr>
          <p:spPr bwMode="auto">
            <a:xfrm rot="16200000" flipH="1" flipV="1">
              <a:off x="4980" y="957"/>
              <a:ext cx="1" cy="176"/>
            </a:xfrm>
            <a:prstGeom prst="curvedConnector3">
              <a:avLst>
                <a:gd name="adj1" fmla="val -279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26" name="Text Box 130"/>
            <p:cNvSpPr txBox="1">
              <a:spLocks noChangeArrowheads="1"/>
            </p:cNvSpPr>
            <p:nvPr/>
          </p:nvSpPr>
          <p:spPr bwMode="auto">
            <a:xfrm>
              <a:off x="4452" y="901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27" name="Text Box 131"/>
            <p:cNvSpPr txBox="1">
              <a:spLocks noChangeArrowheads="1"/>
            </p:cNvSpPr>
            <p:nvPr/>
          </p:nvSpPr>
          <p:spPr bwMode="auto">
            <a:xfrm>
              <a:off x="4788" y="1515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28" name="Text Box 132"/>
            <p:cNvSpPr txBox="1">
              <a:spLocks noChangeArrowheads="1"/>
            </p:cNvSpPr>
            <p:nvPr/>
          </p:nvSpPr>
          <p:spPr bwMode="auto">
            <a:xfrm>
              <a:off x="4500" y="1333"/>
              <a:ext cx="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29" name="Text Box 133"/>
            <p:cNvSpPr txBox="1">
              <a:spLocks noChangeArrowheads="1"/>
            </p:cNvSpPr>
            <p:nvPr/>
          </p:nvSpPr>
          <p:spPr bwMode="auto">
            <a:xfrm>
              <a:off x="4646" y="2091"/>
              <a:ext cx="3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30" name="Text Box 134"/>
            <p:cNvSpPr txBox="1">
              <a:spLocks noChangeArrowheads="1"/>
            </p:cNvSpPr>
            <p:nvPr/>
          </p:nvSpPr>
          <p:spPr bwMode="auto">
            <a:xfrm>
              <a:off x="4164" y="1381"/>
              <a:ext cx="24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31" name="Text Box 135"/>
            <p:cNvSpPr txBox="1">
              <a:spLocks noChangeArrowheads="1"/>
            </p:cNvSpPr>
            <p:nvPr/>
          </p:nvSpPr>
          <p:spPr bwMode="auto">
            <a:xfrm>
              <a:off x="5028" y="709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14" name="Oval 51"/>
            <p:cNvSpPr>
              <a:spLocks noChangeAspect="1"/>
            </p:cNvSpPr>
            <p:nvPr/>
          </p:nvSpPr>
          <p:spPr bwMode="auto">
            <a:xfrm>
              <a:off x="5292" y="182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ac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33" name="AutoShape 137"/>
            <p:cNvCxnSpPr>
              <a:cxnSpLocks noChangeShapeType="1"/>
              <a:stCxn id="4294967295" idx="5"/>
              <a:endCxn id="4294967295" idx="0"/>
            </p:cNvCxnSpPr>
            <p:nvPr/>
          </p:nvCxnSpPr>
          <p:spPr bwMode="auto">
            <a:xfrm>
              <a:off x="5069" y="1220"/>
              <a:ext cx="348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34" name="AutoShape 138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4732" y="1948"/>
              <a:ext cx="5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35" name="Text Box 139"/>
            <p:cNvSpPr txBox="1">
              <a:spLocks noChangeArrowheads="1"/>
            </p:cNvSpPr>
            <p:nvPr/>
          </p:nvSpPr>
          <p:spPr bwMode="auto">
            <a:xfrm>
              <a:off x="5220" y="1381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36" name="Text Box 140"/>
            <p:cNvSpPr txBox="1">
              <a:spLocks noChangeArrowheads="1"/>
            </p:cNvSpPr>
            <p:nvPr/>
          </p:nvSpPr>
          <p:spPr bwMode="auto">
            <a:xfrm>
              <a:off x="4870" y="1727"/>
              <a:ext cx="2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618637" name="AutoShape 141"/>
            <p:cNvCxnSpPr>
              <a:cxnSpLocks noChangeShapeType="1"/>
              <a:stCxn id="4294967295" idx="3"/>
              <a:endCxn id="4294967295" idx="5"/>
            </p:cNvCxnSpPr>
            <p:nvPr/>
          </p:nvCxnSpPr>
          <p:spPr bwMode="auto">
            <a:xfrm rot="16200000" flipH="1">
              <a:off x="4606" y="1949"/>
              <a:ext cx="1" cy="176"/>
            </a:xfrm>
            <a:prstGeom prst="curvedConnector3">
              <a:avLst>
                <a:gd name="adj1" fmla="val 255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38" name="AutoShape 142"/>
            <p:cNvCxnSpPr>
              <a:cxnSpLocks noChangeShapeType="1"/>
              <a:stCxn id="4294967295" idx="4"/>
              <a:endCxn id="4294967295" idx="7"/>
            </p:cNvCxnSpPr>
            <p:nvPr/>
          </p:nvCxnSpPr>
          <p:spPr bwMode="auto">
            <a:xfrm flipH="1">
              <a:off x="4695" y="1257"/>
              <a:ext cx="286" cy="6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39" name="Text Box 143"/>
            <p:cNvSpPr txBox="1">
              <a:spLocks noChangeArrowheads="1"/>
            </p:cNvSpPr>
            <p:nvPr/>
          </p:nvSpPr>
          <p:spPr bwMode="auto">
            <a:xfrm>
              <a:off x="3869" y="1661"/>
              <a:ext cx="5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删状态</a:t>
              </a:r>
              <a:r>
                <a:rPr lang="en-US" altLang="zh-CN" sz="1600"/>
                <a:t>1 </a:t>
              </a:r>
              <a:endParaRPr lang="en-US" altLang="zh-CN" sz="1600"/>
            </a:p>
          </p:txBody>
        </p:sp>
      </p:grpSp>
      <p:grpSp>
        <p:nvGrpSpPr>
          <p:cNvPr id="618655" name="Group 159"/>
          <p:cNvGrpSpPr/>
          <p:nvPr/>
        </p:nvGrpSpPr>
        <p:grpSpPr bwMode="auto">
          <a:xfrm>
            <a:off x="236538" y="4005263"/>
            <a:ext cx="3736975" cy="2590800"/>
            <a:chOff x="149" y="2523"/>
            <a:chExt cx="2354" cy="1632"/>
          </a:xfrm>
        </p:grpSpPr>
        <p:sp>
          <p:nvSpPr>
            <p:cNvPr id="15" name="Oval 51"/>
            <p:cNvSpPr>
              <a:spLocks noChangeAspect="1"/>
            </p:cNvSpPr>
            <p:nvPr/>
          </p:nvSpPr>
          <p:spPr bwMode="auto">
            <a:xfrm>
              <a:off x="846" y="266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42" name="AutoShape 146"/>
            <p:cNvCxnSpPr>
              <a:cxnSpLocks noChangeShapeType="1"/>
              <a:stCxn id="4294967295" idx="6"/>
              <a:endCxn id="4294967295" idx="2"/>
            </p:cNvCxnSpPr>
            <p:nvPr/>
          </p:nvCxnSpPr>
          <p:spPr bwMode="auto">
            <a:xfrm>
              <a:off x="1096" y="2792"/>
              <a:ext cx="57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Oval 51"/>
            <p:cNvSpPr>
              <a:spLocks noChangeAspect="1"/>
            </p:cNvSpPr>
            <p:nvPr/>
          </p:nvSpPr>
          <p:spPr bwMode="auto">
            <a:xfrm>
              <a:off x="1230" y="3493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3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44" name="AutoShape 148"/>
            <p:cNvCxnSpPr>
              <a:cxnSpLocks noChangeShapeType="1"/>
              <a:stCxn id="4294967295" idx="4"/>
              <a:endCxn id="4294967295" idx="1"/>
            </p:cNvCxnSpPr>
            <p:nvPr/>
          </p:nvCxnSpPr>
          <p:spPr bwMode="auto">
            <a:xfrm>
              <a:off x="971" y="2917"/>
              <a:ext cx="296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45" name="AutoShape 149"/>
            <p:cNvCxnSpPr>
              <a:cxnSpLocks noChangeShapeType="1"/>
              <a:endCxn id="4294967295" idx="2"/>
            </p:cNvCxnSpPr>
            <p:nvPr/>
          </p:nvCxnSpPr>
          <p:spPr bwMode="auto">
            <a:xfrm>
              <a:off x="610" y="2792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46" name="Text Box 150"/>
            <p:cNvSpPr txBox="1">
              <a:spLocks noChangeArrowheads="1"/>
            </p:cNvSpPr>
            <p:nvPr/>
          </p:nvSpPr>
          <p:spPr bwMode="auto">
            <a:xfrm>
              <a:off x="1008" y="2523"/>
              <a:ext cx="7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47" name="Text Box 151"/>
            <p:cNvSpPr txBox="1">
              <a:spLocks noChangeArrowheads="1"/>
            </p:cNvSpPr>
            <p:nvPr/>
          </p:nvSpPr>
          <p:spPr bwMode="auto">
            <a:xfrm>
              <a:off x="1066" y="2999"/>
              <a:ext cx="1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a)(aab)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 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48" name="Text Box 152"/>
            <p:cNvSpPr txBox="1">
              <a:spLocks noChangeArrowheads="1"/>
            </p:cNvSpPr>
            <p:nvPr/>
          </p:nvSpPr>
          <p:spPr bwMode="auto">
            <a:xfrm>
              <a:off x="576" y="3905"/>
              <a:ext cx="1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a)(aa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 bb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618649" name="Text Box 153"/>
            <p:cNvSpPr txBox="1">
              <a:spLocks noChangeArrowheads="1"/>
            </p:cNvSpPr>
            <p:nvPr/>
          </p:nvSpPr>
          <p:spPr bwMode="auto">
            <a:xfrm>
              <a:off x="149" y="3281"/>
              <a:ext cx="11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</a:t>
              </a:r>
              <a:endParaRPr kumimoji="0" lang="en-US" altLang="zh-CN" sz="2000">
                <a:solidFill>
                  <a:schemeClr val="tx1"/>
                </a:solidFill>
              </a:endParaRPr>
            </a:p>
          </p:txBody>
        </p:sp>
        <p:cxnSp>
          <p:nvCxnSpPr>
            <p:cNvPr id="618650" name="AutoShape 154"/>
            <p:cNvCxnSpPr>
              <a:cxnSpLocks noChangeShapeType="1"/>
              <a:stCxn id="4294967295" idx="3"/>
              <a:endCxn id="4294967295" idx="5"/>
            </p:cNvCxnSpPr>
            <p:nvPr/>
          </p:nvCxnSpPr>
          <p:spPr bwMode="auto">
            <a:xfrm rot="16200000" flipH="1">
              <a:off x="1354" y="3619"/>
              <a:ext cx="1" cy="176"/>
            </a:xfrm>
            <a:prstGeom prst="curvedConnector3">
              <a:avLst>
                <a:gd name="adj1" fmla="val 255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51" name="AutoShape 155"/>
            <p:cNvCxnSpPr>
              <a:cxnSpLocks noChangeShapeType="1"/>
              <a:stCxn id="4294967295" idx="4"/>
              <a:endCxn id="4294967295" idx="7"/>
            </p:cNvCxnSpPr>
            <p:nvPr/>
          </p:nvCxnSpPr>
          <p:spPr bwMode="auto">
            <a:xfrm flipH="1">
              <a:off x="1443" y="2917"/>
              <a:ext cx="352" cy="6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52" name="Oval 156"/>
            <p:cNvSpPr>
              <a:spLocks noChangeArrowheads="1"/>
            </p:cNvSpPr>
            <p:nvPr/>
          </p:nvSpPr>
          <p:spPr bwMode="auto">
            <a:xfrm>
              <a:off x="1728" y="2723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51"/>
            <p:cNvSpPr>
              <a:spLocks noChangeAspect="1"/>
            </p:cNvSpPr>
            <p:nvPr/>
          </p:nvSpPr>
          <p:spPr bwMode="auto">
            <a:xfrm>
              <a:off x="1670" y="2667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ac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18654" name="Text Box 158"/>
            <p:cNvSpPr txBox="1">
              <a:spLocks noChangeArrowheads="1"/>
            </p:cNvSpPr>
            <p:nvPr/>
          </p:nvSpPr>
          <p:spPr bwMode="auto">
            <a:xfrm>
              <a:off x="186" y="2931"/>
              <a:ext cx="8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删除状态</a:t>
              </a:r>
              <a:r>
                <a:rPr lang="en-US" altLang="zh-CN" sz="2000"/>
                <a:t>2 </a:t>
              </a:r>
              <a:endParaRPr lang="en-US" altLang="zh-CN" sz="2000"/>
            </a:p>
          </p:txBody>
        </p:sp>
      </p:grpSp>
      <p:grpSp>
        <p:nvGrpSpPr>
          <p:cNvPr id="618663" name="Group 167"/>
          <p:cNvGrpSpPr/>
          <p:nvPr/>
        </p:nvGrpSpPr>
        <p:grpSpPr bwMode="auto">
          <a:xfrm>
            <a:off x="4090988" y="4233862"/>
            <a:ext cx="4151313" cy="2003426"/>
            <a:chOff x="2577" y="2667"/>
            <a:chExt cx="2615" cy="1262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3076" y="345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>
                  <a:solidFill>
                    <a:srgbClr val="000000"/>
                  </a:solidFill>
                  <a:sym typeface="Symbol" panose="05050102010706020507" pitchFamily="18" charset="2"/>
                </a:rPr>
                <a:t>s</a:t>
              </a:r>
              <a:endParaRPr kumimoji="0" lang="en-US" altLang="zh-CN" sz="2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618657" name="AutoShape 161"/>
            <p:cNvCxnSpPr>
              <a:cxnSpLocks noChangeShapeType="1"/>
              <a:stCxn id="4" idx="6"/>
              <a:endCxn id="4294967295" idx="2"/>
            </p:cNvCxnSpPr>
            <p:nvPr/>
          </p:nvCxnSpPr>
          <p:spPr bwMode="auto">
            <a:xfrm>
              <a:off x="3326" y="3581"/>
              <a:ext cx="161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8658" name="AutoShape 162"/>
            <p:cNvCxnSpPr>
              <a:cxnSpLocks noChangeShapeType="1"/>
              <a:endCxn id="4" idx="2"/>
            </p:cNvCxnSpPr>
            <p:nvPr/>
          </p:nvCxnSpPr>
          <p:spPr bwMode="auto">
            <a:xfrm>
              <a:off x="2840" y="3581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8659" name="Text Box 163"/>
            <p:cNvSpPr txBox="1">
              <a:spLocks noChangeArrowheads="1"/>
            </p:cNvSpPr>
            <p:nvPr/>
          </p:nvSpPr>
          <p:spPr bwMode="auto">
            <a:xfrm>
              <a:off x="2577" y="2667"/>
              <a:ext cx="1952" cy="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rgbClr val="FF3300"/>
                  </a:solidFill>
                </a:rPr>
                <a:t>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 (a(aa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b)</a:t>
              </a:r>
              <a:endParaRPr kumimoji="0" lang="en-US" altLang="zh-CN" sz="2000">
                <a:solidFill>
                  <a:schemeClr val="tx1"/>
                </a:solidFill>
                <a:sym typeface="Symbol" panose="05050102010706020507" pitchFamily="18" charset="2"/>
              </a:endParaRPr>
            </a:p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 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a)(aa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b)</a:t>
              </a:r>
              <a:r>
                <a:rPr kumimoji="0" lang="en-US" altLang="zh-CN" sz="2000" baseline="30000">
                  <a:solidFill>
                    <a:schemeClr val="tx1"/>
                  </a:solidFill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ab 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 bb)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</a:t>
              </a:r>
              <a:endParaRPr kumimoji="0" lang="en-US" altLang="zh-CN" sz="2000">
                <a:solidFill>
                  <a:schemeClr val="tx1"/>
                </a:solidFill>
                <a:sym typeface="Symbol" panose="05050102010706020507" pitchFamily="18" charset="2"/>
              </a:endParaRPr>
            </a:p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 </a:t>
              </a:r>
              <a:r>
                <a:rPr kumimoji="0" lang="en-US" altLang="zh-CN" sz="2000">
                  <a:solidFill>
                    <a:schemeClr val="tx1"/>
                  </a:solidFill>
                  <a:highlight>
                    <a:srgbClr val="FFFF00"/>
                  </a:highlight>
                  <a:sym typeface="Symbol" panose="05050102010706020507" pitchFamily="18" charset="2"/>
                </a:rPr>
                <a:t>(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(ba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a)(aab)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</a:t>
              </a:r>
              <a:r>
                <a:rPr kumimoji="0" lang="en-US" altLang="zh-CN" sz="2000">
                  <a:solidFill>
                    <a:schemeClr val="tx1"/>
                  </a:solidFill>
                  <a:highlight>
                    <a:srgbClr val="FFFF00"/>
                  </a:highlight>
                  <a:sym typeface="Symbol" panose="05050102010706020507" pitchFamily="18" charset="2"/>
                </a:rPr>
                <a:t>)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</a:t>
              </a:r>
              <a:r>
                <a:rPr kumimoji="0" lang="en-US" altLang="zh-CN" sz="2000">
                  <a:solidFill>
                    <a:srgbClr val="FF3300"/>
                  </a:solidFill>
                  <a:sym typeface="Symbol" panose="05050102010706020507" pitchFamily="18" charset="2"/>
                </a:rPr>
                <a:t>)</a:t>
              </a:r>
              <a:endParaRPr kumimoji="0" lang="en-US" altLang="zh-CN" sz="2000">
                <a:solidFill>
                  <a:srgbClr val="FF3300"/>
                </a:solidFill>
                <a:sym typeface="Symbol" panose="05050102010706020507" pitchFamily="18" charset="2"/>
              </a:endParaRPr>
            </a:p>
            <a:p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     </a:t>
              </a:r>
              <a:r>
                <a:rPr kumimoji="0" lang="en-US" altLang="zh-CN" sz="2000">
                  <a:solidFill>
                    <a:srgbClr val="FF3300"/>
                  </a:solidFill>
                  <a:sym typeface="Symbol" panose="05050102010706020507" pitchFamily="18" charset="2"/>
                </a:rPr>
                <a:t>(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 </a:t>
              </a:r>
              <a:r>
                <a:rPr kumimoji="0" lang="en-US" altLang="zh-CN" sz="2000">
                  <a:solidFill>
                    <a:schemeClr val="tx1"/>
                  </a:solidFill>
                </a:rPr>
                <a:t>a(aa</a:t>
              </a:r>
              <a:r>
                <a:rPr kumimoji="0" lang="en-US" altLang="zh-CN" sz="2000">
                  <a:solidFill>
                    <a:schemeClr val="tx1"/>
                  </a:solidFill>
                  <a:sym typeface="Symbol" panose="05050102010706020507" pitchFamily="18" charset="2"/>
                </a:rPr>
                <a:t>b)</a:t>
              </a:r>
              <a:r>
                <a:rPr kumimoji="0" lang="en-US" altLang="zh-CN" sz="2000" baseline="30000">
                  <a:solidFill>
                    <a:schemeClr val="tx1"/>
                  </a:solidFill>
                  <a:sym typeface="Symbol" panose="05050102010706020507" pitchFamily="18" charset="2"/>
                </a:rPr>
                <a:t>*</a:t>
              </a:r>
              <a:r>
                <a:rPr kumimoji="0" lang="en-US" altLang="zh-CN" sz="2000">
                  <a:solidFill>
                    <a:srgbClr val="FF3300"/>
                  </a:solidFill>
                </a:rPr>
                <a:t>)</a:t>
              </a:r>
              <a:endParaRPr kumimoji="0" lang="en-US" altLang="zh-CN" sz="2000">
                <a:solidFill>
                  <a:srgbClr val="FF3300"/>
                </a:solidFill>
              </a:endParaRPr>
            </a:p>
          </p:txBody>
        </p:sp>
        <p:sp>
          <p:nvSpPr>
            <p:cNvPr id="618660" name="Oval 164"/>
            <p:cNvSpPr>
              <a:spLocks noChangeArrowheads="1"/>
            </p:cNvSpPr>
            <p:nvPr/>
          </p:nvSpPr>
          <p:spPr bwMode="auto">
            <a:xfrm>
              <a:off x="5000" y="3512"/>
              <a:ext cx="136" cy="1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51"/>
            <p:cNvSpPr>
              <a:spLocks noChangeAspect="1"/>
            </p:cNvSpPr>
            <p:nvPr/>
          </p:nvSpPr>
          <p:spPr bwMode="auto">
            <a:xfrm>
              <a:off x="4942" y="3456"/>
              <a:ext cx="250" cy="250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1600">
                  <a:solidFill>
                    <a:srgbClr val="000000"/>
                  </a:solidFill>
                  <a:sym typeface="Symbol" panose="05050102010706020507" pitchFamily="18" charset="2"/>
                </a:rPr>
                <a:t>ac</a:t>
              </a:r>
              <a:endParaRPr kumimoji="0" lang="en-US" altLang="zh-CN" sz="16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18662" name="Text Box 166"/>
            <p:cNvSpPr txBox="1">
              <a:spLocks noChangeArrowheads="1"/>
            </p:cNvSpPr>
            <p:nvPr/>
          </p:nvSpPr>
          <p:spPr bwMode="auto">
            <a:xfrm>
              <a:off x="3588" y="3679"/>
              <a:ext cx="8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/>
                <a:t>删除状态</a:t>
              </a:r>
              <a:r>
                <a:rPr lang="en-US" altLang="zh-CN" sz="2000"/>
                <a:t>3 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非正则语言</a:t>
            </a:r>
            <a:endParaRPr lang="zh-CN" altLang="en-US" b="1" smtClean="0"/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1743075" y="2300288"/>
            <a:ext cx="5836854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B={ 0</a:t>
            </a:r>
            <a:r>
              <a:rPr kumimoji="0" lang="en-US" altLang="zh-CN" sz="3200" baseline="30000" dirty="0">
                <a:solidFill>
                  <a:schemeClr val="tx1"/>
                </a:solidFill>
              </a:rPr>
              <a:t>n</a:t>
            </a:r>
            <a:r>
              <a:rPr kumimoji="0" lang="en-US" altLang="zh-CN" sz="3200" dirty="0">
                <a:solidFill>
                  <a:schemeClr val="tx1"/>
                </a:solidFill>
              </a:rPr>
              <a:t>1</a:t>
            </a:r>
            <a:r>
              <a:rPr kumimoji="0" lang="en-US" altLang="zh-CN" sz="3200" baseline="30000" dirty="0">
                <a:solidFill>
                  <a:schemeClr val="tx1"/>
                </a:solidFill>
              </a:rPr>
              <a:t>n</a:t>
            </a:r>
            <a:r>
              <a:rPr kumimoji="0" lang="en-US" altLang="zh-CN" sz="3200" dirty="0">
                <a:solidFill>
                  <a:schemeClr val="tx1"/>
                </a:solidFill>
              </a:rPr>
              <a:t> | n</a:t>
            </a:r>
            <a:r>
              <a:rPr kumimoji="0" lang="en-US" altLang="zh-CN" sz="3200" dirty="0">
                <a:solidFill>
                  <a:schemeClr val="tx1"/>
                </a:solidFill>
                <a:sym typeface="Symbol" panose="05050102010706020507" pitchFamily="18" charset="2"/>
              </a:rPr>
              <a:t>0 </a:t>
            </a:r>
            <a:r>
              <a:rPr kumimoji="0" lang="en-US" altLang="zh-CN" sz="3200" dirty="0">
                <a:solidFill>
                  <a:schemeClr val="tx1"/>
                </a:solidFill>
              </a:rPr>
              <a:t>}</a:t>
            </a:r>
            <a:endParaRPr kumimoji="0" lang="en-US" altLang="zh-CN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C={ w | w</a:t>
            </a:r>
            <a:r>
              <a:rPr kumimoji="0" lang="zh-CN" altLang="en-US" sz="3200" dirty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>
                <a:solidFill>
                  <a:schemeClr val="tx1"/>
                </a:solidFill>
              </a:rPr>
              <a:t>0</a:t>
            </a:r>
            <a:r>
              <a:rPr kumimoji="0" lang="zh-CN" altLang="en-US" sz="3200" dirty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</a:rPr>
              <a:t>1</a:t>
            </a:r>
            <a:r>
              <a:rPr kumimoji="0" lang="zh-CN" altLang="en-US" sz="3200" dirty="0">
                <a:solidFill>
                  <a:schemeClr val="tx1"/>
                </a:solidFill>
              </a:rPr>
              <a:t>的个数相等 </a:t>
            </a:r>
            <a:r>
              <a:rPr kumimoji="0" lang="en-US" altLang="zh-CN" sz="3200" dirty="0">
                <a:solidFill>
                  <a:schemeClr val="tx1"/>
                </a:solidFill>
              </a:rPr>
              <a:t>}</a:t>
            </a:r>
            <a:endParaRPr kumimoji="0" lang="en-US" altLang="zh-CN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en-US" altLang="zh-CN" sz="3200" dirty="0">
                <a:solidFill>
                  <a:schemeClr val="tx1"/>
                </a:solidFill>
              </a:rPr>
              <a:t>D={ w | w</a:t>
            </a:r>
            <a:r>
              <a:rPr kumimoji="0" lang="zh-CN" altLang="en-US" sz="3200" dirty="0">
                <a:solidFill>
                  <a:schemeClr val="tx1"/>
                </a:solidFill>
              </a:rPr>
              <a:t>中</a:t>
            </a:r>
            <a:r>
              <a:rPr kumimoji="0" lang="en-US" altLang="zh-CN" sz="3200" dirty="0">
                <a:solidFill>
                  <a:schemeClr val="tx1"/>
                </a:solidFill>
              </a:rPr>
              <a:t>01</a:t>
            </a:r>
            <a:r>
              <a:rPr kumimoji="0" lang="zh-CN" altLang="en-US" sz="3200" dirty="0">
                <a:solidFill>
                  <a:schemeClr val="tx1"/>
                </a:solidFill>
              </a:rPr>
              <a:t>和</a:t>
            </a:r>
            <a:r>
              <a:rPr kumimoji="0" lang="en-US" altLang="zh-CN" sz="3200" dirty="0">
                <a:solidFill>
                  <a:schemeClr val="tx1"/>
                </a:solidFill>
              </a:rPr>
              <a:t>10</a:t>
            </a:r>
            <a:r>
              <a:rPr kumimoji="0" lang="zh-CN" altLang="en-US" sz="3200" dirty="0">
                <a:solidFill>
                  <a:schemeClr val="tx1"/>
                </a:solidFill>
              </a:rPr>
              <a:t>的个数相等 </a:t>
            </a:r>
            <a:r>
              <a:rPr kumimoji="0" lang="en-US" altLang="zh-CN" sz="3200" dirty="0">
                <a:solidFill>
                  <a:schemeClr val="tx1"/>
                </a:solidFill>
              </a:rPr>
              <a:t>}</a:t>
            </a:r>
            <a:endParaRPr kumimoji="0" lang="en-US" altLang="zh-CN" sz="32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 dirty="0">
                <a:solidFill>
                  <a:schemeClr val="tx1"/>
                </a:solidFill>
              </a:rPr>
              <a:t>哪些是</a:t>
            </a:r>
            <a:r>
              <a:rPr kumimoji="0" lang="zh-CN" altLang="en-US" sz="3200" dirty="0" smtClean="0">
                <a:solidFill>
                  <a:schemeClr val="tx1"/>
                </a:solidFill>
              </a:rPr>
              <a:t>正则语言</a:t>
            </a:r>
            <a:r>
              <a:rPr kumimoji="0" lang="en-US" altLang="zh-CN" sz="3200" dirty="0" smtClean="0">
                <a:solidFill>
                  <a:schemeClr val="tx1"/>
                </a:solidFill>
              </a:rPr>
              <a:t>?</a:t>
            </a:r>
            <a:endParaRPr kumimoji="0"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b="1" dirty="0" smtClean="0">
                <a:solidFill>
                  <a:srgbClr val="000000"/>
                </a:solidFill>
                <a:sym typeface="+mn-ea"/>
              </a:rPr>
              <a:t>数学归纳法</a:t>
            </a:r>
            <a:endParaRPr lang="zh-CN" altLang="en-US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41275" y="1099185"/>
            <a:ext cx="8878570" cy="569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eaLnBrk="1" hangingPunct="1"/>
            <a:r>
              <a:rPr kumimoji="0" lang="zh-CN" altLang="en-US" dirty="0" smtClean="0">
                <a:solidFill>
                  <a:srgbClr val="000000"/>
                </a:solidFill>
              </a:rPr>
              <a:t>命题: 所有的马都是一种颜色.</a:t>
            </a:r>
            <a:endParaRPr kumimoji="0" lang="zh-CN" altLang="en-US" dirty="0" smtClean="0">
              <a:solidFill>
                <a:srgbClr val="000000"/>
              </a:solidFill>
            </a:endParaRPr>
          </a:p>
          <a:p>
            <a:pPr marL="457200" indent="-457200" eaLnBrk="1" hangingPunct="1"/>
            <a:r>
              <a:rPr kumimoji="0" lang="zh-CN" altLang="en-US" dirty="0" smtClean="0">
                <a:solidFill>
                  <a:srgbClr val="000000"/>
                </a:solidFill>
              </a:rPr>
              <a:t>证明: 我们只需要证明任意</a:t>
            </a:r>
            <a:r>
              <a:rPr kumimoji="0" lang="en-US" altLang="zh-CN" dirty="0" smtClean="0">
                <a:solidFill>
                  <a:srgbClr val="000000"/>
                </a:solidFill>
              </a:rPr>
              <a:t>n</a:t>
            </a:r>
            <a:r>
              <a:rPr kumimoji="0" lang="zh-CN" altLang="en-US" dirty="0" smtClean="0">
                <a:solidFill>
                  <a:srgbClr val="000000"/>
                </a:solidFill>
              </a:rPr>
              <a:t> 匹马只有一种颜色.</a:t>
            </a:r>
            <a:endParaRPr kumimoji="0" lang="zh-CN" altLang="en-US" dirty="0" smtClean="0">
              <a:solidFill>
                <a:srgbClr val="000000"/>
              </a:solidFill>
            </a:endParaRPr>
          </a:p>
          <a:p>
            <a:pPr marL="457200" indent="-457200" eaLnBrk="1" hangingPunct="1"/>
            <a:r>
              <a:rPr kumimoji="0" lang="en-US" altLang="zh-CN" dirty="0" smtClean="0">
                <a:solidFill>
                  <a:srgbClr val="000000"/>
                </a:solidFill>
              </a:rPr>
              <a:t>   </a:t>
            </a:r>
            <a:r>
              <a:rPr kumimoji="0" lang="zh-CN" altLang="en-US" dirty="0" smtClean="0">
                <a:solidFill>
                  <a:srgbClr val="000000"/>
                </a:solidFill>
              </a:rPr>
              <a:t> (i) (初始步) 当 </a:t>
            </a:r>
            <a:r>
              <a:rPr kumimoji="0" lang="en-US" altLang="zh-CN" dirty="0" smtClean="0">
                <a:solidFill>
                  <a:srgbClr val="000000"/>
                </a:solidFill>
              </a:rPr>
              <a:t>n=1</a:t>
            </a:r>
            <a:r>
              <a:rPr kumimoji="0" lang="zh-CN" altLang="en-US" dirty="0" smtClean="0">
                <a:solidFill>
                  <a:srgbClr val="000000"/>
                </a:solidFill>
              </a:rPr>
              <a:t>时, 只有一匹马, 马的颜色只有一种. </a:t>
            </a:r>
            <a:endParaRPr kumimoji="0" lang="zh-CN" altLang="en-US" dirty="0" smtClean="0">
              <a:solidFill>
                <a:srgbClr val="000000"/>
              </a:solidFill>
            </a:endParaRPr>
          </a:p>
          <a:p>
            <a:pPr marL="457200" indent="-457200" eaLnBrk="1" hangingPunct="1"/>
            <a:r>
              <a:rPr kumimoji="0" lang="en-US" altLang="zh-CN" dirty="0" smtClean="0">
                <a:solidFill>
                  <a:srgbClr val="000000"/>
                </a:solidFill>
              </a:rPr>
              <a:t>   </a:t>
            </a:r>
            <a:r>
              <a:rPr kumimoji="0" lang="zh-CN" altLang="en-US" dirty="0" smtClean="0">
                <a:solidFill>
                  <a:srgbClr val="000000"/>
                </a:solidFill>
              </a:rPr>
              <a:t>(ii) (递推步) 假设对正整数</a:t>
            </a:r>
            <a:r>
              <a:rPr kumimoji="0" lang="en-US" altLang="zh-CN" dirty="0" smtClean="0">
                <a:solidFill>
                  <a:srgbClr val="000000"/>
                </a:solidFill>
              </a:rPr>
              <a:t>k</a:t>
            </a:r>
            <a:r>
              <a:rPr kumimoji="0" lang="zh-CN" altLang="en-US" dirty="0" smtClean="0">
                <a:solidFill>
                  <a:srgbClr val="000000"/>
                </a:solidFill>
              </a:rPr>
              <a:t> , </a:t>
            </a:r>
            <a:r>
              <a:rPr kumimoji="0" lang="en-US" altLang="zh-CN" dirty="0" smtClean="0">
                <a:solidFill>
                  <a:srgbClr val="000000"/>
                </a:solidFill>
              </a:rPr>
              <a:t>k</a:t>
            </a:r>
            <a:r>
              <a:rPr kumimoji="0" lang="zh-CN" altLang="en-US" dirty="0" smtClean="0">
                <a:solidFill>
                  <a:srgbClr val="000000"/>
                </a:solidFill>
              </a:rPr>
              <a:t> 匹马只有一种颜色. 考察 </a:t>
            </a:r>
            <a:r>
              <a:rPr kumimoji="0" lang="en-US" altLang="zh-CN" dirty="0" smtClean="0">
                <a:solidFill>
                  <a:srgbClr val="000000"/>
                </a:solidFill>
              </a:rPr>
              <a:t>k+1</a:t>
            </a:r>
            <a:r>
              <a:rPr kumimoji="0" lang="zh-CN" altLang="en-US" dirty="0" smtClean="0">
                <a:solidFill>
                  <a:srgbClr val="000000"/>
                </a:solidFill>
              </a:rPr>
              <a:t> 匹马. 不妨把这些马编号为 </a:t>
            </a:r>
            <a:r>
              <a:rPr kumimoji="0" lang="en-US" altLang="zh-CN" dirty="0" smtClean="0">
                <a:solidFill>
                  <a:srgbClr val="000000"/>
                </a:solidFill>
              </a:rPr>
              <a:t>1, 2, ..., k, k+1</a:t>
            </a:r>
            <a:r>
              <a:rPr kumimoji="0" lang="zh-CN" altLang="en-US" dirty="0" smtClean="0">
                <a:solidFill>
                  <a:srgbClr val="000000"/>
                </a:solidFill>
              </a:rPr>
              <a:t> . 由归纳假设, 去掉编号为</a:t>
            </a:r>
            <a:r>
              <a:rPr kumimoji="0" lang="en-US" altLang="zh-CN" dirty="0" smtClean="0">
                <a:solidFill>
                  <a:srgbClr val="000000"/>
                </a:solidFill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</a:rPr>
              <a:t>的马后, </a:t>
            </a:r>
            <a:r>
              <a:rPr kumimoji="0" lang="en-US" altLang="zh-CN" dirty="0" smtClean="0">
                <a:solidFill>
                  <a:srgbClr val="000000"/>
                </a:solidFill>
              </a:rPr>
              <a:t>(1, 3, 4, ..., k+1)</a:t>
            </a:r>
            <a:r>
              <a:rPr kumimoji="0" lang="zh-CN" altLang="en-US" dirty="0" smtClean="0">
                <a:solidFill>
                  <a:srgbClr val="000000"/>
                </a:solidFill>
              </a:rPr>
              <a:t> 这</a:t>
            </a:r>
            <a:r>
              <a:rPr kumimoji="0" lang="en-US" altLang="zh-CN" dirty="0" smtClean="0">
                <a:solidFill>
                  <a:srgbClr val="000000"/>
                </a:solidFill>
              </a:rPr>
              <a:t>k</a:t>
            </a:r>
            <a:r>
              <a:rPr kumimoji="0" lang="zh-CN" altLang="en-US" dirty="0" smtClean="0">
                <a:solidFill>
                  <a:srgbClr val="000000"/>
                </a:solidFill>
              </a:rPr>
              <a:t>匹马只有一种颜色, 于是编号为</a:t>
            </a:r>
            <a:r>
              <a:rPr kumimoji="0" lang="en-US" altLang="zh-CN" dirty="0" smtClean="0">
                <a:solidFill>
                  <a:srgbClr val="000000"/>
                </a:solidFill>
                <a:sym typeface="+mn-ea"/>
              </a:rPr>
              <a:t>3, 4, ..., k+1</a:t>
            </a:r>
            <a:r>
              <a:rPr kumimoji="0" lang="zh-CN" altLang="en-US" dirty="0" smtClean="0">
                <a:solidFill>
                  <a:srgbClr val="000000"/>
                </a:solidFill>
              </a:rPr>
              <a:t>的马与编号为 </a:t>
            </a:r>
            <a:r>
              <a:rPr kumimoji="0" lang="en-US" altLang="zh-CN" dirty="0" smtClean="0">
                <a:solidFill>
                  <a:srgbClr val="000000"/>
                </a:solidFill>
              </a:rPr>
              <a:t>1</a:t>
            </a:r>
            <a:r>
              <a:rPr kumimoji="0" lang="zh-CN" altLang="en-US" dirty="0" smtClean="0">
                <a:solidFill>
                  <a:srgbClr val="000000"/>
                </a:solidFill>
              </a:rPr>
              <a:t>的马同色. </a:t>
            </a:r>
            <a:endParaRPr kumimoji="0" lang="zh-CN" altLang="en-US" dirty="0" smtClean="0">
              <a:solidFill>
                <a:srgbClr val="000000"/>
              </a:solidFill>
            </a:endParaRPr>
          </a:p>
          <a:p>
            <a:pPr marL="457200" indent="-457200" eaLnBrk="1" hangingPunct="1"/>
            <a:r>
              <a:rPr kumimoji="0" lang="zh-CN" altLang="en-US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dirty="0" smtClean="0">
                <a:solidFill>
                  <a:srgbClr val="000000"/>
                </a:solidFill>
              </a:rPr>
              <a:t>    </a:t>
            </a:r>
            <a:r>
              <a:rPr kumimoji="0" lang="zh-CN" altLang="en-US" dirty="0" smtClean="0">
                <a:solidFill>
                  <a:srgbClr val="000000"/>
                </a:solidFill>
              </a:rPr>
              <a:t>同样地由归纳假设, 去掉编号为</a:t>
            </a:r>
            <a:r>
              <a:rPr kumimoji="0" lang="en-US" altLang="zh-CN" dirty="0" smtClean="0">
                <a:solidFill>
                  <a:srgbClr val="000000"/>
                </a:solidFill>
                <a:sym typeface="+mn-ea"/>
              </a:rPr>
              <a:t> k+1</a:t>
            </a:r>
            <a:r>
              <a:rPr kumimoji="0" lang="zh-CN" altLang="en-US" dirty="0" smtClean="0">
                <a:solidFill>
                  <a:srgbClr val="000000"/>
                </a:solidFill>
              </a:rPr>
              <a:t> 的马后, </a:t>
            </a:r>
            <a:r>
              <a:rPr kumimoji="0" lang="en-US" altLang="zh-CN" dirty="0" smtClean="0">
                <a:solidFill>
                  <a:srgbClr val="000000"/>
                </a:solidFill>
                <a:sym typeface="+mn-ea"/>
              </a:rPr>
              <a:t>(1, 2, 3, ..., k)</a:t>
            </a:r>
            <a:r>
              <a:rPr kumimoji="0" lang="zh-CN" altLang="en-US" dirty="0" smtClean="0">
                <a:solidFill>
                  <a:srgbClr val="000000"/>
                </a:solidFill>
              </a:rPr>
              <a:t>这</a:t>
            </a:r>
            <a:r>
              <a:rPr kumimoji="0" lang="en-US" altLang="zh-CN" dirty="0" smtClean="0">
                <a:solidFill>
                  <a:srgbClr val="000000"/>
                </a:solidFill>
              </a:rPr>
              <a:t>k</a:t>
            </a:r>
            <a:r>
              <a:rPr kumimoji="0" lang="zh-CN" altLang="en-US" dirty="0" smtClean="0">
                <a:solidFill>
                  <a:srgbClr val="000000"/>
                </a:solidFill>
              </a:rPr>
              <a:t> 匹马只有一种颜色, 所以编号为</a:t>
            </a:r>
            <a:r>
              <a:rPr kumimoji="0" lang="en-US" altLang="zh-CN" dirty="0" smtClean="0">
                <a:solidFill>
                  <a:srgbClr val="000000"/>
                </a:solidFill>
              </a:rPr>
              <a:t>2</a:t>
            </a:r>
            <a:r>
              <a:rPr kumimoji="0" lang="zh-CN" altLang="en-US" dirty="0" smtClean="0">
                <a:solidFill>
                  <a:srgbClr val="000000"/>
                </a:solidFill>
              </a:rPr>
              <a:t> 的马与编号为 </a:t>
            </a:r>
            <a:r>
              <a:rPr kumimoji="0" lang="en-US" altLang="zh-CN" dirty="0" smtClean="0">
                <a:solidFill>
                  <a:srgbClr val="000000"/>
                </a:solidFill>
              </a:rPr>
              <a:t>1</a:t>
            </a:r>
            <a:r>
              <a:rPr kumimoji="0" lang="zh-CN" altLang="en-US" dirty="0" smtClean="0">
                <a:solidFill>
                  <a:srgbClr val="000000"/>
                </a:solidFill>
              </a:rPr>
              <a:t>的马同色. </a:t>
            </a:r>
            <a:endParaRPr kumimoji="0" lang="zh-CN" altLang="en-US" dirty="0" smtClean="0">
              <a:solidFill>
                <a:srgbClr val="000000"/>
              </a:solidFill>
            </a:endParaRPr>
          </a:p>
          <a:p>
            <a:pPr marL="457200" indent="-457200" eaLnBrk="1" hangingPunct="1"/>
            <a:r>
              <a:rPr kumimoji="0" lang="zh-CN" altLang="en-US" dirty="0" smtClean="0">
                <a:solidFill>
                  <a:srgbClr val="000000"/>
                </a:solidFill>
              </a:rPr>
              <a:t> </a:t>
            </a:r>
            <a:r>
              <a:rPr kumimoji="0" lang="en-US" altLang="zh-CN" dirty="0" smtClean="0">
                <a:solidFill>
                  <a:srgbClr val="000000"/>
                </a:solidFill>
              </a:rPr>
              <a:t>    </a:t>
            </a:r>
            <a:r>
              <a:rPr kumimoji="0" lang="zh-CN" altLang="en-US" dirty="0" smtClean="0">
                <a:solidFill>
                  <a:srgbClr val="000000"/>
                </a:solidFill>
              </a:rPr>
              <a:t>综上, 编号为</a:t>
            </a:r>
            <a:r>
              <a:rPr kumimoji="0" lang="en-US" altLang="zh-CN" dirty="0" smtClean="0">
                <a:solidFill>
                  <a:srgbClr val="000000"/>
                </a:solidFill>
                <a:sym typeface="+mn-ea"/>
              </a:rPr>
              <a:t>2, 3, ..., k, k+1</a:t>
            </a:r>
            <a:r>
              <a:rPr kumimoji="0" lang="zh-CN" altLang="en-US" dirty="0" smtClean="0">
                <a:solidFill>
                  <a:srgbClr val="000000"/>
                </a:solidFill>
              </a:rPr>
              <a:t>的马都与编号为</a:t>
            </a:r>
            <a:r>
              <a:rPr kumimoji="0" lang="en-US" altLang="zh-CN" dirty="0" smtClean="0">
                <a:solidFill>
                  <a:srgbClr val="000000"/>
                </a:solidFill>
              </a:rPr>
              <a:t>1</a:t>
            </a:r>
            <a:r>
              <a:rPr kumimoji="0" lang="zh-CN" altLang="en-US" dirty="0" smtClean="0">
                <a:solidFill>
                  <a:srgbClr val="000000"/>
                </a:solidFill>
              </a:rPr>
              <a:t> 的马同色, 因此 </a:t>
            </a:r>
            <a:r>
              <a:rPr kumimoji="0" lang="en-US" altLang="zh-CN" dirty="0" smtClean="0">
                <a:solidFill>
                  <a:srgbClr val="000000"/>
                </a:solidFill>
                <a:sym typeface="+mn-ea"/>
              </a:rPr>
              <a:t>k+1</a:t>
            </a:r>
            <a:r>
              <a:rPr kumimoji="0" lang="zh-CN" altLang="en-US" dirty="0" smtClean="0">
                <a:solidFill>
                  <a:srgbClr val="000000"/>
                </a:solidFill>
              </a:rPr>
              <a:t>匹马的颜色相同. </a:t>
            </a:r>
            <a:r>
              <a:rPr kumimoji="0" lang="en-US" altLang="zh-CN" dirty="0" smtClean="0">
                <a:solidFill>
                  <a:srgbClr val="000000"/>
                </a:solidFill>
              </a:rPr>
              <a:t> </a:t>
            </a:r>
            <a:r>
              <a:rPr kumimoji="0" lang="zh-CN" altLang="en-US" dirty="0" smtClean="0">
                <a:solidFill>
                  <a:srgbClr val="000000"/>
                </a:solidFill>
              </a:rPr>
              <a:t>证毕.</a:t>
            </a:r>
            <a:endParaRPr kumimoji="0" lang="zh-CN" alt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泵引理</a:t>
            </a:r>
            <a:endParaRPr lang="zh-CN" altLang="en-US" b="1" dirty="0" smtClean="0"/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109562" y="1125538"/>
            <a:ext cx="7270750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</a:rPr>
              <a:t>定理</a:t>
            </a:r>
            <a:r>
              <a:rPr kumimoji="0" lang="en-US" altLang="zh-CN" dirty="0">
                <a:solidFill>
                  <a:schemeClr val="tx1"/>
                </a:solidFill>
              </a:rPr>
              <a:t>(</a:t>
            </a:r>
            <a:r>
              <a:rPr kumimoji="0" lang="zh-CN" altLang="en-US" dirty="0">
                <a:solidFill>
                  <a:schemeClr val="tx1"/>
                </a:solidFill>
              </a:rPr>
              <a:t>泵引理</a:t>
            </a:r>
            <a:r>
              <a:rPr kumimoji="0" lang="en-US" altLang="zh-CN" dirty="0">
                <a:solidFill>
                  <a:schemeClr val="tx1"/>
                </a:solidFill>
              </a:rPr>
              <a:t>): </a:t>
            </a:r>
            <a:r>
              <a:rPr kumimoji="0" lang="zh-CN" altLang="en-US" dirty="0">
                <a:solidFill>
                  <a:schemeClr val="tx1"/>
                </a:solidFill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是正则语言</a:t>
            </a:r>
            <a:r>
              <a:rPr kumimoji="0" lang="en-US" altLang="zh-CN" dirty="0">
                <a:solidFill>
                  <a:schemeClr val="tx1"/>
                </a:solidFill>
              </a:rPr>
              <a:t>,</a:t>
            </a:r>
            <a:r>
              <a:rPr kumimoji="0" lang="zh-CN" altLang="en-US" dirty="0">
                <a:solidFill>
                  <a:schemeClr val="tx1"/>
                </a:solidFill>
              </a:rPr>
              <a:t>则</a:t>
            </a:r>
            <a:r>
              <a:rPr kumimoji="0" lang="zh-CN" altLang="en-US" dirty="0">
                <a:solidFill>
                  <a:schemeClr val="accent2"/>
                </a:solidFill>
              </a:rPr>
              <a:t>存在</a:t>
            </a:r>
            <a:r>
              <a:rPr kumimoji="0" lang="en-US" altLang="zh-CN" dirty="0">
                <a:solidFill>
                  <a:schemeClr val="tx1"/>
                </a:solidFill>
              </a:rPr>
              <a:t>p&gt;0</a:t>
            </a:r>
            <a:r>
              <a:rPr kumimoji="0" lang="zh-CN" altLang="en-US" dirty="0">
                <a:solidFill>
                  <a:schemeClr val="tx1"/>
                </a:solidFill>
              </a:rPr>
              <a:t>使得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</a:rPr>
              <a:t>     对</a:t>
            </a:r>
            <a:r>
              <a:rPr kumimoji="0" lang="zh-CN" altLang="en-US" dirty="0">
                <a:solidFill>
                  <a:schemeClr val="accent2"/>
                </a:solidFill>
              </a:rPr>
              <a:t>任意</a:t>
            </a:r>
            <a:r>
              <a:rPr kumimoji="0" lang="en-US" altLang="zh-CN" dirty="0" err="1">
                <a:solidFill>
                  <a:schemeClr val="tx1"/>
                </a:solidFill>
              </a:rPr>
              <a:t>w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|w|p, </a:t>
            </a:r>
            <a:r>
              <a:rPr kumimoji="0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存在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分割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w=xyz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满足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1)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对</a:t>
            </a:r>
            <a:r>
              <a:rPr kumimoji="0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任意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 0,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 A;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2) |y|&gt;0;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3) |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|p.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6" name="Group 4"/>
          <p:cNvGrpSpPr/>
          <p:nvPr/>
        </p:nvGrpSpPr>
        <p:grpSpPr bwMode="auto">
          <a:xfrm>
            <a:off x="4994721" y="1916832"/>
            <a:ext cx="4041775" cy="2820988"/>
            <a:chOff x="1405" y="1992"/>
            <a:chExt cx="2546" cy="1777"/>
          </a:xfrm>
        </p:grpSpPr>
        <p:cxnSp>
          <p:nvCxnSpPr>
            <p:cNvPr id="7" name="AutoShape 5"/>
            <p:cNvCxnSpPr>
              <a:cxnSpLocks noChangeShapeType="1"/>
            </p:cNvCxnSpPr>
            <p:nvPr/>
          </p:nvCxnSpPr>
          <p:spPr bwMode="auto">
            <a:xfrm flipV="1">
              <a:off x="3039" y="2953"/>
              <a:ext cx="719" cy="62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2653" y="2568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  <a:sym typeface="Symbol" panose="05050102010706020507" pitchFamily="18" charset="2"/>
                </a:rPr>
                <a:t>1</a:t>
              </a:r>
              <a:endParaRPr kumimoji="0" lang="en-US" altLang="zh-CN" sz="24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9" name="AutoShape 15"/>
            <p:cNvCxnSpPr>
              <a:cxnSpLocks noChangeShapeType="1"/>
            </p:cNvCxnSpPr>
            <p:nvPr/>
          </p:nvCxnSpPr>
          <p:spPr bwMode="auto">
            <a:xfrm>
              <a:off x="2127" y="2761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1741" y="2568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2249" y="247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198" y="252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701" y="343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4" name="AutoShape 15"/>
            <p:cNvCxnSpPr>
              <a:cxnSpLocks noChangeShapeType="1"/>
            </p:cNvCxnSpPr>
            <p:nvPr/>
          </p:nvCxnSpPr>
          <p:spPr bwMode="auto">
            <a:xfrm flipH="1" flipV="1">
              <a:off x="1405" y="2760"/>
              <a:ext cx="33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645" y="218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6" name="Oval 51"/>
            <p:cNvSpPr>
              <a:spLocks noChangeAspect="1"/>
            </p:cNvSpPr>
            <p:nvPr/>
          </p:nvSpPr>
          <p:spPr bwMode="auto">
            <a:xfrm>
              <a:off x="3565" y="2568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10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17" name="AutoShape 15"/>
            <p:cNvCxnSpPr>
              <a:cxnSpLocks noChangeShapeType="1"/>
            </p:cNvCxnSpPr>
            <p:nvPr/>
          </p:nvCxnSpPr>
          <p:spPr bwMode="auto">
            <a:xfrm>
              <a:off x="3039" y="2761"/>
              <a:ext cx="5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Oval 51"/>
            <p:cNvSpPr>
              <a:spLocks noChangeAspect="1"/>
            </p:cNvSpPr>
            <p:nvPr/>
          </p:nvSpPr>
          <p:spPr bwMode="auto">
            <a:xfrm>
              <a:off x="2653" y="3384"/>
              <a:ext cx="386" cy="385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anose="05050102010706020507" pitchFamily="18" charset="2"/>
                </a:rPr>
                <a:t>11</a:t>
              </a:r>
              <a:endParaRPr kumimoji="0" lang="en-US" altLang="zh-CN" sz="24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19" name="AutoShape 15"/>
            <p:cNvCxnSpPr>
              <a:cxnSpLocks noChangeShapeType="1"/>
            </p:cNvCxnSpPr>
            <p:nvPr/>
          </p:nvCxnSpPr>
          <p:spPr bwMode="auto">
            <a:xfrm>
              <a:off x="2846" y="2953"/>
              <a:ext cx="0" cy="4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8"/>
            <p:cNvCxnSpPr>
              <a:cxnSpLocks noChangeShapeType="1"/>
            </p:cNvCxnSpPr>
            <p:nvPr/>
          </p:nvCxnSpPr>
          <p:spPr bwMode="auto">
            <a:xfrm rot="16200000" flipH="1" flipV="1">
              <a:off x="1933" y="2489"/>
              <a:ext cx="1" cy="272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3613" y="261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517" y="324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653" y="300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24" name="AutoShape 22"/>
            <p:cNvCxnSpPr>
              <a:cxnSpLocks noChangeShapeType="1"/>
            </p:cNvCxnSpPr>
            <p:nvPr/>
          </p:nvCxnSpPr>
          <p:spPr bwMode="auto">
            <a:xfrm rot="16200000" flipH="1" flipV="1">
              <a:off x="3301" y="2305"/>
              <a:ext cx="1" cy="640"/>
            </a:xfrm>
            <a:prstGeom prst="curvedConnector3">
              <a:avLst>
                <a:gd name="adj1" fmla="val -200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941" y="223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26" name="AutoShape 24"/>
            <p:cNvCxnSpPr>
              <a:cxnSpLocks noChangeShapeType="1"/>
            </p:cNvCxnSpPr>
            <p:nvPr/>
          </p:nvCxnSpPr>
          <p:spPr bwMode="auto">
            <a:xfrm rot="5400000" flipV="1">
              <a:off x="2574" y="3576"/>
              <a:ext cx="273" cy="1"/>
            </a:xfrm>
            <a:prstGeom prst="curvedConnector5">
              <a:avLst>
                <a:gd name="adj1" fmla="val -6963"/>
                <a:gd name="adj2" fmla="val -20800000"/>
                <a:gd name="adj3" fmla="val 97801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297" y="338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1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  <p:cxnSp>
          <p:nvCxnSpPr>
            <p:cNvPr id="28" name="AutoShape 26"/>
            <p:cNvCxnSpPr>
              <a:cxnSpLocks noChangeShapeType="1"/>
            </p:cNvCxnSpPr>
            <p:nvPr/>
          </p:nvCxnSpPr>
          <p:spPr bwMode="auto">
            <a:xfrm rot="16200000" flipH="1" flipV="1">
              <a:off x="2845" y="1849"/>
              <a:ext cx="1" cy="1552"/>
            </a:xfrm>
            <a:prstGeom prst="curvedConnector3">
              <a:avLst>
                <a:gd name="adj1" fmla="val -41400000"/>
              </a:avLst>
            </a:prstGeom>
            <a:noFill/>
            <a:ln w="9525">
              <a:solidFill>
                <a:schemeClr val="tx1"/>
              </a:solidFill>
              <a:rou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3133" y="1992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>
                  <a:solidFill>
                    <a:schemeClr val="tx1"/>
                  </a:solidFill>
                </a:rPr>
                <a:t>0 </a:t>
              </a:r>
              <a:endParaRPr kumimoji="0" lang="en-US" altLang="zh-CN" sz="240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 bwMode="auto">
          <a:xfrm>
            <a:off x="107504" y="3861048"/>
            <a:ext cx="6410729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rgbClr val="C00000"/>
                </a:solidFill>
              </a:rPr>
              <a:t>101</a:t>
            </a:r>
            <a:r>
              <a:rPr lang="en-US" altLang="zh-CN" dirty="0" smtClean="0">
                <a:solidFill>
                  <a:schemeClr val="tx1"/>
                </a:solidFill>
              </a:rPr>
              <a:t>1    : q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-1- </a:t>
            </a:r>
            <a:r>
              <a:rPr lang="en-US" altLang="zh-CN" dirty="0" smtClean="0">
                <a:solidFill>
                  <a:schemeClr val="accent2"/>
                </a:solidFill>
              </a:rPr>
              <a:t>q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</a:rPr>
              <a:t>-   101  - q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- 1 - q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3 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接受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1(</a:t>
            </a:r>
            <a:r>
              <a:rPr lang="en-US" altLang="zh-CN" dirty="0" smtClean="0">
                <a:solidFill>
                  <a:schemeClr val="accent2"/>
                </a:solidFill>
              </a:rPr>
              <a:t>101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i</a:t>
            </a: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</a:rPr>
              <a:t>q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dirty="0" smtClean="0">
                <a:solidFill>
                  <a:schemeClr val="tx1"/>
                </a:solidFill>
              </a:rPr>
              <a:t>-1- </a:t>
            </a:r>
            <a:r>
              <a:rPr lang="en-US" altLang="zh-CN" dirty="0" smtClean="0">
                <a:solidFill>
                  <a:schemeClr val="accent2"/>
                </a:solidFill>
              </a:rPr>
              <a:t>q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</a:rPr>
              <a:t>- 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en-US" altLang="zh-CN" dirty="0" smtClean="0">
                <a:solidFill>
                  <a:schemeClr val="accent2"/>
                </a:solidFill>
              </a:rPr>
              <a:t>101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r>
              <a:rPr lang="en-US" altLang="zh-CN" baseline="30000" dirty="0" err="1" smtClean="0">
                <a:solidFill>
                  <a:schemeClr val="tx1"/>
                </a:solidFill>
              </a:rPr>
              <a:t>i</a:t>
            </a:r>
            <a:r>
              <a:rPr lang="en-US" altLang="zh-CN" baseline="30000" dirty="0" smtClean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- </a:t>
            </a:r>
            <a:r>
              <a:rPr lang="en-US" altLang="zh-CN" dirty="0" smtClean="0">
                <a:solidFill>
                  <a:schemeClr val="accent2"/>
                </a:solidFill>
              </a:rPr>
              <a:t>q</a:t>
            </a:r>
            <a:r>
              <a:rPr lang="en-US" altLang="zh-CN" baseline="-25000" dirty="0" smtClean="0">
                <a:solidFill>
                  <a:schemeClr val="accent2"/>
                </a:solidFill>
              </a:rPr>
              <a:t>1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- 1 - q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3</a:t>
            </a:r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r>
              <a:rPr lang="zh-CN" altLang="en-US" dirty="0" smtClean="0">
                <a:solidFill>
                  <a:schemeClr val="tx1"/>
                </a:solidFill>
              </a:rPr>
              <a:t>接受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</a:rPr>
              <a:t>101</a:t>
            </a:r>
            <a:r>
              <a:rPr lang="en-US" altLang="zh-CN" dirty="0" smtClean="0">
                <a:solidFill>
                  <a:schemeClr val="tx1"/>
                </a:solidFill>
              </a:rPr>
              <a:t>1=</a:t>
            </a:r>
            <a:r>
              <a:rPr lang="en-US" altLang="zh-CN" dirty="0" smtClean="0">
                <a:solidFill>
                  <a:srgbClr val="C00000"/>
                </a:solidFill>
              </a:rPr>
              <a:t>xyz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 smtClean="0">
                <a:solidFill>
                  <a:schemeClr val="tx1"/>
                </a:solidFill>
              </a:rPr>
              <a:t>x=1, y=101, z=1. </a:t>
            </a:r>
            <a:r>
              <a:rPr kumimoji="0" lang="en-US" altLang="zh-CN" dirty="0" err="1">
                <a:solidFill>
                  <a:srgbClr val="C00000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rgbClr val="C00000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olidFill>
                  <a:srgbClr val="C00000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被接受的原因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?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</a:rPr>
              <a:t>取</a:t>
            </a:r>
            <a:r>
              <a:rPr lang="en-US" altLang="zh-CN" sz="2800" dirty="0" smtClean="0">
                <a:solidFill>
                  <a:schemeClr val="tx1"/>
                </a:solidFill>
              </a:rPr>
              <a:t>p</a:t>
            </a:r>
            <a:r>
              <a:rPr lang="zh-CN" altLang="en-US" sz="2800" dirty="0" smtClean="0">
                <a:solidFill>
                  <a:schemeClr val="tx1"/>
                </a:solidFill>
              </a:rPr>
              <a:t>为</a:t>
            </a:r>
            <a:r>
              <a:rPr lang="en-US" altLang="zh-CN" sz="2800" dirty="0" smtClean="0">
                <a:solidFill>
                  <a:schemeClr val="tx1"/>
                </a:solidFill>
              </a:rPr>
              <a:t>DFA</a:t>
            </a:r>
            <a:r>
              <a:rPr lang="zh-CN" altLang="en-US" sz="2800" dirty="0" smtClean="0">
                <a:solidFill>
                  <a:schemeClr val="tx1"/>
                </a:solidFill>
              </a:rPr>
              <a:t>状态个数</a:t>
            </a:r>
            <a:r>
              <a:rPr lang="en-US" altLang="zh-CN" sz="2800" dirty="0" smtClean="0">
                <a:solidFill>
                  <a:schemeClr val="tx1"/>
                </a:solidFill>
              </a:rPr>
              <a:t>. 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</a:rPr>
              <a:t>由鸽巢原理</a:t>
            </a:r>
            <a:r>
              <a:rPr lang="en-US" altLang="zh-CN" sz="2800" dirty="0" smtClean="0">
                <a:solidFill>
                  <a:schemeClr val="tx1"/>
                </a:solidFill>
              </a:rPr>
              <a:t>, </a:t>
            </a:r>
            <a:r>
              <a:rPr lang="zh-CN" altLang="en-US" sz="2800" dirty="0" smtClean="0">
                <a:solidFill>
                  <a:schemeClr val="tx1"/>
                </a:solidFill>
              </a:rPr>
              <a:t>读前</a:t>
            </a:r>
            <a:r>
              <a:rPr lang="en-US" altLang="zh-CN" sz="2800" dirty="0" smtClean="0">
                <a:solidFill>
                  <a:schemeClr val="tx1"/>
                </a:solidFill>
              </a:rPr>
              <a:t>p</a:t>
            </a:r>
            <a:r>
              <a:rPr lang="zh-CN" altLang="en-US" sz="2800" dirty="0" smtClean="0">
                <a:solidFill>
                  <a:schemeClr val="tx1"/>
                </a:solidFill>
              </a:rPr>
              <a:t>个符号必有状态重复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泵引理的等价描述</a:t>
            </a:r>
            <a:endParaRPr lang="zh-CN" altLang="en-US" b="1" smtClean="0"/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7270750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>
                <a:solidFill>
                  <a:schemeClr val="tx1"/>
                </a:solidFill>
              </a:rPr>
              <a:t>定理</a:t>
            </a:r>
            <a:r>
              <a:rPr kumimoji="0" lang="en-US" altLang="zh-CN">
                <a:solidFill>
                  <a:schemeClr val="tx1"/>
                </a:solidFill>
              </a:rPr>
              <a:t>(</a:t>
            </a:r>
            <a:r>
              <a:rPr kumimoji="0" lang="zh-CN" altLang="en-US">
                <a:solidFill>
                  <a:schemeClr val="tx1"/>
                </a:solidFill>
              </a:rPr>
              <a:t>泵引理</a:t>
            </a:r>
            <a:r>
              <a:rPr kumimoji="0" lang="en-US" altLang="zh-CN">
                <a:solidFill>
                  <a:schemeClr val="tx1"/>
                </a:solidFill>
              </a:rPr>
              <a:t>): </a:t>
            </a:r>
            <a:r>
              <a:rPr kumimoji="0" lang="zh-CN" altLang="en-US">
                <a:solidFill>
                  <a:schemeClr val="tx1"/>
                </a:solidFill>
              </a:rPr>
              <a:t>设</a:t>
            </a:r>
            <a:r>
              <a:rPr kumimoji="0" lang="en-US" altLang="zh-CN">
                <a:solidFill>
                  <a:schemeClr val="tx1"/>
                </a:solidFill>
              </a:rPr>
              <a:t>A</a:t>
            </a:r>
            <a:r>
              <a:rPr kumimoji="0" lang="zh-CN" altLang="en-US">
                <a:solidFill>
                  <a:schemeClr val="tx1"/>
                </a:solidFill>
              </a:rPr>
              <a:t>是正则语言</a:t>
            </a:r>
            <a:r>
              <a:rPr kumimoji="0" lang="en-US" altLang="zh-CN">
                <a:solidFill>
                  <a:schemeClr val="tx1"/>
                </a:solidFill>
              </a:rPr>
              <a:t>,</a:t>
            </a:r>
            <a:r>
              <a:rPr kumimoji="0" lang="zh-CN" altLang="en-US">
                <a:solidFill>
                  <a:schemeClr val="tx1"/>
                </a:solidFill>
              </a:rPr>
              <a:t>则</a:t>
            </a:r>
            <a:r>
              <a:rPr kumimoji="0" lang="zh-CN" altLang="en-US">
                <a:solidFill>
                  <a:srgbClr val="FF0000"/>
                </a:solidFill>
              </a:rPr>
              <a:t>存在</a:t>
            </a:r>
            <a:r>
              <a:rPr kumimoji="0" lang="en-US" altLang="zh-CN">
                <a:solidFill>
                  <a:schemeClr val="tx1"/>
                </a:solidFill>
              </a:rPr>
              <a:t>p&gt;0</a:t>
            </a:r>
            <a:r>
              <a:rPr kumimoji="0" lang="zh-CN" altLang="en-US">
                <a:solidFill>
                  <a:schemeClr val="tx1"/>
                </a:solidFill>
              </a:rPr>
              <a:t>使得</a:t>
            </a:r>
            <a:endParaRPr kumimoji="0" lang="zh-CN" altLang="en-US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>
                <a:solidFill>
                  <a:schemeClr val="tx1"/>
                </a:solidFill>
              </a:rPr>
              <a:t>     对</a:t>
            </a:r>
            <a:r>
              <a:rPr kumimoji="0" lang="zh-CN" altLang="en-US">
                <a:solidFill>
                  <a:srgbClr val="FF0000"/>
                </a:solidFill>
              </a:rPr>
              <a:t>任意</a:t>
            </a:r>
            <a:r>
              <a:rPr kumimoji="0" lang="en-US" altLang="zh-CN">
                <a:solidFill>
                  <a:schemeClr val="tx1"/>
                </a:solidFill>
              </a:rPr>
              <a:t>w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A, |w|p, </a:t>
            </a:r>
            <a:r>
              <a:rPr kumimoji="0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存在</a:t>
            </a: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分割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w=xyz</a:t>
            </a: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满足</a:t>
            </a:r>
            <a:endParaRPr kumimoji="0" lang="zh-CN" altLang="en-US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          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1) </a:t>
            </a: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对</a:t>
            </a:r>
            <a:r>
              <a:rPr kumimoji="0"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任意</a:t>
            </a:r>
            <a:r>
              <a:rPr kumimoji="0" lang="zh-CN" altLang="en-US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i  0, xy</a:t>
            </a:r>
            <a:r>
              <a:rPr kumimoji="0" lang="en-US" altLang="zh-CN" baseline="30000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z  A;</a:t>
            </a:r>
            <a:endParaRPr kumimoji="0"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         2) |y|&gt;0;</a:t>
            </a:r>
            <a:endParaRPr kumimoji="0"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         3) |xy|p. </a:t>
            </a:r>
            <a:endParaRPr kumimoji="0"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529412" name="Text Box 4"/>
          <p:cNvSpPr txBox="1">
            <a:spLocks noChangeArrowheads="1"/>
          </p:cNvSpPr>
          <p:nvPr/>
        </p:nvSpPr>
        <p:spPr bwMode="auto">
          <a:xfrm>
            <a:off x="179388" y="3721100"/>
            <a:ext cx="4286250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若</a:t>
            </a:r>
            <a:r>
              <a:rPr kumimoji="0" lang="en-US" altLang="zh-CN" dirty="0" smtClean="0">
                <a:solidFill>
                  <a:schemeClr val="tx1"/>
                </a:solidFill>
              </a:rPr>
              <a:t>A</a:t>
            </a:r>
            <a:r>
              <a:rPr kumimoji="0" lang="zh-CN" altLang="en-US" dirty="0" smtClean="0">
                <a:solidFill>
                  <a:schemeClr val="tx1"/>
                </a:solidFill>
              </a:rPr>
              <a:t>是正则</a:t>
            </a:r>
            <a:r>
              <a:rPr kumimoji="0" lang="zh-CN" altLang="en-US" dirty="0">
                <a:solidFill>
                  <a:schemeClr val="tx1"/>
                </a:solidFill>
              </a:rPr>
              <a:t>语言</a:t>
            </a:r>
            <a:r>
              <a:rPr kumimoji="0" lang="en-US" altLang="zh-CN" dirty="0" smtClean="0">
                <a:solidFill>
                  <a:schemeClr val="tx1"/>
                </a:solidFill>
              </a:rPr>
              <a:t>, 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则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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(|w|p)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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i0,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 A.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529413" name="Text Box 5"/>
          <p:cNvSpPr txBox="1">
            <a:spLocks noChangeArrowheads="1"/>
          </p:cNvSpPr>
          <p:nvPr/>
        </p:nvSpPr>
        <p:spPr bwMode="auto">
          <a:xfrm>
            <a:off x="4741863" y="3709988"/>
            <a:ext cx="4344987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若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(|w|p)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i0,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 A.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</a:rPr>
              <a:t>正则语言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9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9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9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9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94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9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9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9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9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9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294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2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9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29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9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29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29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  <p:bldP spid="529412" grpId="0" animBg="1" build="p"/>
      <p:bldP spid="529413" grpId="0" animBg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b="1" smtClean="0">
                <a:solidFill>
                  <a:schemeClr val="tx1"/>
                </a:solidFill>
              </a:rPr>
              <a:t>B = { 0</a:t>
            </a:r>
            <a:r>
              <a:rPr kumimoji="0" lang="en-US" altLang="zh-CN" b="1" baseline="30000" smtClean="0">
                <a:solidFill>
                  <a:schemeClr val="tx1"/>
                </a:solidFill>
              </a:rPr>
              <a:t>n</a:t>
            </a:r>
            <a:r>
              <a:rPr kumimoji="0" lang="en-US" altLang="zh-CN" b="1" smtClean="0">
                <a:solidFill>
                  <a:schemeClr val="tx1"/>
                </a:solidFill>
              </a:rPr>
              <a:t>1</a:t>
            </a:r>
            <a:r>
              <a:rPr kumimoji="0" lang="en-US" altLang="zh-CN" b="1" baseline="30000" smtClean="0">
                <a:solidFill>
                  <a:schemeClr val="tx1"/>
                </a:solidFill>
              </a:rPr>
              <a:t>n</a:t>
            </a:r>
            <a:r>
              <a:rPr kumimoji="0" lang="en-US" altLang="zh-CN" b="1" smtClean="0">
                <a:solidFill>
                  <a:schemeClr val="tx1"/>
                </a:solidFill>
              </a:rPr>
              <a:t> | n</a:t>
            </a:r>
            <a:r>
              <a:rPr kumimoji="0" lang="en-US" altLang="zh-CN" b="1" smtClean="0">
                <a:solidFill>
                  <a:schemeClr val="tx1"/>
                </a:solidFill>
                <a:sym typeface="Symbol" panose="05050102010706020507" pitchFamily="18" charset="2"/>
              </a:rPr>
              <a:t>0 </a:t>
            </a:r>
            <a:r>
              <a:rPr kumimoji="0" lang="en-US" altLang="zh-CN" b="1" smtClean="0">
                <a:solidFill>
                  <a:schemeClr val="tx1"/>
                </a:solidFill>
              </a:rPr>
              <a:t>} </a:t>
            </a:r>
            <a:r>
              <a:rPr kumimoji="0" lang="zh-CN" altLang="en-US" b="1" smtClean="0">
                <a:solidFill>
                  <a:schemeClr val="tx1"/>
                </a:solidFill>
              </a:rPr>
              <a:t>非正则</a:t>
            </a:r>
            <a:endParaRPr kumimoji="0"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619523" name="Text Box 3"/>
          <p:cNvSpPr txBox="1">
            <a:spLocks noChangeArrowheads="1"/>
          </p:cNvSpPr>
          <p:nvPr/>
        </p:nvSpPr>
        <p:spPr bwMode="auto">
          <a:xfrm>
            <a:off x="250825" y="2290763"/>
            <a:ext cx="4424363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zh-CN" dirty="0">
                <a:sym typeface="Symbol" panose="05050102010706020507" pitchFamily="18" charset="2"/>
              </a:rPr>
              <a:t>∵</a:t>
            </a:r>
            <a:r>
              <a:rPr kumimoji="0" lang="zh-CN" altLang="en-US" dirty="0">
                <a:sym typeface="Symbol" panose="05050102010706020507" pitchFamily="18" charset="2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p&gt;0,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w=0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令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= 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p-|y|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 B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ym typeface="Symbol" panose="05050102010706020507" pitchFamily="18" charset="2"/>
              </a:rPr>
              <a:t>∴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B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正则语言 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19524" name="Text Box 4"/>
          <p:cNvSpPr txBox="1">
            <a:spLocks noChangeArrowheads="1"/>
          </p:cNvSpPr>
          <p:nvPr/>
        </p:nvSpPr>
        <p:spPr bwMode="auto">
          <a:xfrm>
            <a:off x="4716463" y="2276475"/>
            <a:ext cx="4344987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若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(|w|p)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i0,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 A.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</a:rPr>
              <a:t>正则语言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b="1" smtClean="0">
                <a:solidFill>
                  <a:schemeClr val="tx1"/>
                </a:solidFill>
              </a:rPr>
              <a:t>C = { ww | w</a:t>
            </a:r>
            <a:r>
              <a:rPr kumimoji="0" lang="en-US" altLang="zh-CN" b="1" smtClean="0">
                <a:solidFill>
                  <a:schemeClr val="tx1"/>
                </a:solidFill>
                <a:sym typeface="Symbol" panose="05050102010706020507" pitchFamily="18" charset="2"/>
              </a:rPr>
              <a:t>{0,1}</a:t>
            </a:r>
            <a:r>
              <a:rPr kumimoji="0" lang="en-US" altLang="zh-CN" b="1" baseline="30000" smtClean="0">
                <a:solidFill>
                  <a:schemeClr val="tx1"/>
                </a:solidFill>
                <a:sym typeface="Symbol" panose="05050102010706020507" pitchFamily="18" charset="2"/>
              </a:rPr>
              <a:t>*</a:t>
            </a:r>
            <a:r>
              <a:rPr kumimoji="0" lang="en-US" altLang="zh-CN" b="1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b="1" smtClean="0">
                <a:solidFill>
                  <a:schemeClr val="tx1"/>
                </a:solidFill>
              </a:rPr>
              <a:t>} </a:t>
            </a:r>
            <a:r>
              <a:rPr kumimoji="0" lang="zh-CN" altLang="en-US" b="1" smtClean="0">
                <a:solidFill>
                  <a:schemeClr val="tx1"/>
                </a:solidFill>
              </a:rPr>
              <a:t>非正则</a:t>
            </a:r>
            <a:endParaRPr kumimoji="0"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621571" name="Text Box 3"/>
          <p:cNvSpPr txBox="1">
            <a:spLocks noChangeArrowheads="1"/>
          </p:cNvSpPr>
          <p:nvPr/>
        </p:nvSpPr>
        <p:spPr bwMode="auto">
          <a:xfrm>
            <a:off x="179388" y="2290763"/>
            <a:ext cx="4424362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en-US" altLang="zh-CN" dirty="0">
                <a:sym typeface="Symbol" panose="05050102010706020507" pitchFamily="18" charset="2"/>
              </a:rPr>
              <a:t>∵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p&gt;0,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w=0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令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= 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p-|y|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10</a:t>
            </a:r>
            <a:r>
              <a:rPr kumimoji="0"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  C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ym typeface="Symbol" panose="05050102010706020507" pitchFamily="18" charset="2"/>
              </a:rPr>
              <a:t>∴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C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正则语言 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21572" name="Text Box 4"/>
          <p:cNvSpPr txBox="1">
            <a:spLocks noChangeArrowheads="1"/>
          </p:cNvSpPr>
          <p:nvPr/>
        </p:nvSpPr>
        <p:spPr bwMode="auto">
          <a:xfrm>
            <a:off x="4716463" y="2276475"/>
            <a:ext cx="4344987" cy="3092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若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</a:t>
            </a:r>
            <a:r>
              <a:rPr kumimoji="0" lang="en-US" altLang="zh-CN" dirty="0">
                <a:solidFill>
                  <a:schemeClr val="tx1"/>
                </a:solidFill>
              </a:rPr>
              <a:t>p&gt;0 </a:t>
            </a:r>
            <a:endParaRPr kumimoji="0" lang="en-US" altLang="zh-CN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wA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(|w|p)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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x,y,z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|y|&gt;0, |</a:t>
            </a:r>
            <a:r>
              <a:rPr kumimoji="0"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|p, w=xyz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i0,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 A.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rgbClr val="FF3300"/>
                </a:solidFill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非</a:t>
            </a:r>
            <a:r>
              <a:rPr kumimoji="0" lang="zh-CN" altLang="en-US" dirty="0" smtClean="0">
                <a:solidFill>
                  <a:schemeClr val="tx1"/>
                </a:solidFill>
              </a:rPr>
              <a:t>正则语言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1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1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1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1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泵引理的证明</a:t>
            </a:r>
            <a:endParaRPr lang="zh-CN" altLang="en-US" b="1" dirty="0" smtClean="0"/>
          </a:p>
        </p:txBody>
      </p:sp>
      <p:sp>
        <p:nvSpPr>
          <p:cNvPr id="623619" name="Text Box 3"/>
          <p:cNvSpPr txBox="1">
            <a:spLocks noChangeArrowheads="1"/>
          </p:cNvSpPr>
          <p:nvPr/>
        </p:nvSpPr>
        <p:spPr bwMode="auto">
          <a:xfrm>
            <a:off x="395288" y="1125538"/>
            <a:ext cx="7270750" cy="35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</a:rPr>
              <a:t>定理</a:t>
            </a:r>
            <a:r>
              <a:rPr kumimoji="0" lang="en-US" altLang="zh-CN" dirty="0">
                <a:solidFill>
                  <a:schemeClr val="tx1"/>
                </a:solidFill>
              </a:rPr>
              <a:t>(</a:t>
            </a:r>
            <a:r>
              <a:rPr kumimoji="0" lang="zh-CN" altLang="en-US" dirty="0">
                <a:solidFill>
                  <a:schemeClr val="tx1"/>
                </a:solidFill>
              </a:rPr>
              <a:t>泵引理</a:t>
            </a:r>
            <a:r>
              <a:rPr kumimoji="0" lang="en-US" altLang="zh-CN" dirty="0">
                <a:solidFill>
                  <a:schemeClr val="tx1"/>
                </a:solidFill>
              </a:rPr>
              <a:t>): </a:t>
            </a:r>
            <a:r>
              <a:rPr kumimoji="0" lang="zh-CN" altLang="en-US" dirty="0">
                <a:solidFill>
                  <a:schemeClr val="tx1"/>
                </a:solidFill>
              </a:rPr>
              <a:t>设</a:t>
            </a:r>
            <a:r>
              <a:rPr kumimoji="0" lang="en-US" altLang="zh-CN" dirty="0">
                <a:solidFill>
                  <a:schemeClr val="tx1"/>
                </a:solidFill>
              </a:rPr>
              <a:t>A</a:t>
            </a:r>
            <a:r>
              <a:rPr kumimoji="0" lang="zh-CN" altLang="en-US" dirty="0">
                <a:solidFill>
                  <a:schemeClr val="tx1"/>
                </a:solidFill>
              </a:rPr>
              <a:t>是正则语言</a:t>
            </a:r>
            <a:r>
              <a:rPr kumimoji="0" lang="en-US" altLang="zh-CN" dirty="0">
                <a:solidFill>
                  <a:schemeClr val="tx1"/>
                </a:solidFill>
              </a:rPr>
              <a:t>,</a:t>
            </a:r>
            <a:r>
              <a:rPr kumimoji="0" lang="zh-CN" altLang="en-US" dirty="0">
                <a:solidFill>
                  <a:schemeClr val="tx1"/>
                </a:solidFill>
              </a:rPr>
              <a:t>则</a:t>
            </a:r>
            <a:r>
              <a:rPr kumimoji="0" lang="zh-CN" altLang="en-US" dirty="0">
                <a:solidFill>
                  <a:srgbClr val="FF0000"/>
                </a:solidFill>
              </a:rPr>
              <a:t>存在</a:t>
            </a:r>
            <a:r>
              <a:rPr kumimoji="0" lang="en-US" altLang="zh-CN" dirty="0">
                <a:solidFill>
                  <a:schemeClr val="tx1"/>
                </a:solidFill>
              </a:rPr>
              <a:t>p&gt;0</a:t>
            </a:r>
            <a:r>
              <a:rPr kumimoji="0" lang="zh-CN" altLang="en-US" dirty="0">
                <a:solidFill>
                  <a:schemeClr val="tx1"/>
                </a:solidFill>
              </a:rPr>
              <a:t>使得</a:t>
            </a:r>
            <a:endParaRPr kumimoji="0" lang="zh-CN" altLang="en-US" dirty="0">
              <a:solidFill>
                <a:schemeClr val="tx1"/>
              </a:solidFill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</a:rPr>
              <a:t>     对</a:t>
            </a:r>
            <a:r>
              <a:rPr kumimoji="0" lang="zh-CN" altLang="en-US" dirty="0">
                <a:solidFill>
                  <a:srgbClr val="FF0000"/>
                </a:solidFill>
              </a:rPr>
              <a:t>任意</a:t>
            </a:r>
            <a:r>
              <a:rPr kumimoji="0" lang="en-US" altLang="zh-CN" dirty="0" err="1">
                <a:solidFill>
                  <a:schemeClr val="tx1"/>
                </a:solidFill>
              </a:rPr>
              <a:t>w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A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|w|p, </a:t>
            </a:r>
            <a:r>
              <a:rPr kumimoji="0"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存在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分割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w=xyz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满足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1)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对</a:t>
            </a:r>
            <a:r>
              <a:rPr kumimoji="0"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任意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k  0, 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z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 A;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2) |y|&gt;0;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3) |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xy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|p. 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证明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令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kumimoji="0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=(Q,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kumimoji="0"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且</a:t>
            </a:r>
            <a:r>
              <a:rPr kumimoji="0" lang="en-US" altLang="zh-CN" dirty="0">
                <a:sym typeface="Symbol" panose="05050102010706020507" pitchFamily="18" charset="2"/>
              </a:rPr>
              <a:t> L(M)=A, </a:t>
            </a:r>
            <a:r>
              <a:rPr kumimoji="0" lang="zh-CN" altLang="en-US" dirty="0">
                <a:sym typeface="Symbol" panose="05050102010706020507" pitchFamily="18" charset="2"/>
              </a:rPr>
              <a:t>令</a:t>
            </a:r>
            <a:r>
              <a:rPr kumimoji="0" lang="en-US" altLang="zh-CN" dirty="0">
                <a:sym typeface="Symbol" panose="05050102010706020507" pitchFamily="18" charset="2"/>
              </a:rPr>
              <a:t>p</a:t>
            </a:r>
            <a:r>
              <a:rPr kumimoji="0" lang="en-US" altLang="zh-CN" dirty="0" smtClean="0">
                <a:sym typeface="Symbol" panose="05050102010706020507" pitchFamily="18" charset="2"/>
              </a:rPr>
              <a:t>=|Q|, </a:t>
            </a:r>
            <a:endParaRPr kumimoji="0" lang="en-US" altLang="zh-CN" dirty="0"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0" lang="en-US" altLang="zh-CN" dirty="0">
                <a:sym typeface="Symbol" panose="05050102010706020507" pitchFamily="18" charset="2"/>
              </a:rPr>
              <a:t>       </a:t>
            </a:r>
            <a:r>
              <a:rPr kumimoji="0" lang="zh-CN" altLang="en-US" dirty="0">
                <a:sym typeface="Symbol" panose="05050102010706020507" pitchFamily="18" charset="2"/>
              </a:rPr>
              <a:t>设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 = w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…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A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en-US" altLang="zh-CN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,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且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np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则有 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623636" name="Group 20"/>
          <p:cNvGrpSpPr/>
          <p:nvPr/>
        </p:nvGrpSpPr>
        <p:grpSpPr bwMode="auto">
          <a:xfrm>
            <a:off x="1403350" y="4708525"/>
            <a:ext cx="6688138" cy="808038"/>
            <a:chOff x="703" y="2966"/>
            <a:chExt cx="4213" cy="509"/>
          </a:xfrm>
        </p:grpSpPr>
        <p:sp>
          <p:nvSpPr>
            <p:cNvPr id="623623" name="Rectangle 7"/>
            <p:cNvSpPr>
              <a:spLocks noChangeArrowheads="1"/>
            </p:cNvSpPr>
            <p:nvPr/>
          </p:nvSpPr>
          <p:spPr bwMode="auto">
            <a:xfrm>
              <a:off x="703" y="3109"/>
              <a:ext cx="5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s=r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0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623624" name="Text Box 8"/>
            <p:cNvSpPr txBox="1">
              <a:spLocks noChangeArrowheads="1"/>
            </p:cNvSpPr>
            <p:nvPr/>
          </p:nvSpPr>
          <p:spPr bwMode="auto">
            <a:xfrm>
              <a:off x="1282" y="2966"/>
              <a:ext cx="3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w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1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623625" name="Line 9"/>
            <p:cNvSpPr>
              <a:spLocks noChangeShapeType="1"/>
            </p:cNvSpPr>
            <p:nvPr/>
          </p:nvSpPr>
          <p:spPr bwMode="auto">
            <a:xfrm>
              <a:off x="1203" y="3331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26" name="Rectangle 10"/>
            <p:cNvSpPr>
              <a:spLocks noChangeArrowheads="1"/>
            </p:cNvSpPr>
            <p:nvPr/>
          </p:nvSpPr>
          <p:spPr bwMode="auto">
            <a:xfrm>
              <a:off x="1677" y="3110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r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1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623627" name="Text Box 11"/>
            <p:cNvSpPr txBox="1">
              <a:spLocks noChangeArrowheads="1"/>
            </p:cNvSpPr>
            <p:nvPr/>
          </p:nvSpPr>
          <p:spPr bwMode="auto">
            <a:xfrm>
              <a:off x="2099" y="2966"/>
              <a:ext cx="3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w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2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623628" name="Line 12"/>
            <p:cNvSpPr>
              <a:spLocks noChangeShapeType="1"/>
            </p:cNvSpPr>
            <p:nvPr/>
          </p:nvSpPr>
          <p:spPr bwMode="auto">
            <a:xfrm>
              <a:off x="2019" y="3331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29" name="Rectangle 13"/>
            <p:cNvSpPr>
              <a:spLocks noChangeArrowheads="1"/>
            </p:cNvSpPr>
            <p:nvPr/>
          </p:nvSpPr>
          <p:spPr bwMode="auto">
            <a:xfrm>
              <a:off x="2493" y="3110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r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2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623630" name="Line 14"/>
            <p:cNvSpPr>
              <a:spLocks noChangeShapeType="1"/>
            </p:cNvSpPr>
            <p:nvPr/>
          </p:nvSpPr>
          <p:spPr bwMode="auto">
            <a:xfrm>
              <a:off x="2813" y="3331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31" name="Rectangle 15"/>
            <p:cNvSpPr>
              <a:spLocks noChangeArrowheads="1"/>
            </p:cNvSpPr>
            <p:nvPr/>
          </p:nvSpPr>
          <p:spPr bwMode="auto">
            <a:xfrm>
              <a:off x="3287" y="3110"/>
              <a:ext cx="4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r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n-1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623632" name="Text Box 16"/>
            <p:cNvSpPr txBox="1">
              <a:spLocks noChangeArrowheads="1"/>
            </p:cNvSpPr>
            <p:nvPr/>
          </p:nvSpPr>
          <p:spPr bwMode="auto">
            <a:xfrm>
              <a:off x="3742" y="2976"/>
              <a:ext cx="3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w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n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623633" name="Line 17"/>
            <p:cNvSpPr>
              <a:spLocks noChangeShapeType="1"/>
            </p:cNvSpPr>
            <p:nvPr/>
          </p:nvSpPr>
          <p:spPr bwMode="auto">
            <a:xfrm>
              <a:off x="3716" y="3331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3634" name="Rectangle 18"/>
            <p:cNvSpPr>
              <a:spLocks noChangeArrowheads="1"/>
            </p:cNvSpPr>
            <p:nvPr/>
          </p:nvSpPr>
          <p:spPr bwMode="auto">
            <a:xfrm>
              <a:off x="4190" y="3105"/>
              <a:ext cx="7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r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n</a:t>
              </a:r>
              <a:r>
                <a:rPr lang="en-US" altLang="zh-CN" sz="3200">
                  <a:solidFill>
                    <a:srgbClr val="FF0000"/>
                  </a:solidFill>
                  <a:sym typeface="Symbol" panose="05050102010706020507" pitchFamily="18" charset="2"/>
                </a:rPr>
                <a:t>F </a:t>
              </a:r>
              <a:endParaRPr lang="en-US" altLang="zh-CN" sz="32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623635" name="Text Box 19"/>
            <p:cNvSpPr txBox="1">
              <a:spLocks noChangeArrowheads="1"/>
            </p:cNvSpPr>
            <p:nvPr/>
          </p:nvSpPr>
          <p:spPr bwMode="auto">
            <a:xfrm>
              <a:off x="2861" y="296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rgbClr val="FF0000"/>
                  </a:solidFill>
                </a:rPr>
                <a:t>…</a:t>
              </a:r>
              <a:endParaRPr lang="en-US" altLang="zh-CN" sz="3200" b="0">
                <a:solidFill>
                  <a:srgbClr val="FF0000"/>
                </a:solidFill>
              </a:endParaRPr>
            </a:p>
          </p:txBody>
        </p:sp>
      </p:grpSp>
      <p:sp>
        <p:nvSpPr>
          <p:cNvPr id="623637" name="Text Box 21"/>
          <p:cNvSpPr txBox="1">
            <a:spLocks noChangeArrowheads="1"/>
          </p:cNvSpPr>
          <p:nvPr/>
        </p:nvSpPr>
        <p:spPr bwMode="auto">
          <a:xfrm>
            <a:off x="34925" y="5589588"/>
            <a:ext cx="90424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由鸽巢原理</a:t>
            </a:r>
            <a:r>
              <a:rPr lang="en-US" altLang="zh-CN" dirty="0"/>
              <a:t>, </a:t>
            </a:r>
            <a:r>
              <a:rPr lang="zh-CN" altLang="en-US" dirty="0"/>
              <a:t>存在</a:t>
            </a:r>
            <a:r>
              <a:rPr lang="en-US" altLang="zh-CN" dirty="0" err="1"/>
              <a:t>i</a:t>
            </a:r>
            <a:r>
              <a:rPr lang="en-US" altLang="zh-CN" dirty="0"/>
              <a:t>&lt;</a:t>
            </a:r>
            <a:r>
              <a:rPr lang="en-US" altLang="zh-CN" dirty="0" err="1"/>
              <a:t>j</a:t>
            </a:r>
            <a:r>
              <a:rPr lang="en-US" altLang="zh-CN" dirty="0" err="1">
                <a:sym typeface="Symbol" panose="05050102010706020507" pitchFamily="18" charset="2"/>
              </a:rPr>
              <a:t>p</a:t>
            </a:r>
            <a:r>
              <a:rPr lang="zh-CN" altLang="en-US" dirty="0"/>
              <a:t>使得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en-US" altLang="zh-CN" dirty="0"/>
              <a:t>=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j</a:t>
            </a:r>
            <a:r>
              <a:rPr lang="en-US" altLang="zh-CN" dirty="0"/>
              <a:t>, </a:t>
            </a:r>
            <a:r>
              <a:rPr lang="zh-CN" altLang="en-US" dirty="0"/>
              <a:t>令</a:t>
            </a:r>
            <a:r>
              <a:rPr lang="en-US" altLang="zh-CN" dirty="0"/>
              <a:t>x=w</a:t>
            </a:r>
            <a:r>
              <a:rPr lang="en-US" altLang="zh-CN" baseline="-25000" dirty="0"/>
              <a:t>1</a:t>
            </a:r>
            <a:r>
              <a:rPr lang="en-US" altLang="zh-CN" dirty="0"/>
              <a:t>…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i</a:t>
            </a:r>
            <a:r>
              <a:rPr lang="en-US" altLang="zh-CN" dirty="0"/>
              <a:t>, y=w</a:t>
            </a:r>
            <a:r>
              <a:rPr lang="en-US" altLang="zh-CN" baseline="-25000" dirty="0"/>
              <a:t>i+1</a:t>
            </a:r>
            <a:r>
              <a:rPr lang="en-US" altLang="zh-CN" dirty="0"/>
              <a:t>…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j</a:t>
            </a:r>
            <a:r>
              <a:rPr lang="en-US" altLang="zh-CN" dirty="0"/>
              <a:t>,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z=w</a:t>
            </a:r>
            <a:r>
              <a:rPr lang="en-US" altLang="zh-CN" baseline="-25000" dirty="0"/>
              <a:t>j+1</a:t>
            </a:r>
            <a:r>
              <a:rPr lang="en-US" altLang="zh-CN" dirty="0"/>
              <a:t>…</a:t>
            </a:r>
            <a:r>
              <a:rPr lang="en-US" altLang="zh-CN" dirty="0" err="1"/>
              <a:t>w</a:t>
            </a:r>
            <a:r>
              <a:rPr lang="en-US" altLang="zh-CN" baseline="-25000" dirty="0" err="1"/>
              <a:t>n</a:t>
            </a:r>
            <a:r>
              <a:rPr lang="en-US" altLang="zh-CN" dirty="0"/>
              <a:t>.  </a:t>
            </a:r>
            <a:r>
              <a:rPr lang="zh-CN" altLang="en-US" dirty="0"/>
              <a:t>那么对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>
                <a:sym typeface="Symbol" panose="05050102010706020507" pitchFamily="18" charset="2"/>
              </a:rPr>
              <a:t>k0, </a:t>
            </a:r>
            <a:r>
              <a:rPr lang="en-US" altLang="zh-CN" dirty="0" err="1">
                <a:sym typeface="Symbol" panose="05050102010706020507" pitchFamily="18" charset="2"/>
              </a:rPr>
              <a:t>xy</a:t>
            </a:r>
            <a:r>
              <a:rPr lang="en-US" altLang="zh-CN" baseline="30000" dirty="0" err="1">
                <a:sym typeface="Symbol" panose="05050102010706020507" pitchFamily="18" charset="2"/>
              </a:rPr>
              <a:t>k</a:t>
            </a:r>
            <a:r>
              <a:rPr lang="en-US" altLang="zh-CN" dirty="0" err="1">
                <a:sym typeface="Symbol" panose="05050102010706020507" pitchFamily="18" charset="2"/>
              </a:rPr>
              <a:t>zA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3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3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3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3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/>
      <p:bldP spid="62363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9500"/>
            <a:ext cx="9144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</a:t>
            </a:r>
            <a:r>
              <a:rPr lang="en-US" altLang="zh-CN" b="1" dirty="0" smtClean="0">
                <a:solidFill>
                  <a:schemeClr val="tx1"/>
                </a:solidFill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</a:rPr>
              <a:t>图灵机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Text Box 2"/>
          <p:cNvSpPr txBox="1">
            <a:spLocks noChangeArrowheads="1"/>
          </p:cNvSpPr>
          <p:nvPr/>
        </p:nvSpPr>
        <p:spPr bwMode="auto">
          <a:xfrm>
            <a:off x="1690688" y="1296988"/>
            <a:ext cx="5329237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78000" tIns="190800" rIns="378000" bIns="190800">
            <a:spAutoFit/>
          </a:bodyPr>
          <a:lstStyle>
            <a:lvl1pPr marL="3429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0" lang="en-US" altLang="zh-CN" sz="4400"/>
              <a:t>1. </a:t>
            </a:r>
            <a:r>
              <a:rPr kumimoji="0" lang="zh-CN" altLang="en-US" sz="4400"/>
              <a:t>图灵机基础</a:t>
            </a:r>
            <a:endParaRPr kumimoji="0" lang="zh-CN" altLang="en-US" sz="440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0" lang="en-US" altLang="zh-CN" sz="4400">
                <a:solidFill>
                  <a:srgbClr val="FF0000"/>
                </a:solidFill>
              </a:rPr>
              <a:t>1.1 </a:t>
            </a:r>
            <a:r>
              <a:rPr kumimoji="0" lang="zh-CN" altLang="en-US" sz="4400">
                <a:solidFill>
                  <a:srgbClr val="FF0000"/>
                </a:solidFill>
              </a:rPr>
              <a:t>图灵机的定义</a:t>
            </a:r>
            <a:endParaRPr kumimoji="0" lang="zh-CN" altLang="en-US" sz="44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0" lang="en-US" altLang="zh-CN" sz="4400"/>
              <a:t>1.2 </a:t>
            </a:r>
            <a:r>
              <a:rPr kumimoji="0" lang="zh-CN" altLang="en-US" sz="4400"/>
              <a:t>图灵机举例</a:t>
            </a:r>
            <a:endParaRPr kumimoji="0" lang="zh-CN" altLang="en-US" sz="440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0" lang="en-US" altLang="zh-CN" sz="4400"/>
              <a:t>1.3 </a:t>
            </a:r>
            <a:r>
              <a:rPr kumimoji="0" lang="zh-CN" altLang="en-US" sz="4400"/>
              <a:t>图灵机的描述</a:t>
            </a:r>
            <a:endParaRPr kumimoji="0"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图灵对计算的观察</a:t>
            </a:r>
            <a:endParaRPr lang="zh-CN" altLang="en-US" b="1" smtClean="0"/>
          </a:p>
        </p:txBody>
      </p:sp>
      <p:sp>
        <p:nvSpPr>
          <p:cNvPr id="553987" name="Text Box 3"/>
          <p:cNvSpPr txBox="1">
            <a:spLocks noChangeArrowheads="1"/>
          </p:cNvSpPr>
          <p:nvPr/>
        </p:nvSpPr>
        <p:spPr bwMode="auto">
          <a:xfrm>
            <a:off x="307975" y="1325563"/>
            <a:ext cx="7256463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latin typeface="Arial" panose="020B0604020202020204" pitchFamily="34" charset="0"/>
              </a:rPr>
              <a:t>图灵</a:t>
            </a:r>
            <a:r>
              <a:rPr kumimoji="0" lang="en-US" altLang="zh-CN">
                <a:latin typeface="Arial" panose="020B0604020202020204" pitchFamily="34" charset="0"/>
              </a:rPr>
              <a:t>: </a:t>
            </a:r>
            <a:r>
              <a:rPr kumimoji="0" lang="zh-CN" altLang="en-US">
                <a:latin typeface="Arial" panose="020B0604020202020204" pitchFamily="34" charset="0"/>
              </a:rPr>
              <a:t>计算通常是一个</a:t>
            </a:r>
            <a:r>
              <a:rPr kumimoji="0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人</a:t>
            </a:r>
            <a:r>
              <a:rPr kumimoji="0" lang="zh-CN" altLang="en-US">
                <a:latin typeface="Arial" panose="020B0604020202020204" pitchFamily="34" charset="0"/>
              </a:rPr>
              <a:t>拿着</a:t>
            </a:r>
            <a:r>
              <a:rPr kumimoji="0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笔</a:t>
            </a:r>
            <a:r>
              <a:rPr kumimoji="0" lang="zh-CN" altLang="en-US">
                <a:latin typeface="Arial" panose="020B0604020202020204" pitchFamily="34" charset="0"/>
              </a:rPr>
              <a:t>在</a:t>
            </a:r>
            <a:r>
              <a:rPr kumimoji="0" lang="zh-CN" altLang="en-US">
                <a:solidFill>
                  <a:srgbClr val="FF3300"/>
                </a:solidFill>
                <a:latin typeface="Arial" panose="020B0604020202020204" pitchFamily="34" charset="0"/>
              </a:rPr>
              <a:t>纸</a:t>
            </a:r>
            <a:r>
              <a:rPr kumimoji="0" lang="zh-CN" altLang="en-US">
                <a:latin typeface="Arial" panose="020B0604020202020204" pitchFamily="34" charset="0"/>
              </a:rPr>
              <a:t>上进行的</a:t>
            </a:r>
            <a:r>
              <a:rPr kumimoji="0" lang="en-US" altLang="zh-CN">
                <a:latin typeface="Arial" panose="020B0604020202020204" pitchFamily="34" charset="0"/>
              </a:rPr>
              <a:t>.</a:t>
            </a:r>
            <a:endParaRPr kumimoji="0" lang="en-US" altLang="zh-CN">
              <a:latin typeface="Arial" panose="020B0604020202020204" pitchFamily="34" charset="0"/>
            </a:endParaRPr>
          </a:p>
          <a:p>
            <a:r>
              <a:rPr kumimoji="0" lang="en-US" altLang="zh-CN">
                <a:latin typeface="Arial" panose="020B0604020202020204" pitchFamily="34" charset="0"/>
              </a:rPr>
              <a:t>         </a:t>
            </a:r>
            <a:r>
              <a:rPr kumimoji="0" lang="zh-CN" altLang="en-US">
                <a:latin typeface="Arial" panose="020B0604020202020204" pitchFamily="34" charset="0"/>
              </a:rPr>
              <a:t>他</a:t>
            </a:r>
            <a:r>
              <a:rPr kumimoji="0" lang="zh-CN" altLang="en-US"/>
              <a:t>根据 </a:t>
            </a:r>
            <a:r>
              <a:rPr kumimoji="0" lang="zh-CN" altLang="en-US">
                <a:sym typeface="Symbol" panose="05050102010706020507" pitchFamily="18" charset="2"/>
              </a:rPr>
              <a:t></a:t>
            </a:r>
            <a:r>
              <a:rPr kumimoji="0" lang="zh-CN" altLang="en-US"/>
              <a:t> </a:t>
            </a:r>
            <a:r>
              <a:rPr kumimoji="0" lang="zh-CN" altLang="en-US">
                <a:solidFill>
                  <a:srgbClr val="FF3300"/>
                </a:solidFill>
              </a:rPr>
              <a:t>眼睛</a:t>
            </a:r>
            <a:r>
              <a:rPr kumimoji="0" lang="zh-CN" altLang="en-US"/>
              <a:t>看到的纸上符号</a:t>
            </a:r>
            <a:r>
              <a:rPr kumimoji="0" lang="en-US" altLang="zh-CN"/>
              <a:t>, </a:t>
            </a:r>
            <a:endParaRPr kumimoji="0" lang="en-US" altLang="zh-CN"/>
          </a:p>
          <a:p>
            <a:r>
              <a:rPr kumimoji="0" lang="en-US" altLang="zh-CN">
                <a:sym typeface="Symbol" panose="05050102010706020507" pitchFamily="18" charset="2"/>
              </a:rPr>
              <a:t>                        </a:t>
            </a:r>
            <a:r>
              <a:rPr kumimoji="0" lang="zh-CN" altLang="en-US">
                <a:solidFill>
                  <a:srgbClr val="FF3300"/>
                </a:solidFill>
              </a:rPr>
              <a:t>脑</a:t>
            </a:r>
            <a:r>
              <a:rPr kumimoji="0" lang="zh-CN" altLang="en-US"/>
              <a:t>中的若干</a:t>
            </a:r>
            <a:r>
              <a:rPr kumimoji="0" lang="zh-CN" altLang="en-US">
                <a:solidFill>
                  <a:srgbClr val="FF3300"/>
                </a:solidFill>
              </a:rPr>
              <a:t>法则</a:t>
            </a:r>
            <a:r>
              <a:rPr kumimoji="0" lang="en-US" altLang="zh-CN"/>
              <a:t>,</a:t>
            </a:r>
            <a:endParaRPr kumimoji="0" lang="en-US" altLang="zh-CN"/>
          </a:p>
          <a:p>
            <a:r>
              <a:rPr kumimoji="0" lang="en-US" altLang="zh-CN"/>
              <a:t>          </a:t>
            </a:r>
            <a:r>
              <a:rPr kumimoji="0" lang="zh-CN" altLang="en-US"/>
              <a:t>指示笔 </a:t>
            </a:r>
            <a:r>
              <a:rPr kumimoji="0" lang="zh-CN" altLang="en-US">
                <a:sym typeface="Symbol" panose="05050102010706020507" pitchFamily="18" charset="2"/>
              </a:rPr>
              <a:t> </a:t>
            </a:r>
            <a:r>
              <a:rPr kumimoji="0" lang="zh-CN" altLang="en-US"/>
              <a:t>在纸上</a:t>
            </a:r>
            <a:r>
              <a:rPr kumimoji="0" lang="zh-CN" altLang="en-US">
                <a:solidFill>
                  <a:srgbClr val="FF3300"/>
                </a:solidFill>
              </a:rPr>
              <a:t>擦掉或写上</a:t>
            </a:r>
            <a:r>
              <a:rPr kumimoji="0" lang="zh-CN" altLang="en-US"/>
              <a:t>一些符号</a:t>
            </a:r>
            <a:r>
              <a:rPr kumimoji="0" lang="en-US" altLang="zh-CN"/>
              <a:t>,</a:t>
            </a:r>
            <a:endParaRPr kumimoji="0" lang="en-US" altLang="zh-CN"/>
          </a:p>
          <a:p>
            <a:r>
              <a:rPr kumimoji="0" lang="en-US" altLang="zh-CN"/>
              <a:t>                       </a:t>
            </a:r>
            <a:r>
              <a:rPr kumimoji="0" lang="en-US" altLang="zh-CN">
                <a:sym typeface="Symbol" panose="05050102010706020507" pitchFamily="18" charset="2"/>
              </a:rPr>
              <a:t> </a:t>
            </a:r>
            <a:r>
              <a:rPr kumimoji="0" lang="zh-CN" altLang="en-US"/>
              <a:t>再</a:t>
            </a:r>
            <a:r>
              <a:rPr kumimoji="0" lang="zh-CN" altLang="en-US">
                <a:solidFill>
                  <a:srgbClr val="FF3300"/>
                </a:solidFill>
              </a:rPr>
              <a:t>改变他所看到的范围</a:t>
            </a:r>
            <a:r>
              <a:rPr kumimoji="0" lang="en-US" altLang="zh-CN"/>
              <a:t>.</a:t>
            </a:r>
            <a:endParaRPr kumimoji="0" lang="en-US" altLang="zh-CN"/>
          </a:p>
          <a:p>
            <a:r>
              <a:rPr kumimoji="0" lang="en-US" altLang="zh-CN"/>
              <a:t>          </a:t>
            </a:r>
            <a:r>
              <a:rPr kumimoji="0" lang="zh-CN" altLang="en-US"/>
              <a:t>继续</a:t>
            </a:r>
            <a:r>
              <a:rPr kumimoji="0" lang="en-US" altLang="zh-CN"/>
              <a:t>, </a:t>
            </a:r>
            <a:r>
              <a:rPr kumimoji="0" lang="zh-CN" altLang="en-US">
                <a:solidFill>
                  <a:srgbClr val="FF3300"/>
                </a:solidFill>
              </a:rPr>
              <a:t>直到他认为计算结束</a:t>
            </a:r>
            <a:r>
              <a:rPr kumimoji="0" lang="en-US" altLang="zh-CN"/>
              <a:t>. </a:t>
            </a:r>
            <a:endParaRPr kumimoji="0" lang="en-US" altLang="zh-CN"/>
          </a:p>
        </p:txBody>
      </p:sp>
      <p:graphicFrame>
        <p:nvGraphicFramePr>
          <p:cNvPr id="553988" name="Object 4"/>
          <p:cNvGraphicFramePr>
            <a:graphicFrameLocks noChangeAspect="1"/>
          </p:cNvGraphicFramePr>
          <p:nvPr/>
        </p:nvGraphicFramePr>
        <p:xfrm>
          <a:off x="219075" y="4652963"/>
          <a:ext cx="485775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Bitmap Image" r:id="rId1" imgW="5505450" imgH="2000250" progId="PBrush">
                  <p:embed/>
                </p:oleObj>
              </mc:Choice>
              <mc:Fallback>
                <p:oleObj name="Bitmap Image" r:id="rId1" imgW="5505450" imgH="2000250" progId="PBrush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075" y="4652963"/>
                        <a:ext cx="4857750" cy="1765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989" name="Text Box 5"/>
          <p:cNvSpPr txBox="1">
            <a:spLocks noChangeArrowheads="1"/>
          </p:cNvSpPr>
          <p:nvPr/>
        </p:nvSpPr>
        <p:spPr bwMode="auto">
          <a:xfrm>
            <a:off x="5197475" y="4710113"/>
            <a:ext cx="3622675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/>
              <a:t>脑</a:t>
            </a:r>
            <a:r>
              <a:rPr kumimoji="0" lang="en-US" altLang="zh-CN"/>
              <a:t>:</a:t>
            </a:r>
            <a:r>
              <a:rPr kumimoji="0" lang="zh-CN" altLang="en-US"/>
              <a:t>控制器   纸</a:t>
            </a:r>
            <a:r>
              <a:rPr kumimoji="0" lang="en-US" altLang="zh-CN"/>
              <a:t>:</a:t>
            </a:r>
            <a:r>
              <a:rPr kumimoji="0" lang="zh-CN" altLang="en-US"/>
              <a:t>存储带 </a:t>
            </a:r>
            <a:endParaRPr kumimoji="0" lang="zh-CN" altLang="en-US"/>
          </a:p>
          <a:p>
            <a:pPr>
              <a:lnSpc>
                <a:spcPct val="120000"/>
              </a:lnSpc>
            </a:pPr>
            <a:r>
              <a:rPr kumimoji="0" lang="zh-CN" altLang="en-US"/>
              <a:t>眼睛和笔</a:t>
            </a:r>
            <a:r>
              <a:rPr kumimoji="0" lang="en-US" altLang="zh-CN"/>
              <a:t>:</a:t>
            </a:r>
            <a:r>
              <a:rPr kumimoji="0" lang="zh-CN" altLang="en-US"/>
              <a:t>读写头 </a:t>
            </a:r>
            <a:endParaRPr kumimoji="0" lang="zh-CN" altLang="en-US"/>
          </a:p>
          <a:p>
            <a:pPr>
              <a:lnSpc>
                <a:spcPct val="120000"/>
              </a:lnSpc>
            </a:pPr>
            <a:r>
              <a:rPr kumimoji="0" lang="zh-CN" altLang="en-US"/>
              <a:t>法则</a:t>
            </a:r>
            <a:r>
              <a:rPr kumimoji="0" lang="en-US" altLang="zh-CN"/>
              <a:t>:</a:t>
            </a:r>
            <a:r>
              <a:rPr kumimoji="0" lang="zh-CN" altLang="en-US"/>
              <a:t>转移函数</a:t>
            </a:r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7" grpId="0" build="p"/>
      <p:bldP spid="55398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与有限自动机的区别</a:t>
            </a:r>
            <a:endParaRPr lang="zh-CN" altLang="en-US" b="1" smtClean="0"/>
          </a:p>
        </p:txBody>
      </p:sp>
      <p:graphicFrame>
        <p:nvGraphicFramePr>
          <p:cNvPr id="555011" name="Object 3"/>
          <p:cNvGraphicFramePr>
            <a:graphicFrameLocks noChangeAspect="1"/>
          </p:cNvGraphicFramePr>
          <p:nvPr/>
        </p:nvGraphicFramePr>
        <p:xfrm>
          <a:off x="3470275" y="1725613"/>
          <a:ext cx="3765550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Bitmap Image" r:id="rId1" imgW="3981450" imgH="2028825" progId="PBrush">
                  <p:embed/>
                </p:oleObj>
              </mc:Choice>
              <mc:Fallback>
                <p:oleObj name="Bitmap Image" r:id="rId1" imgW="3981450" imgH="2028825" progId="PBrush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0275" y="1725613"/>
                        <a:ext cx="3765550" cy="19192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708025" y="2176463"/>
            <a:ext cx="2081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/>
              <a:t>有限自动机</a:t>
            </a:r>
            <a:r>
              <a:rPr kumimoji="0" lang="en-US" altLang="zh-CN"/>
              <a:t>:</a:t>
            </a:r>
            <a:endParaRPr kumimoji="0" lang="en-US" altLang="zh-CN"/>
          </a:p>
        </p:txBody>
      </p:sp>
      <p:sp>
        <p:nvSpPr>
          <p:cNvPr id="555013" name="Text Box 5"/>
          <p:cNvSpPr txBox="1">
            <a:spLocks noChangeArrowheads="1"/>
          </p:cNvSpPr>
          <p:nvPr/>
        </p:nvSpPr>
        <p:spPr bwMode="auto">
          <a:xfrm>
            <a:off x="866775" y="4162425"/>
            <a:ext cx="4930775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/>
              <a:t> 输入带长度有限</a:t>
            </a:r>
            <a:endParaRPr kumimoji="0" lang="zh-CN" altLang="en-US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/>
              <a:t> 只能</a:t>
            </a:r>
            <a:r>
              <a:rPr kumimoji="0" lang="zh-CN" altLang="en-US">
                <a:solidFill>
                  <a:srgbClr val="FF3300"/>
                </a:solidFill>
              </a:rPr>
              <a:t>读</a:t>
            </a:r>
            <a:r>
              <a:rPr kumimoji="0" lang="zh-CN" altLang="en-US"/>
              <a:t>和</a:t>
            </a:r>
            <a:r>
              <a:rPr kumimoji="0" lang="zh-CN" altLang="en-US">
                <a:solidFill>
                  <a:srgbClr val="FF3300"/>
                </a:solidFill>
              </a:rPr>
              <a:t>右移</a:t>
            </a:r>
            <a:r>
              <a:rPr kumimoji="0" lang="en-US" altLang="zh-CN"/>
              <a:t>, </a:t>
            </a:r>
            <a:r>
              <a:rPr kumimoji="0" lang="zh-CN" altLang="en-US"/>
              <a:t>不能</a:t>
            </a:r>
            <a:r>
              <a:rPr kumimoji="0" lang="zh-CN" altLang="en-US">
                <a:solidFill>
                  <a:srgbClr val="0000FF"/>
                </a:solidFill>
              </a:rPr>
              <a:t>写</a:t>
            </a:r>
            <a:r>
              <a:rPr kumimoji="0" lang="zh-CN" altLang="en-US"/>
              <a:t>和</a:t>
            </a:r>
            <a:r>
              <a:rPr kumimoji="0" lang="zh-CN" altLang="en-US">
                <a:solidFill>
                  <a:srgbClr val="0000FF"/>
                </a:solidFill>
              </a:rPr>
              <a:t>左移 </a:t>
            </a:r>
            <a:endParaRPr kumimoji="0" lang="zh-CN" altLang="en-US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/>
              <a:t> 读完输入停机</a:t>
            </a:r>
            <a:endParaRPr kumimoji="0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图灵机</a:t>
            </a:r>
            <a:r>
              <a:rPr lang="en-US" altLang="zh-CN" b="1" dirty="0" smtClean="0"/>
              <a:t>(TM)</a:t>
            </a:r>
            <a:r>
              <a:rPr lang="zh-CN" altLang="en-US" b="1" dirty="0" smtClean="0"/>
              <a:t>的形式化定义</a:t>
            </a:r>
            <a:endParaRPr lang="en-US" altLang="zh-CN" b="1" dirty="0" smtClean="0"/>
          </a:p>
        </p:txBody>
      </p:sp>
      <p:pic>
        <p:nvPicPr>
          <p:cNvPr id="55603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25538"/>
            <a:ext cx="3921125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755650" y="2566988"/>
            <a:ext cx="6534150" cy="39052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TM</a:t>
            </a:r>
            <a:r>
              <a:rPr kumimoji="0" lang="zh-CN" altLang="en-US"/>
              <a:t>是一个</a:t>
            </a:r>
            <a:r>
              <a:rPr kumimoji="0" lang="en-US" altLang="zh-CN"/>
              <a:t>7</a:t>
            </a:r>
            <a:r>
              <a:rPr kumimoji="0" lang="zh-CN" altLang="en-US"/>
              <a:t>元组</a:t>
            </a:r>
            <a:r>
              <a:rPr kumimoji="0" lang="en-US" altLang="zh-CN"/>
              <a:t>(Q, </a:t>
            </a:r>
            <a:r>
              <a:rPr kumimoji="0" lang="en-US" altLang="zh-CN">
                <a:sym typeface="Symbol" panose="05050102010706020507" pitchFamily="18" charset="2"/>
              </a:rPr>
              <a:t>, , </a:t>
            </a:r>
            <a:r>
              <a:rPr kumimoji="0" lang="en-US" altLang="zh-CN" i="1">
                <a:sym typeface="Symbol" panose="05050102010706020507" pitchFamily="18" charset="2"/>
              </a:rPr>
              <a:t>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baseline="-25000"/>
              <a:t>0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</a:t>
            </a:r>
            <a:r>
              <a:rPr kumimoji="0" lang="en-US" altLang="zh-CN"/>
              <a:t>)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1) Q</a:t>
            </a:r>
            <a:r>
              <a:rPr kumimoji="0" lang="zh-CN" altLang="en-US"/>
              <a:t>是</a:t>
            </a:r>
            <a:r>
              <a:rPr kumimoji="0" lang="zh-CN" altLang="en-US">
                <a:solidFill>
                  <a:srgbClr val="FF3300"/>
                </a:solidFill>
              </a:rPr>
              <a:t>状态集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2) </a:t>
            </a:r>
            <a:r>
              <a:rPr kumimoji="0" lang="en-US" altLang="zh-CN">
                <a:sym typeface="Symbol" panose="05050102010706020507" pitchFamily="18" charset="2"/>
              </a:rPr>
              <a:t></a:t>
            </a:r>
            <a:r>
              <a:rPr kumimoji="0" lang="zh-CN" altLang="en-US"/>
              <a:t>是</a:t>
            </a:r>
            <a:r>
              <a:rPr kumimoji="0" lang="zh-CN" altLang="en-US">
                <a:solidFill>
                  <a:srgbClr val="FF3300"/>
                </a:solidFill>
              </a:rPr>
              <a:t>输入字母表</a:t>
            </a:r>
            <a:r>
              <a:rPr kumimoji="0" lang="en-US" altLang="zh-CN"/>
              <a:t>,</a:t>
            </a:r>
            <a:r>
              <a:rPr kumimoji="0" lang="zh-CN" altLang="en-US"/>
              <a:t>不包括空白符</a:t>
            </a:r>
            <a:r>
              <a:rPr kumimoji="0" lang="zh-CN" altLang="en-US" baseline="-25000">
                <a:solidFill>
                  <a:srgbClr val="FF3300"/>
                </a:solidFill>
                <a:cs typeface="Times New Roman" panose="02020603050405020304" pitchFamily="18" charset="0"/>
              </a:rPr>
              <a:t>└┘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3) </a:t>
            </a:r>
            <a:r>
              <a:rPr kumimoji="0" lang="en-US" altLang="zh-CN">
                <a:sym typeface="Symbol" panose="05050102010706020507" pitchFamily="18" charset="2"/>
              </a:rPr>
              <a:t>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带字母表</a:t>
            </a:r>
            <a:r>
              <a:rPr kumimoji="0" lang="en-US" altLang="zh-CN">
                <a:sym typeface="Symbol" panose="05050102010706020507" pitchFamily="18" charset="2"/>
              </a:rPr>
              <a:t>,</a:t>
            </a:r>
            <a:r>
              <a:rPr kumimoji="0" lang="zh-CN" altLang="en-US">
                <a:sym typeface="Symbol" panose="05050102010706020507" pitchFamily="18" charset="2"/>
              </a:rPr>
              <a:t>其中</a:t>
            </a:r>
            <a:r>
              <a:rPr kumimoji="0" lang="zh-CN" altLang="en-US" baseline="-25000">
                <a:cs typeface="Times New Roman" panose="02020603050405020304" pitchFamily="18" charset="0"/>
              </a:rPr>
              <a:t>└┘</a:t>
            </a:r>
            <a:r>
              <a:rPr kumimoji="0" lang="zh-CN" altLang="en-US">
                <a:sym typeface="Symbol" panose="05050102010706020507" pitchFamily="18" charset="2"/>
              </a:rPr>
              <a:t></a:t>
            </a:r>
            <a:r>
              <a:rPr kumimoji="0" lang="en-US" altLang="zh-CN">
                <a:sym typeface="Symbol" panose="05050102010706020507" pitchFamily="18" charset="2"/>
              </a:rPr>
              <a:t>, .</a:t>
            </a:r>
            <a:endParaRPr kumimoji="0" lang="en-US" altLang="zh-CN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anose="05050102010706020507" pitchFamily="18" charset="2"/>
              </a:rPr>
              <a:t>4) </a:t>
            </a:r>
            <a:r>
              <a:rPr kumimoji="0" lang="en-US" altLang="zh-CN" i="1">
                <a:sym typeface="Symbol" panose="05050102010706020507" pitchFamily="18" charset="2"/>
              </a:rPr>
              <a:t> </a:t>
            </a:r>
            <a:r>
              <a:rPr kumimoji="0" lang="en-US" altLang="zh-CN">
                <a:sym typeface="Symbol" panose="05050102010706020507" pitchFamily="18" charset="2"/>
              </a:rPr>
              <a:t>: QQ{L,R}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转移函数</a:t>
            </a:r>
            <a:r>
              <a:rPr kumimoji="0" lang="en-US" altLang="zh-CN">
                <a:sym typeface="Symbol" panose="05050102010706020507" pitchFamily="18" charset="2"/>
              </a:rPr>
              <a:t>.</a:t>
            </a:r>
            <a:endParaRPr kumimoji="0" lang="en-US" altLang="zh-CN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anose="05050102010706020507" pitchFamily="18" charset="2"/>
              </a:rPr>
              <a:t>5) </a:t>
            </a:r>
            <a:r>
              <a:rPr kumimoji="0" lang="en-US" altLang="zh-CN" i="1"/>
              <a:t>q</a:t>
            </a:r>
            <a:r>
              <a:rPr kumimoji="0" lang="en-US" altLang="zh-CN" baseline="-25000"/>
              <a:t>0</a:t>
            </a:r>
            <a:r>
              <a:rPr kumimoji="0" lang="en-US" altLang="zh-CN">
                <a:sym typeface="Symbol" panose="05050102010706020507" pitchFamily="18" charset="2"/>
              </a:rPr>
              <a:t>Q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起始</a:t>
            </a:r>
            <a:r>
              <a:rPr kumimoji="0" lang="zh-CN" altLang="en-US">
                <a:sym typeface="Symbol" panose="05050102010706020507" pitchFamily="18" charset="2"/>
              </a:rPr>
              <a:t>状态</a:t>
            </a:r>
            <a:r>
              <a:rPr kumimoji="0" lang="en-US" altLang="zh-CN">
                <a:sym typeface="Symbol" panose="05050102010706020507" pitchFamily="18" charset="2"/>
              </a:rPr>
              <a:t>. 6)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>
                <a:sym typeface="Symbol" panose="05050102010706020507" pitchFamily="18" charset="2"/>
              </a:rPr>
              <a:t>Q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接受</a:t>
            </a:r>
            <a:r>
              <a:rPr kumimoji="0" lang="zh-CN" altLang="en-US">
                <a:sym typeface="Symbol" panose="05050102010706020507" pitchFamily="18" charset="2"/>
              </a:rPr>
              <a:t>状态</a:t>
            </a:r>
            <a:r>
              <a:rPr kumimoji="0" lang="en-US" altLang="zh-CN">
                <a:sym typeface="Symbol" panose="05050102010706020507" pitchFamily="18" charset="2"/>
              </a:rPr>
              <a:t>. </a:t>
            </a:r>
            <a:endParaRPr kumimoji="0" lang="en-US" altLang="zh-CN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>
                <a:sym typeface="Symbol" panose="05050102010706020507" pitchFamily="18" charset="2"/>
              </a:rPr>
              <a:t>7)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</a:t>
            </a:r>
            <a:r>
              <a:rPr kumimoji="0" lang="en-US" altLang="zh-CN">
                <a:sym typeface="Symbol" panose="05050102010706020507" pitchFamily="18" charset="2"/>
              </a:rPr>
              <a:t>Q</a:t>
            </a:r>
            <a:r>
              <a:rPr kumimoji="0" lang="zh-CN" altLang="en-US">
                <a:sym typeface="Symbol" panose="05050102010706020507" pitchFamily="18" charset="2"/>
              </a:rPr>
              <a:t>是</a:t>
            </a:r>
            <a:r>
              <a:rPr kumimoji="0" lang="zh-CN" altLang="en-US">
                <a:solidFill>
                  <a:srgbClr val="FF3300"/>
                </a:solidFill>
                <a:sym typeface="Symbol" panose="05050102010706020507" pitchFamily="18" charset="2"/>
              </a:rPr>
              <a:t>拒绝</a:t>
            </a:r>
            <a:r>
              <a:rPr kumimoji="0" lang="zh-CN" altLang="en-US">
                <a:sym typeface="Symbol" panose="05050102010706020507" pitchFamily="18" charset="2"/>
              </a:rPr>
              <a:t>状态</a:t>
            </a:r>
            <a:r>
              <a:rPr kumimoji="0" lang="en-US" altLang="zh-CN">
                <a:sym typeface="Symbol" panose="05050102010706020507" pitchFamily="18" charset="2"/>
              </a:rPr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>
                <a:sym typeface="Symbol" panose="05050102010706020507" pitchFamily="18" charset="2"/>
              </a:rPr>
              <a:t> 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 </a:t>
            </a:r>
            <a:r>
              <a:rPr kumimoji="0" lang="en-US" altLang="zh-CN">
                <a:sym typeface="Symbol" panose="05050102010706020507" pitchFamily="18" charset="2"/>
              </a:rPr>
              <a:t>.</a:t>
            </a:r>
            <a:endParaRPr kumimoji="0" lang="en-US" altLang="zh-CN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6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6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6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6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6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6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6" grpId="0" animBg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  <a:latin typeface="宋体" panose="02010600030101010101" pitchFamily="2" charset="-122"/>
              </a:rPr>
              <a:t>字符串与语言</a:t>
            </a:r>
            <a:endParaRPr lang="zh-CN" altLang="en-US" b="1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1117600" y="1071546"/>
            <a:ext cx="6351588" cy="4706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字母表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任意一个有限集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r>
              <a:rPr lang="zh-CN" altLang="en-US" dirty="0">
                <a:solidFill>
                  <a:schemeClr val="tx1"/>
                </a:solidFill>
              </a:rPr>
              <a:t>常用记号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.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符号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字母表中的元素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字符串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字母表中符号组成的</a:t>
            </a:r>
            <a:r>
              <a:rPr lang="zh-CN" altLang="en-US" dirty="0">
                <a:solidFill>
                  <a:srgbClr val="FF0000"/>
                </a:solidFill>
              </a:rPr>
              <a:t>有限序列 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              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 err="1">
                <a:solidFill>
                  <a:schemeClr val="tx1"/>
                </a:solidFill>
                <a:cs typeface="Times New Roman" panose="02020603050405020304" pitchFamily="18" charset="0"/>
              </a:rPr>
              <a:t>asdf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通俗地说即单词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长度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|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·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|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|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|=5 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连接*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(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abc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)*(de)=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串的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反转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例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(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abcde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edcba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空词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记为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长度为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0 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语言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 smtClean="0">
                <a:solidFill>
                  <a:schemeClr val="tx1"/>
                </a:solidFill>
              </a:rPr>
              <a:t>给定字母表上一些</a:t>
            </a:r>
            <a:r>
              <a:rPr lang="zh-CN" altLang="en-US" dirty="0">
                <a:solidFill>
                  <a:schemeClr val="tx1"/>
                </a:solidFill>
              </a:rPr>
              <a:t>字符串的集合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4414" y="5660124"/>
            <a:ext cx="7358114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取字母表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 </a:t>
            </a:r>
            <a:r>
              <a:rPr lang="en-US" altLang="zh-CN" dirty="0" smtClean="0">
                <a:solidFill>
                  <a:schemeClr val="tx1"/>
                </a:solidFill>
              </a:rPr>
              <a:t>= {0,1},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dirty="0" smtClean="0">
                <a:solidFill>
                  <a:schemeClr val="tx1"/>
                </a:solidFill>
              </a:rPr>
              <a:t>上的语言举例</a:t>
            </a:r>
            <a:r>
              <a:rPr lang="en-US" altLang="zh-CN" dirty="0" smtClean="0">
                <a:solidFill>
                  <a:schemeClr val="tx1"/>
                </a:solidFill>
              </a:rPr>
              <a:t>: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chemeClr val="tx1"/>
                </a:solidFill>
              </a:rPr>
              <a:t>     A={0,00,0000}, B={0,00,01,000,001,…}    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3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3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1" grpId="0" autoUpdateAnimBg="0" build="p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图灵机的初始化</a:t>
            </a:r>
            <a:endParaRPr lang="zh-CN" altLang="en-US" b="1" smtClean="0"/>
          </a:p>
        </p:txBody>
      </p:sp>
      <p:sp>
        <p:nvSpPr>
          <p:cNvPr id="557059" name="Text Box 3"/>
          <p:cNvSpPr txBox="1">
            <a:spLocks noChangeArrowheads="1"/>
          </p:cNvSpPr>
          <p:nvPr/>
        </p:nvSpPr>
        <p:spPr bwMode="auto">
          <a:xfrm>
            <a:off x="682625" y="1419225"/>
            <a:ext cx="658177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/>
              <a:t>设</a:t>
            </a:r>
            <a:r>
              <a:rPr kumimoji="0" lang="en-US" altLang="zh-CN"/>
              <a:t>M=(Q, </a:t>
            </a:r>
            <a:r>
              <a:rPr kumimoji="0" lang="en-US" altLang="zh-CN">
                <a:sym typeface="Symbol" panose="05050102010706020507" pitchFamily="18" charset="2"/>
              </a:rPr>
              <a:t>, , </a:t>
            </a:r>
            <a:r>
              <a:rPr kumimoji="0" lang="en-US" altLang="zh-CN" i="1">
                <a:sym typeface="Symbol" panose="05050102010706020507" pitchFamily="18" charset="2"/>
              </a:rPr>
              <a:t>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baseline="-25000"/>
              <a:t>0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a</a:t>
            </a:r>
            <a:r>
              <a:rPr kumimoji="0" lang="en-US" altLang="zh-CN"/>
              <a:t>, </a:t>
            </a:r>
            <a:r>
              <a:rPr kumimoji="0" lang="en-US" altLang="zh-CN" i="1"/>
              <a:t>q</a:t>
            </a:r>
            <a:r>
              <a:rPr kumimoji="0" lang="en-US" altLang="zh-CN" i="1" baseline="-25000"/>
              <a:t>r</a:t>
            </a:r>
            <a:r>
              <a:rPr kumimoji="0" lang="en-US" altLang="zh-CN"/>
              <a:t>), w=w</a:t>
            </a:r>
            <a:r>
              <a:rPr kumimoji="0" lang="en-US" altLang="zh-CN" baseline="-25000"/>
              <a:t>1</a:t>
            </a:r>
            <a:r>
              <a:rPr kumimoji="0" lang="en-US" altLang="zh-CN"/>
              <a:t>…w</a:t>
            </a:r>
            <a:r>
              <a:rPr kumimoji="0" lang="en-US" altLang="zh-CN" i="1" baseline="-25000"/>
              <a:t>n</a:t>
            </a:r>
            <a:r>
              <a:rPr kumimoji="0" lang="en-US" altLang="zh-CN">
                <a:sym typeface="Symbol" panose="05050102010706020507" pitchFamily="18" charset="2"/>
              </a:rPr>
              <a:t></a:t>
            </a:r>
            <a:r>
              <a:rPr kumimoji="0" lang="en-US" altLang="zh-CN" i="1" baseline="30000">
                <a:sym typeface="Symbol" panose="05050102010706020507" pitchFamily="18" charset="2"/>
              </a:rPr>
              <a:t>n</a:t>
            </a:r>
            <a:r>
              <a:rPr kumimoji="0" lang="en-US" altLang="zh-CN">
                <a:sym typeface="Symbol" panose="05050102010706020507" pitchFamily="18" charset="2"/>
              </a:rPr>
              <a:t>,</a:t>
            </a:r>
            <a:endParaRPr kumimoji="0" lang="en-US" altLang="zh-CN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/>
              <a:t> </a:t>
            </a:r>
            <a:r>
              <a:rPr kumimoji="0" lang="zh-CN" altLang="en-US"/>
              <a:t>输入带</a:t>
            </a:r>
            <a:r>
              <a:rPr kumimoji="0" lang="en-US" altLang="zh-CN"/>
              <a:t>: </a:t>
            </a:r>
            <a:r>
              <a:rPr kumimoji="0" lang="zh-CN" altLang="en-US"/>
              <a:t>将输入串</a:t>
            </a:r>
            <a:r>
              <a:rPr kumimoji="0" lang="en-US" altLang="zh-CN"/>
              <a:t>w</a:t>
            </a:r>
            <a:r>
              <a:rPr kumimoji="0" lang="zh-CN" altLang="en-US"/>
              <a:t>放在最左端</a:t>
            </a:r>
            <a:r>
              <a:rPr kumimoji="0" lang="en-US" altLang="zh-CN" i="1"/>
              <a:t>n</a:t>
            </a:r>
            <a:r>
              <a:rPr kumimoji="0" lang="zh-CN" altLang="en-US"/>
              <a:t>格中</a:t>
            </a:r>
            <a:r>
              <a:rPr kumimoji="0" lang="en-US" altLang="zh-CN"/>
              <a:t>,</a:t>
            </a:r>
            <a:br>
              <a:rPr kumimoji="0" lang="en-US" altLang="zh-CN"/>
            </a:br>
            <a:r>
              <a:rPr kumimoji="0" lang="en-US" altLang="zh-CN"/>
              <a:t>   </a:t>
            </a:r>
            <a:r>
              <a:rPr kumimoji="0" lang="zh-CN" altLang="en-US"/>
              <a:t>带子其余部分补充空格</a:t>
            </a:r>
            <a:r>
              <a:rPr kumimoji="0" lang="zh-CN" altLang="en-US" baseline="-25000">
                <a:solidFill>
                  <a:srgbClr val="FF3300"/>
                </a:solidFill>
                <a:cs typeface="Times New Roman" panose="02020603050405020304" pitchFamily="18" charset="0"/>
              </a:rPr>
              <a:t>└┘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/>
              <a:t> </a:t>
            </a:r>
            <a:r>
              <a:rPr kumimoji="0" lang="zh-CN" altLang="en-US"/>
              <a:t>读写头</a:t>
            </a:r>
            <a:r>
              <a:rPr kumimoji="0" lang="en-US" altLang="zh-CN"/>
              <a:t>: </a:t>
            </a:r>
            <a:r>
              <a:rPr kumimoji="0" lang="zh-CN" altLang="en-US"/>
              <a:t>指向工作带最左端</a:t>
            </a:r>
            <a:r>
              <a:rPr kumimoji="0" lang="en-US" altLang="zh-CN"/>
              <a:t>.</a:t>
            </a:r>
            <a:endParaRPr kumimoji="0" lang="en-US" altLang="zh-CN"/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539750" y="4105275"/>
            <a:ext cx="581501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/>
              <a:t>例</a:t>
            </a:r>
            <a:r>
              <a:rPr kumimoji="0" lang="en-US" altLang="zh-CN"/>
              <a:t>:</a:t>
            </a:r>
            <a:r>
              <a:rPr kumimoji="0" lang="zh-CN" altLang="en-US"/>
              <a:t>设输入串为</a:t>
            </a:r>
            <a:r>
              <a:rPr kumimoji="0" lang="en-US" altLang="zh-CN"/>
              <a:t>0101, </a:t>
            </a:r>
            <a:r>
              <a:rPr kumimoji="0" lang="zh-CN" altLang="en-US"/>
              <a:t>则其初始形态为</a:t>
            </a:r>
            <a:endParaRPr kumimoji="0" lang="zh-CN" altLang="en-US"/>
          </a:p>
        </p:txBody>
      </p:sp>
      <p:graphicFrame>
        <p:nvGraphicFramePr>
          <p:cNvPr id="557061" name="Object 5"/>
          <p:cNvGraphicFramePr>
            <a:graphicFrameLocks noChangeAspect="1"/>
          </p:cNvGraphicFramePr>
          <p:nvPr/>
        </p:nvGraphicFramePr>
        <p:xfrm>
          <a:off x="1908175" y="4941888"/>
          <a:ext cx="4824413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位图图像" r:id="rId1" imgW="6010275" imgH="1724025" progId="PBrush">
                  <p:embed/>
                </p:oleObj>
              </mc:Choice>
              <mc:Fallback>
                <p:oleObj name="位图图像" r:id="rId1" imgW="6010275" imgH="1724025" progId="PBrush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4941888"/>
                        <a:ext cx="4824413" cy="13843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  <p:bldP spid="55706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图灵机的运行</a:t>
            </a:r>
            <a:endParaRPr lang="zh-CN" altLang="en-US" b="1" smtClean="0"/>
          </a:p>
        </p:txBody>
      </p:sp>
      <p:graphicFrame>
        <p:nvGraphicFramePr>
          <p:cNvPr id="55808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395288" y="2555875"/>
          <a:ext cx="4038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位图图像" r:id="rId1" imgW="4181475" imgH="1276350" progId="PBrush">
                  <p:embed/>
                </p:oleObj>
              </mc:Choice>
              <mc:Fallback>
                <p:oleObj name="位图图像" r:id="rId1" imgW="4181475" imgH="1276350" progId="PBrush">
                  <p:embed/>
                  <p:pic>
                    <p:nvPicPr>
                      <p:cNvPr id="0" name="图片 6144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2555875"/>
                        <a:ext cx="4038600" cy="1233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80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0" y="2792413"/>
          <a:ext cx="38147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位图图像" r:id="rId3" imgW="4295775" imgH="1381125" progId="PBrush">
                  <p:embed/>
                </p:oleObj>
              </mc:Choice>
              <mc:Fallback>
                <p:oleObj name="位图图像" r:id="rId3" imgW="4295775" imgH="1381125" progId="PBrush">
                  <p:embed/>
                  <p:pic>
                    <p:nvPicPr>
                      <p:cNvPr id="0" name="图片 6145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792413"/>
                        <a:ext cx="3814763" cy="11811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539750" y="1254125"/>
            <a:ext cx="72263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/>
              <a:t> 图灵机根据转移函数运行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zh-CN" altLang="en-US"/>
              <a:t>  例</a:t>
            </a:r>
            <a:r>
              <a:rPr kumimoji="0" lang="en-US" altLang="zh-CN"/>
              <a:t>:</a:t>
            </a:r>
            <a:r>
              <a:rPr kumimoji="0" lang="zh-CN" altLang="en-US"/>
              <a:t>设输入串为</a:t>
            </a:r>
            <a:r>
              <a:rPr kumimoji="0" lang="en-US" altLang="zh-CN"/>
              <a:t>0101, </a:t>
            </a:r>
            <a:r>
              <a:rPr kumimoji="0" lang="zh-CN" altLang="en-US"/>
              <a:t>且</a:t>
            </a:r>
            <a:r>
              <a:rPr kumimoji="0" lang="zh-CN" altLang="en-US" i="1">
                <a:solidFill>
                  <a:srgbClr val="FF3300"/>
                </a:solidFill>
                <a:sym typeface="Symbol" panose="05050102010706020507" pitchFamily="18" charset="2"/>
              </a:rPr>
              <a:t> </a:t>
            </a:r>
            <a:r>
              <a:rPr kumimoji="0" lang="en-US" altLang="zh-CN">
                <a:solidFill>
                  <a:srgbClr val="FF3300"/>
                </a:solidFill>
              </a:rPr>
              <a:t>(</a:t>
            </a:r>
            <a:r>
              <a:rPr kumimoji="0" lang="en-US" altLang="zh-CN" i="1">
                <a:solidFill>
                  <a:srgbClr val="FF3300"/>
                </a:solidFill>
              </a:rPr>
              <a:t>q</a:t>
            </a:r>
            <a:r>
              <a:rPr kumimoji="0" lang="en-US" altLang="zh-CN" baseline="-25000">
                <a:solidFill>
                  <a:srgbClr val="FF3300"/>
                </a:solidFill>
              </a:rPr>
              <a:t>0</a:t>
            </a:r>
            <a:r>
              <a:rPr kumimoji="0" lang="en-US" altLang="zh-CN">
                <a:solidFill>
                  <a:srgbClr val="FF3300"/>
                </a:solidFill>
              </a:rPr>
              <a:t>,0)=( </a:t>
            </a:r>
            <a:r>
              <a:rPr kumimoji="0" lang="en-US" altLang="zh-CN" i="1">
                <a:solidFill>
                  <a:srgbClr val="FF3300"/>
                </a:solidFill>
              </a:rPr>
              <a:t>p</a:t>
            </a:r>
            <a:r>
              <a:rPr kumimoji="0" lang="en-US" altLang="zh-CN">
                <a:solidFill>
                  <a:srgbClr val="FF3300"/>
                </a:solidFill>
              </a:rPr>
              <a:t>,#,R)</a:t>
            </a:r>
            <a:r>
              <a:rPr kumimoji="0" lang="en-US" altLang="zh-CN"/>
              <a:t>, </a:t>
            </a:r>
            <a:r>
              <a:rPr kumimoji="0" lang="zh-CN" altLang="en-US"/>
              <a:t>则有 </a:t>
            </a:r>
            <a:endParaRPr kumimoji="0" lang="zh-CN" altLang="en-US"/>
          </a:p>
        </p:txBody>
      </p:sp>
      <p:sp>
        <p:nvSpPr>
          <p:cNvPr id="558086" name="Text Box 6"/>
          <p:cNvSpPr txBox="1">
            <a:spLocks noChangeArrowheads="1"/>
          </p:cNvSpPr>
          <p:nvPr/>
        </p:nvSpPr>
        <p:spPr bwMode="auto">
          <a:xfrm>
            <a:off x="468313" y="4062413"/>
            <a:ext cx="6561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0" lang="zh-CN" altLang="en-US"/>
              <a:t> 注</a:t>
            </a:r>
            <a:r>
              <a:rPr kumimoji="0" lang="en-US" altLang="zh-CN"/>
              <a:t>: </a:t>
            </a:r>
            <a:r>
              <a:rPr kumimoji="0" lang="zh-CN" altLang="en-US"/>
              <a:t>若要在最左端左移</a:t>
            </a:r>
            <a:r>
              <a:rPr kumimoji="0" lang="en-US" altLang="zh-CN"/>
              <a:t>, </a:t>
            </a:r>
            <a:r>
              <a:rPr kumimoji="0" lang="zh-CN" altLang="en-US"/>
              <a:t>读写头保持不动</a:t>
            </a:r>
            <a:r>
              <a:rPr kumimoji="0" lang="en-US" altLang="zh-CN"/>
              <a:t>.</a:t>
            </a:r>
            <a:endParaRPr kumimoji="0" lang="en-US" altLang="zh-CN"/>
          </a:p>
        </p:txBody>
      </p:sp>
      <p:grpSp>
        <p:nvGrpSpPr>
          <p:cNvPr id="2" name="Group 7"/>
          <p:cNvGrpSpPr/>
          <p:nvPr/>
        </p:nvGrpSpPr>
        <p:grpSpPr bwMode="auto">
          <a:xfrm>
            <a:off x="527050" y="4549775"/>
            <a:ext cx="7772400" cy="966788"/>
            <a:chOff x="332" y="2866"/>
            <a:chExt cx="4896" cy="609"/>
          </a:xfrm>
        </p:grpSpPr>
        <p:sp>
          <p:nvSpPr>
            <p:cNvPr id="558088" name="Text Box 8"/>
            <p:cNvSpPr txBox="1">
              <a:spLocks noChangeArrowheads="1"/>
            </p:cNvSpPr>
            <p:nvPr/>
          </p:nvSpPr>
          <p:spPr bwMode="auto">
            <a:xfrm>
              <a:off x="332" y="3046"/>
              <a:ext cx="3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i="1">
                  <a:solidFill>
                    <a:srgbClr val="FF3300"/>
                  </a:solidFill>
                  <a:sym typeface="Symbol" panose="05050102010706020507" pitchFamily="18" charset="2"/>
                </a:rPr>
                <a:t> </a:t>
              </a:r>
              <a:r>
                <a:rPr kumimoji="0" lang="en-US" altLang="zh-CN">
                  <a:solidFill>
                    <a:srgbClr val="FF3300"/>
                  </a:solidFill>
                </a:rPr>
                <a:t>(</a:t>
              </a:r>
              <a:r>
                <a:rPr kumimoji="0" lang="en-US" altLang="zh-CN" i="1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0</a:t>
              </a:r>
              <a:r>
                <a:rPr kumimoji="0" lang="en-US" altLang="zh-CN">
                  <a:solidFill>
                    <a:srgbClr val="FF3300"/>
                  </a:solidFill>
                </a:rPr>
                <a:t>,0)=( </a:t>
              </a:r>
              <a:r>
                <a:rPr kumimoji="0" lang="en-US" altLang="zh-CN" i="1">
                  <a:solidFill>
                    <a:srgbClr val="FF3300"/>
                  </a:solidFill>
                </a:rPr>
                <a:t>p</a:t>
              </a:r>
              <a:r>
                <a:rPr kumimoji="0" lang="en-US" altLang="zh-CN">
                  <a:solidFill>
                    <a:srgbClr val="FF3300"/>
                  </a:solidFill>
                </a:rPr>
                <a:t>,#,R)</a:t>
              </a:r>
              <a:r>
                <a:rPr kumimoji="0" lang="zh-CN" altLang="en-US"/>
                <a:t>的状态图表示</a:t>
              </a:r>
              <a:r>
                <a:rPr kumimoji="0" lang="en-US" altLang="zh-CN"/>
                <a:t>:</a:t>
              </a:r>
              <a:endParaRPr kumimoji="0" lang="en-US" altLang="zh-CN"/>
            </a:p>
          </p:txBody>
        </p:sp>
        <p:pic>
          <p:nvPicPr>
            <p:cNvPr id="558089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4" y="2866"/>
              <a:ext cx="1894" cy="6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10"/>
          <p:cNvGrpSpPr/>
          <p:nvPr/>
        </p:nvGrpSpPr>
        <p:grpSpPr bwMode="auto">
          <a:xfrm>
            <a:off x="900113" y="5661025"/>
            <a:ext cx="7416800" cy="877888"/>
            <a:chOff x="567" y="3557"/>
            <a:chExt cx="4672" cy="553"/>
          </a:xfrm>
        </p:grpSpPr>
        <p:sp>
          <p:nvSpPr>
            <p:cNvPr id="558091" name="Text Box 11"/>
            <p:cNvSpPr txBox="1">
              <a:spLocks noChangeArrowheads="1"/>
            </p:cNvSpPr>
            <p:nvPr/>
          </p:nvSpPr>
          <p:spPr bwMode="auto">
            <a:xfrm>
              <a:off x="2450" y="3612"/>
              <a:ext cx="8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3200"/>
                <a:t>简记为</a:t>
              </a:r>
              <a:endParaRPr kumimoji="0" lang="zh-CN" altLang="en-US" sz="3200"/>
            </a:p>
          </p:txBody>
        </p:sp>
        <p:pic>
          <p:nvPicPr>
            <p:cNvPr id="558092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3557"/>
              <a:ext cx="1905" cy="5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8093" name="Picture 1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9" y="3565"/>
              <a:ext cx="1860" cy="5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8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8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5" grpId="0" build="p"/>
      <p:bldP spid="55808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判定器与语言分类</a:t>
            </a:r>
            <a:endParaRPr lang="en-US" altLang="zh-CN" b="1" smtClean="0"/>
          </a:p>
        </p:txBody>
      </p:sp>
      <p:sp>
        <p:nvSpPr>
          <p:cNvPr id="625667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8364537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/>
              <a:t> 图灵机运行的三种结果</a:t>
            </a:r>
            <a:endParaRPr kumimoji="0"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</a:t>
            </a:r>
            <a:r>
              <a:rPr kumimoji="0" lang="en-US" altLang="zh-CN" dirty="0"/>
              <a:t>1.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TM</a:t>
            </a:r>
            <a:r>
              <a:rPr kumimoji="0" lang="zh-CN" altLang="en-US" dirty="0"/>
              <a:t>进入</a:t>
            </a:r>
            <a:r>
              <a:rPr kumimoji="0" lang="zh-CN" altLang="en-US" dirty="0">
                <a:solidFill>
                  <a:srgbClr val="FF3300"/>
                </a:solidFill>
              </a:rPr>
              <a:t>接受状态</a:t>
            </a:r>
            <a:r>
              <a:rPr kumimoji="0" lang="en-US" altLang="zh-CN" dirty="0"/>
              <a:t>,</a:t>
            </a:r>
            <a:r>
              <a:rPr kumimoji="0" lang="zh-CN" altLang="en-US" dirty="0"/>
              <a:t>则停机且接受输入</a:t>
            </a:r>
            <a:r>
              <a:rPr kumimoji="0" lang="en-US" altLang="zh-CN" dirty="0"/>
              <a:t>,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</a:t>
            </a:r>
            <a:r>
              <a:rPr kumimoji="0" lang="en-US" altLang="zh-CN" dirty="0"/>
              <a:t>2.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TM</a:t>
            </a:r>
            <a:r>
              <a:rPr kumimoji="0" lang="zh-CN" altLang="en-US" dirty="0"/>
              <a:t>进入</a:t>
            </a:r>
            <a:r>
              <a:rPr kumimoji="0" lang="zh-CN" altLang="en-US" dirty="0">
                <a:solidFill>
                  <a:srgbClr val="FF3300"/>
                </a:solidFill>
              </a:rPr>
              <a:t>拒绝状态</a:t>
            </a:r>
            <a:r>
              <a:rPr kumimoji="0" lang="en-US" altLang="zh-CN" dirty="0"/>
              <a:t>,</a:t>
            </a:r>
            <a:r>
              <a:rPr kumimoji="0" lang="zh-CN" altLang="en-US" dirty="0"/>
              <a:t>则停机且拒绝输入</a:t>
            </a:r>
            <a:r>
              <a:rPr kumimoji="0" lang="en-US" altLang="zh-CN" dirty="0"/>
              <a:t>,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  3. </a:t>
            </a:r>
            <a:r>
              <a:rPr kumimoji="0" lang="zh-CN" altLang="en-US" dirty="0"/>
              <a:t>否则</a:t>
            </a:r>
            <a:r>
              <a:rPr kumimoji="0" lang="en-US" altLang="zh-CN" dirty="0"/>
              <a:t>TM</a:t>
            </a:r>
            <a:r>
              <a:rPr kumimoji="0" lang="zh-CN" altLang="en-US" dirty="0"/>
              <a:t>一直运行</a:t>
            </a:r>
            <a:r>
              <a:rPr kumimoji="0" lang="en-US" altLang="zh-CN" dirty="0"/>
              <a:t>,</a:t>
            </a:r>
            <a:r>
              <a:rPr kumimoji="0" lang="zh-CN" altLang="en-US" dirty="0"/>
              <a:t>不停机</a:t>
            </a:r>
            <a:r>
              <a:rPr kumimoji="0" lang="en-US" altLang="zh-CN" dirty="0"/>
              <a:t>.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定义</a:t>
            </a:r>
            <a:r>
              <a:rPr kumimoji="0" lang="en-US" altLang="zh-CN" dirty="0"/>
              <a:t>: </a:t>
            </a:r>
            <a:r>
              <a:rPr kumimoji="0" lang="zh-CN" altLang="en-US" dirty="0"/>
              <a:t>称图灵机</a:t>
            </a:r>
            <a:r>
              <a:rPr kumimoji="0" lang="en-US" altLang="zh-CN" dirty="0"/>
              <a:t>M</a:t>
            </a:r>
            <a:r>
              <a:rPr kumimoji="0" lang="zh-CN" altLang="en-US" dirty="0"/>
              <a:t>为</a:t>
            </a:r>
            <a:r>
              <a:rPr kumimoji="0" lang="zh-CN" altLang="en-US" dirty="0">
                <a:solidFill>
                  <a:srgbClr val="FF3300"/>
                </a:solidFill>
              </a:rPr>
              <a:t>判定器</a:t>
            </a:r>
            <a:r>
              <a:rPr kumimoji="0" lang="en-US" altLang="zh-CN" dirty="0"/>
              <a:t>,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            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M</a:t>
            </a:r>
            <a:r>
              <a:rPr kumimoji="0" lang="zh-CN" altLang="en-US" dirty="0"/>
              <a:t>对所有输入都停机</a:t>
            </a:r>
            <a:r>
              <a:rPr kumimoji="0" lang="en-US" altLang="zh-CN" dirty="0"/>
              <a:t>.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0" lang="zh-CN" altLang="en-US" dirty="0"/>
              <a:t> 定义不同语言类</a:t>
            </a:r>
            <a:r>
              <a:rPr kumimoji="0" lang="en-US" altLang="zh-CN" dirty="0"/>
              <a:t>: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FF3300"/>
                </a:solidFill>
              </a:rPr>
              <a:t>  图灵</a:t>
            </a:r>
            <a:r>
              <a:rPr kumimoji="0" lang="zh-CN" altLang="en-US" dirty="0">
                <a:solidFill>
                  <a:srgbClr val="0000FF"/>
                </a:solidFill>
              </a:rPr>
              <a:t>可判定</a:t>
            </a:r>
            <a:r>
              <a:rPr kumimoji="0" lang="zh-CN" altLang="en-US" dirty="0">
                <a:solidFill>
                  <a:srgbClr val="FF3300"/>
                </a:solidFill>
              </a:rPr>
              <a:t>语言</a:t>
            </a:r>
            <a:r>
              <a:rPr kumimoji="0" lang="en-US" altLang="zh-CN" dirty="0"/>
              <a:t>: </a:t>
            </a:r>
            <a:r>
              <a:rPr kumimoji="0" lang="zh-CN" altLang="en-US" dirty="0"/>
              <a:t>某个判定器的语言</a:t>
            </a:r>
            <a:r>
              <a:rPr kumimoji="0" lang="en-US" altLang="zh-CN" dirty="0"/>
              <a:t>(</a:t>
            </a:r>
            <a:r>
              <a:rPr kumimoji="0" lang="zh-CN" altLang="en-US" dirty="0"/>
              <a:t>也称</a:t>
            </a:r>
            <a:r>
              <a:rPr kumimoji="0" lang="zh-CN" altLang="en-US" dirty="0">
                <a:solidFill>
                  <a:srgbClr val="FF3300"/>
                </a:solidFill>
              </a:rPr>
              <a:t>递归语言</a:t>
            </a:r>
            <a:r>
              <a:rPr kumimoji="0" lang="en-US" altLang="zh-CN" dirty="0"/>
              <a:t>) </a:t>
            </a:r>
            <a:endParaRPr kumimoji="0" lang="zh-CN" altLang="en-US" dirty="0">
              <a:solidFill>
                <a:srgbClr val="FF3300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olidFill>
                  <a:srgbClr val="FF3300"/>
                </a:solidFill>
              </a:rPr>
              <a:t>  图灵</a:t>
            </a:r>
            <a:r>
              <a:rPr kumimoji="0" lang="zh-CN" altLang="en-US" dirty="0">
                <a:solidFill>
                  <a:srgbClr val="0000FF"/>
                </a:solidFill>
              </a:rPr>
              <a:t>可识别</a:t>
            </a:r>
            <a:r>
              <a:rPr kumimoji="0" lang="zh-CN" altLang="en-US" dirty="0">
                <a:solidFill>
                  <a:srgbClr val="FF3300"/>
                </a:solidFill>
              </a:rPr>
              <a:t>语言</a:t>
            </a:r>
            <a:r>
              <a:rPr kumimoji="0" lang="en-US" altLang="zh-CN" dirty="0"/>
              <a:t>: </a:t>
            </a:r>
            <a:r>
              <a:rPr kumimoji="0" lang="zh-CN" altLang="en-US" dirty="0"/>
              <a:t>某个图灵机的语言</a:t>
            </a:r>
            <a:r>
              <a:rPr kumimoji="0" lang="en-US" altLang="zh-CN" dirty="0"/>
              <a:t>,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            也称为</a:t>
            </a:r>
            <a:r>
              <a:rPr kumimoji="0" lang="zh-CN" altLang="en-US" dirty="0">
                <a:solidFill>
                  <a:srgbClr val="FF3300"/>
                </a:solidFill>
              </a:rPr>
              <a:t>递归可枚举语言</a:t>
            </a:r>
            <a:r>
              <a:rPr kumimoji="0" lang="zh-CN" altLang="en-US" dirty="0"/>
              <a:t> </a:t>
            </a:r>
            <a:endParaRPr kumimoji="0" lang="zh-CN" altLang="en-US" dirty="0"/>
          </a:p>
        </p:txBody>
      </p:sp>
      <p:grpSp>
        <p:nvGrpSpPr>
          <p:cNvPr id="2" name="Group 15"/>
          <p:cNvGrpSpPr/>
          <p:nvPr/>
        </p:nvGrpSpPr>
        <p:grpSpPr bwMode="auto">
          <a:xfrm>
            <a:off x="6179344" y="2780928"/>
            <a:ext cx="2500312" cy="1944688"/>
            <a:chOff x="4014" y="3067"/>
            <a:chExt cx="1575" cy="1225"/>
          </a:xfrm>
        </p:grpSpPr>
        <p:sp>
          <p:nvSpPr>
            <p:cNvPr id="16" name="Oval 16"/>
            <p:cNvSpPr>
              <a:spLocks noChangeArrowheads="1"/>
            </p:cNvSpPr>
            <p:nvPr/>
          </p:nvSpPr>
          <p:spPr bwMode="auto">
            <a:xfrm>
              <a:off x="4206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4238" y="359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0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5224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5256" y="3594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a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5248" y="365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014" y="378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V="1">
              <a:off x="4549" y="3786"/>
              <a:ext cx="66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Arc 23"/>
            <p:cNvSpPr/>
            <p:nvPr/>
          </p:nvSpPr>
          <p:spPr bwMode="auto">
            <a:xfrm rot="-5400000">
              <a:off x="4194" y="3414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4083" y="3067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L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4468" y="3459"/>
              <a:ext cx="8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chemeClr val="tx1"/>
                  </a:solidFill>
                </a:rPr>
                <a:t>1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#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,R </a:t>
              </a:r>
              <a:endParaRPr lang="en-US" altLang="zh-CN" b="0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26" name="Oval 26"/>
            <p:cNvSpPr>
              <a:spLocks noChangeArrowheads="1"/>
            </p:cNvSpPr>
            <p:nvPr/>
          </p:nvSpPr>
          <p:spPr bwMode="auto">
            <a:xfrm>
              <a:off x="4910" y="39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4942" y="3917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r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4513" y="3929"/>
              <a:ext cx="40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4241" y="3920"/>
              <a:ext cx="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_</a:t>
              </a:r>
              <a:r>
                <a:rPr lang="en-US" altLang="zh-CN" sz="1600" b="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R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5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5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5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5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5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5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5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5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5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图灵机的格局</a:t>
            </a:r>
            <a:endParaRPr lang="zh-CN" altLang="en-US" b="1" smtClean="0"/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323850" y="1398588"/>
            <a:ext cx="7800975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描述图灵机运行的每一步需要如下信息</a:t>
            </a:r>
            <a:r>
              <a:rPr kumimoji="0" lang="en-US" altLang="zh-CN" dirty="0"/>
              <a:t>:</a:t>
            </a:r>
            <a:endParaRPr kumimoji="0" lang="en-US" altLang="zh-CN" dirty="0"/>
          </a:p>
          <a:p>
            <a:pPr>
              <a:lnSpc>
                <a:spcPct val="120000"/>
              </a:lnSpc>
            </a:pPr>
            <a:r>
              <a:rPr kumimoji="0" lang="zh-CN" altLang="en-US" dirty="0"/>
              <a:t>  控制器的</a:t>
            </a:r>
            <a:r>
              <a:rPr kumimoji="0" lang="zh-CN" altLang="en-US" dirty="0">
                <a:solidFill>
                  <a:srgbClr val="0000FF"/>
                </a:solidFill>
              </a:rPr>
              <a:t>状态</a:t>
            </a:r>
            <a:r>
              <a:rPr kumimoji="0" lang="en-US" altLang="zh-CN" dirty="0">
                <a:solidFill>
                  <a:schemeClr val="tx1"/>
                </a:solidFill>
              </a:rPr>
              <a:t>; </a:t>
            </a:r>
            <a:r>
              <a:rPr kumimoji="0" lang="en-US" altLang="zh-CN" dirty="0"/>
              <a:t> </a:t>
            </a:r>
            <a:r>
              <a:rPr kumimoji="0" lang="zh-CN" altLang="en-US" dirty="0"/>
              <a:t>存储带上</a:t>
            </a:r>
            <a:r>
              <a:rPr kumimoji="0" lang="zh-CN" altLang="en-US" dirty="0">
                <a:solidFill>
                  <a:srgbClr val="FF3300"/>
                </a:solidFill>
              </a:rPr>
              <a:t>字符串</a:t>
            </a:r>
            <a:r>
              <a:rPr kumimoji="0" lang="en-US" altLang="zh-CN" dirty="0">
                <a:solidFill>
                  <a:schemeClr val="tx1"/>
                </a:solidFill>
              </a:rPr>
              <a:t>; </a:t>
            </a:r>
            <a:r>
              <a:rPr kumimoji="0" lang="zh-CN" altLang="en-US" dirty="0"/>
              <a:t>读写头的</a:t>
            </a:r>
            <a:r>
              <a:rPr kumimoji="0" lang="zh-CN" altLang="en-US" dirty="0">
                <a:solidFill>
                  <a:srgbClr val="FF3300"/>
                </a:solidFill>
              </a:rPr>
              <a:t>位置</a:t>
            </a:r>
            <a:r>
              <a:rPr kumimoji="0" lang="en-US" altLang="zh-CN" dirty="0"/>
              <a:t>. </a:t>
            </a:r>
            <a:endParaRPr kumimoji="0" lang="en-US" altLang="zh-CN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定义</a:t>
            </a:r>
            <a:r>
              <a:rPr kumimoji="0" lang="en-US" altLang="zh-CN" dirty="0"/>
              <a:t>: </a:t>
            </a:r>
            <a:r>
              <a:rPr kumimoji="0" lang="zh-CN" altLang="en-US" dirty="0"/>
              <a:t>对于图灵机</a:t>
            </a:r>
            <a:r>
              <a:rPr kumimoji="0" lang="en-US" altLang="zh-CN" dirty="0"/>
              <a:t>M=(Q, </a:t>
            </a:r>
            <a:r>
              <a:rPr kumimoji="0" lang="en-US" altLang="zh-CN" dirty="0">
                <a:sym typeface="Symbol" panose="05050102010706020507" pitchFamily="18" charset="2"/>
              </a:rPr>
              <a:t>, , </a:t>
            </a:r>
            <a:r>
              <a:rPr kumimoji="0" lang="en-US" altLang="zh-CN" i="1" dirty="0">
                <a:sym typeface="Symbol" panose="05050102010706020507" pitchFamily="18" charset="2"/>
              </a:rPr>
              <a:t></a:t>
            </a:r>
            <a:r>
              <a:rPr kumimoji="0" lang="en-US" altLang="zh-CN" dirty="0"/>
              <a:t>, </a:t>
            </a:r>
            <a:r>
              <a:rPr kumimoji="0" lang="en-US" altLang="zh-CN" i="1" dirty="0"/>
              <a:t>q</a:t>
            </a:r>
            <a:r>
              <a:rPr kumimoji="0" lang="en-US" altLang="zh-CN" baseline="-25000" dirty="0"/>
              <a:t>0</a:t>
            </a:r>
            <a:r>
              <a:rPr kumimoji="0" lang="en-US" altLang="zh-CN" dirty="0"/>
              <a:t>, </a:t>
            </a:r>
            <a:r>
              <a:rPr kumimoji="0" lang="en-US" altLang="zh-CN" i="1" dirty="0" err="1"/>
              <a:t>q</a:t>
            </a:r>
            <a:r>
              <a:rPr kumimoji="0" lang="en-US" altLang="zh-CN" i="1" baseline="-25000" dirty="0" err="1"/>
              <a:t>a</a:t>
            </a:r>
            <a:r>
              <a:rPr kumimoji="0" lang="en-US" altLang="zh-CN" dirty="0"/>
              <a:t>, </a:t>
            </a:r>
            <a:r>
              <a:rPr kumimoji="0" lang="en-US" altLang="zh-CN" i="1" dirty="0" err="1"/>
              <a:t>q</a:t>
            </a:r>
            <a:r>
              <a:rPr kumimoji="0" lang="en-US" altLang="zh-CN" i="1" baseline="-25000" dirty="0" err="1"/>
              <a:t>r</a:t>
            </a:r>
            <a:r>
              <a:rPr kumimoji="0" lang="en-US" altLang="zh-CN" dirty="0"/>
              <a:t>), </a:t>
            </a:r>
            <a:endParaRPr kumimoji="0" lang="en-US" altLang="zh-CN" dirty="0"/>
          </a:p>
          <a:p>
            <a:pPr>
              <a:lnSpc>
                <a:spcPct val="120000"/>
              </a:lnSpc>
            </a:pPr>
            <a:r>
              <a:rPr kumimoji="0" lang="zh-CN" altLang="en-US" dirty="0"/>
              <a:t>  设</a:t>
            </a:r>
            <a:r>
              <a:rPr kumimoji="0" lang="en-US" altLang="zh-CN" i="1" dirty="0" err="1">
                <a:solidFill>
                  <a:srgbClr val="0000FF"/>
                </a:solidFill>
              </a:rPr>
              <a:t>q</a:t>
            </a:r>
            <a:r>
              <a:rPr kumimoji="0" lang="en-US" altLang="zh-CN" dirty="0" err="1">
                <a:sym typeface="Symbol" panose="05050102010706020507" pitchFamily="18" charset="2"/>
              </a:rPr>
              <a:t>Q</a:t>
            </a:r>
            <a:r>
              <a:rPr kumimoji="0" lang="en-US" altLang="zh-CN" dirty="0">
                <a:sym typeface="Symbol" panose="05050102010706020507" pitchFamily="18" charset="2"/>
              </a:rPr>
              <a:t>, </a:t>
            </a:r>
            <a:r>
              <a:rPr kumimoji="0" lang="en-US" altLang="zh-CN" i="1" dirty="0" err="1">
                <a:solidFill>
                  <a:srgbClr val="FF3300"/>
                </a:solidFill>
                <a:sym typeface="Symbol" panose="05050102010706020507" pitchFamily="18" charset="2"/>
              </a:rPr>
              <a:t>u</a:t>
            </a:r>
            <a:r>
              <a:rPr kumimoji="0" lang="en-US" altLang="zh-CN" dirty="0" err="1">
                <a:sym typeface="Symbol" panose="05050102010706020507" pitchFamily="18" charset="2"/>
              </a:rPr>
              <a:t>,</a:t>
            </a:r>
            <a:r>
              <a:rPr kumimoji="0" lang="en-US" altLang="zh-CN" i="1" dirty="0" err="1">
                <a:solidFill>
                  <a:srgbClr val="FF3300"/>
                </a:solidFill>
                <a:sym typeface="Symbol" panose="05050102010706020507" pitchFamily="18" charset="2"/>
              </a:rPr>
              <a:t>v</a:t>
            </a:r>
            <a:r>
              <a:rPr kumimoji="0" lang="en-US" altLang="zh-CN" dirty="0">
                <a:sym typeface="Symbol" panose="05050102010706020507" pitchFamily="18" charset="2"/>
              </a:rPr>
              <a:t></a:t>
            </a:r>
            <a:r>
              <a:rPr kumimoji="0" lang="en-US" altLang="zh-CN" baseline="30000" dirty="0">
                <a:sym typeface="Symbol" panose="05050102010706020507" pitchFamily="18" charset="2"/>
              </a:rPr>
              <a:t>*</a:t>
            </a:r>
            <a:r>
              <a:rPr kumimoji="0" lang="en-US" altLang="zh-CN" dirty="0">
                <a:sym typeface="Symbol" panose="05050102010706020507" pitchFamily="18" charset="2"/>
              </a:rPr>
              <a:t>, </a:t>
            </a:r>
            <a:r>
              <a:rPr kumimoji="0" lang="zh-CN" altLang="en-US" dirty="0">
                <a:sym typeface="Symbol" panose="05050102010706020507" pitchFamily="18" charset="2"/>
              </a:rPr>
              <a:t>则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格局</a:t>
            </a:r>
            <a:r>
              <a:rPr kumimoji="0" lang="zh-CN" altLang="en-US" dirty="0">
                <a:sym typeface="Symbol" panose="05050102010706020507" pitchFamily="18" charset="2"/>
              </a:rPr>
              <a:t> </a:t>
            </a:r>
            <a:r>
              <a:rPr kumimoji="0" lang="en-US" altLang="zh-CN" i="1" dirty="0" err="1">
                <a:solidFill>
                  <a:srgbClr val="FF3300"/>
                </a:solidFill>
                <a:sym typeface="Symbol" panose="05050102010706020507" pitchFamily="18" charset="2"/>
              </a:rPr>
              <a:t>u</a:t>
            </a:r>
            <a:r>
              <a:rPr kumimoji="0" lang="en-US" altLang="zh-CN" i="1" dirty="0" err="1">
                <a:solidFill>
                  <a:srgbClr val="0000FF"/>
                </a:solidFill>
                <a:sym typeface="Symbol" panose="05050102010706020507" pitchFamily="18" charset="2"/>
              </a:rPr>
              <a:t>q</a:t>
            </a:r>
            <a:r>
              <a:rPr kumimoji="0" lang="en-US" altLang="zh-CN" i="1" dirty="0" err="1">
                <a:solidFill>
                  <a:srgbClr val="FF3300"/>
                </a:solidFill>
                <a:sym typeface="Symbol" panose="05050102010706020507" pitchFamily="18" charset="2"/>
              </a:rPr>
              <a:t>v</a:t>
            </a:r>
            <a:r>
              <a:rPr kumimoji="0" lang="en-US" altLang="zh-CN" i="1" dirty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dirty="0">
                <a:sym typeface="Symbol" panose="05050102010706020507" pitchFamily="18" charset="2"/>
              </a:rPr>
              <a:t>表示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1)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当前控制器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状态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为</a:t>
            </a:r>
            <a:r>
              <a:rPr kumimoji="0"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q</a:t>
            </a:r>
            <a:r>
              <a:rPr kumimoji="0"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2) 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存储带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上字符串为</a:t>
            </a:r>
            <a:r>
              <a:rPr kumimoji="0" lang="en-US" altLang="zh-CN" i="1" dirty="0" err="1">
                <a:solidFill>
                  <a:srgbClr val="FF3300"/>
                </a:solidFill>
                <a:sym typeface="Symbol" panose="05050102010706020507" pitchFamily="18" charset="2"/>
              </a:rPr>
              <a:t>uv</a:t>
            </a:r>
            <a:r>
              <a:rPr kumimoji="0" lang="en-US" altLang="zh-CN" dirty="0">
                <a:sym typeface="Symbol" panose="05050102010706020507" pitchFamily="18" charset="2"/>
              </a:rPr>
              <a:t>(</a:t>
            </a:r>
            <a:r>
              <a:rPr kumimoji="0" lang="zh-CN" altLang="en-US" dirty="0">
                <a:sym typeface="Symbol" panose="05050102010706020507" pitchFamily="18" charset="2"/>
              </a:rPr>
              <a:t>其余为空格</a:t>
            </a:r>
            <a:r>
              <a:rPr kumimoji="0" lang="en-US" altLang="zh-CN" dirty="0">
                <a:sym typeface="Symbol" panose="05050102010706020507" pitchFamily="18" charset="2"/>
              </a:rPr>
              <a:t>);</a:t>
            </a:r>
            <a:endParaRPr kumimoji="0" lang="en-US" altLang="zh-CN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3) 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读写头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指向</a:t>
            </a:r>
            <a:r>
              <a:rPr kumimoji="0" lang="en-US" altLang="zh-CN" i="1" dirty="0">
                <a:solidFill>
                  <a:srgbClr val="FF3300"/>
                </a:solidFill>
                <a:sym typeface="Symbol" panose="05050102010706020507" pitchFamily="18" charset="2"/>
              </a:rPr>
              <a:t>v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的第一个符号</a:t>
            </a:r>
            <a:r>
              <a:rPr kumimoji="0" lang="en-US" altLang="zh-CN" dirty="0">
                <a:sym typeface="Symbol" panose="05050102010706020507" pitchFamily="18" charset="2"/>
              </a:rPr>
              <a:t>.</a:t>
            </a:r>
            <a:endParaRPr kumimoji="0" lang="en-US" altLang="zh-CN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起始格局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接受格局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拒绝格局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6443663" y="4797425"/>
            <a:ext cx="2500312" cy="1944688"/>
            <a:chOff x="4014" y="3067"/>
            <a:chExt cx="1575" cy="1225"/>
          </a:xfrm>
        </p:grpSpPr>
        <p:sp>
          <p:nvSpPr>
            <p:cNvPr id="560144" name="Oval 16"/>
            <p:cNvSpPr>
              <a:spLocks noChangeArrowheads="1"/>
            </p:cNvSpPr>
            <p:nvPr/>
          </p:nvSpPr>
          <p:spPr bwMode="auto">
            <a:xfrm>
              <a:off x="4206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45" name="Text Box 17"/>
            <p:cNvSpPr txBox="1">
              <a:spLocks noChangeArrowheads="1"/>
            </p:cNvSpPr>
            <p:nvPr/>
          </p:nvSpPr>
          <p:spPr bwMode="auto">
            <a:xfrm>
              <a:off x="4238" y="359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0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5224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47" name="Text Box 19"/>
            <p:cNvSpPr txBox="1">
              <a:spLocks noChangeArrowheads="1"/>
            </p:cNvSpPr>
            <p:nvPr/>
          </p:nvSpPr>
          <p:spPr bwMode="auto">
            <a:xfrm>
              <a:off x="5256" y="3594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a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60148" name="Oval 20"/>
            <p:cNvSpPr>
              <a:spLocks noChangeArrowheads="1"/>
            </p:cNvSpPr>
            <p:nvPr/>
          </p:nvSpPr>
          <p:spPr bwMode="auto">
            <a:xfrm>
              <a:off x="5248" y="365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49" name="Line 21"/>
            <p:cNvSpPr>
              <a:spLocks noChangeShapeType="1"/>
            </p:cNvSpPr>
            <p:nvPr/>
          </p:nvSpPr>
          <p:spPr bwMode="auto">
            <a:xfrm>
              <a:off x="4014" y="378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0" name="Line 22"/>
            <p:cNvSpPr>
              <a:spLocks noChangeShapeType="1"/>
            </p:cNvSpPr>
            <p:nvPr/>
          </p:nvSpPr>
          <p:spPr bwMode="auto">
            <a:xfrm flipV="1">
              <a:off x="4549" y="3786"/>
              <a:ext cx="66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1" name="Arc 23"/>
            <p:cNvSpPr/>
            <p:nvPr/>
          </p:nvSpPr>
          <p:spPr bwMode="auto">
            <a:xfrm rot="-5400000">
              <a:off x="4194" y="3414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52" name="Text Box 24"/>
            <p:cNvSpPr txBox="1">
              <a:spLocks noChangeArrowheads="1"/>
            </p:cNvSpPr>
            <p:nvPr/>
          </p:nvSpPr>
          <p:spPr bwMode="auto">
            <a:xfrm>
              <a:off x="4083" y="3067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L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468" y="3459"/>
              <a:ext cx="8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chemeClr val="tx1"/>
                  </a:solidFill>
                </a:rPr>
                <a:t>1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#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,R </a:t>
              </a:r>
              <a:endParaRPr lang="en-US" altLang="zh-CN" b="0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4910" y="39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55" name="Text Box 27"/>
            <p:cNvSpPr txBox="1">
              <a:spLocks noChangeArrowheads="1"/>
            </p:cNvSpPr>
            <p:nvPr/>
          </p:nvSpPr>
          <p:spPr bwMode="auto">
            <a:xfrm>
              <a:off x="4942" y="3917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r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60156" name="Line 28"/>
            <p:cNvSpPr>
              <a:spLocks noChangeShapeType="1"/>
            </p:cNvSpPr>
            <p:nvPr/>
          </p:nvSpPr>
          <p:spPr bwMode="auto">
            <a:xfrm>
              <a:off x="4513" y="3929"/>
              <a:ext cx="40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7" name="Text Box 29"/>
            <p:cNvSpPr txBox="1">
              <a:spLocks noChangeArrowheads="1"/>
            </p:cNvSpPr>
            <p:nvPr/>
          </p:nvSpPr>
          <p:spPr bwMode="auto">
            <a:xfrm>
              <a:off x="4241" y="3920"/>
              <a:ext cx="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_</a:t>
              </a:r>
              <a:r>
                <a:rPr lang="en-US" altLang="zh-CN" sz="1600" b="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R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0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0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0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0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0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0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格局演化举例</a:t>
            </a:r>
            <a:endParaRPr lang="zh-CN" altLang="en-US" b="1" smtClean="0"/>
          </a:p>
        </p:txBody>
      </p:sp>
      <p:grpSp>
        <p:nvGrpSpPr>
          <p:cNvPr id="3" name="Group 4"/>
          <p:cNvGrpSpPr/>
          <p:nvPr/>
        </p:nvGrpSpPr>
        <p:grpSpPr bwMode="auto">
          <a:xfrm>
            <a:off x="1547664" y="1341438"/>
            <a:ext cx="2500313" cy="1944687"/>
            <a:chOff x="4014" y="3067"/>
            <a:chExt cx="1575" cy="1225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206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58" name="Text Box 6"/>
            <p:cNvSpPr txBox="1">
              <a:spLocks noChangeArrowheads="1"/>
            </p:cNvSpPr>
            <p:nvPr/>
          </p:nvSpPr>
          <p:spPr bwMode="auto">
            <a:xfrm>
              <a:off x="4238" y="3594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 s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5224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60" name="Text Box 8"/>
            <p:cNvSpPr txBox="1">
              <a:spLocks noChangeArrowheads="1"/>
            </p:cNvSpPr>
            <p:nvPr/>
          </p:nvSpPr>
          <p:spPr bwMode="auto">
            <a:xfrm>
              <a:off x="5256" y="3594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a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48" y="365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62" name="Line 10"/>
            <p:cNvSpPr>
              <a:spLocks noChangeShapeType="1"/>
            </p:cNvSpPr>
            <p:nvPr/>
          </p:nvSpPr>
          <p:spPr bwMode="auto">
            <a:xfrm>
              <a:off x="4014" y="378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63" name="Line 11"/>
            <p:cNvSpPr>
              <a:spLocks noChangeShapeType="1"/>
            </p:cNvSpPr>
            <p:nvPr/>
          </p:nvSpPr>
          <p:spPr bwMode="auto">
            <a:xfrm flipV="1">
              <a:off x="4549" y="3786"/>
              <a:ext cx="66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64" name="Arc 12"/>
            <p:cNvSpPr/>
            <p:nvPr/>
          </p:nvSpPr>
          <p:spPr bwMode="auto">
            <a:xfrm rot="-5400000">
              <a:off x="4194" y="3414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65" name="Text Box 13"/>
            <p:cNvSpPr txBox="1">
              <a:spLocks noChangeArrowheads="1"/>
            </p:cNvSpPr>
            <p:nvPr/>
          </p:nvSpPr>
          <p:spPr bwMode="auto">
            <a:xfrm>
              <a:off x="4083" y="3067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L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61166" name="Text Box 14"/>
            <p:cNvSpPr txBox="1">
              <a:spLocks noChangeArrowheads="1"/>
            </p:cNvSpPr>
            <p:nvPr/>
          </p:nvSpPr>
          <p:spPr bwMode="auto">
            <a:xfrm>
              <a:off x="4488" y="3459"/>
              <a:ext cx="8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chemeClr val="tx1"/>
                  </a:solidFill>
                </a:rPr>
                <a:t>1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#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,R </a:t>
              </a:r>
              <a:endParaRPr lang="en-US" altLang="zh-CN" b="0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61167" name="Oval 15"/>
            <p:cNvSpPr>
              <a:spLocks noChangeArrowheads="1"/>
            </p:cNvSpPr>
            <p:nvPr/>
          </p:nvSpPr>
          <p:spPr bwMode="auto">
            <a:xfrm>
              <a:off x="4910" y="39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68" name="Text Box 16"/>
            <p:cNvSpPr txBox="1">
              <a:spLocks noChangeArrowheads="1"/>
            </p:cNvSpPr>
            <p:nvPr/>
          </p:nvSpPr>
          <p:spPr bwMode="auto">
            <a:xfrm>
              <a:off x="4942" y="3917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r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61169" name="Line 17"/>
            <p:cNvSpPr>
              <a:spLocks noChangeShapeType="1"/>
            </p:cNvSpPr>
            <p:nvPr/>
          </p:nvSpPr>
          <p:spPr bwMode="auto">
            <a:xfrm>
              <a:off x="4513" y="3929"/>
              <a:ext cx="40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70" name="Text Box 18"/>
            <p:cNvSpPr txBox="1">
              <a:spLocks noChangeArrowheads="1"/>
            </p:cNvSpPr>
            <p:nvPr/>
          </p:nvSpPr>
          <p:spPr bwMode="auto">
            <a:xfrm>
              <a:off x="4241" y="3920"/>
              <a:ext cx="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_</a:t>
              </a:r>
              <a:r>
                <a:rPr lang="en-US" altLang="zh-CN" sz="1600" b="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R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561172" name="Text Box 20"/>
          <p:cNvSpPr txBox="1">
            <a:spLocks noChangeArrowheads="1"/>
          </p:cNvSpPr>
          <p:nvPr/>
        </p:nvSpPr>
        <p:spPr bwMode="auto">
          <a:xfrm>
            <a:off x="1201738" y="3854450"/>
            <a:ext cx="993775" cy="223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olidFill>
                  <a:srgbClr val="FF3300"/>
                </a:solidFill>
              </a:rPr>
              <a:t>s 0</a:t>
            </a:r>
            <a:r>
              <a:rPr lang="en-US" altLang="zh-CN"/>
              <a:t> 1 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olidFill>
                  <a:srgbClr val="FF3300"/>
                </a:solidFill>
              </a:rPr>
              <a:t>s 0</a:t>
            </a:r>
            <a:r>
              <a:rPr lang="en-US" altLang="zh-CN"/>
              <a:t> 1 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/>
              <a:t>… 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/>
              <a:t>循环 </a:t>
            </a:r>
            <a:endParaRPr lang="zh-CN" altLang="en-US"/>
          </a:p>
        </p:txBody>
      </p:sp>
      <p:sp>
        <p:nvSpPr>
          <p:cNvPr id="561174" name="Text Box 22"/>
          <p:cNvSpPr txBox="1">
            <a:spLocks noChangeArrowheads="1"/>
          </p:cNvSpPr>
          <p:nvPr/>
        </p:nvSpPr>
        <p:spPr bwMode="auto">
          <a:xfrm>
            <a:off x="3851275" y="3860800"/>
            <a:ext cx="1103187" cy="16866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rgbClr val="FF3300"/>
                </a:solidFill>
              </a:rPr>
              <a:t>s 1</a:t>
            </a:r>
            <a:r>
              <a:rPr lang="en-US" altLang="zh-CN" dirty="0"/>
              <a:t> 0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/>
              <a:t># </a:t>
            </a:r>
            <a:r>
              <a:rPr lang="en-US" altLang="zh-CN" dirty="0" err="1">
                <a:solidFill>
                  <a:srgbClr val="FF3300"/>
                </a:solidFill>
              </a:rPr>
              <a:t>q</a:t>
            </a:r>
            <a:r>
              <a:rPr lang="en-US" altLang="zh-CN" baseline="-25000" dirty="0" err="1">
                <a:solidFill>
                  <a:srgbClr val="FF3300"/>
                </a:solidFill>
              </a:rPr>
              <a:t>a</a:t>
            </a:r>
            <a:r>
              <a:rPr lang="en-US" altLang="zh-CN" baseline="-25000" dirty="0">
                <a:solidFill>
                  <a:srgbClr val="FF3300"/>
                </a:solidFill>
              </a:rPr>
              <a:t> </a:t>
            </a:r>
            <a:r>
              <a:rPr lang="en-US" altLang="zh-CN" dirty="0">
                <a:solidFill>
                  <a:srgbClr val="FF3300"/>
                </a:solidFill>
              </a:rPr>
              <a:t>0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接受 </a:t>
            </a:r>
            <a:endParaRPr lang="zh-CN" altLang="en-US" dirty="0"/>
          </a:p>
        </p:txBody>
      </p:sp>
      <p:sp>
        <p:nvSpPr>
          <p:cNvPr id="561175" name="Text Box 23"/>
          <p:cNvSpPr txBox="1">
            <a:spLocks noChangeArrowheads="1"/>
          </p:cNvSpPr>
          <p:nvPr/>
        </p:nvSpPr>
        <p:spPr bwMode="auto">
          <a:xfrm>
            <a:off x="6443663" y="3833813"/>
            <a:ext cx="1120775" cy="168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olidFill>
                  <a:srgbClr val="FF3300"/>
                </a:solidFill>
              </a:rPr>
              <a:t>s _</a:t>
            </a:r>
            <a:r>
              <a:rPr lang="en-US" altLang="zh-CN"/>
              <a:t> _ 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/>
              <a:t>_ </a:t>
            </a:r>
            <a:r>
              <a:rPr lang="en-US" altLang="zh-CN">
                <a:solidFill>
                  <a:srgbClr val="FF3300"/>
                </a:solidFill>
              </a:rPr>
              <a:t>q</a:t>
            </a:r>
            <a:r>
              <a:rPr lang="en-US" altLang="zh-CN" baseline="-25000">
                <a:solidFill>
                  <a:srgbClr val="FF3300"/>
                </a:solidFill>
              </a:rPr>
              <a:t>r</a:t>
            </a:r>
            <a:r>
              <a:rPr lang="en-US" altLang="zh-CN">
                <a:solidFill>
                  <a:srgbClr val="FF3300"/>
                </a:solidFill>
              </a:rPr>
              <a:t> _</a:t>
            </a:r>
            <a:r>
              <a:rPr lang="en-US" altLang="zh-CN"/>
              <a:t> 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/>
              <a:t>拒绝 </a:t>
            </a:r>
            <a:endParaRPr lang="zh-CN" altLang="en-US"/>
          </a:p>
        </p:txBody>
      </p:sp>
      <p:grpSp>
        <p:nvGrpSpPr>
          <p:cNvPr id="4" name="Group 15"/>
          <p:cNvGrpSpPr/>
          <p:nvPr/>
        </p:nvGrpSpPr>
        <p:grpSpPr bwMode="auto">
          <a:xfrm>
            <a:off x="5980113" y="1510505"/>
            <a:ext cx="2500312" cy="1431925"/>
            <a:chOff x="4014" y="3067"/>
            <a:chExt cx="1575" cy="902"/>
          </a:xfrm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4206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4238" y="359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0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24" name="Oval 18"/>
            <p:cNvSpPr>
              <a:spLocks noChangeArrowheads="1"/>
            </p:cNvSpPr>
            <p:nvPr/>
          </p:nvSpPr>
          <p:spPr bwMode="auto">
            <a:xfrm>
              <a:off x="5224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5256" y="3594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a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5248" y="365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4014" y="378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4549" y="3786"/>
              <a:ext cx="66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Arc 23"/>
            <p:cNvSpPr/>
            <p:nvPr/>
          </p:nvSpPr>
          <p:spPr bwMode="auto">
            <a:xfrm rot="-5400000">
              <a:off x="4194" y="3414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083" y="3067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L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4468" y="3459"/>
              <a:ext cx="8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chemeClr val="tx1"/>
                  </a:solidFill>
                </a:rPr>
                <a:t>1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#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,R </a:t>
              </a:r>
              <a:endParaRPr lang="en-US" altLang="zh-CN" b="0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2" name="TextBox 1"/>
          <p:cNvSpPr txBox="1"/>
          <p:nvPr/>
        </p:nvSpPr>
        <p:spPr bwMode="auto">
          <a:xfrm>
            <a:off x="6156176" y="3068960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</a:rPr>
              <a:t>省略拒绝状态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1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1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1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1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1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1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117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117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1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1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1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1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1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1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11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11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61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1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1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1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1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72" grpId="0" animBg="1" build="p"/>
      <p:bldP spid="561174" grpId="0" animBg="1" build="p"/>
      <p:bldP spid="561175" grpId="0" animBg="1" build="p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图灵机计算的形式定义</a:t>
            </a:r>
            <a:endParaRPr lang="en-US" altLang="zh-CN" b="1" dirty="0" smtClean="0"/>
          </a:p>
        </p:txBody>
      </p:sp>
      <p:sp>
        <p:nvSpPr>
          <p:cNvPr id="562179" name="Text Box 3"/>
          <p:cNvSpPr txBox="1">
            <a:spLocks noChangeArrowheads="1"/>
          </p:cNvSpPr>
          <p:nvPr/>
        </p:nvSpPr>
        <p:spPr bwMode="auto">
          <a:xfrm>
            <a:off x="611188" y="1503363"/>
            <a:ext cx="5154612" cy="278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/>
              <a:t>称图灵机</a:t>
            </a:r>
            <a:r>
              <a:rPr kumimoji="0" lang="en-US" altLang="zh-CN">
                <a:solidFill>
                  <a:srgbClr val="FF3300"/>
                </a:solidFill>
              </a:rPr>
              <a:t>M</a:t>
            </a:r>
            <a:r>
              <a:rPr kumimoji="0" lang="zh-CN" altLang="en-US">
                <a:solidFill>
                  <a:srgbClr val="FF3300"/>
                </a:solidFill>
              </a:rPr>
              <a:t>接受</a:t>
            </a:r>
            <a:r>
              <a:rPr kumimoji="0" lang="zh-CN" altLang="en-US"/>
              <a:t>字符串</a:t>
            </a:r>
            <a:r>
              <a:rPr kumimoji="0" lang="en-US" altLang="zh-CN">
                <a:solidFill>
                  <a:srgbClr val="FF3300"/>
                </a:solidFill>
              </a:rPr>
              <a:t>w</a:t>
            </a:r>
            <a:r>
              <a:rPr kumimoji="0" lang="en-US" altLang="zh-CN"/>
              <a:t>,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/>
              <a:t>若存在格局序列</a:t>
            </a:r>
            <a:r>
              <a:rPr kumimoji="0" lang="en-US" altLang="zh-CN"/>
              <a:t>C</a:t>
            </a:r>
            <a:r>
              <a:rPr kumimoji="0" lang="en-US" altLang="zh-CN" baseline="-25000"/>
              <a:t>1</a:t>
            </a:r>
            <a:r>
              <a:rPr kumimoji="0" lang="en-US" altLang="zh-CN"/>
              <a:t>,C</a:t>
            </a:r>
            <a:r>
              <a:rPr kumimoji="0" lang="en-US" altLang="zh-CN" baseline="-25000"/>
              <a:t>2</a:t>
            </a:r>
            <a:r>
              <a:rPr kumimoji="0" lang="en-US" altLang="zh-CN"/>
              <a:t>,…,C</a:t>
            </a:r>
            <a:r>
              <a:rPr kumimoji="0" lang="en-US" altLang="zh-CN" baseline="-25000"/>
              <a:t>k</a:t>
            </a:r>
            <a:r>
              <a:rPr kumimoji="0" lang="zh-CN" altLang="en-US"/>
              <a:t>使得</a:t>
            </a:r>
            <a:endParaRPr kumimoji="0" lang="zh-CN" altLang="en-US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/>
              <a:t>    </a:t>
            </a:r>
            <a:r>
              <a:rPr kumimoji="0" lang="en-US" altLang="zh-CN"/>
              <a:t>1) C</a:t>
            </a:r>
            <a:r>
              <a:rPr kumimoji="0" lang="en-US" altLang="zh-CN" baseline="-25000"/>
              <a:t>1</a:t>
            </a:r>
            <a:r>
              <a:rPr kumimoji="0" lang="zh-CN" altLang="en-US"/>
              <a:t>是</a:t>
            </a:r>
            <a:r>
              <a:rPr kumimoji="0" lang="en-US" altLang="zh-CN"/>
              <a:t>M</a:t>
            </a:r>
            <a:r>
              <a:rPr kumimoji="0" lang="zh-CN" altLang="en-US"/>
              <a:t>的起始格局</a:t>
            </a:r>
            <a:r>
              <a:rPr kumimoji="0" lang="en-US" altLang="zh-CN" i="1"/>
              <a:t>q</a:t>
            </a:r>
            <a:r>
              <a:rPr kumimoji="0" lang="en-US" altLang="zh-CN" baseline="-25000"/>
              <a:t>0</a:t>
            </a:r>
            <a:r>
              <a:rPr kumimoji="0" lang="en-US" altLang="zh-CN"/>
              <a:t>w;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    2) C</a:t>
            </a:r>
            <a:r>
              <a:rPr kumimoji="0" lang="en-US" altLang="zh-CN" baseline="-25000"/>
              <a:t>i</a:t>
            </a:r>
            <a:r>
              <a:rPr kumimoji="0" lang="zh-CN" altLang="en-US"/>
              <a:t>产生</a:t>
            </a:r>
            <a:r>
              <a:rPr kumimoji="0" lang="en-US" altLang="zh-CN"/>
              <a:t>C</a:t>
            </a:r>
            <a:r>
              <a:rPr kumimoji="0" lang="en-US" altLang="zh-CN" baseline="-25000"/>
              <a:t>i+1</a:t>
            </a:r>
            <a:r>
              <a:rPr kumimoji="0" lang="en-US" altLang="zh-CN"/>
              <a:t>, i=1,…,k-1; 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    3) C</a:t>
            </a:r>
            <a:r>
              <a:rPr kumimoji="0" lang="en-US" altLang="zh-CN" baseline="-25000"/>
              <a:t>k</a:t>
            </a:r>
            <a:r>
              <a:rPr kumimoji="0" lang="zh-CN" altLang="en-US"/>
              <a:t>是</a:t>
            </a:r>
            <a:r>
              <a:rPr kumimoji="0" lang="en-US" altLang="zh-CN"/>
              <a:t>M</a:t>
            </a:r>
            <a:r>
              <a:rPr kumimoji="0" lang="zh-CN" altLang="en-US"/>
              <a:t>的接受格局</a:t>
            </a:r>
            <a:r>
              <a:rPr kumimoji="0" lang="en-US" altLang="zh-CN"/>
              <a:t>. </a:t>
            </a:r>
            <a:endParaRPr kumimoji="0" lang="en-US" altLang="zh-CN"/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658813" y="4727575"/>
            <a:ext cx="7081837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3200">
                <a:sym typeface="Symbol" panose="05050102010706020507" pitchFamily="18" charset="2"/>
              </a:rPr>
              <a:t>M</a:t>
            </a:r>
            <a:r>
              <a:rPr kumimoji="0" lang="zh-CN" altLang="en-US" sz="3200">
                <a:sym typeface="Symbol" panose="05050102010706020507" pitchFamily="18" charset="2"/>
              </a:rPr>
              <a:t>的</a:t>
            </a:r>
            <a:r>
              <a:rPr kumimoji="0" lang="zh-CN" altLang="en-US" sz="3200">
                <a:solidFill>
                  <a:srgbClr val="FF3300"/>
                </a:solidFill>
                <a:sym typeface="Symbol" panose="05050102010706020507" pitchFamily="18" charset="2"/>
              </a:rPr>
              <a:t>语言</a:t>
            </a:r>
            <a:r>
              <a:rPr kumimoji="0" lang="en-US" altLang="zh-CN" sz="3200">
                <a:sym typeface="Symbol" panose="05050102010706020507" pitchFamily="18" charset="2"/>
              </a:rPr>
              <a:t>: M</a:t>
            </a:r>
            <a:r>
              <a:rPr kumimoji="0" lang="zh-CN" altLang="en-US" sz="3200">
                <a:sym typeface="Symbol" panose="05050102010706020507" pitchFamily="18" charset="2"/>
              </a:rPr>
              <a:t>接受的所有字符串的集合</a:t>
            </a:r>
            <a:r>
              <a:rPr kumimoji="0" lang="en-US" altLang="zh-CN" sz="3200">
                <a:sym typeface="Symbol" panose="05050102010706020507" pitchFamily="18" charset="2"/>
              </a:rPr>
              <a:t>, </a:t>
            </a:r>
            <a:br>
              <a:rPr kumimoji="0" lang="en-US" altLang="zh-CN" sz="3200">
                <a:sym typeface="Symbol" panose="05050102010706020507" pitchFamily="18" charset="2"/>
              </a:rPr>
            </a:br>
            <a:r>
              <a:rPr kumimoji="0" lang="en-US" altLang="zh-CN" sz="3200">
                <a:sym typeface="Symbol" panose="05050102010706020507" pitchFamily="18" charset="2"/>
              </a:rPr>
              <a:t>                  </a:t>
            </a:r>
            <a:r>
              <a:rPr kumimoji="0" lang="zh-CN" altLang="en-US" sz="3200">
                <a:sym typeface="Symbol" panose="05050102010706020507" pitchFamily="18" charset="2"/>
              </a:rPr>
              <a:t>记为</a:t>
            </a:r>
            <a:r>
              <a:rPr kumimoji="0" lang="en-US" altLang="zh-CN" sz="3200">
                <a:solidFill>
                  <a:srgbClr val="FF3300"/>
                </a:solidFill>
                <a:sym typeface="Symbol" panose="05050102010706020507" pitchFamily="18" charset="2"/>
              </a:rPr>
              <a:t>L(M)</a:t>
            </a:r>
            <a:r>
              <a:rPr kumimoji="0" lang="en-US" altLang="zh-CN" sz="3200">
                <a:sym typeface="Symbol" panose="05050102010706020507" pitchFamily="18" charset="2"/>
              </a:rPr>
              <a:t>.</a:t>
            </a:r>
            <a:endParaRPr kumimoji="0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  <p:bldP spid="56218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Text Box 2"/>
          <p:cNvSpPr txBox="1">
            <a:spLocks noChangeArrowheads="1"/>
          </p:cNvSpPr>
          <p:nvPr/>
        </p:nvSpPr>
        <p:spPr bwMode="auto">
          <a:xfrm>
            <a:off x="1690688" y="1296988"/>
            <a:ext cx="5329237" cy="386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78000" tIns="190800" rIns="378000" bIns="190800">
            <a:spAutoFit/>
          </a:bodyPr>
          <a:lstStyle>
            <a:lvl1pPr marL="3429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0" lang="en-US" altLang="zh-CN" sz="4400"/>
              <a:t>1. </a:t>
            </a:r>
            <a:r>
              <a:rPr kumimoji="0" lang="zh-CN" altLang="en-US" sz="4400"/>
              <a:t>图灵机基础</a:t>
            </a:r>
            <a:endParaRPr kumimoji="0" lang="zh-CN" altLang="en-US" sz="440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0" lang="en-US" altLang="zh-CN" sz="4400"/>
              <a:t>1.1 </a:t>
            </a:r>
            <a:r>
              <a:rPr kumimoji="0" lang="zh-CN" altLang="en-US" sz="4400"/>
              <a:t>图灵机的定义</a:t>
            </a:r>
            <a:endParaRPr kumimoji="0" lang="zh-CN" altLang="en-US" sz="440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0" lang="en-US" altLang="zh-CN" sz="4400">
                <a:solidFill>
                  <a:srgbClr val="FF0000"/>
                </a:solidFill>
              </a:rPr>
              <a:t>1.2 </a:t>
            </a:r>
            <a:r>
              <a:rPr kumimoji="0" lang="zh-CN" altLang="en-US" sz="4400">
                <a:solidFill>
                  <a:srgbClr val="FF0000"/>
                </a:solidFill>
              </a:rPr>
              <a:t>图灵机举例</a:t>
            </a:r>
            <a:endParaRPr kumimoji="0" lang="zh-CN" altLang="en-US" sz="44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0" lang="en-US" altLang="zh-CN" sz="4400"/>
              <a:t>1.3 </a:t>
            </a:r>
            <a:r>
              <a:rPr kumimoji="0" lang="zh-CN" altLang="en-US" sz="4400"/>
              <a:t>图灵机的描述</a:t>
            </a:r>
            <a:endParaRPr kumimoji="0" lang="zh-CN" alt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图灵机举例</a:t>
            </a:r>
            <a:endParaRPr lang="zh-CN" altLang="en-US" b="1" smtClean="0"/>
          </a:p>
        </p:txBody>
      </p:sp>
      <p:sp>
        <p:nvSpPr>
          <p:cNvPr id="564227" name="Text Box 3"/>
          <p:cNvSpPr txBox="1">
            <a:spLocks noChangeArrowheads="1"/>
          </p:cNvSpPr>
          <p:nvPr/>
        </p:nvSpPr>
        <p:spPr bwMode="auto">
          <a:xfrm>
            <a:off x="971550" y="1268413"/>
            <a:ext cx="6500813" cy="500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ym typeface="Symbol" panose="05050102010706020507" pitchFamily="18" charset="2"/>
              </a:rPr>
              <a:t></a:t>
            </a:r>
            <a:r>
              <a:rPr kumimoji="0" lang="en-US" altLang="zh-CN" dirty="0">
                <a:sym typeface="Symbol" panose="05050102010706020507" pitchFamily="18" charset="2"/>
              </a:rPr>
              <a:t>={0,1}, A={0w1 : w</a:t>
            </a:r>
            <a:r>
              <a:rPr kumimoji="0" lang="en-US" altLang="zh-CN" baseline="30000" dirty="0">
                <a:sym typeface="Symbol" panose="05050102010706020507" pitchFamily="18" charset="2"/>
              </a:rPr>
              <a:t>*</a:t>
            </a:r>
            <a:r>
              <a:rPr kumimoji="0" lang="en-US" altLang="zh-CN" dirty="0">
                <a:sym typeface="Symbol" panose="05050102010706020507" pitchFamily="18" charset="2"/>
              </a:rPr>
              <a:t>} </a:t>
            </a:r>
            <a:r>
              <a:rPr kumimoji="0" lang="zh-CN" altLang="en-US" dirty="0">
                <a:sym typeface="Symbol" panose="05050102010706020507" pitchFamily="18" charset="2"/>
              </a:rPr>
              <a:t>正则语言</a:t>
            </a:r>
            <a:endParaRPr kumimoji="0" lang="zh-CN" altLang="en-US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ym typeface="Symbol" panose="05050102010706020507" pitchFamily="18" charset="2"/>
              </a:rPr>
              <a:t>               </a:t>
            </a:r>
            <a:r>
              <a:rPr kumimoji="0" lang="en-US" altLang="zh-CN" dirty="0">
                <a:sym typeface="Symbol" panose="05050102010706020507" pitchFamily="18" charset="2"/>
              </a:rPr>
              <a:t>B={0</a:t>
            </a:r>
            <a:r>
              <a:rPr kumimoji="0" lang="en-US" altLang="zh-CN" i="1" baseline="30000" dirty="0">
                <a:sym typeface="Symbol" panose="05050102010706020507" pitchFamily="18" charset="2"/>
              </a:rPr>
              <a:t>n</a:t>
            </a:r>
            <a:r>
              <a:rPr kumimoji="0" lang="en-US" altLang="zh-CN" dirty="0">
                <a:sym typeface="Symbol" panose="05050102010706020507" pitchFamily="18" charset="2"/>
              </a:rPr>
              <a:t>1</a:t>
            </a:r>
            <a:r>
              <a:rPr kumimoji="0" lang="en-US" altLang="zh-CN" i="1" baseline="30000" dirty="0">
                <a:sym typeface="Symbol" panose="05050102010706020507" pitchFamily="18" charset="2"/>
              </a:rPr>
              <a:t>n </a:t>
            </a:r>
            <a:r>
              <a:rPr kumimoji="0" lang="en-US" altLang="zh-CN" dirty="0">
                <a:sym typeface="Symbol" panose="05050102010706020507" pitchFamily="18" charset="2"/>
              </a:rPr>
              <a:t>: </a:t>
            </a:r>
            <a:r>
              <a:rPr kumimoji="0" lang="en-US" altLang="zh-CN" i="1" dirty="0">
                <a:sym typeface="Symbol" panose="05050102010706020507" pitchFamily="18" charset="2"/>
              </a:rPr>
              <a:t>n</a:t>
            </a:r>
            <a:r>
              <a:rPr kumimoji="0" lang="en-US" altLang="zh-CN" dirty="0">
                <a:sym typeface="Symbol" panose="05050102010706020507" pitchFamily="18" charset="2"/>
              </a:rPr>
              <a:t>0} </a:t>
            </a:r>
            <a:r>
              <a:rPr kumimoji="0" lang="zh-CN" altLang="en-US" dirty="0">
                <a:sym typeface="Symbol" panose="05050102010706020507" pitchFamily="18" charset="2"/>
              </a:rPr>
              <a:t>上下文无关语言</a:t>
            </a:r>
            <a:endParaRPr kumimoji="0" lang="zh-CN" altLang="en-US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>
                <a:sym typeface="Symbol" panose="05050102010706020507" pitchFamily="18" charset="2"/>
              </a:rPr>
              <a:t></a:t>
            </a:r>
            <a:r>
              <a:rPr kumimoji="0" lang="en-US" altLang="zh-CN" dirty="0">
                <a:sym typeface="Symbol" panose="05050102010706020507" pitchFamily="18" charset="2"/>
              </a:rPr>
              <a:t>={0},  C={0</a:t>
            </a:r>
            <a:r>
              <a:rPr kumimoji="0" lang="en-US" altLang="zh-CN" i="1" baseline="30000" dirty="0">
                <a:sym typeface="Symbol" panose="05050102010706020507" pitchFamily="18" charset="2"/>
              </a:rPr>
              <a:t>k</a:t>
            </a:r>
            <a:r>
              <a:rPr kumimoji="0" lang="en-US" altLang="zh-CN" dirty="0">
                <a:sym typeface="Symbol" panose="05050102010706020507" pitchFamily="18" charset="2"/>
              </a:rPr>
              <a:t>:</a:t>
            </a:r>
            <a:r>
              <a:rPr kumimoji="0" lang="en-US" altLang="zh-CN" i="1" dirty="0">
                <a:sym typeface="Symbol" panose="05050102010706020507" pitchFamily="18" charset="2"/>
              </a:rPr>
              <a:t>k</a:t>
            </a:r>
            <a:r>
              <a:rPr kumimoji="0" lang="en-US" altLang="zh-CN" dirty="0">
                <a:sym typeface="Symbol" panose="05050102010706020507" pitchFamily="18" charset="2"/>
              </a:rPr>
              <a:t>=2</a:t>
            </a:r>
            <a:r>
              <a:rPr kumimoji="0" lang="en-US" altLang="zh-CN" i="1" baseline="30000" dirty="0">
                <a:sym typeface="Symbol" panose="05050102010706020507" pitchFamily="18" charset="2"/>
              </a:rPr>
              <a:t>n</a:t>
            </a:r>
            <a:r>
              <a:rPr kumimoji="0" lang="en-US" altLang="zh-CN" dirty="0">
                <a:sym typeface="Symbol" panose="05050102010706020507" pitchFamily="18" charset="2"/>
              </a:rPr>
              <a:t>,</a:t>
            </a:r>
            <a:r>
              <a:rPr kumimoji="0" lang="en-US" altLang="zh-CN" i="1" dirty="0">
                <a:sym typeface="Symbol" panose="05050102010706020507" pitchFamily="18" charset="2"/>
              </a:rPr>
              <a:t>n</a:t>
            </a:r>
            <a:r>
              <a:rPr kumimoji="0" lang="en-US" altLang="zh-CN" dirty="0">
                <a:sym typeface="Symbol" panose="05050102010706020507" pitchFamily="18" charset="2"/>
              </a:rPr>
              <a:t>0} </a:t>
            </a:r>
            <a:r>
              <a:rPr kumimoji="0" lang="zh-CN" altLang="en-US" dirty="0">
                <a:sym typeface="Symbol" panose="05050102010706020507" pitchFamily="18" charset="2"/>
              </a:rPr>
              <a:t>图灵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可判定</a:t>
            </a:r>
            <a:r>
              <a:rPr kumimoji="0" lang="zh-CN" altLang="en-US" dirty="0">
                <a:sym typeface="Symbol" panose="05050102010706020507" pitchFamily="18" charset="2"/>
              </a:rPr>
              <a:t>语言 </a:t>
            </a:r>
            <a:endParaRPr kumimoji="0" lang="zh-CN" altLang="en-US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ym typeface="Symbol" panose="05050102010706020507" pitchFamily="18" charset="2"/>
              </a:rPr>
              <a:t>M=“</a:t>
            </a:r>
            <a:r>
              <a:rPr kumimoji="0" lang="zh-CN" altLang="en-US" dirty="0">
                <a:sym typeface="Symbol" panose="05050102010706020507" pitchFamily="18" charset="2"/>
              </a:rPr>
              <a:t>对于输入串</a:t>
            </a:r>
            <a:r>
              <a:rPr kumimoji="0" lang="en-US" altLang="zh-CN" dirty="0">
                <a:sym typeface="Symbol" panose="05050102010706020507" pitchFamily="18" charset="2"/>
              </a:rPr>
              <a:t>w,</a:t>
            </a:r>
            <a:endParaRPr kumimoji="0"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ym typeface="Symbol" panose="05050102010706020507" pitchFamily="18" charset="2"/>
              </a:rPr>
              <a:t>        1) </a:t>
            </a:r>
            <a:r>
              <a:rPr kumimoji="0" lang="zh-CN" altLang="en-US" dirty="0">
                <a:sym typeface="Symbol" panose="05050102010706020507" pitchFamily="18" charset="2"/>
              </a:rPr>
              <a:t>若</a:t>
            </a:r>
            <a:r>
              <a:rPr kumimoji="0" lang="en-US" altLang="zh-CN" dirty="0">
                <a:sym typeface="Symbol" panose="05050102010706020507" pitchFamily="18" charset="2"/>
              </a:rPr>
              <a:t>w=, </a:t>
            </a:r>
            <a:r>
              <a:rPr kumimoji="0" lang="zh-CN" altLang="en-US" dirty="0">
                <a:sym typeface="Symbol" panose="05050102010706020507" pitchFamily="18" charset="2"/>
              </a:rPr>
              <a:t>则拒绝</a:t>
            </a:r>
            <a:r>
              <a:rPr kumimoji="0" lang="en-US" altLang="zh-CN" dirty="0">
                <a:sym typeface="Symbol" panose="05050102010706020507" pitchFamily="18" charset="2"/>
              </a:rPr>
              <a:t>.</a:t>
            </a:r>
            <a:endParaRPr kumimoji="0"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ym typeface="Symbol" panose="05050102010706020507" pitchFamily="18" charset="2"/>
              </a:rPr>
              <a:t>        2) </a:t>
            </a:r>
            <a:r>
              <a:rPr kumimoji="0" lang="zh-CN" altLang="en-US" dirty="0">
                <a:sym typeface="Symbol" panose="05050102010706020507" pitchFamily="18" charset="2"/>
              </a:rPr>
              <a:t>若只有</a:t>
            </a:r>
            <a:r>
              <a:rPr kumimoji="0" lang="en-US" altLang="zh-CN" dirty="0">
                <a:sym typeface="Symbol" panose="05050102010706020507" pitchFamily="18" charset="2"/>
              </a:rPr>
              <a:t>1</a:t>
            </a:r>
            <a:r>
              <a:rPr kumimoji="0" lang="zh-CN" altLang="en-US" dirty="0">
                <a:sym typeface="Symbol" panose="05050102010706020507" pitchFamily="18" charset="2"/>
              </a:rPr>
              <a:t>个</a:t>
            </a:r>
            <a:r>
              <a:rPr kumimoji="0" lang="en-US" altLang="zh-CN" dirty="0">
                <a:sym typeface="Symbol" panose="05050102010706020507" pitchFamily="18" charset="2"/>
              </a:rPr>
              <a:t>0,</a:t>
            </a:r>
            <a:r>
              <a:rPr kumimoji="0" lang="zh-CN" altLang="en-US" dirty="0">
                <a:sym typeface="Symbol" panose="05050102010706020507" pitchFamily="18" charset="2"/>
              </a:rPr>
              <a:t>则接受</a:t>
            </a:r>
            <a:r>
              <a:rPr kumimoji="0" lang="en-US" altLang="zh-CN" dirty="0">
                <a:sym typeface="Symbol" panose="05050102010706020507" pitchFamily="18" charset="2"/>
              </a:rPr>
              <a:t>.</a:t>
            </a:r>
            <a:endParaRPr kumimoji="0"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ym typeface="Symbol" panose="05050102010706020507" pitchFamily="18" charset="2"/>
              </a:rPr>
              <a:t>        3) </a:t>
            </a:r>
            <a:r>
              <a:rPr kumimoji="0" lang="zh-CN" altLang="en-US" dirty="0">
                <a:sym typeface="Symbol" panose="05050102010706020507" pitchFamily="18" charset="2"/>
              </a:rPr>
              <a:t>若有奇数个</a:t>
            </a:r>
            <a:r>
              <a:rPr kumimoji="0" lang="en-US" altLang="zh-CN" dirty="0">
                <a:sym typeface="Symbol" panose="05050102010706020507" pitchFamily="18" charset="2"/>
              </a:rPr>
              <a:t>0,</a:t>
            </a:r>
            <a:r>
              <a:rPr kumimoji="0" lang="zh-CN" altLang="en-US" dirty="0">
                <a:sym typeface="Symbol" panose="05050102010706020507" pitchFamily="18" charset="2"/>
              </a:rPr>
              <a:t>则拒绝</a:t>
            </a:r>
            <a:r>
              <a:rPr kumimoji="0" lang="en-US" altLang="zh-CN" dirty="0">
                <a:sym typeface="Symbol" panose="05050102010706020507" pitchFamily="18" charset="2"/>
              </a:rPr>
              <a:t>.</a:t>
            </a:r>
            <a:endParaRPr kumimoji="0"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ym typeface="Symbol" panose="05050102010706020507" pitchFamily="18" charset="2"/>
              </a:rPr>
              <a:t>        4) </a:t>
            </a:r>
            <a:r>
              <a:rPr kumimoji="0" lang="zh-CN" altLang="en-US" dirty="0">
                <a:sym typeface="Symbol" panose="05050102010706020507" pitchFamily="18" charset="2"/>
              </a:rPr>
              <a:t>隔一个</a:t>
            </a:r>
            <a:r>
              <a:rPr kumimoji="0" lang="en-US" altLang="zh-CN" dirty="0">
                <a:sym typeface="Symbol" panose="05050102010706020507" pitchFamily="18" charset="2"/>
              </a:rPr>
              <a:t>0,</a:t>
            </a:r>
            <a:r>
              <a:rPr kumimoji="0" lang="zh-CN" altLang="en-US" dirty="0">
                <a:sym typeface="Symbol" panose="05050102010706020507" pitchFamily="18" charset="2"/>
              </a:rPr>
              <a:t>删一个</a:t>
            </a:r>
            <a:r>
              <a:rPr kumimoji="0" lang="en-US" altLang="zh-CN" dirty="0">
                <a:sym typeface="Symbol" panose="05050102010706020507" pitchFamily="18" charset="2"/>
              </a:rPr>
              <a:t>0. </a:t>
            </a:r>
            <a:r>
              <a:rPr kumimoji="0" lang="zh-CN" altLang="en-US" dirty="0">
                <a:sym typeface="Symbol" panose="05050102010706020507" pitchFamily="18" charset="2"/>
              </a:rPr>
              <a:t>转</a:t>
            </a:r>
            <a:r>
              <a:rPr kumimoji="0" lang="en-US" altLang="zh-CN" dirty="0">
                <a:sym typeface="Symbol" panose="05050102010706020507" pitchFamily="18" charset="2"/>
              </a:rPr>
              <a:t>(2).”</a:t>
            </a:r>
            <a:endParaRPr kumimoji="0"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ym typeface="Symbol" panose="05050102010706020507" pitchFamily="18" charset="2"/>
              </a:rPr>
              <a:t>L(M)=C, </a:t>
            </a:r>
            <a:r>
              <a:rPr kumimoji="0" lang="zh-CN" altLang="en-US" dirty="0">
                <a:sym typeface="Symbol" panose="05050102010706020507" pitchFamily="18" charset="2"/>
              </a:rPr>
              <a:t>即</a:t>
            </a:r>
            <a:r>
              <a:rPr kumimoji="0" lang="en-US" altLang="zh-CN" dirty="0">
                <a:sym typeface="Symbol" panose="05050102010706020507" pitchFamily="18" charset="2"/>
              </a:rPr>
              <a:t>M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识别</a:t>
            </a:r>
            <a:r>
              <a:rPr kumimoji="0" lang="en-US" altLang="zh-CN" dirty="0">
                <a:sym typeface="Symbol" panose="05050102010706020507" pitchFamily="18" charset="2"/>
              </a:rPr>
              <a:t>C.</a:t>
            </a:r>
            <a:endParaRPr kumimoji="0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2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状态图</a:t>
            </a:r>
            <a:endParaRPr lang="zh-CN" altLang="en-US" b="1" smtClean="0"/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203200" y="1389063"/>
            <a:ext cx="37766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M=“</a:t>
            </a:r>
            <a:r>
              <a:rPr kumimoji="0" lang="zh-CN" altLang="en-US" sz="2400">
                <a:sym typeface="Symbol" panose="05050102010706020507" pitchFamily="18" charset="2"/>
              </a:rPr>
              <a:t>对于输入</a:t>
            </a:r>
            <a:r>
              <a:rPr kumimoji="0" lang="en-US" altLang="zh-CN" sz="2400">
                <a:sym typeface="Symbol" panose="05050102010706020507" pitchFamily="18" charset="2"/>
              </a:rPr>
              <a:t>w,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1) </a:t>
            </a:r>
            <a:r>
              <a:rPr kumimoji="0" lang="zh-CN" altLang="en-US" sz="2400">
                <a:sym typeface="Symbol" panose="05050102010706020507" pitchFamily="18" charset="2"/>
              </a:rPr>
              <a:t>若</a:t>
            </a:r>
            <a:r>
              <a:rPr kumimoji="0" lang="en-US" altLang="zh-CN" sz="2400">
                <a:sym typeface="Symbol" panose="05050102010706020507" pitchFamily="18" charset="2"/>
              </a:rPr>
              <a:t>w=, </a:t>
            </a:r>
            <a:r>
              <a:rPr kumimoji="0" lang="zh-CN" altLang="en-US" sz="2400">
                <a:sym typeface="Symbol" panose="05050102010706020507" pitchFamily="18" charset="2"/>
              </a:rPr>
              <a:t>则拒绝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2) </a:t>
            </a:r>
            <a:r>
              <a:rPr kumimoji="0" lang="zh-CN" altLang="en-US" sz="2400">
                <a:sym typeface="Symbol" panose="05050102010706020507" pitchFamily="18" charset="2"/>
              </a:rPr>
              <a:t>若只有</a:t>
            </a:r>
            <a:r>
              <a:rPr kumimoji="0" lang="en-US" altLang="zh-CN" sz="2400">
                <a:sym typeface="Symbol" panose="05050102010706020507" pitchFamily="18" charset="2"/>
              </a:rPr>
              <a:t>1</a:t>
            </a:r>
            <a:r>
              <a:rPr kumimoji="0" lang="zh-CN" altLang="en-US" sz="2400">
                <a:sym typeface="Symbol" panose="05050102010706020507" pitchFamily="18" charset="2"/>
              </a:rPr>
              <a:t>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则接受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3) </a:t>
            </a:r>
            <a:r>
              <a:rPr kumimoji="0" lang="zh-CN" altLang="en-US" sz="2400">
                <a:sym typeface="Symbol" panose="05050102010706020507" pitchFamily="18" charset="2"/>
              </a:rPr>
              <a:t>若有奇数个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则拒绝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4) </a:t>
            </a:r>
            <a:r>
              <a:rPr kumimoji="0" lang="zh-CN" altLang="en-US" sz="2400">
                <a:sym typeface="Symbol" panose="05050102010706020507" pitchFamily="18" charset="2"/>
              </a:rPr>
              <a:t>隔一个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删一个</a:t>
            </a:r>
            <a:r>
              <a:rPr kumimoji="0" lang="en-US" altLang="zh-CN" sz="2400">
                <a:sym typeface="Symbol" panose="05050102010706020507" pitchFamily="18" charset="2"/>
              </a:rPr>
              <a:t>0. </a:t>
            </a:r>
            <a:r>
              <a:rPr kumimoji="0" lang="zh-CN" altLang="en-US" sz="2400">
                <a:sym typeface="Symbol" panose="05050102010706020507" pitchFamily="18" charset="2"/>
              </a:rPr>
              <a:t>转</a:t>
            </a:r>
            <a:r>
              <a:rPr kumimoji="0" lang="en-US" altLang="zh-CN" sz="2400">
                <a:sym typeface="Symbol" panose="05050102010706020507" pitchFamily="18" charset="2"/>
              </a:rPr>
              <a:t>(2).”</a:t>
            </a:r>
            <a:endParaRPr kumimoji="0" lang="en-US" altLang="zh-CN" sz="2400"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390650" y="4437063"/>
            <a:ext cx="1163638" cy="1584325"/>
            <a:chOff x="876" y="2795"/>
            <a:chExt cx="733" cy="998"/>
          </a:xfrm>
        </p:grpSpPr>
        <p:sp>
          <p:nvSpPr>
            <p:cNvPr id="565253" name="Line 5"/>
            <p:cNvSpPr>
              <a:spLocks noChangeShapeType="1"/>
            </p:cNvSpPr>
            <p:nvPr/>
          </p:nvSpPr>
          <p:spPr bwMode="auto">
            <a:xfrm>
              <a:off x="1429" y="2795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5254" name="Text Box 6"/>
            <p:cNvSpPr txBox="1">
              <a:spLocks noChangeArrowheads="1"/>
            </p:cNvSpPr>
            <p:nvPr/>
          </p:nvSpPr>
          <p:spPr bwMode="auto">
            <a:xfrm>
              <a:off x="876" y="2953"/>
              <a:ext cx="5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└┘</a:t>
              </a:r>
              <a:r>
                <a:rPr kumimoji="0" lang="zh-CN" altLang="en-US" sz="2000">
                  <a:sym typeface="Symbol" panose="05050102010706020507" pitchFamily="18" charset="2"/>
                </a:rPr>
                <a:t></a:t>
              </a:r>
              <a:r>
                <a:rPr kumimoji="0" lang="en-US" altLang="zh-CN" sz="2000">
                  <a:sym typeface="Symbol" panose="05050102010706020507" pitchFamily="18" charset="2"/>
                </a:rPr>
                <a:t>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5255" name="Oval 7"/>
            <p:cNvSpPr>
              <a:spLocks noChangeArrowheads="1"/>
            </p:cNvSpPr>
            <p:nvPr/>
          </p:nvSpPr>
          <p:spPr bwMode="auto">
            <a:xfrm>
              <a:off x="1292" y="3475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6" name="Text Box 8"/>
            <p:cNvSpPr txBox="1">
              <a:spLocks noChangeArrowheads="1"/>
            </p:cNvSpPr>
            <p:nvPr/>
          </p:nvSpPr>
          <p:spPr bwMode="auto">
            <a:xfrm>
              <a:off x="1292" y="3430"/>
              <a:ext cx="2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i="1" baseline="-25000"/>
                <a:t>r</a:t>
              </a:r>
              <a:endParaRPr kumimoji="0" lang="en-US" altLang="zh-CN" i="1" baseline="-25000"/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1619250" y="3860800"/>
            <a:ext cx="935038" cy="576263"/>
            <a:chOff x="1020" y="2432"/>
            <a:chExt cx="589" cy="363"/>
          </a:xfrm>
        </p:grpSpPr>
        <p:sp>
          <p:nvSpPr>
            <p:cNvPr id="565258" name="Oval 10"/>
            <p:cNvSpPr>
              <a:spLocks noChangeArrowheads="1"/>
            </p:cNvSpPr>
            <p:nvPr/>
          </p:nvSpPr>
          <p:spPr bwMode="auto">
            <a:xfrm>
              <a:off x="1292" y="2477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5259" name="Text Box 11"/>
            <p:cNvSpPr txBox="1">
              <a:spLocks noChangeArrowheads="1"/>
            </p:cNvSpPr>
            <p:nvPr/>
          </p:nvSpPr>
          <p:spPr bwMode="auto">
            <a:xfrm>
              <a:off x="1292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baseline="-25000"/>
                <a:t>0</a:t>
              </a:r>
              <a:endParaRPr kumimoji="0" lang="en-US" altLang="zh-CN" baseline="-25000"/>
            </a:p>
          </p:txBody>
        </p:sp>
        <p:sp>
          <p:nvSpPr>
            <p:cNvPr id="565260" name="Line 12"/>
            <p:cNvSpPr>
              <a:spLocks noChangeShapeType="1"/>
            </p:cNvSpPr>
            <p:nvPr/>
          </p:nvSpPr>
          <p:spPr bwMode="auto">
            <a:xfrm>
              <a:off x="1020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565261" name="Rectangle 13"/>
          <p:cNvSpPr>
            <a:spLocks noChangeArrowheads="1"/>
          </p:cNvSpPr>
          <p:nvPr/>
        </p:nvSpPr>
        <p:spPr bwMode="auto">
          <a:xfrm>
            <a:off x="250825" y="1484313"/>
            <a:ext cx="3673475" cy="22320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状态图</a:t>
            </a:r>
            <a:endParaRPr lang="zh-CN" altLang="en-US" b="1" smtClean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390650" y="3860800"/>
            <a:ext cx="1163638" cy="2160588"/>
            <a:chOff x="876" y="2432"/>
            <a:chExt cx="733" cy="1361"/>
          </a:xfrm>
        </p:grpSpPr>
        <p:sp>
          <p:nvSpPr>
            <p:cNvPr id="566276" name="Oval 4"/>
            <p:cNvSpPr>
              <a:spLocks noChangeArrowheads="1"/>
            </p:cNvSpPr>
            <p:nvPr/>
          </p:nvSpPr>
          <p:spPr bwMode="auto">
            <a:xfrm>
              <a:off x="1292" y="2477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6277" name="Text Box 5"/>
            <p:cNvSpPr txBox="1">
              <a:spLocks noChangeArrowheads="1"/>
            </p:cNvSpPr>
            <p:nvPr/>
          </p:nvSpPr>
          <p:spPr bwMode="auto">
            <a:xfrm>
              <a:off x="1292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baseline="-25000"/>
                <a:t>0</a:t>
              </a:r>
              <a:endParaRPr kumimoji="0" lang="en-US" altLang="zh-CN" baseline="-25000"/>
            </a:p>
          </p:txBody>
        </p:sp>
        <p:sp>
          <p:nvSpPr>
            <p:cNvPr id="566278" name="Line 6"/>
            <p:cNvSpPr>
              <a:spLocks noChangeShapeType="1"/>
            </p:cNvSpPr>
            <p:nvPr/>
          </p:nvSpPr>
          <p:spPr bwMode="auto">
            <a:xfrm>
              <a:off x="1429" y="2795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6279" name="Text Box 7"/>
            <p:cNvSpPr txBox="1">
              <a:spLocks noChangeArrowheads="1"/>
            </p:cNvSpPr>
            <p:nvPr/>
          </p:nvSpPr>
          <p:spPr bwMode="auto">
            <a:xfrm>
              <a:off x="876" y="2953"/>
              <a:ext cx="5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└┘</a:t>
              </a:r>
              <a:r>
                <a:rPr kumimoji="0" lang="zh-CN" altLang="en-US" sz="2000">
                  <a:sym typeface="Symbol" panose="05050102010706020507" pitchFamily="18" charset="2"/>
                </a:rPr>
                <a:t></a:t>
              </a:r>
              <a:r>
                <a:rPr kumimoji="0" lang="en-US" altLang="zh-CN" sz="2000">
                  <a:sym typeface="Symbol" panose="05050102010706020507" pitchFamily="18" charset="2"/>
                </a:rPr>
                <a:t>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6280" name="Oval 8"/>
            <p:cNvSpPr>
              <a:spLocks noChangeArrowheads="1"/>
            </p:cNvSpPr>
            <p:nvPr/>
          </p:nvSpPr>
          <p:spPr bwMode="auto">
            <a:xfrm>
              <a:off x="1292" y="3475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6281" name="Text Box 9"/>
            <p:cNvSpPr txBox="1">
              <a:spLocks noChangeArrowheads="1"/>
            </p:cNvSpPr>
            <p:nvPr/>
          </p:nvSpPr>
          <p:spPr bwMode="auto">
            <a:xfrm>
              <a:off x="1292" y="3430"/>
              <a:ext cx="2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i="1" baseline="-25000"/>
                <a:t>r</a:t>
              </a:r>
              <a:endParaRPr kumimoji="0" lang="en-US" altLang="zh-CN" i="1" baseline="-25000"/>
            </a:p>
          </p:txBody>
        </p:sp>
        <p:sp>
          <p:nvSpPr>
            <p:cNvPr id="566282" name="Line 10"/>
            <p:cNvSpPr>
              <a:spLocks noChangeShapeType="1"/>
            </p:cNvSpPr>
            <p:nvPr/>
          </p:nvSpPr>
          <p:spPr bwMode="auto">
            <a:xfrm>
              <a:off x="1020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2555875" y="3824288"/>
            <a:ext cx="2303463" cy="612775"/>
            <a:chOff x="1610" y="2409"/>
            <a:chExt cx="1451" cy="386"/>
          </a:xfrm>
        </p:grpSpPr>
        <p:sp>
          <p:nvSpPr>
            <p:cNvPr id="566284" name="Line 12"/>
            <p:cNvSpPr>
              <a:spLocks noChangeShapeType="1"/>
            </p:cNvSpPr>
            <p:nvPr/>
          </p:nvSpPr>
          <p:spPr bwMode="auto">
            <a:xfrm>
              <a:off x="1610" y="261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4" name="Group 13"/>
            <p:cNvGrpSpPr/>
            <p:nvPr/>
          </p:nvGrpSpPr>
          <p:grpSpPr bwMode="auto">
            <a:xfrm>
              <a:off x="2744" y="2432"/>
              <a:ext cx="317" cy="363"/>
              <a:chOff x="1292" y="2432"/>
              <a:chExt cx="317" cy="363"/>
            </a:xfrm>
          </p:grpSpPr>
          <p:sp>
            <p:nvSpPr>
              <p:cNvPr id="566286" name="Oval 14"/>
              <p:cNvSpPr>
                <a:spLocks noChangeArrowheads="1"/>
              </p:cNvSpPr>
              <p:nvPr/>
            </p:nvSpPr>
            <p:spPr bwMode="auto">
              <a:xfrm>
                <a:off x="1292" y="2477"/>
                <a:ext cx="317" cy="31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6287" name="Text Box 15"/>
              <p:cNvSpPr txBox="1">
                <a:spLocks noChangeArrowheads="1"/>
              </p:cNvSpPr>
              <p:nvPr/>
            </p:nvSpPr>
            <p:spPr bwMode="auto">
              <a:xfrm>
                <a:off x="1292" y="2432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i="1"/>
                  <a:t>q</a:t>
                </a:r>
                <a:r>
                  <a:rPr kumimoji="0" lang="en-US" altLang="zh-CN" baseline="-25000"/>
                  <a:t>1</a:t>
                </a:r>
                <a:endParaRPr kumimoji="0" lang="en-US" altLang="zh-CN" baseline="-25000"/>
              </a:p>
            </p:txBody>
          </p:sp>
        </p:grpSp>
        <p:sp>
          <p:nvSpPr>
            <p:cNvPr id="566288" name="Text Box 16"/>
            <p:cNvSpPr txBox="1">
              <a:spLocks noChangeArrowheads="1"/>
            </p:cNvSpPr>
            <p:nvPr/>
          </p:nvSpPr>
          <p:spPr bwMode="auto">
            <a:xfrm>
              <a:off x="1791" y="2409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$,R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</p:grpSp>
      <p:grpSp>
        <p:nvGrpSpPr>
          <p:cNvPr id="5" name="Group 17"/>
          <p:cNvGrpSpPr/>
          <p:nvPr/>
        </p:nvGrpSpPr>
        <p:grpSpPr bwMode="auto">
          <a:xfrm>
            <a:off x="3695700" y="4437063"/>
            <a:ext cx="1163638" cy="1584325"/>
            <a:chOff x="2328" y="2795"/>
            <a:chExt cx="733" cy="998"/>
          </a:xfrm>
        </p:grpSpPr>
        <p:sp>
          <p:nvSpPr>
            <p:cNvPr id="566290" name="Line 18"/>
            <p:cNvSpPr>
              <a:spLocks noChangeShapeType="1"/>
            </p:cNvSpPr>
            <p:nvPr/>
          </p:nvSpPr>
          <p:spPr bwMode="auto">
            <a:xfrm>
              <a:off x="2881" y="2795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6291" name="Text Box 19"/>
            <p:cNvSpPr txBox="1">
              <a:spLocks noChangeArrowheads="1"/>
            </p:cNvSpPr>
            <p:nvPr/>
          </p:nvSpPr>
          <p:spPr bwMode="auto">
            <a:xfrm>
              <a:off x="2328" y="2953"/>
              <a:ext cx="5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└┘</a:t>
              </a:r>
              <a:r>
                <a:rPr kumimoji="0" lang="zh-CN" altLang="en-US" sz="2000">
                  <a:sym typeface="Symbol" panose="05050102010706020507" pitchFamily="18" charset="2"/>
                </a:rPr>
                <a:t></a:t>
              </a:r>
              <a:r>
                <a:rPr kumimoji="0" lang="en-US" altLang="zh-CN" sz="2000">
                  <a:sym typeface="Symbol" panose="05050102010706020507" pitchFamily="18" charset="2"/>
                </a:rPr>
                <a:t>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6292" name="Oval 20"/>
            <p:cNvSpPr>
              <a:spLocks noChangeArrowheads="1"/>
            </p:cNvSpPr>
            <p:nvPr/>
          </p:nvSpPr>
          <p:spPr bwMode="auto">
            <a:xfrm>
              <a:off x="2744" y="3475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6293" name="Text Box 21"/>
            <p:cNvSpPr txBox="1">
              <a:spLocks noChangeArrowheads="1"/>
            </p:cNvSpPr>
            <p:nvPr/>
          </p:nvSpPr>
          <p:spPr bwMode="auto">
            <a:xfrm>
              <a:off x="2744" y="343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i="1" baseline="-25000"/>
                <a:t>a</a:t>
              </a:r>
              <a:endParaRPr kumimoji="0" lang="en-US" altLang="zh-CN" i="1" baseline="-25000"/>
            </a:p>
          </p:txBody>
        </p:sp>
      </p:grpSp>
      <p:grpSp>
        <p:nvGrpSpPr>
          <p:cNvPr id="6" name="Group 22"/>
          <p:cNvGrpSpPr/>
          <p:nvPr/>
        </p:nvGrpSpPr>
        <p:grpSpPr bwMode="auto">
          <a:xfrm>
            <a:off x="4859338" y="3824288"/>
            <a:ext cx="2303462" cy="612775"/>
            <a:chOff x="1610" y="2409"/>
            <a:chExt cx="1451" cy="386"/>
          </a:xfrm>
        </p:grpSpPr>
        <p:sp>
          <p:nvSpPr>
            <p:cNvPr id="566295" name="Line 23"/>
            <p:cNvSpPr>
              <a:spLocks noChangeShapeType="1"/>
            </p:cNvSpPr>
            <p:nvPr/>
          </p:nvSpPr>
          <p:spPr bwMode="auto">
            <a:xfrm>
              <a:off x="1610" y="261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7" name="Group 24"/>
            <p:cNvGrpSpPr/>
            <p:nvPr/>
          </p:nvGrpSpPr>
          <p:grpSpPr bwMode="auto">
            <a:xfrm>
              <a:off x="2744" y="2432"/>
              <a:ext cx="317" cy="363"/>
              <a:chOff x="1292" y="2432"/>
              <a:chExt cx="317" cy="363"/>
            </a:xfrm>
          </p:grpSpPr>
          <p:sp>
            <p:nvSpPr>
              <p:cNvPr id="566297" name="Oval 25"/>
              <p:cNvSpPr>
                <a:spLocks noChangeArrowheads="1"/>
              </p:cNvSpPr>
              <p:nvPr/>
            </p:nvSpPr>
            <p:spPr bwMode="auto">
              <a:xfrm>
                <a:off x="1292" y="2477"/>
                <a:ext cx="317" cy="31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6298" name="Text Box 26"/>
              <p:cNvSpPr txBox="1">
                <a:spLocks noChangeArrowheads="1"/>
              </p:cNvSpPr>
              <p:nvPr/>
            </p:nvSpPr>
            <p:spPr bwMode="auto">
              <a:xfrm>
                <a:off x="1292" y="2432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i="1"/>
                  <a:t>q</a:t>
                </a:r>
                <a:r>
                  <a:rPr kumimoji="0" lang="en-US" altLang="zh-CN" baseline="-25000"/>
                  <a:t>2</a:t>
                </a:r>
                <a:endParaRPr kumimoji="0" lang="en-US" altLang="zh-CN" baseline="-25000"/>
              </a:p>
            </p:txBody>
          </p:sp>
        </p:grpSp>
        <p:sp>
          <p:nvSpPr>
            <p:cNvPr id="566299" name="Text Box 27"/>
            <p:cNvSpPr txBox="1">
              <a:spLocks noChangeArrowheads="1"/>
            </p:cNvSpPr>
            <p:nvPr/>
          </p:nvSpPr>
          <p:spPr bwMode="auto">
            <a:xfrm>
              <a:off x="1791" y="2409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x,R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</p:grpSp>
      <p:sp>
        <p:nvSpPr>
          <p:cNvPr id="566300" name="Text Box 28"/>
          <p:cNvSpPr txBox="1">
            <a:spLocks noChangeArrowheads="1"/>
          </p:cNvSpPr>
          <p:nvPr/>
        </p:nvSpPr>
        <p:spPr bwMode="auto">
          <a:xfrm>
            <a:off x="203200" y="1389063"/>
            <a:ext cx="37766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M=“</a:t>
            </a:r>
            <a:r>
              <a:rPr kumimoji="0" lang="zh-CN" altLang="en-US" sz="2400">
                <a:sym typeface="Symbol" panose="05050102010706020507" pitchFamily="18" charset="2"/>
              </a:rPr>
              <a:t>对于输入</a:t>
            </a:r>
            <a:r>
              <a:rPr kumimoji="0" lang="en-US" altLang="zh-CN" sz="2400">
                <a:sym typeface="Symbol" panose="05050102010706020507" pitchFamily="18" charset="2"/>
              </a:rPr>
              <a:t>w,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1) </a:t>
            </a:r>
            <a:r>
              <a:rPr kumimoji="0" lang="zh-CN" altLang="en-US" sz="2400">
                <a:sym typeface="Symbol" panose="05050102010706020507" pitchFamily="18" charset="2"/>
              </a:rPr>
              <a:t>若</a:t>
            </a:r>
            <a:r>
              <a:rPr kumimoji="0" lang="en-US" altLang="zh-CN" sz="2400">
                <a:sym typeface="Symbol" panose="05050102010706020507" pitchFamily="18" charset="2"/>
              </a:rPr>
              <a:t>w=, </a:t>
            </a:r>
            <a:r>
              <a:rPr kumimoji="0" lang="zh-CN" altLang="en-US" sz="2400">
                <a:sym typeface="Symbol" panose="05050102010706020507" pitchFamily="18" charset="2"/>
              </a:rPr>
              <a:t>则拒绝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2) </a:t>
            </a:r>
            <a:r>
              <a:rPr kumimoji="0" lang="zh-CN" altLang="en-US" sz="2400">
                <a:sym typeface="Symbol" panose="05050102010706020507" pitchFamily="18" charset="2"/>
              </a:rPr>
              <a:t>若只有</a:t>
            </a:r>
            <a:r>
              <a:rPr kumimoji="0" lang="en-US" altLang="zh-CN" sz="2400">
                <a:sym typeface="Symbol" panose="05050102010706020507" pitchFamily="18" charset="2"/>
              </a:rPr>
              <a:t>1</a:t>
            </a:r>
            <a:r>
              <a:rPr kumimoji="0" lang="zh-CN" altLang="en-US" sz="2400">
                <a:sym typeface="Symbol" panose="05050102010706020507" pitchFamily="18" charset="2"/>
              </a:rPr>
              <a:t>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则接受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3) </a:t>
            </a:r>
            <a:r>
              <a:rPr kumimoji="0" lang="zh-CN" altLang="en-US" sz="2400">
                <a:sym typeface="Symbol" panose="05050102010706020507" pitchFamily="18" charset="2"/>
              </a:rPr>
              <a:t>若有奇数个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则拒绝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4) </a:t>
            </a:r>
            <a:r>
              <a:rPr kumimoji="0" lang="zh-CN" altLang="en-US" sz="2400">
                <a:sym typeface="Symbol" panose="05050102010706020507" pitchFamily="18" charset="2"/>
              </a:rPr>
              <a:t>隔一个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删一个</a:t>
            </a:r>
            <a:r>
              <a:rPr kumimoji="0" lang="en-US" altLang="zh-CN" sz="2400">
                <a:sym typeface="Symbol" panose="05050102010706020507" pitchFamily="18" charset="2"/>
              </a:rPr>
              <a:t>0. </a:t>
            </a:r>
            <a:r>
              <a:rPr kumimoji="0" lang="zh-CN" altLang="en-US" sz="2400">
                <a:sym typeface="Symbol" panose="05050102010706020507" pitchFamily="18" charset="2"/>
              </a:rPr>
              <a:t>转</a:t>
            </a:r>
            <a:r>
              <a:rPr kumimoji="0" lang="en-US" altLang="zh-CN" sz="2400">
                <a:sym typeface="Symbol" panose="05050102010706020507" pitchFamily="18" charset="2"/>
              </a:rPr>
              <a:t>(2).”</a:t>
            </a:r>
            <a:endParaRPr kumimoji="0" lang="en-US" altLang="zh-CN" sz="2400">
              <a:sym typeface="Symbol" panose="05050102010706020507" pitchFamily="18" charset="2"/>
            </a:endParaRPr>
          </a:p>
        </p:txBody>
      </p:sp>
      <p:sp>
        <p:nvSpPr>
          <p:cNvPr id="566301" name="Rectangle 29"/>
          <p:cNvSpPr>
            <a:spLocks noChangeArrowheads="1"/>
          </p:cNvSpPr>
          <p:nvPr/>
        </p:nvSpPr>
        <p:spPr bwMode="auto">
          <a:xfrm>
            <a:off x="250825" y="1484313"/>
            <a:ext cx="3673475" cy="22320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确定型有限</a:t>
            </a:r>
            <a:r>
              <a:rPr lang="en-US" altLang="zh-CN" b="1" smtClean="0">
                <a:solidFill>
                  <a:schemeClr val="tx1"/>
                </a:solidFill>
              </a:rPr>
              <a:t>(</a:t>
            </a:r>
            <a:r>
              <a:rPr lang="zh-CN" altLang="en-US" b="1" smtClean="0">
                <a:solidFill>
                  <a:schemeClr val="tx1"/>
                </a:solidFill>
              </a:rPr>
              <a:t>穷</a:t>
            </a:r>
            <a:r>
              <a:rPr lang="en-US" altLang="zh-CN" b="1" smtClean="0">
                <a:solidFill>
                  <a:schemeClr val="tx1"/>
                </a:solidFill>
              </a:rPr>
              <a:t>)</a:t>
            </a:r>
            <a:r>
              <a:rPr lang="zh-CN" altLang="en-US" b="1" smtClean="0">
                <a:solidFill>
                  <a:schemeClr val="tx1"/>
                </a:solidFill>
              </a:rPr>
              <a:t>自动机的形式定义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107950" y="1052513"/>
            <a:ext cx="6620723" cy="3453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chemeClr val="tx1"/>
                </a:solidFill>
              </a:rPr>
              <a:t>定义</a:t>
            </a:r>
            <a:r>
              <a:rPr lang="en-US" altLang="zh-CN" sz="2800" dirty="0">
                <a:solidFill>
                  <a:schemeClr val="tx1"/>
                </a:solidFill>
              </a:rPr>
              <a:t>: </a:t>
            </a:r>
            <a:r>
              <a:rPr lang="zh-CN" altLang="en-US" sz="2800" dirty="0">
                <a:solidFill>
                  <a:srgbClr val="FF0000"/>
                </a:solidFill>
              </a:rPr>
              <a:t>有限自动机</a:t>
            </a:r>
            <a:r>
              <a:rPr lang="zh-CN" altLang="en-US" sz="2800" dirty="0">
                <a:solidFill>
                  <a:schemeClr val="tx1"/>
                </a:solidFill>
              </a:rPr>
              <a:t>是一个</a:t>
            </a:r>
            <a:r>
              <a:rPr lang="en-US" altLang="zh-CN" sz="2800" dirty="0">
                <a:solidFill>
                  <a:schemeClr val="tx1"/>
                </a:solidFill>
              </a:rPr>
              <a:t>5</a:t>
            </a:r>
            <a:r>
              <a:rPr lang="zh-CN" altLang="en-US" sz="2800" dirty="0">
                <a:solidFill>
                  <a:schemeClr val="tx1"/>
                </a:solidFill>
              </a:rPr>
              <a:t>元组</a:t>
            </a:r>
            <a:r>
              <a:rPr lang="en-US" altLang="zh-CN" sz="2800" dirty="0" smtClean="0">
                <a:solidFill>
                  <a:schemeClr val="tx1"/>
                </a:solidFill>
              </a:rPr>
              <a:t>(Q,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),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有限集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状态集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</a:t>
            </a:r>
            <a:r>
              <a:rPr lang="zh-CN" altLang="en-US" sz="2800" dirty="0">
                <a:solidFill>
                  <a:schemeClr val="tx1"/>
                </a:solidFill>
              </a:rPr>
              <a:t>是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有限集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字母表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: 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Q Q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转移函数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Q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起始状态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FontTx/>
              <a:buAutoNum type="arabicParenR"/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Q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接受状态集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97687" name="Text Box 23"/>
          <p:cNvSpPr txBox="1">
            <a:spLocks noChangeArrowheads="1"/>
          </p:cNvSpPr>
          <p:nvPr/>
        </p:nvSpPr>
        <p:spPr bwMode="auto">
          <a:xfrm>
            <a:off x="4859338" y="3500438"/>
            <a:ext cx="405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zh-CN" altLang="en-US">
                <a:solidFill>
                  <a:srgbClr val="FF0000"/>
                </a:solidFill>
              </a:rPr>
              <a:t> 状态图等价于形式定义 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7688" name="Text Box 24"/>
          <p:cNvSpPr txBox="1">
            <a:spLocks noChangeArrowheads="1"/>
          </p:cNvSpPr>
          <p:nvPr/>
        </p:nvSpPr>
        <p:spPr bwMode="auto">
          <a:xfrm>
            <a:off x="179388" y="4498975"/>
            <a:ext cx="3443571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Q={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en-US" altLang="zh-CN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,q</a:t>
            </a:r>
            <a:r>
              <a:rPr lang="en-US" altLang="zh-CN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,q</a:t>
            </a:r>
            <a:r>
              <a:rPr lang="en-US" altLang="zh-CN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}, 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状态集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={0,1}, 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字母表 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s=q</a:t>
            </a:r>
            <a:r>
              <a:rPr lang="en-US" altLang="zh-CN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起始状态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F={q</a:t>
            </a:r>
            <a:r>
              <a:rPr lang="en-US" altLang="zh-CN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接受状态集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497714" name="Group 50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4718050" y="4362450"/>
          <a:ext cx="4030663" cy="2019300"/>
        </p:xfrm>
        <a:graphic>
          <a:graphicData uri="http://schemas.openxmlformats.org/drawingml/2006/table">
            <a:tbl>
              <a:tblPr/>
              <a:tblGrid>
                <a:gridCol w="1343025"/>
                <a:gridCol w="1344613"/>
                <a:gridCol w="1343025"/>
              </a:tblGrid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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7715" name="Text Box 51"/>
          <p:cNvSpPr txBox="1">
            <a:spLocks noChangeArrowheads="1"/>
          </p:cNvSpPr>
          <p:nvPr/>
        </p:nvSpPr>
        <p:spPr bwMode="auto">
          <a:xfrm>
            <a:off x="4859338" y="1989138"/>
            <a:ext cx="7016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chemeClr val="tx1"/>
                </a:solidFill>
              </a:rPr>
              <a:t>M</a:t>
            </a:r>
            <a:r>
              <a:rPr kumimoji="0" lang="en-US" altLang="zh-CN" sz="3200" baseline="-25000">
                <a:solidFill>
                  <a:schemeClr val="tx1"/>
                </a:solidFill>
              </a:rPr>
              <a:t>1</a:t>
            </a:r>
            <a:endParaRPr kumimoji="0" lang="en-US" altLang="zh-CN" sz="3200" baseline="-25000">
              <a:solidFill>
                <a:schemeClr val="tx1"/>
              </a:solidFill>
            </a:endParaRPr>
          </a:p>
        </p:txBody>
      </p:sp>
      <p:grpSp>
        <p:nvGrpSpPr>
          <p:cNvPr id="497735" name="Group 71"/>
          <p:cNvGrpSpPr/>
          <p:nvPr/>
        </p:nvGrpSpPr>
        <p:grpSpPr bwMode="auto">
          <a:xfrm>
            <a:off x="5076825" y="1700213"/>
            <a:ext cx="3556000" cy="1738312"/>
            <a:chOff x="2224" y="576"/>
            <a:chExt cx="2240" cy="1095"/>
          </a:xfrm>
        </p:grpSpPr>
        <p:sp>
          <p:nvSpPr>
            <p:cNvPr id="497736" name="Oval 72"/>
            <p:cNvSpPr>
              <a:spLocks noChangeArrowheads="1"/>
            </p:cNvSpPr>
            <p:nvPr/>
          </p:nvSpPr>
          <p:spPr bwMode="auto">
            <a:xfrm>
              <a:off x="2544" y="11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37" name="Text Box 73"/>
            <p:cNvSpPr txBox="1">
              <a:spLocks noChangeArrowheads="1"/>
            </p:cNvSpPr>
            <p:nvPr/>
          </p:nvSpPr>
          <p:spPr bwMode="auto">
            <a:xfrm>
              <a:off x="2576" y="10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497738" name="Oval 74"/>
            <p:cNvSpPr>
              <a:spLocks noChangeArrowheads="1"/>
            </p:cNvSpPr>
            <p:nvPr/>
          </p:nvSpPr>
          <p:spPr bwMode="auto">
            <a:xfrm>
              <a:off x="3312" y="11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39" name="Text Box 75"/>
            <p:cNvSpPr txBox="1">
              <a:spLocks noChangeArrowheads="1"/>
            </p:cNvSpPr>
            <p:nvPr/>
          </p:nvSpPr>
          <p:spPr bwMode="auto">
            <a:xfrm>
              <a:off x="3344" y="10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497740" name="Oval 76"/>
            <p:cNvSpPr>
              <a:spLocks noChangeArrowheads="1"/>
            </p:cNvSpPr>
            <p:nvPr/>
          </p:nvSpPr>
          <p:spPr bwMode="auto">
            <a:xfrm>
              <a:off x="3336" y="11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1" name="Oval 77"/>
            <p:cNvSpPr>
              <a:spLocks noChangeArrowheads="1"/>
            </p:cNvSpPr>
            <p:nvPr/>
          </p:nvSpPr>
          <p:spPr bwMode="auto">
            <a:xfrm>
              <a:off x="4128" y="109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2" name="Text Box 78"/>
            <p:cNvSpPr txBox="1">
              <a:spLocks noChangeArrowheads="1"/>
            </p:cNvSpPr>
            <p:nvPr/>
          </p:nvSpPr>
          <p:spPr bwMode="auto">
            <a:xfrm>
              <a:off x="4160" y="105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497743" name="Arc 79"/>
            <p:cNvSpPr/>
            <p:nvPr/>
          </p:nvSpPr>
          <p:spPr bwMode="auto">
            <a:xfrm rot="-5400000">
              <a:off x="2553" y="877"/>
              <a:ext cx="314" cy="236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4" name="Line 80"/>
            <p:cNvSpPr>
              <a:spLocks noChangeShapeType="1"/>
            </p:cNvSpPr>
            <p:nvPr/>
          </p:nvSpPr>
          <p:spPr bwMode="auto">
            <a:xfrm>
              <a:off x="2888" y="1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745" name="Arc 81"/>
            <p:cNvSpPr/>
            <p:nvPr/>
          </p:nvSpPr>
          <p:spPr bwMode="auto">
            <a:xfrm rot="-5400000">
              <a:off x="3321" y="855"/>
              <a:ext cx="314" cy="236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6" name="Arc 82"/>
            <p:cNvSpPr/>
            <p:nvPr/>
          </p:nvSpPr>
          <p:spPr bwMode="auto">
            <a:xfrm rot="-5400000">
              <a:off x="3816" y="984"/>
              <a:ext cx="144" cy="480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70 w 21600"/>
                <a:gd name="T1" fmla="*/ 0 h 38271"/>
                <a:gd name="T2" fmla="*/ 8081 w 21600"/>
                <a:gd name="T3" fmla="*/ 38271 h 38271"/>
                <a:gd name="T4" fmla="*/ 0 w 21600"/>
                <a:gd name="T5" fmla="*/ 18240 h 38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71" fill="none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</a:path>
                <a:path w="21600" h="38271" stroke="0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7" name="Arc 83"/>
            <p:cNvSpPr/>
            <p:nvPr/>
          </p:nvSpPr>
          <p:spPr bwMode="auto">
            <a:xfrm rot="5400000">
              <a:off x="3817" y="1082"/>
              <a:ext cx="141" cy="480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70 w 21600"/>
                <a:gd name="T1" fmla="*/ 0 h 38271"/>
                <a:gd name="T2" fmla="*/ 8081 w 21600"/>
                <a:gd name="T3" fmla="*/ 38271 h 38271"/>
                <a:gd name="T4" fmla="*/ 0 w 21600"/>
                <a:gd name="T5" fmla="*/ 18240 h 38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71" fill="none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</a:path>
                <a:path w="21600" h="38271" stroke="0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7748" name="Line 84"/>
            <p:cNvSpPr>
              <a:spLocks noChangeShapeType="1"/>
            </p:cNvSpPr>
            <p:nvPr/>
          </p:nvSpPr>
          <p:spPr bwMode="auto">
            <a:xfrm>
              <a:off x="2224" y="1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749" name="Text Box 85"/>
            <p:cNvSpPr txBox="1">
              <a:spLocks noChangeArrowheads="1"/>
            </p:cNvSpPr>
            <p:nvPr/>
          </p:nvSpPr>
          <p:spPr bwMode="auto">
            <a:xfrm>
              <a:off x="2604" y="5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497750" name="Text Box 86"/>
            <p:cNvSpPr txBox="1">
              <a:spLocks noChangeArrowheads="1"/>
            </p:cNvSpPr>
            <p:nvPr/>
          </p:nvSpPr>
          <p:spPr bwMode="auto">
            <a:xfrm>
              <a:off x="3792" y="87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497751" name="Text Box 87"/>
            <p:cNvSpPr txBox="1">
              <a:spLocks noChangeArrowheads="1"/>
            </p:cNvSpPr>
            <p:nvPr/>
          </p:nvSpPr>
          <p:spPr bwMode="auto">
            <a:xfrm>
              <a:off x="3732" y="1344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497752" name="Text Box 88"/>
            <p:cNvSpPr txBox="1">
              <a:spLocks noChangeArrowheads="1"/>
            </p:cNvSpPr>
            <p:nvPr/>
          </p:nvSpPr>
          <p:spPr bwMode="auto">
            <a:xfrm>
              <a:off x="2988" y="96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497753" name="Text Box 89"/>
            <p:cNvSpPr txBox="1">
              <a:spLocks noChangeArrowheads="1"/>
            </p:cNvSpPr>
            <p:nvPr/>
          </p:nvSpPr>
          <p:spPr bwMode="auto">
            <a:xfrm>
              <a:off x="3364" y="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1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7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7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7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7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76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76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667" grpId="0" autoUpdateAnimBg="0" build="p"/>
      <p:bldP spid="497687" grpId="0" autoUpdateAnimBg="0"/>
      <p:bldP spid="497688" grpId="0" autoUpdateAnimBg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状态图</a:t>
            </a:r>
            <a:endParaRPr lang="zh-CN" altLang="en-US" b="1" smtClean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390650" y="3824288"/>
            <a:ext cx="5772150" cy="2197100"/>
            <a:chOff x="876" y="2409"/>
            <a:chExt cx="3636" cy="1384"/>
          </a:xfrm>
        </p:grpSpPr>
        <p:sp>
          <p:nvSpPr>
            <p:cNvPr id="567300" name="Oval 4"/>
            <p:cNvSpPr>
              <a:spLocks noChangeArrowheads="1"/>
            </p:cNvSpPr>
            <p:nvPr/>
          </p:nvSpPr>
          <p:spPr bwMode="auto">
            <a:xfrm>
              <a:off x="1292" y="2477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01" name="Text Box 5"/>
            <p:cNvSpPr txBox="1">
              <a:spLocks noChangeArrowheads="1"/>
            </p:cNvSpPr>
            <p:nvPr/>
          </p:nvSpPr>
          <p:spPr bwMode="auto">
            <a:xfrm>
              <a:off x="1292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baseline="-25000"/>
                <a:t>0</a:t>
              </a:r>
              <a:endParaRPr kumimoji="0" lang="en-US" altLang="zh-CN" baseline="-25000"/>
            </a:p>
          </p:txBody>
        </p:sp>
        <p:sp>
          <p:nvSpPr>
            <p:cNvPr id="567302" name="Line 6"/>
            <p:cNvSpPr>
              <a:spLocks noChangeShapeType="1"/>
            </p:cNvSpPr>
            <p:nvPr/>
          </p:nvSpPr>
          <p:spPr bwMode="auto">
            <a:xfrm>
              <a:off x="1429" y="2795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7303" name="Text Box 7"/>
            <p:cNvSpPr txBox="1">
              <a:spLocks noChangeArrowheads="1"/>
            </p:cNvSpPr>
            <p:nvPr/>
          </p:nvSpPr>
          <p:spPr bwMode="auto">
            <a:xfrm>
              <a:off x="876" y="2953"/>
              <a:ext cx="5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└┘</a:t>
              </a:r>
              <a:r>
                <a:rPr kumimoji="0" lang="zh-CN" altLang="en-US" sz="2000">
                  <a:sym typeface="Symbol" panose="05050102010706020507" pitchFamily="18" charset="2"/>
                </a:rPr>
                <a:t></a:t>
              </a:r>
              <a:r>
                <a:rPr kumimoji="0" lang="en-US" altLang="zh-CN" sz="2000">
                  <a:sym typeface="Symbol" panose="05050102010706020507" pitchFamily="18" charset="2"/>
                </a:rPr>
                <a:t>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7304" name="Oval 8"/>
            <p:cNvSpPr>
              <a:spLocks noChangeArrowheads="1"/>
            </p:cNvSpPr>
            <p:nvPr/>
          </p:nvSpPr>
          <p:spPr bwMode="auto">
            <a:xfrm>
              <a:off x="1292" y="3475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05" name="Text Box 9"/>
            <p:cNvSpPr txBox="1">
              <a:spLocks noChangeArrowheads="1"/>
            </p:cNvSpPr>
            <p:nvPr/>
          </p:nvSpPr>
          <p:spPr bwMode="auto">
            <a:xfrm>
              <a:off x="1292" y="3430"/>
              <a:ext cx="2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i="1" baseline="-25000"/>
                <a:t>r</a:t>
              </a:r>
              <a:endParaRPr kumimoji="0" lang="en-US" altLang="zh-CN" i="1" baseline="-25000"/>
            </a:p>
          </p:txBody>
        </p:sp>
        <p:sp>
          <p:nvSpPr>
            <p:cNvPr id="567306" name="Line 10"/>
            <p:cNvSpPr>
              <a:spLocks noChangeShapeType="1"/>
            </p:cNvSpPr>
            <p:nvPr/>
          </p:nvSpPr>
          <p:spPr bwMode="auto">
            <a:xfrm>
              <a:off x="1610" y="261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7307" name="Oval 11"/>
            <p:cNvSpPr>
              <a:spLocks noChangeArrowheads="1"/>
            </p:cNvSpPr>
            <p:nvPr/>
          </p:nvSpPr>
          <p:spPr bwMode="auto">
            <a:xfrm>
              <a:off x="2744" y="2477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08" name="Text Box 12"/>
            <p:cNvSpPr txBox="1">
              <a:spLocks noChangeArrowheads="1"/>
            </p:cNvSpPr>
            <p:nvPr/>
          </p:nvSpPr>
          <p:spPr bwMode="auto">
            <a:xfrm>
              <a:off x="2744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baseline="-25000"/>
                <a:t>1</a:t>
              </a:r>
              <a:endParaRPr kumimoji="0" lang="en-US" altLang="zh-CN" baseline="-25000"/>
            </a:p>
          </p:txBody>
        </p:sp>
        <p:sp>
          <p:nvSpPr>
            <p:cNvPr id="567309" name="Text Box 13"/>
            <p:cNvSpPr txBox="1">
              <a:spLocks noChangeArrowheads="1"/>
            </p:cNvSpPr>
            <p:nvPr/>
          </p:nvSpPr>
          <p:spPr bwMode="auto">
            <a:xfrm>
              <a:off x="1791" y="2409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$,R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7310" name="Line 14"/>
            <p:cNvSpPr>
              <a:spLocks noChangeShapeType="1"/>
            </p:cNvSpPr>
            <p:nvPr/>
          </p:nvSpPr>
          <p:spPr bwMode="auto">
            <a:xfrm>
              <a:off x="2881" y="2795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7311" name="Text Box 15"/>
            <p:cNvSpPr txBox="1">
              <a:spLocks noChangeArrowheads="1"/>
            </p:cNvSpPr>
            <p:nvPr/>
          </p:nvSpPr>
          <p:spPr bwMode="auto">
            <a:xfrm>
              <a:off x="2328" y="2953"/>
              <a:ext cx="5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└┘</a:t>
              </a:r>
              <a:r>
                <a:rPr kumimoji="0" lang="zh-CN" altLang="en-US" sz="2000">
                  <a:sym typeface="Symbol" panose="05050102010706020507" pitchFamily="18" charset="2"/>
                </a:rPr>
                <a:t></a:t>
              </a:r>
              <a:r>
                <a:rPr kumimoji="0" lang="en-US" altLang="zh-CN" sz="2000">
                  <a:sym typeface="Symbol" panose="05050102010706020507" pitchFamily="18" charset="2"/>
                </a:rPr>
                <a:t>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7312" name="Oval 16"/>
            <p:cNvSpPr>
              <a:spLocks noChangeArrowheads="1"/>
            </p:cNvSpPr>
            <p:nvPr/>
          </p:nvSpPr>
          <p:spPr bwMode="auto">
            <a:xfrm>
              <a:off x="2744" y="3475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13" name="Text Box 17"/>
            <p:cNvSpPr txBox="1">
              <a:spLocks noChangeArrowheads="1"/>
            </p:cNvSpPr>
            <p:nvPr/>
          </p:nvSpPr>
          <p:spPr bwMode="auto">
            <a:xfrm>
              <a:off x="2744" y="343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i="1" baseline="-25000"/>
                <a:t>a</a:t>
              </a:r>
              <a:endParaRPr kumimoji="0" lang="en-US" altLang="zh-CN" i="1" baseline="-25000"/>
            </a:p>
          </p:txBody>
        </p:sp>
        <p:sp>
          <p:nvSpPr>
            <p:cNvPr id="567314" name="Line 18"/>
            <p:cNvSpPr>
              <a:spLocks noChangeShapeType="1"/>
            </p:cNvSpPr>
            <p:nvPr/>
          </p:nvSpPr>
          <p:spPr bwMode="auto">
            <a:xfrm>
              <a:off x="3061" y="261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7315" name="Oval 19"/>
            <p:cNvSpPr>
              <a:spLocks noChangeArrowheads="1"/>
            </p:cNvSpPr>
            <p:nvPr/>
          </p:nvSpPr>
          <p:spPr bwMode="auto">
            <a:xfrm>
              <a:off x="4195" y="2477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16" name="Text Box 20"/>
            <p:cNvSpPr txBox="1">
              <a:spLocks noChangeArrowheads="1"/>
            </p:cNvSpPr>
            <p:nvPr/>
          </p:nvSpPr>
          <p:spPr bwMode="auto">
            <a:xfrm>
              <a:off x="4195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baseline="-25000"/>
                <a:t>2</a:t>
              </a:r>
              <a:endParaRPr kumimoji="0" lang="en-US" altLang="zh-CN" baseline="-25000"/>
            </a:p>
          </p:txBody>
        </p:sp>
        <p:sp>
          <p:nvSpPr>
            <p:cNvPr id="567317" name="Text Box 21"/>
            <p:cNvSpPr txBox="1">
              <a:spLocks noChangeArrowheads="1"/>
            </p:cNvSpPr>
            <p:nvPr/>
          </p:nvSpPr>
          <p:spPr bwMode="auto">
            <a:xfrm>
              <a:off x="3242" y="2409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x,R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7318" name="Line 22"/>
            <p:cNvSpPr>
              <a:spLocks noChangeShapeType="1"/>
            </p:cNvSpPr>
            <p:nvPr/>
          </p:nvSpPr>
          <p:spPr bwMode="auto">
            <a:xfrm>
              <a:off x="1020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23"/>
          <p:cNvGrpSpPr/>
          <p:nvPr/>
        </p:nvGrpSpPr>
        <p:grpSpPr bwMode="auto">
          <a:xfrm>
            <a:off x="6057900" y="4437063"/>
            <a:ext cx="1104900" cy="1584325"/>
            <a:chOff x="3816" y="2795"/>
            <a:chExt cx="696" cy="998"/>
          </a:xfrm>
        </p:grpSpPr>
        <p:grpSp>
          <p:nvGrpSpPr>
            <p:cNvPr id="4" name="Group 24"/>
            <p:cNvGrpSpPr/>
            <p:nvPr/>
          </p:nvGrpSpPr>
          <p:grpSpPr bwMode="auto">
            <a:xfrm>
              <a:off x="4195" y="3430"/>
              <a:ext cx="317" cy="363"/>
              <a:chOff x="1292" y="2432"/>
              <a:chExt cx="317" cy="363"/>
            </a:xfrm>
          </p:grpSpPr>
          <p:sp>
            <p:nvSpPr>
              <p:cNvPr id="567321" name="Oval 25"/>
              <p:cNvSpPr>
                <a:spLocks noChangeArrowheads="1"/>
              </p:cNvSpPr>
              <p:nvPr/>
            </p:nvSpPr>
            <p:spPr bwMode="auto">
              <a:xfrm>
                <a:off x="1292" y="2477"/>
                <a:ext cx="317" cy="31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7322" name="Text Box 26"/>
              <p:cNvSpPr txBox="1">
                <a:spLocks noChangeArrowheads="1"/>
              </p:cNvSpPr>
              <p:nvPr/>
            </p:nvSpPr>
            <p:spPr bwMode="auto">
              <a:xfrm>
                <a:off x="1292" y="2432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i="1"/>
                  <a:t>q</a:t>
                </a:r>
                <a:r>
                  <a:rPr kumimoji="0" lang="en-US" altLang="zh-CN" baseline="-25000"/>
                  <a:t>3</a:t>
                </a:r>
                <a:endParaRPr kumimoji="0" lang="en-US" altLang="zh-CN" baseline="-25000"/>
              </a:p>
            </p:txBody>
          </p:sp>
        </p:grpSp>
        <p:sp>
          <p:nvSpPr>
            <p:cNvPr id="567323" name="Arc 27"/>
            <p:cNvSpPr/>
            <p:nvPr/>
          </p:nvSpPr>
          <p:spPr bwMode="auto">
            <a:xfrm flipH="1">
              <a:off x="4240" y="2795"/>
              <a:ext cx="137" cy="681"/>
            </a:xfrm>
            <a:custGeom>
              <a:avLst/>
              <a:gdLst>
                <a:gd name="G0" fmla="+- 0 0 0"/>
                <a:gd name="G1" fmla="+- 18168 0 0"/>
                <a:gd name="G2" fmla="+- 21600 0 0"/>
                <a:gd name="T0" fmla="*/ 11683 w 21600"/>
                <a:gd name="T1" fmla="*/ 0 h 34363"/>
                <a:gd name="T2" fmla="*/ 14293 w 21600"/>
                <a:gd name="T3" fmla="*/ 34363 h 34363"/>
                <a:gd name="T4" fmla="*/ 0 w 21600"/>
                <a:gd name="T5" fmla="*/ 18168 h 34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363" fill="none" extrusionOk="0">
                  <a:moveTo>
                    <a:pt x="11682" y="0"/>
                  </a:moveTo>
                  <a:cubicBezTo>
                    <a:pt x="17863" y="3974"/>
                    <a:pt x="21600" y="10819"/>
                    <a:pt x="21600" y="18168"/>
                  </a:cubicBezTo>
                  <a:cubicBezTo>
                    <a:pt x="21600" y="24364"/>
                    <a:pt x="18938" y="30262"/>
                    <a:pt x="14292" y="34362"/>
                  </a:cubicBezTo>
                </a:path>
                <a:path w="21600" h="34363" stroke="0" extrusionOk="0">
                  <a:moveTo>
                    <a:pt x="11682" y="0"/>
                  </a:moveTo>
                  <a:cubicBezTo>
                    <a:pt x="17863" y="3974"/>
                    <a:pt x="21600" y="10819"/>
                    <a:pt x="21600" y="18168"/>
                  </a:cubicBezTo>
                  <a:cubicBezTo>
                    <a:pt x="21600" y="24364"/>
                    <a:pt x="18938" y="30262"/>
                    <a:pt x="14292" y="34362"/>
                  </a:cubicBezTo>
                  <a:lnTo>
                    <a:pt x="0" y="181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24" name="Text Box 28"/>
            <p:cNvSpPr txBox="1">
              <a:spLocks noChangeArrowheads="1"/>
            </p:cNvSpPr>
            <p:nvPr/>
          </p:nvSpPr>
          <p:spPr bwMode="auto">
            <a:xfrm>
              <a:off x="3816" y="2976"/>
              <a:ext cx="4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</p:grpSp>
      <p:grpSp>
        <p:nvGrpSpPr>
          <p:cNvPr id="5" name="Group 29"/>
          <p:cNvGrpSpPr/>
          <p:nvPr/>
        </p:nvGrpSpPr>
        <p:grpSpPr bwMode="auto">
          <a:xfrm>
            <a:off x="6875463" y="4435475"/>
            <a:ext cx="1081087" cy="1081088"/>
            <a:chOff x="4331" y="2794"/>
            <a:chExt cx="681" cy="681"/>
          </a:xfrm>
        </p:grpSpPr>
        <p:sp>
          <p:nvSpPr>
            <p:cNvPr id="567326" name="Arc 30"/>
            <p:cNvSpPr/>
            <p:nvPr/>
          </p:nvSpPr>
          <p:spPr bwMode="auto">
            <a:xfrm flipV="1">
              <a:off x="4331" y="2794"/>
              <a:ext cx="137" cy="681"/>
            </a:xfrm>
            <a:custGeom>
              <a:avLst/>
              <a:gdLst>
                <a:gd name="G0" fmla="+- 0 0 0"/>
                <a:gd name="G1" fmla="+- 18168 0 0"/>
                <a:gd name="G2" fmla="+- 21600 0 0"/>
                <a:gd name="T0" fmla="*/ 11683 w 21600"/>
                <a:gd name="T1" fmla="*/ 0 h 34363"/>
                <a:gd name="T2" fmla="*/ 14293 w 21600"/>
                <a:gd name="T3" fmla="*/ 34363 h 34363"/>
                <a:gd name="T4" fmla="*/ 0 w 21600"/>
                <a:gd name="T5" fmla="*/ 18168 h 34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363" fill="none" extrusionOk="0">
                  <a:moveTo>
                    <a:pt x="11682" y="0"/>
                  </a:moveTo>
                  <a:cubicBezTo>
                    <a:pt x="17863" y="3974"/>
                    <a:pt x="21600" y="10819"/>
                    <a:pt x="21600" y="18168"/>
                  </a:cubicBezTo>
                  <a:cubicBezTo>
                    <a:pt x="21600" y="24364"/>
                    <a:pt x="18938" y="30262"/>
                    <a:pt x="14292" y="34362"/>
                  </a:cubicBezTo>
                </a:path>
                <a:path w="21600" h="34363" stroke="0" extrusionOk="0">
                  <a:moveTo>
                    <a:pt x="11682" y="0"/>
                  </a:moveTo>
                  <a:cubicBezTo>
                    <a:pt x="17863" y="3974"/>
                    <a:pt x="21600" y="10819"/>
                    <a:pt x="21600" y="18168"/>
                  </a:cubicBezTo>
                  <a:cubicBezTo>
                    <a:pt x="21600" y="24364"/>
                    <a:pt x="18938" y="30262"/>
                    <a:pt x="14292" y="34362"/>
                  </a:cubicBezTo>
                  <a:lnTo>
                    <a:pt x="0" y="181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27" name="Text Box 31"/>
            <p:cNvSpPr txBox="1">
              <a:spLocks noChangeArrowheads="1"/>
            </p:cNvSpPr>
            <p:nvPr/>
          </p:nvSpPr>
          <p:spPr bwMode="auto">
            <a:xfrm>
              <a:off x="4422" y="2976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x,R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</p:grpSp>
      <p:grpSp>
        <p:nvGrpSpPr>
          <p:cNvPr id="6" name="Group 32"/>
          <p:cNvGrpSpPr/>
          <p:nvPr/>
        </p:nvGrpSpPr>
        <p:grpSpPr bwMode="auto">
          <a:xfrm>
            <a:off x="2378075" y="5805488"/>
            <a:ext cx="4498975" cy="647700"/>
            <a:chOff x="1498" y="3657"/>
            <a:chExt cx="2834" cy="408"/>
          </a:xfrm>
        </p:grpSpPr>
        <p:sp>
          <p:nvSpPr>
            <p:cNvPr id="567329" name="Arc 33"/>
            <p:cNvSpPr/>
            <p:nvPr/>
          </p:nvSpPr>
          <p:spPr bwMode="auto">
            <a:xfrm rot="-5400000" flipH="1" flipV="1">
              <a:off x="2711" y="2444"/>
              <a:ext cx="408" cy="2834"/>
            </a:xfrm>
            <a:custGeom>
              <a:avLst/>
              <a:gdLst>
                <a:gd name="G0" fmla="+- 0 0 0"/>
                <a:gd name="G1" fmla="+- 20469 0 0"/>
                <a:gd name="G2" fmla="+- 21600 0 0"/>
                <a:gd name="T0" fmla="*/ 6897 w 21600"/>
                <a:gd name="T1" fmla="*/ 0 h 41141"/>
                <a:gd name="T2" fmla="*/ 6262 w 21600"/>
                <a:gd name="T3" fmla="*/ 41141 h 41141"/>
                <a:gd name="T4" fmla="*/ 0 w 21600"/>
                <a:gd name="T5" fmla="*/ 20469 h 4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141" fill="none" extrusionOk="0">
                  <a:moveTo>
                    <a:pt x="6897" y="-1"/>
                  </a:moveTo>
                  <a:cubicBezTo>
                    <a:pt x="15683" y="2960"/>
                    <a:pt x="21600" y="11197"/>
                    <a:pt x="21600" y="20469"/>
                  </a:cubicBezTo>
                  <a:cubicBezTo>
                    <a:pt x="21600" y="29986"/>
                    <a:pt x="15370" y="38382"/>
                    <a:pt x="6262" y="41141"/>
                  </a:cubicBezTo>
                </a:path>
                <a:path w="21600" h="41141" stroke="0" extrusionOk="0">
                  <a:moveTo>
                    <a:pt x="6897" y="-1"/>
                  </a:moveTo>
                  <a:cubicBezTo>
                    <a:pt x="15683" y="2960"/>
                    <a:pt x="21600" y="11197"/>
                    <a:pt x="21600" y="20469"/>
                  </a:cubicBezTo>
                  <a:cubicBezTo>
                    <a:pt x="21600" y="29986"/>
                    <a:pt x="15370" y="38382"/>
                    <a:pt x="6262" y="41141"/>
                  </a:cubicBezTo>
                  <a:lnTo>
                    <a:pt x="0" y="2046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7330" name="Text Box 34"/>
            <p:cNvSpPr txBox="1">
              <a:spLocks noChangeArrowheads="1"/>
            </p:cNvSpPr>
            <p:nvPr/>
          </p:nvSpPr>
          <p:spPr bwMode="auto">
            <a:xfrm>
              <a:off x="2608" y="3815"/>
              <a:ext cx="5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└┘</a:t>
              </a:r>
              <a:r>
                <a:rPr kumimoji="0" lang="zh-CN" altLang="en-US" sz="2000">
                  <a:sym typeface="Symbol" panose="05050102010706020507" pitchFamily="18" charset="2"/>
                </a:rPr>
                <a:t></a:t>
              </a:r>
              <a:r>
                <a:rPr kumimoji="0" lang="en-US" altLang="zh-CN" sz="2000">
                  <a:sym typeface="Symbol" panose="05050102010706020507" pitchFamily="18" charset="2"/>
                </a:rPr>
                <a:t>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</p:grpSp>
      <p:sp>
        <p:nvSpPr>
          <p:cNvPr id="567331" name="Text Box 35"/>
          <p:cNvSpPr txBox="1">
            <a:spLocks noChangeArrowheads="1"/>
          </p:cNvSpPr>
          <p:nvPr/>
        </p:nvSpPr>
        <p:spPr bwMode="auto">
          <a:xfrm>
            <a:off x="203200" y="1389063"/>
            <a:ext cx="37766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M=“</a:t>
            </a:r>
            <a:r>
              <a:rPr kumimoji="0" lang="zh-CN" altLang="en-US" sz="2400">
                <a:sym typeface="Symbol" panose="05050102010706020507" pitchFamily="18" charset="2"/>
              </a:rPr>
              <a:t>对于输入</a:t>
            </a:r>
            <a:r>
              <a:rPr kumimoji="0" lang="en-US" altLang="zh-CN" sz="2400">
                <a:sym typeface="Symbol" panose="05050102010706020507" pitchFamily="18" charset="2"/>
              </a:rPr>
              <a:t>w,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1) </a:t>
            </a:r>
            <a:r>
              <a:rPr kumimoji="0" lang="zh-CN" altLang="en-US" sz="2400">
                <a:sym typeface="Symbol" panose="05050102010706020507" pitchFamily="18" charset="2"/>
              </a:rPr>
              <a:t>若</a:t>
            </a:r>
            <a:r>
              <a:rPr kumimoji="0" lang="en-US" altLang="zh-CN" sz="2400">
                <a:sym typeface="Symbol" panose="05050102010706020507" pitchFamily="18" charset="2"/>
              </a:rPr>
              <a:t>w=, </a:t>
            </a:r>
            <a:r>
              <a:rPr kumimoji="0" lang="zh-CN" altLang="en-US" sz="2400">
                <a:sym typeface="Symbol" panose="05050102010706020507" pitchFamily="18" charset="2"/>
              </a:rPr>
              <a:t>则拒绝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2) </a:t>
            </a:r>
            <a:r>
              <a:rPr kumimoji="0" lang="zh-CN" altLang="en-US" sz="2400">
                <a:sym typeface="Symbol" panose="05050102010706020507" pitchFamily="18" charset="2"/>
              </a:rPr>
              <a:t>若只有</a:t>
            </a:r>
            <a:r>
              <a:rPr kumimoji="0" lang="en-US" altLang="zh-CN" sz="2400">
                <a:sym typeface="Symbol" panose="05050102010706020507" pitchFamily="18" charset="2"/>
              </a:rPr>
              <a:t>1</a:t>
            </a:r>
            <a:r>
              <a:rPr kumimoji="0" lang="zh-CN" altLang="en-US" sz="2400">
                <a:sym typeface="Symbol" panose="05050102010706020507" pitchFamily="18" charset="2"/>
              </a:rPr>
              <a:t>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则接受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3) </a:t>
            </a:r>
            <a:r>
              <a:rPr kumimoji="0" lang="zh-CN" altLang="en-US" sz="2400">
                <a:sym typeface="Symbol" panose="05050102010706020507" pitchFamily="18" charset="2"/>
              </a:rPr>
              <a:t>若有奇数个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则拒绝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4) </a:t>
            </a:r>
            <a:r>
              <a:rPr kumimoji="0" lang="zh-CN" altLang="en-US" sz="2400">
                <a:sym typeface="Symbol" panose="05050102010706020507" pitchFamily="18" charset="2"/>
              </a:rPr>
              <a:t>隔一个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删一个</a:t>
            </a:r>
            <a:r>
              <a:rPr kumimoji="0" lang="en-US" altLang="zh-CN" sz="2400">
                <a:sym typeface="Symbol" panose="05050102010706020507" pitchFamily="18" charset="2"/>
              </a:rPr>
              <a:t>0. </a:t>
            </a:r>
            <a:r>
              <a:rPr kumimoji="0" lang="zh-CN" altLang="en-US" sz="2400">
                <a:sym typeface="Symbol" panose="05050102010706020507" pitchFamily="18" charset="2"/>
              </a:rPr>
              <a:t>转</a:t>
            </a:r>
            <a:r>
              <a:rPr kumimoji="0" lang="en-US" altLang="zh-CN" sz="2400">
                <a:sym typeface="Symbol" panose="05050102010706020507" pitchFamily="18" charset="2"/>
              </a:rPr>
              <a:t>(2).”</a:t>
            </a:r>
            <a:endParaRPr kumimoji="0" lang="en-US" altLang="zh-CN" sz="2400">
              <a:sym typeface="Symbol" panose="05050102010706020507" pitchFamily="18" charset="2"/>
            </a:endParaRPr>
          </a:p>
        </p:txBody>
      </p:sp>
      <p:sp>
        <p:nvSpPr>
          <p:cNvPr id="567332" name="Rectangle 36"/>
          <p:cNvSpPr>
            <a:spLocks noChangeArrowheads="1"/>
          </p:cNvSpPr>
          <p:nvPr/>
        </p:nvSpPr>
        <p:spPr bwMode="auto">
          <a:xfrm>
            <a:off x="250825" y="1484313"/>
            <a:ext cx="3673475" cy="22320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状态图</a:t>
            </a:r>
            <a:endParaRPr lang="zh-CN" altLang="en-US" b="1" smtClean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390650" y="3824288"/>
            <a:ext cx="6565900" cy="2628900"/>
            <a:chOff x="876" y="2409"/>
            <a:chExt cx="4136" cy="1656"/>
          </a:xfrm>
        </p:grpSpPr>
        <p:sp>
          <p:nvSpPr>
            <p:cNvPr id="568324" name="Oval 4"/>
            <p:cNvSpPr>
              <a:spLocks noChangeArrowheads="1"/>
            </p:cNvSpPr>
            <p:nvPr/>
          </p:nvSpPr>
          <p:spPr bwMode="auto">
            <a:xfrm>
              <a:off x="1292" y="2477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25" name="Text Box 5"/>
            <p:cNvSpPr txBox="1">
              <a:spLocks noChangeArrowheads="1"/>
            </p:cNvSpPr>
            <p:nvPr/>
          </p:nvSpPr>
          <p:spPr bwMode="auto">
            <a:xfrm>
              <a:off x="1292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baseline="-25000"/>
                <a:t>0</a:t>
              </a:r>
              <a:endParaRPr kumimoji="0" lang="en-US" altLang="zh-CN" baseline="-25000"/>
            </a:p>
          </p:txBody>
        </p:sp>
        <p:sp>
          <p:nvSpPr>
            <p:cNvPr id="568326" name="Line 6"/>
            <p:cNvSpPr>
              <a:spLocks noChangeShapeType="1"/>
            </p:cNvSpPr>
            <p:nvPr/>
          </p:nvSpPr>
          <p:spPr bwMode="auto">
            <a:xfrm>
              <a:off x="1429" y="2795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8327" name="Text Box 7"/>
            <p:cNvSpPr txBox="1">
              <a:spLocks noChangeArrowheads="1"/>
            </p:cNvSpPr>
            <p:nvPr/>
          </p:nvSpPr>
          <p:spPr bwMode="auto">
            <a:xfrm>
              <a:off x="876" y="2953"/>
              <a:ext cx="5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└┘</a:t>
              </a:r>
              <a:r>
                <a:rPr kumimoji="0" lang="zh-CN" altLang="en-US" sz="2000">
                  <a:sym typeface="Symbol" panose="05050102010706020507" pitchFamily="18" charset="2"/>
                </a:rPr>
                <a:t></a:t>
              </a:r>
              <a:r>
                <a:rPr kumimoji="0" lang="en-US" altLang="zh-CN" sz="2000">
                  <a:sym typeface="Symbol" panose="05050102010706020507" pitchFamily="18" charset="2"/>
                </a:rPr>
                <a:t>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8328" name="Oval 8"/>
            <p:cNvSpPr>
              <a:spLocks noChangeArrowheads="1"/>
            </p:cNvSpPr>
            <p:nvPr/>
          </p:nvSpPr>
          <p:spPr bwMode="auto">
            <a:xfrm>
              <a:off x="1292" y="3475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29" name="Text Box 9"/>
            <p:cNvSpPr txBox="1">
              <a:spLocks noChangeArrowheads="1"/>
            </p:cNvSpPr>
            <p:nvPr/>
          </p:nvSpPr>
          <p:spPr bwMode="auto">
            <a:xfrm>
              <a:off x="1292" y="3430"/>
              <a:ext cx="2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i="1" baseline="-25000"/>
                <a:t>r</a:t>
              </a:r>
              <a:endParaRPr kumimoji="0" lang="en-US" altLang="zh-CN" i="1" baseline="-25000"/>
            </a:p>
          </p:txBody>
        </p:sp>
        <p:sp>
          <p:nvSpPr>
            <p:cNvPr id="568330" name="Line 10"/>
            <p:cNvSpPr>
              <a:spLocks noChangeShapeType="1"/>
            </p:cNvSpPr>
            <p:nvPr/>
          </p:nvSpPr>
          <p:spPr bwMode="auto">
            <a:xfrm>
              <a:off x="1610" y="261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8331" name="Oval 11"/>
            <p:cNvSpPr>
              <a:spLocks noChangeArrowheads="1"/>
            </p:cNvSpPr>
            <p:nvPr/>
          </p:nvSpPr>
          <p:spPr bwMode="auto">
            <a:xfrm>
              <a:off x="2744" y="2477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32" name="Text Box 12"/>
            <p:cNvSpPr txBox="1">
              <a:spLocks noChangeArrowheads="1"/>
            </p:cNvSpPr>
            <p:nvPr/>
          </p:nvSpPr>
          <p:spPr bwMode="auto">
            <a:xfrm>
              <a:off x="2744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baseline="-25000"/>
                <a:t>1</a:t>
              </a:r>
              <a:endParaRPr kumimoji="0" lang="en-US" altLang="zh-CN" baseline="-25000"/>
            </a:p>
          </p:txBody>
        </p:sp>
        <p:sp>
          <p:nvSpPr>
            <p:cNvPr id="568333" name="Text Box 13"/>
            <p:cNvSpPr txBox="1">
              <a:spLocks noChangeArrowheads="1"/>
            </p:cNvSpPr>
            <p:nvPr/>
          </p:nvSpPr>
          <p:spPr bwMode="auto">
            <a:xfrm>
              <a:off x="1791" y="2409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$,R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8334" name="Line 14"/>
            <p:cNvSpPr>
              <a:spLocks noChangeShapeType="1"/>
            </p:cNvSpPr>
            <p:nvPr/>
          </p:nvSpPr>
          <p:spPr bwMode="auto">
            <a:xfrm>
              <a:off x="2881" y="2795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8335" name="Text Box 15"/>
            <p:cNvSpPr txBox="1">
              <a:spLocks noChangeArrowheads="1"/>
            </p:cNvSpPr>
            <p:nvPr/>
          </p:nvSpPr>
          <p:spPr bwMode="auto">
            <a:xfrm>
              <a:off x="2328" y="2953"/>
              <a:ext cx="5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└┘</a:t>
              </a:r>
              <a:r>
                <a:rPr kumimoji="0" lang="zh-CN" altLang="en-US" sz="2000">
                  <a:sym typeface="Symbol" panose="05050102010706020507" pitchFamily="18" charset="2"/>
                </a:rPr>
                <a:t></a:t>
              </a:r>
              <a:r>
                <a:rPr kumimoji="0" lang="en-US" altLang="zh-CN" sz="2000">
                  <a:sym typeface="Symbol" panose="05050102010706020507" pitchFamily="18" charset="2"/>
                </a:rPr>
                <a:t>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8336" name="Oval 16"/>
            <p:cNvSpPr>
              <a:spLocks noChangeArrowheads="1"/>
            </p:cNvSpPr>
            <p:nvPr/>
          </p:nvSpPr>
          <p:spPr bwMode="auto">
            <a:xfrm>
              <a:off x="2744" y="3475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37" name="Text Box 17"/>
            <p:cNvSpPr txBox="1">
              <a:spLocks noChangeArrowheads="1"/>
            </p:cNvSpPr>
            <p:nvPr/>
          </p:nvSpPr>
          <p:spPr bwMode="auto">
            <a:xfrm>
              <a:off x="2744" y="343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i="1" baseline="-25000"/>
                <a:t>a</a:t>
              </a:r>
              <a:endParaRPr kumimoji="0" lang="en-US" altLang="zh-CN" i="1" baseline="-25000"/>
            </a:p>
          </p:txBody>
        </p:sp>
        <p:sp>
          <p:nvSpPr>
            <p:cNvPr id="568338" name="Line 18"/>
            <p:cNvSpPr>
              <a:spLocks noChangeShapeType="1"/>
            </p:cNvSpPr>
            <p:nvPr/>
          </p:nvSpPr>
          <p:spPr bwMode="auto">
            <a:xfrm>
              <a:off x="3061" y="261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8339" name="Oval 19"/>
            <p:cNvSpPr>
              <a:spLocks noChangeArrowheads="1"/>
            </p:cNvSpPr>
            <p:nvPr/>
          </p:nvSpPr>
          <p:spPr bwMode="auto">
            <a:xfrm>
              <a:off x="4195" y="2477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40" name="Text Box 20"/>
            <p:cNvSpPr txBox="1">
              <a:spLocks noChangeArrowheads="1"/>
            </p:cNvSpPr>
            <p:nvPr/>
          </p:nvSpPr>
          <p:spPr bwMode="auto">
            <a:xfrm>
              <a:off x="4195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baseline="-25000"/>
                <a:t>2</a:t>
              </a:r>
              <a:endParaRPr kumimoji="0" lang="en-US" altLang="zh-CN" baseline="-25000"/>
            </a:p>
          </p:txBody>
        </p:sp>
        <p:sp>
          <p:nvSpPr>
            <p:cNvPr id="568341" name="Text Box 21"/>
            <p:cNvSpPr txBox="1">
              <a:spLocks noChangeArrowheads="1"/>
            </p:cNvSpPr>
            <p:nvPr/>
          </p:nvSpPr>
          <p:spPr bwMode="auto">
            <a:xfrm>
              <a:off x="3242" y="2409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x,R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8342" name="Oval 22"/>
            <p:cNvSpPr>
              <a:spLocks noChangeArrowheads="1"/>
            </p:cNvSpPr>
            <p:nvPr/>
          </p:nvSpPr>
          <p:spPr bwMode="auto">
            <a:xfrm>
              <a:off x="4195" y="3475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43" name="Text Box 23"/>
            <p:cNvSpPr txBox="1">
              <a:spLocks noChangeArrowheads="1"/>
            </p:cNvSpPr>
            <p:nvPr/>
          </p:nvSpPr>
          <p:spPr bwMode="auto">
            <a:xfrm>
              <a:off x="4195" y="343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baseline="-25000"/>
                <a:t>3</a:t>
              </a:r>
              <a:endParaRPr kumimoji="0" lang="en-US" altLang="zh-CN" baseline="-25000"/>
            </a:p>
          </p:txBody>
        </p:sp>
        <p:sp>
          <p:nvSpPr>
            <p:cNvPr id="568344" name="Arc 24"/>
            <p:cNvSpPr/>
            <p:nvPr/>
          </p:nvSpPr>
          <p:spPr bwMode="auto">
            <a:xfrm flipH="1">
              <a:off x="4240" y="2795"/>
              <a:ext cx="137" cy="681"/>
            </a:xfrm>
            <a:custGeom>
              <a:avLst/>
              <a:gdLst>
                <a:gd name="G0" fmla="+- 0 0 0"/>
                <a:gd name="G1" fmla="+- 18168 0 0"/>
                <a:gd name="G2" fmla="+- 21600 0 0"/>
                <a:gd name="T0" fmla="*/ 11683 w 21600"/>
                <a:gd name="T1" fmla="*/ 0 h 34363"/>
                <a:gd name="T2" fmla="*/ 14293 w 21600"/>
                <a:gd name="T3" fmla="*/ 34363 h 34363"/>
                <a:gd name="T4" fmla="*/ 0 w 21600"/>
                <a:gd name="T5" fmla="*/ 18168 h 34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363" fill="none" extrusionOk="0">
                  <a:moveTo>
                    <a:pt x="11682" y="0"/>
                  </a:moveTo>
                  <a:cubicBezTo>
                    <a:pt x="17863" y="3974"/>
                    <a:pt x="21600" y="10819"/>
                    <a:pt x="21600" y="18168"/>
                  </a:cubicBezTo>
                  <a:cubicBezTo>
                    <a:pt x="21600" y="24364"/>
                    <a:pt x="18938" y="30262"/>
                    <a:pt x="14292" y="34362"/>
                  </a:cubicBezTo>
                </a:path>
                <a:path w="21600" h="34363" stroke="0" extrusionOk="0">
                  <a:moveTo>
                    <a:pt x="11682" y="0"/>
                  </a:moveTo>
                  <a:cubicBezTo>
                    <a:pt x="17863" y="3974"/>
                    <a:pt x="21600" y="10819"/>
                    <a:pt x="21600" y="18168"/>
                  </a:cubicBezTo>
                  <a:cubicBezTo>
                    <a:pt x="21600" y="24364"/>
                    <a:pt x="18938" y="30262"/>
                    <a:pt x="14292" y="34362"/>
                  </a:cubicBezTo>
                  <a:lnTo>
                    <a:pt x="0" y="181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3816" y="2976"/>
              <a:ext cx="4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8346" name="Arc 26"/>
            <p:cNvSpPr/>
            <p:nvPr/>
          </p:nvSpPr>
          <p:spPr bwMode="auto">
            <a:xfrm flipV="1">
              <a:off x="4331" y="2794"/>
              <a:ext cx="137" cy="681"/>
            </a:xfrm>
            <a:custGeom>
              <a:avLst/>
              <a:gdLst>
                <a:gd name="G0" fmla="+- 0 0 0"/>
                <a:gd name="G1" fmla="+- 18168 0 0"/>
                <a:gd name="G2" fmla="+- 21600 0 0"/>
                <a:gd name="T0" fmla="*/ 11683 w 21600"/>
                <a:gd name="T1" fmla="*/ 0 h 34363"/>
                <a:gd name="T2" fmla="*/ 14293 w 21600"/>
                <a:gd name="T3" fmla="*/ 34363 h 34363"/>
                <a:gd name="T4" fmla="*/ 0 w 21600"/>
                <a:gd name="T5" fmla="*/ 18168 h 34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363" fill="none" extrusionOk="0">
                  <a:moveTo>
                    <a:pt x="11682" y="0"/>
                  </a:moveTo>
                  <a:cubicBezTo>
                    <a:pt x="17863" y="3974"/>
                    <a:pt x="21600" y="10819"/>
                    <a:pt x="21600" y="18168"/>
                  </a:cubicBezTo>
                  <a:cubicBezTo>
                    <a:pt x="21600" y="24364"/>
                    <a:pt x="18938" y="30262"/>
                    <a:pt x="14292" y="34362"/>
                  </a:cubicBezTo>
                </a:path>
                <a:path w="21600" h="34363" stroke="0" extrusionOk="0">
                  <a:moveTo>
                    <a:pt x="11682" y="0"/>
                  </a:moveTo>
                  <a:cubicBezTo>
                    <a:pt x="17863" y="3974"/>
                    <a:pt x="21600" y="10819"/>
                    <a:pt x="21600" y="18168"/>
                  </a:cubicBezTo>
                  <a:cubicBezTo>
                    <a:pt x="21600" y="24364"/>
                    <a:pt x="18938" y="30262"/>
                    <a:pt x="14292" y="34362"/>
                  </a:cubicBezTo>
                  <a:lnTo>
                    <a:pt x="0" y="181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47" name="Text Box 27"/>
            <p:cNvSpPr txBox="1">
              <a:spLocks noChangeArrowheads="1"/>
            </p:cNvSpPr>
            <p:nvPr/>
          </p:nvSpPr>
          <p:spPr bwMode="auto">
            <a:xfrm>
              <a:off x="4422" y="2976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x,R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8348" name="Arc 28"/>
            <p:cNvSpPr/>
            <p:nvPr/>
          </p:nvSpPr>
          <p:spPr bwMode="auto">
            <a:xfrm rot="-5400000" flipH="1" flipV="1">
              <a:off x="2711" y="2444"/>
              <a:ext cx="408" cy="2834"/>
            </a:xfrm>
            <a:custGeom>
              <a:avLst/>
              <a:gdLst>
                <a:gd name="G0" fmla="+- 0 0 0"/>
                <a:gd name="G1" fmla="+- 20469 0 0"/>
                <a:gd name="G2" fmla="+- 21600 0 0"/>
                <a:gd name="T0" fmla="*/ 6897 w 21600"/>
                <a:gd name="T1" fmla="*/ 0 h 41141"/>
                <a:gd name="T2" fmla="*/ 6262 w 21600"/>
                <a:gd name="T3" fmla="*/ 41141 h 41141"/>
                <a:gd name="T4" fmla="*/ 0 w 21600"/>
                <a:gd name="T5" fmla="*/ 20469 h 4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141" fill="none" extrusionOk="0">
                  <a:moveTo>
                    <a:pt x="6897" y="-1"/>
                  </a:moveTo>
                  <a:cubicBezTo>
                    <a:pt x="15683" y="2960"/>
                    <a:pt x="21600" y="11197"/>
                    <a:pt x="21600" y="20469"/>
                  </a:cubicBezTo>
                  <a:cubicBezTo>
                    <a:pt x="21600" y="29986"/>
                    <a:pt x="15370" y="38382"/>
                    <a:pt x="6262" y="41141"/>
                  </a:cubicBezTo>
                </a:path>
                <a:path w="21600" h="41141" stroke="0" extrusionOk="0">
                  <a:moveTo>
                    <a:pt x="6897" y="-1"/>
                  </a:moveTo>
                  <a:cubicBezTo>
                    <a:pt x="15683" y="2960"/>
                    <a:pt x="21600" y="11197"/>
                    <a:pt x="21600" y="20469"/>
                  </a:cubicBezTo>
                  <a:cubicBezTo>
                    <a:pt x="21600" y="29986"/>
                    <a:pt x="15370" y="38382"/>
                    <a:pt x="6262" y="41141"/>
                  </a:cubicBezTo>
                  <a:lnTo>
                    <a:pt x="0" y="2046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49" name="Text Box 29"/>
            <p:cNvSpPr txBox="1">
              <a:spLocks noChangeArrowheads="1"/>
            </p:cNvSpPr>
            <p:nvPr/>
          </p:nvSpPr>
          <p:spPr bwMode="auto">
            <a:xfrm>
              <a:off x="2608" y="3815"/>
              <a:ext cx="5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└┘</a:t>
              </a:r>
              <a:r>
                <a:rPr kumimoji="0" lang="zh-CN" altLang="en-US" sz="2000">
                  <a:sym typeface="Symbol" panose="05050102010706020507" pitchFamily="18" charset="2"/>
                </a:rPr>
                <a:t></a:t>
              </a:r>
              <a:r>
                <a:rPr kumimoji="0" lang="en-US" altLang="zh-CN" sz="2000">
                  <a:sym typeface="Symbol" panose="05050102010706020507" pitchFamily="18" charset="2"/>
                </a:rPr>
                <a:t>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8350" name="Line 30"/>
            <p:cNvSpPr>
              <a:spLocks noChangeShapeType="1"/>
            </p:cNvSpPr>
            <p:nvPr/>
          </p:nvSpPr>
          <p:spPr bwMode="auto">
            <a:xfrm>
              <a:off x="1020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31"/>
          <p:cNvGrpSpPr/>
          <p:nvPr/>
        </p:nvGrpSpPr>
        <p:grpSpPr bwMode="auto">
          <a:xfrm>
            <a:off x="5435600" y="2133600"/>
            <a:ext cx="1657350" cy="1800225"/>
            <a:chOff x="3424" y="1344"/>
            <a:chExt cx="1044" cy="1134"/>
          </a:xfrm>
        </p:grpSpPr>
        <p:grpSp>
          <p:nvGrpSpPr>
            <p:cNvPr id="4" name="Group 32"/>
            <p:cNvGrpSpPr/>
            <p:nvPr/>
          </p:nvGrpSpPr>
          <p:grpSpPr bwMode="auto">
            <a:xfrm>
              <a:off x="3424" y="1344"/>
              <a:ext cx="317" cy="363"/>
              <a:chOff x="1292" y="2432"/>
              <a:chExt cx="317" cy="363"/>
            </a:xfrm>
          </p:grpSpPr>
          <p:sp>
            <p:nvSpPr>
              <p:cNvPr id="568353" name="Oval 33"/>
              <p:cNvSpPr>
                <a:spLocks noChangeArrowheads="1"/>
              </p:cNvSpPr>
              <p:nvPr/>
            </p:nvSpPr>
            <p:spPr bwMode="auto">
              <a:xfrm>
                <a:off x="1292" y="2477"/>
                <a:ext cx="317" cy="31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8354" name="Text Box 34"/>
              <p:cNvSpPr txBox="1">
                <a:spLocks noChangeArrowheads="1"/>
              </p:cNvSpPr>
              <p:nvPr/>
            </p:nvSpPr>
            <p:spPr bwMode="auto">
              <a:xfrm>
                <a:off x="1292" y="2432"/>
                <a:ext cx="30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i="1"/>
                  <a:t>q</a:t>
                </a:r>
                <a:r>
                  <a:rPr kumimoji="0" lang="en-US" altLang="zh-CN" baseline="-25000"/>
                  <a:t>4</a:t>
                </a:r>
                <a:endParaRPr kumimoji="0" lang="en-US" altLang="zh-CN" baseline="-25000"/>
              </a:p>
            </p:txBody>
          </p:sp>
        </p:grpSp>
        <p:sp>
          <p:nvSpPr>
            <p:cNvPr id="568355" name="Line 35"/>
            <p:cNvSpPr>
              <a:spLocks noChangeShapeType="1"/>
            </p:cNvSpPr>
            <p:nvPr/>
          </p:nvSpPr>
          <p:spPr bwMode="auto">
            <a:xfrm flipH="1" flipV="1">
              <a:off x="3742" y="1616"/>
              <a:ext cx="59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8356" name="Text Box 36"/>
            <p:cNvSpPr txBox="1">
              <a:spLocks noChangeArrowheads="1"/>
            </p:cNvSpPr>
            <p:nvPr/>
          </p:nvSpPr>
          <p:spPr bwMode="auto">
            <a:xfrm>
              <a:off x="3879" y="1752"/>
              <a:ext cx="5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└┘</a:t>
              </a:r>
              <a:r>
                <a:rPr kumimoji="0" lang="zh-CN" altLang="en-US" sz="2000">
                  <a:sym typeface="Symbol" panose="05050102010706020507" pitchFamily="18" charset="2"/>
                </a:rPr>
                <a:t></a:t>
              </a:r>
              <a:r>
                <a:rPr kumimoji="0" lang="en-US" altLang="zh-CN" sz="2000">
                  <a:sym typeface="Symbol" panose="05050102010706020507" pitchFamily="18" charset="2"/>
                </a:rPr>
                <a:t>L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</p:grpSp>
      <p:grpSp>
        <p:nvGrpSpPr>
          <p:cNvPr id="5" name="Group 37"/>
          <p:cNvGrpSpPr/>
          <p:nvPr/>
        </p:nvGrpSpPr>
        <p:grpSpPr bwMode="auto">
          <a:xfrm>
            <a:off x="5508625" y="1503363"/>
            <a:ext cx="947738" cy="741362"/>
            <a:chOff x="3470" y="947"/>
            <a:chExt cx="597" cy="467"/>
          </a:xfrm>
        </p:grpSpPr>
        <p:sp>
          <p:nvSpPr>
            <p:cNvPr id="568358" name="Arc 38"/>
            <p:cNvSpPr/>
            <p:nvPr/>
          </p:nvSpPr>
          <p:spPr bwMode="auto">
            <a:xfrm rot="-5400000">
              <a:off x="3367" y="1129"/>
              <a:ext cx="388" cy="182"/>
            </a:xfrm>
            <a:custGeom>
              <a:avLst/>
              <a:gdLst>
                <a:gd name="G0" fmla="+- 169 0 0"/>
                <a:gd name="G1" fmla="+- 21600 0 0"/>
                <a:gd name="G2" fmla="+- 21600 0 0"/>
                <a:gd name="T0" fmla="*/ 169 w 21769"/>
                <a:gd name="T1" fmla="*/ 0 h 43200"/>
                <a:gd name="T2" fmla="*/ 0 w 21769"/>
                <a:gd name="T3" fmla="*/ 43199 h 43200"/>
                <a:gd name="T4" fmla="*/ 169 w 2176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69" h="43200" fill="none" extrusionOk="0">
                  <a:moveTo>
                    <a:pt x="168" y="0"/>
                  </a:moveTo>
                  <a:cubicBezTo>
                    <a:pt x="12098" y="0"/>
                    <a:pt x="21769" y="9670"/>
                    <a:pt x="21769" y="21600"/>
                  </a:cubicBezTo>
                  <a:cubicBezTo>
                    <a:pt x="21769" y="33529"/>
                    <a:pt x="12098" y="43200"/>
                    <a:pt x="169" y="43200"/>
                  </a:cubicBezTo>
                  <a:cubicBezTo>
                    <a:pt x="112" y="43200"/>
                    <a:pt x="56" y="43199"/>
                    <a:pt x="-1" y="43199"/>
                  </a:cubicBezTo>
                </a:path>
                <a:path w="21769" h="43200" stroke="0" extrusionOk="0">
                  <a:moveTo>
                    <a:pt x="168" y="0"/>
                  </a:moveTo>
                  <a:cubicBezTo>
                    <a:pt x="12098" y="0"/>
                    <a:pt x="21769" y="9670"/>
                    <a:pt x="21769" y="21600"/>
                  </a:cubicBezTo>
                  <a:cubicBezTo>
                    <a:pt x="21769" y="33529"/>
                    <a:pt x="12098" y="43200"/>
                    <a:pt x="169" y="43200"/>
                  </a:cubicBezTo>
                  <a:cubicBezTo>
                    <a:pt x="112" y="43200"/>
                    <a:pt x="56" y="43199"/>
                    <a:pt x="-1" y="43199"/>
                  </a:cubicBezTo>
                  <a:lnTo>
                    <a:pt x="16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59" name="Text Box 39"/>
            <p:cNvSpPr txBox="1">
              <a:spLocks noChangeArrowheads="1"/>
            </p:cNvSpPr>
            <p:nvPr/>
          </p:nvSpPr>
          <p:spPr bwMode="auto">
            <a:xfrm>
              <a:off x="3606" y="947"/>
              <a:ext cx="46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L</a:t>
              </a:r>
              <a:endParaRPr kumimoji="0" lang="en-US" altLang="zh-CN" sz="2000">
                <a:sym typeface="Symbol" panose="05050102010706020507" pitchFamily="18" charset="2"/>
              </a:endParaRPr>
            </a:p>
            <a:p>
              <a:r>
                <a:rPr kumimoji="0" lang="en-US" altLang="zh-CN" sz="2000"/>
                <a:t>x</a:t>
              </a:r>
              <a:r>
                <a:rPr kumimoji="0" lang="en-US" altLang="zh-CN" sz="2000">
                  <a:sym typeface="Symbol" panose="05050102010706020507" pitchFamily="18" charset="2"/>
                </a:rPr>
                <a:t>L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</p:grpSp>
      <p:grpSp>
        <p:nvGrpSpPr>
          <p:cNvPr id="6" name="Group 40"/>
          <p:cNvGrpSpPr/>
          <p:nvPr/>
        </p:nvGrpSpPr>
        <p:grpSpPr bwMode="auto">
          <a:xfrm>
            <a:off x="4505325" y="2636838"/>
            <a:ext cx="1003300" cy="1296987"/>
            <a:chOff x="2838" y="1661"/>
            <a:chExt cx="632" cy="817"/>
          </a:xfrm>
        </p:grpSpPr>
        <p:sp>
          <p:nvSpPr>
            <p:cNvPr id="568361" name="Line 41"/>
            <p:cNvSpPr>
              <a:spLocks noChangeShapeType="1"/>
            </p:cNvSpPr>
            <p:nvPr/>
          </p:nvSpPr>
          <p:spPr bwMode="auto">
            <a:xfrm flipH="1">
              <a:off x="2971" y="1661"/>
              <a:ext cx="499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8362" name="Text Box 42"/>
            <p:cNvSpPr txBox="1">
              <a:spLocks noChangeArrowheads="1"/>
            </p:cNvSpPr>
            <p:nvPr/>
          </p:nvSpPr>
          <p:spPr bwMode="auto">
            <a:xfrm>
              <a:off x="2838" y="1752"/>
              <a:ext cx="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 </a:t>
              </a:r>
              <a:r>
                <a:rPr kumimoji="0" lang="en-US" altLang="zh-CN" sz="2000">
                  <a:sym typeface="Symbol" panose="05050102010706020507" pitchFamily="18" charset="2"/>
                </a:rPr>
                <a:t>$R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</p:grpSp>
      <p:sp>
        <p:nvSpPr>
          <p:cNvPr id="568363" name="Text Box 43"/>
          <p:cNvSpPr txBox="1">
            <a:spLocks noChangeArrowheads="1"/>
          </p:cNvSpPr>
          <p:nvPr/>
        </p:nvSpPr>
        <p:spPr bwMode="auto">
          <a:xfrm>
            <a:off x="203200" y="1389063"/>
            <a:ext cx="37766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M=“</a:t>
            </a:r>
            <a:r>
              <a:rPr kumimoji="0" lang="zh-CN" altLang="en-US" sz="2400">
                <a:sym typeface="Symbol" panose="05050102010706020507" pitchFamily="18" charset="2"/>
              </a:rPr>
              <a:t>对于输入</a:t>
            </a:r>
            <a:r>
              <a:rPr kumimoji="0" lang="en-US" altLang="zh-CN" sz="2400">
                <a:sym typeface="Symbol" panose="05050102010706020507" pitchFamily="18" charset="2"/>
              </a:rPr>
              <a:t>w,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1) </a:t>
            </a:r>
            <a:r>
              <a:rPr kumimoji="0" lang="zh-CN" altLang="en-US" sz="2400">
                <a:sym typeface="Symbol" panose="05050102010706020507" pitchFamily="18" charset="2"/>
              </a:rPr>
              <a:t>若</a:t>
            </a:r>
            <a:r>
              <a:rPr kumimoji="0" lang="en-US" altLang="zh-CN" sz="2400">
                <a:sym typeface="Symbol" panose="05050102010706020507" pitchFamily="18" charset="2"/>
              </a:rPr>
              <a:t>w=, </a:t>
            </a:r>
            <a:r>
              <a:rPr kumimoji="0" lang="zh-CN" altLang="en-US" sz="2400">
                <a:sym typeface="Symbol" panose="05050102010706020507" pitchFamily="18" charset="2"/>
              </a:rPr>
              <a:t>则拒绝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2) </a:t>
            </a:r>
            <a:r>
              <a:rPr kumimoji="0" lang="zh-CN" altLang="en-US" sz="2400">
                <a:sym typeface="Symbol" panose="05050102010706020507" pitchFamily="18" charset="2"/>
              </a:rPr>
              <a:t>若只有</a:t>
            </a:r>
            <a:r>
              <a:rPr kumimoji="0" lang="en-US" altLang="zh-CN" sz="2400">
                <a:sym typeface="Symbol" panose="05050102010706020507" pitchFamily="18" charset="2"/>
              </a:rPr>
              <a:t>1</a:t>
            </a:r>
            <a:r>
              <a:rPr kumimoji="0" lang="zh-CN" altLang="en-US" sz="2400">
                <a:sym typeface="Symbol" panose="05050102010706020507" pitchFamily="18" charset="2"/>
              </a:rPr>
              <a:t>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则接受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3) </a:t>
            </a:r>
            <a:r>
              <a:rPr kumimoji="0" lang="zh-CN" altLang="en-US" sz="2400">
                <a:sym typeface="Symbol" panose="05050102010706020507" pitchFamily="18" charset="2"/>
              </a:rPr>
              <a:t>若有奇数个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则拒绝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4) </a:t>
            </a:r>
            <a:r>
              <a:rPr kumimoji="0" lang="zh-CN" altLang="en-US" sz="2400">
                <a:sym typeface="Symbol" panose="05050102010706020507" pitchFamily="18" charset="2"/>
              </a:rPr>
              <a:t>隔一个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删一个</a:t>
            </a:r>
            <a:r>
              <a:rPr kumimoji="0" lang="en-US" altLang="zh-CN" sz="2400">
                <a:sym typeface="Symbol" panose="05050102010706020507" pitchFamily="18" charset="2"/>
              </a:rPr>
              <a:t>0. </a:t>
            </a:r>
            <a:r>
              <a:rPr kumimoji="0" lang="zh-CN" altLang="en-US" sz="2400">
                <a:sym typeface="Symbol" panose="05050102010706020507" pitchFamily="18" charset="2"/>
              </a:rPr>
              <a:t>转</a:t>
            </a:r>
            <a:r>
              <a:rPr kumimoji="0" lang="en-US" altLang="zh-CN" sz="2400">
                <a:sym typeface="Symbol" panose="05050102010706020507" pitchFamily="18" charset="2"/>
              </a:rPr>
              <a:t>(2).”</a:t>
            </a:r>
            <a:endParaRPr kumimoji="0" lang="en-US" altLang="zh-CN" sz="2400">
              <a:sym typeface="Symbol" panose="05050102010706020507" pitchFamily="18" charset="2"/>
            </a:endParaRPr>
          </a:p>
        </p:txBody>
      </p:sp>
      <p:sp>
        <p:nvSpPr>
          <p:cNvPr id="568364" name="Rectangle 44"/>
          <p:cNvSpPr>
            <a:spLocks noChangeArrowheads="1"/>
          </p:cNvSpPr>
          <p:nvPr/>
        </p:nvSpPr>
        <p:spPr bwMode="auto">
          <a:xfrm>
            <a:off x="250825" y="1484313"/>
            <a:ext cx="3673475" cy="22320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状态图</a:t>
            </a:r>
            <a:endParaRPr lang="zh-CN" altLang="en-US" b="1" smtClean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390650" y="1503363"/>
            <a:ext cx="6565900" cy="4949825"/>
            <a:chOff x="876" y="947"/>
            <a:chExt cx="4136" cy="3118"/>
          </a:xfrm>
        </p:grpSpPr>
        <p:sp>
          <p:nvSpPr>
            <p:cNvPr id="569348" name="Oval 4"/>
            <p:cNvSpPr>
              <a:spLocks noChangeArrowheads="1"/>
            </p:cNvSpPr>
            <p:nvPr/>
          </p:nvSpPr>
          <p:spPr bwMode="auto">
            <a:xfrm>
              <a:off x="4195" y="3475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49" name="Text Box 5"/>
            <p:cNvSpPr txBox="1">
              <a:spLocks noChangeArrowheads="1"/>
            </p:cNvSpPr>
            <p:nvPr/>
          </p:nvSpPr>
          <p:spPr bwMode="auto">
            <a:xfrm>
              <a:off x="4195" y="343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baseline="-25000"/>
                <a:t>3</a:t>
              </a:r>
              <a:endParaRPr kumimoji="0" lang="en-US" altLang="zh-CN" baseline="-25000"/>
            </a:p>
          </p:txBody>
        </p:sp>
        <p:sp>
          <p:nvSpPr>
            <p:cNvPr id="569350" name="Arc 6"/>
            <p:cNvSpPr/>
            <p:nvPr/>
          </p:nvSpPr>
          <p:spPr bwMode="auto">
            <a:xfrm flipH="1">
              <a:off x="4240" y="2795"/>
              <a:ext cx="137" cy="681"/>
            </a:xfrm>
            <a:custGeom>
              <a:avLst/>
              <a:gdLst>
                <a:gd name="G0" fmla="+- 0 0 0"/>
                <a:gd name="G1" fmla="+- 18168 0 0"/>
                <a:gd name="G2" fmla="+- 21600 0 0"/>
                <a:gd name="T0" fmla="*/ 11683 w 21600"/>
                <a:gd name="T1" fmla="*/ 0 h 34363"/>
                <a:gd name="T2" fmla="*/ 14293 w 21600"/>
                <a:gd name="T3" fmla="*/ 34363 h 34363"/>
                <a:gd name="T4" fmla="*/ 0 w 21600"/>
                <a:gd name="T5" fmla="*/ 18168 h 34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363" fill="none" extrusionOk="0">
                  <a:moveTo>
                    <a:pt x="11682" y="0"/>
                  </a:moveTo>
                  <a:cubicBezTo>
                    <a:pt x="17863" y="3974"/>
                    <a:pt x="21600" y="10819"/>
                    <a:pt x="21600" y="18168"/>
                  </a:cubicBezTo>
                  <a:cubicBezTo>
                    <a:pt x="21600" y="24364"/>
                    <a:pt x="18938" y="30262"/>
                    <a:pt x="14292" y="34362"/>
                  </a:cubicBezTo>
                </a:path>
                <a:path w="21600" h="34363" stroke="0" extrusionOk="0">
                  <a:moveTo>
                    <a:pt x="11682" y="0"/>
                  </a:moveTo>
                  <a:cubicBezTo>
                    <a:pt x="17863" y="3974"/>
                    <a:pt x="21600" y="10819"/>
                    <a:pt x="21600" y="18168"/>
                  </a:cubicBezTo>
                  <a:cubicBezTo>
                    <a:pt x="21600" y="24364"/>
                    <a:pt x="18938" y="30262"/>
                    <a:pt x="14292" y="34362"/>
                  </a:cubicBezTo>
                  <a:lnTo>
                    <a:pt x="0" y="181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51" name="Text Box 7"/>
            <p:cNvSpPr txBox="1">
              <a:spLocks noChangeArrowheads="1"/>
            </p:cNvSpPr>
            <p:nvPr/>
          </p:nvSpPr>
          <p:spPr bwMode="auto">
            <a:xfrm>
              <a:off x="3816" y="2976"/>
              <a:ext cx="4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9352" name="Arc 8"/>
            <p:cNvSpPr/>
            <p:nvPr/>
          </p:nvSpPr>
          <p:spPr bwMode="auto">
            <a:xfrm flipV="1">
              <a:off x="4331" y="2794"/>
              <a:ext cx="137" cy="681"/>
            </a:xfrm>
            <a:custGeom>
              <a:avLst/>
              <a:gdLst>
                <a:gd name="G0" fmla="+- 0 0 0"/>
                <a:gd name="G1" fmla="+- 18168 0 0"/>
                <a:gd name="G2" fmla="+- 21600 0 0"/>
                <a:gd name="T0" fmla="*/ 11683 w 21600"/>
                <a:gd name="T1" fmla="*/ 0 h 34363"/>
                <a:gd name="T2" fmla="*/ 14293 w 21600"/>
                <a:gd name="T3" fmla="*/ 34363 h 34363"/>
                <a:gd name="T4" fmla="*/ 0 w 21600"/>
                <a:gd name="T5" fmla="*/ 18168 h 34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4363" fill="none" extrusionOk="0">
                  <a:moveTo>
                    <a:pt x="11682" y="0"/>
                  </a:moveTo>
                  <a:cubicBezTo>
                    <a:pt x="17863" y="3974"/>
                    <a:pt x="21600" y="10819"/>
                    <a:pt x="21600" y="18168"/>
                  </a:cubicBezTo>
                  <a:cubicBezTo>
                    <a:pt x="21600" y="24364"/>
                    <a:pt x="18938" y="30262"/>
                    <a:pt x="14292" y="34362"/>
                  </a:cubicBezTo>
                </a:path>
                <a:path w="21600" h="34363" stroke="0" extrusionOk="0">
                  <a:moveTo>
                    <a:pt x="11682" y="0"/>
                  </a:moveTo>
                  <a:cubicBezTo>
                    <a:pt x="17863" y="3974"/>
                    <a:pt x="21600" y="10819"/>
                    <a:pt x="21600" y="18168"/>
                  </a:cubicBezTo>
                  <a:cubicBezTo>
                    <a:pt x="21600" y="24364"/>
                    <a:pt x="18938" y="30262"/>
                    <a:pt x="14292" y="34362"/>
                  </a:cubicBezTo>
                  <a:lnTo>
                    <a:pt x="0" y="181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53" name="Text Box 9"/>
            <p:cNvSpPr txBox="1">
              <a:spLocks noChangeArrowheads="1"/>
            </p:cNvSpPr>
            <p:nvPr/>
          </p:nvSpPr>
          <p:spPr bwMode="auto">
            <a:xfrm>
              <a:off x="4422" y="2976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x,R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9354" name="Arc 10"/>
            <p:cNvSpPr/>
            <p:nvPr/>
          </p:nvSpPr>
          <p:spPr bwMode="auto">
            <a:xfrm rot="-5400000" flipH="1" flipV="1">
              <a:off x="2711" y="2444"/>
              <a:ext cx="408" cy="2834"/>
            </a:xfrm>
            <a:custGeom>
              <a:avLst/>
              <a:gdLst>
                <a:gd name="G0" fmla="+- 0 0 0"/>
                <a:gd name="G1" fmla="+- 20469 0 0"/>
                <a:gd name="G2" fmla="+- 21600 0 0"/>
                <a:gd name="T0" fmla="*/ 6897 w 21600"/>
                <a:gd name="T1" fmla="*/ 0 h 41141"/>
                <a:gd name="T2" fmla="*/ 6262 w 21600"/>
                <a:gd name="T3" fmla="*/ 41141 h 41141"/>
                <a:gd name="T4" fmla="*/ 0 w 21600"/>
                <a:gd name="T5" fmla="*/ 20469 h 4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1141" fill="none" extrusionOk="0">
                  <a:moveTo>
                    <a:pt x="6897" y="-1"/>
                  </a:moveTo>
                  <a:cubicBezTo>
                    <a:pt x="15683" y="2960"/>
                    <a:pt x="21600" y="11197"/>
                    <a:pt x="21600" y="20469"/>
                  </a:cubicBezTo>
                  <a:cubicBezTo>
                    <a:pt x="21600" y="29986"/>
                    <a:pt x="15370" y="38382"/>
                    <a:pt x="6262" y="41141"/>
                  </a:cubicBezTo>
                </a:path>
                <a:path w="21600" h="41141" stroke="0" extrusionOk="0">
                  <a:moveTo>
                    <a:pt x="6897" y="-1"/>
                  </a:moveTo>
                  <a:cubicBezTo>
                    <a:pt x="15683" y="2960"/>
                    <a:pt x="21600" y="11197"/>
                    <a:pt x="21600" y="20469"/>
                  </a:cubicBezTo>
                  <a:cubicBezTo>
                    <a:pt x="21600" y="29986"/>
                    <a:pt x="15370" y="38382"/>
                    <a:pt x="6262" y="41141"/>
                  </a:cubicBezTo>
                  <a:lnTo>
                    <a:pt x="0" y="2046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55" name="Text Box 11"/>
            <p:cNvSpPr txBox="1">
              <a:spLocks noChangeArrowheads="1"/>
            </p:cNvSpPr>
            <p:nvPr/>
          </p:nvSpPr>
          <p:spPr bwMode="auto">
            <a:xfrm>
              <a:off x="2608" y="3815"/>
              <a:ext cx="5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└┘</a:t>
              </a:r>
              <a:r>
                <a:rPr kumimoji="0" lang="zh-CN" altLang="en-US" sz="2000">
                  <a:sym typeface="Symbol" panose="05050102010706020507" pitchFamily="18" charset="2"/>
                </a:rPr>
                <a:t></a:t>
              </a:r>
              <a:r>
                <a:rPr kumimoji="0" lang="en-US" altLang="zh-CN" sz="2000">
                  <a:sym typeface="Symbol" panose="05050102010706020507" pitchFamily="18" charset="2"/>
                </a:rPr>
                <a:t>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9356" name="Oval 12"/>
            <p:cNvSpPr>
              <a:spLocks noChangeArrowheads="1"/>
            </p:cNvSpPr>
            <p:nvPr/>
          </p:nvSpPr>
          <p:spPr bwMode="auto">
            <a:xfrm>
              <a:off x="1292" y="2477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57" name="Text Box 13"/>
            <p:cNvSpPr txBox="1">
              <a:spLocks noChangeArrowheads="1"/>
            </p:cNvSpPr>
            <p:nvPr/>
          </p:nvSpPr>
          <p:spPr bwMode="auto">
            <a:xfrm>
              <a:off x="1292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baseline="-25000"/>
                <a:t>0</a:t>
              </a:r>
              <a:endParaRPr kumimoji="0" lang="en-US" altLang="zh-CN" baseline="-25000"/>
            </a:p>
          </p:txBody>
        </p:sp>
        <p:sp>
          <p:nvSpPr>
            <p:cNvPr id="569358" name="Line 14"/>
            <p:cNvSpPr>
              <a:spLocks noChangeShapeType="1"/>
            </p:cNvSpPr>
            <p:nvPr/>
          </p:nvSpPr>
          <p:spPr bwMode="auto">
            <a:xfrm>
              <a:off x="1429" y="2795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9359" name="Text Box 15"/>
            <p:cNvSpPr txBox="1">
              <a:spLocks noChangeArrowheads="1"/>
            </p:cNvSpPr>
            <p:nvPr/>
          </p:nvSpPr>
          <p:spPr bwMode="auto">
            <a:xfrm>
              <a:off x="876" y="2953"/>
              <a:ext cx="5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└┘</a:t>
              </a:r>
              <a:r>
                <a:rPr kumimoji="0" lang="zh-CN" altLang="en-US" sz="2000">
                  <a:sym typeface="Symbol" panose="05050102010706020507" pitchFamily="18" charset="2"/>
                </a:rPr>
                <a:t></a:t>
              </a:r>
              <a:r>
                <a:rPr kumimoji="0" lang="en-US" altLang="zh-CN" sz="2000">
                  <a:sym typeface="Symbol" panose="05050102010706020507" pitchFamily="18" charset="2"/>
                </a:rPr>
                <a:t>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9360" name="Oval 16"/>
            <p:cNvSpPr>
              <a:spLocks noChangeArrowheads="1"/>
            </p:cNvSpPr>
            <p:nvPr/>
          </p:nvSpPr>
          <p:spPr bwMode="auto">
            <a:xfrm>
              <a:off x="1292" y="3475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61" name="Text Box 17"/>
            <p:cNvSpPr txBox="1">
              <a:spLocks noChangeArrowheads="1"/>
            </p:cNvSpPr>
            <p:nvPr/>
          </p:nvSpPr>
          <p:spPr bwMode="auto">
            <a:xfrm>
              <a:off x="1292" y="3430"/>
              <a:ext cx="2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i="1" baseline="-25000"/>
                <a:t>r</a:t>
              </a:r>
              <a:endParaRPr kumimoji="0" lang="en-US" altLang="zh-CN" i="1" baseline="-25000"/>
            </a:p>
          </p:txBody>
        </p:sp>
        <p:sp>
          <p:nvSpPr>
            <p:cNvPr id="569362" name="Line 18"/>
            <p:cNvSpPr>
              <a:spLocks noChangeShapeType="1"/>
            </p:cNvSpPr>
            <p:nvPr/>
          </p:nvSpPr>
          <p:spPr bwMode="auto">
            <a:xfrm>
              <a:off x="1610" y="261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9363" name="Oval 19"/>
            <p:cNvSpPr>
              <a:spLocks noChangeArrowheads="1"/>
            </p:cNvSpPr>
            <p:nvPr/>
          </p:nvSpPr>
          <p:spPr bwMode="auto">
            <a:xfrm>
              <a:off x="2744" y="2477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64" name="Text Box 20"/>
            <p:cNvSpPr txBox="1">
              <a:spLocks noChangeArrowheads="1"/>
            </p:cNvSpPr>
            <p:nvPr/>
          </p:nvSpPr>
          <p:spPr bwMode="auto">
            <a:xfrm>
              <a:off x="2744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baseline="-25000"/>
                <a:t>1</a:t>
              </a:r>
              <a:endParaRPr kumimoji="0" lang="en-US" altLang="zh-CN" baseline="-25000"/>
            </a:p>
          </p:txBody>
        </p:sp>
        <p:sp>
          <p:nvSpPr>
            <p:cNvPr id="569365" name="Text Box 21"/>
            <p:cNvSpPr txBox="1">
              <a:spLocks noChangeArrowheads="1"/>
            </p:cNvSpPr>
            <p:nvPr/>
          </p:nvSpPr>
          <p:spPr bwMode="auto">
            <a:xfrm>
              <a:off x="1791" y="2409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$,R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9366" name="Line 22"/>
            <p:cNvSpPr>
              <a:spLocks noChangeShapeType="1"/>
            </p:cNvSpPr>
            <p:nvPr/>
          </p:nvSpPr>
          <p:spPr bwMode="auto">
            <a:xfrm>
              <a:off x="2881" y="2795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9367" name="Text Box 23"/>
            <p:cNvSpPr txBox="1">
              <a:spLocks noChangeArrowheads="1"/>
            </p:cNvSpPr>
            <p:nvPr/>
          </p:nvSpPr>
          <p:spPr bwMode="auto">
            <a:xfrm>
              <a:off x="2328" y="2953"/>
              <a:ext cx="59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└┘</a:t>
              </a:r>
              <a:r>
                <a:rPr kumimoji="0" lang="zh-CN" altLang="en-US" sz="2000">
                  <a:sym typeface="Symbol" panose="05050102010706020507" pitchFamily="18" charset="2"/>
                </a:rPr>
                <a:t></a:t>
              </a:r>
              <a:r>
                <a:rPr kumimoji="0" lang="en-US" altLang="zh-CN" sz="2000">
                  <a:sym typeface="Symbol" panose="05050102010706020507" pitchFamily="18" charset="2"/>
                </a:rPr>
                <a:t>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9368" name="Oval 24"/>
            <p:cNvSpPr>
              <a:spLocks noChangeArrowheads="1"/>
            </p:cNvSpPr>
            <p:nvPr/>
          </p:nvSpPr>
          <p:spPr bwMode="auto">
            <a:xfrm>
              <a:off x="2744" y="3475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69" name="Text Box 25"/>
            <p:cNvSpPr txBox="1">
              <a:spLocks noChangeArrowheads="1"/>
            </p:cNvSpPr>
            <p:nvPr/>
          </p:nvSpPr>
          <p:spPr bwMode="auto">
            <a:xfrm>
              <a:off x="2744" y="3430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i="1" baseline="-25000"/>
                <a:t>a</a:t>
              </a:r>
              <a:endParaRPr kumimoji="0" lang="en-US" altLang="zh-CN" i="1" baseline="-25000"/>
            </a:p>
          </p:txBody>
        </p:sp>
        <p:sp>
          <p:nvSpPr>
            <p:cNvPr id="569370" name="Line 26"/>
            <p:cNvSpPr>
              <a:spLocks noChangeShapeType="1"/>
            </p:cNvSpPr>
            <p:nvPr/>
          </p:nvSpPr>
          <p:spPr bwMode="auto">
            <a:xfrm>
              <a:off x="3061" y="2614"/>
              <a:ext cx="113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9371" name="Oval 27"/>
            <p:cNvSpPr>
              <a:spLocks noChangeArrowheads="1"/>
            </p:cNvSpPr>
            <p:nvPr/>
          </p:nvSpPr>
          <p:spPr bwMode="auto">
            <a:xfrm>
              <a:off x="4195" y="2477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72" name="Text Box 28"/>
            <p:cNvSpPr txBox="1">
              <a:spLocks noChangeArrowheads="1"/>
            </p:cNvSpPr>
            <p:nvPr/>
          </p:nvSpPr>
          <p:spPr bwMode="auto">
            <a:xfrm>
              <a:off x="4195" y="24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baseline="-25000"/>
                <a:t>2</a:t>
              </a:r>
              <a:endParaRPr kumimoji="0" lang="en-US" altLang="zh-CN" baseline="-25000"/>
            </a:p>
          </p:txBody>
        </p:sp>
        <p:sp>
          <p:nvSpPr>
            <p:cNvPr id="569373" name="Text Box 29"/>
            <p:cNvSpPr txBox="1">
              <a:spLocks noChangeArrowheads="1"/>
            </p:cNvSpPr>
            <p:nvPr/>
          </p:nvSpPr>
          <p:spPr bwMode="auto">
            <a:xfrm>
              <a:off x="3242" y="2409"/>
              <a:ext cx="5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x,R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9374" name="Oval 30"/>
            <p:cNvSpPr>
              <a:spLocks noChangeArrowheads="1"/>
            </p:cNvSpPr>
            <p:nvPr/>
          </p:nvSpPr>
          <p:spPr bwMode="auto">
            <a:xfrm>
              <a:off x="3424" y="1389"/>
              <a:ext cx="317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75" name="Text Box 31"/>
            <p:cNvSpPr txBox="1">
              <a:spLocks noChangeArrowheads="1"/>
            </p:cNvSpPr>
            <p:nvPr/>
          </p:nvSpPr>
          <p:spPr bwMode="auto">
            <a:xfrm>
              <a:off x="3424" y="1344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i="1"/>
                <a:t>q</a:t>
              </a:r>
              <a:r>
                <a:rPr kumimoji="0" lang="en-US" altLang="zh-CN" baseline="-25000"/>
                <a:t>4</a:t>
              </a:r>
              <a:endParaRPr kumimoji="0" lang="en-US" altLang="zh-CN" baseline="-25000"/>
            </a:p>
          </p:txBody>
        </p:sp>
        <p:sp>
          <p:nvSpPr>
            <p:cNvPr id="569376" name="Line 32"/>
            <p:cNvSpPr>
              <a:spLocks noChangeShapeType="1"/>
            </p:cNvSpPr>
            <p:nvPr/>
          </p:nvSpPr>
          <p:spPr bwMode="auto">
            <a:xfrm flipH="1" flipV="1">
              <a:off x="3742" y="1616"/>
              <a:ext cx="590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9377" name="Text Box 33"/>
            <p:cNvSpPr txBox="1">
              <a:spLocks noChangeArrowheads="1"/>
            </p:cNvSpPr>
            <p:nvPr/>
          </p:nvSpPr>
          <p:spPr bwMode="auto">
            <a:xfrm>
              <a:off x="3879" y="1752"/>
              <a:ext cx="5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000" baseline="-25000">
                  <a:solidFill>
                    <a:srgbClr val="FF3300"/>
                  </a:solidFill>
                  <a:cs typeface="Times New Roman" panose="02020603050405020304" pitchFamily="18" charset="0"/>
                </a:rPr>
                <a:t>└┘</a:t>
              </a:r>
              <a:r>
                <a:rPr kumimoji="0" lang="zh-CN" altLang="en-US" sz="2000">
                  <a:sym typeface="Symbol" panose="05050102010706020507" pitchFamily="18" charset="2"/>
                </a:rPr>
                <a:t></a:t>
              </a:r>
              <a:r>
                <a:rPr kumimoji="0" lang="en-US" altLang="zh-CN" sz="2000">
                  <a:sym typeface="Symbol" panose="05050102010706020507" pitchFamily="18" charset="2"/>
                </a:rPr>
                <a:t>L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9378" name="Arc 34"/>
            <p:cNvSpPr/>
            <p:nvPr/>
          </p:nvSpPr>
          <p:spPr bwMode="auto">
            <a:xfrm rot="-5400000">
              <a:off x="3367" y="1129"/>
              <a:ext cx="388" cy="182"/>
            </a:xfrm>
            <a:custGeom>
              <a:avLst/>
              <a:gdLst>
                <a:gd name="G0" fmla="+- 169 0 0"/>
                <a:gd name="G1" fmla="+- 21600 0 0"/>
                <a:gd name="G2" fmla="+- 21600 0 0"/>
                <a:gd name="T0" fmla="*/ 169 w 21769"/>
                <a:gd name="T1" fmla="*/ 0 h 43200"/>
                <a:gd name="T2" fmla="*/ 0 w 21769"/>
                <a:gd name="T3" fmla="*/ 43199 h 43200"/>
                <a:gd name="T4" fmla="*/ 169 w 2176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69" h="43200" fill="none" extrusionOk="0">
                  <a:moveTo>
                    <a:pt x="168" y="0"/>
                  </a:moveTo>
                  <a:cubicBezTo>
                    <a:pt x="12098" y="0"/>
                    <a:pt x="21769" y="9670"/>
                    <a:pt x="21769" y="21600"/>
                  </a:cubicBezTo>
                  <a:cubicBezTo>
                    <a:pt x="21769" y="33529"/>
                    <a:pt x="12098" y="43200"/>
                    <a:pt x="169" y="43200"/>
                  </a:cubicBezTo>
                  <a:cubicBezTo>
                    <a:pt x="112" y="43200"/>
                    <a:pt x="56" y="43199"/>
                    <a:pt x="-1" y="43199"/>
                  </a:cubicBezTo>
                </a:path>
                <a:path w="21769" h="43200" stroke="0" extrusionOk="0">
                  <a:moveTo>
                    <a:pt x="168" y="0"/>
                  </a:moveTo>
                  <a:cubicBezTo>
                    <a:pt x="12098" y="0"/>
                    <a:pt x="21769" y="9670"/>
                    <a:pt x="21769" y="21600"/>
                  </a:cubicBezTo>
                  <a:cubicBezTo>
                    <a:pt x="21769" y="33529"/>
                    <a:pt x="12098" y="43200"/>
                    <a:pt x="169" y="43200"/>
                  </a:cubicBezTo>
                  <a:cubicBezTo>
                    <a:pt x="112" y="43200"/>
                    <a:pt x="56" y="43199"/>
                    <a:pt x="-1" y="43199"/>
                  </a:cubicBezTo>
                  <a:lnTo>
                    <a:pt x="16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79" name="Text Box 35"/>
            <p:cNvSpPr txBox="1">
              <a:spLocks noChangeArrowheads="1"/>
            </p:cNvSpPr>
            <p:nvPr/>
          </p:nvSpPr>
          <p:spPr bwMode="auto">
            <a:xfrm>
              <a:off x="3606" y="947"/>
              <a:ext cx="46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0</a:t>
              </a:r>
              <a:r>
                <a:rPr kumimoji="0" lang="en-US" altLang="zh-CN" sz="2000">
                  <a:sym typeface="Symbol" panose="05050102010706020507" pitchFamily="18" charset="2"/>
                </a:rPr>
                <a:t>L</a:t>
              </a:r>
              <a:endParaRPr kumimoji="0" lang="en-US" altLang="zh-CN" sz="2000">
                <a:sym typeface="Symbol" panose="05050102010706020507" pitchFamily="18" charset="2"/>
              </a:endParaRPr>
            </a:p>
            <a:p>
              <a:r>
                <a:rPr kumimoji="0" lang="en-US" altLang="zh-CN" sz="2000"/>
                <a:t>x</a:t>
              </a:r>
              <a:r>
                <a:rPr kumimoji="0" lang="en-US" altLang="zh-CN" sz="2000">
                  <a:sym typeface="Symbol" panose="05050102010706020507" pitchFamily="18" charset="2"/>
                </a:rPr>
                <a:t>L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9380" name="Line 36"/>
            <p:cNvSpPr>
              <a:spLocks noChangeShapeType="1"/>
            </p:cNvSpPr>
            <p:nvPr/>
          </p:nvSpPr>
          <p:spPr bwMode="auto">
            <a:xfrm flipH="1">
              <a:off x="2971" y="1661"/>
              <a:ext cx="499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69381" name="Text Box 37"/>
            <p:cNvSpPr txBox="1">
              <a:spLocks noChangeArrowheads="1"/>
            </p:cNvSpPr>
            <p:nvPr/>
          </p:nvSpPr>
          <p:spPr bwMode="auto">
            <a:xfrm>
              <a:off x="2864" y="1752"/>
              <a:ext cx="4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>
                  <a:solidFill>
                    <a:schemeClr val="tx1"/>
                  </a:solidFill>
                  <a:cs typeface="Times New Roman" panose="02020603050405020304" pitchFamily="18" charset="0"/>
                </a:rPr>
                <a:t>$</a:t>
              </a:r>
              <a:r>
                <a:rPr kumimoji="0" lang="en-US" altLang="zh-CN" sz="2000">
                  <a:sym typeface="Symbol" panose="05050102010706020507" pitchFamily="18" charset="2"/>
                </a:rPr>
                <a:t>R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  <p:sp>
          <p:nvSpPr>
            <p:cNvPr id="569382" name="Line 38"/>
            <p:cNvSpPr>
              <a:spLocks noChangeShapeType="1"/>
            </p:cNvSpPr>
            <p:nvPr/>
          </p:nvSpPr>
          <p:spPr bwMode="auto">
            <a:xfrm>
              <a:off x="1020" y="261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grpSp>
        <p:nvGrpSpPr>
          <p:cNvPr id="3" name="Group 39"/>
          <p:cNvGrpSpPr/>
          <p:nvPr/>
        </p:nvGrpSpPr>
        <p:grpSpPr bwMode="auto">
          <a:xfrm>
            <a:off x="3897313" y="3141663"/>
            <a:ext cx="746125" cy="903287"/>
            <a:chOff x="2455" y="1979"/>
            <a:chExt cx="470" cy="569"/>
          </a:xfrm>
        </p:grpSpPr>
        <p:sp>
          <p:nvSpPr>
            <p:cNvPr id="569384" name="Arc 40"/>
            <p:cNvSpPr/>
            <p:nvPr/>
          </p:nvSpPr>
          <p:spPr bwMode="auto">
            <a:xfrm rot="-7002769">
              <a:off x="2550" y="2263"/>
              <a:ext cx="388" cy="182"/>
            </a:xfrm>
            <a:custGeom>
              <a:avLst/>
              <a:gdLst>
                <a:gd name="G0" fmla="+- 169 0 0"/>
                <a:gd name="G1" fmla="+- 21600 0 0"/>
                <a:gd name="G2" fmla="+- 21600 0 0"/>
                <a:gd name="T0" fmla="*/ 169 w 21769"/>
                <a:gd name="T1" fmla="*/ 0 h 43200"/>
                <a:gd name="T2" fmla="*/ 0 w 21769"/>
                <a:gd name="T3" fmla="*/ 43199 h 43200"/>
                <a:gd name="T4" fmla="*/ 169 w 2176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69" h="43200" fill="none" extrusionOk="0">
                  <a:moveTo>
                    <a:pt x="168" y="0"/>
                  </a:moveTo>
                  <a:cubicBezTo>
                    <a:pt x="12098" y="0"/>
                    <a:pt x="21769" y="9670"/>
                    <a:pt x="21769" y="21600"/>
                  </a:cubicBezTo>
                  <a:cubicBezTo>
                    <a:pt x="21769" y="33529"/>
                    <a:pt x="12098" y="43200"/>
                    <a:pt x="169" y="43200"/>
                  </a:cubicBezTo>
                  <a:cubicBezTo>
                    <a:pt x="112" y="43200"/>
                    <a:pt x="56" y="43199"/>
                    <a:pt x="-1" y="43199"/>
                  </a:cubicBezTo>
                </a:path>
                <a:path w="21769" h="43200" stroke="0" extrusionOk="0">
                  <a:moveTo>
                    <a:pt x="168" y="0"/>
                  </a:moveTo>
                  <a:cubicBezTo>
                    <a:pt x="12098" y="0"/>
                    <a:pt x="21769" y="9670"/>
                    <a:pt x="21769" y="21600"/>
                  </a:cubicBezTo>
                  <a:cubicBezTo>
                    <a:pt x="21769" y="33529"/>
                    <a:pt x="12098" y="43200"/>
                    <a:pt x="169" y="43200"/>
                  </a:cubicBezTo>
                  <a:cubicBezTo>
                    <a:pt x="112" y="43200"/>
                    <a:pt x="56" y="43199"/>
                    <a:pt x="-1" y="43199"/>
                  </a:cubicBezTo>
                  <a:lnTo>
                    <a:pt x="16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85" name="Text Box 41"/>
            <p:cNvSpPr txBox="1">
              <a:spLocks noChangeArrowheads="1"/>
            </p:cNvSpPr>
            <p:nvPr/>
          </p:nvSpPr>
          <p:spPr bwMode="auto">
            <a:xfrm>
              <a:off x="2455" y="1979"/>
              <a:ext cx="4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x</a:t>
              </a:r>
              <a:r>
                <a:rPr kumimoji="0" lang="en-US" altLang="zh-CN" sz="2000">
                  <a:sym typeface="Symbol" panose="05050102010706020507" pitchFamily="18" charset="2"/>
                </a:rPr>
                <a:t>R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42"/>
          <p:cNvGrpSpPr/>
          <p:nvPr/>
        </p:nvGrpSpPr>
        <p:grpSpPr bwMode="auto">
          <a:xfrm>
            <a:off x="7092950" y="3460750"/>
            <a:ext cx="935038" cy="615950"/>
            <a:chOff x="4468" y="2180"/>
            <a:chExt cx="589" cy="388"/>
          </a:xfrm>
        </p:grpSpPr>
        <p:sp>
          <p:nvSpPr>
            <p:cNvPr id="569387" name="Arc 43"/>
            <p:cNvSpPr/>
            <p:nvPr/>
          </p:nvSpPr>
          <p:spPr bwMode="auto">
            <a:xfrm rot="-3192922">
              <a:off x="4365" y="2283"/>
              <a:ext cx="388" cy="182"/>
            </a:xfrm>
            <a:custGeom>
              <a:avLst/>
              <a:gdLst>
                <a:gd name="G0" fmla="+- 169 0 0"/>
                <a:gd name="G1" fmla="+- 21600 0 0"/>
                <a:gd name="G2" fmla="+- 21600 0 0"/>
                <a:gd name="T0" fmla="*/ 169 w 21769"/>
                <a:gd name="T1" fmla="*/ 0 h 43200"/>
                <a:gd name="T2" fmla="*/ 0 w 21769"/>
                <a:gd name="T3" fmla="*/ 43199 h 43200"/>
                <a:gd name="T4" fmla="*/ 169 w 2176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69" h="43200" fill="none" extrusionOk="0">
                  <a:moveTo>
                    <a:pt x="168" y="0"/>
                  </a:moveTo>
                  <a:cubicBezTo>
                    <a:pt x="12098" y="0"/>
                    <a:pt x="21769" y="9670"/>
                    <a:pt x="21769" y="21600"/>
                  </a:cubicBezTo>
                  <a:cubicBezTo>
                    <a:pt x="21769" y="33529"/>
                    <a:pt x="12098" y="43200"/>
                    <a:pt x="169" y="43200"/>
                  </a:cubicBezTo>
                  <a:cubicBezTo>
                    <a:pt x="112" y="43200"/>
                    <a:pt x="56" y="43199"/>
                    <a:pt x="-1" y="43199"/>
                  </a:cubicBezTo>
                </a:path>
                <a:path w="21769" h="43200" stroke="0" extrusionOk="0">
                  <a:moveTo>
                    <a:pt x="168" y="0"/>
                  </a:moveTo>
                  <a:cubicBezTo>
                    <a:pt x="12098" y="0"/>
                    <a:pt x="21769" y="9670"/>
                    <a:pt x="21769" y="21600"/>
                  </a:cubicBezTo>
                  <a:cubicBezTo>
                    <a:pt x="21769" y="33529"/>
                    <a:pt x="12098" y="43200"/>
                    <a:pt x="169" y="43200"/>
                  </a:cubicBezTo>
                  <a:cubicBezTo>
                    <a:pt x="112" y="43200"/>
                    <a:pt x="56" y="43199"/>
                    <a:pt x="-1" y="43199"/>
                  </a:cubicBezTo>
                  <a:lnTo>
                    <a:pt x="16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88" name="Text Box 44"/>
            <p:cNvSpPr txBox="1">
              <a:spLocks noChangeArrowheads="1"/>
            </p:cNvSpPr>
            <p:nvPr/>
          </p:nvSpPr>
          <p:spPr bwMode="auto">
            <a:xfrm>
              <a:off x="4587" y="2318"/>
              <a:ext cx="4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x</a:t>
              </a:r>
              <a:r>
                <a:rPr kumimoji="0" lang="en-US" altLang="zh-CN" sz="2000">
                  <a:sym typeface="Symbol" panose="05050102010706020507" pitchFamily="18" charset="2"/>
                </a:rPr>
                <a:t>R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</p:grpSp>
      <p:grpSp>
        <p:nvGrpSpPr>
          <p:cNvPr id="5" name="Group 45"/>
          <p:cNvGrpSpPr/>
          <p:nvPr/>
        </p:nvGrpSpPr>
        <p:grpSpPr bwMode="auto">
          <a:xfrm>
            <a:off x="7092950" y="5732463"/>
            <a:ext cx="962025" cy="541337"/>
            <a:chOff x="4468" y="3611"/>
            <a:chExt cx="606" cy="341"/>
          </a:xfrm>
        </p:grpSpPr>
        <p:sp>
          <p:nvSpPr>
            <p:cNvPr id="569390" name="Arc 46"/>
            <p:cNvSpPr/>
            <p:nvPr/>
          </p:nvSpPr>
          <p:spPr bwMode="auto">
            <a:xfrm rot="-20872174">
              <a:off x="4468" y="3611"/>
              <a:ext cx="388" cy="182"/>
            </a:xfrm>
            <a:custGeom>
              <a:avLst/>
              <a:gdLst>
                <a:gd name="G0" fmla="+- 169 0 0"/>
                <a:gd name="G1" fmla="+- 21600 0 0"/>
                <a:gd name="G2" fmla="+- 21600 0 0"/>
                <a:gd name="T0" fmla="*/ 169 w 21769"/>
                <a:gd name="T1" fmla="*/ 0 h 43200"/>
                <a:gd name="T2" fmla="*/ 0 w 21769"/>
                <a:gd name="T3" fmla="*/ 43199 h 43200"/>
                <a:gd name="T4" fmla="*/ 169 w 2176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69" h="43200" fill="none" extrusionOk="0">
                  <a:moveTo>
                    <a:pt x="168" y="0"/>
                  </a:moveTo>
                  <a:cubicBezTo>
                    <a:pt x="12098" y="0"/>
                    <a:pt x="21769" y="9670"/>
                    <a:pt x="21769" y="21600"/>
                  </a:cubicBezTo>
                  <a:cubicBezTo>
                    <a:pt x="21769" y="33529"/>
                    <a:pt x="12098" y="43200"/>
                    <a:pt x="169" y="43200"/>
                  </a:cubicBezTo>
                  <a:cubicBezTo>
                    <a:pt x="112" y="43200"/>
                    <a:pt x="56" y="43199"/>
                    <a:pt x="-1" y="43199"/>
                  </a:cubicBezTo>
                </a:path>
                <a:path w="21769" h="43200" stroke="0" extrusionOk="0">
                  <a:moveTo>
                    <a:pt x="168" y="0"/>
                  </a:moveTo>
                  <a:cubicBezTo>
                    <a:pt x="12098" y="0"/>
                    <a:pt x="21769" y="9670"/>
                    <a:pt x="21769" y="21600"/>
                  </a:cubicBezTo>
                  <a:cubicBezTo>
                    <a:pt x="21769" y="33529"/>
                    <a:pt x="12098" y="43200"/>
                    <a:pt x="169" y="43200"/>
                  </a:cubicBezTo>
                  <a:cubicBezTo>
                    <a:pt x="112" y="43200"/>
                    <a:pt x="56" y="43199"/>
                    <a:pt x="-1" y="43199"/>
                  </a:cubicBezTo>
                  <a:lnTo>
                    <a:pt x="169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9391" name="Text Box 47"/>
            <p:cNvSpPr txBox="1">
              <a:spLocks noChangeArrowheads="1"/>
            </p:cNvSpPr>
            <p:nvPr/>
          </p:nvSpPr>
          <p:spPr bwMode="auto">
            <a:xfrm>
              <a:off x="4604" y="3702"/>
              <a:ext cx="47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000"/>
                <a:t>x</a:t>
              </a:r>
              <a:r>
                <a:rPr kumimoji="0" lang="en-US" altLang="zh-CN" sz="2000">
                  <a:sym typeface="Symbol" panose="05050102010706020507" pitchFamily="18" charset="2"/>
                </a:rPr>
                <a:t>R</a:t>
              </a:r>
              <a:endParaRPr kumimoji="0" lang="en-US" altLang="zh-CN" sz="2000">
                <a:sym typeface="Symbol" panose="05050102010706020507" pitchFamily="18" charset="2"/>
              </a:endParaRPr>
            </a:p>
          </p:txBody>
        </p:sp>
      </p:grpSp>
      <p:sp>
        <p:nvSpPr>
          <p:cNvPr id="569392" name="Rectangle 48"/>
          <p:cNvSpPr>
            <a:spLocks noChangeArrowheads="1"/>
          </p:cNvSpPr>
          <p:nvPr/>
        </p:nvSpPr>
        <p:spPr bwMode="auto">
          <a:xfrm>
            <a:off x="250825" y="1484313"/>
            <a:ext cx="3673475" cy="22320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9393" name="Text Box 49"/>
          <p:cNvSpPr txBox="1">
            <a:spLocks noChangeArrowheads="1"/>
          </p:cNvSpPr>
          <p:nvPr/>
        </p:nvSpPr>
        <p:spPr bwMode="auto">
          <a:xfrm>
            <a:off x="203200" y="1389063"/>
            <a:ext cx="3776663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M=“</a:t>
            </a:r>
            <a:r>
              <a:rPr kumimoji="0" lang="zh-CN" altLang="en-US" sz="2400">
                <a:sym typeface="Symbol" panose="05050102010706020507" pitchFamily="18" charset="2"/>
              </a:rPr>
              <a:t>对于输入</a:t>
            </a:r>
            <a:r>
              <a:rPr kumimoji="0" lang="en-US" altLang="zh-CN" sz="2400">
                <a:sym typeface="Symbol" panose="05050102010706020507" pitchFamily="18" charset="2"/>
              </a:rPr>
              <a:t>w,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1) </a:t>
            </a:r>
            <a:r>
              <a:rPr kumimoji="0" lang="zh-CN" altLang="en-US" sz="2400">
                <a:sym typeface="Symbol" panose="05050102010706020507" pitchFamily="18" charset="2"/>
              </a:rPr>
              <a:t>若</a:t>
            </a:r>
            <a:r>
              <a:rPr kumimoji="0" lang="en-US" altLang="zh-CN" sz="2400">
                <a:sym typeface="Symbol" panose="05050102010706020507" pitchFamily="18" charset="2"/>
              </a:rPr>
              <a:t>w=, </a:t>
            </a:r>
            <a:r>
              <a:rPr kumimoji="0" lang="zh-CN" altLang="en-US" sz="2400">
                <a:sym typeface="Symbol" panose="05050102010706020507" pitchFamily="18" charset="2"/>
              </a:rPr>
              <a:t>则拒绝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2) </a:t>
            </a:r>
            <a:r>
              <a:rPr kumimoji="0" lang="zh-CN" altLang="en-US" sz="2400">
                <a:sym typeface="Symbol" panose="05050102010706020507" pitchFamily="18" charset="2"/>
              </a:rPr>
              <a:t>若只有</a:t>
            </a:r>
            <a:r>
              <a:rPr kumimoji="0" lang="en-US" altLang="zh-CN" sz="2400">
                <a:sym typeface="Symbol" panose="05050102010706020507" pitchFamily="18" charset="2"/>
              </a:rPr>
              <a:t>1</a:t>
            </a:r>
            <a:r>
              <a:rPr kumimoji="0" lang="zh-CN" altLang="en-US" sz="2400">
                <a:sym typeface="Symbol" panose="05050102010706020507" pitchFamily="18" charset="2"/>
              </a:rPr>
              <a:t>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则接受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3) </a:t>
            </a:r>
            <a:r>
              <a:rPr kumimoji="0" lang="zh-CN" altLang="en-US" sz="2400">
                <a:sym typeface="Symbol" panose="05050102010706020507" pitchFamily="18" charset="2"/>
              </a:rPr>
              <a:t>若有奇数个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则拒绝</a:t>
            </a:r>
            <a:r>
              <a:rPr kumimoji="0" lang="en-US" altLang="zh-CN" sz="2400">
                <a:sym typeface="Symbol" panose="05050102010706020507" pitchFamily="18" charset="2"/>
              </a:rPr>
              <a:t>.</a:t>
            </a:r>
            <a:endParaRPr kumimoji="0" lang="en-US" altLang="zh-CN" sz="240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sz="2400">
                <a:sym typeface="Symbol" panose="05050102010706020507" pitchFamily="18" charset="2"/>
              </a:rPr>
              <a:t>4) </a:t>
            </a:r>
            <a:r>
              <a:rPr kumimoji="0" lang="zh-CN" altLang="en-US" sz="2400">
                <a:sym typeface="Symbol" panose="05050102010706020507" pitchFamily="18" charset="2"/>
              </a:rPr>
              <a:t>隔一个</a:t>
            </a:r>
            <a:r>
              <a:rPr kumimoji="0" lang="en-US" altLang="zh-CN" sz="2400">
                <a:sym typeface="Symbol" panose="05050102010706020507" pitchFamily="18" charset="2"/>
              </a:rPr>
              <a:t>0,</a:t>
            </a:r>
            <a:r>
              <a:rPr kumimoji="0" lang="zh-CN" altLang="en-US" sz="2400">
                <a:sym typeface="Symbol" panose="05050102010706020507" pitchFamily="18" charset="2"/>
              </a:rPr>
              <a:t>删一个</a:t>
            </a:r>
            <a:r>
              <a:rPr kumimoji="0" lang="en-US" altLang="zh-CN" sz="2400">
                <a:sym typeface="Symbol" panose="05050102010706020507" pitchFamily="18" charset="2"/>
              </a:rPr>
              <a:t>0. </a:t>
            </a:r>
            <a:r>
              <a:rPr kumimoji="0" lang="zh-CN" altLang="en-US" sz="2400">
                <a:sym typeface="Symbol" panose="05050102010706020507" pitchFamily="18" charset="2"/>
              </a:rPr>
              <a:t>转</a:t>
            </a:r>
            <a:r>
              <a:rPr kumimoji="0" lang="en-US" altLang="zh-CN" sz="2400">
                <a:sym typeface="Symbol" panose="05050102010706020507" pitchFamily="18" charset="2"/>
              </a:rPr>
              <a:t>(2).”</a:t>
            </a:r>
            <a:endParaRPr kumimoji="0" lang="en-US" altLang="zh-CN" sz="240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各种语言类的包含关系</a:t>
            </a:r>
            <a:endParaRPr lang="zh-CN" altLang="en-US" b="1" smtClean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003300" y="1484313"/>
            <a:ext cx="6938963" cy="4248150"/>
            <a:chOff x="632" y="935"/>
            <a:chExt cx="4371" cy="2676"/>
          </a:xfrm>
        </p:grpSpPr>
        <p:sp>
          <p:nvSpPr>
            <p:cNvPr id="574468" name="Text Box 4"/>
            <p:cNvSpPr txBox="1">
              <a:spLocks noChangeArrowheads="1"/>
            </p:cNvSpPr>
            <p:nvPr/>
          </p:nvSpPr>
          <p:spPr bwMode="auto">
            <a:xfrm>
              <a:off x="1400" y="2910"/>
              <a:ext cx="12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正则语言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574469" name="Line 5"/>
            <p:cNvSpPr>
              <a:spLocks noChangeShapeType="1"/>
            </p:cNvSpPr>
            <p:nvPr/>
          </p:nvSpPr>
          <p:spPr bwMode="auto">
            <a:xfrm>
              <a:off x="2552" y="306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70" name="Text Box 6"/>
            <p:cNvSpPr txBox="1">
              <a:spLocks noChangeArrowheads="1"/>
            </p:cNvSpPr>
            <p:nvPr/>
          </p:nvSpPr>
          <p:spPr bwMode="auto">
            <a:xfrm>
              <a:off x="632" y="2478"/>
              <a:ext cx="19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上下文无关语言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574471" name="Line 7"/>
            <p:cNvSpPr>
              <a:spLocks noChangeShapeType="1"/>
            </p:cNvSpPr>
            <p:nvPr/>
          </p:nvSpPr>
          <p:spPr bwMode="auto">
            <a:xfrm>
              <a:off x="2552" y="268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72" name="Oval 8"/>
            <p:cNvSpPr>
              <a:spLocks noChangeArrowheads="1"/>
            </p:cNvSpPr>
            <p:nvPr/>
          </p:nvSpPr>
          <p:spPr bwMode="auto">
            <a:xfrm>
              <a:off x="3512" y="287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73" name="Oval 9"/>
            <p:cNvSpPr>
              <a:spLocks noChangeArrowheads="1"/>
            </p:cNvSpPr>
            <p:nvPr/>
          </p:nvSpPr>
          <p:spPr bwMode="auto">
            <a:xfrm>
              <a:off x="3416" y="2490"/>
              <a:ext cx="480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74" name="Oval 10"/>
            <p:cNvSpPr>
              <a:spLocks noChangeArrowheads="1"/>
            </p:cNvSpPr>
            <p:nvPr/>
          </p:nvSpPr>
          <p:spPr bwMode="auto">
            <a:xfrm>
              <a:off x="3320" y="1914"/>
              <a:ext cx="672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75" name="Oval 11"/>
            <p:cNvSpPr>
              <a:spLocks noChangeArrowheads="1"/>
            </p:cNvSpPr>
            <p:nvPr/>
          </p:nvSpPr>
          <p:spPr bwMode="auto">
            <a:xfrm>
              <a:off x="3080" y="1098"/>
              <a:ext cx="1152" cy="2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76" name="Text Box 12"/>
            <p:cNvSpPr txBox="1">
              <a:spLocks noChangeArrowheads="1"/>
            </p:cNvSpPr>
            <p:nvPr/>
          </p:nvSpPr>
          <p:spPr bwMode="auto">
            <a:xfrm>
              <a:off x="1151" y="2027"/>
              <a:ext cx="14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可判定语言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574477" name="Line 13"/>
            <p:cNvSpPr>
              <a:spLocks noChangeShapeType="1"/>
            </p:cNvSpPr>
            <p:nvPr/>
          </p:nvSpPr>
          <p:spPr bwMode="auto">
            <a:xfrm>
              <a:off x="2552" y="225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78" name="Text Box 14"/>
            <p:cNvSpPr txBox="1">
              <a:spLocks noChangeArrowheads="1"/>
            </p:cNvSpPr>
            <p:nvPr/>
          </p:nvSpPr>
          <p:spPr bwMode="auto">
            <a:xfrm>
              <a:off x="632" y="1422"/>
              <a:ext cx="19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图灵可识别语言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574479" name="Line 15"/>
            <p:cNvSpPr>
              <a:spLocks noChangeShapeType="1"/>
            </p:cNvSpPr>
            <p:nvPr/>
          </p:nvSpPr>
          <p:spPr bwMode="auto">
            <a:xfrm>
              <a:off x="2552" y="162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480" name="Rectangle 16"/>
            <p:cNvSpPr>
              <a:spLocks noChangeArrowheads="1"/>
            </p:cNvSpPr>
            <p:nvPr/>
          </p:nvSpPr>
          <p:spPr bwMode="auto">
            <a:xfrm>
              <a:off x="2780" y="935"/>
              <a:ext cx="2223" cy="26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481" name="Text Box 17"/>
            <p:cNvSpPr txBox="1">
              <a:spLocks noChangeArrowheads="1"/>
            </p:cNvSpPr>
            <p:nvPr/>
          </p:nvSpPr>
          <p:spPr bwMode="auto">
            <a:xfrm>
              <a:off x="4241" y="1016"/>
              <a:ext cx="6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sym typeface="Symbol" panose="05050102010706020507" pitchFamily="18" charset="2"/>
                </a:rPr>
                <a:t>P(</a:t>
              </a:r>
              <a:r>
                <a:rPr kumimoji="0" lang="en-US" altLang="zh-CN" baseline="30000">
                  <a:sym typeface="Symbol" panose="05050102010706020507" pitchFamily="18" charset="2"/>
                </a:rPr>
                <a:t>*</a:t>
              </a:r>
              <a:r>
                <a:rPr kumimoji="0" lang="en-US" altLang="zh-CN">
                  <a:sym typeface="Symbol" panose="05050102010706020507" pitchFamily="18" charset="2"/>
                </a:rPr>
                <a:t>)</a:t>
              </a:r>
              <a:endParaRPr kumimoji="0" lang="en-US" altLang="zh-CN"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图灵机的描述</a:t>
            </a:r>
            <a:endParaRPr lang="zh-CN" altLang="en-US" b="1" smtClean="0"/>
          </a:p>
        </p:txBody>
      </p:sp>
      <p:sp>
        <p:nvSpPr>
          <p:cNvPr id="576515" name="Text Box 3"/>
          <p:cNvSpPr txBox="1">
            <a:spLocks noChangeArrowheads="1"/>
          </p:cNvSpPr>
          <p:nvPr/>
        </p:nvSpPr>
        <p:spPr bwMode="auto">
          <a:xfrm>
            <a:off x="611188" y="1287463"/>
            <a:ext cx="6350000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(1) </a:t>
            </a:r>
            <a:r>
              <a:rPr kumimoji="0" lang="zh-CN" altLang="en-US"/>
              <a:t>形式水平的描述</a:t>
            </a:r>
            <a:r>
              <a:rPr kumimoji="0" lang="en-US" altLang="zh-CN"/>
              <a:t>(</a:t>
            </a:r>
            <a:r>
              <a:rPr kumimoji="0" lang="zh-CN" altLang="en-US"/>
              <a:t>状态图或转移函数</a:t>
            </a:r>
            <a:r>
              <a:rPr kumimoji="0" lang="en-US" altLang="zh-CN"/>
              <a:t>)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(2) </a:t>
            </a:r>
            <a:r>
              <a:rPr kumimoji="0" lang="zh-CN" altLang="en-US"/>
              <a:t>实现水平的描述</a:t>
            </a:r>
            <a:r>
              <a:rPr kumimoji="0" lang="en-US" altLang="zh-CN"/>
              <a:t>(</a:t>
            </a:r>
            <a:r>
              <a:rPr kumimoji="0" lang="zh-CN" altLang="en-US"/>
              <a:t>读写头的移动</a:t>
            </a:r>
            <a:r>
              <a:rPr kumimoji="0" lang="en-US" altLang="zh-CN"/>
              <a:t>,</a:t>
            </a:r>
            <a:r>
              <a:rPr kumimoji="0" lang="zh-CN" altLang="en-US"/>
              <a:t>改写</a:t>
            </a:r>
            <a:r>
              <a:rPr kumimoji="0" lang="en-US" altLang="zh-CN"/>
              <a:t>)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/>
              <a:t>(3) </a:t>
            </a:r>
            <a:r>
              <a:rPr kumimoji="0" lang="zh-CN" altLang="en-US"/>
              <a:t>高水平描述</a:t>
            </a:r>
            <a:r>
              <a:rPr kumimoji="0" lang="en-US" altLang="zh-CN"/>
              <a:t>(</a:t>
            </a:r>
            <a:r>
              <a:rPr kumimoji="0" lang="zh-CN" altLang="en-US"/>
              <a:t>使用日常语言</a:t>
            </a:r>
            <a:r>
              <a:rPr kumimoji="0" lang="en-US" altLang="zh-CN"/>
              <a:t>)</a:t>
            </a:r>
            <a:endParaRPr kumimoji="0"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/>
              <a:t>用带引号的文字段来表示图灵机</a:t>
            </a:r>
            <a:r>
              <a:rPr kumimoji="0" lang="en-US" altLang="zh-CN"/>
              <a:t>. </a:t>
            </a:r>
            <a:r>
              <a:rPr kumimoji="0" lang="zh-CN" altLang="en-US"/>
              <a:t>例如</a:t>
            </a:r>
            <a:r>
              <a:rPr kumimoji="0" lang="en-US" altLang="zh-CN"/>
              <a:t>:</a:t>
            </a:r>
            <a:endParaRPr kumimoji="0" lang="en-US" altLang="zh-CN"/>
          </a:p>
        </p:txBody>
      </p:sp>
      <p:sp>
        <p:nvSpPr>
          <p:cNvPr id="576516" name="Text Box 4"/>
          <p:cNvSpPr txBox="1">
            <a:spLocks noChangeArrowheads="1"/>
          </p:cNvSpPr>
          <p:nvPr/>
        </p:nvSpPr>
        <p:spPr bwMode="auto">
          <a:xfrm>
            <a:off x="755650" y="3644900"/>
            <a:ext cx="6507163" cy="266541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en-US" altLang="zh-CN"/>
              <a:t>M=“</a:t>
            </a:r>
            <a:r>
              <a:rPr kumimoji="0" lang="zh-CN" altLang="en-US"/>
              <a:t>对于输入串</a:t>
            </a:r>
            <a:r>
              <a:rPr kumimoji="0" lang="en-US" altLang="zh-CN"/>
              <a:t>w,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en-US" altLang="zh-CN"/>
              <a:t>      1) </a:t>
            </a:r>
            <a:r>
              <a:rPr kumimoji="0" lang="zh-CN" altLang="en-US"/>
              <a:t>若</a:t>
            </a:r>
            <a:r>
              <a:rPr kumimoji="0" lang="en-US" altLang="zh-CN"/>
              <a:t>w=</a:t>
            </a:r>
            <a:r>
              <a:rPr kumimoji="0" lang="en-US" altLang="zh-CN">
                <a:sym typeface="Symbol" panose="05050102010706020507" pitchFamily="18" charset="2"/>
              </a:rPr>
              <a:t></a:t>
            </a:r>
            <a:r>
              <a:rPr kumimoji="0" lang="en-US" altLang="zh-CN"/>
              <a:t>, </a:t>
            </a:r>
            <a:r>
              <a:rPr kumimoji="0" lang="zh-CN" altLang="en-US"/>
              <a:t>则拒绝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en-US" altLang="zh-CN"/>
              <a:t>      2) </a:t>
            </a:r>
            <a:r>
              <a:rPr kumimoji="0" lang="zh-CN" altLang="en-US"/>
              <a:t>若只有</a:t>
            </a:r>
            <a:r>
              <a:rPr kumimoji="0" lang="en-US" altLang="zh-CN"/>
              <a:t>1</a:t>
            </a:r>
            <a:r>
              <a:rPr kumimoji="0" lang="zh-CN" altLang="en-US"/>
              <a:t>个</a:t>
            </a:r>
            <a:r>
              <a:rPr kumimoji="0" lang="en-US" altLang="zh-CN"/>
              <a:t>0, </a:t>
            </a:r>
            <a:r>
              <a:rPr kumimoji="0" lang="zh-CN" altLang="en-US"/>
              <a:t>则接受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en-US" altLang="zh-CN"/>
              <a:t>      3) </a:t>
            </a:r>
            <a:r>
              <a:rPr kumimoji="0" lang="zh-CN" altLang="en-US"/>
              <a:t>若</a:t>
            </a:r>
            <a:r>
              <a:rPr kumimoji="0" lang="en-US" altLang="zh-CN"/>
              <a:t>0</a:t>
            </a:r>
            <a:r>
              <a:rPr kumimoji="0" lang="zh-CN" altLang="en-US"/>
              <a:t>的个数为奇数</a:t>
            </a:r>
            <a:r>
              <a:rPr kumimoji="0" lang="en-US" altLang="zh-CN"/>
              <a:t>, </a:t>
            </a:r>
            <a:r>
              <a:rPr kumimoji="0" lang="zh-CN" altLang="en-US"/>
              <a:t>则拒绝</a:t>
            </a:r>
            <a:r>
              <a:rPr kumimoji="0" lang="en-US" altLang="zh-CN"/>
              <a:t>.</a:t>
            </a:r>
            <a:endParaRPr kumimoji="0" lang="en-US" altLang="zh-CN"/>
          </a:p>
          <a:p>
            <a:pPr>
              <a:lnSpc>
                <a:spcPct val="120000"/>
              </a:lnSpc>
            </a:pPr>
            <a:r>
              <a:rPr kumimoji="0" lang="en-US" altLang="zh-CN"/>
              <a:t>      4) </a:t>
            </a:r>
            <a:r>
              <a:rPr kumimoji="0" lang="zh-CN" altLang="en-US"/>
              <a:t>从带左端隔一个</a:t>
            </a:r>
            <a:r>
              <a:rPr kumimoji="0" lang="en-US" altLang="zh-CN"/>
              <a:t>0, </a:t>
            </a:r>
            <a:r>
              <a:rPr kumimoji="0" lang="zh-CN" altLang="en-US"/>
              <a:t>删一个</a:t>
            </a:r>
            <a:r>
              <a:rPr kumimoji="0" lang="en-US" altLang="zh-CN"/>
              <a:t>0. </a:t>
            </a:r>
            <a:r>
              <a:rPr kumimoji="0" lang="zh-CN" altLang="en-US"/>
              <a:t>转</a:t>
            </a:r>
            <a:r>
              <a:rPr kumimoji="0" lang="en-US" altLang="zh-CN"/>
              <a:t>(2).” </a:t>
            </a:r>
            <a:endParaRPr kumimoji="0"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6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6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  <p:bldP spid="5765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图灵机的输入</a:t>
            </a:r>
            <a:endParaRPr lang="zh-CN" altLang="en-US" b="1" smtClean="0"/>
          </a:p>
        </p:txBody>
      </p:sp>
      <p:sp>
        <p:nvSpPr>
          <p:cNvPr id="577539" name="Text Box 3"/>
          <p:cNvSpPr txBox="1">
            <a:spLocks noChangeArrowheads="1"/>
          </p:cNvSpPr>
          <p:nvPr/>
        </p:nvSpPr>
        <p:spPr bwMode="auto">
          <a:xfrm>
            <a:off x="395288" y="1254125"/>
            <a:ext cx="6348213" cy="5213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由定义</a:t>
            </a:r>
            <a:r>
              <a:rPr kumimoji="0" lang="en-US" altLang="zh-CN" dirty="0"/>
              <a:t>, TM</a:t>
            </a:r>
            <a:r>
              <a:rPr kumimoji="0" lang="zh-CN" altLang="en-US" dirty="0"/>
              <a:t>的输入总是字符串</a:t>
            </a:r>
            <a:r>
              <a:rPr kumimoji="0" lang="en-US" altLang="zh-CN" dirty="0"/>
              <a:t>.</a:t>
            </a:r>
            <a:endParaRPr kumimoji="0" lang="en-US" altLang="zh-CN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有时候要输入</a:t>
            </a:r>
            <a:r>
              <a:rPr kumimoji="0" lang="zh-CN" altLang="en-US" dirty="0">
                <a:solidFill>
                  <a:srgbClr val="FF3300"/>
                </a:solidFill>
              </a:rPr>
              <a:t>数</a:t>
            </a:r>
            <a:r>
              <a:rPr kumimoji="0" lang="en-US" altLang="zh-CN" dirty="0"/>
              <a:t>, </a:t>
            </a:r>
            <a:r>
              <a:rPr kumimoji="0" lang="zh-CN" altLang="en-US" dirty="0">
                <a:solidFill>
                  <a:srgbClr val="FF3300"/>
                </a:solidFill>
              </a:rPr>
              <a:t>图</a:t>
            </a:r>
            <a:r>
              <a:rPr kumimoji="0" lang="en-US" altLang="zh-CN" dirty="0"/>
              <a:t>, </a:t>
            </a:r>
            <a:r>
              <a:rPr kumimoji="0" lang="zh-CN" altLang="en-US" dirty="0"/>
              <a:t>或</a:t>
            </a:r>
            <a:r>
              <a:rPr kumimoji="0" lang="zh-CN" altLang="en-US" dirty="0">
                <a:solidFill>
                  <a:srgbClr val="FF3300"/>
                </a:solidFill>
              </a:rPr>
              <a:t>图灵机</a:t>
            </a:r>
            <a:r>
              <a:rPr kumimoji="0" lang="zh-CN" altLang="en-US" dirty="0"/>
              <a:t>等</a:t>
            </a:r>
            <a:r>
              <a:rPr kumimoji="0" lang="zh-CN" altLang="en-US" dirty="0">
                <a:solidFill>
                  <a:srgbClr val="FF3300"/>
                </a:solidFill>
              </a:rPr>
              <a:t>对象</a:t>
            </a:r>
            <a:r>
              <a:rPr kumimoji="0" lang="en-US" altLang="zh-CN" dirty="0"/>
              <a:t>. </a:t>
            </a:r>
            <a:endParaRPr kumimoji="0" lang="en-US" altLang="zh-CN" dirty="0"/>
          </a:p>
          <a:p>
            <a:pPr>
              <a:lnSpc>
                <a:spcPct val="120000"/>
              </a:lnSpc>
            </a:pPr>
            <a:r>
              <a:rPr kumimoji="0" lang="zh-CN" altLang="en-US" dirty="0"/>
              <a:t>   那么要将</a:t>
            </a:r>
            <a:r>
              <a:rPr kumimoji="0" lang="zh-CN" altLang="en-US" dirty="0">
                <a:solidFill>
                  <a:srgbClr val="FF3300"/>
                </a:solidFill>
              </a:rPr>
              <a:t>对象</a:t>
            </a:r>
            <a:r>
              <a:rPr kumimoji="0" lang="zh-CN" altLang="en-US" dirty="0"/>
              <a:t>编码成</a:t>
            </a:r>
            <a:r>
              <a:rPr kumimoji="0" lang="zh-CN" altLang="en-US" dirty="0">
                <a:solidFill>
                  <a:srgbClr val="FF3300"/>
                </a:solidFill>
              </a:rPr>
              <a:t>字符串</a:t>
            </a:r>
            <a:r>
              <a:rPr kumimoji="0" lang="en-US" altLang="zh-CN" dirty="0"/>
              <a:t>. </a:t>
            </a:r>
            <a:endParaRPr kumimoji="0" lang="en-US" altLang="zh-CN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记对象</a:t>
            </a:r>
            <a:r>
              <a:rPr kumimoji="0" lang="en-US" altLang="zh-CN" dirty="0"/>
              <a:t>O</a:t>
            </a:r>
            <a:r>
              <a:rPr kumimoji="0" lang="zh-CN" altLang="en-US" dirty="0"/>
              <a:t>的编码</a:t>
            </a:r>
            <a:r>
              <a:rPr kumimoji="0" lang="zh-CN" altLang="en-US" dirty="0" smtClean="0"/>
              <a:t>为</a:t>
            </a:r>
            <a:r>
              <a:rPr kumimoji="0" lang="en-US" altLang="zh-CN" dirty="0" smtClean="0"/>
              <a:t>&lt;O&gt;. </a:t>
            </a:r>
            <a:endParaRPr kumimoji="0" lang="en-US" altLang="zh-CN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本课程中一般不关心实际编码方式</a:t>
            </a:r>
            <a:r>
              <a:rPr kumimoji="0" lang="en-US" altLang="zh-CN" dirty="0"/>
              <a:t>.</a:t>
            </a:r>
            <a:endParaRPr kumimoji="0" lang="en-US" altLang="zh-CN" dirty="0"/>
          </a:p>
          <a:p>
            <a:pPr>
              <a:lnSpc>
                <a:spcPct val="120000"/>
              </a:lnSpc>
            </a:pPr>
            <a:r>
              <a:rPr kumimoji="0" lang="zh-CN" altLang="en-US" dirty="0">
                <a:solidFill>
                  <a:srgbClr val="FF3300"/>
                </a:solidFill>
              </a:rPr>
              <a:t>  数</a:t>
            </a:r>
            <a:r>
              <a:rPr kumimoji="0" lang="en-US" altLang="zh-CN" dirty="0"/>
              <a:t>: </a:t>
            </a:r>
            <a:r>
              <a:rPr kumimoji="0" lang="zh-CN" altLang="en-US" dirty="0"/>
              <a:t>可取</a:t>
            </a:r>
            <a:r>
              <a:rPr kumimoji="0" lang="zh-CN" altLang="en-US" dirty="0">
                <a:solidFill>
                  <a:srgbClr val="FF3300"/>
                </a:solidFill>
              </a:rPr>
              <a:t>二进制</a:t>
            </a:r>
            <a:r>
              <a:rPr kumimoji="0" lang="en-US" altLang="zh-CN" dirty="0"/>
              <a:t>,</a:t>
            </a:r>
            <a:r>
              <a:rPr kumimoji="0" lang="zh-CN" altLang="en-US" dirty="0">
                <a:solidFill>
                  <a:srgbClr val="FF3300"/>
                </a:solidFill>
              </a:rPr>
              <a:t>十进制</a:t>
            </a:r>
            <a:r>
              <a:rPr kumimoji="0" lang="en-US" altLang="zh-CN" dirty="0"/>
              <a:t>,</a:t>
            </a:r>
            <a:r>
              <a:rPr kumimoji="0" lang="zh-CN" altLang="en-US" dirty="0"/>
              <a:t>或其它</a:t>
            </a:r>
            <a:r>
              <a:rPr kumimoji="0" lang="zh-CN" altLang="en-US" dirty="0">
                <a:solidFill>
                  <a:srgbClr val="FF3300"/>
                </a:solidFill>
              </a:rPr>
              <a:t>编码</a:t>
            </a:r>
            <a:r>
              <a:rPr kumimoji="0" lang="en-US" altLang="zh-CN" dirty="0"/>
              <a:t>.</a:t>
            </a:r>
            <a:endParaRPr kumimoji="0" lang="en-US" altLang="zh-CN" dirty="0"/>
          </a:p>
          <a:p>
            <a:pPr>
              <a:lnSpc>
                <a:spcPct val="120000"/>
              </a:lnSpc>
            </a:pPr>
            <a:r>
              <a:rPr kumimoji="0" lang="zh-CN" altLang="en-US" dirty="0">
                <a:solidFill>
                  <a:srgbClr val="FF3300"/>
                </a:solidFill>
              </a:rPr>
              <a:t>  图</a:t>
            </a:r>
            <a:r>
              <a:rPr kumimoji="0" lang="en-US" altLang="zh-CN" dirty="0"/>
              <a:t>: </a:t>
            </a:r>
            <a:r>
              <a:rPr kumimoji="0" lang="zh-CN" altLang="en-US" dirty="0"/>
              <a:t>例如左边的图可以编码为</a:t>
            </a:r>
            <a:r>
              <a:rPr kumimoji="0" lang="en-US" altLang="zh-CN" dirty="0"/>
              <a:t>:</a:t>
            </a:r>
            <a:endParaRPr kumimoji="0" lang="en-US" altLang="zh-CN" dirty="0"/>
          </a:p>
          <a:p>
            <a:pPr>
              <a:lnSpc>
                <a:spcPct val="120000"/>
              </a:lnSpc>
            </a:pPr>
            <a:r>
              <a:rPr kumimoji="0" lang="en-US" altLang="zh-CN" dirty="0"/>
              <a:t>     G=(1,2,3,4)((1,2),(2,3),(3,1),(1,4))</a:t>
            </a:r>
            <a:endParaRPr kumimoji="0" lang="en-US" altLang="zh-CN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特别的</a:t>
            </a:r>
            <a:r>
              <a:rPr kumimoji="0" lang="en-US" altLang="zh-CN" dirty="0"/>
              <a:t>, </a:t>
            </a:r>
            <a:r>
              <a:rPr kumimoji="0" lang="zh-CN" altLang="en-US" dirty="0"/>
              <a:t>图灵机是有向带权图 </a:t>
            </a:r>
            <a:endParaRPr kumimoji="0" lang="zh-CN" altLang="en-US" dirty="0"/>
          </a:p>
          <a:p>
            <a:pPr>
              <a:lnSpc>
                <a:spcPct val="120000"/>
              </a:lnSpc>
            </a:pPr>
            <a:r>
              <a:rPr kumimoji="0" lang="zh-CN" altLang="en-US" dirty="0"/>
              <a:t>  也可以编码为字符串</a:t>
            </a:r>
            <a:r>
              <a:rPr kumimoji="0" lang="en-US" altLang="zh-CN" dirty="0"/>
              <a:t>. </a:t>
            </a:r>
            <a:endParaRPr kumimoji="0" lang="en-US" altLang="zh-CN" dirty="0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7380288" y="1989138"/>
            <a:ext cx="1441450" cy="2595562"/>
            <a:chOff x="4649" y="1253"/>
            <a:chExt cx="908" cy="1635"/>
          </a:xfrm>
        </p:grpSpPr>
        <p:sp>
          <p:nvSpPr>
            <p:cNvPr id="577541" name="Oval 5"/>
            <p:cNvSpPr>
              <a:spLocks noChangeArrowheads="1"/>
            </p:cNvSpPr>
            <p:nvPr/>
          </p:nvSpPr>
          <p:spPr bwMode="auto">
            <a:xfrm>
              <a:off x="4921" y="1298"/>
              <a:ext cx="318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42" name="Oval 6"/>
            <p:cNvSpPr>
              <a:spLocks noChangeArrowheads="1"/>
            </p:cNvSpPr>
            <p:nvPr/>
          </p:nvSpPr>
          <p:spPr bwMode="auto">
            <a:xfrm>
              <a:off x="4921" y="1933"/>
              <a:ext cx="318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43" name="Oval 7"/>
            <p:cNvSpPr>
              <a:spLocks noChangeArrowheads="1"/>
            </p:cNvSpPr>
            <p:nvPr/>
          </p:nvSpPr>
          <p:spPr bwMode="auto">
            <a:xfrm>
              <a:off x="4649" y="2568"/>
              <a:ext cx="318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44" name="Oval 8"/>
            <p:cNvSpPr>
              <a:spLocks noChangeArrowheads="1"/>
            </p:cNvSpPr>
            <p:nvPr/>
          </p:nvSpPr>
          <p:spPr bwMode="auto">
            <a:xfrm>
              <a:off x="5239" y="2568"/>
              <a:ext cx="318" cy="31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7545" name="Line 9"/>
            <p:cNvSpPr>
              <a:spLocks noChangeShapeType="1"/>
            </p:cNvSpPr>
            <p:nvPr/>
          </p:nvSpPr>
          <p:spPr bwMode="auto">
            <a:xfrm>
              <a:off x="5057" y="161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77546" name="Line 10"/>
            <p:cNvSpPr>
              <a:spLocks noChangeShapeType="1"/>
            </p:cNvSpPr>
            <p:nvPr/>
          </p:nvSpPr>
          <p:spPr bwMode="auto">
            <a:xfrm flipH="1">
              <a:off x="4830" y="2205"/>
              <a:ext cx="13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77547" name="Line 11"/>
            <p:cNvSpPr>
              <a:spLocks noChangeShapeType="1"/>
            </p:cNvSpPr>
            <p:nvPr/>
          </p:nvSpPr>
          <p:spPr bwMode="auto">
            <a:xfrm>
              <a:off x="5148" y="2251"/>
              <a:ext cx="18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77548" name="Text Box 12"/>
            <p:cNvSpPr txBox="1">
              <a:spLocks noChangeArrowheads="1"/>
            </p:cNvSpPr>
            <p:nvPr/>
          </p:nvSpPr>
          <p:spPr bwMode="auto">
            <a:xfrm>
              <a:off x="4967" y="18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3200"/>
                <a:t>1</a:t>
              </a:r>
              <a:endParaRPr kumimoji="0" lang="en-US" altLang="zh-CN" sz="3200"/>
            </a:p>
          </p:txBody>
        </p:sp>
        <p:sp>
          <p:nvSpPr>
            <p:cNvPr id="577549" name="Text Box 13"/>
            <p:cNvSpPr txBox="1">
              <a:spLocks noChangeArrowheads="1"/>
            </p:cNvSpPr>
            <p:nvPr/>
          </p:nvSpPr>
          <p:spPr bwMode="auto">
            <a:xfrm>
              <a:off x="4694" y="252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3200"/>
                <a:t>2</a:t>
              </a:r>
              <a:endParaRPr kumimoji="0" lang="en-US" altLang="zh-CN" sz="3200"/>
            </a:p>
          </p:txBody>
        </p:sp>
        <p:sp>
          <p:nvSpPr>
            <p:cNvPr id="577550" name="Text Box 14"/>
            <p:cNvSpPr txBox="1">
              <a:spLocks noChangeArrowheads="1"/>
            </p:cNvSpPr>
            <p:nvPr/>
          </p:nvSpPr>
          <p:spPr bwMode="auto">
            <a:xfrm>
              <a:off x="5284" y="252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3200"/>
                <a:t>3</a:t>
              </a:r>
              <a:endParaRPr kumimoji="0" lang="en-US" altLang="zh-CN" sz="3200"/>
            </a:p>
          </p:txBody>
        </p:sp>
        <p:sp>
          <p:nvSpPr>
            <p:cNvPr id="577551" name="Text Box 15"/>
            <p:cNvSpPr txBox="1">
              <a:spLocks noChangeArrowheads="1"/>
            </p:cNvSpPr>
            <p:nvPr/>
          </p:nvSpPr>
          <p:spPr bwMode="auto">
            <a:xfrm>
              <a:off x="4967" y="125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3200"/>
                <a:t>4</a:t>
              </a:r>
              <a:endParaRPr kumimoji="0" lang="en-US" altLang="zh-CN" sz="3200"/>
            </a:p>
          </p:txBody>
        </p:sp>
        <p:sp>
          <p:nvSpPr>
            <p:cNvPr id="577552" name="Line 16"/>
            <p:cNvSpPr>
              <a:spLocks noChangeShapeType="1"/>
            </p:cNvSpPr>
            <p:nvPr/>
          </p:nvSpPr>
          <p:spPr bwMode="auto">
            <a:xfrm>
              <a:off x="4967" y="270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7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7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77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7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输入为对象的图灵机举例</a:t>
            </a:r>
            <a:endParaRPr lang="zh-CN" altLang="en-US" b="1" smtClean="0"/>
          </a:p>
        </p:txBody>
      </p:sp>
      <p:sp>
        <p:nvSpPr>
          <p:cNvPr id="578563" name="Text Box 3"/>
          <p:cNvSpPr txBox="1">
            <a:spLocks noChangeArrowheads="1"/>
          </p:cNvSpPr>
          <p:nvPr/>
        </p:nvSpPr>
        <p:spPr bwMode="auto">
          <a:xfrm>
            <a:off x="889000" y="1287463"/>
            <a:ext cx="6939720" cy="4836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M</a:t>
            </a:r>
            <a:r>
              <a:rPr kumimoji="0" lang="en-US" altLang="zh-CN" baseline="-25000" dirty="0"/>
              <a:t>1</a:t>
            </a:r>
            <a:r>
              <a:rPr kumimoji="0" lang="en-US" altLang="zh-CN" dirty="0"/>
              <a:t>=“</a:t>
            </a:r>
            <a:r>
              <a:rPr kumimoji="0" lang="zh-CN" altLang="en-US" dirty="0"/>
              <a:t>对于</a:t>
            </a:r>
            <a:r>
              <a:rPr kumimoji="0" lang="zh-CN" altLang="en-US" dirty="0" smtClean="0"/>
              <a:t>输入</a:t>
            </a:r>
            <a:r>
              <a:rPr kumimoji="0" lang="en-US" altLang="zh-CN" dirty="0" smtClean="0"/>
              <a:t>&lt;G&gt;, </a:t>
            </a:r>
            <a:r>
              <a:rPr kumimoji="0" lang="en-US" altLang="zh-CN" dirty="0"/>
              <a:t>G</a:t>
            </a:r>
            <a:r>
              <a:rPr kumimoji="0" lang="zh-CN" altLang="en-US" dirty="0"/>
              <a:t>是一个无向图</a:t>
            </a:r>
            <a:r>
              <a:rPr kumimoji="0" lang="en-US" altLang="zh-CN" dirty="0"/>
              <a:t>,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      1) </a:t>
            </a:r>
            <a:r>
              <a:rPr kumimoji="0" lang="zh-CN" altLang="en-US" dirty="0"/>
              <a:t>选择</a:t>
            </a:r>
            <a:r>
              <a:rPr kumimoji="0" lang="en-US" altLang="zh-CN" dirty="0"/>
              <a:t>G</a:t>
            </a:r>
            <a:r>
              <a:rPr kumimoji="0" lang="zh-CN" altLang="en-US" dirty="0"/>
              <a:t>的一个顶点</a:t>
            </a:r>
            <a:r>
              <a:rPr kumimoji="0" lang="en-US" altLang="zh-CN" dirty="0"/>
              <a:t>, </a:t>
            </a:r>
            <a:r>
              <a:rPr kumimoji="0" lang="zh-CN" altLang="en-US" dirty="0"/>
              <a:t>并做标记</a:t>
            </a:r>
            <a:r>
              <a:rPr kumimoji="0" lang="en-US" altLang="zh-CN" dirty="0"/>
              <a:t>.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      2) </a:t>
            </a:r>
            <a:r>
              <a:rPr kumimoji="0" lang="zh-CN" altLang="en-US" dirty="0"/>
              <a:t>重复如下步骤</a:t>
            </a:r>
            <a:r>
              <a:rPr kumimoji="0" lang="en-US" altLang="zh-CN" dirty="0"/>
              <a:t>, </a:t>
            </a:r>
            <a:r>
              <a:rPr kumimoji="0" lang="zh-CN" altLang="en-US" dirty="0"/>
              <a:t>直到没有</a:t>
            </a:r>
            <a:r>
              <a:rPr kumimoji="0" lang="zh-CN" altLang="en-US" dirty="0">
                <a:solidFill>
                  <a:srgbClr val="FF3300"/>
                </a:solidFill>
              </a:rPr>
              <a:t>新标记</a:t>
            </a:r>
            <a:r>
              <a:rPr kumimoji="0" lang="zh-CN" altLang="en-US" dirty="0"/>
              <a:t>出现</a:t>
            </a:r>
            <a:r>
              <a:rPr kumimoji="0" lang="en-US" altLang="zh-CN" dirty="0"/>
              <a:t>.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      3)      </a:t>
            </a:r>
            <a:r>
              <a:rPr kumimoji="0" lang="zh-CN" altLang="en-US" dirty="0"/>
              <a:t>对于</a:t>
            </a:r>
            <a:r>
              <a:rPr kumimoji="0" lang="en-US" altLang="zh-CN" dirty="0"/>
              <a:t>G</a:t>
            </a:r>
            <a:r>
              <a:rPr kumimoji="0" lang="zh-CN" altLang="en-US" dirty="0"/>
              <a:t>的每个</a:t>
            </a:r>
            <a:r>
              <a:rPr kumimoji="0" lang="zh-CN" altLang="en-US" dirty="0">
                <a:solidFill>
                  <a:srgbClr val="FF3300"/>
                </a:solidFill>
              </a:rPr>
              <a:t>未标记顶点</a:t>
            </a:r>
            <a:r>
              <a:rPr kumimoji="0" lang="en-US" altLang="zh-CN" dirty="0"/>
              <a:t>, </a:t>
            </a:r>
            <a:r>
              <a:rPr kumimoji="0" lang="zh-CN" altLang="en-US" dirty="0"/>
              <a:t>若有边</a:t>
            </a:r>
            <a:br>
              <a:rPr kumimoji="0" lang="zh-CN" altLang="en-US" dirty="0"/>
            </a:br>
            <a:r>
              <a:rPr kumimoji="0" lang="zh-CN" altLang="en-US" dirty="0"/>
              <a:t>               将它</a:t>
            </a:r>
            <a:r>
              <a:rPr kumimoji="0" lang="zh-CN" altLang="en-US" dirty="0">
                <a:solidFill>
                  <a:srgbClr val="FF3300"/>
                </a:solidFill>
              </a:rPr>
              <a:t>连接到已标记顶点</a:t>
            </a:r>
            <a:r>
              <a:rPr kumimoji="0" lang="en-US" altLang="zh-CN" dirty="0"/>
              <a:t>, </a:t>
            </a:r>
            <a:r>
              <a:rPr kumimoji="0" lang="zh-CN" altLang="en-US" dirty="0"/>
              <a:t>则</a:t>
            </a:r>
            <a:r>
              <a:rPr kumimoji="0" lang="zh-CN" altLang="en-US" dirty="0">
                <a:solidFill>
                  <a:srgbClr val="FF3300"/>
                </a:solidFill>
              </a:rPr>
              <a:t>标记</a:t>
            </a:r>
            <a:r>
              <a:rPr kumimoji="0" lang="zh-CN" altLang="en-US" dirty="0"/>
              <a:t>它</a:t>
            </a:r>
            <a:r>
              <a:rPr kumimoji="0" lang="en-US" altLang="zh-CN" dirty="0"/>
              <a:t>.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      4) </a:t>
            </a:r>
            <a:r>
              <a:rPr kumimoji="0" lang="zh-CN" altLang="en-US" dirty="0"/>
              <a:t>若</a:t>
            </a:r>
            <a:r>
              <a:rPr kumimoji="0" lang="en-US" altLang="zh-CN" dirty="0"/>
              <a:t>G</a:t>
            </a:r>
            <a:r>
              <a:rPr kumimoji="0" lang="zh-CN" altLang="en-US" dirty="0"/>
              <a:t>的所有顶点已标记</a:t>
            </a:r>
            <a:r>
              <a:rPr kumimoji="0" lang="en-US" altLang="zh-CN" dirty="0"/>
              <a:t>, </a:t>
            </a:r>
            <a:r>
              <a:rPr kumimoji="0" lang="zh-CN" altLang="en-US" dirty="0"/>
              <a:t>则接受</a:t>
            </a:r>
            <a:r>
              <a:rPr kumimoji="0" lang="en-US" altLang="zh-CN" dirty="0"/>
              <a:t>;</a:t>
            </a:r>
            <a:br>
              <a:rPr kumimoji="0" lang="en-US" altLang="zh-CN" dirty="0"/>
            </a:br>
            <a:r>
              <a:rPr kumimoji="0" lang="en-US" altLang="zh-CN" dirty="0"/>
              <a:t>          </a:t>
            </a:r>
            <a:r>
              <a:rPr kumimoji="0" lang="zh-CN" altLang="en-US" dirty="0"/>
              <a:t>否则</a:t>
            </a:r>
            <a:r>
              <a:rPr kumimoji="0" lang="en-US" altLang="zh-CN" dirty="0"/>
              <a:t>, </a:t>
            </a:r>
            <a:r>
              <a:rPr kumimoji="0" lang="zh-CN" altLang="en-US" dirty="0"/>
              <a:t>拒绝</a:t>
            </a:r>
            <a:r>
              <a:rPr kumimoji="0" lang="en-US" altLang="zh-CN" dirty="0"/>
              <a:t>.”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分析</a:t>
            </a:r>
            <a:r>
              <a:rPr kumimoji="0" lang="en-US" altLang="zh-CN" dirty="0"/>
              <a:t>M</a:t>
            </a:r>
            <a:r>
              <a:rPr kumimoji="0" lang="en-US" altLang="zh-CN" baseline="-25000" dirty="0"/>
              <a:t>1</a:t>
            </a:r>
            <a:r>
              <a:rPr kumimoji="0" lang="zh-CN" altLang="en-US" dirty="0"/>
              <a:t>的语言可知</a:t>
            </a:r>
            <a:r>
              <a:rPr kumimoji="0" lang="en-US" altLang="zh-CN" dirty="0"/>
              <a:t>: 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L(M</a:t>
            </a:r>
            <a:r>
              <a:rPr kumimoji="0" lang="en-US" altLang="zh-CN" baseline="-25000" dirty="0"/>
              <a:t>1</a:t>
            </a:r>
            <a:r>
              <a:rPr kumimoji="0" lang="en-US" altLang="zh-CN" dirty="0" smtClean="0"/>
              <a:t>)={&lt;G&gt; </a:t>
            </a:r>
            <a:r>
              <a:rPr kumimoji="0" lang="en-US" altLang="zh-CN" dirty="0"/>
              <a:t>| G</a:t>
            </a:r>
            <a:r>
              <a:rPr kumimoji="0" lang="zh-CN" altLang="en-US" dirty="0"/>
              <a:t>是连通的无向图 </a:t>
            </a:r>
            <a:r>
              <a:rPr kumimoji="0" lang="en-US" altLang="zh-CN" dirty="0"/>
              <a:t>} </a:t>
            </a:r>
            <a:endParaRPr kumimoji="0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Text Box 2"/>
          <p:cNvSpPr txBox="1">
            <a:spLocks noChangeArrowheads="1"/>
          </p:cNvSpPr>
          <p:nvPr/>
        </p:nvSpPr>
        <p:spPr bwMode="auto">
          <a:xfrm>
            <a:off x="1690688" y="1296988"/>
            <a:ext cx="5329237" cy="198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78000" tIns="190800" rIns="378000" bIns="190800">
            <a:spAutoFit/>
          </a:bodyPr>
          <a:lstStyle>
            <a:lvl1pPr marL="3429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0" lang="en-US" altLang="zh-CN" sz="4400"/>
              <a:t>1. </a:t>
            </a:r>
            <a:r>
              <a:rPr kumimoji="0" lang="zh-CN" altLang="en-US" sz="4400"/>
              <a:t>图灵机基础</a:t>
            </a:r>
            <a:endParaRPr kumimoji="0" lang="zh-CN" altLang="en-US" sz="4400"/>
          </a:p>
          <a:p>
            <a:pPr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</a:pPr>
            <a:r>
              <a:rPr kumimoji="0" lang="en-US" altLang="zh-CN" sz="4400"/>
              <a:t>2. </a:t>
            </a:r>
            <a:r>
              <a:rPr kumimoji="0" lang="zh-CN" altLang="en-US" sz="4400">
                <a:solidFill>
                  <a:srgbClr val="FF0000"/>
                </a:solidFill>
              </a:rPr>
              <a:t>图灵机的变形</a:t>
            </a:r>
            <a:endParaRPr kumimoji="0" lang="zh-CN" altLang="en-US" sz="4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图灵机的变形</a:t>
            </a:r>
            <a:endParaRPr lang="zh-CN" altLang="en-US" b="1" smtClean="0"/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971550" y="1773238"/>
            <a:ext cx="6608763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0" lang="zh-CN" altLang="en-US" sz="3200"/>
              <a:t>图灵机有多种变形</a:t>
            </a:r>
            <a:r>
              <a:rPr kumimoji="0" lang="en-US" altLang="zh-CN" sz="3200"/>
              <a:t>:</a:t>
            </a:r>
            <a:endParaRPr kumimoji="0" lang="en-US" altLang="zh-CN" sz="3200"/>
          </a:p>
          <a:p>
            <a:pPr>
              <a:lnSpc>
                <a:spcPct val="120000"/>
              </a:lnSpc>
            </a:pPr>
            <a:r>
              <a:rPr kumimoji="0" lang="zh-CN" altLang="en-US" sz="3200"/>
              <a:t>例如</a:t>
            </a:r>
            <a:r>
              <a:rPr kumimoji="0" lang="zh-CN" altLang="en-US" sz="3200">
                <a:solidFill>
                  <a:srgbClr val="FF0000"/>
                </a:solidFill>
              </a:rPr>
              <a:t>多带图灵机</a:t>
            </a:r>
            <a:r>
              <a:rPr kumimoji="0" lang="en-US" altLang="zh-CN" sz="3200"/>
              <a:t>, </a:t>
            </a:r>
            <a:r>
              <a:rPr kumimoji="0" lang="zh-CN" altLang="en-US" sz="3200">
                <a:solidFill>
                  <a:srgbClr val="FF0000"/>
                </a:solidFill>
              </a:rPr>
              <a:t>非确定图灵机</a:t>
            </a:r>
            <a:endParaRPr kumimoji="0" lang="zh-CN" altLang="en-US" sz="320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kumimoji="0" lang="zh-CN" altLang="en-US" sz="3200"/>
              <a:t>还有如</a:t>
            </a:r>
            <a:r>
              <a:rPr kumimoji="0" lang="zh-CN" altLang="en-US" sz="3200">
                <a:solidFill>
                  <a:srgbClr val="FF0000"/>
                </a:solidFill>
              </a:rPr>
              <a:t>枚举器</a:t>
            </a:r>
            <a:r>
              <a:rPr kumimoji="0" lang="en-US" altLang="zh-CN" sz="3200"/>
              <a:t>, </a:t>
            </a:r>
            <a:r>
              <a:rPr kumimoji="0" lang="zh-CN" altLang="en-US" sz="3200"/>
              <a:t>带停留的图灵机等等 </a:t>
            </a:r>
            <a:endParaRPr kumimoji="0" lang="zh-CN" altLang="en-US" sz="3200"/>
          </a:p>
          <a:p>
            <a:pPr>
              <a:lnSpc>
                <a:spcPct val="120000"/>
              </a:lnSpc>
            </a:pPr>
            <a:r>
              <a:rPr kumimoji="0" lang="zh-CN" altLang="en-US" sz="3200"/>
              <a:t>只要满足必要特征</a:t>
            </a:r>
            <a:r>
              <a:rPr kumimoji="0" lang="en-US" altLang="zh-CN" sz="3200"/>
              <a:t>,</a:t>
            </a:r>
            <a:endParaRPr kumimoji="0" lang="en-US" altLang="zh-CN" sz="3200"/>
          </a:p>
          <a:p>
            <a:pPr>
              <a:lnSpc>
                <a:spcPct val="120000"/>
              </a:lnSpc>
            </a:pPr>
            <a:r>
              <a:rPr kumimoji="0" lang="zh-CN" altLang="en-US" sz="3200"/>
              <a:t>它们都与这里定义的图灵机等价</a:t>
            </a:r>
            <a:r>
              <a:rPr kumimoji="0" lang="en-US" altLang="zh-CN" sz="3200"/>
              <a:t>.</a:t>
            </a:r>
            <a:endParaRPr kumimoji="0"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非确定型图灵机</a:t>
            </a:r>
            <a:r>
              <a:rPr lang="en-US" altLang="zh-CN" b="1" smtClean="0"/>
              <a:t>(NTM)</a:t>
            </a:r>
            <a:endParaRPr lang="en-US" altLang="zh-CN" b="1" smtClean="0"/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211138" y="1417638"/>
            <a:ext cx="7770076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</a:t>
            </a:r>
            <a:r>
              <a:rPr kumimoji="0" lang="en-US" altLang="zh-CN" dirty="0"/>
              <a:t>NTM</a:t>
            </a:r>
            <a:r>
              <a:rPr kumimoji="0" lang="zh-CN" altLang="en-US" dirty="0"/>
              <a:t>的转移函数</a:t>
            </a:r>
            <a:br>
              <a:rPr kumimoji="0" lang="zh-CN" altLang="en-US" dirty="0"/>
            </a:br>
            <a:r>
              <a:rPr kumimoji="0" lang="zh-CN" altLang="en-US" i="1" dirty="0">
                <a:sym typeface="Symbol" panose="05050102010706020507" pitchFamily="18" charset="2"/>
              </a:rPr>
              <a:t>     </a:t>
            </a:r>
            <a:r>
              <a:rPr kumimoji="0" lang="zh-CN" altLang="en-US" dirty="0">
                <a:sym typeface="Symbol" panose="05050102010706020507" pitchFamily="18" charset="2"/>
              </a:rPr>
              <a:t> </a:t>
            </a:r>
            <a:r>
              <a:rPr kumimoji="0" lang="en-US" altLang="zh-CN" dirty="0">
                <a:sym typeface="Symbol" panose="05050102010706020507" pitchFamily="18" charset="2"/>
              </a:rPr>
              <a:t>: QP(Q{L,R})</a:t>
            </a:r>
            <a:endParaRPr kumimoji="0"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>
                <a:sym typeface="Symbol" panose="05050102010706020507" pitchFamily="18" charset="2"/>
              </a:rPr>
              <a:t> NTM</a:t>
            </a:r>
            <a:r>
              <a:rPr kumimoji="0" lang="zh-CN" altLang="en-US" dirty="0">
                <a:sym typeface="Symbol" panose="05050102010706020507" pitchFamily="18" charset="2"/>
              </a:rPr>
              <a:t>转移函数举例</a:t>
            </a:r>
            <a:br>
              <a:rPr kumimoji="0" lang="zh-CN" altLang="en-US" dirty="0">
                <a:sym typeface="Symbol" panose="05050102010706020507" pitchFamily="18" charset="2"/>
              </a:rPr>
            </a:br>
            <a:r>
              <a:rPr kumimoji="0" lang="zh-CN" altLang="en-US" dirty="0">
                <a:sym typeface="Symbol" panose="05050102010706020507" pitchFamily="18" charset="2"/>
              </a:rPr>
              <a:t>       </a:t>
            </a:r>
            <a:r>
              <a:rPr kumimoji="0" lang="zh-CN" altLang="en-US" i="1" dirty="0">
                <a:sym typeface="Symbol" panose="05050102010706020507" pitchFamily="18" charset="2"/>
              </a:rPr>
              <a:t> </a:t>
            </a:r>
            <a:r>
              <a:rPr kumimoji="0" lang="en-US" altLang="zh-CN" dirty="0"/>
              <a:t>(</a:t>
            </a:r>
            <a:r>
              <a:rPr kumimoji="0" lang="en-US" altLang="zh-CN" i="1" dirty="0"/>
              <a:t>q</a:t>
            </a:r>
            <a:r>
              <a:rPr kumimoji="0" lang="en-US" altLang="zh-CN" baseline="-25000" dirty="0"/>
              <a:t>3</a:t>
            </a:r>
            <a:r>
              <a:rPr kumimoji="0" lang="en-US" altLang="zh-CN" dirty="0"/>
              <a:t>,0)={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2</a:t>
            </a:r>
            <a:r>
              <a:rPr kumimoji="0" lang="en-US" altLang="zh-CN" dirty="0">
                <a:solidFill>
                  <a:srgbClr val="FF3300"/>
                </a:solidFill>
              </a:rPr>
              <a:t>,x,R)</a:t>
            </a:r>
            <a:r>
              <a:rPr kumimoji="0" lang="en-US" altLang="zh-CN" dirty="0"/>
              <a:t>, 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1</a:t>
            </a:r>
            <a:r>
              <a:rPr kumimoji="0" lang="en-US" altLang="zh-CN" dirty="0">
                <a:solidFill>
                  <a:srgbClr val="FF3300"/>
                </a:solidFill>
              </a:rPr>
              <a:t>,1,L)</a:t>
            </a:r>
            <a:r>
              <a:rPr kumimoji="0" lang="en-US" altLang="zh-CN" dirty="0"/>
              <a:t>, </a:t>
            </a:r>
            <a:r>
              <a:rPr kumimoji="0" lang="en-US" altLang="zh-CN" dirty="0">
                <a:solidFill>
                  <a:srgbClr val="FF3300"/>
                </a:solidFill>
              </a:rPr>
              <a:t>(</a:t>
            </a:r>
            <a:r>
              <a:rPr kumimoji="0" lang="en-US" altLang="zh-CN" i="1" dirty="0">
                <a:solidFill>
                  <a:srgbClr val="FF3300"/>
                </a:solidFill>
              </a:rPr>
              <a:t>q</a:t>
            </a:r>
            <a:r>
              <a:rPr kumimoji="0" lang="en-US" altLang="zh-CN" baseline="-25000" dirty="0">
                <a:solidFill>
                  <a:srgbClr val="FF3300"/>
                </a:solidFill>
              </a:rPr>
              <a:t>3</a:t>
            </a:r>
            <a:r>
              <a:rPr kumimoji="0" lang="en-US" altLang="zh-CN" dirty="0">
                <a:solidFill>
                  <a:srgbClr val="FF3300"/>
                </a:solidFill>
              </a:rPr>
              <a:t>,$,R)</a:t>
            </a:r>
            <a:r>
              <a:rPr kumimoji="0" lang="en-US" altLang="zh-CN" dirty="0"/>
              <a:t>} </a:t>
            </a:r>
            <a:endParaRPr kumimoji="0" lang="en-US" altLang="zh-CN" dirty="0" smtClean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 smtClean="0"/>
              <a:t> </a:t>
            </a:r>
            <a:r>
              <a:rPr kumimoji="0" lang="zh-CN" altLang="en-US" dirty="0" smtClean="0"/>
              <a:t>称</a:t>
            </a:r>
            <a:r>
              <a:rPr kumimoji="0" lang="en-US" altLang="zh-CN" dirty="0" smtClean="0"/>
              <a:t>NTM M</a:t>
            </a:r>
            <a:r>
              <a:rPr kumimoji="0" lang="zh-CN" altLang="en-US" dirty="0" smtClean="0"/>
              <a:t>接受</a:t>
            </a:r>
            <a:r>
              <a:rPr kumimoji="0" lang="en-US" altLang="zh-CN" dirty="0" smtClean="0"/>
              <a:t>x, </a:t>
            </a:r>
            <a:r>
              <a:rPr kumimoji="0" lang="zh-CN" altLang="en-US" dirty="0" smtClean="0"/>
              <a:t>若在</a:t>
            </a:r>
            <a:r>
              <a:rPr kumimoji="0" lang="en-US" altLang="zh-CN" dirty="0" smtClean="0"/>
              <a:t>x</a:t>
            </a:r>
            <a:r>
              <a:rPr kumimoji="0" lang="zh-CN" altLang="en-US" dirty="0" smtClean="0"/>
              <a:t>上运行</a:t>
            </a:r>
            <a:r>
              <a:rPr kumimoji="0" lang="en-US" altLang="zh-CN" dirty="0" smtClean="0"/>
              <a:t>M</a:t>
            </a:r>
            <a:r>
              <a:rPr kumimoji="0" lang="zh-CN" altLang="en-US" dirty="0" smtClean="0"/>
              <a:t>时有接受分支</a:t>
            </a:r>
            <a:r>
              <a:rPr kumimoji="0" lang="en-US" altLang="zh-CN" dirty="0" smtClean="0"/>
              <a:t>. </a:t>
            </a:r>
            <a:endParaRPr kumimoji="0" lang="en-US" altLang="zh-CN" dirty="0" smtClean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 smtClean="0"/>
              <a:t> </a:t>
            </a:r>
            <a:r>
              <a:rPr kumimoji="0" lang="zh-CN" altLang="en-US" dirty="0"/>
              <a:t>称一</a:t>
            </a:r>
            <a:r>
              <a:rPr kumimoji="0" lang="en-US" altLang="zh-CN" dirty="0"/>
              <a:t>NTM</a:t>
            </a:r>
            <a:r>
              <a:rPr kumimoji="0" lang="zh-CN" altLang="en-US" dirty="0"/>
              <a:t>为</a:t>
            </a:r>
            <a:r>
              <a:rPr kumimoji="0" lang="zh-CN" altLang="en-US" dirty="0">
                <a:solidFill>
                  <a:srgbClr val="FF3300"/>
                </a:solidFill>
              </a:rPr>
              <a:t>判定的</a:t>
            </a:r>
            <a:r>
              <a:rPr kumimoji="0" lang="en-US" altLang="zh-CN" dirty="0">
                <a:solidFill>
                  <a:schemeClr val="tx1"/>
                </a:solidFill>
              </a:rPr>
              <a:t>,</a:t>
            </a:r>
            <a:br>
              <a:rPr kumimoji="0" lang="en-US" altLang="zh-CN" dirty="0">
                <a:solidFill>
                  <a:srgbClr val="FF3300"/>
                </a:solidFill>
              </a:rPr>
            </a:br>
            <a:r>
              <a:rPr kumimoji="0" lang="en-US" altLang="zh-CN" dirty="0">
                <a:solidFill>
                  <a:srgbClr val="FF3300"/>
                </a:solidFill>
              </a:rPr>
              <a:t>      </a:t>
            </a:r>
            <a:r>
              <a:rPr kumimoji="0" lang="zh-CN" altLang="en-US" dirty="0"/>
              <a:t>若它对</a:t>
            </a:r>
            <a:r>
              <a:rPr kumimoji="0" lang="zh-CN" altLang="en-US" dirty="0">
                <a:solidFill>
                  <a:srgbClr val="FF3300"/>
                </a:solidFill>
              </a:rPr>
              <a:t>所有输入</a:t>
            </a:r>
            <a:r>
              <a:rPr kumimoji="0" lang="en-US" altLang="zh-CN" dirty="0"/>
              <a:t>,</a:t>
            </a:r>
            <a:r>
              <a:rPr kumimoji="0" lang="zh-CN" altLang="en-US" dirty="0">
                <a:solidFill>
                  <a:srgbClr val="FF3300"/>
                </a:solidFill>
              </a:rPr>
              <a:t>所有分支</a:t>
            </a:r>
            <a:r>
              <a:rPr kumimoji="0" lang="zh-CN" altLang="en-US" dirty="0"/>
              <a:t>都停机</a:t>
            </a:r>
            <a:r>
              <a:rPr kumimoji="0" lang="en-US" altLang="zh-CN" dirty="0"/>
              <a:t>.</a:t>
            </a:r>
            <a:endParaRPr kumimoji="0" lang="en-US" altLang="zh-CN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定理</a:t>
            </a:r>
            <a:r>
              <a:rPr kumimoji="0" lang="en-US" altLang="zh-CN" dirty="0"/>
              <a:t>: </a:t>
            </a:r>
            <a:r>
              <a:rPr kumimoji="0" lang="zh-CN" altLang="en-US" dirty="0"/>
              <a:t>每个</a:t>
            </a:r>
            <a:r>
              <a:rPr kumimoji="0" lang="en-US" altLang="zh-CN" dirty="0">
                <a:solidFill>
                  <a:srgbClr val="FF3300"/>
                </a:solidFill>
              </a:rPr>
              <a:t>NTM</a:t>
            </a:r>
            <a:r>
              <a:rPr kumimoji="0" lang="zh-CN" altLang="en-US" dirty="0"/>
              <a:t>都有等价的确定</a:t>
            </a:r>
            <a:r>
              <a:rPr kumimoji="0" lang="en-US" altLang="zh-CN" dirty="0">
                <a:solidFill>
                  <a:srgbClr val="FF3300"/>
                </a:solidFill>
              </a:rPr>
              <a:t>TM</a:t>
            </a:r>
            <a:r>
              <a:rPr kumimoji="0" lang="en-US" altLang="zh-CN" dirty="0"/>
              <a:t>.</a:t>
            </a:r>
            <a:endParaRPr kumimoji="0" lang="en-US" altLang="zh-CN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en-US" altLang="zh-CN" dirty="0"/>
              <a:t> </a:t>
            </a:r>
            <a:r>
              <a:rPr kumimoji="0" lang="zh-CN" altLang="en-US" dirty="0"/>
              <a:t>定理</a:t>
            </a:r>
            <a:r>
              <a:rPr kumimoji="0" lang="en-US" altLang="zh-CN" dirty="0"/>
              <a:t>: </a:t>
            </a:r>
            <a:r>
              <a:rPr kumimoji="0" lang="zh-CN" altLang="en-US" dirty="0"/>
              <a:t>每个</a:t>
            </a:r>
            <a:r>
              <a:rPr kumimoji="0" lang="zh-CN" altLang="en-US" dirty="0">
                <a:solidFill>
                  <a:srgbClr val="FF3300"/>
                </a:solidFill>
              </a:rPr>
              <a:t>判定</a:t>
            </a:r>
            <a:r>
              <a:rPr kumimoji="0" lang="en-US" altLang="zh-CN" dirty="0">
                <a:solidFill>
                  <a:srgbClr val="FF3300"/>
                </a:solidFill>
              </a:rPr>
              <a:t>NTM</a:t>
            </a:r>
            <a:r>
              <a:rPr kumimoji="0" lang="zh-CN" altLang="en-US" dirty="0"/>
              <a:t>都有等价的</a:t>
            </a:r>
            <a:r>
              <a:rPr kumimoji="0" lang="zh-CN" altLang="en-US" dirty="0">
                <a:solidFill>
                  <a:srgbClr val="FF3300"/>
                </a:solidFill>
              </a:rPr>
              <a:t>判定</a:t>
            </a:r>
            <a:r>
              <a:rPr kumimoji="0" lang="en-US" altLang="zh-CN" dirty="0">
                <a:solidFill>
                  <a:srgbClr val="FF3300"/>
                </a:solidFill>
              </a:rPr>
              <a:t>TM</a:t>
            </a:r>
            <a:r>
              <a:rPr kumimoji="0" lang="en-US" altLang="zh-CN" dirty="0"/>
              <a:t>.</a:t>
            </a:r>
            <a:endParaRPr kumimoji="0" lang="en-US" altLang="zh-CN" dirty="0"/>
          </a:p>
        </p:txBody>
      </p:sp>
      <p:pic>
        <p:nvPicPr>
          <p:cNvPr id="5826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1517650"/>
            <a:ext cx="3848100" cy="139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2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2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2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  <a:latin typeface="宋体" panose="02010600030101010101" pitchFamily="2" charset="-122"/>
              </a:rPr>
              <a:t>有限自动机</a:t>
            </a:r>
            <a:endParaRPr lang="zh-CN" altLang="en-US" b="1" dirty="0" smtClean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502806" name="Group 22"/>
          <p:cNvGraphicFramePr>
            <a:graphicFrameLocks noGrp="1"/>
          </p:cNvGraphicFramePr>
          <p:nvPr>
            <p:ph idx="1"/>
          </p:nvPr>
        </p:nvGraphicFramePr>
        <p:xfrm>
          <a:off x="5867400" y="2852738"/>
          <a:ext cx="2244725" cy="523875"/>
        </p:xfrm>
        <a:graphic>
          <a:graphicData uri="http://schemas.openxmlformats.org/drawingml/2006/table">
            <a:tbl>
              <a:tblPr/>
              <a:tblGrid>
                <a:gridCol w="561975"/>
                <a:gridCol w="560388"/>
                <a:gridCol w="561975"/>
                <a:gridCol w="560387"/>
              </a:tblGrid>
              <a:tr h="5238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02818" name="Text Box 34"/>
          <p:cNvSpPr txBox="1">
            <a:spLocks noChangeArrowheads="1"/>
          </p:cNvSpPr>
          <p:nvPr/>
        </p:nvSpPr>
        <p:spPr bwMode="auto">
          <a:xfrm>
            <a:off x="5148263" y="2133600"/>
            <a:ext cx="552450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q</a:t>
            </a:r>
            <a:r>
              <a:rPr lang="en-US" altLang="zh-CN" sz="3200" baseline="-25000">
                <a:solidFill>
                  <a:schemeClr val="tx1"/>
                </a:solidFill>
              </a:rPr>
              <a:t>1</a:t>
            </a:r>
            <a:endParaRPr lang="en-US" altLang="zh-CN" sz="3200" baseline="-25000">
              <a:solidFill>
                <a:schemeClr val="tx1"/>
              </a:solidFill>
            </a:endParaRPr>
          </a:p>
        </p:txBody>
      </p:sp>
      <p:sp>
        <p:nvSpPr>
          <p:cNvPr id="502819" name="Line 35"/>
          <p:cNvSpPr>
            <a:spLocks noChangeShapeType="1"/>
          </p:cNvSpPr>
          <p:nvPr/>
        </p:nvSpPr>
        <p:spPr bwMode="auto">
          <a:xfrm>
            <a:off x="5724525" y="24352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20" name="Line 36"/>
          <p:cNvSpPr>
            <a:spLocks noChangeShapeType="1"/>
          </p:cNvSpPr>
          <p:nvPr/>
        </p:nvSpPr>
        <p:spPr bwMode="auto">
          <a:xfrm>
            <a:off x="6156325" y="243522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2821" name="Text Box 37"/>
          <p:cNvSpPr txBox="1">
            <a:spLocks noChangeArrowheads="1"/>
          </p:cNvSpPr>
          <p:nvPr/>
        </p:nvSpPr>
        <p:spPr bwMode="auto">
          <a:xfrm>
            <a:off x="828675" y="3573016"/>
            <a:ext cx="7606570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状态</a:t>
            </a:r>
            <a:r>
              <a:rPr lang="en-US" altLang="zh-CN" dirty="0">
                <a:solidFill>
                  <a:schemeClr val="tx1"/>
                </a:solidFill>
              </a:rPr>
              <a:t>: q</a:t>
            </a:r>
            <a:r>
              <a:rPr lang="en-US" altLang="zh-CN" baseline="-25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,q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,q</a:t>
            </a:r>
            <a:r>
              <a:rPr lang="en-US" altLang="zh-CN" baseline="-25000" dirty="0">
                <a:solidFill>
                  <a:schemeClr val="tx1"/>
                </a:solidFill>
              </a:rPr>
              <a:t>3                 </a:t>
            </a:r>
            <a:r>
              <a:rPr lang="zh-CN" altLang="en-US" dirty="0">
                <a:solidFill>
                  <a:srgbClr val="FF0000"/>
                </a:solidFill>
              </a:rPr>
              <a:t>起始状态</a:t>
            </a:r>
            <a:r>
              <a:rPr lang="en-US" altLang="zh-CN" dirty="0">
                <a:solidFill>
                  <a:schemeClr val="tx1"/>
                </a:solidFill>
              </a:rPr>
              <a:t>q</a:t>
            </a:r>
            <a:r>
              <a:rPr lang="en-US" altLang="zh-CN" baseline="-25000" dirty="0">
                <a:solidFill>
                  <a:schemeClr val="tx1"/>
                </a:solidFill>
              </a:rPr>
              <a:t>1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接受状态</a:t>
            </a:r>
            <a:r>
              <a:rPr lang="en-US" altLang="zh-CN" dirty="0">
                <a:solidFill>
                  <a:schemeClr val="tx1"/>
                </a:solidFill>
              </a:rPr>
              <a:t>q</a:t>
            </a:r>
            <a:r>
              <a:rPr lang="en-US" altLang="zh-CN" baseline="-25000" dirty="0">
                <a:solidFill>
                  <a:schemeClr val="tx1"/>
                </a:solidFill>
              </a:rPr>
              <a:t>2                      </a:t>
            </a:r>
            <a:r>
              <a:rPr lang="zh-CN" altLang="en-US" dirty="0">
                <a:solidFill>
                  <a:srgbClr val="FF0000"/>
                </a:solidFill>
              </a:rPr>
              <a:t>转移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箭头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运行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从起始状态开始沿转移箭头进行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输入读完处于接受状态则</a:t>
            </a:r>
            <a:r>
              <a:rPr lang="zh-CN" altLang="en-US" dirty="0">
                <a:solidFill>
                  <a:srgbClr val="FF0000"/>
                </a:solidFill>
              </a:rPr>
              <a:t>接受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否则</a:t>
            </a:r>
            <a:r>
              <a:rPr lang="zh-CN" altLang="en-US" dirty="0">
                <a:solidFill>
                  <a:srgbClr val="FF0000"/>
                </a:solidFill>
              </a:rPr>
              <a:t>拒绝</a:t>
            </a:r>
            <a:r>
              <a:rPr lang="en-US" altLang="zh-CN" dirty="0">
                <a:solidFill>
                  <a:schemeClr val="tx1"/>
                </a:solidFill>
              </a:rPr>
              <a:t>. 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接受</a:t>
            </a:r>
            <a:r>
              <a:rPr lang="en-US" altLang="zh-CN" dirty="0" smtClean="0">
                <a:solidFill>
                  <a:schemeClr val="tx1"/>
                </a:solidFill>
              </a:rPr>
              <a:t>: 1, 11, 100, 101, 1101, …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olidFill>
                  <a:schemeClr val="tx1"/>
                </a:solidFill>
              </a:rPr>
              <a:t>拒绝</a:t>
            </a:r>
            <a:r>
              <a:rPr lang="en-US" altLang="zh-CN" dirty="0" smtClean="0">
                <a:solidFill>
                  <a:schemeClr val="tx1"/>
                </a:solidFill>
              </a:rPr>
              <a:t>: </a:t>
            </a:r>
            <a:r>
              <a:rPr kumimoji="0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, 0, 10, 110, 1010, 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02822" name="Text Box 38"/>
          <p:cNvSpPr txBox="1">
            <a:spLocks noChangeArrowheads="1"/>
          </p:cNvSpPr>
          <p:nvPr/>
        </p:nvSpPr>
        <p:spPr bwMode="auto">
          <a:xfrm>
            <a:off x="585788" y="2079625"/>
            <a:ext cx="701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chemeClr val="tx1"/>
                </a:solidFill>
              </a:rPr>
              <a:t>M</a:t>
            </a:r>
            <a:r>
              <a:rPr kumimoji="0" lang="en-US" altLang="zh-CN" sz="3200" baseline="-25000">
                <a:solidFill>
                  <a:schemeClr val="tx1"/>
                </a:solidFill>
              </a:rPr>
              <a:t>1</a:t>
            </a:r>
            <a:endParaRPr kumimoji="0" lang="en-US" altLang="zh-CN" sz="3200" baseline="-25000">
              <a:solidFill>
                <a:schemeClr val="tx1"/>
              </a:solidFill>
            </a:endParaRPr>
          </a:p>
        </p:txBody>
      </p:sp>
      <p:sp>
        <p:nvSpPr>
          <p:cNvPr id="502823" name="Text Box 39"/>
          <p:cNvSpPr txBox="1">
            <a:spLocks noChangeArrowheads="1"/>
          </p:cNvSpPr>
          <p:nvPr/>
        </p:nvSpPr>
        <p:spPr bwMode="auto">
          <a:xfrm>
            <a:off x="468313" y="1268413"/>
            <a:ext cx="53335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3200" dirty="0" smtClean="0">
                <a:solidFill>
                  <a:schemeClr val="tx1"/>
                </a:solidFill>
              </a:rPr>
              <a:t>读写头</a:t>
            </a:r>
            <a:r>
              <a:rPr kumimoji="0" lang="zh-CN" altLang="en-US" sz="3200" dirty="0">
                <a:solidFill>
                  <a:srgbClr val="FF0000"/>
                </a:solidFill>
              </a:rPr>
              <a:t>不能改写</a:t>
            </a:r>
            <a:r>
              <a:rPr kumimoji="0" lang="en-US" altLang="zh-CN" sz="3200" dirty="0">
                <a:solidFill>
                  <a:schemeClr val="tx1"/>
                </a:solidFill>
              </a:rPr>
              <a:t>, </a:t>
            </a:r>
            <a:r>
              <a:rPr kumimoji="0" lang="zh-CN" altLang="en-US" sz="3200" dirty="0">
                <a:solidFill>
                  <a:schemeClr val="tx1"/>
                </a:solidFill>
              </a:rPr>
              <a:t>且</a:t>
            </a:r>
            <a:r>
              <a:rPr kumimoji="0" lang="zh-CN" altLang="en-US" sz="3200" dirty="0">
                <a:solidFill>
                  <a:srgbClr val="FF0000"/>
                </a:solidFill>
              </a:rPr>
              <a:t>只能</a:t>
            </a:r>
            <a:r>
              <a:rPr kumimoji="0" lang="zh-CN" altLang="en-US" sz="3200" dirty="0" smtClean="0">
                <a:solidFill>
                  <a:srgbClr val="FF0000"/>
                </a:solidFill>
              </a:rPr>
              <a:t>右移</a:t>
            </a:r>
            <a:endParaRPr kumimoji="0"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502824" name="Group 40"/>
          <p:cNvGrpSpPr/>
          <p:nvPr/>
        </p:nvGrpSpPr>
        <p:grpSpPr bwMode="auto">
          <a:xfrm>
            <a:off x="755650" y="1989138"/>
            <a:ext cx="3556000" cy="1738312"/>
            <a:chOff x="2224" y="576"/>
            <a:chExt cx="2240" cy="1095"/>
          </a:xfrm>
        </p:grpSpPr>
        <p:sp>
          <p:nvSpPr>
            <p:cNvPr id="502825" name="Oval 41"/>
            <p:cNvSpPr>
              <a:spLocks noChangeArrowheads="1"/>
            </p:cNvSpPr>
            <p:nvPr/>
          </p:nvSpPr>
          <p:spPr bwMode="auto">
            <a:xfrm>
              <a:off x="2544" y="11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6" name="Text Box 42"/>
            <p:cNvSpPr txBox="1">
              <a:spLocks noChangeArrowheads="1"/>
            </p:cNvSpPr>
            <p:nvPr/>
          </p:nvSpPr>
          <p:spPr bwMode="auto">
            <a:xfrm>
              <a:off x="2576" y="10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02827" name="Oval 43"/>
            <p:cNvSpPr>
              <a:spLocks noChangeArrowheads="1"/>
            </p:cNvSpPr>
            <p:nvPr/>
          </p:nvSpPr>
          <p:spPr bwMode="auto">
            <a:xfrm>
              <a:off x="3312" y="11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8" name="Text Box 44"/>
            <p:cNvSpPr txBox="1">
              <a:spLocks noChangeArrowheads="1"/>
            </p:cNvSpPr>
            <p:nvPr/>
          </p:nvSpPr>
          <p:spPr bwMode="auto">
            <a:xfrm>
              <a:off x="3344" y="10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02829" name="Oval 45"/>
            <p:cNvSpPr>
              <a:spLocks noChangeArrowheads="1"/>
            </p:cNvSpPr>
            <p:nvPr/>
          </p:nvSpPr>
          <p:spPr bwMode="auto">
            <a:xfrm>
              <a:off x="3336" y="11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0" name="Oval 46"/>
            <p:cNvSpPr>
              <a:spLocks noChangeArrowheads="1"/>
            </p:cNvSpPr>
            <p:nvPr/>
          </p:nvSpPr>
          <p:spPr bwMode="auto">
            <a:xfrm>
              <a:off x="4128" y="109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1" name="Text Box 47"/>
            <p:cNvSpPr txBox="1">
              <a:spLocks noChangeArrowheads="1"/>
            </p:cNvSpPr>
            <p:nvPr/>
          </p:nvSpPr>
          <p:spPr bwMode="auto">
            <a:xfrm>
              <a:off x="4160" y="105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02832" name="Arc 48"/>
            <p:cNvSpPr/>
            <p:nvPr/>
          </p:nvSpPr>
          <p:spPr bwMode="auto">
            <a:xfrm rot="-5400000">
              <a:off x="2553" y="877"/>
              <a:ext cx="314" cy="236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3" name="Line 49"/>
            <p:cNvSpPr>
              <a:spLocks noChangeShapeType="1"/>
            </p:cNvSpPr>
            <p:nvPr/>
          </p:nvSpPr>
          <p:spPr bwMode="auto">
            <a:xfrm>
              <a:off x="2888" y="1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34" name="Arc 50"/>
            <p:cNvSpPr/>
            <p:nvPr/>
          </p:nvSpPr>
          <p:spPr bwMode="auto">
            <a:xfrm rot="-5400000">
              <a:off x="3321" y="855"/>
              <a:ext cx="314" cy="236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5" name="Arc 51"/>
            <p:cNvSpPr/>
            <p:nvPr/>
          </p:nvSpPr>
          <p:spPr bwMode="auto">
            <a:xfrm rot="-5400000">
              <a:off x="3816" y="984"/>
              <a:ext cx="144" cy="480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70 w 21600"/>
                <a:gd name="T1" fmla="*/ 0 h 38271"/>
                <a:gd name="T2" fmla="*/ 8081 w 21600"/>
                <a:gd name="T3" fmla="*/ 38271 h 38271"/>
                <a:gd name="T4" fmla="*/ 0 w 21600"/>
                <a:gd name="T5" fmla="*/ 18240 h 38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71" fill="none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</a:path>
                <a:path w="21600" h="38271" stroke="0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6" name="Arc 52"/>
            <p:cNvSpPr/>
            <p:nvPr/>
          </p:nvSpPr>
          <p:spPr bwMode="auto">
            <a:xfrm rot="5400000">
              <a:off x="3817" y="1082"/>
              <a:ext cx="141" cy="480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70 w 21600"/>
                <a:gd name="T1" fmla="*/ 0 h 38271"/>
                <a:gd name="T2" fmla="*/ 8081 w 21600"/>
                <a:gd name="T3" fmla="*/ 38271 h 38271"/>
                <a:gd name="T4" fmla="*/ 0 w 21600"/>
                <a:gd name="T5" fmla="*/ 18240 h 38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71" fill="none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</a:path>
                <a:path w="21600" h="38271" stroke="0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7" name="Line 53"/>
            <p:cNvSpPr>
              <a:spLocks noChangeShapeType="1"/>
            </p:cNvSpPr>
            <p:nvPr/>
          </p:nvSpPr>
          <p:spPr bwMode="auto">
            <a:xfrm>
              <a:off x="2224" y="1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38" name="Text Box 54"/>
            <p:cNvSpPr txBox="1">
              <a:spLocks noChangeArrowheads="1"/>
            </p:cNvSpPr>
            <p:nvPr/>
          </p:nvSpPr>
          <p:spPr bwMode="auto">
            <a:xfrm>
              <a:off x="2604" y="5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02839" name="Text Box 55"/>
            <p:cNvSpPr txBox="1">
              <a:spLocks noChangeArrowheads="1"/>
            </p:cNvSpPr>
            <p:nvPr/>
          </p:nvSpPr>
          <p:spPr bwMode="auto">
            <a:xfrm>
              <a:off x="3792" y="87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02840" name="Text Box 56"/>
            <p:cNvSpPr txBox="1">
              <a:spLocks noChangeArrowheads="1"/>
            </p:cNvSpPr>
            <p:nvPr/>
          </p:nvSpPr>
          <p:spPr bwMode="auto">
            <a:xfrm>
              <a:off x="3732" y="1344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02841" name="Text Box 57"/>
            <p:cNvSpPr txBox="1">
              <a:spLocks noChangeArrowheads="1"/>
            </p:cNvSpPr>
            <p:nvPr/>
          </p:nvSpPr>
          <p:spPr bwMode="auto">
            <a:xfrm>
              <a:off x="2988" y="96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02842" name="Text Box 58"/>
            <p:cNvSpPr txBox="1">
              <a:spLocks noChangeArrowheads="1"/>
            </p:cNvSpPr>
            <p:nvPr/>
          </p:nvSpPr>
          <p:spPr bwMode="auto">
            <a:xfrm>
              <a:off x="3364" y="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1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2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2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2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2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2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2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21" grpId="0" autoUpdateAnimBg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举例</a:t>
            </a:r>
            <a:endParaRPr lang="zh-CN" altLang="en-US" b="1" smtClean="0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179388" y="981075"/>
            <a:ext cx="4075112" cy="2016125"/>
            <a:chOff x="113" y="709"/>
            <a:chExt cx="2567" cy="1270"/>
          </a:xfrm>
        </p:grpSpPr>
        <p:sp>
          <p:nvSpPr>
            <p:cNvPr id="589828" name="Oval 4"/>
            <p:cNvSpPr>
              <a:spLocks noChangeArrowheads="1"/>
            </p:cNvSpPr>
            <p:nvPr/>
          </p:nvSpPr>
          <p:spPr bwMode="auto">
            <a:xfrm>
              <a:off x="365" y="1271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829" name="Text Box 5"/>
            <p:cNvSpPr txBox="1">
              <a:spLocks noChangeArrowheads="1"/>
            </p:cNvSpPr>
            <p:nvPr/>
          </p:nvSpPr>
          <p:spPr bwMode="auto">
            <a:xfrm>
              <a:off x="397" y="12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89830" name="Oval 6"/>
            <p:cNvSpPr>
              <a:spLocks noChangeArrowheads="1"/>
            </p:cNvSpPr>
            <p:nvPr/>
          </p:nvSpPr>
          <p:spPr bwMode="auto">
            <a:xfrm>
              <a:off x="1229" y="1280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831" name="Text Box 7"/>
            <p:cNvSpPr txBox="1">
              <a:spLocks noChangeArrowheads="1"/>
            </p:cNvSpPr>
            <p:nvPr/>
          </p:nvSpPr>
          <p:spPr bwMode="auto">
            <a:xfrm>
              <a:off x="1261" y="1241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89832" name="Oval 8"/>
            <p:cNvSpPr>
              <a:spLocks noChangeArrowheads="1"/>
            </p:cNvSpPr>
            <p:nvPr/>
          </p:nvSpPr>
          <p:spPr bwMode="auto">
            <a:xfrm>
              <a:off x="2092" y="1271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833" name="Text Box 9"/>
            <p:cNvSpPr txBox="1">
              <a:spLocks noChangeArrowheads="1"/>
            </p:cNvSpPr>
            <p:nvPr/>
          </p:nvSpPr>
          <p:spPr bwMode="auto">
            <a:xfrm>
              <a:off x="2124" y="1232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89834" name="Oval 10"/>
            <p:cNvSpPr>
              <a:spLocks noChangeArrowheads="1"/>
            </p:cNvSpPr>
            <p:nvPr/>
          </p:nvSpPr>
          <p:spPr bwMode="auto">
            <a:xfrm>
              <a:off x="2116" y="1295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835" name="Line 11"/>
            <p:cNvSpPr>
              <a:spLocks noChangeShapeType="1"/>
            </p:cNvSpPr>
            <p:nvPr/>
          </p:nvSpPr>
          <p:spPr bwMode="auto">
            <a:xfrm>
              <a:off x="173" y="14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36" name="Line 12"/>
            <p:cNvSpPr>
              <a:spLocks noChangeShapeType="1"/>
            </p:cNvSpPr>
            <p:nvPr/>
          </p:nvSpPr>
          <p:spPr bwMode="auto">
            <a:xfrm>
              <a:off x="701" y="14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37" name="Line 13"/>
            <p:cNvSpPr>
              <a:spLocks noChangeShapeType="1"/>
            </p:cNvSpPr>
            <p:nvPr/>
          </p:nvSpPr>
          <p:spPr bwMode="auto">
            <a:xfrm>
              <a:off x="1564" y="142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38" name="Arc 14"/>
            <p:cNvSpPr/>
            <p:nvPr/>
          </p:nvSpPr>
          <p:spPr bwMode="auto">
            <a:xfrm rot="-5400000">
              <a:off x="353" y="1052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839" name="Arc 15"/>
            <p:cNvSpPr/>
            <p:nvPr/>
          </p:nvSpPr>
          <p:spPr bwMode="auto">
            <a:xfrm rot="-5400000">
              <a:off x="2080" y="1052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840" name="Text Box 16"/>
            <p:cNvSpPr txBox="1">
              <a:spLocks noChangeArrowheads="1"/>
            </p:cNvSpPr>
            <p:nvPr/>
          </p:nvSpPr>
          <p:spPr bwMode="auto">
            <a:xfrm>
              <a:off x="113" y="709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89841" name="Text Box 17"/>
            <p:cNvSpPr txBox="1">
              <a:spLocks noChangeArrowheads="1"/>
            </p:cNvSpPr>
            <p:nvPr/>
          </p:nvSpPr>
          <p:spPr bwMode="auto">
            <a:xfrm>
              <a:off x="797" y="11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89842" name="Text Box 18"/>
            <p:cNvSpPr txBox="1">
              <a:spLocks noChangeArrowheads="1"/>
            </p:cNvSpPr>
            <p:nvPr/>
          </p:nvSpPr>
          <p:spPr bwMode="auto">
            <a:xfrm>
              <a:off x="1660" y="113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89843" name="Text Box 19"/>
            <p:cNvSpPr txBox="1">
              <a:spLocks noChangeArrowheads="1"/>
            </p:cNvSpPr>
            <p:nvPr/>
          </p:nvSpPr>
          <p:spPr bwMode="auto">
            <a:xfrm>
              <a:off x="2284" y="896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89844" name="Text Box 20"/>
            <p:cNvSpPr txBox="1">
              <a:spLocks noChangeArrowheads="1"/>
            </p:cNvSpPr>
            <p:nvPr/>
          </p:nvSpPr>
          <p:spPr bwMode="auto">
            <a:xfrm>
              <a:off x="1013" y="1614"/>
              <a:ext cx="6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3200">
                  <a:solidFill>
                    <a:schemeClr val="tx1"/>
                  </a:solidFill>
                </a:rPr>
                <a:t>NFA</a:t>
              </a:r>
              <a:endParaRPr kumimoji="0" lang="en-US" altLang="zh-CN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1"/>
          <p:cNvGrpSpPr/>
          <p:nvPr/>
        </p:nvGrpSpPr>
        <p:grpSpPr bwMode="auto">
          <a:xfrm>
            <a:off x="179388" y="2708275"/>
            <a:ext cx="4113212" cy="1944688"/>
            <a:chOff x="2965" y="709"/>
            <a:chExt cx="2591" cy="1225"/>
          </a:xfrm>
        </p:grpSpPr>
        <p:sp>
          <p:nvSpPr>
            <p:cNvPr id="589846" name="Oval 22"/>
            <p:cNvSpPr>
              <a:spLocks noChangeArrowheads="1"/>
            </p:cNvSpPr>
            <p:nvPr/>
          </p:nvSpPr>
          <p:spPr bwMode="auto">
            <a:xfrm>
              <a:off x="3217" y="127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847" name="Text Box 23"/>
            <p:cNvSpPr txBox="1">
              <a:spLocks noChangeArrowheads="1"/>
            </p:cNvSpPr>
            <p:nvPr/>
          </p:nvSpPr>
          <p:spPr bwMode="auto">
            <a:xfrm>
              <a:off x="3249" y="123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89848" name="Oval 24"/>
            <p:cNvSpPr>
              <a:spLocks noChangeArrowheads="1"/>
            </p:cNvSpPr>
            <p:nvPr/>
          </p:nvSpPr>
          <p:spPr bwMode="auto">
            <a:xfrm>
              <a:off x="4223" y="128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849" name="Text Box 25"/>
            <p:cNvSpPr txBox="1">
              <a:spLocks noChangeArrowheads="1"/>
            </p:cNvSpPr>
            <p:nvPr/>
          </p:nvSpPr>
          <p:spPr bwMode="auto">
            <a:xfrm>
              <a:off x="4255" y="124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89850" name="Oval 26"/>
            <p:cNvSpPr>
              <a:spLocks noChangeArrowheads="1"/>
            </p:cNvSpPr>
            <p:nvPr/>
          </p:nvSpPr>
          <p:spPr bwMode="auto">
            <a:xfrm>
              <a:off x="5220" y="127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851" name="Text Box 27"/>
            <p:cNvSpPr txBox="1">
              <a:spLocks noChangeArrowheads="1"/>
            </p:cNvSpPr>
            <p:nvPr/>
          </p:nvSpPr>
          <p:spPr bwMode="auto">
            <a:xfrm>
              <a:off x="5255" y="1236"/>
              <a:ext cx="2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 dirty="0" err="1" smtClean="0">
                  <a:solidFill>
                    <a:schemeClr val="tx1"/>
                  </a:solidFill>
                </a:rPr>
                <a:t>a</a:t>
              </a:r>
              <a:endParaRPr lang="en-US" altLang="zh-CN" b="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89853" name="Line 29"/>
            <p:cNvSpPr>
              <a:spLocks noChangeShapeType="1"/>
            </p:cNvSpPr>
            <p:nvPr/>
          </p:nvSpPr>
          <p:spPr bwMode="auto">
            <a:xfrm>
              <a:off x="3025" y="14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54" name="Line 30"/>
            <p:cNvSpPr>
              <a:spLocks noChangeShapeType="1"/>
            </p:cNvSpPr>
            <p:nvPr/>
          </p:nvSpPr>
          <p:spPr bwMode="auto">
            <a:xfrm flipV="1">
              <a:off x="3560" y="1428"/>
              <a:ext cx="66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55" name="Line 31"/>
            <p:cNvSpPr>
              <a:spLocks noChangeShapeType="1"/>
            </p:cNvSpPr>
            <p:nvPr/>
          </p:nvSpPr>
          <p:spPr bwMode="auto">
            <a:xfrm>
              <a:off x="4560" y="1428"/>
              <a:ext cx="63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56" name="Arc 32"/>
            <p:cNvSpPr/>
            <p:nvPr/>
          </p:nvSpPr>
          <p:spPr bwMode="auto">
            <a:xfrm rot="-5400000">
              <a:off x="3205" y="1056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857" name="Text Box 33"/>
            <p:cNvSpPr txBox="1">
              <a:spLocks noChangeArrowheads="1"/>
            </p:cNvSpPr>
            <p:nvPr/>
          </p:nvSpPr>
          <p:spPr bwMode="auto">
            <a:xfrm>
              <a:off x="2965" y="709"/>
              <a:ext cx="8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R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89858" name="Text Box 34"/>
            <p:cNvSpPr txBox="1">
              <a:spLocks noChangeArrowheads="1"/>
            </p:cNvSpPr>
            <p:nvPr/>
          </p:nvSpPr>
          <p:spPr bwMode="auto">
            <a:xfrm>
              <a:off x="3499" y="1101"/>
              <a:ext cx="8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x, R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89859" name="Text Box 35"/>
            <p:cNvSpPr txBox="1">
              <a:spLocks noChangeArrowheads="1"/>
            </p:cNvSpPr>
            <p:nvPr/>
          </p:nvSpPr>
          <p:spPr bwMode="auto">
            <a:xfrm>
              <a:off x="4468" y="1101"/>
              <a:ext cx="8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x, R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89860" name="Text Box 36"/>
            <p:cNvSpPr txBox="1">
              <a:spLocks noChangeArrowheads="1"/>
            </p:cNvSpPr>
            <p:nvPr/>
          </p:nvSpPr>
          <p:spPr bwMode="auto">
            <a:xfrm>
              <a:off x="3935" y="1569"/>
              <a:ext cx="7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3200">
                  <a:solidFill>
                    <a:schemeClr val="tx1"/>
                  </a:solidFill>
                </a:rPr>
                <a:t>NTM</a:t>
              </a:r>
              <a:endParaRPr kumimoji="0" lang="en-US" altLang="zh-CN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67"/>
          <p:cNvGrpSpPr/>
          <p:nvPr/>
        </p:nvGrpSpPr>
        <p:grpSpPr bwMode="auto">
          <a:xfrm>
            <a:off x="4284663" y="1306513"/>
            <a:ext cx="4803774" cy="5308600"/>
            <a:chOff x="2699" y="823"/>
            <a:chExt cx="3026" cy="3344"/>
          </a:xfrm>
        </p:grpSpPr>
        <p:sp>
          <p:nvSpPr>
            <p:cNvPr id="589862" name="Text Box 38"/>
            <p:cNvSpPr txBox="1">
              <a:spLocks noChangeArrowheads="1"/>
            </p:cNvSpPr>
            <p:nvPr/>
          </p:nvSpPr>
          <p:spPr bwMode="auto">
            <a:xfrm>
              <a:off x="4377" y="823"/>
              <a:ext cx="939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chemeClr val="tx1"/>
                  </a:solidFill>
                </a:rPr>
                <a:t>011_</a:t>
              </a:r>
              <a:r>
                <a:rPr kumimoji="0" lang="en-US" altLang="zh-CN" b="0">
                  <a:solidFill>
                    <a:schemeClr val="tx1"/>
                  </a:solidFill>
                </a:rPr>
                <a:t> </a:t>
              </a:r>
              <a:endParaRPr kumimoji="0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89863" name="Line 39"/>
            <p:cNvSpPr>
              <a:spLocks noChangeShapeType="1"/>
            </p:cNvSpPr>
            <p:nvPr/>
          </p:nvSpPr>
          <p:spPr bwMode="auto">
            <a:xfrm flipH="1">
              <a:off x="4422" y="1162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64" name="Line 40"/>
            <p:cNvSpPr>
              <a:spLocks noChangeShapeType="1"/>
            </p:cNvSpPr>
            <p:nvPr/>
          </p:nvSpPr>
          <p:spPr bwMode="auto">
            <a:xfrm>
              <a:off x="4649" y="1162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65" name="Text Box 41"/>
            <p:cNvSpPr txBox="1">
              <a:spLocks noChangeArrowheads="1"/>
            </p:cNvSpPr>
            <p:nvPr/>
          </p:nvSpPr>
          <p:spPr bwMode="auto">
            <a:xfrm>
              <a:off x="3787" y="1412"/>
              <a:ext cx="883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rgbClr val="FF3300"/>
                  </a:solidFill>
                </a:rPr>
                <a:t>0</a:t>
              </a:r>
              <a:r>
                <a:rPr kumimoji="0" lang="en-US" altLang="zh-CN">
                  <a:solidFill>
                    <a:schemeClr val="tx1"/>
                  </a:solidFill>
                </a:rPr>
                <a:t>11_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66" name="Text Box 42"/>
            <p:cNvSpPr txBox="1">
              <a:spLocks noChangeArrowheads="1"/>
            </p:cNvSpPr>
            <p:nvPr/>
          </p:nvSpPr>
          <p:spPr bwMode="auto">
            <a:xfrm>
              <a:off x="4723" y="1403"/>
              <a:ext cx="939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x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2</a:t>
              </a:r>
              <a:r>
                <a:rPr kumimoji="0" lang="en-US" altLang="zh-CN">
                  <a:solidFill>
                    <a:srgbClr val="FF3300"/>
                  </a:solidFill>
                </a:rPr>
                <a:t>0</a:t>
              </a:r>
              <a:r>
                <a:rPr kumimoji="0" lang="en-US" altLang="zh-CN">
                  <a:solidFill>
                    <a:schemeClr val="tx1"/>
                  </a:solidFill>
                </a:rPr>
                <a:t>11_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68" name="Text Box 44"/>
            <p:cNvSpPr txBox="1">
              <a:spLocks noChangeArrowheads="1"/>
            </p:cNvSpPr>
            <p:nvPr/>
          </p:nvSpPr>
          <p:spPr bwMode="auto">
            <a:xfrm>
              <a:off x="3651" y="2024"/>
              <a:ext cx="939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10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chemeClr val="tx1"/>
                  </a:solidFill>
                </a:rPr>
                <a:t>1_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69" name="Line 45"/>
            <p:cNvSpPr>
              <a:spLocks noChangeShapeType="1"/>
            </p:cNvSpPr>
            <p:nvPr/>
          </p:nvSpPr>
          <p:spPr bwMode="auto">
            <a:xfrm>
              <a:off x="4286" y="179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70" name="Text Box 46"/>
            <p:cNvSpPr txBox="1">
              <a:spLocks noChangeArrowheads="1"/>
            </p:cNvSpPr>
            <p:nvPr/>
          </p:nvSpPr>
          <p:spPr bwMode="auto">
            <a:xfrm>
              <a:off x="3288" y="2662"/>
              <a:ext cx="939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101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chemeClr val="tx1"/>
                  </a:solidFill>
                </a:rPr>
                <a:t>_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71" name="Text Box 47"/>
            <p:cNvSpPr txBox="1">
              <a:spLocks noChangeArrowheads="1"/>
            </p:cNvSpPr>
            <p:nvPr/>
          </p:nvSpPr>
          <p:spPr bwMode="auto">
            <a:xfrm>
              <a:off x="4300" y="2662"/>
              <a:ext cx="939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10x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2</a:t>
              </a:r>
              <a:r>
                <a:rPr kumimoji="0" lang="en-US" altLang="zh-CN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chemeClr val="tx1"/>
                  </a:solidFill>
                </a:rPr>
                <a:t>_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72" name="Text Box 48"/>
            <p:cNvSpPr txBox="1">
              <a:spLocks noChangeArrowheads="1"/>
            </p:cNvSpPr>
            <p:nvPr/>
          </p:nvSpPr>
          <p:spPr bwMode="auto">
            <a:xfrm>
              <a:off x="2789" y="3272"/>
              <a:ext cx="939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1011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rgbClr val="FF3300"/>
                  </a:solidFill>
                </a:rPr>
                <a:t>_</a:t>
              </a:r>
              <a:r>
                <a:rPr kumimoji="0" lang="en-US" altLang="zh-CN">
                  <a:solidFill>
                    <a:schemeClr val="tx1"/>
                  </a:solidFill>
                </a:rPr>
                <a:t>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73" name="Text Box 49"/>
            <p:cNvSpPr txBox="1">
              <a:spLocks noChangeArrowheads="1"/>
            </p:cNvSpPr>
            <p:nvPr/>
          </p:nvSpPr>
          <p:spPr bwMode="auto">
            <a:xfrm>
              <a:off x="4785" y="3272"/>
              <a:ext cx="940" cy="3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 dirty="0" smtClean="0">
                  <a:solidFill>
                    <a:schemeClr val="tx1"/>
                  </a:solidFill>
                </a:rPr>
                <a:t>10xx</a:t>
              </a:r>
              <a:r>
                <a:rPr kumimoji="0" lang="en-US" altLang="zh-CN" dirty="0" smtClean="0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 dirty="0" smtClean="0">
                  <a:solidFill>
                    <a:srgbClr val="FF3300"/>
                  </a:solidFill>
                </a:rPr>
                <a:t>a</a:t>
              </a:r>
              <a:r>
                <a:rPr kumimoji="0" lang="en-US" altLang="zh-CN" dirty="0" smtClean="0">
                  <a:solidFill>
                    <a:schemeClr val="tx1"/>
                  </a:solidFill>
                </a:rPr>
                <a:t>_ </a:t>
              </a:r>
              <a:endParaRPr kumimoji="0"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89874" name="Text Box 50"/>
            <p:cNvSpPr txBox="1">
              <a:spLocks noChangeArrowheads="1"/>
            </p:cNvSpPr>
            <p:nvPr/>
          </p:nvSpPr>
          <p:spPr bwMode="auto">
            <a:xfrm>
              <a:off x="3801" y="3272"/>
              <a:ext cx="939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101x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2</a:t>
              </a:r>
              <a:r>
                <a:rPr kumimoji="0" lang="en-US" altLang="zh-CN">
                  <a:solidFill>
                    <a:srgbClr val="FF3300"/>
                  </a:solidFill>
                </a:rPr>
                <a:t>_</a:t>
              </a:r>
              <a:r>
                <a:rPr kumimoji="0" lang="en-US" altLang="zh-CN">
                  <a:solidFill>
                    <a:schemeClr val="tx1"/>
                  </a:solidFill>
                </a:rPr>
                <a:t>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75" name="Line 51"/>
            <p:cNvSpPr>
              <a:spLocks noChangeShapeType="1"/>
            </p:cNvSpPr>
            <p:nvPr/>
          </p:nvSpPr>
          <p:spPr bwMode="auto">
            <a:xfrm flipH="1">
              <a:off x="3969" y="2387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76" name="Line 52"/>
            <p:cNvSpPr>
              <a:spLocks noChangeShapeType="1"/>
            </p:cNvSpPr>
            <p:nvPr/>
          </p:nvSpPr>
          <p:spPr bwMode="auto">
            <a:xfrm>
              <a:off x="4196" y="238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77" name="Line 53"/>
            <p:cNvSpPr>
              <a:spLocks noChangeShapeType="1"/>
            </p:cNvSpPr>
            <p:nvPr/>
          </p:nvSpPr>
          <p:spPr bwMode="auto">
            <a:xfrm flipH="1">
              <a:off x="3424" y="3067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78" name="Line 54"/>
            <p:cNvSpPr>
              <a:spLocks noChangeShapeType="1"/>
            </p:cNvSpPr>
            <p:nvPr/>
          </p:nvSpPr>
          <p:spPr bwMode="auto">
            <a:xfrm>
              <a:off x="3651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79" name="Line 55"/>
            <p:cNvSpPr>
              <a:spLocks noChangeShapeType="1"/>
            </p:cNvSpPr>
            <p:nvPr/>
          </p:nvSpPr>
          <p:spPr bwMode="auto">
            <a:xfrm>
              <a:off x="4830" y="2976"/>
              <a:ext cx="136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80" name="Line 56"/>
            <p:cNvSpPr>
              <a:spLocks noChangeShapeType="1"/>
            </p:cNvSpPr>
            <p:nvPr/>
          </p:nvSpPr>
          <p:spPr bwMode="auto">
            <a:xfrm>
              <a:off x="3288" y="361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81" name="Line 57"/>
            <p:cNvSpPr>
              <a:spLocks noChangeShapeType="1"/>
            </p:cNvSpPr>
            <p:nvPr/>
          </p:nvSpPr>
          <p:spPr bwMode="auto">
            <a:xfrm>
              <a:off x="4059" y="361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84" name="Line 60"/>
            <p:cNvSpPr>
              <a:spLocks noChangeShapeType="1"/>
            </p:cNvSpPr>
            <p:nvPr/>
          </p:nvSpPr>
          <p:spPr bwMode="auto">
            <a:xfrm>
              <a:off x="5239" y="175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86" name="Text Box 62"/>
            <p:cNvSpPr txBox="1">
              <a:spLocks noChangeArrowheads="1"/>
            </p:cNvSpPr>
            <p:nvPr/>
          </p:nvSpPr>
          <p:spPr bwMode="auto">
            <a:xfrm>
              <a:off x="4656" y="2027"/>
              <a:ext cx="1042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x0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r</a:t>
              </a:r>
              <a:r>
                <a:rPr kumimoji="0" lang="en-US" altLang="zh-CN">
                  <a:solidFill>
                    <a:schemeClr val="tx1"/>
                  </a:solidFill>
                </a:rPr>
                <a:t>011_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87" name="Text Box 63"/>
            <p:cNvSpPr txBox="1">
              <a:spLocks noChangeArrowheads="1"/>
            </p:cNvSpPr>
            <p:nvPr/>
          </p:nvSpPr>
          <p:spPr bwMode="auto">
            <a:xfrm>
              <a:off x="2699" y="3807"/>
              <a:ext cx="1042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1011_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r</a:t>
              </a:r>
              <a:r>
                <a:rPr kumimoji="0" lang="en-US" altLang="zh-CN">
                  <a:solidFill>
                    <a:schemeClr val="tx1"/>
                  </a:solidFill>
                </a:rPr>
                <a:t>_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88" name="Text Box 64"/>
            <p:cNvSpPr txBox="1">
              <a:spLocks noChangeArrowheads="1"/>
            </p:cNvSpPr>
            <p:nvPr/>
          </p:nvSpPr>
          <p:spPr bwMode="auto">
            <a:xfrm>
              <a:off x="3834" y="3807"/>
              <a:ext cx="1042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101x_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r</a:t>
              </a:r>
              <a:r>
                <a:rPr kumimoji="0" lang="en-US" altLang="zh-CN">
                  <a:solidFill>
                    <a:schemeClr val="tx1"/>
                  </a:solidFill>
                </a:rPr>
                <a:t>_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10" y="3933056"/>
            <a:ext cx="3179494" cy="262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91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412" y="1196752"/>
            <a:ext cx="3017068" cy="2778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5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</a:t>
            </a:r>
            <a:r>
              <a:rPr lang="zh-CN" altLang="en-US" b="1" dirty="0" smtClean="0">
                <a:solidFill>
                  <a:schemeClr val="tx1"/>
                </a:solidFill>
              </a:rPr>
              <a:t>第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</a:rPr>
              <a:t>章</a:t>
            </a:r>
            <a:r>
              <a:rPr lang="zh-CN" altLang="en-US" b="1" dirty="0" smtClean="0">
                <a:solidFill>
                  <a:schemeClr val="tx1"/>
                </a:solidFill>
              </a:rPr>
              <a:t>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179512" y="1181065"/>
            <a:ext cx="8739188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1.1 </a:t>
            </a:r>
            <a:r>
              <a:rPr lang="zh-CN" altLang="en-US" sz="2000" dirty="0" smtClean="0">
                <a:sym typeface="Symbol" panose="05050102010706020507" pitchFamily="18" charset="2"/>
              </a:rPr>
              <a:t>下图给出了两台</a:t>
            </a:r>
            <a:r>
              <a:rPr lang="en-US" altLang="zh-CN" sz="2000" dirty="0" smtClean="0">
                <a:sym typeface="Symbol" panose="05050102010706020507" pitchFamily="18" charset="2"/>
              </a:rPr>
              <a:t>DFA M</a:t>
            </a:r>
            <a:r>
              <a:rPr lang="en-US" altLang="zh-CN" sz="2000" baseline="-25000" dirty="0" smtClean="0">
                <a:sym typeface="Symbol" panose="05050102010706020507" pitchFamily="18" charset="2"/>
              </a:rPr>
              <a:t>1</a:t>
            </a:r>
            <a:r>
              <a:rPr lang="zh-CN" altLang="en-US" sz="2000" dirty="0" smtClean="0">
                <a:sym typeface="Symbol" panose="05050102010706020507" pitchFamily="18" charset="2"/>
              </a:rPr>
              <a:t>和</a:t>
            </a:r>
            <a:r>
              <a:rPr lang="en-US" altLang="zh-CN" sz="2000" dirty="0" smtClean="0">
                <a:sym typeface="Symbol" panose="05050102010706020507" pitchFamily="18" charset="2"/>
              </a:rPr>
              <a:t>M</a:t>
            </a:r>
            <a:r>
              <a:rPr lang="en-US" altLang="zh-CN" sz="2000" baseline="-25000" dirty="0" smtClean="0">
                <a:sym typeface="Symbol" panose="05050102010706020507" pitchFamily="18" charset="2"/>
              </a:rPr>
              <a:t>2</a:t>
            </a:r>
            <a:r>
              <a:rPr lang="zh-CN" altLang="en-US" sz="2000" dirty="0" smtClean="0">
                <a:sym typeface="Symbol" panose="05050102010706020507" pitchFamily="18" charset="2"/>
              </a:rPr>
              <a:t>的状态图。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   </a:t>
            </a:r>
            <a:r>
              <a:rPr lang="zh-CN" altLang="en-US" sz="2000" dirty="0" smtClean="0">
                <a:sym typeface="Symbol" panose="05050102010706020507" pitchFamily="18" charset="2"/>
              </a:rPr>
              <a:t>回答下述关于这两台机器的问题。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     a. </a:t>
            </a:r>
            <a:r>
              <a:rPr lang="zh-CN" altLang="en-US" sz="2000" dirty="0" smtClean="0">
                <a:sym typeface="Symbol" panose="05050102010706020507" pitchFamily="18" charset="2"/>
              </a:rPr>
              <a:t>它们的起始状态是什么</a:t>
            </a:r>
            <a:r>
              <a:rPr lang="en-US" altLang="zh-CN" sz="2000" dirty="0" smtClean="0">
                <a:sym typeface="Symbol" panose="05050102010706020507" pitchFamily="18" charset="2"/>
              </a:rPr>
              <a:t>?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     b. </a:t>
            </a:r>
            <a:r>
              <a:rPr lang="zh-CN" altLang="en-US" sz="2000" dirty="0" smtClean="0">
                <a:sym typeface="Symbol" panose="05050102010706020507" pitchFamily="18" charset="2"/>
              </a:rPr>
              <a:t>它们的接受状态集是什么</a:t>
            </a:r>
            <a:r>
              <a:rPr lang="en-US" altLang="zh-CN" sz="2000" dirty="0" smtClean="0">
                <a:sym typeface="Symbol" panose="05050102010706020507" pitchFamily="18" charset="2"/>
              </a:rPr>
              <a:t>?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     c. </a:t>
            </a:r>
            <a:r>
              <a:rPr lang="zh-CN" altLang="en-US" sz="2000" dirty="0" smtClean="0">
                <a:sym typeface="Symbol" panose="05050102010706020507" pitchFamily="18" charset="2"/>
              </a:rPr>
              <a:t>对输入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aabb</a:t>
            </a:r>
            <a:r>
              <a:rPr lang="zh-CN" altLang="en-US" sz="2000" dirty="0" smtClean="0">
                <a:sym typeface="Symbol" panose="05050102010706020507" pitchFamily="18" charset="2"/>
              </a:rPr>
              <a:t>，它们经过的状态序列是什么</a:t>
            </a:r>
            <a:r>
              <a:rPr lang="en-US" altLang="zh-CN" sz="2000" dirty="0" smtClean="0">
                <a:sym typeface="Symbol" panose="05050102010706020507" pitchFamily="18" charset="2"/>
              </a:rPr>
              <a:t>?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     d. </a:t>
            </a:r>
            <a:r>
              <a:rPr lang="zh-CN" altLang="en-US" sz="2000" dirty="0" smtClean="0">
                <a:sym typeface="Symbol" panose="05050102010706020507" pitchFamily="18" charset="2"/>
              </a:rPr>
              <a:t>它们接受字符串</a:t>
            </a:r>
            <a:r>
              <a:rPr lang="en-US" altLang="zh-CN" sz="2000" dirty="0" err="1" smtClean="0">
                <a:sym typeface="Symbol" panose="05050102010706020507" pitchFamily="18" charset="2"/>
              </a:rPr>
              <a:t>aabb</a:t>
            </a:r>
            <a:r>
              <a:rPr lang="zh-CN" altLang="en-US" sz="2000" dirty="0" smtClean="0">
                <a:sym typeface="Symbol" panose="05050102010706020507" pitchFamily="18" charset="2"/>
              </a:rPr>
              <a:t>吗</a:t>
            </a:r>
            <a:r>
              <a:rPr lang="en-US" altLang="zh-CN" sz="2000" dirty="0" smtClean="0">
                <a:sym typeface="Symbol" panose="05050102010706020507" pitchFamily="18" charset="2"/>
              </a:rPr>
              <a:t>?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     e.</a:t>
            </a:r>
            <a:r>
              <a:rPr lang="zh-CN" altLang="en-US" sz="2000" dirty="0">
                <a:sym typeface="Symbol" panose="05050102010706020507" pitchFamily="18" charset="2"/>
              </a:rPr>
              <a:t>它们接受</a:t>
            </a:r>
            <a:r>
              <a:rPr lang="zh-CN" altLang="en-US" sz="2000" dirty="0" smtClean="0">
                <a:sym typeface="Symbol" panose="05050102010706020507" pitchFamily="18" charset="2"/>
              </a:rPr>
              <a:t>字符串</a:t>
            </a:r>
            <a:r>
              <a:rPr lang="zh-CN" altLang="en-US" sz="2000" dirty="0" smtClean="0">
                <a:sym typeface="Symbol" panose="05050102010706020507"/>
              </a:rPr>
              <a:t></a:t>
            </a:r>
            <a:r>
              <a:rPr lang="zh-CN" altLang="en-US" sz="2000" dirty="0" smtClean="0">
                <a:sym typeface="Symbol" panose="05050102010706020507" pitchFamily="18" charset="2"/>
              </a:rPr>
              <a:t>吗</a:t>
            </a:r>
            <a:r>
              <a:rPr lang="en-US" altLang="zh-CN" sz="2000" dirty="0" smtClean="0">
                <a:sym typeface="Symbol" panose="05050102010706020507" pitchFamily="18" charset="2"/>
              </a:rPr>
              <a:t>?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1.6 </a:t>
            </a:r>
            <a:r>
              <a:rPr lang="zh-CN" altLang="en-US" sz="2000" dirty="0" smtClean="0">
                <a:sym typeface="Symbol" panose="05050102010706020507" pitchFamily="18" charset="2"/>
              </a:rPr>
              <a:t>画出识别下述语言的</a:t>
            </a:r>
            <a:r>
              <a:rPr lang="en-US" altLang="zh-CN" sz="2000" dirty="0" smtClean="0">
                <a:sym typeface="Symbol" panose="05050102010706020507" pitchFamily="18" charset="2"/>
              </a:rPr>
              <a:t>DFA</a:t>
            </a:r>
            <a:r>
              <a:rPr lang="zh-CN" altLang="en-US" sz="2000" dirty="0" smtClean="0">
                <a:sym typeface="Symbol" panose="05050102010706020507" pitchFamily="18" charset="2"/>
              </a:rPr>
              <a:t>状态图。字母表为</a:t>
            </a:r>
            <a:r>
              <a:rPr lang="en-US" altLang="zh-CN" sz="2000" dirty="0" smtClean="0">
                <a:sym typeface="Symbol" panose="05050102010706020507" pitchFamily="18" charset="2"/>
              </a:rPr>
              <a:t>{0,1}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   d. { w | w</a:t>
            </a:r>
            <a:r>
              <a:rPr lang="zh-CN" altLang="en-US" sz="2000" dirty="0" smtClean="0">
                <a:sym typeface="Symbol" panose="05050102010706020507" pitchFamily="18" charset="2"/>
              </a:rPr>
              <a:t>的长度不小于</a:t>
            </a:r>
            <a:r>
              <a:rPr lang="en-US" altLang="zh-CN" sz="2000" dirty="0" smtClean="0">
                <a:sym typeface="Symbol" panose="05050102010706020507" pitchFamily="18" charset="2"/>
              </a:rPr>
              <a:t>3, </a:t>
            </a:r>
            <a:r>
              <a:rPr lang="zh-CN" altLang="en-US" sz="2000" dirty="0" smtClean="0">
                <a:sym typeface="Symbol" panose="05050102010706020507" pitchFamily="18" charset="2"/>
              </a:rPr>
              <a:t>并且第</a:t>
            </a:r>
            <a:r>
              <a:rPr lang="en-US" altLang="zh-CN" sz="2000" dirty="0" smtClean="0">
                <a:sym typeface="Symbol" panose="05050102010706020507" pitchFamily="18" charset="2"/>
              </a:rPr>
              <a:t>3</a:t>
            </a:r>
            <a:r>
              <a:rPr lang="zh-CN" altLang="en-US" sz="2000" dirty="0" smtClean="0">
                <a:sym typeface="Symbol" panose="05050102010706020507" pitchFamily="18" charset="2"/>
              </a:rPr>
              <a:t>个符号为</a:t>
            </a:r>
            <a:r>
              <a:rPr lang="en-US" altLang="zh-CN" sz="2000" dirty="0" smtClean="0">
                <a:sym typeface="Symbol" panose="05050102010706020507" pitchFamily="18" charset="2"/>
              </a:rPr>
              <a:t>0};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1.7. </a:t>
            </a:r>
            <a:r>
              <a:rPr lang="zh-CN" altLang="en-US" sz="2000" dirty="0" smtClean="0">
                <a:sym typeface="Symbol" panose="05050102010706020507" pitchFamily="18" charset="2"/>
              </a:rPr>
              <a:t>给出下述语言的</a:t>
            </a:r>
            <a:r>
              <a:rPr lang="en-US" altLang="zh-CN" sz="2000" dirty="0" smtClean="0">
                <a:sym typeface="Symbol" panose="05050102010706020507" pitchFamily="18" charset="2"/>
              </a:rPr>
              <a:t>NFA</a:t>
            </a:r>
            <a:r>
              <a:rPr lang="zh-CN" altLang="en-US" sz="2000" dirty="0" smtClean="0">
                <a:sym typeface="Symbol" panose="05050102010706020507" pitchFamily="18" charset="2"/>
              </a:rPr>
              <a:t>，并且符合规定的状态数。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  </a:t>
            </a:r>
            <a:r>
              <a:rPr lang="zh-CN" altLang="en-US" sz="2000" dirty="0" smtClean="0">
                <a:sym typeface="Symbol" panose="05050102010706020507" pitchFamily="18" charset="2"/>
              </a:rPr>
              <a:t>字母表为</a:t>
            </a:r>
            <a:r>
              <a:rPr lang="en-US" altLang="zh-CN" sz="2000" dirty="0" smtClean="0">
                <a:sym typeface="Symbol" panose="05050102010706020507" pitchFamily="18" charset="2"/>
              </a:rPr>
              <a:t>{0,1}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   e. </a:t>
            </a:r>
            <a:r>
              <a:rPr lang="zh-CN" altLang="en-US" sz="2000" dirty="0" smtClean="0">
                <a:sym typeface="Symbol" panose="05050102010706020507" pitchFamily="18" charset="2"/>
              </a:rPr>
              <a:t>语言</a:t>
            </a:r>
            <a:r>
              <a:rPr lang="en-US" altLang="zh-CN" sz="2000" dirty="0" smtClean="0">
                <a:sym typeface="Symbol" panose="05050102010706020507" pitchFamily="18" charset="2"/>
              </a:rPr>
              <a:t>0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*</a:t>
            </a:r>
            <a:r>
              <a:rPr lang="en-US" altLang="zh-CN" sz="2000" dirty="0" smtClean="0">
                <a:sym typeface="Symbol" panose="05050102010706020507" pitchFamily="18" charset="2"/>
              </a:rPr>
              <a:t>1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*</a:t>
            </a:r>
            <a:r>
              <a:rPr lang="en-US" altLang="zh-CN" sz="2000" dirty="0" smtClean="0">
                <a:sym typeface="Symbol" panose="05050102010706020507" pitchFamily="18" charset="2"/>
              </a:rPr>
              <a:t>0</a:t>
            </a:r>
            <a:r>
              <a:rPr lang="en-US" altLang="zh-CN" sz="2000" baseline="30000" dirty="0" smtClean="0">
                <a:sym typeface="Symbol" panose="05050102010706020507" pitchFamily="18" charset="2"/>
              </a:rPr>
              <a:t>*</a:t>
            </a:r>
            <a:r>
              <a:rPr lang="en-US" altLang="zh-CN" sz="2000" dirty="0" smtClean="0">
                <a:sym typeface="Symbol" panose="05050102010706020507" pitchFamily="18" charset="2"/>
              </a:rPr>
              <a:t>0, 3</a:t>
            </a:r>
            <a:r>
              <a:rPr lang="zh-CN" altLang="en-US" sz="2000" dirty="0" smtClean="0">
                <a:sym typeface="Symbol" panose="05050102010706020507" pitchFamily="18" charset="2"/>
              </a:rPr>
              <a:t>个状态。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  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179512" y="1181065"/>
            <a:ext cx="873918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1.16(b)  </a:t>
            </a:r>
            <a:r>
              <a:rPr lang="zh-CN" altLang="en-US" sz="2000" dirty="0" smtClean="0">
                <a:sym typeface="Symbol" panose="05050102010706020507" pitchFamily="18" charset="2"/>
              </a:rPr>
              <a:t>将如右图的非确定有限自动机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   </a:t>
            </a:r>
            <a:r>
              <a:rPr lang="zh-CN" altLang="en-US" sz="2000" dirty="0" smtClean="0">
                <a:sym typeface="Symbol" panose="05050102010706020507" pitchFamily="18" charset="2"/>
              </a:rPr>
              <a:t>转换成等价的确定有限自动机</a:t>
            </a:r>
            <a:r>
              <a:rPr lang="en-US" altLang="zh-CN" sz="2000" dirty="0" smtClean="0">
                <a:sym typeface="Symbol" panose="05050102010706020507" pitchFamily="18" charset="2"/>
              </a:rPr>
              <a:t>.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1.21(a)  </a:t>
            </a:r>
            <a:r>
              <a:rPr lang="zh-CN" altLang="en-US" sz="2000" dirty="0" smtClean="0">
                <a:sym typeface="Symbol" panose="05050102010706020507" pitchFamily="18" charset="2"/>
              </a:rPr>
              <a:t>将如右图的有限自动机转换成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    </a:t>
            </a:r>
            <a:r>
              <a:rPr lang="zh-CN" altLang="en-US" sz="2000" dirty="0" smtClean="0">
                <a:sym typeface="Symbol" panose="05050102010706020507" pitchFamily="18" charset="2"/>
              </a:rPr>
              <a:t>等价的正则表达式</a:t>
            </a:r>
            <a:r>
              <a:rPr lang="en-US" altLang="zh-CN" sz="2000" dirty="0" smtClean="0">
                <a:sym typeface="Symbol" panose="05050102010706020507" pitchFamily="18" charset="2"/>
              </a:rPr>
              <a:t>.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cxnSp>
        <p:nvCxnSpPr>
          <p:cNvPr id="6" name="AutoShape 15"/>
          <p:cNvCxnSpPr>
            <a:cxnSpLocks noChangeShapeType="1"/>
            <a:stCxn id="7" idx="7"/>
          </p:cNvCxnSpPr>
          <p:nvPr/>
        </p:nvCxnSpPr>
        <p:spPr bwMode="auto">
          <a:xfrm>
            <a:off x="6549314" y="1565776"/>
            <a:ext cx="101450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Oval 51"/>
          <p:cNvSpPr>
            <a:spLocks noChangeAspect="1"/>
          </p:cNvSpPr>
          <p:nvPr/>
        </p:nvSpPr>
        <p:spPr bwMode="auto">
          <a:xfrm>
            <a:off x="6026278" y="1476270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64478" y="1189583"/>
            <a:ext cx="3962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ym typeface="Symbol" panose="05050102010706020507"/>
              </a:rPr>
              <a:t>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cxnSp>
        <p:nvCxnSpPr>
          <p:cNvPr id="9" name="AutoShape 15"/>
          <p:cNvCxnSpPr>
            <a:cxnSpLocks noChangeShapeType="1"/>
          </p:cNvCxnSpPr>
          <p:nvPr/>
        </p:nvCxnSpPr>
        <p:spPr bwMode="auto">
          <a:xfrm flipH="1" flipV="1">
            <a:off x="5492878" y="1781070"/>
            <a:ext cx="5334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6527928" y="2162070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cxnSp>
        <p:nvCxnSpPr>
          <p:cNvPr id="11" name="AutoShape 15"/>
          <p:cNvCxnSpPr>
            <a:cxnSpLocks noChangeShapeType="1"/>
            <a:stCxn id="7" idx="4"/>
            <a:endCxn id="12" idx="1"/>
          </p:cNvCxnSpPr>
          <p:nvPr/>
        </p:nvCxnSpPr>
        <p:spPr bwMode="auto">
          <a:xfrm rot="16200000" flipH="1">
            <a:off x="6180382" y="2239741"/>
            <a:ext cx="773718" cy="46915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51"/>
          <p:cNvSpPr>
            <a:spLocks noChangeAspect="1"/>
          </p:cNvSpPr>
          <p:nvPr/>
        </p:nvSpPr>
        <p:spPr bwMode="auto">
          <a:xfrm>
            <a:off x="6712078" y="2771670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cxnSp>
        <p:nvCxnSpPr>
          <p:cNvPr id="13" name="AutoShape 15"/>
          <p:cNvCxnSpPr>
            <a:cxnSpLocks noChangeShapeType="1"/>
            <a:stCxn id="12" idx="7"/>
            <a:endCxn id="15" idx="4"/>
          </p:cNvCxnSpPr>
          <p:nvPr/>
        </p:nvCxnSpPr>
        <p:spPr bwMode="auto">
          <a:xfrm rot="5400000" flipH="1" flipV="1">
            <a:off x="7118117" y="2185289"/>
            <a:ext cx="792884" cy="55889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397878" y="2332583"/>
            <a:ext cx="663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 smtClean="0"/>
              <a:t>a,b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sp>
        <p:nvSpPr>
          <p:cNvPr id="15" name="Oval 51"/>
          <p:cNvSpPr>
            <a:spLocks noChangeAspect="1"/>
          </p:cNvSpPr>
          <p:nvPr/>
        </p:nvSpPr>
        <p:spPr bwMode="auto">
          <a:xfrm>
            <a:off x="7487617" y="1457104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7563817" y="1533304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17" name="AutoShape 15"/>
          <p:cNvCxnSpPr>
            <a:cxnSpLocks noChangeShapeType="1"/>
            <a:endCxn id="7" idx="5"/>
          </p:cNvCxnSpPr>
          <p:nvPr/>
        </p:nvCxnSpPr>
        <p:spPr bwMode="auto">
          <a:xfrm flipH="1">
            <a:off x="6549314" y="1997952"/>
            <a:ext cx="101450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864478" y="1575048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>
                <a:sym typeface="Symbol" panose="05050102010706020507"/>
              </a:rPr>
              <a:t>a</a:t>
            </a:r>
            <a:r>
              <a:rPr lang="en-US" altLang="zh-CN" sz="2400" dirty="0" smtClean="0"/>
              <a:t> </a:t>
            </a:r>
            <a:endParaRPr lang="en-US" altLang="zh-CN" sz="2400" dirty="0"/>
          </a:p>
        </p:txBody>
      </p:sp>
      <p:cxnSp>
        <p:nvCxnSpPr>
          <p:cNvPr id="19" name="曲线连接符 18"/>
          <p:cNvCxnSpPr>
            <a:stCxn id="12" idx="3"/>
            <a:endCxn id="12" idx="5"/>
          </p:cNvCxnSpPr>
          <p:nvPr/>
        </p:nvCxnSpPr>
        <p:spPr bwMode="auto">
          <a:xfrm rot="16200000" flipH="1">
            <a:off x="7018465" y="3076703"/>
            <a:ext cx="12700" cy="433297"/>
          </a:xfrm>
          <a:prstGeom prst="curvedConnector3">
            <a:avLst>
              <a:gd name="adj1" fmla="val 38381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134780" y="3399383"/>
            <a:ext cx="433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 </a:t>
            </a:r>
            <a:endParaRPr lang="en-US" altLang="zh-CN" sz="2400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6372200" y="3820978"/>
            <a:ext cx="14622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1.16(b)</a:t>
            </a:r>
            <a:r>
              <a:rPr lang="zh-CN" altLang="en-US" sz="2000" dirty="0" smtClean="0">
                <a:solidFill>
                  <a:schemeClr val="tx1"/>
                </a:solidFill>
              </a:rPr>
              <a:t>题图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2" name="Oval 51"/>
          <p:cNvSpPr>
            <a:spLocks noChangeAspect="1"/>
          </p:cNvSpPr>
          <p:nvPr/>
        </p:nvSpPr>
        <p:spPr bwMode="auto">
          <a:xfrm>
            <a:off x="3101969" y="3500438"/>
            <a:ext cx="612775" cy="611188"/>
          </a:xfrm>
          <a:prstGeom prst="ellips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cxnSp>
        <p:nvCxnSpPr>
          <p:cNvPr id="24" name="AutoShape 15"/>
          <p:cNvCxnSpPr>
            <a:cxnSpLocks noChangeShapeType="1"/>
          </p:cNvCxnSpPr>
          <p:nvPr/>
        </p:nvCxnSpPr>
        <p:spPr bwMode="auto">
          <a:xfrm flipH="1" flipV="1">
            <a:off x="2538402" y="3805238"/>
            <a:ext cx="533400" cy="1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" name="组合 36"/>
          <p:cNvGrpSpPr/>
          <p:nvPr/>
        </p:nvGrpSpPr>
        <p:grpSpPr>
          <a:xfrm>
            <a:off x="3071802" y="4572008"/>
            <a:ext cx="612775" cy="611188"/>
            <a:chOff x="3780657" y="3308222"/>
            <a:chExt cx="612775" cy="611188"/>
          </a:xfrm>
        </p:grpSpPr>
        <p:sp>
          <p:nvSpPr>
            <p:cNvPr id="30" name="Oval 51"/>
            <p:cNvSpPr>
              <a:spLocks noChangeAspect="1"/>
            </p:cNvSpPr>
            <p:nvPr/>
          </p:nvSpPr>
          <p:spPr bwMode="auto">
            <a:xfrm>
              <a:off x="3780657" y="3308222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solidFill>
                    <a:srgbClr val="000000"/>
                  </a:solidFill>
                  <a:sym typeface="Symbol" panose="05050102010706020507" pitchFamily="18" charset="2"/>
                </a:rPr>
                <a:t>2</a:t>
              </a:r>
              <a:endParaRPr lang="en-US" altLang="zh-CN" sz="20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3856857" y="3384422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</p:grpSp>
      <p:cxnSp>
        <p:nvCxnSpPr>
          <p:cNvPr id="34" name="曲线连接符 33"/>
          <p:cNvCxnSpPr/>
          <p:nvPr/>
        </p:nvCxnSpPr>
        <p:spPr bwMode="auto">
          <a:xfrm rot="16200000" flipH="1">
            <a:off x="3379611" y="4930671"/>
            <a:ext cx="12700" cy="433297"/>
          </a:xfrm>
          <a:prstGeom prst="curvedConnector3">
            <a:avLst>
              <a:gd name="adj1" fmla="val 383811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3495926" y="5253351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sp>
        <p:nvSpPr>
          <p:cNvPr id="36" name="TextBox 35"/>
          <p:cNvSpPr txBox="1"/>
          <p:nvPr/>
        </p:nvSpPr>
        <p:spPr bwMode="auto">
          <a:xfrm>
            <a:off x="2665240" y="5672096"/>
            <a:ext cx="14478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smtClean="0">
                <a:solidFill>
                  <a:schemeClr val="tx1"/>
                </a:solidFill>
              </a:rPr>
              <a:t>1.21(a)</a:t>
            </a:r>
            <a:r>
              <a:rPr lang="zh-CN" altLang="en-US" sz="2000" dirty="0" smtClean="0">
                <a:solidFill>
                  <a:schemeClr val="tx1"/>
                </a:solidFill>
              </a:rPr>
              <a:t>题图</a:t>
            </a:r>
            <a:endParaRPr lang="zh-CN" altLang="en-US" sz="2000" dirty="0" smtClean="0">
              <a:solidFill>
                <a:schemeClr val="tx1"/>
              </a:solidFill>
            </a:endParaRPr>
          </a:p>
        </p:txBody>
      </p:sp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3571868" y="2857496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a </a:t>
            </a:r>
            <a:endParaRPr lang="en-US" altLang="zh-CN" sz="2400" dirty="0"/>
          </a:p>
        </p:txBody>
      </p:sp>
      <p:cxnSp>
        <p:nvCxnSpPr>
          <p:cNvPr id="47" name="直接箭头连接符 46"/>
          <p:cNvCxnSpPr>
            <a:endCxn id="22" idx="3"/>
          </p:cNvCxnSpPr>
          <p:nvPr/>
        </p:nvCxnSpPr>
        <p:spPr bwMode="auto">
          <a:xfrm rot="5400000" flipH="1" flipV="1">
            <a:off x="2856927" y="4326734"/>
            <a:ext cx="639394" cy="30167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>
            <a:stCxn id="22" idx="5"/>
          </p:cNvCxnSpPr>
          <p:nvPr/>
        </p:nvCxnSpPr>
        <p:spPr bwMode="auto">
          <a:xfrm rot="5400000">
            <a:off x="3290225" y="4326734"/>
            <a:ext cx="639394" cy="30167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 Box 19"/>
          <p:cNvSpPr txBox="1">
            <a:spLocks noChangeArrowheads="1"/>
          </p:cNvSpPr>
          <p:nvPr/>
        </p:nvSpPr>
        <p:spPr bwMode="auto">
          <a:xfrm>
            <a:off x="2857488" y="4110343"/>
            <a:ext cx="4154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 smtClean="0"/>
              <a:t>b </a:t>
            </a:r>
            <a:endParaRPr lang="en-US" altLang="zh-CN" sz="2400" b="0" dirty="0"/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3638802" y="4110343"/>
            <a:ext cx="4331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smtClean="0"/>
              <a:t>b </a:t>
            </a:r>
            <a:endParaRPr lang="en-US" altLang="zh-CN" sz="2400" dirty="0"/>
          </a:p>
        </p:txBody>
      </p:sp>
      <p:cxnSp>
        <p:nvCxnSpPr>
          <p:cNvPr id="62" name="曲线连接符 61"/>
          <p:cNvCxnSpPr/>
          <p:nvPr/>
        </p:nvCxnSpPr>
        <p:spPr bwMode="auto">
          <a:xfrm rot="16200000" flipH="1">
            <a:off x="3424977" y="3348877"/>
            <a:ext cx="12700" cy="433297"/>
          </a:xfrm>
          <a:prstGeom prst="curvedConnector3">
            <a:avLst>
              <a:gd name="adj1" fmla="val -459938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1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595971" name="Text Box 3"/>
          <p:cNvSpPr txBox="1">
            <a:spLocks noChangeArrowheads="1"/>
          </p:cNvSpPr>
          <p:nvPr/>
        </p:nvSpPr>
        <p:spPr bwMode="auto">
          <a:xfrm>
            <a:off x="179512" y="1181065"/>
            <a:ext cx="873918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1.22 </a:t>
            </a:r>
            <a:r>
              <a:rPr lang="zh-CN" altLang="en-US" sz="2000" dirty="0" smtClean="0">
                <a:sym typeface="Symbol" panose="05050102010706020507" pitchFamily="18" charset="2"/>
              </a:rPr>
              <a:t>在某些程序设计语言中</a:t>
            </a:r>
            <a:r>
              <a:rPr lang="en-US" altLang="zh-CN" sz="2000" dirty="0" smtClean="0"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ym typeface="Symbol" panose="05050102010706020507" pitchFamily="18" charset="2"/>
              </a:rPr>
              <a:t>注释出现在两个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 smtClean="0">
                <a:sym typeface="Symbol" panose="05050102010706020507" pitchFamily="18" charset="2"/>
              </a:rPr>
              <a:t>  分隔符之间</a:t>
            </a:r>
            <a:r>
              <a:rPr lang="en-US" altLang="zh-CN" sz="2000" dirty="0" smtClean="0">
                <a:sym typeface="Symbol" panose="05050102010706020507" pitchFamily="18" charset="2"/>
              </a:rPr>
              <a:t>, </a:t>
            </a:r>
            <a:r>
              <a:rPr lang="zh-CN" altLang="en-US" sz="2000" dirty="0" smtClean="0">
                <a:sym typeface="Symbol" panose="05050102010706020507" pitchFamily="18" charset="2"/>
              </a:rPr>
              <a:t>如</a:t>
            </a:r>
            <a:r>
              <a:rPr lang="en-US" altLang="zh-CN" sz="2000" dirty="0" smtClean="0">
                <a:sym typeface="Symbol" panose="05050102010706020507" pitchFamily="18" charset="2"/>
              </a:rPr>
              <a:t>/#</a:t>
            </a:r>
            <a:r>
              <a:rPr lang="zh-CN" altLang="en-US" sz="2000" dirty="0" smtClean="0">
                <a:sym typeface="Symbol" panose="05050102010706020507" pitchFamily="18" charset="2"/>
              </a:rPr>
              <a:t>和</a:t>
            </a:r>
            <a:r>
              <a:rPr lang="en-US" altLang="zh-CN" sz="2000" dirty="0" smtClean="0">
                <a:sym typeface="Symbol" panose="05050102010706020507" pitchFamily="18" charset="2"/>
              </a:rPr>
              <a:t>#/. </a:t>
            </a:r>
            <a:r>
              <a:rPr lang="zh-CN" altLang="en-US" sz="2000" dirty="0" smtClean="0">
                <a:sym typeface="Symbol" panose="05050102010706020507" pitchFamily="18" charset="2"/>
              </a:rPr>
              <a:t>设</a:t>
            </a:r>
            <a:r>
              <a:rPr lang="en-US" altLang="zh-CN" sz="2000" dirty="0" smtClean="0">
                <a:sym typeface="Symbol" panose="05050102010706020507" pitchFamily="18" charset="2"/>
              </a:rPr>
              <a:t>C</a:t>
            </a:r>
            <a:r>
              <a:rPr lang="zh-CN" altLang="en-US" sz="2000" dirty="0" smtClean="0">
                <a:sym typeface="Symbol" panose="05050102010706020507" pitchFamily="18" charset="2"/>
              </a:rPr>
              <a:t>是所有有效注释串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</a:t>
            </a:r>
            <a:r>
              <a:rPr lang="zh-CN" altLang="en-US" sz="2000" dirty="0" smtClean="0">
                <a:sym typeface="Symbol" panose="05050102010706020507" pitchFamily="18" charset="2"/>
              </a:rPr>
              <a:t>形成的语言</a:t>
            </a:r>
            <a:r>
              <a:rPr lang="en-US" altLang="zh-CN" sz="2000" dirty="0" smtClean="0">
                <a:sym typeface="Symbol" panose="05050102010706020507" pitchFamily="18" charset="2"/>
              </a:rPr>
              <a:t>. C</a:t>
            </a:r>
            <a:r>
              <a:rPr lang="zh-CN" altLang="en-US" sz="2000" dirty="0" smtClean="0">
                <a:sym typeface="Symbol" panose="05050102010706020507" pitchFamily="18" charset="2"/>
              </a:rPr>
              <a:t>中的成员必须以</a:t>
            </a:r>
            <a:r>
              <a:rPr lang="en-US" altLang="zh-CN" sz="2000" dirty="0" smtClean="0">
                <a:sym typeface="Symbol" panose="05050102010706020507" pitchFamily="18" charset="2"/>
              </a:rPr>
              <a:t>/#</a:t>
            </a:r>
            <a:r>
              <a:rPr lang="zh-CN" altLang="en-US" sz="2000" dirty="0" smtClean="0">
                <a:sym typeface="Symbol" panose="05050102010706020507" pitchFamily="18" charset="2"/>
              </a:rPr>
              <a:t>开始</a:t>
            </a:r>
            <a:r>
              <a:rPr lang="en-US" altLang="zh-CN" sz="2000" dirty="0" smtClean="0">
                <a:sym typeface="Symbol" panose="05050102010706020507" pitchFamily="18" charset="2"/>
              </a:rPr>
              <a:t>, /#</a:t>
            </a:r>
            <a:r>
              <a:rPr lang="zh-CN" altLang="en-US" sz="2000" dirty="0" smtClean="0">
                <a:sym typeface="Symbol" panose="05050102010706020507" pitchFamily="18" charset="2"/>
              </a:rPr>
              <a:t>结束</a:t>
            </a:r>
            <a:r>
              <a:rPr lang="en-US" altLang="zh-CN" sz="2000" dirty="0" smtClean="0">
                <a:sym typeface="Symbol" panose="05050102010706020507" pitchFamily="18" charset="2"/>
              </a:rPr>
              <a:t>,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  </a:t>
            </a:r>
            <a:r>
              <a:rPr lang="zh-CN" altLang="en-US" sz="2000" dirty="0" smtClean="0">
                <a:sym typeface="Symbol" panose="05050102010706020507" pitchFamily="18" charset="2"/>
              </a:rPr>
              <a:t>并且在开始和结束之间没有</a:t>
            </a:r>
            <a:r>
              <a:rPr lang="en-US" altLang="zh-CN" sz="2000" dirty="0" smtClean="0">
                <a:sym typeface="Symbol" panose="05050102010706020507" pitchFamily="18" charset="2"/>
              </a:rPr>
              <a:t>#/. </a:t>
            </a:r>
            <a:r>
              <a:rPr lang="zh-CN" altLang="en-US" sz="2000" dirty="0" smtClean="0">
                <a:sym typeface="Symbol" panose="05050102010706020507" pitchFamily="18" charset="2"/>
              </a:rPr>
              <a:t>为简便起见</a:t>
            </a:r>
            <a:r>
              <a:rPr lang="en-US" altLang="zh-CN" sz="2000" dirty="0" smtClean="0">
                <a:sym typeface="Symbol" panose="05050102010706020507" pitchFamily="18" charset="2"/>
              </a:rPr>
              <a:t>,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</a:t>
            </a:r>
            <a:r>
              <a:rPr lang="zh-CN" altLang="en-US" sz="2000" dirty="0" smtClean="0">
                <a:sym typeface="Symbol" panose="05050102010706020507" pitchFamily="18" charset="2"/>
              </a:rPr>
              <a:t>所有注释都由符号</a:t>
            </a:r>
            <a:r>
              <a:rPr lang="en-US" altLang="zh-CN" sz="2000" dirty="0" smtClean="0">
                <a:sym typeface="Symbol" panose="05050102010706020507" pitchFamily="18" charset="2"/>
              </a:rPr>
              <a:t>a</a:t>
            </a:r>
            <a:r>
              <a:rPr lang="zh-CN" altLang="en-US" sz="2000" dirty="0" smtClean="0">
                <a:sym typeface="Symbol" panose="05050102010706020507" pitchFamily="18" charset="2"/>
              </a:rPr>
              <a:t>和</a:t>
            </a:r>
            <a:r>
              <a:rPr lang="en-US" altLang="zh-CN" sz="2000" dirty="0" smtClean="0">
                <a:sym typeface="Symbol" panose="05050102010706020507" pitchFamily="18" charset="2"/>
              </a:rPr>
              <a:t>b</a:t>
            </a:r>
            <a:r>
              <a:rPr lang="zh-CN" altLang="en-US" sz="2000" dirty="0" smtClean="0">
                <a:sym typeface="Symbol" panose="05050102010706020507" pitchFamily="18" charset="2"/>
              </a:rPr>
              <a:t>写成</a:t>
            </a:r>
            <a:r>
              <a:rPr lang="en-US" altLang="zh-CN" sz="2000" dirty="0" smtClean="0">
                <a:sym typeface="Symbol" panose="05050102010706020507" pitchFamily="18" charset="2"/>
              </a:rPr>
              <a:t>; </a:t>
            </a:r>
            <a:r>
              <a:rPr lang="zh-CN" altLang="en-US" sz="2000" dirty="0" smtClean="0">
                <a:sym typeface="Symbol" panose="05050102010706020507" pitchFamily="18" charset="2"/>
              </a:rPr>
              <a:t>因此</a:t>
            </a:r>
            <a:r>
              <a:rPr lang="en-US" altLang="zh-CN" sz="2000" dirty="0" smtClean="0">
                <a:sym typeface="Symbol" panose="05050102010706020507" pitchFamily="18" charset="2"/>
              </a:rPr>
              <a:t>C</a:t>
            </a:r>
            <a:r>
              <a:rPr lang="zh-CN" altLang="en-US" sz="2000" dirty="0" smtClean="0">
                <a:sym typeface="Symbol" panose="05050102010706020507" pitchFamily="18" charset="2"/>
              </a:rPr>
              <a:t>的字母表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/>
              </a:rPr>
              <a:t>={a, b, /, #}.  </a:t>
            </a:r>
            <a:endParaRPr lang="en-US" altLang="zh-CN" sz="20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/>
              </a:rPr>
              <a:t> </a:t>
            </a:r>
            <a:r>
              <a:rPr lang="en-US" altLang="zh-CN" sz="2000" dirty="0" smtClean="0">
                <a:sym typeface="Symbol" panose="05050102010706020507"/>
              </a:rPr>
              <a:t> a. </a:t>
            </a:r>
            <a:r>
              <a:rPr lang="zh-CN" altLang="en-US" sz="2000" dirty="0" smtClean="0">
                <a:sym typeface="Symbol" panose="05050102010706020507"/>
              </a:rPr>
              <a:t>给出识别</a:t>
            </a:r>
            <a:r>
              <a:rPr lang="en-US" altLang="zh-CN" sz="2000" dirty="0" smtClean="0">
                <a:sym typeface="Symbol" panose="05050102010706020507"/>
              </a:rPr>
              <a:t>C</a:t>
            </a:r>
            <a:r>
              <a:rPr lang="zh-CN" altLang="en-US" sz="2000" dirty="0" smtClean="0">
                <a:sym typeface="Symbol" panose="05050102010706020507"/>
              </a:rPr>
              <a:t>的</a:t>
            </a:r>
            <a:r>
              <a:rPr lang="en-US" altLang="zh-CN" sz="2000" dirty="0" smtClean="0">
                <a:sym typeface="Symbol" panose="05050102010706020507"/>
              </a:rPr>
              <a:t>DFA</a:t>
            </a:r>
            <a:endParaRPr lang="en-US" altLang="zh-CN" sz="20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/>
              </a:rPr>
              <a:t> </a:t>
            </a:r>
            <a:r>
              <a:rPr lang="en-US" altLang="zh-CN" sz="2000" dirty="0" smtClean="0">
                <a:sym typeface="Symbol" panose="05050102010706020507"/>
              </a:rPr>
              <a:t> b. </a:t>
            </a:r>
            <a:r>
              <a:rPr lang="zh-CN" altLang="en-US" sz="2000" dirty="0" smtClean="0">
                <a:sym typeface="Symbol" panose="05050102010706020507"/>
              </a:rPr>
              <a:t>给出生成</a:t>
            </a:r>
            <a:r>
              <a:rPr lang="en-US" altLang="zh-CN" sz="2000" dirty="0" smtClean="0">
                <a:sym typeface="Symbol" panose="05050102010706020507"/>
              </a:rPr>
              <a:t>C</a:t>
            </a:r>
            <a:r>
              <a:rPr lang="zh-CN" altLang="en-US" sz="2000" dirty="0" smtClean="0">
                <a:sym typeface="Symbol" panose="05050102010706020507"/>
              </a:rPr>
              <a:t>的正则表达式</a:t>
            </a:r>
            <a:r>
              <a:rPr lang="en-US" altLang="zh-CN" sz="2000" dirty="0" smtClean="0">
                <a:sym typeface="Symbol" panose="05050102010706020507"/>
              </a:rPr>
              <a:t>.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1.29 </a:t>
            </a:r>
            <a:r>
              <a:rPr lang="zh-CN" altLang="en-US" sz="2000" dirty="0" smtClean="0">
                <a:sym typeface="Symbol" panose="05050102010706020507" pitchFamily="18" charset="2"/>
              </a:rPr>
              <a:t>使用泵引理证明下述语言不是正则的。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   b. A = { www | w</a:t>
            </a:r>
            <a:r>
              <a:rPr lang="en-US" altLang="zh-CN" sz="2000" dirty="0" smtClean="0">
                <a:sym typeface="Symbol" panose="05050102010706020507"/>
              </a:rPr>
              <a:t>{</a:t>
            </a:r>
            <a:r>
              <a:rPr lang="en-US" altLang="zh-CN" sz="2000" dirty="0" err="1" smtClean="0">
                <a:sym typeface="Symbol" panose="05050102010706020507"/>
              </a:rPr>
              <a:t>a,b</a:t>
            </a:r>
            <a:r>
              <a:rPr lang="en-US" altLang="zh-CN" sz="2000" dirty="0" smtClean="0">
                <a:sym typeface="Symbol" panose="05050102010706020507"/>
              </a:rPr>
              <a:t>}</a:t>
            </a:r>
            <a:r>
              <a:rPr lang="en-US" altLang="zh-CN" sz="2000" baseline="30000" dirty="0" smtClean="0">
                <a:sym typeface="Symbol" panose="05050102010706020507"/>
              </a:rPr>
              <a:t>*</a:t>
            </a:r>
            <a:r>
              <a:rPr lang="en-US" altLang="zh-CN" sz="2000" dirty="0" smtClean="0">
                <a:sym typeface="Symbol" panose="05050102010706020507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}  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73546" y="1214428"/>
          <a:ext cx="4930502" cy="408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BMP 图像" r:id="rId1" imgW="3566160" imgH="2948940" progId="PBrush">
                  <p:embed/>
                </p:oleObj>
              </mc:Choice>
              <mc:Fallback>
                <p:oleObj name="BMP 图像" r:id="rId1" imgW="3566160" imgH="2948940" progId="PBrush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546" y="1214428"/>
                        <a:ext cx="4930502" cy="408678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4959105" y="1196752"/>
            <a:ext cx="4005383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1800" dirty="0" smtClean="0">
                <a:sym typeface="Symbol" panose="05050102010706020507" pitchFamily="18" charset="2"/>
              </a:rPr>
              <a:t>3.2 </a:t>
            </a:r>
            <a:r>
              <a:rPr lang="zh-CN" altLang="en-US" sz="1800" dirty="0" smtClean="0">
                <a:sym typeface="Symbol" panose="05050102010706020507" pitchFamily="18" charset="2"/>
              </a:rPr>
              <a:t>对于识别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{</a:t>
            </a:r>
            <a:r>
              <a:rPr kumimoji="0" lang="en-US" altLang="zh-CN" sz="1800" dirty="0" err="1" smtClean="0">
                <a:sym typeface="Symbol" panose="05050102010706020507" pitchFamily="18" charset="2"/>
              </a:rPr>
              <a:t>w|w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=</a:t>
            </a:r>
            <a:r>
              <a:rPr kumimoji="0" lang="en-US" altLang="zh-CN" sz="1800" dirty="0" err="1" smtClean="0">
                <a:sym typeface="Symbol" panose="05050102010706020507" pitchFamily="18" charset="2"/>
              </a:rPr>
              <a:t>u#u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, u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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{0,1}</a:t>
            </a:r>
            <a:r>
              <a:rPr kumimoji="0" lang="zh-CN" altLang="en-US" sz="1800" baseline="30000" dirty="0" smtClean="0">
                <a:sym typeface="Symbol" panose="05050102010706020507" pitchFamily="18" charset="2"/>
              </a:rPr>
              <a:t>*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}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的图灵机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M</a:t>
            </a:r>
            <a:r>
              <a:rPr kumimoji="0" lang="en-US" altLang="zh-CN" sz="1800" baseline="-25000" dirty="0" smtClean="0">
                <a:sym typeface="Symbol" panose="05050102010706020507" pitchFamily="18" charset="2"/>
              </a:rPr>
              <a:t>1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 (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见左图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), 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在下列输入串上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, 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给出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M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所进入的格局序列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.</a:t>
            </a:r>
            <a:br>
              <a:rPr kumimoji="0" lang="en-US" altLang="zh-CN" sz="1800" dirty="0" smtClean="0">
                <a:sym typeface="Symbol" panose="05050102010706020507" pitchFamily="18" charset="2"/>
              </a:rPr>
            </a:br>
            <a:r>
              <a:rPr kumimoji="0" lang="en-US" altLang="zh-CN" sz="1800" dirty="0" smtClean="0">
                <a:sym typeface="Symbol" panose="05050102010706020507" pitchFamily="18" charset="2"/>
              </a:rPr>
              <a:t>      c. 1##1,   d. 10#11,  e. 10#10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ym typeface="Symbol" panose="05050102010706020507" pitchFamily="18" charset="2"/>
              </a:rPr>
              <a:t>3.8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下面的语言都是字母表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{0,1}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上的语言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,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以实现水平的描述给出判定这些语言的图灵机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: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ym typeface="Symbol" panose="05050102010706020507" pitchFamily="18" charset="2"/>
              </a:rPr>
              <a:t> 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     b. {</a:t>
            </a:r>
            <a:r>
              <a:rPr kumimoji="0" lang="en-US" altLang="zh-CN" sz="1800" dirty="0" err="1" smtClean="0">
                <a:sym typeface="Symbol" panose="05050102010706020507" pitchFamily="18" charset="2"/>
              </a:rPr>
              <a:t>w|w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所包含的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0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的个数是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1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的个数的两倍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}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>
                <a:sym typeface="Symbol" panose="05050102010706020507" pitchFamily="18" charset="2"/>
              </a:rPr>
              <a:t> 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     c. {</a:t>
            </a:r>
            <a:r>
              <a:rPr kumimoji="0" lang="en-US" altLang="zh-CN" sz="1800" dirty="0" err="1" smtClean="0">
                <a:sym typeface="Symbol" panose="05050102010706020507" pitchFamily="18" charset="2"/>
              </a:rPr>
              <a:t>w|w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所包含的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0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的个数不是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1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的个数的两倍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}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ym typeface="Symbol" panose="05050102010706020507" pitchFamily="18" charset="2"/>
              </a:rPr>
              <a:t>3.15b 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证明图灵</a:t>
            </a:r>
            <a:r>
              <a:rPr kumimoji="0" lang="zh-CN" altLang="en-US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可判定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语言类在</a:t>
            </a:r>
            <a:r>
              <a:rPr kumimoji="0" lang="zh-CN" altLang="en-US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连接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运算下封闭</a:t>
            </a:r>
            <a:r>
              <a:rPr kumimoji="0" lang="en-US" altLang="zh-CN" sz="1800" dirty="0" smtClean="0">
                <a:sym typeface="Symbol" panose="05050102010706020507" pitchFamily="18" charset="2"/>
              </a:rPr>
              <a:t>. </a:t>
            </a:r>
            <a:endParaRPr kumimoji="0" lang="en-US" altLang="zh-CN" sz="18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sz="1800" dirty="0" smtClean="0">
                <a:sym typeface="Symbol" panose="05050102010706020507" pitchFamily="18" charset="2"/>
              </a:rPr>
              <a:t>3.16d</a:t>
            </a:r>
            <a:r>
              <a:rPr kumimoji="0" lang="zh-CN" altLang="en-US" sz="1800" dirty="0">
                <a:sym typeface="Symbol" panose="05050102010706020507" pitchFamily="18" charset="2"/>
              </a:rPr>
              <a:t>证明图灵</a:t>
            </a:r>
            <a:r>
              <a:rPr kumimoji="0" lang="zh-CN" altLang="en-US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可识别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语言</a:t>
            </a:r>
            <a:r>
              <a:rPr kumimoji="0" lang="zh-CN" altLang="en-US" sz="1800" dirty="0">
                <a:sym typeface="Symbol" panose="05050102010706020507" pitchFamily="18" charset="2"/>
              </a:rPr>
              <a:t>类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在</a:t>
            </a:r>
            <a:r>
              <a:rPr kumimoji="0" lang="zh-CN" altLang="en-US" sz="1800" dirty="0" smtClean="0">
                <a:solidFill>
                  <a:srgbClr val="FF0000"/>
                </a:solidFill>
                <a:sym typeface="Symbol" panose="05050102010706020507" pitchFamily="18" charset="2"/>
              </a:rPr>
              <a:t>交</a:t>
            </a:r>
            <a:r>
              <a:rPr kumimoji="0" lang="zh-CN" altLang="en-US" sz="1800" dirty="0" smtClean="0">
                <a:sym typeface="Symbol" panose="05050102010706020507" pitchFamily="18" charset="2"/>
              </a:rPr>
              <a:t>运算</a:t>
            </a:r>
            <a:r>
              <a:rPr kumimoji="0" lang="zh-CN" altLang="en-US" sz="1800" dirty="0">
                <a:sym typeface="Symbol" panose="05050102010706020507" pitchFamily="18" charset="2"/>
              </a:rPr>
              <a:t>下封闭</a:t>
            </a:r>
            <a:r>
              <a:rPr kumimoji="0" lang="en-US" altLang="zh-CN" sz="1800" dirty="0">
                <a:sym typeface="Symbol" panose="05050102010706020507" pitchFamily="18" charset="2"/>
              </a:rPr>
              <a:t>.</a:t>
            </a:r>
            <a:endParaRPr lang="en-US" altLang="zh-CN" sz="1800" dirty="0" smtClean="0">
              <a:sym typeface="Symbol" panose="05050102010706020507" pitchFamily="18" charset="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 bwMode="auto">
          <a:xfrm>
            <a:off x="607707" y="5394702"/>
            <a:ext cx="382027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1600" dirty="0" smtClean="0">
                <a:solidFill>
                  <a:schemeClr val="tx1"/>
                </a:solidFill>
              </a:rPr>
              <a:t>补充说明</a:t>
            </a:r>
            <a:r>
              <a:rPr lang="en-US" altLang="zh-CN" sz="1600" dirty="0" smtClean="0">
                <a:solidFill>
                  <a:schemeClr val="tx1"/>
                </a:solidFill>
              </a:rPr>
              <a:t>: </a:t>
            </a:r>
            <a:r>
              <a:rPr lang="zh-CN" altLang="en-US" sz="1600" dirty="0" smtClean="0">
                <a:solidFill>
                  <a:schemeClr val="tx1"/>
                </a:solidFill>
              </a:rPr>
              <a:t>没有画出的箭头指向拒绝状态</a:t>
            </a:r>
            <a:endParaRPr lang="zh-CN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51520" y="6021288"/>
            <a:ext cx="8169224" cy="67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800" dirty="0" smtClean="0">
                <a:solidFill>
                  <a:schemeClr val="tx1"/>
                </a:solidFill>
              </a:rPr>
              <a:t>3.21 </a:t>
            </a:r>
            <a:r>
              <a:rPr lang="zh-CN" altLang="en-US" sz="1800" dirty="0" smtClean="0">
                <a:solidFill>
                  <a:schemeClr val="tx1"/>
                </a:solidFill>
              </a:rPr>
              <a:t>设多项式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dirty="0">
                <a:solidFill>
                  <a:schemeClr val="tx1"/>
                </a:solidFill>
              </a:rPr>
              <a:t>+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i="1" baseline="30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baseline="30000" dirty="0" smtClean="0">
                <a:solidFill>
                  <a:schemeClr val="tx1"/>
                </a:solidFill>
              </a:rPr>
              <a:t>-1</a:t>
            </a:r>
            <a:r>
              <a:rPr lang="en-US" altLang="zh-CN" sz="1800" dirty="0" smtClean="0">
                <a:solidFill>
                  <a:schemeClr val="tx1"/>
                </a:solidFill>
              </a:rPr>
              <a:t>+…+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 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 err="1" smtClean="0">
                <a:solidFill>
                  <a:schemeClr val="tx1"/>
                </a:solidFill>
              </a:rPr>
              <a:t>n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x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+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+1</a:t>
            </a:r>
            <a:r>
              <a:rPr lang="zh-CN" altLang="en-US" sz="1800" dirty="0" smtClean="0">
                <a:solidFill>
                  <a:schemeClr val="tx1"/>
                </a:solidFill>
              </a:rPr>
              <a:t>有根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 </a:t>
            </a:r>
            <a:r>
              <a:rPr lang="en-US" altLang="zh-CN" sz="1800" dirty="0" smtClean="0">
                <a:solidFill>
                  <a:schemeClr val="tx1"/>
                </a:solidFill>
              </a:rPr>
              <a:t>=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1800" dirty="0" smtClean="0">
                <a:solidFill>
                  <a:schemeClr val="tx1"/>
                </a:solidFill>
              </a:rPr>
              <a:t>, 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err="1" smtClean="0">
                <a:solidFill>
                  <a:schemeClr val="tx1"/>
                </a:solidFill>
              </a:rPr>
              <a:t>max</a:t>
            </a:r>
            <a:r>
              <a:rPr lang="zh-CN" altLang="en-US" sz="1800" dirty="0" smtClean="0">
                <a:solidFill>
                  <a:schemeClr val="tx1"/>
                </a:solidFill>
              </a:rPr>
              <a:t>是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i="1" baseline="-25000" dirty="0" smtClean="0">
                <a:solidFill>
                  <a:schemeClr val="tx1"/>
                </a:solidFill>
              </a:rPr>
              <a:t>i</a:t>
            </a:r>
            <a:r>
              <a:rPr lang="zh-CN" altLang="en-US" sz="1800" dirty="0" smtClean="0">
                <a:solidFill>
                  <a:schemeClr val="tx1"/>
                </a:solidFill>
              </a:rPr>
              <a:t>的最大绝对值</a:t>
            </a:r>
            <a:r>
              <a:rPr lang="en-US" altLang="zh-CN" sz="1800" dirty="0" smtClean="0">
                <a:solidFill>
                  <a:schemeClr val="tx1"/>
                </a:solidFill>
              </a:rPr>
              <a:t>. </a:t>
            </a:r>
            <a:r>
              <a:rPr lang="zh-CN" altLang="en-US" sz="1800" dirty="0" smtClean="0">
                <a:solidFill>
                  <a:schemeClr val="tx1"/>
                </a:solidFill>
              </a:rPr>
              <a:t>证明 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1800" dirty="0">
                <a:solidFill>
                  <a:schemeClr val="tx1"/>
                </a:solidFill>
              </a:rPr>
              <a:t>             | 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0 </a:t>
            </a:r>
            <a:r>
              <a:rPr lang="en-US" altLang="zh-CN" sz="1800" dirty="0" smtClean="0">
                <a:solidFill>
                  <a:schemeClr val="tx1"/>
                </a:solidFill>
              </a:rPr>
              <a:t>| 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  (</a:t>
            </a:r>
            <a:r>
              <a:rPr lang="en-US" altLang="zh-CN" sz="1800" i="1" dirty="0" smtClean="0">
                <a:solidFill>
                  <a:schemeClr val="tx1"/>
                </a:solidFill>
                <a:sym typeface="Symbol" panose="05050102010706020507"/>
              </a:rPr>
              <a:t>n</a:t>
            </a:r>
            <a:r>
              <a:rPr lang="en-US" altLang="zh-CN" sz="1800" dirty="0" smtClean="0">
                <a:solidFill>
                  <a:schemeClr val="tx1"/>
                </a:solidFill>
                <a:sym typeface="Symbol" panose="05050102010706020507"/>
              </a:rPr>
              <a:t>+1) </a:t>
            </a:r>
            <a:r>
              <a:rPr lang="en-US" altLang="zh-CN" sz="1800" i="1" dirty="0" err="1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err="1" smtClean="0">
                <a:solidFill>
                  <a:schemeClr val="tx1"/>
                </a:solidFill>
              </a:rPr>
              <a:t>max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 </a:t>
            </a:r>
            <a:r>
              <a:rPr lang="en-US" altLang="zh-CN" sz="1800" dirty="0" smtClean="0">
                <a:solidFill>
                  <a:schemeClr val="tx1"/>
                </a:solidFill>
              </a:rPr>
              <a:t>/ |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c</a:t>
            </a:r>
            <a:r>
              <a:rPr lang="en-US" altLang="zh-CN" sz="18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1800" dirty="0" smtClean="0">
                <a:solidFill>
                  <a:schemeClr val="tx1"/>
                </a:solidFill>
              </a:rPr>
              <a:t>|</a:t>
            </a:r>
            <a:endParaRPr lang="zh-CN" altLang="en-US" sz="1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en-US" altLang="zh-CN" b="1" dirty="0"/>
              <a:t>3n+1</a:t>
            </a:r>
            <a:r>
              <a:rPr lang="zh-CN" altLang="en-US" b="1" dirty="0"/>
              <a:t>问题目前不知道有没有算法</a:t>
            </a:r>
            <a:endParaRPr lang="zh-CN" altLang="en-US" b="1" dirty="0"/>
          </a:p>
        </p:txBody>
      </p:sp>
      <p:sp>
        <p:nvSpPr>
          <p:cNvPr id="220165" name="Text Box 5"/>
          <p:cNvSpPr txBox="1"/>
          <p:nvPr/>
        </p:nvSpPr>
        <p:spPr>
          <a:xfrm>
            <a:off x="250825" y="1319213"/>
            <a:ext cx="8713788" cy="4648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571500" indent="-571500">
              <a:lnSpc>
                <a:spcPct val="12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输入</a:t>
            </a:r>
            <a:r>
              <a:rPr lang="en-US" altLang="zh-CN" sz="2800" dirty="0">
                <a:latin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</a:rPr>
              <a:t>一个正整数</a:t>
            </a:r>
            <a:r>
              <a:rPr lang="en-US" altLang="zh-CN" sz="2800" dirty="0">
                <a:latin typeface="Times New Roman" panose="02020603050405020304" pitchFamily="18" charset="0"/>
              </a:rPr>
              <a:t>n,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映射</a:t>
            </a:r>
            <a:r>
              <a:rPr lang="en-US" altLang="zh-CN" sz="2800" dirty="0">
                <a:latin typeface="Times New Roman" panose="02020603050405020304" pitchFamily="18" charset="0"/>
              </a:rPr>
              <a:t>: f(n) = n/2,   </a:t>
            </a:r>
            <a:r>
              <a:rPr lang="zh-CN" altLang="en-US" sz="2800" dirty="0">
                <a:latin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是偶数</a:t>
            </a:r>
            <a:r>
              <a:rPr lang="en-US" altLang="zh-CN" sz="2800" dirty="0">
                <a:latin typeface="Times New Roman" panose="02020603050405020304" pitchFamily="18" charset="0"/>
              </a:rPr>
              <a:t>; </a:t>
            </a:r>
            <a:br>
              <a:rPr lang="en-US" altLang="zh-CN" sz="2800" dirty="0">
                <a:latin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</a:rPr>
              <a:t>          f(n) = 3n+1, </a:t>
            </a:r>
            <a:r>
              <a:rPr lang="zh-CN" altLang="en-US" sz="2800" dirty="0">
                <a:latin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是奇数</a:t>
            </a:r>
            <a:r>
              <a:rPr lang="en-US" altLang="zh-CN" sz="2800" dirty="0">
                <a:latin typeface="Times New Roman" panose="02020603050405020304" pitchFamily="18" charset="0"/>
              </a:rPr>
              <a:t>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迭代</a:t>
            </a:r>
            <a:r>
              <a:rPr lang="en-US" altLang="zh-CN" sz="2800" dirty="0">
                <a:latin typeface="Times New Roman" panose="02020603050405020304" pitchFamily="18" charset="0"/>
              </a:rPr>
              <a:t>: 5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16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8…, 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则停止</a:t>
            </a:r>
            <a:endParaRPr lang="zh-CN" altLang="en-US" sz="3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571500" indent="-571500">
              <a:lnSpc>
                <a:spcPct val="12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输出</a:t>
            </a:r>
            <a:r>
              <a:rPr lang="en-US" altLang="zh-CN" sz="2800" dirty="0">
                <a:latin typeface="Times New Roman" panose="02020603050405020304" pitchFamily="18" charset="0"/>
              </a:rPr>
              <a:t>:  n</a:t>
            </a:r>
            <a:r>
              <a:rPr lang="zh-CN" altLang="en-US" sz="2800" dirty="0">
                <a:latin typeface="Times New Roman" panose="02020603050405020304" pitchFamily="18" charset="0"/>
              </a:rPr>
              <a:t>可在</a:t>
            </a:r>
            <a:r>
              <a:rPr lang="en-US" altLang="zh-CN" sz="2800" dirty="0">
                <a:latin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</a:rPr>
              <a:t>迭代下是否能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停止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直接模拟是正确的算法吗</a:t>
            </a:r>
            <a:r>
              <a:rPr lang="en-US" altLang="zh-CN" sz="2800" dirty="0">
                <a:latin typeface="Times New Roman" panose="02020603050405020304" pitchFamily="18" charset="0"/>
              </a:rPr>
              <a:t>?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</a:rPr>
              <a:t>27</a:t>
            </a:r>
            <a:r>
              <a:rPr lang="zh-CN" altLang="en-US" sz="2800" dirty="0">
                <a:latin typeface="Times New Roman" panose="02020603050405020304" pitchFamily="18" charset="0"/>
              </a:rPr>
              <a:t>需迭代</a:t>
            </a:r>
            <a:r>
              <a:rPr lang="en-US" altLang="zh-CN" sz="2800" dirty="0">
                <a:latin typeface="Times New Roman" panose="02020603050405020304" pitchFamily="18" charset="0"/>
              </a:rPr>
              <a:t>111</a:t>
            </a:r>
            <a:r>
              <a:rPr lang="zh-CN" altLang="en-US" sz="2800" dirty="0">
                <a:latin typeface="Times New Roman" panose="02020603050405020304" pitchFamily="18" charset="0"/>
              </a:rPr>
              <a:t>步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</a:rPr>
              <a:t>见右图</a:t>
            </a:r>
            <a:r>
              <a:rPr lang="en-US" altLang="zh-CN" sz="2800" dirty="0">
                <a:latin typeface="Times New Roman" panose="02020603050405020304" pitchFamily="18" charset="0"/>
              </a:rPr>
              <a:t>)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571500" indent="-571500">
              <a:lnSpc>
                <a:spcPct val="12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</a:rPr>
              <a:t>1~5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18</a:t>
            </a:r>
            <a:r>
              <a:rPr lang="zh-CN" altLang="en-US" sz="2800" dirty="0">
                <a:latin typeface="Times New Roman" panose="02020603050405020304" pitchFamily="18" charset="0"/>
              </a:rPr>
              <a:t>都能到</a:t>
            </a:r>
            <a:r>
              <a:rPr lang="en-US" altLang="zh-CN" sz="2800" dirty="0">
                <a:latin typeface="Times New Roman" panose="02020603050405020304" pitchFamily="18" charset="0"/>
              </a:rPr>
              <a:t>1.([wiki])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164868" name="Picture 4" descr="Collatz5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6825" y="4508500"/>
            <a:ext cx="3900488" cy="1949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charRg st="1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charRg st="6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charRg st="89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charRg st="110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charRg st="123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charRg st="139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ldLvl="0" animBg="1"/>
      <p:bldP spid="22016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不可判定问题</a:t>
            </a:r>
            <a:r>
              <a:rPr lang="en-US" altLang="zh-CN" b="1" dirty="0"/>
              <a:t>(</a:t>
            </a:r>
            <a:r>
              <a:rPr lang="zh-CN" altLang="en-US" b="1" dirty="0"/>
              <a:t>没有算法</a:t>
            </a:r>
            <a:r>
              <a:rPr lang="en-US" altLang="zh-CN" b="1" dirty="0"/>
              <a:t>)</a:t>
            </a:r>
            <a:r>
              <a:rPr lang="zh-CN" altLang="en-US" b="1" dirty="0"/>
              <a:t>举例</a:t>
            </a:r>
            <a:endParaRPr lang="en-US" altLang="zh-CN" sz="3200" b="1" dirty="0">
              <a:solidFill>
                <a:schemeClr val="accent2"/>
              </a:solidFill>
            </a:endParaRPr>
          </a:p>
        </p:txBody>
      </p:sp>
      <p:sp>
        <p:nvSpPr>
          <p:cNvPr id="609283" name="Text Box 3"/>
          <p:cNvSpPr txBox="1"/>
          <p:nvPr/>
        </p:nvSpPr>
        <p:spPr>
          <a:xfrm>
            <a:off x="250825" y="1484313"/>
            <a:ext cx="8631238" cy="44529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Hilbert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第十问题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“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多项式是否有整数根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有没有算法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?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1970’s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被证明不可判定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 = “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对于输入“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p”, p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元多项式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1.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取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个整数的向量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(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绝对值和从小到大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2.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p(x) = 0,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则停机接受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3.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否则转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 ” 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这个图灵机对输入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p(x,y) = x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+y</a:t>
            </a:r>
            <a:r>
              <a:rPr lang="en-US" altLang="zh-CN" sz="2800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-3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不停机 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928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28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charRg st="3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9283">
                                            <p:txEl>
                                              <p:charRg st="3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283">
                                            <p:txEl>
                                              <p:charRg st="3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charRg st="4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9283">
                                            <p:txEl>
                                              <p:charRg st="4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283">
                                            <p:txEl>
                                              <p:charRg st="49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charRg st="7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9283">
                                            <p:txEl>
                                              <p:charRg st="7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283">
                                            <p:txEl>
                                              <p:charRg st="7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charRg st="11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9283">
                                            <p:txEl>
                                              <p:charRg st="11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283">
                                            <p:txEl>
                                              <p:charRg st="11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charRg st="147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9283">
                                            <p:txEl>
                                              <p:charRg st="147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9283">
                                            <p:txEl>
                                              <p:charRg st="147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charRg st="17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9283">
                                            <p:txEl>
                                              <p:charRg st="17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9283">
                                            <p:txEl>
                                              <p:charRg st="174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ldLvl="0" animBg="1"/>
      <p:bldP spid="6092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DFA</a:t>
            </a:r>
            <a:r>
              <a:rPr lang="zh-CN" altLang="en-US" b="1" dirty="0" smtClean="0">
                <a:solidFill>
                  <a:srgbClr val="FF0000"/>
                </a:solidFill>
              </a:rPr>
              <a:t>计算</a:t>
            </a:r>
            <a:r>
              <a:rPr lang="zh-CN" altLang="en-US" b="1" dirty="0" smtClean="0">
                <a:solidFill>
                  <a:schemeClr val="tx1"/>
                </a:solidFill>
              </a:rPr>
              <a:t>的形式定义</a:t>
            </a:r>
            <a:endParaRPr lang="en-US" altLang="zh-CN" b="1" dirty="0" smtClean="0">
              <a:solidFill>
                <a:schemeClr val="tx1"/>
              </a:solidFill>
            </a:endParaRPr>
          </a:p>
        </p:txBody>
      </p:sp>
      <p:sp>
        <p:nvSpPr>
          <p:cNvPr id="504835" name="Rectangle 3"/>
          <p:cNvSpPr>
            <a:spLocks noChangeArrowheads="1"/>
          </p:cNvSpPr>
          <p:nvPr/>
        </p:nvSpPr>
        <p:spPr bwMode="auto">
          <a:xfrm>
            <a:off x="354013" y="1250950"/>
            <a:ext cx="6376987" cy="368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tx1"/>
                </a:solidFill>
              </a:rPr>
              <a:t>设</a:t>
            </a:r>
            <a:r>
              <a:rPr lang="en-US" altLang="zh-CN" sz="2800" dirty="0">
                <a:solidFill>
                  <a:schemeClr val="tx1"/>
                </a:solidFill>
              </a:rPr>
              <a:t>M</a:t>
            </a:r>
            <a:r>
              <a:rPr lang="en-US" altLang="zh-CN" sz="2800" dirty="0" smtClean="0">
                <a:solidFill>
                  <a:schemeClr val="tx1"/>
                </a:solidFill>
              </a:rPr>
              <a:t>=(Q,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,,</a:t>
            </a: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s,F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是一个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DFA,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w=w</a:t>
            </a:r>
            <a:r>
              <a:rPr lang="en-US" altLang="zh-CN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en-US" altLang="zh-CN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…</a:t>
            </a: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en-US" altLang="zh-CN" sz="28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是字母表上的一个字符串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若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存在</a:t>
            </a:r>
            <a:r>
              <a:rPr lang="en-US" altLang="zh-CN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Q</a:t>
            </a:r>
            <a:r>
              <a:rPr lang="zh-CN" altLang="en-US" sz="2800" dirty="0" smtClean="0">
                <a:solidFill>
                  <a:schemeClr val="tx1"/>
                </a:solidFill>
                <a:sym typeface="Symbol" panose="05050102010706020507" pitchFamily="18" charset="2"/>
              </a:rPr>
              <a:t>中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的状态序列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,r</a:t>
            </a:r>
            <a:r>
              <a:rPr lang="en-US" altLang="zh-CN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,…,</a:t>
            </a: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满足</a:t>
            </a:r>
            <a:endParaRPr lang="zh-CN" altLang="en-US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      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1)  r</a:t>
            </a:r>
            <a:r>
              <a:rPr lang="en-US" altLang="zh-CN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 = s;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      2)  (</a:t>
            </a: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, w</a:t>
            </a:r>
            <a:r>
              <a:rPr lang="en-US" altLang="zh-CN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i+1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) = r</a:t>
            </a:r>
            <a:r>
              <a:rPr lang="en-US" altLang="zh-CN" sz="28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i+1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      3)  </a:t>
            </a:r>
            <a:r>
              <a:rPr lang="en-US" altLang="zh-CN" sz="2800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 F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则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 pitchFamily="18" charset="2"/>
              </a:rPr>
              <a:t>w.</a:t>
            </a:r>
            <a:endParaRPr lang="en-US" altLang="zh-CN" sz="28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504836" name="Group 4"/>
          <p:cNvGrpSpPr/>
          <p:nvPr/>
        </p:nvGrpSpPr>
        <p:grpSpPr bwMode="auto">
          <a:xfrm>
            <a:off x="971550" y="5516563"/>
            <a:ext cx="5746750" cy="811212"/>
            <a:chOff x="672" y="3072"/>
            <a:chExt cx="3620" cy="511"/>
          </a:xfrm>
        </p:grpSpPr>
        <p:sp>
          <p:nvSpPr>
            <p:cNvPr id="504837" name="Rectangle 5"/>
            <p:cNvSpPr>
              <a:spLocks noChangeArrowheads="1"/>
            </p:cNvSpPr>
            <p:nvPr/>
          </p:nvSpPr>
          <p:spPr bwMode="auto">
            <a:xfrm>
              <a:off x="672" y="3215"/>
              <a:ext cx="21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FF0000"/>
                  </a:solidFill>
                </a:rPr>
                <a:t>s</a:t>
              </a:r>
              <a:endParaRPr lang="en-US" altLang="zh-CN" sz="32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504838" name="Text Box 6"/>
            <p:cNvSpPr txBox="1">
              <a:spLocks noChangeArrowheads="1"/>
            </p:cNvSpPr>
            <p:nvPr/>
          </p:nvSpPr>
          <p:spPr bwMode="auto">
            <a:xfrm>
              <a:off x="1061" y="3072"/>
              <a:ext cx="3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w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1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04839" name="Line 7"/>
            <p:cNvSpPr>
              <a:spLocks noChangeShapeType="1"/>
            </p:cNvSpPr>
            <p:nvPr/>
          </p:nvSpPr>
          <p:spPr bwMode="auto">
            <a:xfrm>
              <a:off x="982" y="3437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40" name="Rectangle 8"/>
            <p:cNvSpPr>
              <a:spLocks noChangeArrowheads="1"/>
            </p:cNvSpPr>
            <p:nvPr/>
          </p:nvSpPr>
          <p:spPr bwMode="auto">
            <a:xfrm>
              <a:off x="1456" y="3216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r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1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04841" name="Text Box 9"/>
            <p:cNvSpPr txBox="1">
              <a:spLocks noChangeArrowheads="1"/>
            </p:cNvSpPr>
            <p:nvPr/>
          </p:nvSpPr>
          <p:spPr bwMode="auto">
            <a:xfrm>
              <a:off x="1878" y="3072"/>
              <a:ext cx="38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w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2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04842" name="Line 10"/>
            <p:cNvSpPr>
              <a:spLocks noChangeShapeType="1"/>
            </p:cNvSpPr>
            <p:nvPr/>
          </p:nvSpPr>
          <p:spPr bwMode="auto">
            <a:xfrm>
              <a:off x="1798" y="3437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43" name="Rectangle 11"/>
            <p:cNvSpPr>
              <a:spLocks noChangeArrowheads="1"/>
            </p:cNvSpPr>
            <p:nvPr/>
          </p:nvSpPr>
          <p:spPr bwMode="auto">
            <a:xfrm>
              <a:off x="2272" y="3216"/>
              <a:ext cx="3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r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2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04844" name="Line 12"/>
            <p:cNvSpPr>
              <a:spLocks noChangeShapeType="1"/>
            </p:cNvSpPr>
            <p:nvPr/>
          </p:nvSpPr>
          <p:spPr bwMode="auto">
            <a:xfrm>
              <a:off x="2592" y="3437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45" name="Rectangle 13"/>
            <p:cNvSpPr>
              <a:spLocks noChangeArrowheads="1"/>
            </p:cNvSpPr>
            <p:nvPr/>
          </p:nvSpPr>
          <p:spPr bwMode="auto">
            <a:xfrm>
              <a:off x="3066" y="3216"/>
              <a:ext cx="4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r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n-1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04846" name="Text Box 14"/>
            <p:cNvSpPr txBox="1">
              <a:spLocks noChangeArrowheads="1"/>
            </p:cNvSpPr>
            <p:nvPr/>
          </p:nvSpPr>
          <p:spPr bwMode="auto">
            <a:xfrm>
              <a:off x="3587" y="3120"/>
              <a:ext cx="39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w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n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04847" name="Line 15"/>
            <p:cNvSpPr>
              <a:spLocks noChangeShapeType="1"/>
            </p:cNvSpPr>
            <p:nvPr/>
          </p:nvSpPr>
          <p:spPr bwMode="auto">
            <a:xfrm>
              <a:off x="3495" y="3437"/>
              <a:ext cx="480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848" name="Rectangle 16"/>
            <p:cNvSpPr>
              <a:spLocks noChangeArrowheads="1"/>
            </p:cNvSpPr>
            <p:nvPr/>
          </p:nvSpPr>
          <p:spPr bwMode="auto">
            <a:xfrm>
              <a:off x="3969" y="3216"/>
              <a:ext cx="3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r</a:t>
              </a:r>
              <a:r>
                <a:rPr lang="en-US" altLang="zh-CN" sz="3200" baseline="-25000">
                  <a:solidFill>
                    <a:srgbClr val="FF0000"/>
                  </a:solidFill>
                </a:rPr>
                <a:t>n</a:t>
              </a:r>
              <a:endParaRPr lang="en-US" altLang="zh-CN" sz="3200" baseline="-25000">
                <a:solidFill>
                  <a:srgbClr val="FF0000"/>
                </a:solidFill>
              </a:endParaRPr>
            </a:p>
          </p:txBody>
        </p:sp>
        <p:sp>
          <p:nvSpPr>
            <p:cNvPr id="504849" name="Text Box 17"/>
            <p:cNvSpPr txBox="1">
              <a:spLocks noChangeArrowheads="1"/>
            </p:cNvSpPr>
            <p:nvPr/>
          </p:nvSpPr>
          <p:spPr bwMode="auto">
            <a:xfrm>
              <a:off x="2640" y="307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0">
                  <a:solidFill>
                    <a:srgbClr val="FF0000"/>
                  </a:solidFill>
                </a:rPr>
                <a:t>…</a:t>
              </a:r>
              <a:endParaRPr lang="en-US" altLang="zh-CN" sz="3200" b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40"/>
          <p:cNvGrpSpPr/>
          <p:nvPr/>
        </p:nvGrpSpPr>
        <p:grpSpPr bwMode="auto">
          <a:xfrm>
            <a:off x="5139531" y="3488193"/>
            <a:ext cx="3556000" cy="1738312"/>
            <a:chOff x="2224" y="576"/>
            <a:chExt cx="2240" cy="1095"/>
          </a:xfrm>
        </p:grpSpPr>
        <p:sp>
          <p:nvSpPr>
            <p:cNvPr id="19" name="Oval 41"/>
            <p:cNvSpPr>
              <a:spLocks noChangeArrowheads="1"/>
            </p:cNvSpPr>
            <p:nvPr/>
          </p:nvSpPr>
          <p:spPr bwMode="auto">
            <a:xfrm>
              <a:off x="2544" y="11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42"/>
            <p:cNvSpPr txBox="1">
              <a:spLocks noChangeArrowheads="1"/>
            </p:cNvSpPr>
            <p:nvPr/>
          </p:nvSpPr>
          <p:spPr bwMode="auto">
            <a:xfrm>
              <a:off x="2576" y="10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21" name="Oval 43"/>
            <p:cNvSpPr>
              <a:spLocks noChangeArrowheads="1"/>
            </p:cNvSpPr>
            <p:nvPr/>
          </p:nvSpPr>
          <p:spPr bwMode="auto">
            <a:xfrm>
              <a:off x="3312" y="110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Text Box 44"/>
            <p:cNvSpPr txBox="1">
              <a:spLocks noChangeArrowheads="1"/>
            </p:cNvSpPr>
            <p:nvPr/>
          </p:nvSpPr>
          <p:spPr bwMode="auto">
            <a:xfrm>
              <a:off x="3344" y="106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23" name="Oval 45"/>
            <p:cNvSpPr>
              <a:spLocks noChangeArrowheads="1"/>
            </p:cNvSpPr>
            <p:nvPr/>
          </p:nvSpPr>
          <p:spPr bwMode="auto">
            <a:xfrm>
              <a:off x="3336" y="11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46"/>
            <p:cNvSpPr>
              <a:spLocks noChangeArrowheads="1"/>
            </p:cNvSpPr>
            <p:nvPr/>
          </p:nvSpPr>
          <p:spPr bwMode="auto">
            <a:xfrm>
              <a:off x="4128" y="109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66FFFF"/>
                      </a:gs>
                      <a:gs pos="100000">
                        <a:srgbClr val="66FFFF">
                          <a:gamma/>
                          <a:tint val="0"/>
                          <a:invGamma/>
                        </a:srgb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47"/>
            <p:cNvSpPr txBox="1">
              <a:spLocks noChangeArrowheads="1"/>
            </p:cNvSpPr>
            <p:nvPr/>
          </p:nvSpPr>
          <p:spPr bwMode="auto">
            <a:xfrm>
              <a:off x="4160" y="105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3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26" name="Arc 48"/>
            <p:cNvSpPr/>
            <p:nvPr/>
          </p:nvSpPr>
          <p:spPr bwMode="auto">
            <a:xfrm rot="-5400000">
              <a:off x="2553" y="877"/>
              <a:ext cx="314" cy="236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9"/>
            <p:cNvSpPr>
              <a:spLocks noChangeShapeType="1"/>
            </p:cNvSpPr>
            <p:nvPr/>
          </p:nvSpPr>
          <p:spPr bwMode="auto">
            <a:xfrm>
              <a:off x="2888" y="1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Arc 50"/>
            <p:cNvSpPr/>
            <p:nvPr/>
          </p:nvSpPr>
          <p:spPr bwMode="auto">
            <a:xfrm rot="-5400000">
              <a:off x="3321" y="855"/>
              <a:ext cx="314" cy="236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Arc 51"/>
            <p:cNvSpPr/>
            <p:nvPr/>
          </p:nvSpPr>
          <p:spPr bwMode="auto">
            <a:xfrm rot="-5400000">
              <a:off x="3816" y="984"/>
              <a:ext cx="144" cy="480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70 w 21600"/>
                <a:gd name="T1" fmla="*/ 0 h 38271"/>
                <a:gd name="T2" fmla="*/ 8081 w 21600"/>
                <a:gd name="T3" fmla="*/ 38271 h 38271"/>
                <a:gd name="T4" fmla="*/ 0 w 21600"/>
                <a:gd name="T5" fmla="*/ 18240 h 38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71" fill="none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</a:path>
                <a:path w="21600" h="38271" stroke="0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Arc 52"/>
            <p:cNvSpPr/>
            <p:nvPr/>
          </p:nvSpPr>
          <p:spPr bwMode="auto">
            <a:xfrm rot="5400000">
              <a:off x="3817" y="1082"/>
              <a:ext cx="141" cy="480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70 w 21600"/>
                <a:gd name="T1" fmla="*/ 0 h 38271"/>
                <a:gd name="T2" fmla="*/ 8081 w 21600"/>
                <a:gd name="T3" fmla="*/ 38271 h 38271"/>
                <a:gd name="T4" fmla="*/ 0 w 21600"/>
                <a:gd name="T5" fmla="*/ 18240 h 38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8271" fill="none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</a:path>
                <a:path w="21600" h="38271" stroke="0" extrusionOk="0">
                  <a:moveTo>
                    <a:pt x="11569" y="0"/>
                  </a:moveTo>
                  <a:cubicBezTo>
                    <a:pt x="17815" y="3961"/>
                    <a:pt x="21600" y="10843"/>
                    <a:pt x="21600" y="18240"/>
                  </a:cubicBezTo>
                  <a:cubicBezTo>
                    <a:pt x="21600" y="27049"/>
                    <a:pt x="16250" y="34975"/>
                    <a:pt x="8081" y="38271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53"/>
            <p:cNvSpPr>
              <a:spLocks noChangeShapeType="1"/>
            </p:cNvSpPr>
            <p:nvPr/>
          </p:nvSpPr>
          <p:spPr bwMode="auto">
            <a:xfrm>
              <a:off x="2224" y="1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54"/>
            <p:cNvSpPr txBox="1">
              <a:spLocks noChangeArrowheads="1"/>
            </p:cNvSpPr>
            <p:nvPr/>
          </p:nvSpPr>
          <p:spPr bwMode="auto">
            <a:xfrm>
              <a:off x="2604" y="57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33" name="Text Box 55"/>
            <p:cNvSpPr txBox="1">
              <a:spLocks noChangeArrowheads="1"/>
            </p:cNvSpPr>
            <p:nvPr/>
          </p:nvSpPr>
          <p:spPr bwMode="auto">
            <a:xfrm>
              <a:off x="3792" y="87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34" name="Text Box 56"/>
            <p:cNvSpPr txBox="1">
              <a:spLocks noChangeArrowheads="1"/>
            </p:cNvSpPr>
            <p:nvPr/>
          </p:nvSpPr>
          <p:spPr bwMode="auto">
            <a:xfrm>
              <a:off x="3732" y="1344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35" name="Text Box 57"/>
            <p:cNvSpPr txBox="1">
              <a:spLocks noChangeArrowheads="1"/>
            </p:cNvSpPr>
            <p:nvPr/>
          </p:nvSpPr>
          <p:spPr bwMode="auto">
            <a:xfrm>
              <a:off x="2988" y="96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endParaRPr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36" name="Text Box 58"/>
            <p:cNvSpPr txBox="1">
              <a:spLocks noChangeArrowheads="1"/>
            </p:cNvSpPr>
            <p:nvPr/>
          </p:nvSpPr>
          <p:spPr bwMode="auto">
            <a:xfrm>
              <a:off x="3364" y="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0">
                  <a:solidFill>
                    <a:schemeClr val="tx1"/>
                  </a:solidFill>
                </a:rPr>
                <a:t>1</a:t>
              </a:r>
              <a:endParaRPr lang="en-US" altLang="zh-CN" sz="2400" b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4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4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4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4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4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4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4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5" grpId="0" autoUpdateAnimBg="0" build="p"/>
    </p:bldLst>
  </p:timing>
</p:sld>
</file>

<file path=ppt/tags/tag1.xml><?xml version="1.0" encoding="utf-8"?>
<p:tagLst xmlns:p="http://schemas.openxmlformats.org/presentationml/2006/main">
  <p:tag name="KSO_WM_UNIT_TABLE_BEAUTIFY" val="smartTable{1763aebc-3f7a-4351-82ef-6f9200a23f0f}"/>
</p:tagLst>
</file>

<file path=ppt/tags/tag2.xml><?xml version="1.0" encoding="utf-8"?>
<p:tagLst xmlns:p="http://schemas.openxmlformats.org/presentationml/2006/main">
  <p:tag name="KSO_WPP_MARK_KEY" val="f22ba183-6986-4dd1-84bc-6e92c9b1b75e"/>
  <p:tag name="COMMONDATA" val="eyJoZGlkIjoiODViY2JkMjU3NGYzZTEwMzZmMGFkZWViYmNkYWU3NDIifQ=="/>
</p:tagLst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wrap="none" rtlCol="0">
        <a:spAutoFit/>
      </a:bodyPr>
      <a:lstStyle>
        <a:defPPr eaLnBrk="0" hangingPunct="0">
          <a:spcBef>
            <a:spcPct val="10000"/>
          </a:spcBef>
          <a:buSzPct val="75000"/>
          <a:defRPr sz="2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0</TotalTime>
  <Words>14653</Words>
  <Application>WPS 演示</Application>
  <PresentationFormat>全屏显示(4:3)</PresentationFormat>
  <Paragraphs>2170</Paragraphs>
  <Slides>86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86</vt:i4>
      </vt:variant>
    </vt:vector>
  </HeadingPairs>
  <TitlesOfParts>
    <vt:vector size="116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Symbol</vt:lpstr>
      <vt:lpstr>隶书</vt:lpstr>
      <vt:lpstr>楷体_GB2312</vt:lpstr>
      <vt:lpstr>新宋体</vt:lpstr>
      <vt:lpstr>空白版</vt:lpstr>
      <vt:lpstr>Word.Picture.8</vt:lpstr>
      <vt:lpstr>Word.Picture.8</vt:lpstr>
      <vt:lpstr>Word.Picture.8</vt:lpstr>
      <vt:lpstr>Word.Picture.8</vt:lpstr>
      <vt:lpstr>PBrush</vt:lpstr>
      <vt:lpstr>PBrush</vt:lpstr>
      <vt:lpstr>PBrush</vt:lpstr>
      <vt:lpstr>PBrush</vt:lpstr>
      <vt:lpstr>PBrush</vt:lpstr>
      <vt:lpstr>PBrush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计算理论</vt:lpstr>
      <vt:lpstr>计算理论   第一部分 计算模型 </vt:lpstr>
      <vt:lpstr>第1章 有限自动机 </vt:lpstr>
      <vt:lpstr>常用证明方法</vt:lpstr>
      <vt:lpstr>数学归纳法</vt:lpstr>
      <vt:lpstr>字符串与语言</vt:lpstr>
      <vt:lpstr>确定型有限(穷)自动机的形式定义</vt:lpstr>
      <vt:lpstr>有限自动机</vt:lpstr>
      <vt:lpstr>DFA计算的形式定义</vt:lpstr>
      <vt:lpstr>有限自动机的语言:正则语言</vt:lpstr>
      <vt:lpstr>有限自动机的设计(难点)</vt:lpstr>
      <vt:lpstr>有限自动机的设计</vt:lpstr>
      <vt:lpstr>有限自动机的设计</vt:lpstr>
      <vt:lpstr>有限自动机的设计</vt:lpstr>
      <vt:lpstr>有限自动机的设计</vt:lpstr>
      <vt:lpstr>有限自动机的设计</vt:lpstr>
      <vt:lpstr>有限自动机的设计</vt:lpstr>
      <vt:lpstr>正则语言的并是正则语言</vt:lpstr>
      <vt:lpstr>正则语言的交是正则语言</vt:lpstr>
      <vt:lpstr>正则语言与正则运算</vt:lpstr>
      <vt:lpstr>正则运算举例</vt:lpstr>
      <vt:lpstr>非确定型机器(难点)</vt:lpstr>
      <vt:lpstr>非确定型计算</vt:lpstr>
      <vt:lpstr>NFA的计算方式</vt:lpstr>
      <vt:lpstr>NFA的形式定义</vt:lpstr>
      <vt:lpstr>如何定义NFA的计算</vt:lpstr>
      <vt:lpstr>NFA计算的形式定义</vt:lpstr>
      <vt:lpstr>NFA计算形式定义举例</vt:lpstr>
      <vt:lpstr>NFA的设计(难点)</vt:lpstr>
      <vt:lpstr>NFA的设计</vt:lpstr>
      <vt:lpstr>NFA的设计</vt:lpstr>
      <vt:lpstr>NFA的设计</vt:lpstr>
      <vt:lpstr>NFA与DFA等价</vt:lpstr>
      <vt:lpstr>每个NFA都有等价的DFA NFA的确定化:子集法</vt:lpstr>
      <vt:lpstr>每个NFA都有等价的DFA</vt:lpstr>
      <vt:lpstr>每个NFA都有等价的DFA</vt:lpstr>
      <vt:lpstr>正则运算的封闭性</vt:lpstr>
      <vt:lpstr>证明若A, B正则, 则AB正则</vt:lpstr>
      <vt:lpstr>证明若A, B正则, 则AB正则</vt:lpstr>
      <vt:lpstr>证明若A正则, 则A*正则</vt:lpstr>
      <vt:lpstr>正则表达式</vt:lpstr>
      <vt:lpstr>正则表达式与DFA等价</vt:lpstr>
      <vt:lpstr>A有正则表达式A正则</vt:lpstr>
      <vt:lpstr>A正则A有正则表达式</vt:lpstr>
      <vt:lpstr>正则表达式到NFA的转换</vt:lpstr>
      <vt:lpstr>NFA到正则表达式的转换</vt:lpstr>
      <vt:lpstr>删除一个中间状态</vt:lpstr>
      <vt:lpstr>举例: A正则A有正则表达式</vt:lpstr>
      <vt:lpstr>非正则语言</vt:lpstr>
      <vt:lpstr>泵引理</vt:lpstr>
      <vt:lpstr>泵引理的等价描述</vt:lpstr>
      <vt:lpstr>B = { 0n1n | n0 } 非正则</vt:lpstr>
      <vt:lpstr>C = { ww | w{0,1}* } 非正则</vt:lpstr>
      <vt:lpstr>泵引理的证明</vt:lpstr>
      <vt:lpstr>第3章 图灵机</vt:lpstr>
      <vt:lpstr>PowerPoint 演示文稿</vt:lpstr>
      <vt:lpstr>图灵对计算的观察</vt:lpstr>
      <vt:lpstr>与有限自动机的区别</vt:lpstr>
      <vt:lpstr>图灵机(TM)的形式化定义</vt:lpstr>
      <vt:lpstr>图灵机的初始化</vt:lpstr>
      <vt:lpstr>图灵机的运行</vt:lpstr>
      <vt:lpstr>判定器与语言分类</vt:lpstr>
      <vt:lpstr>图灵机的格局</vt:lpstr>
      <vt:lpstr>格局演化举例</vt:lpstr>
      <vt:lpstr>图灵机计算的形式定义</vt:lpstr>
      <vt:lpstr>PowerPoint 演示文稿</vt:lpstr>
      <vt:lpstr>图灵机举例</vt:lpstr>
      <vt:lpstr>状态图</vt:lpstr>
      <vt:lpstr>状态图</vt:lpstr>
      <vt:lpstr>状态图</vt:lpstr>
      <vt:lpstr>状态图</vt:lpstr>
      <vt:lpstr>状态图</vt:lpstr>
      <vt:lpstr>各种语言类的包含关系</vt:lpstr>
      <vt:lpstr>图灵机的描述</vt:lpstr>
      <vt:lpstr>图灵机的输入</vt:lpstr>
      <vt:lpstr>输入为对象的图灵机举例</vt:lpstr>
      <vt:lpstr>PowerPoint 演示文稿</vt:lpstr>
      <vt:lpstr>图灵机的变形</vt:lpstr>
      <vt:lpstr>非确定型图灵机(NTM)</vt:lpstr>
      <vt:lpstr>举例</vt:lpstr>
      <vt:lpstr>计算理论第1章作业</vt:lpstr>
      <vt:lpstr>计算理论第1章作业</vt:lpstr>
      <vt:lpstr>计算理论第1章作业</vt:lpstr>
      <vt:lpstr>计算理论第3章作业</vt:lpstr>
      <vt:lpstr>3n+1问题目前不知道有没有算法</vt:lpstr>
      <vt:lpstr>不可判定问题(没有算法)举例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计算理论与 算法分析设计</dc:title>
  <dc:creator>Lin yg; linyg</dc:creator>
  <cp:lastModifiedBy>WPS_1624781271</cp:lastModifiedBy>
  <cp:revision>1854</cp:revision>
  <dcterms:created xsi:type="dcterms:W3CDTF">2002-01-21T12:59:00Z</dcterms:created>
  <dcterms:modified xsi:type="dcterms:W3CDTF">2022-12-09T08:25:48Z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30611619C17F48389EBB0C54203A856E</vt:lpwstr>
  </property>
</Properties>
</file>