
<file path=[Content_Types].xml><?xml version="1.0" encoding="utf-8"?>
<Types xmlns="http://schemas.openxmlformats.org/package/2006/content-types">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34"/>
  </p:notesMasterIdLst>
  <p:handoutMasterIdLst>
    <p:handoutMasterId r:id="rId35"/>
  </p:handoutMasterIdLst>
  <p:sldIdLst>
    <p:sldId id="652" r:id="rId2"/>
    <p:sldId id="620" r:id="rId3"/>
    <p:sldId id="621" r:id="rId4"/>
    <p:sldId id="622" r:id="rId5"/>
    <p:sldId id="623" r:id="rId6"/>
    <p:sldId id="624" r:id="rId7"/>
    <p:sldId id="625" r:id="rId8"/>
    <p:sldId id="626" r:id="rId9"/>
    <p:sldId id="627" r:id="rId10"/>
    <p:sldId id="628" r:id="rId11"/>
    <p:sldId id="629" r:id="rId12"/>
    <p:sldId id="630" r:id="rId13"/>
    <p:sldId id="631" r:id="rId14"/>
    <p:sldId id="632" r:id="rId15"/>
    <p:sldId id="633" r:id="rId16"/>
    <p:sldId id="634" r:id="rId17"/>
    <p:sldId id="635" r:id="rId18"/>
    <p:sldId id="636" r:id="rId19"/>
    <p:sldId id="637" r:id="rId20"/>
    <p:sldId id="638" r:id="rId21"/>
    <p:sldId id="639" r:id="rId22"/>
    <p:sldId id="640" r:id="rId23"/>
    <p:sldId id="641" r:id="rId24"/>
    <p:sldId id="642" r:id="rId25"/>
    <p:sldId id="643" r:id="rId26"/>
    <p:sldId id="644" r:id="rId27"/>
    <p:sldId id="645" r:id="rId28"/>
    <p:sldId id="646" r:id="rId29"/>
    <p:sldId id="648" r:id="rId30"/>
    <p:sldId id="649" r:id="rId31"/>
    <p:sldId id="650" r:id="rId32"/>
    <p:sldId id="651" r:id="rId33"/>
  </p:sldIdLst>
  <p:sldSz cx="9144000" cy="6858000" type="screen4x3"/>
  <p:notesSz cx="6858000" cy="9144000"/>
  <p:defaultTextStyle>
    <a:defPPr>
      <a:defRPr lang="zh-CN"/>
    </a:defPPr>
    <a:lvl1pPr algn="l" rtl="0" fontAlgn="base">
      <a:spcBef>
        <a:spcPct val="0"/>
      </a:spcBef>
      <a:spcAft>
        <a:spcPct val="0"/>
      </a:spcAft>
      <a:defRPr kumimoji="1" sz="2800" b="1" kern="1200">
        <a:solidFill>
          <a:schemeClr val="tx2"/>
        </a:solidFill>
        <a:latin typeface="Times New Roman" pitchFamily="18" charset="0"/>
        <a:ea typeface="宋体" charset="-122"/>
        <a:cs typeface="+mn-cs"/>
      </a:defRPr>
    </a:lvl1pPr>
    <a:lvl2pPr marL="457200" algn="l" rtl="0" fontAlgn="base">
      <a:spcBef>
        <a:spcPct val="0"/>
      </a:spcBef>
      <a:spcAft>
        <a:spcPct val="0"/>
      </a:spcAft>
      <a:defRPr kumimoji="1" sz="2800" b="1" kern="1200">
        <a:solidFill>
          <a:schemeClr val="tx2"/>
        </a:solidFill>
        <a:latin typeface="Times New Roman" pitchFamily="18" charset="0"/>
        <a:ea typeface="宋体" charset="-122"/>
        <a:cs typeface="+mn-cs"/>
      </a:defRPr>
    </a:lvl2pPr>
    <a:lvl3pPr marL="914400" algn="l" rtl="0" fontAlgn="base">
      <a:spcBef>
        <a:spcPct val="0"/>
      </a:spcBef>
      <a:spcAft>
        <a:spcPct val="0"/>
      </a:spcAft>
      <a:defRPr kumimoji="1" sz="2800" b="1" kern="1200">
        <a:solidFill>
          <a:schemeClr val="tx2"/>
        </a:solidFill>
        <a:latin typeface="Times New Roman" pitchFamily="18" charset="0"/>
        <a:ea typeface="宋体" charset="-122"/>
        <a:cs typeface="+mn-cs"/>
      </a:defRPr>
    </a:lvl3pPr>
    <a:lvl4pPr marL="1371600" algn="l" rtl="0" fontAlgn="base">
      <a:spcBef>
        <a:spcPct val="0"/>
      </a:spcBef>
      <a:spcAft>
        <a:spcPct val="0"/>
      </a:spcAft>
      <a:defRPr kumimoji="1" sz="2800" b="1" kern="1200">
        <a:solidFill>
          <a:schemeClr val="tx2"/>
        </a:solidFill>
        <a:latin typeface="Times New Roman" pitchFamily="18" charset="0"/>
        <a:ea typeface="宋体" charset="-122"/>
        <a:cs typeface="+mn-cs"/>
      </a:defRPr>
    </a:lvl4pPr>
    <a:lvl5pPr marL="1828800" algn="l" rtl="0" fontAlgn="base">
      <a:spcBef>
        <a:spcPct val="0"/>
      </a:spcBef>
      <a:spcAft>
        <a:spcPct val="0"/>
      </a:spcAft>
      <a:defRPr kumimoji="1" sz="2800" b="1" kern="1200">
        <a:solidFill>
          <a:schemeClr val="tx2"/>
        </a:solidFill>
        <a:latin typeface="Times New Roman" pitchFamily="18" charset="0"/>
        <a:ea typeface="宋体" charset="-122"/>
        <a:cs typeface="+mn-cs"/>
      </a:defRPr>
    </a:lvl5pPr>
    <a:lvl6pPr marL="2286000" algn="l" defTabSz="914400" rtl="0" eaLnBrk="1" latinLnBrk="0" hangingPunct="1">
      <a:defRPr kumimoji="1" sz="2800" b="1" kern="1200">
        <a:solidFill>
          <a:schemeClr val="tx2"/>
        </a:solidFill>
        <a:latin typeface="Times New Roman" pitchFamily="18" charset="0"/>
        <a:ea typeface="宋体" charset="-122"/>
        <a:cs typeface="+mn-cs"/>
      </a:defRPr>
    </a:lvl6pPr>
    <a:lvl7pPr marL="2743200" algn="l" defTabSz="914400" rtl="0" eaLnBrk="1" latinLnBrk="0" hangingPunct="1">
      <a:defRPr kumimoji="1" sz="2800" b="1" kern="1200">
        <a:solidFill>
          <a:schemeClr val="tx2"/>
        </a:solidFill>
        <a:latin typeface="Times New Roman" pitchFamily="18" charset="0"/>
        <a:ea typeface="宋体" charset="-122"/>
        <a:cs typeface="+mn-cs"/>
      </a:defRPr>
    </a:lvl7pPr>
    <a:lvl8pPr marL="3200400" algn="l" defTabSz="914400" rtl="0" eaLnBrk="1" latinLnBrk="0" hangingPunct="1">
      <a:defRPr kumimoji="1" sz="2800" b="1" kern="1200">
        <a:solidFill>
          <a:schemeClr val="tx2"/>
        </a:solidFill>
        <a:latin typeface="Times New Roman" pitchFamily="18" charset="0"/>
        <a:ea typeface="宋体" charset="-122"/>
        <a:cs typeface="+mn-cs"/>
      </a:defRPr>
    </a:lvl8pPr>
    <a:lvl9pPr marL="3657600" algn="l" defTabSz="914400" rtl="0" eaLnBrk="1" latinLnBrk="0" hangingPunct="1">
      <a:defRPr kumimoji="1" sz="2800" b="1" kern="1200">
        <a:solidFill>
          <a:schemeClr val="tx2"/>
        </a:solidFill>
        <a:latin typeface="Times New Roman" pitchFamily="18"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00"/>
    <a:srgbClr val="008000"/>
    <a:srgbClr val="FF99FF"/>
    <a:srgbClr val="CCECFF"/>
    <a:srgbClr val="00CC00"/>
    <a:srgbClr val="66FF33"/>
    <a:srgbClr val="FF3300"/>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57" autoAdjust="0"/>
    <p:restoredTop sz="94680" autoAdjust="0"/>
  </p:normalViewPr>
  <p:slideViewPr>
    <p:cSldViewPr>
      <p:cViewPr varScale="1">
        <p:scale>
          <a:sx n="105" d="100"/>
          <a:sy n="105" d="100"/>
        </p:scale>
        <p:origin x="1188"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nSpc>
                <a:spcPct val="100000"/>
              </a:lnSpc>
              <a:defRPr sz="1200">
                <a:solidFill>
                  <a:schemeClr val="tx1"/>
                </a:solidFill>
                <a:ea typeface="宋体" pitchFamily="2" charset="-122"/>
              </a:defRPr>
            </a:lvl1pPr>
          </a:lstStyle>
          <a:p>
            <a:pPr>
              <a:defRPr/>
            </a:pPr>
            <a:endParaRPr lang="en-US" altLang="zh-CN"/>
          </a:p>
        </p:txBody>
      </p:sp>
      <p:sp>
        <p:nvSpPr>
          <p:cNvPr id="48131" name="Rectangle 3"/>
          <p:cNvSpPr>
            <a:spLocks noGrp="1" noChangeArrowheads="1"/>
          </p:cNvSpPr>
          <p:nvPr>
            <p:ph type="dt" sz="quarter"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ea typeface="宋体" pitchFamily="2" charset="-122"/>
              </a:defRPr>
            </a:lvl1pPr>
          </a:lstStyle>
          <a:p>
            <a:pPr>
              <a:defRPr/>
            </a:pPr>
            <a:endParaRPr lang="en-US" altLang="zh-CN"/>
          </a:p>
        </p:txBody>
      </p:sp>
      <p:sp>
        <p:nvSpPr>
          <p:cNvPr id="48132" name="Rectangle 4"/>
          <p:cNvSpPr>
            <a:spLocks noGrp="1" noChangeArrowheads="1"/>
          </p:cNvSpPr>
          <p:nvPr>
            <p:ph type="ftr" sz="quarter" idx="2"/>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nSpc>
                <a:spcPct val="100000"/>
              </a:lnSpc>
              <a:defRPr sz="1200">
                <a:solidFill>
                  <a:schemeClr val="tx1"/>
                </a:solidFill>
                <a:ea typeface="宋体" pitchFamily="2" charset="-122"/>
              </a:defRPr>
            </a:lvl1pPr>
          </a:lstStyle>
          <a:p>
            <a:pPr>
              <a:defRPr/>
            </a:pPr>
            <a:endParaRPr lang="en-US" altLang="zh-CN"/>
          </a:p>
        </p:txBody>
      </p:sp>
      <p:sp>
        <p:nvSpPr>
          <p:cNvPr id="48133" name="Rectangle 5"/>
          <p:cNvSpPr>
            <a:spLocks noGrp="1" noChangeArrowheads="1"/>
          </p:cNvSpPr>
          <p:nvPr>
            <p:ph type="sldNum" sz="quarter" idx="3"/>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ea typeface="宋体" pitchFamily="2" charset="-122"/>
              </a:defRPr>
            </a:lvl1pPr>
          </a:lstStyle>
          <a:p>
            <a:pPr>
              <a:defRPr/>
            </a:pPr>
            <a:fld id="{3F1A1B27-0E41-4584-A386-5ED89EA69A30}" type="slidenum">
              <a:rPr lang="en-US" altLang="zh-CN"/>
              <a:pPr>
                <a:defRPr/>
              </a:pPr>
              <a:t>‹#›</a:t>
            </a:fld>
            <a:endParaRPr lang="en-US" altLang="zh-CN"/>
          </a:p>
        </p:txBody>
      </p:sp>
    </p:spTree>
    <p:extLst>
      <p:ext uri="{BB962C8B-B14F-4D97-AF65-F5344CB8AC3E}">
        <p14:creationId xmlns:p14="http://schemas.microsoft.com/office/powerpoint/2010/main" val="34985290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0" name="Rectangle 2"/>
          <p:cNvSpPr>
            <a:spLocks noGrp="1" noChangeArrowheads="1"/>
          </p:cNvSpPr>
          <p:nvPr>
            <p:ph type="hdr" sz="quarter"/>
          </p:nvPr>
        </p:nvSpPr>
        <p:spPr bwMode="auto">
          <a:xfrm>
            <a:off x="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nSpc>
                <a:spcPct val="100000"/>
              </a:lnSpc>
              <a:defRPr sz="1200">
                <a:solidFill>
                  <a:schemeClr val="tx1"/>
                </a:solidFill>
                <a:ea typeface="宋体" pitchFamily="2" charset="-122"/>
              </a:defRPr>
            </a:lvl1pPr>
          </a:lstStyle>
          <a:p>
            <a:pPr>
              <a:defRPr/>
            </a:pPr>
            <a:endParaRPr lang="en-US" altLang="zh-CN"/>
          </a:p>
        </p:txBody>
      </p:sp>
      <p:sp>
        <p:nvSpPr>
          <p:cNvPr id="43011" name="Rectangle 3"/>
          <p:cNvSpPr>
            <a:spLocks noGrp="1" noChangeArrowheads="1"/>
          </p:cNvSpPr>
          <p:nvPr>
            <p:ph type="dt" idx="1"/>
          </p:nvPr>
        </p:nvSpPr>
        <p:spPr bwMode="auto">
          <a:xfrm>
            <a:off x="3886200" y="0"/>
            <a:ext cx="2971800" cy="457200"/>
          </a:xfrm>
          <a:prstGeom prst="rect">
            <a:avLst/>
          </a:prstGeom>
          <a:noFill/>
          <a:ln>
            <a:noFill/>
          </a:ln>
          <a:effectLst/>
          <a:extLst/>
        </p:spPr>
        <p:txBody>
          <a:bodyPr vert="horz" wrap="square" lIns="91440" tIns="45720" rIns="91440" bIns="45720" numCol="1" anchor="t" anchorCtr="0" compatLnSpc="1">
            <a:prstTxWarp prst="textNoShape">
              <a:avLst/>
            </a:prstTxWarp>
          </a:bodyPr>
          <a:lstStyle>
            <a:lvl1pPr algn="r">
              <a:lnSpc>
                <a:spcPct val="100000"/>
              </a:lnSpc>
              <a:defRPr sz="1200">
                <a:solidFill>
                  <a:schemeClr val="tx1"/>
                </a:solidFill>
                <a:ea typeface="宋体" pitchFamily="2" charset="-122"/>
              </a:defRPr>
            </a:lvl1pPr>
          </a:lstStyle>
          <a:p>
            <a:pPr>
              <a:defRPr/>
            </a:pPr>
            <a:endParaRPr lang="en-US" altLang="zh-CN"/>
          </a:p>
        </p:txBody>
      </p:sp>
      <p:sp>
        <p:nvSpPr>
          <p:cNvPr id="409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3" name="Rectangle 5"/>
          <p:cNvSpPr>
            <a:spLocks noGrp="1" noChangeArrowheads="1"/>
          </p:cNvSpPr>
          <p:nvPr>
            <p:ph type="body" sz="quarter" idx="3"/>
          </p:nvPr>
        </p:nvSpPr>
        <p:spPr bwMode="auto">
          <a:xfrm>
            <a:off x="914400" y="4343400"/>
            <a:ext cx="5029200" cy="4114800"/>
          </a:xfrm>
          <a:prstGeom prst="rect">
            <a:avLst/>
          </a:prstGeom>
          <a:noFill/>
          <a:ln>
            <a:noFill/>
          </a:ln>
          <a:effectLst/>
          <a:extLst/>
        </p:spPr>
        <p:txBody>
          <a:bodyPr vert="horz" wrap="square" lIns="91440" tIns="45720" rIns="91440" bIns="45720"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3014" name="Rectangle 6"/>
          <p:cNvSpPr>
            <a:spLocks noGrp="1" noChangeArrowheads="1"/>
          </p:cNvSpPr>
          <p:nvPr>
            <p:ph type="ftr" sz="quarter" idx="4"/>
          </p:nvPr>
        </p:nvSpPr>
        <p:spPr bwMode="auto">
          <a:xfrm>
            <a:off x="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nSpc>
                <a:spcPct val="100000"/>
              </a:lnSpc>
              <a:defRPr sz="1200">
                <a:solidFill>
                  <a:schemeClr val="tx1"/>
                </a:solidFill>
                <a:ea typeface="宋体" pitchFamily="2" charset="-122"/>
              </a:defRPr>
            </a:lvl1pPr>
          </a:lstStyle>
          <a:p>
            <a:pPr>
              <a:defRPr/>
            </a:pPr>
            <a:endParaRPr lang="en-US" altLang="zh-CN"/>
          </a:p>
        </p:txBody>
      </p:sp>
      <p:sp>
        <p:nvSpPr>
          <p:cNvPr id="43015" name="Rectangle 7"/>
          <p:cNvSpPr>
            <a:spLocks noGrp="1" noChangeArrowheads="1"/>
          </p:cNvSpPr>
          <p:nvPr>
            <p:ph type="sldNum" sz="quarter" idx="5"/>
          </p:nvPr>
        </p:nvSpPr>
        <p:spPr bwMode="auto">
          <a:xfrm>
            <a:off x="3886200" y="8686800"/>
            <a:ext cx="2971800" cy="457200"/>
          </a:xfrm>
          <a:prstGeom prst="rect">
            <a:avLst/>
          </a:prstGeom>
          <a:noFill/>
          <a:ln>
            <a:noFill/>
          </a:ln>
          <a:effectLst/>
          <a:extLst/>
        </p:spPr>
        <p:txBody>
          <a:bodyPr vert="horz" wrap="square" lIns="91440" tIns="45720" rIns="91440" bIns="45720" numCol="1" anchor="b" anchorCtr="0" compatLnSpc="1">
            <a:prstTxWarp prst="textNoShape">
              <a:avLst/>
            </a:prstTxWarp>
          </a:bodyPr>
          <a:lstStyle>
            <a:lvl1pPr algn="r">
              <a:lnSpc>
                <a:spcPct val="100000"/>
              </a:lnSpc>
              <a:defRPr sz="1200">
                <a:solidFill>
                  <a:schemeClr val="tx1"/>
                </a:solidFill>
                <a:ea typeface="宋体" pitchFamily="2" charset="-122"/>
              </a:defRPr>
            </a:lvl1pPr>
          </a:lstStyle>
          <a:p>
            <a:pPr>
              <a:defRPr/>
            </a:pPr>
            <a:fld id="{77CD0FFA-24C3-4EC3-8406-01F4AC4A9A14}" type="slidenum">
              <a:rPr lang="en-US" altLang="zh-CN"/>
              <a:pPr>
                <a:defRPr/>
              </a:pPr>
              <a:t>‹#›</a:t>
            </a:fld>
            <a:endParaRPr lang="en-US" altLang="zh-CN"/>
          </a:p>
        </p:txBody>
      </p:sp>
    </p:spTree>
    <p:extLst>
      <p:ext uri="{BB962C8B-B14F-4D97-AF65-F5344CB8AC3E}">
        <p14:creationId xmlns:p14="http://schemas.microsoft.com/office/powerpoint/2010/main" val="11269869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2986414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5683893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58000" y="0"/>
            <a:ext cx="2286000" cy="60960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0" y="0"/>
            <a:ext cx="6705600" cy="60960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7080510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pPr lvl="0"/>
            <a:endParaRPr lang="zh-CN" altLang="en-US" noProof="0" smtClean="0"/>
          </a:p>
        </p:txBody>
      </p:sp>
    </p:spTree>
    <p:extLst>
      <p:ext uri="{BB962C8B-B14F-4D97-AF65-F5344CB8AC3E}">
        <p14:creationId xmlns:p14="http://schemas.microsoft.com/office/powerpoint/2010/main" val="20158693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72927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127525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652274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72784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940934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19585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234892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227447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9144000" cy="11430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Lst>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ext Box 11"/>
          <p:cNvSpPr txBox="1">
            <a:spLocks noChangeArrowheads="1"/>
          </p:cNvSpPr>
          <p:nvPr/>
        </p:nvSpPr>
        <p:spPr bwMode="auto">
          <a:xfrm>
            <a:off x="107950" y="1895107"/>
            <a:ext cx="8893175" cy="4918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defRPr kumimoji="1" sz="3200" b="1">
                <a:solidFill>
                  <a:schemeClr val="tx2"/>
                </a:solidFill>
                <a:latin typeface="Times New Roman" panose="02020603050405020304" pitchFamily="18" charset="0"/>
                <a:ea typeface="宋体" panose="02010600030101010101" pitchFamily="2" charset="-122"/>
              </a:defRPr>
            </a:lvl1pPr>
            <a:lvl2pPr marL="742950" indent="-285750">
              <a:lnSpc>
                <a:spcPct val="120000"/>
              </a:lnSpc>
              <a:defRPr kumimoji="1" sz="3200" b="1">
                <a:solidFill>
                  <a:schemeClr val="tx2"/>
                </a:solidFill>
                <a:latin typeface="Times New Roman" panose="02020603050405020304" pitchFamily="18" charset="0"/>
                <a:ea typeface="宋体" panose="02010600030101010101" pitchFamily="2" charset="-122"/>
              </a:defRPr>
            </a:lvl2pPr>
            <a:lvl3pPr marL="1143000" indent="-228600">
              <a:lnSpc>
                <a:spcPct val="120000"/>
              </a:lnSpc>
              <a:defRPr kumimoji="1" sz="3200" b="1">
                <a:solidFill>
                  <a:schemeClr val="tx2"/>
                </a:solidFill>
                <a:latin typeface="Times New Roman" panose="02020603050405020304" pitchFamily="18" charset="0"/>
                <a:ea typeface="宋体" panose="02010600030101010101" pitchFamily="2" charset="-122"/>
              </a:defRPr>
            </a:lvl3pPr>
            <a:lvl4pPr marL="1600200" indent="-228600">
              <a:lnSpc>
                <a:spcPct val="120000"/>
              </a:lnSpc>
              <a:defRPr kumimoji="1" sz="3200" b="1">
                <a:solidFill>
                  <a:schemeClr val="tx2"/>
                </a:solidFill>
                <a:latin typeface="Times New Roman" panose="02020603050405020304" pitchFamily="18" charset="0"/>
                <a:ea typeface="宋体" panose="02010600030101010101" pitchFamily="2" charset="-122"/>
              </a:defRPr>
            </a:lvl4pPr>
            <a:lvl5pPr marL="2057400" indent="-228600">
              <a:lnSpc>
                <a:spcPct val="120000"/>
              </a:lnSpc>
              <a:defRPr kumimoji="1" sz="3200" b="1">
                <a:solidFill>
                  <a:schemeClr val="tx2"/>
                </a:solidFill>
                <a:latin typeface="Times New Roman" panose="02020603050405020304" pitchFamily="18" charset="0"/>
                <a:ea typeface="宋体" panose="02010600030101010101" pitchFamily="2" charset="-122"/>
              </a:defRPr>
            </a:lvl5pPr>
            <a:lvl6pPr marL="25146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6pPr>
            <a:lvl7pPr marL="29718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7pPr>
            <a:lvl8pPr marL="34290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8pPr>
            <a:lvl9pPr marL="3886200" indent="-228600" fontAlgn="base">
              <a:lnSpc>
                <a:spcPct val="120000"/>
              </a:lnSpc>
              <a:spcBef>
                <a:spcPct val="0"/>
              </a:spcBef>
              <a:spcAft>
                <a:spcPct val="0"/>
              </a:spcAft>
              <a:defRPr kumimoji="1" sz="3200" b="1">
                <a:solidFill>
                  <a:schemeClr val="tx2"/>
                </a:solidFill>
                <a:latin typeface="Times New Roman" panose="02020603050405020304" pitchFamily="18" charset="0"/>
                <a:ea typeface="宋体" panose="02010600030101010101" pitchFamily="2" charset="-122"/>
              </a:defRPr>
            </a:lvl9pPr>
          </a:lstStyle>
          <a:p>
            <a:pPr>
              <a:spcBef>
                <a:spcPct val="20000"/>
              </a:spcBef>
            </a:pPr>
            <a:r>
              <a:rPr lang="zh-CN" altLang="en-US" sz="2800" dirty="0">
                <a:solidFill>
                  <a:schemeClr val="tx1"/>
                </a:solidFill>
              </a:rPr>
              <a:t>教材</a:t>
            </a:r>
            <a:r>
              <a:rPr lang="en-US" altLang="zh-CN" sz="2800" dirty="0">
                <a:solidFill>
                  <a:schemeClr val="tx1"/>
                </a:solidFill>
              </a:rPr>
              <a:t>: </a:t>
            </a:r>
          </a:p>
          <a:p>
            <a:pPr>
              <a:spcBef>
                <a:spcPct val="20000"/>
              </a:spcBef>
            </a:pPr>
            <a:r>
              <a:rPr lang="en-US" altLang="zh-CN" sz="2400" dirty="0">
                <a:solidFill>
                  <a:schemeClr val="tx1"/>
                </a:solidFill>
              </a:rPr>
              <a:t>[1]</a:t>
            </a:r>
            <a:r>
              <a:rPr lang="en-US" altLang="zh-CN" sz="2400" dirty="0">
                <a:solidFill>
                  <a:srgbClr val="FF0000"/>
                </a:solidFill>
              </a:rPr>
              <a:t>[</a:t>
            </a:r>
            <a:r>
              <a:rPr lang="zh-CN" altLang="en-US" sz="2400" dirty="0">
                <a:solidFill>
                  <a:srgbClr val="FF0000"/>
                </a:solidFill>
              </a:rPr>
              <a:t>殷</a:t>
            </a:r>
            <a:r>
              <a:rPr lang="en-US" altLang="zh-CN" sz="2400" dirty="0">
                <a:solidFill>
                  <a:srgbClr val="FF0000"/>
                </a:solidFill>
              </a:rPr>
              <a:t>]</a:t>
            </a:r>
            <a:r>
              <a:rPr lang="en-US" altLang="zh-CN" sz="2400" dirty="0">
                <a:solidFill>
                  <a:schemeClr val="tx1"/>
                </a:solidFill>
              </a:rPr>
              <a:t> </a:t>
            </a:r>
            <a:r>
              <a:rPr lang="zh-CN" altLang="en-US" sz="2400" dirty="0">
                <a:solidFill>
                  <a:schemeClr val="tx1"/>
                </a:solidFill>
              </a:rPr>
              <a:t>殷人昆</a:t>
            </a:r>
            <a:r>
              <a:rPr lang="en-US" altLang="zh-CN" sz="2400" dirty="0">
                <a:solidFill>
                  <a:schemeClr val="tx1"/>
                </a:solidFill>
              </a:rPr>
              <a:t>, </a:t>
            </a:r>
            <a:r>
              <a:rPr lang="zh-CN" altLang="en-US" sz="2400" dirty="0">
                <a:solidFill>
                  <a:schemeClr val="tx1"/>
                </a:solidFill>
              </a:rPr>
              <a:t>数据结构</a:t>
            </a:r>
            <a:r>
              <a:rPr lang="en-US" altLang="zh-CN" sz="2400" dirty="0">
                <a:solidFill>
                  <a:schemeClr val="tx1"/>
                </a:solidFill>
              </a:rPr>
              <a:t>, </a:t>
            </a:r>
            <a:r>
              <a:rPr lang="zh-CN" altLang="en-US" sz="2400" dirty="0">
                <a:solidFill>
                  <a:schemeClr val="tx1"/>
                </a:solidFill>
              </a:rPr>
              <a:t>清华大学</a:t>
            </a:r>
            <a:r>
              <a:rPr lang="en-US" altLang="zh-CN" sz="2400" dirty="0">
                <a:solidFill>
                  <a:schemeClr val="tx1"/>
                </a:solidFill>
              </a:rPr>
              <a:t>. </a:t>
            </a:r>
          </a:p>
          <a:p>
            <a:pPr>
              <a:spcBef>
                <a:spcPct val="20000"/>
              </a:spcBef>
            </a:pPr>
            <a:r>
              <a:rPr lang="en-US" altLang="zh-CN" sz="2400" dirty="0">
                <a:solidFill>
                  <a:schemeClr val="tx1"/>
                </a:solidFill>
              </a:rPr>
              <a:t>[2]</a:t>
            </a:r>
            <a:r>
              <a:rPr lang="en-US" altLang="zh-CN" sz="2400" dirty="0">
                <a:solidFill>
                  <a:srgbClr val="FF0000"/>
                </a:solidFill>
              </a:rPr>
              <a:t>[</a:t>
            </a:r>
            <a:r>
              <a:rPr lang="zh-CN" altLang="en-US" sz="2400" dirty="0">
                <a:solidFill>
                  <a:srgbClr val="FF0000"/>
                </a:solidFill>
              </a:rPr>
              <a:t>王</a:t>
            </a:r>
            <a:r>
              <a:rPr lang="en-US" altLang="zh-CN" sz="2400" dirty="0">
                <a:solidFill>
                  <a:srgbClr val="FF0000"/>
                </a:solidFill>
              </a:rPr>
              <a:t>]</a:t>
            </a:r>
            <a:r>
              <a:rPr lang="en-US" altLang="zh-CN" sz="2400" dirty="0">
                <a:solidFill>
                  <a:schemeClr val="tx1"/>
                </a:solidFill>
              </a:rPr>
              <a:t> </a:t>
            </a:r>
            <a:r>
              <a:rPr lang="zh-CN" altLang="en-US" sz="2400" dirty="0">
                <a:solidFill>
                  <a:schemeClr val="tx1"/>
                </a:solidFill>
              </a:rPr>
              <a:t>王晓东</a:t>
            </a:r>
            <a:r>
              <a:rPr lang="en-US" altLang="zh-CN" sz="2400" dirty="0">
                <a:solidFill>
                  <a:schemeClr val="tx1"/>
                </a:solidFill>
              </a:rPr>
              <a:t>,</a:t>
            </a:r>
            <a:r>
              <a:rPr lang="zh-CN" altLang="en-US" sz="2400" dirty="0">
                <a:solidFill>
                  <a:schemeClr val="tx1"/>
                </a:solidFill>
              </a:rPr>
              <a:t>计算机算法设计与分析</a:t>
            </a:r>
            <a:r>
              <a:rPr lang="en-US" altLang="zh-CN" sz="2400" dirty="0">
                <a:solidFill>
                  <a:schemeClr val="tx1"/>
                </a:solidFill>
              </a:rPr>
              <a:t>,</a:t>
            </a:r>
            <a:r>
              <a:rPr lang="zh-CN" altLang="en-US" sz="2400" dirty="0">
                <a:solidFill>
                  <a:schemeClr val="tx1"/>
                </a:solidFill>
              </a:rPr>
              <a:t>电子工业</a:t>
            </a:r>
            <a:r>
              <a:rPr lang="en-US" altLang="zh-CN" sz="2400" dirty="0">
                <a:solidFill>
                  <a:schemeClr val="tx1"/>
                </a:solidFill>
              </a:rPr>
              <a:t>.</a:t>
            </a:r>
          </a:p>
          <a:p>
            <a:pPr>
              <a:spcBef>
                <a:spcPct val="20000"/>
              </a:spcBef>
            </a:pPr>
            <a:r>
              <a:rPr lang="en-US" altLang="zh-CN" sz="2400" dirty="0">
                <a:solidFill>
                  <a:schemeClr val="tx1"/>
                </a:solidFill>
              </a:rPr>
              <a:t>[3]</a:t>
            </a:r>
            <a:r>
              <a:rPr lang="en-US" altLang="zh-CN" sz="2400" dirty="0">
                <a:solidFill>
                  <a:srgbClr val="FF0000"/>
                </a:solidFill>
              </a:rPr>
              <a:t>[S]</a:t>
            </a:r>
            <a:r>
              <a:rPr lang="en-US" altLang="zh-CN" sz="2400" dirty="0">
                <a:solidFill>
                  <a:schemeClr val="tx1"/>
                </a:solidFill>
              </a:rPr>
              <a:t> </a:t>
            </a:r>
            <a:r>
              <a:rPr lang="zh-CN" altLang="en-US" sz="2400" dirty="0">
                <a:solidFill>
                  <a:schemeClr val="tx1"/>
                </a:solidFill>
              </a:rPr>
              <a:t>唐常杰等译</a:t>
            </a:r>
            <a:r>
              <a:rPr lang="en-US" altLang="zh-CN" sz="2400" dirty="0">
                <a:solidFill>
                  <a:schemeClr val="tx1"/>
                </a:solidFill>
              </a:rPr>
              <a:t>, </a:t>
            </a:r>
            <a:r>
              <a:rPr lang="en-US" altLang="zh-CN" sz="2400" dirty="0" err="1">
                <a:solidFill>
                  <a:schemeClr val="tx1"/>
                </a:solidFill>
              </a:rPr>
              <a:t>Sipser</a:t>
            </a:r>
            <a:r>
              <a:rPr lang="zh-CN" altLang="en-US" sz="2400" dirty="0">
                <a:solidFill>
                  <a:schemeClr val="tx1"/>
                </a:solidFill>
              </a:rPr>
              <a:t>著</a:t>
            </a:r>
            <a:r>
              <a:rPr lang="en-US" altLang="zh-CN" sz="2400" dirty="0">
                <a:solidFill>
                  <a:schemeClr val="tx1"/>
                </a:solidFill>
              </a:rPr>
              <a:t>, </a:t>
            </a:r>
            <a:r>
              <a:rPr lang="zh-CN" altLang="en-US" sz="2400" dirty="0">
                <a:solidFill>
                  <a:schemeClr val="tx1"/>
                </a:solidFill>
              </a:rPr>
              <a:t>计算理论导引</a:t>
            </a:r>
            <a:r>
              <a:rPr lang="en-US" altLang="zh-CN" sz="2400" dirty="0">
                <a:solidFill>
                  <a:schemeClr val="tx1"/>
                </a:solidFill>
              </a:rPr>
              <a:t>, </a:t>
            </a:r>
            <a:r>
              <a:rPr lang="zh-CN" altLang="en-US" sz="2400" dirty="0">
                <a:solidFill>
                  <a:schemeClr val="tx1"/>
                </a:solidFill>
              </a:rPr>
              <a:t>机械工业</a:t>
            </a:r>
            <a:r>
              <a:rPr lang="en-US" altLang="zh-CN" sz="2400" dirty="0">
                <a:solidFill>
                  <a:schemeClr val="tx1"/>
                </a:solidFill>
              </a:rPr>
              <a:t>.</a:t>
            </a:r>
          </a:p>
          <a:p>
            <a:pPr>
              <a:spcBef>
                <a:spcPct val="20000"/>
              </a:spcBef>
            </a:pPr>
            <a:r>
              <a:rPr lang="zh-CN" altLang="en-US" sz="2400" dirty="0">
                <a:solidFill>
                  <a:schemeClr val="tx1"/>
                </a:solidFill>
              </a:rPr>
              <a:t>参考资料</a:t>
            </a:r>
            <a:r>
              <a:rPr lang="en-US" altLang="zh-CN" sz="2400" dirty="0">
                <a:solidFill>
                  <a:schemeClr val="tx1"/>
                </a:solidFill>
              </a:rPr>
              <a:t>:</a:t>
            </a:r>
          </a:p>
          <a:p>
            <a:pPr>
              <a:spcBef>
                <a:spcPct val="20000"/>
              </a:spcBef>
            </a:pPr>
            <a:r>
              <a:rPr lang="en-US" altLang="zh-CN" sz="2400" dirty="0">
                <a:solidFill>
                  <a:schemeClr val="tx1"/>
                </a:solidFill>
              </a:rPr>
              <a:t>[4]</a:t>
            </a:r>
            <a:r>
              <a:rPr lang="en-US" altLang="zh-CN" sz="2400" dirty="0">
                <a:solidFill>
                  <a:srgbClr val="FF0000"/>
                </a:solidFill>
              </a:rPr>
              <a:t>[</a:t>
            </a:r>
            <a:r>
              <a:rPr lang="zh-CN" altLang="en-US" sz="2400" dirty="0">
                <a:solidFill>
                  <a:srgbClr val="FF0000"/>
                </a:solidFill>
              </a:rPr>
              <a:t>严</a:t>
            </a:r>
            <a:r>
              <a:rPr lang="en-US" altLang="zh-CN" sz="2400" dirty="0">
                <a:solidFill>
                  <a:srgbClr val="FF0000"/>
                </a:solidFill>
              </a:rPr>
              <a:t>]</a:t>
            </a:r>
            <a:r>
              <a:rPr lang="zh-CN" altLang="en-US" sz="2400" dirty="0"/>
              <a:t>严蔚敏等</a:t>
            </a:r>
            <a:r>
              <a:rPr lang="en-US" altLang="zh-CN" sz="2400" dirty="0"/>
              <a:t>,</a:t>
            </a:r>
            <a:r>
              <a:rPr lang="zh-CN" altLang="en-US" sz="2400" dirty="0">
                <a:solidFill>
                  <a:schemeClr val="tx1"/>
                </a:solidFill>
              </a:rPr>
              <a:t>数据结构</a:t>
            </a:r>
            <a:r>
              <a:rPr lang="en-US" altLang="zh-CN" sz="2400" dirty="0">
                <a:solidFill>
                  <a:schemeClr val="tx1"/>
                </a:solidFill>
              </a:rPr>
              <a:t>, </a:t>
            </a:r>
            <a:r>
              <a:rPr lang="zh-CN" altLang="en-US" sz="2400" dirty="0">
                <a:solidFill>
                  <a:schemeClr val="tx1"/>
                </a:solidFill>
              </a:rPr>
              <a:t>清华大学</a:t>
            </a:r>
            <a:r>
              <a:rPr lang="en-US" altLang="zh-CN" sz="2400" dirty="0">
                <a:solidFill>
                  <a:schemeClr val="tx1"/>
                </a:solidFill>
              </a:rPr>
              <a:t>. </a:t>
            </a:r>
          </a:p>
          <a:p>
            <a:pPr>
              <a:spcBef>
                <a:spcPct val="20000"/>
              </a:spcBef>
            </a:pPr>
            <a:r>
              <a:rPr lang="en-US" altLang="zh-CN" sz="2400" dirty="0">
                <a:solidFill>
                  <a:schemeClr val="tx1"/>
                </a:solidFill>
              </a:rPr>
              <a:t>[5]</a:t>
            </a:r>
            <a:r>
              <a:rPr lang="en-US" altLang="zh-CN" sz="2400" dirty="0">
                <a:solidFill>
                  <a:srgbClr val="FF0000"/>
                </a:solidFill>
              </a:rPr>
              <a:t>[C]</a:t>
            </a:r>
            <a:r>
              <a:rPr lang="en-US" altLang="zh-CN" sz="2400" dirty="0">
                <a:solidFill>
                  <a:schemeClr val="tx1"/>
                </a:solidFill>
              </a:rPr>
              <a:t> </a:t>
            </a:r>
            <a:r>
              <a:rPr lang="zh-CN" altLang="en-US" sz="2400" dirty="0">
                <a:solidFill>
                  <a:schemeClr val="tx1"/>
                </a:solidFill>
              </a:rPr>
              <a:t>潘金贵等译</a:t>
            </a:r>
            <a:r>
              <a:rPr lang="en-US" altLang="zh-CN" sz="2400" dirty="0">
                <a:solidFill>
                  <a:schemeClr val="tx1"/>
                </a:solidFill>
              </a:rPr>
              <a:t>, </a:t>
            </a:r>
            <a:r>
              <a:rPr lang="en-US" altLang="zh-CN" sz="2400" dirty="0" err="1">
                <a:solidFill>
                  <a:schemeClr val="tx1"/>
                </a:solidFill>
              </a:rPr>
              <a:t>Cormen</a:t>
            </a:r>
            <a:r>
              <a:rPr lang="zh-CN" altLang="en-US" sz="2400" dirty="0">
                <a:solidFill>
                  <a:schemeClr val="tx1"/>
                </a:solidFill>
              </a:rPr>
              <a:t>等著</a:t>
            </a:r>
            <a:r>
              <a:rPr lang="en-US" altLang="zh-CN" sz="2400" dirty="0">
                <a:solidFill>
                  <a:schemeClr val="tx1"/>
                </a:solidFill>
              </a:rPr>
              <a:t>, </a:t>
            </a:r>
            <a:r>
              <a:rPr lang="zh-CN" altLang="en-US" sz="2400" dirty="0">
                <a:solidFill>
                  <a:schemeClr val="tx1"/>
                </a:solidFill>
              </a:rPr>
              <a:t>算法导论</a:t>
            </a:r>
            <a:r>
              <a:rPr lang="en-US" altLang="zh-CN" sz="2400" dirty="0">
                <a:solidFill>
                  <a:schemeClr val="tx1"/>
                </a:solidFill>
              </a:rPr>
              <a:t>, </a:t>
            </a:r>
            <a:r>
              <a:rPr lang="zh-CN" altLang="en-US" sz="2400" dirty="0">
                <a:solidFill>
                  <a:schemeClr val="tx1"/>
                </a:solidFill>
              </a:rPr>
              <a:t>机械工业</a:t>
            </a:r>
            <a:r>
              <a:rPr lang="en-US" altLang="zh-CN" sz="2400" dirty="0">
                <a:solidFill>
                  <a:schemeClr val="tx1"/>
                </a:solidFill>
              </a:rPr>
              <a:t>.</a:t>
            </a:r>
          </a:p>
          <a:p>
            <a:pPr>
              <a:spcBef>
                <a:spcPct val="20000"/>
              </a:spcBef>
            </a:pPr>
            <a:r>
              <a:rPr lang="en-US" altLang="zh-CN" sz="2400" dirty="0">
                <a:solidFill>
                  <a:schemeClr val="tx1"/>
                </a:solidFill>
              </a:rPr>
              <a:t>[6]</a:t>
            </a:r>
            <a:r>
              <a:rPr lang="en-US" altLang="zh-CN" sz="2400" dirty="0">
                <a:solidFill>
                  <a:srgbClr val="FF0000"/>
                </a:solidFill>
              </a:rPr>
              <a:t>[M]</a:t>
            </a:r>
            <a:r>
              <a:rPr lang="en-US" altLang="zh-CN" sz="2400" dirty="0">
                <a:solidFill>
                  <a:schemeClr val="tx1"/>
                </a:solidFill>
              </a:rPr>
              <a:t> </a:t>
            </a:r>
            <a:r>
              <a:rPr lang="zh-CN" altLang="en-US" sz="2400" dirty="0">
                <a:solidFill>
                  <a:schemeClr val="tx1"/>
                </a:solidFill>
              </a:rPr>
              <a:t>黄林鹏等译</a:t>
            </a:r>
            <a:r>
              <a:rPr lang="en-US" altLang="zh-CN" sz="2400" dirty="0">
                <a:solidFill>
                  <a:schemeClr val="tx1"/>
                </a:solidFill>
              </a:rPr>
              <a:t>, Manber</a:t>
            </a:r>
            <a:r>
              <a:rPr lang="zh-CN" altLang="en-US" sz="2400" dirty="0">
                <a:solidFill>
                  <a:schemeClr val="tx1"/>
                </a:solidFill>
              </a:rPr>
              <a:t>著</a:t>
            </a:r>
            <a:r>
              <a:rPr lang="en-US" altLang="zh-CN" sz="2400" dirty="0">
                <a:solidFill>
                  <a:schemeClr val="tx1"/>
                </a:solidFill>
              </a:rPr>
              <a:t>, </a:t>
            </a:r>
            <a:r>
              <a:rPr lang="zh-CN" altLang="en-US" sz="2400" dirty="0">
                <a:solidFill>
                  <a:schemeClr val="tx1"/>
                </a:solidFill>
              </a:rPr>
              <a:t>算法引论</a:t>
            </a:r>
            <a:r>
              <a:rPr lang="en-US" altLang="zh-CN" sz="2400" dirty="0">
                <a:solidFill>
                  <a:schemeClr val="tx1"/>
                </a:solidFill>
              </a:rPr>
              <a:t>-</a:t>
            </a:r>
            <a:r>
              <a:rPr lang="zh-CN" altLang="en-US" sz="2400" dirty="0">
                <a:solidFill>
                  <a:schemeClr val="tx1"/>
                </a:solidFill>
              </a:rPr>
              <a:t>一种创造性方法</a:t>
            </a:r>
            <a:r>
              <a:rPr lang="en-US" altLang="zh-CN" sz="2400" dirty="0">
                <a:solidFill>
                  <a:schemeClr val="tx1"/>
                </a:solidFill>
              </a:rPr>
              <a:t>, </a:t>
            </a:r>
            <a:r>
              <a:rPr lang="zh-CN" altLang="en-US" sz="2400" dirty="0">
                <a:solidFill>
                  <a:schemeClr val="tx1"/>
                </a:solidFill>
              </a:rPr>
              <a:t>电子</a:t>
            </a:r>
            <a:r>
              <a:rPr lang="en-US" altLang="zh-CN" sz="2400" dirty="0">
                <a:solidFill>
                  <a:schemeClr val="tx1"/>
                </a:solidFill>
              </a:rPr>
              <a:t>. </a:t>
            </a:r>
          </a:p>
          <a:p>
            <a:pPr>
              <a:spcBef>
                <a:spcPct val="20000"/>
              </a:spcBef>
            </a:pPr>
            <a:r>
              <a:rPr lang="en-US" altLang="zh-CN" sz="2400" dirty="0">
                <a:solidFill>
                  <a:schemeClr val="tx1"/>
                </a:solidFill>
              </a:rPr>
              <a:t>[7]</a:t>
            </a:r>
            <a:r>
              <a:rPr lang="en-US" altLang="zh-CN" sz="2400" dirty="0">
                <a:solidFill>
                  <a:srgbClr val="FF0000"/>
                </a:solidFill>
              </a:rPr>
              <a:t>[</a:t>
            </a:r>
            <a:r>
              <a:rPr lang="zh-CN" altLang="en-US" sz="2400" dirty="0">
                <a:solidFill>
                  <a:srgbClr val="FF0000"/>
                </a:solidFill>
              </a:rPr>
              <a:t>刘</a:t>
            </a:r>
            <a:r>
              <a:rPr lang="en-US" altLang="zh-CN" sz="2400" dirty="0">
                <a:solidFill>
                  <a:srgbClr val="FF0000"/>
                </a:solidFill>
              </a:rPr>
              <a:t>]</a:t>
            </a:r>
            <a:r>
              <a:rPr lang="en-US" altLang="zh-CN" sz="2400" dirty="0">
                <a:solidFill>
                  <a:schemeClr val="tx1"/>
                </a:solidFill>
              </a:rPr>
              <a:t> </a:t>
            </a:r>
            <a:r>
              <a:rPr lang="zh-CN" altLang="en-US" sz="2400" dirty="0">
                <a:solidFill>
                  <a:schemeClr val="tx1"/>
                </a:solidFill>
              </a:rPr>
              <a:t>刘汝佳等</a:t>
            </a:r>
            <a:r>
              <a:rPr lang="en-US" altLang="zh-CN" sz="2400" dirty="0">
                <a:solidFill>
                  <a:schemeClr val="tx1"/>
                </a:solidFill>
              </a:rPr>
              <a:t>, </a:t>
            </a:r>
            <a:r>
              <a:rPr lang="zh-CN" altLang="en-US" sz="2400" dirty="0">
                <a:solidFill>
                  <a:schemeClr val="tx1"/>
                </a:solidFill>
              </a:rPr>
              <a:t>算法艺术与信息学竞赛</a:t>
            </a:r>
            <a:r>
              <a:rPr lang="en-US" altLang="zh-CN" sz="2400" dirty="0">
                <a:solidFill>
                  <a:schemeClr val="tx1"/>
                </a:solidFill>
              </a:rPr>
              <a:t>, </a:t>
            </a:r>
            <a:r>
              <a:rPr lang="zh-CN" altLang="en-US" sz="2400" dirty="0">
                <a:solidFill>
                  <a:schemeClr val="tx1"/>
                </a:solidFill>
              </a:rPr>
              <a:t>清华大学</a:t>
            </a:r>
            <a:r>
              <a:rPr lang="en-US" altLang="zh-CN" sz="2400" dirty="0">
                <a:solidFill>
                  <a:schemeClr val="tx1"/>
                </a:solidFill>
              </a:rPr>
              <a:t>.</a:t>
            </a:r>
          </a:p>
        </p:txBody>
      </p:sp>
      <p:sp>
        <p:nvSpPr>
          <p:cNvPr id="16386" name="Rectangle 13"/>
          <p:cNvSpPr>
            <a:spLocks noGrp="1" noChangeArrowheads="1"/>
          </p:cNvSpPr>
          <p:nvPr>
            <p:ph type="ctrTitle"/>
          </p:nvPr>
        </p:nvSpPr>
        <p:spPr>
          <a:xfrm>
            <a:off x="0" y="0"/>
            <a:ext cx="9144000" cy="1844675"/>
          </a:xfrm>
        </p:spPr>
        <p:txBody>
          <a:bodyPr/>
          <a:lstStyle/>
          <a:p>
            <a:pPr eaLnBrk="1" hangingPunct="1"/>
            <a:r>
              <a:rPr lang="zh-CN" altLang="en-US" sz="5400" b="1" dirty="0">
                <a:solidFill>
                  <a:schemeClr val="tx1"/>
                </a:solidFill>
              </a:rPr>
              <a:t>数据结构与算法设计</a:t>
            </a:r>
          </a:p>
        </p:txBody>
      </p:sp>
    </p:spTree>
    <p:extLst>
      <p:ext uri="{BB962C8B-B14F-4D97-AF65-F5344CB8AC3E}">
        <p14:creationId xmlns:p14="http://schemas.microsoft.com/office/powerpoint/2010/main" val="6805573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idx="4294967295"/>
          </p:nvPr>
        </p:nvSpPr>
        <p:spPr/>
        <p:txBody>
          <a:bodyPr/>
          <a:lstStyle/>
          <a:p>
            <a:pPr eaLnBrk="1" hangingPunct="1"/>
            <a:r>
              <a:rPr lang="zh-CN" altLang="en-US" b="1" smtClean="0"/>
              <a:t>第</a:t>
            </a:r>
            <a:r>
              <a:rPr lang="en-US" altLang="zh-CN" b="1" smtClean="0"/>
              <a:t>3</a:t>
            </a:r>
            <a:r>
              <a:rPr lang="zh-CN" altLang="en-US" b="1" smtClean="0"/>
              <a:t>章 动态规划</a:t>
            </a:r>
          </a:p>
        </p:txBody>
      </p:sp>
      <p:sp>
        <p:nvSpPr>
          <p:cNvPr id="13315" name="Text Box 3"/>
          <p:cNvSpPr txBox="1">
            <a:spLocks noChangeArrowheads="1"/>
          </p:cNvSpPr>
          <p:nvPr/>
        </p:nvSpPr>
        <p:spPr bwMode="auto">
          <a:xfrm>
            <a:off x="107950" y="1125538"/>
            <a:ext cx="8964613"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pPr>
            <a:r>
              <a:rPr lang="zh-CN" altLang="en-US" sz="2000" dirty="0" smtClean="0">
                <a:solidFill>
                  <a:srgbClr val="000000"/>
                </a:solidFill>
                <a:sym typeface="Symbol" pitchFamily="18" charset="2"/>
              </a:rPr>
              <a:t>解</a:t>
            </a:r>
            <a:r>
              <a:rPr lang="en-US" altLang="zh-CN" sz="2000" dirty="0" smtClean="0">
                <a:solidFill>
                  <a:srgbClr val="000000"/>
                </a:solidFill>
                <a:sym typeface="Symbol" pitchFamily="18" charset="2"/>
              </a:rPr>
              <a:t>: </a:t>
            </a:r>
            <a:r>
              <a:rPr lang="zh-CN" altLang="en-US" sz="2000" dirty="0" smtClean="0">
                <a:solidFill>
                  <a:srgbClr val="000000"/>
                </a:solidFill>
                <a:sym typeface="Symbol" pitchFamily="18" charset="2"/>
              </a:rPr>
              <a:t>圆周上石子合并</a:t>
            </a:r>
            <a:r>
              <a:rPr lang="en-US" altLang="zh-CN" sz="2000" dirty="0" smtClean="0">
                <a:solidFill>
                  <a:srgbClr val="000000"/>
                </a:solidFill>
                <a:sym typeface="Symbol" pitchFamily="18" charset="2"/>
              </a:rPr>
              <a:t>, </a:t>
            </a:r>
            <a:r>
              <a:rPr lang="zh-CN" altLang="en-US" sz="2000" dirty="0">
                <a:solidFill>
                  <a:srgbClr val="000000"/>
                </a:solidFill>
                <a:sym typeface="Symbol" pitchFamily="18" charset="2"/>
              </a:rPr>
              <a:t>子结构</a:t>
            </a:r>
            <a:r>
              <a:rPr lang="en-US" altLang="zh-CN" sz="2000" dirty="0">
                <a:solidFill>
                  <a:srgbClr val="000000"/>
                </a:solidFill>
                <a:sym typeface="Symbol" pitchFamily="18" charset="2"/>
              </a:rPr>
              <a:t>[</a:t>
            </a:r>
            <a:r>
              <a:rPr lang="en-US" altLang="zh-CN" sz="2000" dirty="0" err="1">
                <a:solidFill>
                  <a:srgbClr val="000000"/>
                </a:solidFill>
                <a:sym typeface="Symbol" pitchFamily="18" charset="2"/>
              </a:rPr>
              <a:t>i:j</a:t>
            </a:r>
            <a:r>
              <a:rPr lang="en-US" altLang="zh-CN" sz="2000" dirty="0" smtClean="0">
                <a:solidFill>
                  <a:srgbClr val="000000"/>
                </a:solidFill>
                <a:sym typeface="Symbol" pitchFamily="18" charset="2"/>
              </a:rPr>
              <a:t>], </a:t>
            </a:r>
            <a:r>
              <a:rPr lang="zh-CN" altLang="en-US" sz="2000" dirty="0" smtClean="0">
                <a:solidFill>
                  <a:srgbClr val="000000"/>
                </a:solidFill>
                <a:sym typeface="Symbol" pitchFamily="18" charset="2"/>
              </a:rPr>
              <a:t>当</a:t>
            </a:r>
            <a:r>
              <a:rPr lang="en-US" altLang="zh-CN" sz="2000" dirty="0" smtClean="0">
                <a:solidFill>
                  <a:srgbClr val="000000"/>
                </a:solidFill>
                <a:sym typeface="Symbol" pitchFamily="18" charset="2"/>
              </a:rPr>
              <a:t>j&gt;n</a:t>
            </a:r>
            <a:r>
              <a:rPr lang="zh-CN" altLang="en-US" sz="2000" dirty="0">
                <a:solidFill>
                  <a:srgbClr val="000000"/>
                </a:solidFill>
                <a:sym typeface="Symbol" pitchFamily="18" charset="2"/>
              </a:rPr>
              <a:t>时指跨过第</a:t>
            </a:r>
            <a:r>
              <a:rPr lang="en-US" altLang="zh-CN" sz="2000" dirty="0">
                <a:solidFill>
                  <a:srgbClr val="000000"/>
                </a:solidFill>
                <a:sym typeface="Symbol" pitchFamily="18" charset="2"/>
              </a:rPr>
              <a:t>n</a:t>
            </a:r>
            <a:r>
              <a:rPr lang="zh-CN" altLang="en-US" sz="2000" dirty="0">
                <a:solidFill>
                  <a:srgbClr val="000000"/>
                </a:solidFill>
                <a:sym typeface="Symbol" pitchFamily="18" charset="2"/>
              </a:rPr>
              <a:t>堆到</a:t>
            </a:r>
            <a:r>
              <a:rPr lang="zh-CN" altLang="en-US" sz="2000" dirty="0" smtClean="0">
                <a:solidFill>
                  <a:srgbClr val="000000"/>
                </a:solidFill>
                <a:sym typeface="Symbol" pitchFamily="18" charset="2"/>
              </a:rPr>
              <a:t>第</a:t>
            </a:r>
            <a:r>
              <a:rPr lang="en-US" altLang="zh-CN" sz="2000" dirty="0" err="1" smtClean="0">
                <a:solidFill>
                  <a:srgbClr val="000000"/>
                </a:solidFill>
                <a:sym typeface="Symbol" pitchFamily="18" charset="2"/>
              </a:rPr>
              <a:t>j%n</a:t>
            </a:r>
            <a:r>
              <a:rPr lang="zh-CN" altLang="en-US" sz="2000" dirty="0" smtClean="0">
                <a:solidFill>
                  <a:srgbClr val="000000"/>
                </a:solidFill>
                <a:sym typeface="Symbol" pitchFamily="18" charset="2"/>
              </a:rPr>
              <a:t>堆</a:t>
            </a:r>
            <a:r>
              <a:rPr lang="en-US" altLang="zh-CN" sz="2000" dirty="0" smtClean="0">
                <a:solidFill>
                  <a:srgbClr val="000000"/>
                </a:solidFill>
                <a:sym typeface="Symbol" pitchFamily="18" charset="2"/>
              </a:rPr>
              <a:t>.</a:t>
            </a:r>
            <a:endParaRPr lang="zh-CN" altLang="en-US" sz="2000" dirty="0">
              <a:solidFill>
                <a:srgbClr val="000000"/>
              </a:solidFill>
              <a:sym typeface="Symbol" pitchFamily="18" charset="2"/>
            </a:endParaRPr>
          </a:p>
          <a:p>
            <a:pPr eaLnBrk="1" hangingPunct="1">
              <a:lnSpc>
                <a:spcPct val="110000"/>
              </a:lnSpc>
              <a:spcBef>
                <a:spcPct val="10000"/>
              </a:spcBef>
              <a:buFontTx/>
              <a:buChar char="•"/>
            </a:pPr>
            <a:r>
              <a:rPr lang="zh-CN" altLang="en-US" sz="2000" dirty="0">
                <a:solidFill>
                  <a:srgbClr val="000000"/>
                </a:solidFill>
                <a:sym typeface="Symbol" pitchFamily="18" charset="2"/>
              </a:rPr>
              <a:t> 定义</a:t>
            </a:r>
            <a:r>
              <a:rPr lang="en-US" altLang="zh-CN" sz="2000" dirty="0">
                <a:solidFill>
                  <a:srgbClr val="000000"/>
                </a:solidFill>
                <a:sym typeface="Symbol" pitchFamily="18" charset="2"/>
              </a:rPr>
              <a:t>m[</a:t>
            </a:r>
            <a:r>
              <a:rPr lang="en-US" altLang="zh-CN" sz="2000" dirty="0" err="1">
                <a:solidFill>
                  <a:srgbClr val="000000"/>
                </a:solidFill>
                <a:sym typeface="Symbol" pitchFamily="18" charset="2"/>
              </a:rPr>
              <a:t>i</a:t>
            </a:r>
            <a:r>
              <a:rPr lang="en-US" altLang="zh-CN" sz="2000" dirty="0">
                <a:solidFill>
                  <a:srgbClr val="000000"/>
                </a:solidFill>
                <a:sym typeface="Symbol" pitchFamily="18" charset="2"/>
              </a:rPr>
              <a:t>][</a:t>
            </a:r>
            <a:r>
              <a:rPr lang="en-US" altLang="zh-CN" sz="2000" dirty="0" err="1">
                <a:solidFill>
                  <a:srgbClr val="000000"/>
                </a:solidFill>
                <a:sym typeface="Symbol" pitchFamily="18" charset="2"/>
              </a:rPr>
              <a:t>len</a:t>
            </a:r>
            <a:r>
              <a:rPr lang="en-US" altLang="zh-CN" sz="2000" dirty="0">
                <a:solidFill>
                  <a:srgbClr val="000000"/>
                </a:solidFill>
                <a:sym typeface="Symbol" pitchFamily="18" charset="2"/>
              </a:rPr>
              <a:t>]</a:t>
            </a:r>
            <a:r>
              <a:rPr lang="zh-CN" altLang="en-US" sz="2000" dirty="0">
                <a:solidFill>
                  <a:srgbClr val="000000"/>
                </a:solidFill>
                <a:sym typeface="Symbol" pitchFamily="18" charset="2"/>
              </a:rPr>
              <a:t>为合并第</a:t>
            </a:r>
            <a:r>
              <a:rPr lang="en-US" altLang="zh-CN" sz="2000" dirty="0" err="1">
                <a:solidFill>
                  <a:srgbClr val="000000"/>
                </a:solidFill>
                <a:sym typeface="Symbol" pitchFamily="18" charset="2"/>
              </a:rPr>
              <a:t>i</a:t>
            </a:r>
            <a:r>
              <a:rPr lang="zh-CN" altLang="en-US" sz="2000" dirty="0">
                <a:solidFill>
                  <a:srgbClr val="000000"/>
                </a:solidFill>
                <a:sym typeface="Symbol" pitchFamily="18" charset="2"/>
              </a:rPr>
              <a:t>堆到第</a:t>
            </a:r>
            <a:r>
              <a:rPr lang="en-US" altLang="zh-CN" sz="2000" dirty="0">
                <a:solidFill>
                  <a:srgbClr val="000000"/>
                </a:solidFill>
                <a:sym typeface="Symbol" pitchFamily="18" charset="2"/>
              </a:rPr>
              <a:t>i+len-1</a:t>
            </a:r>
            <a:r>
              <a:rPr lang="zh-CN" altLang="en-US" sz="2000" dirty="0">
                <a:solidFill>
                  <a:srgbClr val="000000"/>
                </a:solidFill>
                <a:sym typeface="Symbol" pitchFamily="18" charset="2"/>
              </a:rPr>
              <a:t>堆石子能得到的最少分数 </a:t>
            </a:r>
            <a:endParaRPr lang="en-US" altLang="zh-CN" sz="2000" dirty="0" smtClean="0">
              <a:solidFill>
                <a:srgbClr val="000000"/>
              </a:solidFill>
              <a:sym typeface="Symbol" pitchFamily="18" charset="2"/>
            </a:endParaRPr>
          </a:p>
          <a:p>
            <a:pPr eaLnBrk="1" hangingPunct="1">
              <a:lnSpc>
                <a:spcPct val="110000"/>
              </a:lnSpc>
              <a:spcBef>
                <a:spcPct val="10000"/>
              </a:spcBef>
            </a:pPr>
            <a:r>
              <a:rPr lang="en-US" altLang="zh-CN" sz="2000" dirty="0" smtClean="0">
                <a:solidFill>
                  <a:srgbClr val="000000"/>
                </a:solidFill>
                <a:sym typeface="Symbol" pitchFamily="18" charset="2"/>
              </a:rPr>
              <a:t>           x[</a:t>
            </a:r>
            <a:r>
              <a:rPr lang="en-US" altLang="zh-CN" sz="2000" dirty="0" err="1" smtClean="0">
                <a:solidFill>
                  <a:srgbClr val="000000"/>
                </a:solidFill>
                <a:sym typeface="Symbol" pitchFamily="18" charset="2"/>
              </a:rPr>
              <a:t>i</a:t>
            </a:r>
            <a:r>
              <a:rPr lang="en-US" altLang="zh-CN" sz="2000" dirty="0">
                <a:solidFill>
                  <a:srgbClr val="000000"/>
                </a:solidFill>
                <a:sym typeface="Symbol" pitchFamily="18" charset="2"/>
              </a:rPr>
              <a:t>][</a:t>
            </a:r>
            <a:r>
              <a:rPr lang="en-US" altLang="zh-CN" sz="2000" dirty="0" err="1">
                <a:solidFill>
                  <a:srgbClr val="000000"/>
                </a:solidFill>
                <a:sym typeface="Symbol" pitchFamily="18" charset="2"/>
              </a:rPr>
              <a:t>len</a:t>
            </a:r>
            <a:r>
              <a:rPr lang="en-US" altLang="zh-CN" sz="2000" dirty="0">
                <a:solidFill>
                  <a:srgbClr val="000000"/>
                </a:solidFill>
                <a:sym typeface="Symbol" pitchFamily="18" charset="2"/>
              </a:rPr>
              <a:t>]</a:t>
            </a:r>
            <a:r>
              <a:rPr lang="zh-CN" altLang="en-US" sz="2000" dirty="0">
                <a:solidFill>
                  <a:srgbClr val="000000"/>
                </a:solidFill>
                <a:sym typeface="Symbol" pitchFamily="18" charset="2"/>
              </a:rPr>
              <a:t>为合并第</a:t>
            </a:r>
            <a:r>
              <a:rPr lang="en-US" altLang="zh-CN" sz="2000" dirty="0" err="1">
                <a:solidFill>
                  <a:srgbClr val="000000"/>
                </a:solidFill>
                <a:sym typeface="Symbol" pitchFamily="18" charset="2"/>
              </a:rPr>
              <a:t>i</a:t>
            </a:r>
            <a:r>
              <a:rPr lang="zh-CN" altLang="en-US" sz="2000" dirty="0">
                <a:solidFill>
                  <a:srgbClr val="000000"/>
                </a:solidFill>
                <a:sym typeface="Symbol" pitchFamily="18" charset="2"/>
              </a:rPr>
              <a:t>堆到第</a:t>
            </a:r>
            <a:r>
              <a:rPr lang="en-US" altLang="zh-CN" sz="2000" dirty="0">
                <a:solidFill>
                  <a:srgbClr val="000000"/>
                </a:solidFill>
                <a:sym typeface="Symbol" pitchFamily="18" charset="2"/>
              </a:rPr>
              <a:t>i+len-1</a:t>
            </a:r>
            <a:r>
              <a:rPr lang="zh-CN" altLang="en-US" sz="2000" dirty="0">
                <a:solidFill>
                  <a:srgbClr val="000000"/>
                </a:solidFill>
                <a:sym typeface="Symbol" pitchFamily="18" charset="2"/>
              </a:rPr>
              <a:t>堆石子能得到的</a:t>
            </a:r>
            <a:r>
              <a:rPr lang="zh-CN" altLang="en-US" sz="2000" dirty="0" smtClean="0">
                <a:solidFill>
                  <a:srgbClr val="000000"/>
                </a:solidFill>
                <a:sym typeface="Symbol" pitchFamily="18" charset="2"/>
              </a:rPr>
              <a:t>最多分数</a:t>
            </a:r>
            <a:endParaRPr lang="zh-CN" altLang="en-US" sz="2000" dirty="0">
              <a:solidFill>
                <a:srgbClr val="000000"/>
              </a:solidFill>
              <a:sym typeface="Symbol" pitchFamily="18" charset="2"/>
            </a:endParaRPr>
          </a:p>
          <a:p>
            <a:pPr eaLnBrk="1" hangingPunct="1">
              <a:lnSpc>
                <a:spcPct val="110000"/>
              </a:lnSpc>
              <a:spcBef>
                <a:spcPct val="10000"/>
              </a:spcBef>
              <a:buFontTx/>
              <a:buChar char="•"/>
            </a:pPr>
            <a:r>
              <a:rPr lang="en-US" altLang="zh-CN" sz="2000" dirty="0">
                <a:solidFill>
                  <a:srgbClr val="000000"/>
                </a:solidFill>
                <a:sym typeface="Symbol" pitchFamily="18" charset="2"/>
              </a:rPr>
              <a:t> </a:t>
            </a:r>
            <a:r>
              <a:rPr lang="en-US" altLang="zh-CN" sz="2000" dirty="0" smtClean="0">
                <a:solidFill>
                  <a:srgbClr val="000000"/>
                </a:solidFill>
                <a:sym typeface="Symbol" pitchFamily="18" charset="2"/>
              </a:rPr>
              <a:t>m[</a:t>
            </a:r>
            <a:r>
              <a:rPr lang="en-US" altLang="zh-CN" sz="2000" dirty="0" err="1" smtClean="0">
                <a:solidFill>
                  <a:srgbClr val="000000"/>
                </a:solidFill>
                <a:sym typeface="Symbol" pitchFamily="18" charset="2"/>
              </a:rPr>
              <a:t>i</a:t>
            </a:r>
            <a:r>
              <a:rPr lang="en-US" altLang="zh-CN" sz="2000" dirty="0">
                <a:solidFill>
                  <a:srgbClr val="000000"/>
                </a:solidFill>
                <a:sym typeface="Symbol" pitchFamily="18" charset="2"/>
              </a:rPr>
              <a:t>][</a:t>
            </a:r>
            <a:r>
              <a:rPr lang="en-US" altLang="zh-CN" sz="2000" dirty="0" err="1">
                <a:solidFill>
                  <a:srgbClr val="000000"/>
                </a:solidFill>
                <a:sym typeface="Symbol" pitchFamily="18" charset="2"/>
              </a:rPr>
              <a:t>len</a:t>
            </a:r>
            <a:r>
              <a:rPr lang="en-US" altLang="zh-CN" sz="2000" dirty="0" smtClean="0">
                <a:solidFill>
                  <a:srgbClr val="000000"/>
                </a:solidFill>
                <a:sym typeface="Symbol" pitchFamily="18" charset="2"/>
              </a:rPr>
              <a:t>] = min</a:t>
            </a:r>
            <a:r>
              <a:rPr lang="en-US" altLang="zh-CN" sz="2000" dirty="0">
                <a:solidFill>
                  <a:srgbClr val="000000"/>
                </a:solidFill>
                <a:sym typeface="Symbol" pitchFamily="18" charset="2"/>
              </a:rPr>
              <a:t>{ m[</a:t>
            </a:r>
            <a:r>
              <a:rPr lang="en-US" altLang="zh-CN" sz="2000" dirty="0" err="1">
                <a:solidFill>
                  <a:srgbClr val="000000"/>
                </a:solidFill>
                <a:sym typeface="Symbol" pitchFamily="18" charset="2"/>
              </a:rPr>
              <a:t>i</a:t>
            </a:r>
            <a:r>
              <a:rPr lang="en-US" altLang="zh-CN" sz="2000" dirty="0">
                <a:solidFill>
                  <a:srgbClr val="000000"/>
                </a:solidFill>
                <a:sym typeface="Symbol" pitchFamily="18" charset="2"/>
              </a:rPr>
              <a:t>][k]+m[</a:t>
            </a:r>
            <a:r>
              <a:rPr lang="en-US" altLang="zh-CN" sz="2000" dirty="0" err="1">
                <a:solidFill>
                  <a:srgbClr val="000000"/>
                </a:solidFill>
                <a:sym typeface="Symbol" pitchFamily="18" charset="2"/>
              </a:rPr>
              <a:t>i+k</a:t>
            </a:r>
            <a:r>
              <a:rPr lang="en-US" altLang="zh-CN" sz="2000" dirty="0">
                <a:solidFill>
                  <a:srgbClr val="000000"/>
                </a:solidFill>
                <a:sym typeface="Symbol" pitchFamily="18" charset="2"/>
              </a:rPr>
              <a:t>][</a:t>
            </a:r>
            <a:r>
              <a:rPr lang="en-US" altLang="zh-CN" sz="2000" dirty="0" err="1">
                <a:solidFill>
                  <a:srgbClr val="000000"/>
                </a:solidFill>
                <a:sym typeface="Symbol" pitchFamily="18" charset="2"/>
              </a:rPr>
              <a:t>len</a:t>
            </a:r>
            <a:r>
              <a:rPr lang="en-US" altLang="zh-CN" sz="2000" dirty="0">
                <a:solidFill>
                  <a:srgbClr val="000000"/>
                </a:solidFill>
                <a:sym typeface="Symbol" pitchFamily="18" charset="2"/>
              </a:rPr>
              <a:t>-k]+ sum[i:i+len-1] | 0  k &lt; </a:t>
            </a:r>
            <a:r>
              <a:rPr lang="en-US" altLang="zh-CN" sz="2000" dirty="0" err="1">
                <a:solidFill>
                  <a:srgbClr val="000000"/>
                </a:solidFill>
                <a:sym typeface="Symbol" pitchFamily="18" charset="2"/>
              </a:rPr>
              <a:t>len</a:t>
            </a:r>
            <a:r>
              <a:rPr lang="en-US" altLang="zh-CN" sz="2000" dirty="0">
                <a:solidFill>
                  <a:srgbClr val="000000"/>
                </a:solidFill>
                <a:sym typeface="Symbol" pitchFamily="18" charset="2"/>
              </a:rPr>
              <a:t>}</a:t>
            </a:r>
            <a:endParaRPr lang="zh-CN" altLang="en-US" sz="2000" dirty="0">
              <a:solidFill>
                <a:srgbClr val="000000"/>
              </a:solidFill>
              <a:sym typeface="Symbol" pitchFamily="18" charset="2"/>
            </a:endParaRPr>
          </a:p>
          <a:p>
            <a:pPr eaLnBrk="1" hangingPunct="1">
              <a:lnSpc>
                <a:spcPct val="110000"/>
              </a:lnSpc>
              <a:spcBef>
                <a:spcPct val="10000"/>
              </a:spcBef>
              <a:buFontTx/>
              <a:buChar char="•"/>
            </a:pPr>
            <a:r>
              <a:rPr lang="en-US" altLang="zh-CN" sz="2000" dirty="0">
                <a:solidFill>
                  <a:srgbClr val="000000"/>
                </a:solidFill>
                <a:sym typeface="Symbol" pitchFamily="18" charset="2"/>
              </a:rPr>
              <a:t> </a:t>
            </a:r>
            <a:r>
              <a:rPr lang="en-US" altLang="zh-CN" sz="2000" dirty="0" smtClean="0">
                <a:solidFill>
                  <a:srgbClr val="000000"/>
                </a:solidFill>
                <a:sym typeface="Symbol" pitchFamily="18" charset="2"/>
              </a:rPr>
              <a:t>x[</a:t>
            </a:r>
            <a:r>
              <a:rPr lang="en-US" altLang="zh-CN" sz="2000" dirty="0" err="1" smtClean="0">
                <a:solidFill>
                  <a:srgbClr val="000000"/>
                </a:solidFill>
                <a:sym typeface="Symbol" pitchFamily="18" charset="2"/>
              </a:rPr>
              <a:t>i</a:t>
            </a:r>
            <a:r>
              <a:rPr lang="en-US" altLang="zh-CN" sz="2000" dirty="0">
                <a:solidFill>
                  <a:srgbClr val="000000"/>
                </a:solidFill>
                <a:sym typeface="Symbol" pitchFamily="18" charset="2"/>
              </a:rPr>
              <a:t>][</a:t>
            </a:r>
            <a:r>
              <a:rPr lang="en-US" altLang="zh-CN" sz="2000" dirty="0" err="1">
                <a:solidFill>
                  <a:srgbClr val="000000"/>
                </a:solidFill>
                <a:sym typeface="Symbol" pitchFamily="18" charset="2"/>
              </a:rPr>
              <a:t>len</a:t>
            </a:r>
            <a:r>
              <a:rPr lang="en-US" altLang="zh-CN" sz="2000" dirty="0" smtClean="0">
                <a:solidFill>
                  <a:srgbClr val="000000"/>
                </a:solidFill>
                <a:sym typeface="Symbol" pitchFamily="18" charset="2"/>
              </a:rPr>
              <a:t>] = max{ x[</a:t>
            </a:r>
            <a:r>
              <a:rPr lang="en-US" altLang="zh-CN" sz="2000" dirty="0" err="1" smtClean="0">
                <a:solidFill>
                  <a:srgbClr val="000000"/>
                </a:solidFill>
                <a:sym typeface="Symbol" pitchFamily="18" charset="2"/>
              </a:rPr>
              <a:t>i</a:t>
            </a:r>
            <a:r>
              <a:rPr lang="en-US" altLang="zh-CN" sz="2000" dirty="0">
                <a:solidFill>
                  <a:srgbClr val="000000"/>
                </a:solidFill>
                <a:sym typeface="Symbol" pitchFamily="18" charset="2"/>
              </a:rPr>
              <a:t>][k</a:t>
            </a:r>
            <a:r>
              <a:rPr lang="en-US" altLang="zh-CN" sz="2000" dirty="0" smtClean="0">
                <a:solidFill>
                  <a:srgbClr val="000000"/>
                </a:solidFill>
                <a:sym typeface="Symbol" pitchFamily="18" charset="2"/>
              </a:rPr>
              <a:t>]+x[</a:t>
            </a:r>
            <a:r>
              <a:rPr lang="en-US" altLang="zh-CN" sz="2000" dirty="0" err="1" smtClean="0">
                <a:solidFill>
                  <a:srgbClr val="000000"/>
                </a:solidFill>
                <a:sym typeface="Symbol" pitchFamily="18" charset="2"/>
              </a:rPr>
              <a:t>i+k</a:t>
            </a:r>
            <a:r>
              <a:rPr lang="en-US" altLang="zh-CN" sz="2000" dirty="0">
                <a:solidFill>
                  <a:srgbClr val="000000"/>
                </a:solidFill>
                <a:sym typeface="Symbol" pitchFamily="18" charset="2"/>
              </a:rPr>
              <a:t>][</a:t>
            </a:r>
            <a:r>
              <a:rPr lang="en-US" altLang="zh-CN" sz="2000" dirty="0" err="1">
                <a:solidFill>
                  <a:srgbClr val="000000"/>
                </a:solidFill>
                <a:sym typeface="Symbol" pitchFamily="18" charset="2"/>
              </a:rPr>
              <a:t>len</a:t>
            </a:r>
            <a:r>
              <a:rPr lang="en-US" altLang="zh-CN" sz="2000" dirty="0">
                <a:solidFill>
                  <a:srgbClr val="000000"/>
                </a:solidFill>
                <a:sym typeface="Symbol" pitchFamily="18" charset="2"/>
              </a:rPr>
              <a:t>-k]+ sum[i:i+len-1] | 0  k &lt; </a:t>
            </a:r>
            <a:r>
              <a:rPr lang="en-US" altLang="zh-CN" sz="2000" dirty="0" err="1">
                <a:solidFill>
                  <a:srgbClr val="000000"/>
                </a:solidFill>
                <a:sym typeface="Symbol" pitchFamily="18" charset="2"/>
              </a:rPr>
              <a:t>len</a:t>
            </a:r>
            <a:r>
              <a:rPr lang="en-US" altLang="zh-CN" sz="2000" dirty="0">
                <a:solidFill>
                  <a:srgbClr val="000000"/>
                </a:solidFill>
                <a:sym typeface="Symbol" pitchFamily="18" charset="2"/>
              </a:rPr>
              <a:t>}</a:t>
            </a:r>
          </a:p>
        </p:txBody>
      </p:sp>
      <p:sp>
        <p:nvSpPr>
          <p:cNvPr id="208900" name="Text Box 4"/>
          <p:cNvSpPr txBox="1">
            <a:spLocks noChangeArrowheads="1"/>
          </p:cNvSpPr>
          <p:nvPr/>
        </p:nvSpPr>
        <p:spPr bwMode="auto">
          <a:xfrm>
            <a:off x="179512" y="2924944"/>
            <a:ext cx="6811480" cy="395492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05000"/>
              </a:lnSpc>
              <a:spcBef>
                <a:spcPct val="5000"/>
              </a:spcBef>
              <a:spcAft>
                <a:spcPct val="5000"/>
              </a:spcAft>
            </a:pPr>
            <a:r>
              <a:rPr lang="en-US" altLang="zh-CN" sz="2000" dirty="0">
                <a:solidFill>
                  <a:schemeClr val="tx1"/>
                </a:solidFill>
              </a:rPr>
              <a:t>1. </a:t>
            </a:r>
            <a:r>
              <a:rPr lang="zh-CN" altLang="en-US" sz="2000" dirty="0">
                <a:solidFill>
                  <a:schemeClr val="tx1"/>
                </a:solidFill>
              </a:rPr>
              <a:t>对 </a:t>
            </a:r>
            <a:r>
              <a:rPr lang="en-US" altLang="zh-CN" sz="2000" dirty="0" err="1">
                <a:solidFill>
                  <a:schemeClr val="tx1"/>
                </a:solidFill>
              </a:rPr>
              <a:t>i</a:t>
            </a:r>
            <a:r>
              <a:rPr lang="en-US" altLang="zh-CN" sz="2000" dirty="0">
                <a:solidFill>
                  <a:schemeClr val="tx1"/>
                </a:solidFill>
              </a:rPr>
              <a:t> = 1 </a:t>
            </a:r>
            <a:r>
              <a:rPr lang="zh-CN" altLang="en-US" sz="2000" dirty="0">
                <a:solidFill>
                  <a:schemeClr val="tx1"/>
                </a:solidFill>
              </a:rPr>
              <a:t>到 </a:t>
            </a:r>
            <a:r>
              <a:rPr lang="en-US" altLang="zh-CN" sz="2000" dirty="0">
                <a:solidFill>
                  <a:schemeClr val="tx1"/>
                </a:solidFill>
              </a:rPr>
              <a:t>n,  m[</a:t>
            </a:r>
            <a:r>
              <a:rPr lang="en-US" altLang="zh-CN" sz="2000" dirty="0" err="1">
                <a:solidFill>
                  <a:schemeClr val="tx1"/>
                </a:solidFill>
              </a:rPr>
              <a:t>i</a:t>
            </a:r>
            <a:r>
              <a:rPr lang="en-US" altLang="zh-CN" sz="2000" dirty="0">
                <a:solidFill>
                  <a:schemeClr val="tx1"/>
                </a:solidFill>
              </a:rPr>
              <a:t>][1]=0, </a:t>
            </a:r>
            <a:r>
              <a:rPr lang="en-US" altLang="zh-CN" sz="2000" dirty="0" smtClean="0">
                <a:solidFill>
                  <a:schemeClr val="tx1"/>
                </a:solidFill>
              </a:rPr>
              <a:t>x[</a:t>
            </a:r>
            <a:r>
              <a:rPr lang="en-US" altLang="zh-CN" sz="2000" dirty="0" err="1" smtClean="0">
                <a:solidFill>
                  <a:schemeClr val="tx1"/>
                </a:solidFill>
              </a:rPr>
              <a:t>i</a:t>
            </a:r>
            <a:r>
              <a:rPr lang="en-US" altLang="zh-CN" sz="2000" dirty="0">
                <a:solidFill>
                  <a:schemeClr val="tx1"/>
                </a:solidFill>
              </a:rPr>
              <a:t>][1</a:t>
            </a:r>
            <a:r>
              <a:rPr lang="en-US" altLang="zh-CN" sz="2000" dirty="0" smtClean="0">
                <a:solidFill>
                  <a:schemeClr val="tx1"/>
                </a:solidFill>
              </a:rPr>
              <a:t>]=0 </a:t>
            </a:r>
            <a:endParaRPr lang="en-US" altLang="zh-CN" sz="2000" dirty="0">
              <a:solidFill>
                <a:schemeClr val="tx1"/>
              </a:solidFill>
            </a:endParaRPr>
          </a:p>
          <a:p>
            <a:pPr eaLnBrk="1" hangingPunct="1">
              <a:lnSpc>
                <a:spcPct val="105000"/>
              </a:lnSpc>
              <a:spcBef>
                <a:spcPct val="5000"/>
              </a:spcBef>
              <a:spcAft>
                <a:spcPct val="5000"/>
              </a:spcAft>
            </a:pPr>
            <a:r>
              <a:rPr lang="en-US" altLang="zh-CN" sz="2000" dirty="0">
                <a:solidFill>
                  <a:schemeClr val="tx1"/>
                </a:solidFill>
              </a:rPr>
              <a:t>2. </a:t>
            </a:r>
            <a:r>
              <a:rPr lang="zh-CN" altLang="en-US" sz="2000" dirty="0">
                <a:solidFill>
                  <a:schemeClr val="tx1"/>
                </a:solidFill>
              </a:rPr>
              <a:t>对 </a:t>
            </a:r>
            <a:r>
              <a:rPr lang="en-US" altLang="zh-CN" sz="2000" dirty="0" err="1">
                <a:solidFill>
                  <a:schemeClr val="tx1"/>
                </a:solidFill>
              </a:rPr>
              <a:t>len</a:t>
            </a:r>
            <a:r>
              <a:rPr lang="en-US" altLang="zh-CN" sz="2000" dirty="0">
                <a:solidFill>
                  <a:schemeClr val="tx1"/>
                </a:solidFill>
              </a:rPr>
              <a:t> = 2 </a:t>
            </a:r>
            <a:r>
              <a:rPr lang="zh-CN" altLang="en-US" sz="2000" dirty="0">
                <a:solidFill>
                  <a:schemeClr val="tx1"/>
                </a:solidFill>
              </a:rPr>
              <a:t>到 </a:t>
            </a:r>
            <a:r>
              <a:rPr lang="en-US" altLang="zh-CN" sz="2000" dirty="0" smtClean="0">
                <a:solidFill>
                  <a:schemeClr val="tx1"/>
                </a:solidFill>
              </a:rPr>
              <a:t>n,  </a:t>
            </a:r>
            <a:r>
              <a:rPr lang="zh-CN" altLang="en-US" sz="2000" dirty="0" smtClean="0">
                <a:solidFill>
                  <a:schemeClr val="tx1"/>
                </a:solidFill>
              </a:rPr>
              <a:t>对</a:t>
            </a:r>
            <a:r>
              <a:rPr lang="en-US" altLang="zh-CN" sz="2000" dirty="0" err="1">
                <a:solidFill>
                  <a:schemeClr val="tx1"/>
                </a:solidFill>
              </a:rPr>
              <a:t>i</a:t>
            </a:r>
            <a:r>
              <a:rPr lang="en-US" altLang="zh-CN" sz="2000" dirty="0">
                <a:solidFill>
                  <a:schemeClr val="tx1"/>
                </a:solidFill>
              </a:rPr>
              <a:t> = 1 </a:t>
            </a:r>
            <a:r>
              <a:rPr lang="zh-CN" altLang="en-US" sz="2000" dirty="0">
                <a:solidFill>
                  <a:schemeClr val="tx1"/>
                </a:solidFill>
              </a:rPr>
              <a:t>到 </a:t>
            </a:r>
            <a:r>
              <a:rPr lang="en-US" altLang="zh-CN" sz="2000" dirty="0">
                <a:solidFill>
                  <a:schemeClr val="tx1"/>
                </a:solidFill>
              </a:rPr>
              <a:t>n</a:t>
            </a:r>
          </a:p>
          <a:p>
            <a:pPr eaLnBrk="1" hangingPunct="1">
              <a:lnSpc>
                <a:spcPct val="105000"/>
              </a:lnSpc>
              <a:spcBef>
                <a:spcPct val="5000"/>
              </a:spcBef>
              <a:spcAft>
                <a:spcPct val="5000"/>
              </a:spcAft>
            </a:pPr>
            <a:r>
              <a:rPr lang="en-US" altLang="zh-CN" sz="2000" dirty="0" smtClean="0">
                <a:solidFill>
                  <a:schemeClr val="tx1"/>
                </a:solidFill>
              </a:rPr>
              <a:t>3.       </a:t>
            </a:r>
            <a:r>
              <a:rPr lang="en-US" altLang="zh-CN" sz="2000" dirty="0">
                <a:solidFill>
                  <a:schemeClr val="tx1"/>
                </a:solidFill>
              </a:rPr>
              <a:t>j=i+len-1; </a:t>
            </a:r>
            <a:r>
              <a:rPr lang="en-US" altLang="zh-CN" sz="2000" dirty="0" smtClean="0">
                <a:solidFill>
                  <a:schemeClr val="tx1"/>
                </a:solidFill>
              </a:rPr>
              <a:t> </a:t>
            </a:r>
            <a:r>
              <a:rPr lang="en-US" altLang="zh-CN" sz="2000" dirty="0">
                <a:solidFill>
                  <a:schemeClr val="tx1"/>
                </a:solidFill>
              </a:rPr>
              <a:t>m[</a:t>
            </a:r>
            <a:r>
              <a:rPr lang="en-US" altLang="zh-CN" sz="2000" dirty="0" err="1">
                <a:solidFill>
                  <a:schemeClr val="tx1"/>
                </a:solidFill>
              </a:rPr>
              <a:t>i</a:t>
            </a:r>
            <a:r>
              <a:rPr lang="en-US" altLang="zh-CN" sz="2000" dirty="0">
                <a:solidFill>
                  <a:schemeClr val="tx1"/>
                </a:solidFill>
              </a:rPr>
              <a:t>][</a:t>
            </a:r>
            <a:r>
              <a:rPr lang="en-US" altLang="zh-CN" sz="2000" dirty="0" err="1">
                <a:solidFill>
                  <a:schemeClr val="tx1"/>
                </a:solidFill>
              </a:rPr>
              <a:t>len</a:t>
            </a:r>
            <a:r>
              <a:rPr lang="en-US" altLang="zh-CN" sz="2000" dirty="0">
                <a:solidFill>
                  <a:schemeClr val="tx1"/>
                </a:solidFill>
              </a:rPr>
              <a:t>] = m[</a:t>
            </a:r>
            <a:r>
              <a:rPr lang="en-US" altLang="zh-CN" sz="2000" dirty="0" err="1">
                <a:solidFill>
                  <a:schemeClr val="tx1"/>
                </a:solidFill>
              </a:rPr>
              <a:t>i</a:t>
            </a:r>
            <a:r>
              <a:rPr lang="en-US" altLang="zh-CN" sz="2000" dirty="0">
                <a:solidFill>
                  <a:schemeClr val="tx1"/>
                </a:solidFill>
              </a:rPr>
              <a:t>][1]+m[i+1][len-1]+ sum[</a:t>
            </a:r>
            <a:r>
              <a:rPr lang="en-US" altLang="zh-CN" sz="2000" dirty="0" err="1">
                <a:solidFill>
                  <a:schemeClr val="tx1"/>
                </a:solidFill>
              </a:rPr>
              <a:t>i:j</a:t>
            </a:r>
            <a:r>
              <a:rPr lang="en-US" altLang="zh-CN" sz="2000" dirty="0">
                <a:solidFill>
                  <a:schemeClr val="tx1"/>
                </a:solidFill>
              </a:rPr>
              <a:t>]; </a:t>
            </a:r>
          </a:p>
          <a:p>
            <a:pPr eaLnBrk="1" hangingPunct="1">
              <a:lnSpc>
                <a:spcPct val="105000"/>
              </a:lnSpc>
              <a:spcBef>
                <a:spcPct val="5000"/>
              </a:spcBef>
              <a:spcAft>
                <a:spcPct val="5000"/>
              </a:spcAft>
            </a:pPr>
            <a:r>
              <a:rPr lang="en-US" altLang="zh-CN" sz="2000" dirty="0" smtClean="0">
                <a:solidFill>
                  <a:schemeClr val="tx1"/>
                </a:solidFill>
              </a:rPr>
              <a:t>4.       x[</a:t>
            </a:r>
            <a:r>
              <a:rPr lang="en-US" altLang="zh-CN" sz="2000" dirty="0" err="1" smtClean="0">
                <a:solidFill>
                  <a:schemeClr val="tx1"/>
                </a:solidFill>
              </a:rPr>
              <a:t>i</a:t>
            </a:r>
            <a:r>
              <a:rPr lang="en-US" altLang="zh-CN" sz="2000" dirty="0">
                <a:solidFill>
                  <a:schemeClr val="tx1"/>
                </a:solidFill>
              </a:rPr>
              <a:t>][</a:t>
            </a:r>
            <a:r>
              <a:rPr lang="en-US" altLang="zh-CN" sz="2000" dirty="0" err="1">
                <a:solidFill>
                  <a:schemeClr val="tx1"/>
                </a:solidFill>
              </a:rPr>
              <a:t>len</a:t>
            </a:r>
            <a:r>
              <a:rPr lang="en-US" altLang="zh-CN" sz="2000" dirty="0">
                <a:solidFill>
                  <a:schemeClr val="tx1"/>
                </a:solidFill>
              </a:rPr>
              <a:t>] = </a:t>
            </a:r>
            <a:r>
              <a:rPr lang="en-US" altLang="zh-CN" sz="2000" dirty="0" smtClean="0">
                <a:solidFill>
                  <a:schemeClr val="tx1"/>
                </a:solidFill>
              </a:rPr>
              <a:t>x[</a:t>
            </a:r>
            <a:r>
              <a:rPr lang="en-US" altLang="zh-CN" sz="2000" dirty="0" err="1" smtClean="0">
                <a:solidFill>
                  <a:schemeClr val="tx1"/>
                </a:solidFill>
              </a:rPr>
              <a:t>i</a:t>
            </a:r>
            <a:r>
              <a:rPr lang="en-US" altLang="zh-CN" sz="2000" dirty="0">
                <a:solidFill>
                  <a:schemeClr val="tx1"/>
                </a:solidFill>
              </a:rPr>
              <a:t>][1</a:t>
            </a:r>
            <a:r>
              <a:rPr lang="en-US" altLang="zh-CN" sz="2000" dirty="0" smtClean="0">
                <a:solidFill>
                  <a:schemeClr val="tx1"/>
                </a:solidFill>
              </a:rPr>
              <a:t>]+x[i+1</a:t>
            </a:r>
            <a:r>
              <a:rPr lang="en-US" altLang="zh-CN" sz="2000" dirty="0">
                <a:solidFill>
                  <a:schemeClr val="tx1"/>
                </a:solidFill>
              </a:rPr>
              <a:t>][len-1]+ sum[</a:t>
            </a:r>
            <a:r>
              <a:rPr lang="en-US" altLang="zh-CN" sz="2000" dirty="0" err="1">
                <a:solidFill>
                  <a:schemeClr val="tx1"/>
                </a:solidFill>
              </a:rPr>
              <a:t>i:j</a:t>
            </a:r>
            <a:r>
              <a:rPr lang="en-US" altLang="zh-CN" sz="2000" dirty="0">
                <a:solidFill>
                  <a:schemeClr val="tx1"/>
                </a:solidFill>
              </a:rPr>
              <a:t>];</a:t>
            </a:r>
            <a:endParaRPr lang="en-US" altLang="zh-CN" sz="2000" dirty="0" smtClean="0">
              <a:solidFill>
                <a:schemeClr val="tx1"/>
              </a:solidFill>
            </a:endParaRPr>
          </a:p>
          <a:p>
            <a:pPr eaLnBrk="1" hangingPunct="1">
              <a:lnSpc>
                <a:spcPct val="105000"/>
              </a:lnSpc>
              <a:spcBef>
                <a:spcPct val="5000"/>
              </a:spcBef>
              <a:spcAft>
                <a:spcPct val="5000"/>
              </a:spcAft>
            </a:pPr>
            <a:r>
              <a:rPr lang="en-US" altLang="zh-CN" sz="2000" dirty="0" smtClean="0">
                <a:solidFill>
                  <a:schemeClr val="tx1"/>
                </a:solidFill>
              </a:rPr>
              <a:t>5.       </a:t>
            </a:r>
            <a:r>
              <a:rPr lang="zh-CN" altLang="en-US" sz="2000" dirty="0">
                <a:solidFill>
                  <a:schemeClr val="tx1"/>
                </a:solidFill>
              </a:rPr>
              <a:t>对 </a:t>
            </a:r>
            <a:r>
              <a:rPr lang="en-US" altLang="zh-CN" sz="2000" dirty="0">
                <a:solidFill>
                  <a:schemeClr val="tx1"/>
                </a:solidFill>
              </a:rPr>
              <a:t>k = 2 </a:t>
            </a:r>
            <a:r>
              <a:rPr lang="zh-CN" altLang="en-US" sz="2000" dirty="0">
                <a:solidFill>
                  <a:schemeClr val="tx1"/>
                </a:solidFill>
              </a:rPr>
              <a:t>到 </a:t>
            </a:r>
            <a:r>
              <a:rPr lang="en-US" altLang="zh-CN" sz="2000" dirty="0">
                <a:solidFill>
                  <a:schemeClr val="tx1"/>
                </a:solidFill>
              </a:rPr>
              <a:t>len-1</a:t>
            </a:r>
          </a:p>
          <a:p>
            <a:pPr eaLnBrk="1" hangingPunct="1">
              <a:lnSpc>
                <a:spcPct val="105000"/>
              </a:lnSpc>
              <a:spcBef>
                <a:spcPct val="5000"/>
              </a:spcBef>
              <a:spcAft>
                <a:spcPct val="5000"/>
              </a:spcAft>
            </a:pPr>
            <a:r>
              <a:rPr lang="en-US" altLang="zh-CN" sz="2000" dirty="0" smtClean="0">
                <a:solidFill>
                  <a:schemeClr val="tx1"/>
                </a:solidFill>
              </a:rPr>
              <a:t>6.          </a:t>
            </a:r>
            <a:r>
              <a:rPr lang="en-US" altLang="zh-CN" sz="2000" dirty="0">
                <a:solidFill>
                  <a:schemeClr val="tx1"/>
                </a:solidFill>
              </a:rPr>
              <a:t>t=m[</a:t>
            </a:r>
            <a:r>
              <a:rPr lang="en-US" altLang="zh-CN" sz="2000" dirty="0" err="1">
                <a:solidFill>
                  <a:schemeClr val="tx1"/>
                </a:solidFill>
              </a:rPr>
              <a:t>i</a:t>
            </a:r>
            <a:r>
              <a:rPr lang="en-US" altLang="zh-CN" sz="2000" dirty="0">
                <a:solidFill>
                  <a:schemeClr val="tx1"/>
                </a:solidFill>
              </a:rPr>
              <a:t>][k]+m[</a:t>
            </a:r>
            <a:r>
              <a:rPr lang="en-US" altLang="zh-CN" sz="2000" dirty="0" err="1">
                <a:solidFill>
                  <a:schemeClr val="tx1"/>
                </a:solidFill>
              </a:rPr>
              <a:t>i+k</a:t>
            </a:r>
            <a:r>
              <a:rPr lang="en-US" altLang="zh-CN" sz="2000" dirty="0">
                <a:solidFill>
                  <a:schemeClr val="tx1"/>
                </a:solidFill>
              </a:rPr>
              <a:t>][</a:t>
            </a:r>
            <a:r>
              <a:rPr lang="en-US" altLang="zh-CN" sz="2000" dirty="0" err="1">
                <a:solidFill>
                  <a:schemeClr val="tx1"/>
                </a:solidFill>
              </a:rPr>
              <a:t>len</a:t>
            </a:r>
            <a:r>
              <a:rPr lang="en-US" altLang="zh-CN" sz="2000" dirty="0">
                <a:solidFill>
                  <a:schemeClr val="tx1"/>
                </a:solidFill>
              </a:rPr>
              <a:t>-k]+ sum[</a:t>
            </a:r>
            <a:r>
              <a:rPr lang="en-US" altLang="zh-CN" sz="2000" dirty="0" err="1">
                <a:solidFill>
                  <a:schemeClr val="tx1"/>
                </a:solidFill>
              </a:rPr>
              <a:t>i:j</a:t>
            </a:r>
            <a:r>
              <a:rPr lang="en-US" altLang="zh-CN" sz="2000" dirty="0">
                <a:solidFill>
                  <a:schemeClr val="tx1"/>
                </a:solidFill>
              </a:rPr>
              <a:t>], </a:t>
            </a:r>
          </a:p>
          <a:p>
            <a:pPr eaLnBrk="1" hangingPunct="1">
              <a:lnSpc>
                <a:spcPct val="105000"/>
              </a:lnSpc>
              <a:spcBef>
                <a:spcPct val="5000"/>
              </a:spcBef>
              <a:spcAft>
                <a:spcPct val="5000"/>
              </a:spcAft>
            </a:pPr>
            <a:r>
              <a:rPr lang="en-US" altLang="zh-CN" sz="2000" dirty="0" smtClean="0">
                <a:solidFill>
                  <a:schemeClr val="tx1"/>
                </a:solidFill>
              </a:rPr>
              <a:t>7.          </a:t>
            </a:r>
            <a:r>
              <a:rPr lang="zh-CN" altLang="en-US" sz="2000" dirty="0" smtClean="0">
                <a:solidFill>
                  <a:schemeClr val="tx1"/>
                </a:solidFill>
              </a:rPr>
              <a:t>若</a:t>
            </a:r>
            <a:r>
              <a:rPr lang="en-US" altLang="zh-CN" sz="2000" dirty="0">
                <a:solidFill>
                  <a:schemeClr val="tx1"/>
                </a:solidFill>
              </a:rPr>
              <a:t>m[</a:t>
            </a:r>
            <a:r>
              <a:rPr lang="en-US" altLang="zh-CN" sz="2000" dirty="0" err="1">
                <a:solidFill>
                  <a:schemeClr val="tx1"/>
                </a:solidFill>
              </a:rPr>
              <a:t>i</a:t>
            </a:r>
            <a:r>
              <a:rPr lang="en-US" altLang="zh-CN" sz="2000" dirty="0">
                <a:solidFill>
                  <a:schemeClr val="tx1"/>
                </a:solidFill>
              </a:rPr>
              <a:t>][</a:t>
            </a:r>
            <a:r>
              <a:rPr lang="en-US" altLang="zh-CN" sz="2000" dirty="0" err="1">
                <a:solidFill>
                  <a:schemeClr val="tx1"/>
                </a:solidFill>
              </a:rPr>
              <a:t>len</a:t>
            </a:r>
            <a:r>
              <a:rPr lang="en-US" altLang="zh-CN" sz="2000" dirty="0">
                <a:solidFill>
                  <a:schemeClr val="tx1"/>
                </a:solidFill>
              </a:rPr>
              <a:t>]&gt;t, </a:t>
            </a:r>
            <a:r>
              <a:rPr lang="zh-CN" altLang="en-US" sz="2000" dirty="0">
                <a:solidFill>
                  <a:schemeClr val="tx1"/>
                </a:solidFill>
              </a:rPr>
              <a:t>则</a:t>
            </a:r>
            <a:r>
              <a:rPr lang="en-US" altLang="zh-CN" sz="2000" dirty="0">
                <a:solidFill>
                  <a:schemeClr val="tx1"/>
                </a:solidFill>
              </a:rPr>
              <a:t>m[</a:t>
            </a:r>
            <a:r>
              <a:rPr lang="en-US" altLang="zh-CN" sz="2000" dirty="0" err="1">
                <a:solidFill>
                  <a:schemeClr val="tx1"/>
                </a:solidFill>
              </a:rPr>
              <a:t>i</a:t>
            </a:r>
            <a:r>
              <a:rPr lang="en-US" altLang="zh-CN" sz="2000" dirty="0">
                <a:solidFill>
                  <a:schemeClr val="tx1"/>
                </a:solidFill>
              </a:rPr>
              <a:t>][</a:t>
            </a:r>
            <a:r>
              <a:rPr lang="en-US" altLang="zh-CN" sz="2000" dirty="0" err="1">
                <a:solidFill>
                  <a:schemeClr val="tx1"/>
                </a:solidFill>
              </a:rPr>
              <a:t>len</a:t>
            </a:r>
            <a:r>
              <a:rPr lang="en-US" altLang="zh-CN" sz="2000" dirty="0">
                <a:solidFill>
                  <a:schemeClr val="tx1"/>
                </a:solidFill>
              </a:rPr>
              <a:t>]=t; </a:t>
            </a:r>
            <a:endParaRPr lang="en-US" altLang="zh-CN" sz="2000" dirty="0" smtClean="0">
              <a:solidFill>
                <a:schemeClr val="tx1"/>
              </a:solidFill>
            </a:endParaRPr>
          </a:p>
          <a:p>
            <a:pPr eaLnBrk="1" hangingPunct="1">
              <a:lnSpc>
                <a:spcPct val="105000"/>
              </a:lnSpc>
              <a:spcBef>
                <a:spcPct val="5000"/>
              </a:spcBef>
              <a:spcAft>
                <a:spcPct val="5000"/>
              </a:spcAft>
            </a:pPr>
            <a:r>
              <a:rPr lang="en-US" altLang="zh-CN" sz="2000" dirty="0" smtClean="0">
                <a:solidFill>
                  <a:schemeClr val="tx1"/>
                </a:solidFill>
              </a:rPr>
              <a:t>8.          t=x[</a:t>
            </a:r>
            <a:r>
              <a:rPr lang="en-US" altLang="zh-CN" sz="2000" dirty="0" err="1" smtClean="0">
                <a:solidFill>
                  <a:schemeClr val="tx1"/>
                </a:solidFill>
              </a:rPr>
              <a:t>i</a:t>
            </a:r>
            <a:r>
              <a:rPr lang="en-US" altLang="zh-CN" sz="2000" dirty="0">
                <a:solidFill>
                  <a:schemeClr val="tx1"/>
                </a:solidFill>
              </a:rPr>
              <a:t>][k</a:t>
            </a:r>
            <a:r>
              <a:rPr lang="en-US" altLang="zh-CN" sz="2000" dirty="0" smtClean="0">
                <a:solidFill>
                  <a:schemeClr val="tx1"/>
                </a:solidFill>
              </a:rPr>
              <a:t>]+x[</a:t>
            </a:r>
            <a:r>
              <a:rPr lang="en-US" altLang="zh-CN" sz="2000" dirty="0" err="1" smtClean="0">
                <a:solidFill>
                  <a:schemeClr val="tx1"/>
                </a:solidFill>
              </a:rPr>
              <a:t>i+k</a:t>
            </a:r>
            <a:r>
              <a:rPr lang="en-US" altLang="zh-CN" sz="2000" dirty="0">
                <a:solidFill>
                  <a:schemeClr val="tx1"/>
                </a:solidFill>
              </a:rPr>
              <a:t>][</a:t>
            </a:r>
            <a:r>
              <a:rPr lang="en-US" altLang="zh-CN" sz="2000" dirty="0" err="1">
                <a:solidFill>
                  <a:schemeClr val="tx1"/>
                </a:solidFill>
              </a:rPr>
              <a:t>len</a:t>
            </a:r>
            <a:r>
              <a:rPr lang="en-US" altLang="zh-CN" sz="2000" dirty="0">
                <a:solidFill>
                  <a:schemeClr val="tx1"/>
                </a:solidFill>
              </a:rPr>
              <a:t>-k]+ sum[</a:t>
            </a:r>
            <a:r>
              <a:rPr lang="en-US" altLang="zh-CN" sz="2000" dirty="0" err="1">
                <a:solidFill>
                  <a:schemeClr val="tx1"/>
                </a:solidFill>
              </a:rPr>
              <a:t>i:j</a:t>
            </a:r>
            <a:r>
              <a:rPr lang="en-US" altLang="zh-CN" sz="2000" dirty="0">
                <a:solidFill>
                  <a:schemeClr val="tx1"/>
                </a:solidFill>
              </a:rPr>
              <a:t>], </a:t>
            </a:r>
          </a:p>
          <a:p>
            <a:pPr eaLnBrk="1" hangingPunct="1">
              <a:lnSpc>
                <a:spcPct val="105000"/>
              </a:lnSpc>
              <a:spcBef>
                <a:spcPct val="5000"/>
              </a:spcBef>
              <a:spcAft>
                <a:spcPct val="5000"/>
              </a:spcAft>
            </a:pPr>
            <a:r>
              <a:rPr lang="en-US" altLang="zh-CN" sz="2000" dirty="0" smtClean="0">
                <a:solidFill>
                  <a:schemeClr val="tx1"/>
                </a:solidFill>
              </a:rPr>
              <a:t>9.          </a:t>
            </a:r>
            <a:r>
              <a:rPr lang="zh-CN" altLang="en-US" sz="2000" dirty="0" smtClean="0">
                <a:solidFill>
                  <a:schemeClr val="tx1"/>
                </a:solidFill>
              </a:rPr>
              <a:t>若</a:t>
            </a:r>
            <a:r>
              <a:rPr lang="en-US" altLang="zh-CN" sz="2000" dirty="0" smtClean="0">
                <a:solidFill>
                  <a:schemeClr val="tx1"/>
                </a:solidFill>
              </a:rPr>
              <a:t>x[</a:t>
            </a:r>
            <a:r>
              <a:rPr lang="en-US" altLang="zh-CN" sz="2000" dirty="0" err="1" smtClean="0">
                <a:solidFill>
                  <a:schemeClr val="tx1"/>
                </a:solidFill>
              </a:rPr>
              <a:t>i</a:t>
            </a:r>
            <a:r>
              <a:rPr lang="en-US" altLang="zh-CN" sz="2000" dirty="0">
                <a:solidFill>
                  <a:schemeClr val="tx1"/>
                </a:solidFill>
              </a:rPr>
              <a:t>][</a:t>
            </a:r>
            <a:r>
              <a:rPr lang="en-US" altLang="zh-CN" sz="2000" dirty="0" err="1">
                <a:solidFill>
                  <a:schemeClr val="tx1"/>
                </a:solidFill>
              </a:rPr>
              <a:t>len</a:t>
            </a:r>
            <a:r>
              <a:rPr lang="en-US" altLang="zh-CN" sz="2000" dirty="0" smtClean="0">
                <a:solidFill>
                  <a:schemeClr val="tx1"/>
                </a:solidFill>
              </a:rPr>
              <a:t>]&lt;t</a:t>
            </a:r>
            <a:r>
              <a:rPr lang="en-US" altLang="zh-CN" sz="2000" dirty="0">
                <a:solidFill>
                  <a:schemeClr val="tx1"/>
                </a:solidFill>
              </a:rPr>
              <a:t>, </a:t>
            </a:r>
            <a:r>
              <a:rPr lang="zh-CN" altLang="en-US" sz="2000" dirty="0" smtClean="0">
                <a:solidFill>
                  <a:schemeClr val="tx1"/>
                </a:solidFill>
              </a:rPr>
              <a:t>则</a:t>
            </a:r>
            <a:r>
              <a:rPr lang="en-US" altLang="zh-CN" sz="2000" dirty="0" smtClean="0">
                <a:solidFill>
                  <a:schemeClr val="tx1"/>
                </a:solidFill>
              </a:rPr>
              <a:t>x[</a:t>
            </a:r>
            <a:r>
              <a:rPr lang="en-US" altLang="zh-CN" sz="2000" dirty="0" err="1" smtClean="0">
                <a:solidFill>
                  <a:schemeClr val="tx1"/>
                </a:solidFill>
              </a:rPr>
              <a:t>i</a:t>
            </a:r>
            <a:r>
              <a:rPr lang="en-US" altLang="zh-CN" sz="2000" dirty="0">
                <a:solidFill>
                  <a:schemeClr val="tx1"/>
                </a:solidFill>
              </a:rPr>
              <a:t>][</a:t>
            </a:r>
            <a:r>
              <a:rPr lang="en-US" altLang="zh-CN" sz="2000" dirty="0" err="1">
                <a:solidFill>
                  <a:schemeClr val="tx1"/>
                </a:solidFill>
              </a:rPr>
              <a:t>len</a:t>
            </a:r>
            <a:r>
              <a:rPr lang="en-US" altLang="zh-CN" sz="2000" dirty="0">
                <a:solidFill>
                  <a:schemeClr val="tx1"/>
                </a:solidFill>
              </a:rPr>
              <a:t>]=t</a:t>
            </a:r>
            <a:r>
              <a:rPr lang="en-US" altLang="zh-CN" sz="2000" dirty="0" smtClean="0">
                <a:solidFill>
                  <a:schemeClr val="tx1"/>
                </a:solidFill>
              </a:rPr>
              <a:t>;</a:t>
            </a:r>
          </a:p>
          <a:p>
            <a:pPr eaLnBrk="1" hangingPunct="1">
              <a:lnSpc>
                <a:spcPct val="105000"/>
              </a:lnSpc>
              <a:spcBef>
                <a:spcPct val="5000"/>
              </a:spcBef>
              <a:spcAft>
                <a:spcPct val="5000"/>
              </a:spcAft>
            </a:pPr>
            <a:r>
              <a:rPr lang="en-US" altLang="zh-CN" sz="2000" dirty="0" smtClean="0">
                <a:solidFill>
                  <a:schemeClr val="tx1"/>
                </a:solidFill>
              </a:rPr>
              <a:t>10. </a:t>
            </a:r>
            <a:r>
              <a:rPr lang="zh-CN" altLang="en-US" sz="2000" dirty="0" smtClean="0">
                <a:solidFill>
                  <a:schemeClr val="tx1"/>
                </a:solidFill>
              </a:rPr>
              <a:t>输出</a:t>
            </a:r>
            <a:r>
              <a:rPr lang="en-US" altLang="zh-CN" sz="2000" dirty="0" smtClean="0">
                <a:solidFill>
                  <a:schemeClr val="tx1"/>
                </a:solidFill>
              </a:rPr>
              <a:t>min{m[</a:t>
            </a:r>
            <a:r>
              <a:rPr lang="en-US" altLang="zh-CN" sz="2000" dirty="0" err="1" smtClean="0">
                <a:solidFill>
                  <a:schemeClr val="tx1"/>
                </a:solidFill>
              </a:rPr>
              <a:t>i</a:t>
            </a:r>
            <a:r>
              <a:rPr lang="en-US" altLang="zh-CN" sz="2000" dirty="0" smtClean="0">
                <a:solidFill>
                  <a:schemeClr val="tx1"/>
                </a:solidFill>
              </a:rPr>
              <a:t>][n]}</a:t>
            </a:r>
          </a:p>
          <a:p>
            <a:pPr eaLnBrk="1" hangingPunct="1">
              <a:lnSpc>
                <a:spcPct val="105000"/>
              </a:lnSpc>
              <a:spcBef>
                <a:spcPct val="5000"/>
              </a:spcBef>
              <a:spcAft>
                <a:spcPct val="5000"/>
              </a:spcAft>
            </a:pPr>
            <a:r>
              <a:rPr lang="en-US" altLang="zh-CN" sz="2000" dirty="0" smtClean="0">
                <a:solidFill>
                  <a:schemeClr val="tx1"/>
                </a:solidFill>
              </a:rPr>
              <a:t>11. </a:t>
            </a:r>
            <a:r>
              <a:rPr lang="zh-CN" altLang="en-US" sz="2000" dirty="0" smtClean="0">
                <a:solidFill>
                  <a:schemeClr val="tx1"/>
                </a:solidFill>
              </a:rPr>
              <a:t>输出</a:t>
            </a:r>
            <a:r>
              <a:rPr lang="en-US" altLang="zh-CN" sz="2000" dirty="0" smtClean="0">
                <a:solidFill>
                  <a:schemeClr val="tx1"/>
                </a:solidFill>
              </a:rPr>
              <a:t>max{x[</a:t>
            </a:r>
            <a:r>
              <a:rPr lang="en-US" altLang="zh-CN" sz="2000" dirty="0" err="1" smtClean="0">
                <a:solidFill>
                  <a:schemeClr val="tx1"/>
                </a:solidFill>
              </a:rPr>
              <a:t>i</a:t>
            </a:r>
            <a:r>
              <a:rPr lang="en-US" altLang="zh-CN" sz="2000" dirty="0" smtClean="0">
                <a:solidFill>
                  <a:schemeClr val="tx1"/>
                </a:solidFill>
              </a:rPr>
              <a:t>][n]} </a:t>
            </a:r>
            <a:endParaRPr lang="en-US" altLang="zh-CN" sz="2000" dirty="0">
              <a:solidFill>
                <a:schemeClr val="tx1"/>
              </a:solidFill>
            </a:endParaRPr>
          </a:p>
        </p:txBody>
      </p:sp>
      <p:sp>
        <p:nvSpPr>
          <p:cNvPr id="6" name="Text Box 6"/>
          <p:cNvSpPr txBox="1">
            <a:spLocks noChangeArrowheads="1"/>
          </p:cNvSpPr>
          <p:nvPr/>
        </p:nvSpPr>
        <p:spPr bwMode="auto">
          <a:xfrm>
            <a:off x="7020272" y="3573016"/>
            <a:ext cx="207620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en-US" altLang="zh-CN" sz="2000" dirty="0">
                <a:solidFill>
                  <a:srgbClr val="000000"/>
                </a:solidFill>
                <a:sym typeface="Symbol" pitchFamily="18" charset="2"/>
              </a:rPr>
              <a:t>sum[</a:t>
            </a:r>
            <a:r>
              <a:rPr lang="en-US" altLang="zh-CN" sz="2000" dirty="0" err="1">
                <a:solidFill>
                  <a:srgbClr val="000000"/>
                </a:solidFill>
                <a:sym typeface="Symbol" pitchFamily="18" charset="2"/>
              </a:rPr>
              <a:t>i:j</a:t>
            </a:r>
            <a:r>
              <a:rPr lang="en-US" altLang="zh-CN" sz="2000" dirty="0">
                <a:solidFill>
                  <a:srgbClr val="000000"/>
                </a:solidFill>
                <a:sym typeface="Symbol" pitchFamily="18" charset="2"/>
              </a:rPr>
              <a:t>]</a:t>
            </a:r>
            <a:r>
              <a:rPr lang="zh-CN" altLang="en-US" sz="2000" dirty="0">
                <a:solidFill>
                  <a:srgbClr val="000000"/>
                </a:solidFill>
                <a:sym typeface="Symbol" pitchFamily="18" charset="2"/>
              </a:rPr>
              <a:t>是第</a:t>
            </a:r>
            <a:r>
              <a:rPr lang="en-US" altLang="zh-CN" sz="2000" dirty="0" err="1">
                <a:solidFill>
                  <a:srgbClr val="000000"/>
                </a:solidFill>
                <a:sym typeface="Symbol" pitchFamily="18" charset="2"/>
              </a:rPr>
              <a:t>i</a:t>
            </a:r>
            <a:r>
              <a:rPr lang="zh-CN" altLang="en-US" sz="2000" dirty="0" smtClean="0">
                <a:solidFill>
                  <a:srgbClr val="000000"/>
                </a:solidFill>
                <a:sym typeface="Symbol" pitchFamily="18" charset="2"/>
              </a:rPr>
              <a:t>堆</a:t>
            </a:r>
            <a:endParaRPr lang="en-US" altLang="zh-CN" sz="2000" dirty="0" smtClean="0">
              <a:solidFill>
                <a:srgbClr val="000000"/>
              </a:solidFill>
              <a:sym typeface="Symbol" pitchFamily="18" charset="2"/>
            </a:endParaRPr>
          </a:p>
          <a:p>
            <a:pPr eaLnBrk="1" hangingPunct="1"/>
            <a:r>
              <a:rPr lang="zh-CN" altLang="en-US" sz="2000" dirty="0" smtClean="0">
                <a:solidFill>
                  <a:srgbClr val="000000"/>
                </a:solidFill>
                <a:sym typeface="Symbol" pitchFamily="18" charset="2"/>
              </a:rPr>
              <a:t>到</a:t>
            </a:r>
            <a:r>
              <a:rPr lang="zh-CN" altLang="en-US" sz="2000" dirty="0">
                <a:solidFill>
                  <a:srgbClr val="000000"/>
                </a:solidFill>
                <a:sym typeface="Symbol" pitchFamily="18" charset="2"/>
              </a:rPr>
              <a:t>第</a:t>
            </a:r>
            <a:r>
              <a:rPr lang="en-US" altLang="zh-CN" sz="2000" dirty="0">
                <a:solidFill>
                  <a:srgbClr val="000000"/>
                </a:solidFill>
                <a:sym typeface="Symbol" pitchFamily="18" charset="2"/>
              </a:rPr>
              <a:t>j</a:t>
            </a:r>
            <a:r>
              <a:rPr lang="zh-CN" altLang="en-US" sz="2000" dirty="0">
                <a:solidFill>
                  <a:srgbClr val="000000"/>
                </a:solidFill>
                <a:sym typeface="Symbol" pitchFamily="18" charset="2"/>
              </a:rPr>
              <a:t>堆石子总数</a:t>
            </a:r>
            <a:endParaRPr lang="en-US" altLang="zh-CN" sz="2000" dirty="0" smtClean="0"/>
          </a:p>
          <a:p>
            <a:pPr eaLnBrk="1" hangingPunct="1"/>
            <a:r>
              <a:rPr lang="zh-CN" altLang="en-US" sz="2000" dirty="0" smtClean="0"/>
              <a:t>时间复杂度</a:t>
            </a:r>
            <a:r>
              <a:rPr lang="en-US" altLang="zh-CN" sz="2000" dirty="0" smtClean="0"/>
              <a:t>O(n</a:t>
            </a:r>
            <a:r>
              <a:rPr lang="en-US" altLang="zh-CN" sz="2000" baseline="30000" dirty="0" smtClean="0"/>
              <a:t>3</a:t>
            </a:r>
            <a:r>
              <a:rPr lang="en-US" altLang="zh-CN" sz="2000" dirty="0" smtClean="0"/>
              <a:t>)</a:t>
            </a:r>
          </a:p>
          <a:p>
            <a:pPr eaLnBrk="1" hangingPunct="1"/>
            <a:r>
              <a:rPr lang="zh-CN" altLang="en-US" sz="2000" dirty="0" smtClean="0"/>
              <a:t>此外还可以</a:t>
            </a:r>
            <a:endParaRPr lang="zh-CN" altLang="en-US" sz="2000" dirty="0"/>
          </a:p>
          <a:p>
            <a:pPr eaLnBrk="1" hangingPunct="1">
              <a:buFontTx/>
              <a:buChar char="•"/>
            </a:pPr>
            <a:r>
              <a:rPr lang="zh-CN" altLang="en-US" sz="2000" dirty="0"/>
              <a:t> 打印合并次序 </a:t>
            </a:r>
          </a:p>
          <a:p>
            <a:pPr eaLnBrk="1" hangingPunct="1">
              <a:buFontTx/>
              <a:buChar char="•"/>
            </a:pPr>
            <a:r>
              <a:rPr lang="zh-CN" altLang="en-US" sz="2000" dirty="0"/>
              <a:t> </a:t>
            </a:r>
            <a:r>
              <a:rPr lang="zh-CN" altLang="en-US" sz="2000" dirty="0" smtClean="0"/>
              <a:t>加速 </a:t>
            </a:r>
            <a:endParaRPr lang="zh-CN" altLang="en-US" sz="2000" dirty="0"/>
          </a:p>
        </p:txBody>
      </p:sp>
    </p:spTree>
    <p:extLst>
      <p:ext uri="{BB962C8B-B14F-4D97-AF65-F5344CB8AC3E}">
        <p14:creationId xmlns:p14="http://schemas.microsoft.com/office/powerpoint/2010/main" val="5925209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8900">
                                            <p:bg/>
                                          </p:spTgt>
                                        </p:tgtEl>
                                        <p:attrNameLst>
                                          <p:attrName>style.visibility</p:attrName>
                                        </p:attrNameLst>
                                      </p:cBhvr>
                                      <p:to>
                                        <p:strVal val="visible"/>
                                      </p:to>
                                    </p:set>
                                    <p:anim calcmode="lin" valueType="num">
                                      <p:cBhvr additive="base">
                                        <p:cTn id="7" dur="500" fill="hold"/>
                                        <p:tgtEl>
                                          <p:spTgt spid="208900">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208900">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8900">
                                            <p:txEl>
                                              <p:pRg st="0" end="0"/>
                                            </p:txEl>
                                          </p:spTgt>
                                        </p:tgtEl>
                                        <p:attrNameLst>
                                          <p:attrName>style.visibility</p:attrName>
                                        </p:attrNameLst>
                                      </p:cBhvr>
                                      <p:to>
                                        <p:strVal val="visible"/>
                                      </p:to>
                                    </p:set>
                                    <p:anim calcmode="lin" valueType="num">
                                      <p:cBhvr additive="base">
                                        <p:cTn id="13" dur="500" fill="hold"/>
                                        <p:tgtEl>
                                          <p:spTgt spid="208900">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890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8900">
                                            <p:txEl>
                                              <p:pRg st="1" end="1"/>
                                            </p:txEl>
                                          </p:spTgt>
                                        </p:tgtEl>
                                        <p:attrNameLst>
                                          <p:attrName>style.visibility</p:attrName>
                                        </p:attrNameLst>
                                      </p:cBhvr>
                                      <p:to>
                                        <p:strVal val="visible"/>
                                      </p:to>
                                    </p:set>
                                    <p:anim calcmode="lin" valueType="num">
                                      <p:cBhvr additive="base">
                                        <p:cTn id="19" dur="500" fill="hold"/>
                                        <p:tgtEl>
                                          <p:spTgt spid="208900">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8900">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8900">
                                            <p:txEl>
                                              <p:pRg st="2" end="2"/>
                                            </p:txEl>
                                          </p:spTgt>
                                        </p:tgtEl>
                                        <p:attrNameLst>
                                          <p:attrName>style.visibility</p:attrName>
                                        </p:attrNameLst>
                                      </p:cBhvr>
                                      <p:to>
                                        <p:strVal val="visible"/>
                                      </p:to>
                                    </p:set>
                                    <p:anim calcmode="lin" valueType="num">
                                      <p:cBhvr additive="base">
                                        <p:cTn id="25" dur="500" fill="hold"/>
                                        <p:tgtEl>
                                          <p:spTgt spid="208900">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8900">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08900">
                                            <p:txEl>
                                              <p:pRg st="3" end="3"/>
                                            </p:txEl>
                                          </p:spTgt>
                                        </p:tgtEl>
                                        <p:attrNameLst>
                                          <p:attrName>style.visibility</p:attrName>
                                        </p:attrNameLst>
                                      </p:cBhvr>
                                      <p:to>
                                        <p:strVal val="visible"/>
                                      </p:to>
                                    </p:set>
                                    <p:anim calcmode="lin" valueType="num">
                                      <p:cBhvr additive="base">
                                        <p:cTn id="31" dur="500" fill="hold"/>
                                        <p:tgtEl>
                                          <p:spTgt spid="208900">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08900">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08900">
                                            <p:txEl>
                                              <p:pRg st="4" end="4"/>
                                            </p:txEl>
                                          </p:spTgt>
                                        </p:tgtEl>
                                        <p:attrNameLst>
                                          <p:attrName>style.visibility</p:attrName>
                                        </p:attrNameLst>
                                      </p:cBhvr>
                                      <p:to>
                                        <p:strVal val="visible"/>
                                      </p:to>
                                    </p:set>
                                    <p:anim calcmode="lin" valueType="num">
                                      <p:cBhvr additive="base">
                                        <p:cTn id="37" dur="500" fill="hold"/>
                                        <p:tgtEl>
                                          <p:spTgt spid="208900">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08900">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08900">
                                            <p:txEl>
                                              <p:pRg st="5" end="5"/>
                                            </p:txEl>
                                          </p:spTgt>
                                        </p:tgtEl>
                                        <p:attrNameLst>
                                          <p:attrName>style.visibility</p:attrName>
                                        </p:attrNameLst>
                                      </p:cBhvr>
                                      <p:to>
                                        <p:strVal val="visible"/>
                                      </p:to>
                                    </p:set>
                                    <p:anim calcmode="lin" valueType="num">
                                      <p:cBhvr additive="base">
                                        <p:cTn id="43" dur="500" fill="hold"/>
                                        <p:tgtEl>
                                          <p:spTgt spid="208900">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8900">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08900">
                                            <p:txEl>
                                              <p:pRg st="6" end="6"/>
                                            </p:txEl>
                                          </p:spTgt>
                                        </p:tgtEl>
                                        <p:attrNameLst>
                                          <p:attrName>style.visibility</p:attrName>
                                        </p:attrNameLst>
                                      </p:cBhvr>
                                      <p:to>
                                        <p:strVal val="visible"/>
                                      </p:to>
                                    </p:set>
                                    <p:anim calcmode="lin" valueType="num">
                                      <p:cBhvr additive="base">
                                        <p:cTn id="49" dur="500" fill="hold"/>
                                        <p:tgtEl>
                                          <p:spTgt spid="208900">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08900">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08900">
                                            <p:txEl>
                                              <p:pRg st="7" end="7"/>
                                            </p:txEl>
                                          </p:spTgt>
                                        </p:tgtEl>
                                        <p:attrNameLst>
                                          <p:attrName>style.visibility</p:attrName>
                                        </p:attrNameLst>
                                      </p:cBhvr>
                                      <p:to>
                                        <p:strVal val="visible"/>
                                      </p:to>
                                    </p:set>
                                    <p:anim calcmode="lin" valueType="num">
                                      <p:cBhvr additive="base">
                                        <p:cTn id="55" dur="500" fill="hold"/>
                                        <p:tgtEl>
                                          <p:spTgt spid="208900">
                                            <p:txEl>
                                              <p:pRg st="7" end="7"/>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08900">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08900">
                                            <p:txEl>
                                              <p:pRg st="8" end="8"/>
                                            </p:txEl>
                                          </p:spTgt>
                                        </p:tgtEl>
                                        <p:attrNameLst>
                                          <p:attrName>style.visibility</p:attrName>
                                        </p:attrNameLst>
                                      </p:cBhvr>
                                      <p:to>
                                        <p:strVal val="visible"/>
                                      </p:to>
                                    </p:set>
                                    <p:anim calcmode="lin" valueType="num">
                                      <p:cBhvr additive="base">
                                        <p:cTn id="61" dur="500" fill="hold"/>
                                        <p:tgtEl>
                                          <p:spTgt spid="208900">
                                            <p:txEl>
                                              <p:pRg st="8" end="8"/>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08900">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08900">
                                            <p:txEl>
                                              <p:pRg st="9" end="9"/>
                                            </p:txEl>
                                          </p:spTgt>
                                        </p:tgtEl>
                                        <p:attrNameLst>
                                          <p:attrName>style.visibility</p:attrName>
                                        </p:attrNameLst>
                                      </p:cBhvr>
                                      <p:to>
                                        <p:strVal val="visible"/>
                                      </p:to>
                                    </p:set>
                                    <p:anim calcmode="lin" valueType="num">
                                      <p:cBhvr additive="base">
                                        <p:cTn id="67" dur="500" fill="hold"/>
                                        <p:tgtEl>
                                          <p:spTgt spid="208900">
                                            <p:txEl>
                                              <p:pRg st="9" end="9"/>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208900">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208900">
                                            <p:txEl>
                                              <p:pRg st="10" end="10"/>
                                            </p:txEl>
                                          </p:spTgt>
                                        </p:tgtEl>
                                        <p:attrNameLst>
                                          <p:attrName>style.visibility</p:attrName>
                                        </p:attrNameLst>
                                      </p:cBhvr>
                                      <p:to>
                                        <p:strVal val="visible"/>
                                      </p:to>
                                    </p:set>
                                    <p:anim calcmode="lin" valueType="num">
                                      <p:cBhvr additive="base">
                                        <p:cTn id="73" dur="500" fill="hold"/>
                                        <p:tgtEl>
                                          <p:spTgt spid="208900">
                                            <p:txEl>
                                              <p:pRg st="10" end="10"/>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08900">
                                            <p:txEl>
                                              <p:pRg st="10" end="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8900"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idx="4294967295"/>
          </p:nvPr>
        </p:nvSpPr>
        <p:spPr/>
        <p:txBody>
          <a:bodyPr/>
          <a:lstStyle/>
          <a:p>
            <a:pPr eaLnBrk="1" hangingPunct="1"/>
            <a:r>
              <a:rPr lang="zh-CN" altLang="en-US" b="1" smtClean="0"/>
              <a:t>第</a:t>
            </a:r>
            <a:r>
              <a:rPr lang="en-US" altLang="zh-CN" b="1" smtClean="0"/>
              <a:t>3</a:t>
            </a:r>
            <a:r>
              <a:rPr lang="zh-CN" altLang="en-US" b="1" smtClean="0"/>
              <a:t>章 动态规划</a:t>
            </a:r>
          </a:p>
        </p:txBody>
      </p:sp>
      <p:sp>
        <p:nvSpPr>
          <p:cNvPr id="11267" name="Text Box 3"/>
          <p:cNvSpPr txBox="1">
            <a:spLocks noChangeArrowheads="1"/>
          </p:cNvSpPr>
          <p:nvPr/>
        </p:nvSpPr>
        <p:spPr bwMode="auto">
          <a:xfrm>
            <a:off x="107950" y="1125538"/>
            <a:ext cx="8964613" cy="2714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pPr>
            <a:r>
              <a:rPr lang="zh-CN" altLang="en-US" sz="2400" dirty="0" smtClean="0">
                <a:solidFill>
                  <a:srgbClr val="000000"/>
                </a:solidFill>
                <a:sym typeface="Symbol" pitchFamily="18" charset="2"/>
              </a:rPr>
              <a:t>参考分析</a:t>
            </a:r>
            <a:r>
              <a:rPr lang="en-US" altLang="zh-CN" sz="2400" dirty="0" smtClean="0">
                <a:solidFill>
                  <a:srgbClr val="000000"/>
                </a:solidFill>
                <a:sym typeface="Symbol" pitchFamily="18" charset="2"/>
              </a:rPr>
              <a:t>: </a:t>
            </a:r>
            <a:r>
              <a:rPr lang="zh-CN" altLang="en-US" sz="2400" dirty="0" smtClean="0">
                <a:solidFill>
                  <a:srgbClr val="000000"/>
                </a:solidFill>
                <a:sym typeface="Symbol" pitchFamily="18" charset="2"/>
              </a:rPr>
              <a:t>讨论</a:t>
            </a:r>
            <a:r>
              <a:rPr lang="zh-CN" altLang="en-US" sz="2400" dirty="0">
                <a:solidFill>
                  <a:srgbClr val="000000"/>
                </a:solidFill>
                <a:sym typeface="Symbol" pitchFamily="18" charset="2"/>
              </a:rPr>
              <a:t>直线上石子合并问题的算法 </a:t>
            </a:r>
          </a:p>
          <a:p>
            <a:pPr eaLnBrk="1" hangingPunct="1">
              <a:lnSpc>
                <a:spcPct val="110000"/>
              </a:lnSpc>
              <a:spcBef>
                <a:spcPct val="10000"/>
              </a:spcBef>
              <a:buFontTx/>
              <a:buChar char="•"/>
            </a:pPr>
            <a:r>
              <a:rPr lang="zh-CN" altLang="en-US" sz="2400" dirty="0">
                <a:solidFill>
                  <a:srgbClr val="000000"/>
                </a:solidFill>
                <a:sym typeface="Symbol" pitchFamily="18" charset="2"/>
              </a:rPr>
              <a:t> 动规</a:t>
            </a:r>
            <a:r>
              <a:rPr lang="en-US" altLang="zh-CN" sz="2400" dirty="0">
                <a:solidFill>
                  <a:srgbClr val="000000"/>
                </a:solidFill>
                <a:sym typeface="Symbol" pitchFamily="18" charset="2"/>
              </a:rPr>
              <a:t>, </a:t>
            </a:r>
            <a:r>
              <a:rPr lang="zh-CN" altLang="en-US" sz="2400" dirty="0">
                <a:solidFill>
                  <a:srgbClr val="000000"/>
                </a:solidFill>
                <a:sym typeface="Symbol" pitchFamily="18" charset="2"/>
              </a:rPr>
              <a:t>子结构</a:t>
            </a:r>
            <a:r>
              <a:rPr lang="en-US" altLang="zh-CN" sz="2400" dirty="0">
                <a:solidFill>
                  <a:srgbClr val="000000"/>
                </a:solidFill>
                <a:sym typeface="Symbol" pitchFamily="18" charset="2"/>
              </a:rPr>
              <a:t>[</a:t>
            </a:r>
            <a:r>
              <a:rPr lang="en-US" altLang="zh-CN" sz="2400" dirty="0" err="1">
                <a:solidFill>
                  <a:srgbClr val="000000"/>
                </a:solidFill>
                <a:sym typeface="Symbol" pitchFamily="18" charset="2"/>
              </a:rPr>
              <a:t>i:j</a:t>
            </a:r>
            <a:r>
              <a:rPr lang="en-US" altLang="zh-CN" sz="2400" dirty="0">
                <a:solidFill>
                  <a:srgbClr val="000000"/>
                </a:solidFill>
                <a:sym typeface="Symbol" pitchFamily="18" charset="2"/>
              </a:rPr>
              <a:t>], OSP, </a:t>
            </a:r>
            <a:r>
              <a:rPr lang="zh-CN" altLang="en-US" sz="2400" dirty="0">
                <a:solidFill>
                  <a:srgbClr val="000000"/>
                </a:solidFill>
                <a:sym typeface="Symbol" pitchFamily="18" charset="2"/>
              </a:rPr>
              <a:t>类似于矩阵连乘问题 </a:t>
            </a:r>
          </a:p>
          <a:p>
            <a:pPr eaLnBrk="1" hangingPunct="1">
              <a:lnSpc>
                <a:spcPct val="110000"/>
              </a:lnSpc>
              <a:spcBef>
                <a:spcPct val="10000"/>
              </a:spcBef>
              <a:buFontTx/>
              <a:buChar char="•"/>
            </a:pPr>
            <a:r>
              <a:rPr lang="zh-CN" altLang="en-US" sz="2400" dirty="0">
                <a:solidFill>
                  <a:srgbClr val="000000"/>
                </a:solidFill>
                <a:sym typeface="Symbol" pitchFamily="18" charset="2"/>
              </a:rPr>
              <a:t> 定义</a:t>
            </a:r>
            <a:r>
              <a:rPr lang="en-US" altLang="zh-CN" sz="2400" dirty="0">
                <a:solidFill>
                  <a:srgbClr val="000000"/>
                </a:solidFill>
                <a:sym typeface="Symbol" pitchFamily="18" charset="2"/>
              </a:rPr>
              <a:t>m[</a:t>
            </a:r>
            <a:r>
              <a:rPr lang="en-US" altLang="zh-CN" sz="2400" dirty="0" err="1">
                <a:solidFill>
                  <a:srgbClr val="000000"/>
                </a:solidFill>
                <a:sym typeface="Symbol" pitchFamily="18" charset="2"/>
              </a:rPr>
              <a:t>i,j</a:t>
            </a:r>
            <a:r>
              <a:rPr lang="en-US" altLang="zh-CN" sz="2400" dirty="0">
                <a:solidFill>
                  <a:srgbClr val="000000"/>
                </a:solidFill>
                <a:sym typeface="Symbol" pitchFamily="18" charset="2"/>
              </a:rPr>
              <a:t>]</a:t>
            </a:r>
            <a:r>
              <a:rPr lang="zh-CN" altLang="en-US" sz="2400" dirty="0">
                <a:solidFill>
                  <a:srgbClr val="000000"/>
                </a:solidFill>
                <a:sym typeface="Symbol" pitchFamily="18" charset="2"/>
              </a:rPr>
              <a:t>为从第</a:t>
            </a:r>
            <a:r>
              <a:rPr lang="en-US" altLang="zh-CN" sz="2400" dirty="0" err="1">
                <a:solidFill>
                  <a:srgbClr val="000000"/>
                </a:solidFill>
                <a:sym typeface="Symbol" pitchFamily="18" charset="2"/>
              </a:rPr>
              <a:t>i</a:t>
            </a:r>
            <a:r>
              <a:rPr lang="zh-CN" altLang="en-US" sz="2400" dirty="0">
                <a:solidFill>
                  <a:srgbClr val="000000"/>
                </a:solidFill>
                <a:sym typeface="Symbol" pitchFamily="18" charset="2"/>
              </a:rPr>
              <a:t>堆到第</a:t>
            </a:r>
            <a:r>
              <a:rPr lang="en-US" altLang="zh-CN" sz="2400" dirty="0">
                <a:solidFill>
                  <a:srgbClr val="000000"/>
                </a:solidFill>
                <a:sym typeface="Symbol" pitchFamily="18" charset="2"/>
              </a:rPr>
              <a:t>j</a:t>
            </a:r>
            <a:r>
              <a:rPr lang="zh-CN" altLang="en-US" sz="2400" dirty="0">
                <a:solidFill>
                  <a:srgbClr val="000000"/>
                </a:solidFill>
                <a:sym typeface="Symbol" pitchFamily="18" charset="2"/>
              </a:rPr>
              <a:t>堆的石子合并能得到的最少分数</a:t>
            </a:r>
            <a:r>
              <a:rPr lang="en-US" altLang="zh-CN" sz="2400" dirty="0">
                <a:solidFill>
                  <a:srgbClr val="000000"/>
                </a:solidFill>
                <a:sym typeface="Symbol" pitchFamily="18" charset="2"/>
              </a:rPr>
              <a:t>, </a:t>
            </a:r>
            <a:r>
              <a:rPr lang="zh-CN" altLang="en-US" sz="2400" dirty="0">
                <a:solidFill>
                  <a:srgbClr val="000000"/>
                </a:solidFill>
                <a:sym typeface="Symbol" pitchFamily="18" charset="2"/>
              </a:rPr>
              <a:t>那么 </a:t>
            </a:r>
          </a:p>
          <a:p>
            <a:pPr eaLnBrk="1" hangingPunct="1">
              <a:lnSpc>
                <a:spcPct val="110000"/>
              </a:lnSpc>
              <a:spcBef>
                <a:spcPct val="10000"/>
              </a:spcBef>
            </a:pPr>
            <a:r>
              <a:rPr lang="en-US" altLang="zh-CN" sz="2400" dirty="0">
                <a:solidFill>
                  <a:srgbClr val="000000"/>
                </a:solidFill>
                <a:sym typeface="Symbol" pitchFamily="18" charset="2"/>
              </a:rPr>
              <a:t>    m[</a:t>
            </a:r>
            <a:r>
              <a:rPr lang="en-US" altLang="zh-CN" sz="2400" dirty="0" err="1">
                <a:solidFill>
                  <a:srgbClr val="000000"/>
                </a:solidFill>
                <a:sym typeface="Symbol" pitchFamily="18" charset="2"/>
              </a:rPr>
              <a:t>i,j</a:t>
            </a:r>
            <a:r>
              <a:rPr lang="en-US" altLang="zh-CN" sz="2400" dirty="0">
                <a:solidFill>
                  <a:srgbClr val="000000"/>
                </a:solidFill>
                <a:sym typeface="Symbol" pitchFamily="18" charset="2"/>
              </a:rPr>
              <a:t>] = min { m[</a:t>
            </a:r>
            <a:r>
              <a:rPr lang="en-US" altLang="zh-CN" sz="2400" dirty="0" err="1">
                <a:solidFill>
                  <a:srgbClr val="000000"/>
                </a:solidFill>
                <a:sym typeface="Symbol" pitchFamily="18" charset="2"/>
              </a:rPr>
              <a:t>i,k</a:t>
            </a:r>
            <a:r>
              <a:rPr lang="en-US" altLang="zh-CN" sz="2400" dirty="0">
                <a:solidFill>
                  <a:srgbClr val="000000"/>
                </a:solidFill>
                <a:sym typeface="Symbol" pitchFamily="18" charset="2"/>
              </a:rPr>
              <a:t>]+m[k+1,j]+ sum[</a:t>
            </a:r>
            <a:r>
              <a:rPr lang="en-US" altLang="zh-CN" sz="2400" dirty="0" err="1">
                <a:solidFill>
                  <a:srgbClr val="000000"/>
                </a:solidFill>
                <a:sym typeface="Symbol" pitchFamily="18" charset="2"/>
              </a:rPr>
              <a:t>i:j</a:t>
            </a:r>
            <a:r>
              <a:rPr lang="en-US" altLang="zh-CN" sz="2400" dirty="0">
                <a:solidFill>
                  <a:srgbClr val="000000"/>
                </a:solidFill>
                <a:sym typeface="Symbol" pitchFamily="18" charset="2"/>
              </a:rPr>
              <a:t>]   | </a:t>
            </a:r>
            <a:r>
              <a:rPr lang="en-US" altLang="zh-CN" sz="2400" dirty="0" err="1">
                <a:solidFill>
                  <a:srgbClr val="000000"/>
                </a:solidFill>
                <a:sym typeface="Symbol" pitchFamily="18" charset="2"/>
              </a:rPr>
              <a:t>i</a:t>
            </a:r>
            <a:r>
              <a:rPr lang="en-US" altLang="zh-CN" sz="2400" dirty="0">
                <a:solidFill>
                  <a:srgbClr val="000000"/>
                </a:solidFill>
                <a:sym typeface="Symbol" pitchFamily="18" charset="2"/>
              </a:rPr>
              <a:t>  k &lt; j}</a:t>
            </a:r>
          </a:p>
          <a:p>
            <a:pPr eaLnBrk="1" hangingPunct="1">
              <a:lnSpc>
                <a:spcPct val="110000"/>
              </a:lnSpc>
              <a:spcBef>
                <a:spcPct val="10000"/>
              </a:spcBef>
            </a:pPr>
            <a:r>
              <a:rPr lang="zh-CN" altLang="en-US" sz="2400" dirty="0">
                <a:solidFill>
                  <a:srgbClr val="000000"/>
                </a:solidFill>
                <a:sym typeface="Symbol" pitchFamily="18" charset="2"/>
              </a:rPr>
              <a:t>   其中</a:t>
            </a:r>
            <a:r>
              <a:rPr lang="en-US" altLang="zh-CN" sz="2400" dirty="0">
                <a:solidFill>
                  <a:srgbClr val="000000"/>
                </a:solidFill>
                <a:sym typeface="Symbol" pitchFamily="18" charset="2"/>
              </a:rPr>
              <a:t>sum[</a:t>
            </a:r>
            <a:r>
              <a:rPr lang="en-US" altLang="zh-CN" sz="2400" dirty="0" err="1">
                <a:solidFill>
                  <a:srgbClr val="000000"/>
                </a:solidFill>
                <a:sym typeface="Symbol" pitchFamily="18" charset="2"/>
              </a:rPr>
              <a:t>i:j</a:t>
            </a:r>
            <a:r>
              <a:rPr lang="en-US" altLang="zh-CN" sz="2400" dirty="0">
                <a:solidFill>
                  <a:srgbClr val="000000"/>
                </a:solidFill>
                <a:sym typeface="Symbol" pitchFamily="18" charset="2"/>
              </a:rPr>
              <a:t>]</a:t>
            </a:r>
            <a:r>
              <a:rPr lang="zh-CN" altLang="en-US" sz="2400" dirty="0">
                <a:solidFill>
                  <a:srgbClr val="000000"/>
                </a:solidFill>
                <a:sym typeface="Symbol" pitchFamily="18" charset="2"/>
              </a:rPr>
              <a:t>是第</a:t>
            </a:r>
            <a:r>
              <a:rPr lang="en-US" altLang="zh-CN" sz="2400" dirty="0" err="1">
                <a:solidFill>
                  <a:srgbClr val="000000"/>
                </a:solidFill>
                <a:sym typeface="Symbol" pitchFamily="18" charset="2"/>
              </a:rPr>
              <a:t>i</a:t>
            </a:r>
            <a:r>
              <a:rPr lang="zh-CN" altLang="en-US" sz="2400" dirty="0">
                <a:solidFill>
                  <a:srgbClr val="000000"/>
                </a:solidFill>
                <a:sym typeface="Symbol" pitchFamily="18" charset="2"/>
              </a:rPr>
              <a:t>堆到第</a:t>
            </a:r>
            <a:r>
              <a:rPr lang="en-US" altLang="zh-CN" sz="2400" dirty="0">
                <a:solidFill>
                  <a:srgbClr val="000000"/>
                </a:solidFill>
                <a:sym typeface="Symbol" pitchFamily="18" charset="2"/>
              </a:rPr>
              <a:t>j</a:t>
            </a:r>
            <a:r>
              <a:rPr lang="zh-CN" altLang="en-US" sz="2400" dirty="0">
                <a:solidFill>
                  <a:srgbClr val="000000"/>
                </a:solidFill>
                <a:sym typeface="Symbol" pitchFamily="18" charset="2"/>
              </a:rPr>
              <a:t>堆石子总数</a:t>
            </a:r>
          </a:p>
          <a:p>
            <a:pPr eaLnBrk="1" hangingPunct="1">
              <a:lnSpc>
                <a:spcPct val="110000"/>
              </a:lnSpc>
              <a:spcBef>
                <a:spcPct val="10000"/>
              </a:spcBef>
              <a:buFontTx/>
              <a:buChar char="•"/>
            </a:pPr>
            <a:r>
              <a:rPr lang="zh-CN" altLang="en-US" sz="2400" dirty="0">
                <a:solidFill>
                  <a:srgbClr val="000000"/>
                </a:solidFill>
                <a:sym typeface="Symbol" pitchFamily="18" charset="2"/>
              </a:rPr>
              <a:t> 修改矩阵连乘公式可以得到下面的算法</a:t>
            </a:r>
            <a:r>
              <a:rPr lang="en-US" altLang="zh-CN" sz="2400" dirty="0">
                <a:solidFill>
                  <a:srgbClr val="000000"/>
                </a:solidFill>
                <a:sym typeface="Symbol" pitchFamily="18" charset="2"/>
              </a:rPr>
              <a:t>(</a:t>
            </a:r>
            <a:r>
              <a:rPr lang="zh-CN" altLang="en-US" sz="2400" dirty="0">
                <a:solidFill>
                  <a:srgbClr val="000000"/>
                </a:solidFill>
                <a:sym typeface="Symbol" pitchFamily="18" charset="2"/>
              </a:rPr>
              <a:t>其中</a:t>
            </a:r>
            <a:r>
              <a:rPr lang="en-US" altLang="zh-CN" sz="2400" dirty="0">
                <a:solidFill>
                  <a:srgbClr val="000000"/>
                </a:solidFill>
                <a:sym typeface="Symbol" pitchFamily="18" charset="2"/>
              </a:rPr>
              <a:t>s[</a:t>
            </a:r>
            <a:r>
              <a:rPr lang="en-US" altLang="zh-CN" sz="2400" dirty="0" err="1">
                <a:solidFill>
                  <a:srgbClr val="000000"/>
                </a:solidFill>
                <a:sym typeface="Symbol" pitchFamily="18" charset="2"/>
              </a:rPr>
              <a:t>i,j</a:t>
            </a:r>
            <a:r>
              <a:rPr lang="en-US" altLang="zh-CN" sz="2400" dirty="0">
                <a:solidFill>
                  <a:srgbClr val="000000"/>
                </a:solidFill>
                <a:sym typeface="Symbol" pitchFamily="18" charset="2"/>
              </a:rPr>
              <a:t>]</a:t>
            </a:r>
            <a:r>
              <a:rPr lang="zh-CN" altLang="en-US" sz="2400" dirty="0">
                <a:solidFill>
                  <a:srgbClr val="000000"/>
                </a:solidFill>
                <a:sym typeface="Symbol" pitchFamily="18" charset="2"/>
              </a:rPr>
              <a:t>是最佳分断点</a:t>
            </a:r>
            <a:r>
              <a:rPr lang="en-US" altLang="zh-CN" sz="2400" dirty="0">
                <a:solidFill>
                  <a:srgbClr val="000000"/>
                </a:solidFill>
                <a:sym typeface="Symbol" pitchFamily="18" charset="2"/>
              </a:rPr>
              <a:t>)</a:t>
            </a:r>
          </a:p>
        </p:txBody>
      </p:sp>
      <p:sp>
        <p:nvSpPr>
          <p:cNvPr id="206854" name="Text Box 6"/>
          <p:cNvSpPr txBox="1">
            <a:spLocks noChangeArrowheads="1"/>
          </p:cNvSpPr>
          <p:nvPr/>
        </p:nvSpPr>
        <p:spPr bwMode="auto">
          <a:xfrm>
            <a:off x="196850" y="3933825"/>
            <a:ext cx="4759325" cy="288925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05000"/>
              </a:lnSpc>
              <a:spcBef>
                <a:spcPct val="5000"/>
              </a:spcBef>
              <a:spcAft>
                <a:spcPct val="5000"/>
              </a:spcAft>
            </a:pPr>
            <a:r>
              <a:rPr lang="en-US" altLang="zh-CN" sz="2000">
                <a:solidFill>
                  <a:schemeClr val="tx1"/>
                </a:solidFill>
              </a:rPr>
              <a:t>1. </a:t>
            </a:r>
            <a:r>
              <a:rPr lang="zh-CN" altLang="en-US" sz="2000">
                <a:solidFill>
                  <a:schemeClr val="tx1"/>
                </a:solidFill>
              </a:rPr>
              <a:t>对 </a:t>
            </a:r>
            <a:r>
              <a:rPr lang="en-US" altLang="zh-CN" sz="2000">
                <a:solidFill>
                  <a:schemeClr val="tx1"/>
                </a:solidFill>
              </a:rPr>
              <a:t>i = 1 </a:t>
            </a:r>
            <a:r>
              <a:rPr lang="zh-CN" altLang="en-US" sz="2000">
                <a:solidFill>
                  <a:schemeClr val="tx1"/>
                </a:solidFill>
              </a:rPr>
              <a:t>到 </a:t>
            </a:r>
            <a:r>
              <a:rPr lang="en-US" altLang="zh-CN" sz="2000">
                <a:solidFill>
                  <a:schemeClr val="tx1"/>
                </a:solidFill>
              </a:rPr>
              <a:t>n,  m[i,i]=0,  </a:t>
            </a:r>
          </a:p>
          <a:p>
            <a:pPr eaLnBrk="1" hangingPunct="1">
              <a:lnSpc>
                <a:spcPct val="105000"/>
              </a:lnSpc>
              <a:spcBef>
                <a:spcPct val="5000"/>
              </a:spcBef>
              <a:spcAft>
                <a:spcPct val="5000"/>
              </a:spcAft>
            </a:pPr>
            <a:r>
              <a:rPr lang="en-US" altLang="zh-CN" sz="2000">
                <a:solidFill>
                  <a:schemeClr val="tx1"/>
                </a:solidFill>
              </a:rPr>
              <a:t>2. </a:t>
            </a:r>
            <a:r>
              <a:rPr lang="zh-CN" altLang="en-US" sz="2000">
                <a:solidFill>
                  <a:schemeClr val="tx1"/>
                </a:solidFill>
              </a:rPr>
              <a:t>对 </a:t>
            </a:r>
            <a:r>
              <a:rPr lang="en-US" altLang="zh-CN" sz="2000">
                <a:solidFill>
                  <a:schemeClr val="tx1"/>
                </a:solidFill>
              </a:rPr>
              <a:t>r = 1 </a:t>
            </a:r>
            <a:r>
              <a:rPr lang="zh-CN" altLang="en-US" sz="2000">
                <a:solidFill>
                  <a:schemeClr val="tx1"/>
                </a:solidFill>
              </a:rPr>
              <a:t>到 </a:t>
            </a:r>
            <a:r>
              <a:rPr lang="en-US" altLang="zh-CN" sz="2000">
                <a:solidFill>
                  <a:schemeClr val="tx1"/>
                </a:solidFill>
              </a:rPr>
              <a:t>n-1</a:t>
            </a:r>
          </a:p>
          <a:p>
            <a:pPr eaLnBrk="1" hangingPunct="1">
              <a:lnSpc>
                <a:spcPct val="105000"/>
              </a:lnSpc>
              <a:spcBef>
                <a:spcPct val="5000"/>
              </a:spcBef>
              <a:spcAft>
                <a:spcPct val="5000"/>
              </a:spcAft>
            </a:pPr>
            <a:r>
              <a:rPr lang="en-US" altLang="zh-CN" sz="2000">
                <a:solidFill>
                  <a:schemeClr val="tx1"/>
                </a:solidFill>
              </a:rPr>
              <a:t>3.      </a:t>
            </a:r>
            <a:r>
              <a:rPr lang="zh-CN" altLang="en-US" sz="2000">
                <a:solidFill>
                  <a:schemeClr val="tx1"/>
                </a:solidFill>
              </a:rPr>
              <a:t>对</a:t>
            </a:r>
            <a:r>
              <a:rPr lang="en-US" altLang="zh-CN" sz="2000">
                <a:solidFill>
                  <a:schemeClr val="tx1"/>
                </a:solidFill>
              </a:rPr>
              <a:t>i = 1 </a:t>
            </a:r>
            <a:r>
              <a:rPr lang="zh-CN" altLang="en-US" sz="2000">
                <a:solidFill>
                  <a:schemeClr val="tx1"/>
                </a:solidFill>
              </a:rPr>
              <a:t>到 </a:t>
            </a:r>
            <a:r>
              <a:rPr lang="en-US" altLang="zh-CN" sz="2000">
                <a:solidFill>
                  <a:schemeClr val="tx1"/>
                </a:solidFill>
              </a:rPr>
              <a:t>n-r</a:t>
            </a:r>
          </a:p>
          <a:p>
            <a:pPr eaLnBrk="1" hangingPunct="1">
              <a:lnSpc>
                <a:spcPct val="105000"/>
              </a:lnSpc>
              <a:spcBef>
                <a:spcPct val="5000"/>
              </a:spcBef>
              <a:spcAft>
                <a:spcPct val="5000"/>
              </a:spcAft>
            </a:pPr>
            <a:r>
              <a:rPr lang="en-US" altLang="zh-CN" sz="2000">
                <a:solidFill>
                  <a:schemeClr val="tx1"/>
                </a:solidFill>
              </a:rPr>
              <a:t>4.           j = i + r; s[i,j] = i; </a:t>
            </a:r>
          </a:p>
          <a:p>
            <a:pPr eaLnBrk="1" hangingPunct="1">
              <a:lnSpc>
                <a:spcPct val="105000"/>
              </a:lnSpc>
              <a:spcBef>
                <a:spcPct val="5000"/>
              </a:spcBef>
              <a:spcAft>
                <a:spcPct val="5000"/>
              </a:spcAft>
            </a:pPr>
            <a:r>
              <a:rPr lang="en-US" altLang="zh-CN" sz="2000">
                <a:solidFill>
                  <a:schemeClr val="tx1"/>
                </a:solidFill>
              </a:rPr>
              <a:t>5.           m[i,j] = m[i,i]+m[i+1,j]+ sum[i:j]; </a:t>
            </a:r>
          </a:p>
          <a:p>
            <a:pPr eaLnBrk="1" hangingPunct="1">
              <a:lnSpc>
                <a:spcPct val="105000"/>
              </a:lnSpc>
              <a:spcBef>
                <a:spcPct val="5000"/>
              </a:spcBef>
              <a:spcAft>
                <a:spcPct val="5000"/>
              </a:spcAft>
            </a:pPr>
            <a:r>
              <a:rPr lang="en-US" altLang="zh-CN" sz="2000">
                <a:solidFill>
                  <a:schemeClr val="tx1"/>
                </a:solidFill>
              </a:rPr>
              <a:t>6.           </a:t>
            </a:r>
            <a:r>
              <a:rPr lang="zh-CN" altLang="en-US" sz="2000">
                <a:solidFill>
                  <a:schemeClr val="tx1"/>
                </a:solidFill>
              </a:rPr>
              <a:t>对 </a:t>
            </a:r>
            <a:r>
              <a:rPr lang="en-US" altLang="zh-CN" sz="2000">
                <a:solidFill>
                  <a:schemeClr val="tx1"/>
                </a:solidFill>
              </a:rPr>
              <a:t>k = i + 1 </a:t>
            </a:r>
            <a:r>
              <a:rPr lang="zh-CN" altLang="en-US" sz="2000">
                <a:solidFill>
                  <a:schemeClr val="tx1"/>
                </a:solidFill>
              </a:rPr>
              <a:t>到 </a:t>
            </a:r>
            <a:r>
              <a:rPr lang="en-US" altLang="zh-CN" sz="2000">
                <a:solidFill>
                  <a:schemeClr val="tx1"/>
                </a:solidFill>
              </a:rPr>
              <a:t>j-1</a:t>
            </a:r>
          </a:p>
          <a:p>
            <a:pPr eaLnBrk="1" hangingPunct="1">
              <a:lnSpc>
                <a:spcPct val="105000"/>
              </a:lnSpc>
              <a:spcBef>
                <a:spcPct val="5000"/>
              </a:spcBef>
              <a:spcAft>
                <a:spcPct val="5000"/>
              </a:spcAft>
            </a:pPr>
            <a:r>
              <a:rPr lang="en-US" altLang="zh-CN" sz="2000">
                <a:solidFill>
                  <a:schemeClr val="tx1"/>
                </a:solidFill>
              </a:rPr>
              <a:t>7.                t =m[i,k]+m[k+1,j]+ sum[i:j], </a:t>
            </a:r>
          </a:p>
          <a:p>
            <a:pPr eaLnBrk="1" hangingPunct="1">
              <a:lnSpc>
                <a:spcPct val="105000"/>
              </a:lnSpc>
              <a:spcBef>
                <a:spcPct val="5000"/>
              </a:spcBef>
              <a:spcAft>
                <a:spcPct val="5000"/>
              </a:spcAft>
            </a:pPr>
            <a:r>
              <a:rPr lang="en-US" altLang="zh-CN" sz="2000">
                <a:solidFill>
                  <a:schemeClr val="tx1"/>
                </a:solidFill>
              </a:rPr>
              <a:t>8.                </a:t>
            </a:r>
            <a:r>
              <a:rPr lang="zh-CN" altLang="en-US" sz="2000">
                <a:solidFill>
                  <a:schemeClr val="tx1"/>
                </a:solidFill>
              </a:rPr>
              <a:t>若</a:t>
            </a:r>
            <a:r>
              <a:rPr lang="en-US" altLang="zh-CN" sz="2000">
                <a:solidFill>
                  <a:schemeClr val="tx1"/>
                </a:solidFill>
              </a:rPr>
              <a:t>m[i,j]&gt;t, </a:t>
            </a:r>
            <a:r>
              <a:rPr lang="zh-CN" altLang="en-US" sz="2000">
                <a:solidFill>
                  <a:schemeClr val="tx1"/>
                </a:solidFill>
              </a:rPr>
              <a:t>则</a:t>
            </a:r>
            <a:r>
              <a:rPr lang="en-US" altLang="zh-CN" sz="2000">
                <a:solidFill>
                  <a:schemeClr val="tx1"/>
                </a:solidFill>
              </a:rPr>
              <a:t>m[i,j]=t; s[i,j]=k;</a:t>
            </a:r>
          </a:p>
        </p:txBody>
      </p:sp>
      <p:sp>
        <p:nvSpPr>
          <p:cNvPr id="11269" name="Text Box 7"/>
          <p:cNvSpPr txBox="1">
            <a:spLocks noChangeArrowheads="1"/>
          </p:cNvSpPr>
          <p:nvPr/>
        </p:nvSpPr>
        <p:spPr bwMode="auto">
          <a:xfrm>
            <a:off x="5219700" y="4198938"/>
            <a:ext cx="327342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输出</a:t>
            </a:r>
            <a:r>
              <a:rPr lang="en-US" altLang="zh-CN" sz="2000"/>
              <a:t>m[1,n], </a:t>
            </a:r>
            <a:r>
              <a:rPr lang="zh-CN" altLang="en-US" sz="2000"/>
              <a:t>合并次序 </a:t>
            </a:r>
          </a:p>
          <a:p>
            <a:pPr eaLnBrk="1" hangingPunct="1"/>
            <a:r>
              <a:rPr lang="en-US" altLang="zh-CN" sz="2000"/>
              <a:t>Traceback(i, j, s)</a:t>
            </a:r>
          </a:p>
          <a:p>
            <a:pPr eaLnBrk="1" hangingPunct="1"/>
            <a:r>
              <a:rPr lang="en-US" altLang="zh-CN" sz="2000"/>
              <a:t>1.   </a:t>
            </a:r>
            <a:r>
              <a:rPr lang="zh-CN" altLang="en-US" sz="2000"/>
              <a:t>若</a:t>
            </a:r>
            <a:r>
              <a:rPr lang="en-US" altLang="zh-CN" sz="2000"/>
              <a:t>i = = j, </a:t>
            </a:r>
            <a:r>
              <a:rPr lang="zh-CN" altLang="en-US" sz="2000"/>
              <a:t>打印 </a:t>
            </a:r>
            <a:r>
              <a:rPr lang="en-US" altLang="zh-CN" sz="2000"/>
              <a:t>a[i]  </a:t>
            </a:r>
          </a:p>
          <a:p>
            <a:pPr eaLnBrk="1" hangingPunct="1"/>
            <a:r>
              <a:rPr lang="en-US" altLang="zh-CN" sz="2000"/>
              <a:t>2.   </a:t>
            </a:r>
            <a:r>
              <a:rPr lang="zh-CN" altLang="en-US" sz="2000"/>
              <a:t>否则    打印 “</a:t>
            </a:r>
            <a:r>
              <a:rPr lang="en-US" altLang="zh-CN" sz="2000"/>
              <a:t>(”  </a:t>
            </a:r>
          </a:p>
          <a:p>
            <a:pPr eaLnBrk="1" hangingPunct="1"/>
            <a:r>
              <a:rPr lang="en-US" altLang="zh-CN" sz="2000"/>
              <a:t>3.        Traceback(i, s[i,j], s)</a:t>
            </a:r>
          </a:p>
          <a:p>
            <a:pPr eaLnBrk="1" hangingPunct="1"/>
            <a:r>
              <a:rPr lang="en-US" altLang="zh-CN" sz="2000"/>
              <a:t>4.        </a:t>
            </a:r>
            <a:r>
              <a:rPr lang="zh-CN" altLang="en-US" sz="2000"/>
              <a:t>打印 </a:t>
            </a:r>
            <a:r>
              <a:rPr lang="en-US" altLang="zh-CN" sz="2000"/>
              <a:t>“+”</a:t>
            </a:r>
          </a:p>
          <a:p>
            <a:pPr eaLnBrk="1" hangingPunct="1"/>
            <a:r>
              <a:rPr lang="en-US" altLang="zh-CN" sz="2000"/>
              <a:t>4.        Traceback(s[i,j]+1,j,s)</a:t>
            </a:r>
          </a:p>
          <a:p>
            <a:pPr eaLnBrk="1" hangingPunct="1"/>
            <a:r>
              <a:rPr lang="en-US" altLang="zh-CN" sz="2000"/>
              <a:t>5.        </a:t>
            </a:r>
            <a:r>
              <a:rPr lang="zh-CN" altLang="en-US" sz="2000"/>
              <a:t>打印 “</a:t>
            </a:r>
            <a:r>
              <a:rPr lang="en-US" altLang="zh-CN" sz="2000"/>
              <a:t>)”</a:t>
            </a:r>
            <a:endParaRPr lang="zh-CN" altLang="en-US" sz="2000"/>
          </a:p>
        </p:txBody>
      </p:sp>
    </p:spTree>
    <p:extLst>
      <p:ext uri="{BB962C8B-B14F-4D97-AF65-F5344CB8AC3E}">
        <p14:creationId xmlns:p14="http://schemas.microsoft.com/office/powerpoint/2010/main" val="31786076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6854">
                                            <p:bg/>
                                          </p:spTgt>
                                        </p:tgtEl>
                                        <p:attrNameLst>
                                          <p:attrName>style.visibility</p:attrName>
                                        </p:attrNameLst>
                                      </p:cBhvr>
                                      <p:to>
                                        <p:strVal val="visible"/>
                                      </p:to>
                                    </p:set>
                                    <p:anim calcmode="lin" valueType="num">
                                      <p:cBhvr additive="base">
                                        <p:cTn id="7" dur="500" fill="hold"/>
                                        <p:tgtEl>
                                          <p:spTgt spid="206854">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206854">
                                            <p:bg/>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6854">
                                            <p:txEl>
                                              <p:pRg st="0" end="0"/>
                                            </p:txEl>
                                          </p:spTgt>
                                        </p:tgtEl>
                                        <p:attrNameLst>
                                          <p:attrName>style.visibility</p:attrName>
                                        </p:attrNameLst>
                                      </p:cBhvr>
                                      <p:to>
                                        <p:strVal val="visible"/>
                                      </p:to>
                                    </p:set>
                                    <p:anim calcmode="lin" valueType="num">
                                      <p:cBhvr additive="base">
                                        <p:cTn id="13" dur="500" fill="hold"/>
                                        <p:tgtEl>
                                          <p:spTgt spid="206854">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685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6854">
                                            <p:txEl>
                                              <p:pRg st="1" end="1"/>
                                            </p:txEl>
                                          </p:spTgt>
                                        </p:tgtEl>
                                        <p:attrNameLst>
                                          <p:attrName>style.visibility</p:attrName>
                                        </p:attrNameLst>
                                      </p:cBhvr>
                                      <p:to>
                                        <p:strVal val="visible"/>
                                      </p:to>
                                    </p:set>
                                    <p:anim calcmode="lin" valueType="num">
                                      <p:cBhvr additive="base">
                                        <p:cTn id="19" dur="500" fill="hold"/>
                                        <p:tgtEl>
                                          <p:spTgt spid="206854">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685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6854">
                                            <p:txEl>
                                              <p:pRg st="2" end="2"/>
                                            </p:txEl>
                                          </p:spTgt>
                                        </p:tgtEl>
                                        <p:attrNameLst>
                                          <p:attrName>style.visibility</p:attrName>
                                        </p:attrNameLst>
                                      </p:cBhvr>
                                      <p:to>
                                        <p:strVal val="visible"/>
                                      </p:to>
                                    </p:set>
                                    <p:anim calcmode="lin" valueType="num">
                                      <p:cBhvr additive="base">
                                        <p:cTn id="25" dur="500" fill="hold"/>
                                        <p:tgtEl>
                                          <p:spTgt spid="206854">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685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06854">
                                            <p:txEl>
                                              <p:pRg st="3" end="3"/>
                                            </p:txEl>
                                          </p:spTgt>
                                        </p:tgtEl>
                                        <p:attrNameLst>
                                          <p:attrName>style.visibility</p:attrName>
                                        </p:attrNameLst>
                                      </p:cBhvr>
                                      <p:to>
                                        <p:strVal val="visible"/>
                                      </p:to>
                                    </p:set>
                                    <p:anim calcmode="lin" valueType="num">
                                      <p:cBhvr additive="base">
                                        <p:cTn id="31" dur="500" fill="hold"/>
                                        <p:tgtEl>
                                          <p:spTgt spid="206854">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0685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06854">
                                            <p:txEl>
                                              <p:pRg st="4" end="4"/>
                                            </p:txEl>
                                          </p:spTgt>
                                        </p:tgtEl>
                                        <p:attrNameLst>
                                          <p:attrName>style.visibility</p:attrName>
                                        </p:attrNameLst>
                                      </p:cBhvr>
                                      <p:to>
                                        <p:strVal val="visible"/>
                                      </p:to>
                                    </p:set>
                                    <p:anim calcmode="lin" valueType="num">
                                      <p:cBhvr additive="base">
                                        <p:cTn id="37" dur="500" fill="hold"/>
                                        <p:tgtEl>
                                          <p:spTgt spid="206854">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0685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06854">
                                            <p:txEl>
                                              <p:pRg st="5" end="5"/>
                                            </p:txEl>
                                          </p:spTgt>
                                        </p:tgtEl>
                                        <p:attrNameLst>
                                          <p:attrName>style.visibility</p:attrName>
                                        </p:attrNameLst>
                                      </p:cBhvr>
                                      <p:to>
                                        <p:strVal val="visible"/>
                                      </p:to>
                                    </p:set>
                                    <p:anim calcmode="lin" valueType="num">
                                      <p:cBhvr additive="base">
                                        <p:cTn id="43" dur="500" fill="hold"/>
                                        <p:tgtEl>
                                          <p:spTgt spid="206854">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685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06854">
                                            <p:txEl>
                                              <p:pRg st="6" end="6"/>
                                            </p:txEl>
                                          </p:spTgt>
                                        </p:tgtEl>
                                        <p:attrNameLst>
                                          <p:attrName>style.visibility</p:attrName>
                                        </p:attrNameLst>
                                      </p:cBhvr>
                                      <p:to>
                                        <p:strVal val="visible"/>
                                      </p:to>
                                    </p:set>
                                    <p:anim calcmode="lin" valueType="num">
                                      <p:cBhvr additive="base">
                                        <p:cTn id="49" dur="500" fill="hold"/>
                                        <p:tgtEl>
                                          <p:spTgt spid="206854">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0685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06854">
                                            <p:txEl>
                                              <p:pRg st="7" end="7"/>
                                            </p:txEl>
                                          </p:spTgt>
                                        </p:tgtEl>
                                        <p:attrNameLst>
                                          <p:attrName>style.visibility</p:attrName>
                                        </p:attrNameLst>
                                      </p:cBhvr>
                                      <p:to>
                                        <p:strVal val="visible"/>
                                      </p:to>
                                    </p:set>
                                    <p:anim calcmode="lin" valueType="num">
                                      <p:cBhvr additive="base">
                                        <p:cTn id="55" dur="500" fill="hold"/>
                                        <p:tgtEl>
                                          <p:spTgt spid="206854">
                                            <p:txEl>
                                              <p:pRg st="7" end="7"/>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06854">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4" grpId="0" build="p"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p:txBody>
          <a:bodyPr/>
          <a:lstStyle/>
          <a:p>
            <a:pPr eaLnBrk="1" hangingPunct="1"/>
            <a:r>
              <a:rPr lang="zh-CN" altLang="en-US" b="1" smtClean="0"/>
              <a:t>第</a:t>
            </a:r>
            <a:r>
              <a:rPr lang="en-US" altLang="zh-CN" b="1" smtClean="0"/>
              <a:t>3</a:t>
            </a:r>
            <a:r>
              <a:rPr lang="zh-CN" altLang="en-US" b="1" smtClean="0"/>
              <a:t>章 动态规划</a:t>
            </a:r>
          </a:p>
        </p:txBody>
      </p:sp>
      <p:sp>
        <p:nvSpPr>
          <p:cNvPr id="12291" name="Text Box 3"/>
          <p:cNvSpPr txBox="1">
            <a:spLocks noChangeArrowheads="1"/>
          </p:cNvSpPr>
          <p:nvPr/>
        </p:nvSpPr>
        <p:spPr bwMode="auto">
          <a:xfrm>
            <a:off x="107950" y="1268413"/>
            <a:ext cx="8964613" cy="241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sz="2400" dirty="0" smtClean="0">
                <a:solidFill>
                  <a:srgbClr val="000000"/>
                </a:solidFill>
                <a:sym typeface="Symbol" pitchFamily="18" charset="2"/>
              </a:rPr>
              <a:t>参考分析加速</a:t>
            </a:r>
            <a:r>
              <a:rPr lang="en-US" altLang="zh-CN" sz="2400" dirty="0" smtClean="0">
                <a:solidFill>
                  <a:srgbClr val="000000"/>
                </a:solidFill>
                <a:sym typeface="Symbol" pitchFamily="18" charset="2"/>
              </a:rPr>
              <a:t>:</a:t>
            </a:r>
            <a:r>
              <a:rPr lang="zh-CN" altLang="en-US" sz="2400" dirty="0" smtClean="0">
                <a:solidFill>
                  <a:srgbClr val="000000"/>
                </a:solidFill>
                <a:sym typeface="Symbol" pitchFamily="18" charset="2"/>
              </a:rPr>
              <a:t> </a:t>
            </a:r>
            <a:endParaRPr lang="en-US" altLang="zh-CN" sz="2400" dirty="0" smtClean="0">
              <a:solidFill>
                <a:srgbClr val="000000"/>
              </a:solidFill>
              <a:sym typeface="Symbol" pitchFamily="18" charset="2"/>
            </a:endParaRPr>
          </a:p>
          <a:p>
            <a:pPr eaLnBrk="1" hangingPunct="1">
              <a:lnSpc>
                <a:spcPct val="110000"/>
              </a:lnSpc>
              <a:spcBef>
                <a:spcPct val="10000"/>
              </a:spcBef>
              <a:spcAft>
                <a:spcPct val="10000"/>
              </a:spcAft>
              <a:buFontTx/>
              <a:buChar char="•"/>
            </a:pPr>
            <a:r>
              <a:rPr lang="zh-CN" altLang="en-US" sz="2400" dirty="0" smtClean="0">
                <a:solidFill>
                  <a:srgbClr val="000000"/>
                </a:solidFill>
                <a:sym typeface="Symbol" pitchFamily="18" charset="2"/>
              </a:rPr>
              <a:t>上面</a:t>
            </a:r>
            <a:r>
              <a:rPr lang="zh-CN" altLang="en-US" sz="2400" dirty="0">
                <a:solidFill>
                  <a:srgbClr val="000000"/>
                </a:solidFill>
                <a:sym typeface="Symbol" pitchFamily="18" charset="2"/>
              </a:rPr>
              <a:t>的程序计算耗费</a:t>
            </a:r>
            <a:r>
              <a:rPr lang="en-US" altLang="zh-CN" sz="2400" dirty="0">
                <a:solidFill>
                  <a:srgbClr val="000000"/>
                </a:solidFill>
                <a:sym typeface="Symbol" pitchFamily="18" charset="2"/>
              </a:rPr>
              <a:t>O(n</a:t>
            </a:r>
            <a:r>
              <a:rPr lang="en-US" altLang="zh-CN" sz="2400" baseline="30000" dirty="0">
                <a:solidFill>
                  <a:srgbClr val="000000"/>
                </a:solidFill>
                <a:sym typeface="Symbol" pitchFamily="18" charset="2"/>
              </a:rPr>
              <a:t>3</a:t>
            </a:r>
            <a:r>
              <a:rPr lang="en-US" altLang="zh-CN" sz="2400" dirty="0">
                <a:solidFill>
                  <a:srgbClr val="000000"/>
                </a:solidFill>
                <a:sym typeface="Symbol" pitchFamily="18" charset="2"/>
              </a:rPr>
              <a:t>)</a:t>
            </a:r>
            <a:r>
              <a:rPr lang="zh-CN" altLang="en-US" sz="2400" dirty="0">
                <a:solidFill>
                  <a:srgbClr val="000000"/>
                </a:solidFill>
                <a:sym typeface="Symbol" pitchFamily="18" charset="2"/>
              </a:rPr>
              <a:t>时间 </a:t>
            </a:r>
          </a:p>
          <a:p>
            <a:pPr eaLnBrk="1" hangingPunct="1">
              <a:lnSpc>
                <a:spcPct val="110000"/>
              </a:lnSpc>
              <a:spcBef>
                <a:spcPct val="10000"/>
              </a:spcBef>
              <a:spcAft>
                <a:spcPct val="10000"/>
              </a:spcAft>
              <a:buFontTx/>
              <a:buChar char="•"/>
            </a:pPr>
            <a:r>
              <a:rPr lang="zh-CN" altLang="en-US" sz="2400" dirty="0">
                <a:solidFill>
                  <a:srgbClr val="000000"/>
                </a:solidFill>
                <a:sym typeface="Symbol" pitchFamily="18" charset="2"/>
              </a:rPr>
              <a:t> 由于本问题满足动态规划加速原理</a:t>
            </a:r>
            <a:r>
              <a:rPr lang="en-US" altLang="zh-CN" sz="2400" dirty="0">
                <a:solidFill>
                  <a:srgbClr val="000000"/>
                </a:solidFill>
                <a:sym typeface="Symbol" pitchFamily="18" charset="2"/>
              </a:rPr>
              <a:t>, </a:t>
            </a:r>
            <a:r>
              <a:rPr lang="zh-CN" altLang="en-US" sz="2400" dirty="0">
                <a:solidFill>
                  <a:srgbClr val="000000"/>
                </a:solidFill>
                <a:sym typeface="Symbol" pitchFamily="18" charset="2"/>
              </a:rPr>
              <a:t>最佳分断点满足 </a:t>
            </a:r>
          </a:p>
          <a:p>
            <a:pPr eaLnBrk="1" hangingPunct="1">
              <a:lnSpc>
                <a:spcPct val="110000"/>
              </a:lnSpc>
              <a:spcBef>
                <a:spcPct val="10000"/>
              </a:spcBef>
              <a:spcAft>
                <a:spcPct val="10000"/>
              </a:spcAft>
            </a:pPr>
            <a:r>
              <a:rPr lang="en-US" altLang="zh-CN" sz="2400" dirty="0">
                <a:solidFill>
                  <a:srgbClr val="000000"/>
                </a:solidFill>
                <a:sym typeface="Symbol" pitchFamily="18" charset="2"/>
              </a:rPr>
              <a:t>                   s[i,j-1]  s[</a:t>
            </a:r>
            <a:r>
              <a:rPr lang="en-US" altLang="zh-CN" sz="2400" dirty="0" err="1">
                <a:solidFill>
                  <a:srgbClr val="000000"/>
                </a:solidFill>
                <a:sym typeface="Symbol" pitchFamily="18" charset="2"/>
              </a:rPr>
              <a:t>i,j</a:t>
            </a:r>
            <a:r>
              <a:rPr lang="en-US" altLang="zh-CN" sz="2400" dirty="0">
                <a:solidFill>
                  <a:srgbClr val="000000"/>
                </a:solidFill>
                <a:sym typeface="Symbol" pitchFamily="18" charset="2"/>
              </a:rPr>
              <a:t>]  s[i+1,j] </a:t>
            </a:r>
          </a:p>
          <a:p>
            <a:pPr eaLnBrk="1" hangingPunct="1">
              <a:lnSpc>
                <a:spcPct val="110000"/>
              </a:lnSpc>
              <a:spcBef>
                <a:spcPct val="10000"/>
              </a:spcBef>
              <a:spcAft>
                <a:spcPct val="10000"/>
              </a:spcAft>
            </a:pPr>
            <a:r>
              <a:rPr lang="zh-CN" altLang="en-US" sz="2400" dirty="0">
                <a:solidFill>
                  <a:srgbClr val="000000"/>
                </a:solidFill>
                <a:sym typeface="Symbol" pitchFamily="18" charset="2"/>
              </a:rPr>
              <a:t>  所以程序可以修改如下 </a:t>
            </a:r>
          </a:p>
        </p:txBody>
      </p:sp>
      <p:sp>
        <p:nvSpPr>
          <p:cNvPr id="207876" name="Text Box 4"/>
          <p:cNvSpPr txBox="1">
            <a:spLocks noChangeArrowheads="1"/>
          </p:cNvSpPr>
          <p:nvPr/>
        </p:nvSpPr>
        <p:spPr bwMode="auto">
          <a:xfrm>
            <a:off x="900113" y="3573463"/>
            <a:ext cx="7569200" cy="307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05000"/>
              </a:lnSpc>
              <a:spcBef>
                <a:spcPct val="10000"/>
              </a:spcBef>
              <a:spcAft>
                <a:spcPct val="10000"/>
              </a:spcAft>
            </a:pPr>
            <a:r>
              <a:rPr lang="en-US" altLang="zh-CN" sz="2000">
                <a:solidFill>
                  <a:schemeClr val="tx1"/>
                </a:solidFill>
              </a:rPr>
              <a:t>1. </a:t>
            </a:r>
            <a:r>
              <a:rPr lang="zh-CN" altLang="en-US" sz="2000">
                <a:solidFill>
                  <a:schemeClr val="tx1"/>
                </a:solidFill>
              </a:rPr>
              <a:t>对 </a:t>
            </a:r>
            <a:r>
              <a:rPr lang="en-US" altLang="zh-CN" sz="2000">
                <a:solidFill>
                  <a:schemeClr val="tx1"/>
                </a:solidFill>
              </a:rPr>
              <a:t>i = 1 </a:t>
            </a:r>
            <a:r>
              <a:rPr lang="zh-CN" altLang="en-US" sz="2000">
                <a:solidFill>
                  <a:schemeClr val="tx1"/>
                </a:solidFill>
              </a:rPr>
              <a:t>到 </a:t>
            </a:r>
            <a:r>
              <a:rPr lang="en-US" altLang="zh-CN" sz="2000">
                <a:solidFill>
                  <a:schemeClr val="tx1"/>
                </a:solidFill>
              </a:rPr>
              <a:t>n,  m[i,i]=0,  s[i,i]=0</a:t>
            </a:r>
          </a:p>
          <a:p>
            <a:pPr eaLnBrk="1" hangingPunct="1">
              <a:lnSpc>
                <a:spcPct val="105000"/>
              </a:lnSpc>
              <a:spcBef>
                <a:spcPct val="10000"/>
              </a:spcBef>
              <a:spcAft>
                <a:spcPct val="10000"/>
              </a:spcAft>
            </a:pPr>
            <a:r>
              <a:rPr lang="en-US" altLang="zh-CN" sz="2000">
                <a:solidFill>
                  <a:schemeClr val="tx1"/>
                </a:solidFill>
              </a:rPr>
              <a:t>2. </a:t>
            </a:r>
            <a:r>
              <a:rPr lang="zh-CN" altLang="en-US" sz="2000">
                <a:solidFill>
                  <a:schemeClr val="tx1"/>
                </a:solidFill>
              </a:rPr>
              <a:t>对 </a:t>
            </a:r>
            <a:r>
              <a:rPr lang="en-US" altLang="zh-CN" sz="2000">
                <a:solidFill>
                  <a:schemeClr val="tx1"/>
                </a:solidFill>
              </a:rPr>
              <a:t>r = 1 </a:t>
            </a:r>
            <a:r>
              <a:rPr lang="zh-CN" altLang="en-US" sz="2000">
                <a:solidFill>
                  <a:schemeClr val="tx1"/>
                </a:solidFill>
              </a:rPr>
              <a:t>到 </a:t>
            </a:r>
            <a:r>
              <a:rPr lang="en-US" altLang="zh-CN" sz="2000">
                <a:solidFill>
                  <a:schemeClr val="tx1"/>
                </a:solidFill>
              </a:rPr>
              <a:t>n-1</a:t>
            </a:r>
          </a:p>
          <a:p>
            <a:pPr eaLnBrk="1" hangingPunct="1">
              <a:lnSpc>
                <a:spcPct val="105000"/>
              </a:lnSpc>
              <a:spcBef>
                <a:spcPct val="10000"/>
              </a:spcBef>
              <a:spcAft>
                <a:spcPct val="10000"/>
              </a:spcAft>
            </a:pPr>
            <a:r>
              <a:rPr lang="en-US" altLang="zh-CN" sz="2000">
                <a:solidFill>
                  <a:schemeClr val="tx1"/>
                </a:solidFill>
              </a:rPr>
              <a:t>3.      </a:t>
            </a:r>
            <a:r>
              <a:rPr lang="zh-CN" altLang="en-US" sz="2000">
                <a:solidFill>
                  <a:schemeClr val="tx1"/>
                </a:solidFill>
              </a:rPr>
              <a:t>对</a:t>
            </a:r>
            <a:r>
              <a:rPr lang="en-US" altLang="zh-CN" sz="2000">
                <a:solidFill>
                  <a:schemeClr val="tx1"/>
                </a:solidFill>
              </a:rPr>
              <a:t>i = 1 </a:t>
            </a:r>
            <a:r>
              <a:rPr lang="zh-CN" altLang="en-US" sz="2000">
                <a:solidFill>
                  <a:schemeClr val="tx1"/>
                </a:solidFill>
              </a:rPr>
              <a:t>到 </a:t>
            </a:r>
            <a:r>
              <a:rPr lang="en-US" altLang="zh-CN" sz="2000">
                <a:solidFill>
                  <a:schemeClr val="tx1"/>
                </a:solidFill>
              </a:rPr>
              <a:t>n-r</a:t>
            </a:r>
          </a:p>
          <a:p>
            <a:pPr eaLnBrk="1" hangingPunct="1">
              <a:lnSpc>
                <a:spcPct val="105000"/>
              </a:lnSpc>
              <a:spcBef>
                <a:spcPct val="10000"/>
              </a:spcBef>
              <a:spcAft>
                <a:spcPct val="10000"/>
              </a:spcAft>
            </a:pPr>
            <a:r>
              <a:rPr lang="en-US" altLang="zh-CN" sz="2000">
                <a:solidFill>
                  <a:schemeClr val="tx1"/>
                </a:solidFill>
              </a:rPr>
              <a:t>4.           j = i + r; div=s[i,j-1]; m[i,j] = m[i,div]+m[div+1,j]+ sum[i:j]; </a:t>
            </a:r>
          </a:p>
          <a:p>
            <a:pPr eaLnBrk="1" hangingPunct="1">
              <a:lnSpc>
                <a:spcPct val="105000"/>
              </a:lnSpc>
              <a:spcBef>
                <a:spcPct val="10000"/>
              </a:spcBef>
              <a:spcAft>
                <a:spcPct val="10000"/>
              </a:spcAft>
            </a:pPr>
            <a:r>
              <a:rPr lang="en-US" altLang="zh-CN" sz="2000">
                <a:solidFill>
                  <a:schemeClr val="tx1"/>
                </a:solidFill>
              </a:rPr>
              <a:t>5.           </a:t>
            </a:r>
            <a:r>
              <a:rPr lang="zh-CN" altLang="en-US" sz="2000">
                <a:solidFill>
                  <a:schemeClr val="tx1"/>
                </a:solidFill>
              </a:rPr>
              <a:t>对 </a:t>
            </a:r>
            <a:r>
              <a:rPr lang="en-US" altLang="zh-CN" sz="2000">
                <a:solidFill>
                  <a:schemeClr val="tx1"/>
                </a:solidFill>
              </a:rPr>
              <a:t>k = div + 1 </a:t>
            </a:r>
            <a:r>
              <a:rPr lang="zh-CN" altLang="en-US" sz="2000">
                <a:solidFill>
                  <a:schemeClr val="tx1"/>
                </a:solidFill>
              </a:rPr>
              <a:t>到 </a:t>
            </a:r>
            <a:r>
              <a:rPr lang="en-US" altLang="zh-CN" sz="2000">
                <a:solidFill>
                  <a:schemeClr val="tx1"/>
                </a:solidFill>
              </a:rPr>
              <a:t>s[i+1,j]</a:t>
            </a:r>
          </a:p>
          <a:p>
            <a:pPr eaLnBrk="1" hangingPunct="1">
              <a:lnSpc>
                <a:spcPct val="105000"/>
              </a:lnSpc>
              <a:spcBef>
                <a:spcPct val="10000"/>
              </a:spcBef>
              <a:spcAft>
                <a:spcPct val="10000"/>
              </a:spcAft>
            </a:pPr>
            <a:r>
              <a:rPr lang="en-US" altLang="zh-CN" sz="2000">
                <a:solidFill>
                  <a:schemeClr val="tx1"/>
                </a:solidFill>
              </a:rPr>
              <a:t>6.                t =m[i,k]+m[k+1,j]+ sum[i:j], </a:t>
            </a:r>
          </a:p>
          <a:p>
            <a:pPr eaLnBrk="1" hangingPunct="1">
              <a:lnSpc>
                <a:spcPct val="105000"/>
              </a:lnSpc>
              <a:spcBef>
                <a:spcPct val="10000"/>
              </a:spcBef>
              <a:spcAft>
                <a:spcPct val="10000"/>
              </a:spcAft>
            </a:pPr>
            <a:r>
              <a:rPr lang="en-US" altLang="zh-CN" sz="2000">
                <a:solidFill>
                  <a:schemeClr val="tx1"/>
                </a:solidFill>
              </a:rPr>
              <a:t>7.                </a:t>
            </a:r>
            <a:r>
              <a:rPr lang="zh-CN" altLang="en-US" sz="2000">
                <a:solidFill>
                  <a:schemeClr val="tx1"/>
                </a:solidFill>
              </a:rPr>
              <a:t>若</a:t>
            </a:r>
            <a:r>
              <a:rPr lang="en-US" altLang="zh-CN" sz="2000">
                <a:solidFill>
                  <a:schemeClr val="tx1"/>
                </a:solidFill>
              </a:rPr>
              <a:t>m[i,j]&gt;t, </a:t>
            </a:r>
            <a:r>
              <a:rPr lang="zh-CN" altLang="en-US" sz="2000">
                <a:solidFill>
                  <a:schemeClr val="tx1"/>
                </a:solidFill>
              </a:rPr>
              <a:t>则 </a:t>
            </a:r>
            <a:r>
              <a:rPr lang="en-US" altLang="zh-CN" sz="2000">
                <a:solidFill>
                  <a:schemeClr val="tx1"/>
                </a:solidFill>
              </a:rPr>
              <a:t>m[i,j]=t; s[i,j]=k; </a:t>
            </a:r>
          </a:p>
          <a:p>
            <a:pPr eaLnBrk="1" hangingPunct="1">
              <a:lnSpc>
                <a:spcPct val="105000"/>
              </a:lnSpc>
              <a:spcBef>
                <a:spcPct val="10000"/>
              </a:spcBef>
              <a:spcAft>
                <a:spcPct val="10000"/>
              </a:spcAft>
            </a:pPr>
            <a:r>
              <a:rPr lang="zh-CN" altLang="en-US" sz="2000">
                <a:solidFill>
                  <a:schemeClr val="tx1"/>
                </a:solidFill>
              </a:rPr>
              <a:t>输出</a:t>
            </a:r>
            <a:r>
              <a:rPr lang="en-US" altLang="zh-CN" sz="2000">
                <a:solidFill>
                  <a:schemeClr val="tx1"/>
                </a:solidFill>
              </a:rPr>
              <a:t>m[1,n]</a:t>
            </a:r>
          </a:p>
        </p:txBody>
      </p:sp>
    </p:spTree>
    <p:extLst>
      <p:ext uri="{BB962C8B-B14F-4D97-AF65-F5344CB8AC3E}">
        <p14:creationId xmlns:p14="http://schemas.microsoft.com/office/powerpoint/2010/main" val="2257650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7876">
                                            <p:txEl>
                                              <p:pRg st="0" end="0"/>
                                            </p:txEl>
                                          </p:spTgt>
                                        </p:tgtEl>
                                        <p:attrNameLst>
                                          <p:attrName>style.visibility</p:attrName>
                                        </p:attrNameLst>
                                      </p:cBhvr>
                                      <p:to>
                                        <p:strVal val="visible"/>
                                      </p:to>
                                    </p:set>
                                    <p:anim calcmode="lin" valueType="num">
                                      <p:cBhvr additive="base">
                                        <p:cTn id="7" dur="500" fill="hold"/>
                                        <p:tgtEl>
                                          <p:spTgt spid="207876">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07876">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7876">
                                            <p:txEl>
                                              <p:pRg st="1" end="1"/>
                                            </p:txEl>
                                          </p:spTgt>
                                        </p:tgtEl>
                                        <p:attrNameLst>
                                          <p:attrName>style.visibility</p:attrName>
                                        </p:attrNameLst>
                                      </p:cBhvr>
                                      <p:to>
                                        <p:strVal val="visible"/>
                                      </p:to>
                                    </p:set>
                                    <p:anim calcmode="lin" valueType="num">
                                      <p:cBhvr additive="base">
                                        <p:cTn id="13" dur="500" fill="hold"/>
                                        <p:tgtEl>
                                          <p:spTgt spid="207876">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7876">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7876">
                                            <p:txEl>
                                              <p:pRg st="2" end="2"/>
                                            </p:txEl>
                                          </p:spTgt>
                                        </p:tgtEl>
                                        <p:attrNameLst>
                                          <p:attrName>style.visibility</p:attrName>
                                        </p:attrNameLst>
                                      </p:cBhvr>
                                      <p:to>
                                        <p:strVal val="visible"/>
                                      </p:to>
                                    </p:set>
                                    <p:anim calcmode="lin" valueType="num">
                                      <p:cBhvr additive="base">
                                        <p:cTn id="19" dur="500" fill="hold"/>
                                        <p:tgtEl>
                                          <p:spTgt spid="207876">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7876">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7876">
                                            <p:txEl>
                                              <p:pRg st="3" end="3"/>
                                            </p:txEl>
                                          </p:spTgt>
                                        </p:tgtEl>
                                        <p:attrNameLst>
                                          <p:attrName>style.visibility</p:attrName>
                                        </p:attrNameLst>
                                      </p:cBhvr>
                                      <p:to>
                                        <p:strVal val="visible"/>
                                      </p:to>
                                    </p:set>
                                    <p:anim calcmode="lin" valueType="num">
                                      <p:cBhvr additive="base">
                                        <p:cTn id="25" dur="500" fill="hold"/>
                                        <p:tgtEl>
                                          <p:spTgt spid="207876">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7876">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07876">
                                            <p:txEl>
                                              <p:pRg st="4" end="4"/>
                                            </p:txEl>
                                          </p:spTgt>
                                        </p:tgtEl>
                                        <p:attrNameLst>
                                          <p:attrName>style.visibility</p:attrName>
                                        </p:attrNameLst>
                                      </p:cBhvr>
                                      <p:to>
                                        <p:strVal val="visible"/>
                                      </p:to>
                                    </p:set>
                                    <p:anim calcmode="lin" valueType="num">
                                      <p:cBhvr additive="base">
                                        <p:cTn id="31" dur="500" fill="hold"/>
                                        <p:tgtEl>
                                          <p:spTgt spid="207876">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07876">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07876">
                                            <p:txEl>
                                              <p:pRg st="5" end="5"/>
                                            </p:txEl>
                                          </p:spTgt>
                                        </p:tgtEl>
                                        <p:attrNameLst>
                                          <p:attrName>style.visibility</p:attrName>
                                        </p:attrNameLst>
                                      </p:cBhvr>
                                      <p:to>
                                        <p:strVal val="visible"/>
                                      </p:to>
                                    </p:set>
                                    <p:anim calcmode="lin" valueType="num">
                                      <p:cBhvr additive="base">
                                        <p:cTn id="37" dur="500" fill="hold"/>
                                        <p:tgtEl>
                                          <p:spTgt spid="207876">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07876">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07876">
                                            <p:txEl>
                                              <p:pRg st="6" end="6"/>
                                            </p:txEl>
                                          </p:spTgt>
                                        </p:tgtEl>
                                        <p:attrNameLst>
                                          <p:attrName>style.visibility</p:attrName>
                                        </p:attrNameLst>
                                      </p:cBhvr>
                                      <p:to>
                                        <p:strVal val="visible"/>
                                      </p:to>
                                    </p:set>
                                    <p:anim calcmode="lin" valueType="num">
                                      <p:cBhvr additive="base">
                                        <p:cTn id="43" dur="500" fill="hold"/>
                                        <p:tgtEl>
                                          <p:spTgt spid="207876">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7876">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07876">
                                            <p:txEl>
                                              <p:pRg st="7" end="7"/>
                                            </p:txEl>
                                          </p:spTgt>
                                        </p:tgtEl>
                                        <p:attrNameLst>
                                          <p:attrName>style.visibility</p:attrName>
                                        </p:attrNameLst>
                                      </p:cBhvr>
                                      <p:to>
                                        <p:strVal val="visible"/>
                                      </p:to>
                                    </p:set>
                                    <p:anim calcmode="lin" valueType="num">
                                      <p:cBhvr additive="base">
                                        <p:cTn id="49" dur="500" fill="hold"/>
                                        <p:tgtEl>
                                          <p:spTgt spid="207876">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07876">
                                            <p:txEl>
                                              <p:pRg st="7" end="7"/>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87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p:txBody>
          <a:bodyPr/>
          <a:lstStyle/>
          <a:p>
            <a:pPr eaLnBrk="1" hangingPunct="1"/>
            <a:r>
              <a:rPr lang="zh-CN" altLang="en-US" b="1" smtClean="0"/>
              <a:t>第</a:t>
            </a:r>
            <a:r>
              <a:rPr lang="en-US" altLang="zh-CN" b="1" smtClean="0"/>
              <a:t>3</a:t>
            </a:r>
            <a:r>
              <a:rPr lang="zh-CN" altLang="en-US" b="1" smtClean="0"/>
              <a:t>章 动态规划</a:t>
            </a:r>
          </a:p>
        </p:txBody>
      </p:sp>
      <p:sp>
        <p:nvSpPr>
          <p:cNvPr id="14339" name="Text Box 3"/>
          <p:cNvSpPr txBox="1">
            <a:spLocks noChangeArrowheads="1"/>
          </p:cNvSpPr>
          <p:nvPr/>
        </p:nvSpPr>
        <p:spPr bwMode="auto">
          <a:xfrm>
            <a:off x="107950" y="1125538"/>
            <a:ext cx="8964613" cy="2835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en-US" altLang="zh-CN" sz="2000">
                <a:solidFill>
                  <a:srgbClr val="000000"/>
                </a:solidFill>
                <a:sym typeface="Symbol" pitchFamily="18" charset="2"/>
              </a:rPr>
              <a:t>3. </a:t>
            </a:r>
            <a:r>
              <a:rPr lang="zh-CN" altLang="en-US" sz="2000">
                <a:solidFill>
                  <a:srgbClr val="000000"/>
                </a:solidFill>
                <a:sym typeface="Symbol" pitchFamily="18" charset="2"/>
              </a:rPr>
              <a:t>数字三角形问题</a:t>
            </a:r>
          </a:p>
          <a:p>
            <a:pPr eaLnBrk="1" hangingPunct="1"/>
            <a:r>
              <a:rPr lang="zh-CN" altLang="en-US" sz="2000">
                <a:solidFill>
                  <a:srgbClr val="000000"/>
                </a:solidFill>
                <a:sym typeface="Symbol" pitchFamily="18" charset="2"/>
              </a:rPr>
              <a:t>问题描述</a:t>
            </a:r>
            <a:r>
              <a:rPr lang="en-US" altLang="zh-CN" sz="2000">
                <a:solidFill>
                  <a:srgbClr val="000000"/>
                </a:solidFill>
                <a:sym typeface="Symbol" pitchFamily="18" charset="2"/>
              </a:rPr>
              <a:t>: </a:t>
            </a:r>
            <a:r>
              <a:rPr lang="zh-CN" altLang="en-US" sz="2000">
                <a:solidFill>
                  <a:srgbClr val="000000"/>
                </a:solidFill>
                <a:sym typeface="Symbol" pitchFamily="18" charset="2"/>
              </a:rPr>
              <a:t>给定一个有</a:t>
            </a:r>
            <a:r>
              <a:rPr lang="en-US" altLang="zh-CN" sz="2000">
                <a:solidFill>
                  <a:srgbClr val="000000"/>
                </a:solidFill>
                <a:sym typeface="Symbol" pitchFamily="18" charset="2"/>
              </a:rPr>
              <a:t>n</a:t>
            </a:r>
            <a:r>
              <a:rPr lang="zh-CN" altLang="en-US" sz="2000">
                <a:solidFill>
                  <a:srgbClr val="000000"/>
                </a:solidFill>
                <a:sym typeface="Symbol" pitchFamily="18" charset="2"/>
              </a:rPr>
              <a:t>行数字组成的数字三角形</a:t>
            </a:r>
            <a:r>
              <a:rPr lang="en-US" altLang="zh-CN" sz="2000">
                <a:solidFill>
                  <a:srgbClr val="000000"/>
                </a:solidFill>
                <a:sym typeface="Symbol" pitchFamily="18" charset="2"/>
              </a:rPr>
              <a:t>, </a:t>
            </a:r>
            <a:r>
              <a:rPr lang="zh-CN" altLang="en-US" sz="2000">
                <a:solidFill>
                  <a:srgbClr val="000000"/>
                </a:solidFill>
                <a:sym typeface="Symbol" pitchFamily="18" charset="2"/>
              </a:rPr>
              <a:t>如下图所示</a:t>
            </a:r>
            <a:r>
              <a:rPr lang="en-US" altLang="zh-CN" sz="2000">
                <a:solidFill>
                  <a:srgbClr val="000000"/>
                </a:solidFill>
                <a:sym typeface="Symbol" pitchFamily="18" charset="2"/>
              </a:rPr>
              <a:t>. </a:t>
            </a:r>
            <a:r>
              <a:rPr lang="zh-CN" altLang="en-US" sz="2000">
                <a:solidFill>
                  <a:srgbClr val="000000"/>
                </a:solidFill>
                <a:sym typeface="Symbol" pitchFamily="18" charset="2"/>
              </a:rPr>
              <a:t>试设计一个算法</a:t>
            </a:r>
            <a:r>
              <a:rPr lang="en-US" altLang="zh-CN" sz="2000">
                <a:solidFill>
                  <a:srgbClr val="000000"/>
                </a:solidFill>
                <a:sym typeface="Symbol" pitchFamily="18" charset="2"/>
              </a:rPr>
              <a:t>, </a:t>
            </a:r>
            <a:r>
              <a:rPr lang="zh-CN" altLang="en-US" sz="2000">
                <a:solidFill>
                  <a:srgbClr val="000000"/>
                </a:solidFill>
                <a:sym typeface="Symbol" pitchFamily="18" charset="2"/>
              </a:rPr>
              <a:t>计算出从三角形的顶至底的一条路径</a:t>
            </a:r>
            <a:r>
              <a:rPr lang="en-US" altLang="zh-CN" sz="2000">
                <a:solidFill>
                  <a:srgbClr val="000000"/>
                </a:solidFill>
                <a:sym typeface="Symbol" pitchFamily="18" charset="2"/>
              </a:rPr>
              <a:t>, </a:t>
            </a:r>
            <a:r>
              <a:rPr lang="zh-CN" altLang="en-US" sz="2000">
                <a:solidFill>
                  <a:srgbClr val="000000"/>
                </a:solidFill>
                <a:sym typeface="Symbol" pitchFamily="18" charset="2"/>
              </a:rPr>
              <a:t>使该路径经过的数字和最大</a:t>
            </a:r>
            <a:r>
              <a:rPr lang="en-US" altLang="zh-CN" sz="2000">
                <a:solidFill>
                  <a:srgbClr val="000000"/>
                </a:solidFill>
                <a:sym typeface="Symbol" pitchFamily="18" charset="2"/>
              </a:rPr>
              <a:t>. </a:t>
            </a:r>
          </a:p>
          <a:p>
            <a:pPr eaLnBrk="1" hangingPunct="1"/>
            <a:r>
              <a:rPr lang="zh-CN" altLang="en-US" sz="2000">
                <a:solidFill>
                  <a:srgbClr val="000000"/>
                </a:solidFill>
                <a:sym typeface="Symbol" pitchFamily="18" charset="2"/>
              </a:rPr>
              <a:t>算法设计</a:t>
            </a:r>
            <a:r>
              <a:rPr lang="en-US" altLang="zh-CN" sz="2000">
                <a:solidFill>
                  <a:srgbClr val="000000"/>
                </a:solidFill>
                <a:sym typeface="Symbol" pitchFamily="18" charset="2"/>
              </a:rPr>
              <a:t>: </a:t>
            </a:r>
            <a:r>
              <a:rPr lang="zh-CN" altLang="en-US" sz="2000">
                <a:solidFill>
                  <a:srgbClr val="000000"/>
                </a:solidFill>
                <a:sym typeface="Symbol" pitchFamily="18" charset="2"/>
              </a:rPr>
              <a:t>对于给定的</a:t>
            </a:r>
            <a:r>
              <a:rPr lang="en-US" altLang="zh-CN" sz="2000">
                <a:solidFill>
                  <a:srgbClr val="000000"/>
                </a:solidFill>
                <a:sym typeface="Symbol" pitchFamily="18" charset="2"/>
              </a:rPr>
              <a:t>n</a:t>
            </a:r>
            <a:r>
              <a:rPr lang="zh-CN" altLang="en-US" sz="2000">
                <a:solidFill>
                  <a:srgbClr val="000000"/>
                </a:solidFill>
                <a:sym typeface="Symbol" pitchFamily="18" charset="2"/>
              </a:rPr>
              <a:t>行数字组成的三角形</a:t>
            </a:r>
            <a:r>
              <a:rPr lang="en-US" altLang="zh-CN" sz="2000">
                <a:solidFill>
                  <a:srgbClr val="000000"/>
                </a:solidFill>
                <a:sym typeface="Symbol" pitchFamily="18" charset="2"/>
              </a:rPr>
              <a:t>, </a:t>
            </a:r>
            <a:r>
              <a:rPr lang="zh-CN" altLang="en-US" sz="2000">
                <a:solidFill>
                  <a:srgbClr val="000000"/>
                </a:solidFill>
                <a:sym typeface="Symbol" pitchFamily="18" charset="2"/>
              </a:rPr>
              <a:t>计算从三角形顶至底的路径经过的数字和的最大值</a:t>
            </a:r>
            <a:r>
              <a:rPr lang="en-US" altLang="zh-CN" sz="2000">
                <a:solidFill>
                  <a:srgbClr val="000000"/>
                </a:solidFill>
                <a:sym typeface="Symbol" pitchFamily="18" charset="2"/>
              </a:rPr>
              <a:t>. </a:t>
            </a:r>
          </a:p>
          <a:p>
            <a:pPr eaLnBrk="1" hangingPunct="1"/>
            <a:r>
              <a:rPr lang="zh-CN" altLang="en-US" sz="2000">
                <a:solidFill>
                  <a:srgbClr val="000000"/>
                </a:solidFill>
                <a:sym typeface="Symbol" pitchFamily="18" charset="2"/>
              </a:rPr>
              <a:t>数据输入</a:t>
            </a:r>
            <a:r>
              <a:rPr lang="en-US" altLang="zh-CN" sz="2000">
                <a:solidFill>
                  <a:srgbClr val="000000"/>
                </a:solidFill>
                <a:sym typeface="Symbol" pitchFamily="18" charset="2"/>
              </a:rPr>
              <a:t>: </a:t>
            </a:r>
            <a:r>
              <a:rPr lang="zh-CN" altLang="en-US" sz="2000">
                <a:solidFill>
                  <a:srgbClr val="000000"/>
                </a:solidFill>
                <a:sym typeface="Symbol" pitchFamily="18" charset="2"/>
              </a:rPr>
              <a:t>由文件</a:t>
            </a:r>
            <a:r>
              <a:rPr lang="en-US" altLang="zh-CN" sz="2000">
                <a:solidFill>
                  <a:srgbClr val="000000"/>
                </a:solidFill>
                <a:sym typeface="Symbol" pitchFamily="18" charset="2"/>
              </a:rPr>
              <a:t>input.txt</a:t>
            </a:r>
            <a:r>
              <a:rPr lang="zh-CN" altLang="en-US" sz="2000">
                <a:solidFill>
                  <a:srgbClr val="000000"/>
                </a:solidFill>
                <a:sym typeface="Symbol" pitchFamily="18" charset="2"/>
              </a:rPr>
              <a:t>提供输入数据</a:t>
            </a:r>
            <a:r>
              <a:rPr lang="en-US" altLang="zh-CN" sz="2000">
                <a:solidFill>
                  <a:srgbClr val="000000"/>
                </a:solidFill>
                <a:sym typeface="Symbol" pitchFamily="18" charset="2"/>
              </a:rPr>
              <a:t>. </a:t>
            </a:r>
            <a:r>
              <a:rPr lang="zh-CN" altLang="en-US" sz="2000">
                <a:solidFill>
                  <a:srgbClr val="000000"/>
                </a:solidFill>
                <a:sym typeface="Symbol" pitchFamily="18" charset="2"/>
              </a:rPr>
              <a:t>文件的第</a:t>
            </a:r>
            <a:r>
              <a:rPr lang="en-US" altLang="zh-CN" sz="2000">
                <a:solidFill>
                  <a:srgbClr val="000000"/>
                </a:solidFill>
                <a:sym typeface="Symbol" pitchFamily="18" charset="2"/>
              </a:rPr>
              <a:t>1</a:t>
            </a:r>
            <a:r>
              <a:rPr lang="zh-CN" altLang="en-US" sz="2000">
                <a:solidFill>
                  <a:srgbClr val="000000"/>
                </a:solidFill>
                <a:sym typeface="Symbol" pitchFamily="18" charset="2"/>
              </a:rPr>
              <a:t>行数字三角形的行数</a:t>
            </a:r>
            <a:r>
              <a:rPr lang="en-US" altLang="zh-CN" sz="2000">
                <a:solidFill>
                  <a:srgbClr val="000000"/>
                </a:solidFill>
                <a:sym typeface="Symbol" pitchFamily="18" charset="2"/>
              </a:rPr>
              <a:t>n, 1n100. </a:t>
            </a:r>
            <a:r>
              <a:rPr lang="zh-CN" altLang="en-US" sz="2000">
                <a:solidFill>
                  <a:srgbClr val="000000"/>
                </a:solidFill>
                <a:sym typeface="Symbol" pitchFamily="18" charset="2"/>
              </a:rPr>
              <a:t>接下来</a:t>
            </a:r>
            <a:r>
              <a:rPr lang="en-US" altLang="zh-CN" sz="2000">
                <a:solidFill>
                  <a:srgbClr val="000000"/>
                </a:solidFill>
                <a:sym typeface="Symbol" pitchFamily="18" charset="2"/>
              </a:rPr>
              <a:t>n</a:t>
            </a:r>
            <a:r>
              <a:rPr lang="zh-CN" altLang="en-US" sz="2000">
                <a:solidFill>
                  <a:srgbClr val="000000"/>
                </a:solidFill>
                <a:sym typeface="Symbol" pitchFamily="18" charset="2"/>
              </a:rPr>
              <a:t>行是数字三角形各行中的数字</a:t>
            </a:r>
            <a:r>
              <a:rPr lang="en-US" altLang="zh-CN" sz="2000">
                <a:solidFill>
                  <a:srgbClr val="000000"/>
                </a:solidFill>
                <a:sym typeface="Symbol" pitchFamily="18" charset="2"/>
              </a:rPr>
              <a:t>. </a:t>
            </a:r>
            <a:r>
              <a:rPr lang="zh-CN" altLang="en-US" sz="2000">
                <a:solidFill>
                  <a:srgbClr val="000000"/>
                </a:solidFill>
                <a:sym typeface="Symbol" pitchFamily="18" charset="2"/>
              </a:rPr>
              <a:t>所有数字在</a:t>
            </a:r>
            <a:r>
              <a:rPr lang="en-US" altLang="zh-CN" sz="2000">
                <a:solidFill>
                  <a:srgbClr val="000000"/>
                </a:solidFill>
                <a:sym typeface="Symbol" pitchFamily="18" charset="2"/>
              </a:rPr>
              <a:t>0~99</a:t>
            </a:r>
            <a:r>
              <a:rPr lang="zh-CN" altLang="en-US" sz="2000">
                <a:solidFill>
                  <a:srgbClr val="000000"/>
                </a:solidFill>
                <a:sym typeface="Symbol" pitchFamily="18" charset="2"/>
              </a:rPr>
              <a:t>之间</a:t>
            </a:r>
            <a:r>
              <a:rPr lang="en-US" altLang="zh-CN" sz="2000">
                <a:solidFill>
                  <a:srgbClr val="000000"/>
                </a:solidFill>
                <a:sym typeface="Symbol" pitchFamily="18" charset="2"/>
              </a:rPr>
              <a:t>. </a:t>
            </a:r>
          </a:p>
          <a:p>
            <a:pPr eaLnBrk="1" hangingPunct="1"/>
            <a:r>
              <a:rPr lang="zh-CN" altLang="en-US" sz="2000">
                <a:solidFill>
                  <a:srgbClr val="000000"/>
                </a:solidFill>
                <a:sym typeface="Symbol" pitchFamily="18" charset="2"/>
              </a:rPr>
              <a:t>结果输出</a:t>
            </a:r>
            <a:r>
              <a:rPr lang="en-US" altLang="zh-CN" sz="2000">
                <a:solidFill>
                  <a:srgbClr val="000000"/>
                </a:solidFill>
                <a:sym typeface="Symbol" pitchFamily="18" charset="2"/>
              </a:rPr>
              <a:t>: </a:t>
            </a:r>
            <a:r>
              <a:rPr lang="zh-CN" altLang="en-US" sz="2000">
                <a:solidFill>
                  <a:srgbClr val="000000"/>
                </a:solidFill>
                <a:sym typeface="Symbol" pitchFamily="18" charset="2"/>
              </a:rPr>
              <a:t>将计算结果输出到文件</a:t>
            </a:r>
            <a:r>
              <a:rPr lang="en-US" altLang="zh-CN" sz="2000">
                <a:solidFill>
                  <a:srgbClr val="000000"/>
                </a:solidFill>
                <a:sym typeface="Symbol" pitchFamily="18" charset="2"/>
              </a:rPr>
              <a:t>output.txt, </a:t>
            </a:r>
            <a:r>
              <a:rPr lang="zh-CN" altLang="en-US" sz="2000">
                <a:solidFill>
                  <a:srgbClr val="000000"/>
                </a:solidFill>
                <a:sym typeface="Symbol" pitchFamily="18" charset="2"/>
              </a:rPr>
              <a:t>文件第</a:t>
            </a:r>
            <a:r>
              <a:rPr lang="en-US" altLang="zh-CN" sz="2000">
                <a:solidFill>
                  <a:srgbClr val="000000"/>
                </a:solidFill>
                <a:sym typeface="Symbol" pitchFamily="18" charset="2"/>
              </a:rPr>
              <a:t>1</a:t>
            </a:r>
            <a:r>
              <a:rPr lang="zh-CN" altLang="en-US" sz="2000">
                <a:solidFill>
                  <a:srgbClr val="000000"/>
                </a:solidFill>
                <a:sym typeface="Symbol" pitchFamily="18" charset="2"/>
              </a:rPr>
              <a:t>行中的数是计算出的最大值</a:t>
            </a:r>
            <a:r>
              <a:rPr lang="en-US" altLang="zh-CN" sz="2000">
                <a:solidFill>
                  <a:srgbClr val="000000"/>
                </a:solidFill>
                <a:sym typeface="Symbol" pitchFamily="18" charset="2"/>
              </a:rPr>
              <a:t>. </a:t>
            </a:r>
            <a:endParaRPr lang="zh-CN" altLang="en-US" sz="2000"/>
          </a:p>
        </p:txBody>
      </p:sp>
      <p:sp>
        <p:nvSpPr>
          <p:cNvPr id="14340" name="Text Box 4"/>
          <p:cNvSpPr txBox="1">
            <a:spLocks noChangeArrowheads="1"/>
          </p:cNvSpPr>
          <p:nvPr/>
        </p:nvSpPr>
        <p:spPr bwMode="auto">
          <a:xfrm>
            <a:off x="3492500" y="4211638"/>
            <a:ext cx="1781175" cy="253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输入文件示例 </a:t>
            </a:r>
          </a:p>
          <a:p>
            <a:pPr eaLnBrk="1" hangingPunct="1"/>
            <a:r>
              <a:rPr lang="en-US" altLang="zh-CN" sz="2000"/>
              <a:t>input.txt </a:t>
            </a:r>
          </a:p>
          <a:p>
            <a:pPr eaLnBrk="1" hangingPunct="1"/>
            <a:r>
              <a:rPr lang="en-US" altLang="zh-CN" sz="2000"/>
              <a:t>5 </a:t>
            </a:r>
          </a:p>
          <a:p>
            <a:pPr eaLnBrk="1" hangingPunct="1"/>
            <a:r>
              <a:rPr lang="en-US" altLang="zh-CN" sz="2000"/>
              <a:t>7 </a:t>
            </a:r>
          </a:p>
          <a:p>
            <a:pPr eaLnBrk="1" hangingPunct="1"/>
            <a:r>
              <a:rPr lang="en-US" altLang="zh-CN" sz="2000"/>
              <a:t>3 8 </a:t>
            </a:r>
          </a:p>
          <a:p>
            <a:pPr eaLnBrk="1" hangingPunct="1"/>
            <a:r>
              <a:rPr lang="en-US" altLang="zh-CN" sz="2000"/>
              <a:t>8 1 0 </a:t>
            </a:r>
          </a:p>
          <a:p>
            <a:pPr eaLnBrk="1" hangingPunct="1"/>
            <a:r>
              <a:rPr lang="en-US" altLang="zh-CN" sz="2000"/>
              <a:t>2 7 4 4 </a:t>
            </a:r>
          </a:p>
          <a:p>
            <a:pPr eaLnBrk="1" hangingPunct="1"/>
            <a:r>
              <a:rPr lang="en-US" altLang="zh-CN" sz="2000"/>
              <a:t>4 5 2 6 5 </a:t>
            </a:r>
          </a:p>
        </p:txBody>
      </p:sp>
      <p:sp>
        <p:nvSpPr>
          <p:cNvPr id="14341" name="Text Box 5"/>
          <p:cNvSpPr txBox="1">
            <a:spLocks noChangeArrowheads="1"/>
          </p:cNvSpPr>
          <p:nvPr/>
        </p:nvSpPr>
        <p:spPr bwMode="auto">
          <a:xfrm>
            <a:off x="6156325" y="4438650"/>
            <a:ext cx="17811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输出文件示例 </a:t>
            </a:r>
          </a:p>
          <a:p>
            <a:pPr eaLnBrk="1" hangingPunct="1"/>
            <a:r>
              <a:rPr lang="en-US" altLang="zh-CN" sz="2000"/>
              <a:t>output.txt </a:t>
            </a:r>
          </a:p>
          <a:p>
            <a:pPr eaLnBrk="1" hangingPunct="1"/>
            <a:r>
              <a:rPr lang="en-US" altLang="zh-CN" sz="2000"/>
              <a:t>30  </a:t>
            </a:r>
          </a:p>
        </p:txBody>
      </p:sp>
      <p:sp>
        <p:nvSpPr>
          <p:cNvPr id="14342" name="Text Box 6"/>
          <p:cNvSpPr txBox="1">
            <a:spLocks noChangeArrowheads="1"/>
          </p:cNvSpPr>
          <p:nvPr/>
        </p:nvSpPr>
        <p:spPr bwMode="auto">
          <a:xfrm>
            <a:off x="893763" y="4171950"/>
            <a:ext cx="1517650" cy="1920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en-US" altLang="zh-CN" sz="2000"/>
              <a:t>      7 </a:t>
            </a:r>
          </a:p>
          <a:p>
            <a:pPr eaLnBrk="1" hangingPunct="1"/>
            <a:r>
              <a:rPr lang="en-US" altLang="zh-CN" sz="2000"/>
              <a:t>    3   8 </a:t>
            </a:r>
          </a:p>
          <a:p>
            <a:pPr eaLnBrk="1" hangingPunct="1"/>
            <a:r>
              <a:rPr lang="en-US" altLang="zh-CN" sz="2000"/>
              <a:t>  8   1   0 </a:t>
            </a:r>
          </a:p>
          <a:p>
            <a:pPr eaLnBrk="1" hangingPunct="1"/>
            <a:r>
              <a:rPr lang="en-US" altLang="zh-CN" sz="2000"/>
              <a:t> 2  7   4   4 </a:t>
            </a:r>
          </a:p>
          <a:p>
            <a:pPr eaLnBrk="1" hangingPunct="1"/>
            <a:r>
              <a:rPr lang="en-US" altLang="zh-CN" sz="2000"/>
              <a:t>4  5  2   6   5 </a:t>
            </a:r>
          </a:p>
          <a:p>
            <a:pPr eaLnBrk="1" hangingPunct="1"/>
            <a:r>
              <a:rPr lang="zh-CN" altLang="en-US" sz="2000"/>
              <a:t>数字三角形 </a:t>
            </a:r>
          </a:p>
        </p:txBody>
      </p:sp>
    </p:spTree>
    <p:extLst>
      <p:ext uri="{BB962C8B-B14F-4D97-AF65-F5344CB8AC3E}">
        <p14:creationId xmlns:p14="http://schemas.microsoft.com/office/powerpoint/2010/main" val="3528988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idx="4294967295"/>
          </p:nvPr>
        </p:nvSpPr>
        <p:spPr/>
        <p:txBody>
          <a:bodyPr/>
          <a:lstStyle/>
          <a:p>
            <a:pPr eaLnBrk="1" hangingPunct="1"/>
            <a:r>
              <a:rPr lang="zh-CN" altLang="en-US" b="1" smtClean="0"/>
              <a:t>第</a:t>
            </a:r>
            <a:r>
              <a:rPr lang="en-US" altLang="zh-CN" b="1" smtClean="0"/>
              <a:t>3</a:t>
            </a:r>
            <a:r>
              <a:rPr lang="zh-CN" altLang="en-US" b="1" smtClean="0"/>
              <a:t>章 动态规划</a:t>
            </a:r>
          </a:p>
        </p:txBody>
      </p:sp>
      <p:sp>
        <p:nvSpPr>
          <p:cNvPr id="15363" name="Text Box 3"/>
          <p:cNvSpPr txBox="1">
            <a:spLocks noChangeArrowheads="1"/>
          </p:cNvSpPr>
          <p:nvPr/>
        </p:nvSpPr>
        <p:spPr bwMode="auto">
          <a:xfrm>
            <a:off x="107504" y="1153892"/>
            <a:ext cx="8964612" cy="241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sz="2400" dirty="0">
                <a:solidFill>
                  <a:srgbClr val="000000"/>
                </a:solidFill>
                <a:sym typeface="Symbol" pitchFamily="18" charset="2"/>
              </a:rPr>
              <a:t>动规</a:t>
            </a:r>
            <a:r>
              <a:rPr lang="en-US" altLang="zh-CN" sz="2400" dirty="0">
                <a:solidFill>
                  <a:srgbClr val="000000"/>
                </a:solidFill>
                <a:sym typeface="Symbol" pitchFamily="18" charset="2"/>
              </a:rPr>
              <a:t>, </a:t>
            </a:r>
            <a:r>
              <a:rPr lang="zh-CN" altLang="en-US" sz="2400" dirty="0">
                <a:solidFill>
                  <a:srgbClr val="000000"/>
                </a:solidFill>
                <a:sym typeface="Symbol" pitchFamily="18" charset="2"/>
              </a:rPr>
              <a:t>两种方式</a:t>
            </a:r>
            <a:r>
              <a:rPr lang="en-US" altLang="zh-CN" sz="2400" dirty="0">
                <a:solidFill>
                  <a:srgbClr val="000000"/>
                </a:solidFill>
                <a:sym typeface="Symbol" pitchFamily="18" charset="2"/>
              </a:rPr>
              <a:t>, </a:t>
            </a:r>
            <a:r>
              <a:rPr lang="zh-CN" altLang="en-US" sz="2400" dirty="0">
                <a:solidFill>
                  <a:srgbClr val="000000"/>
                </a:solidFill>
                <a:sym typeface="Symbol" pitchFamily="18" charset="2"/>
              </a:rPr>
              <a:t>自顶向下</a:t>
            </a:r>
            <a:r>
              <a:rPr lang="en-US" altLang="zh-CN" sz="2400" dirty="0">
                <a:solidFill>
                  <a:srgbClr val="000000"/>
                </a:solidFill>
                <a:sym typeface="Symbol" pitchFamily="18" charset="2"/>
              </a:rPr>
              <a:t>, </a:t>
            </a:r>
            <a:r>
              <a:rPr lang="zh-CN" altLang="en-US" sz="2400" dirty="0">
                <a:solidFill>
                  <a:srgbClr val="000000"/>
                </a:solidFill>
                <a:sym typeface="Symbol" pitchFamily="18" charset="2"/>
              </a:rPr>
              <a:t>自底向上 </a:t>
            </a:r>
          </a:p>
          <a:p>
            <a:pPr eaLnBrk="1" hangingPunct="1">
              <a:lnSpc>
                <a:spcPct val="110000"/>
              </a:lnSpc>
              <a:spcBef>
                <a:spcPct val="10000"/>
              </a:spcBef>
              <a:spcAft>
                <a:spcPct val="10000"/>
              </a:spcAft>
              <a:buFontTx/>
              <a:buChar char="•"/>
            </a:pPr>
            <a:r>
              <a:rPr lang="zh-CN" altLang="en-US" sz="2400" dirty="0">
                <a:solidFill>
                  <a:srgbClr val="000000"/>
                </a:solidFill>
                <a:sym typeface="Symbol" pitchFamily="18" charset="2"/>
              </a:rPr>
              <a:t> </a:t>
            </a:r>
            <a:r>
              <a:rPr lang="zh-CN" altLang="en-US" sz="2400" dirty="0" smtClean="0">
                <a:solidFill>
                  <a:srgbClr val="000000"/>
                </a:solidFill>
                <a:sym typeface="Symbol" pitchFamily="18" charset="2"/>
              </a:rPr>
              <a:t>自顶向下</a:t>
            </a:r>
            <a:r>
              <a:rPr lang="en-US" altLang="zh-CN" sz="2400" dirty="0" smtClean="0">
                <a:solidFill>
                  <a:srgbClr val="000000"/>
                </a:solidFill>
                <a:sym typeface="Symbol" pitchFamily="18" charset="2"/>
              </a:rPr>
              <a:t>, </a:t>
            </a:r>
            <a:r>
              <a:rPr lang="zh-CN" altLang="en-US" sz="2400" dirty="0" smtClean="0">
                <a:solidFill>
                  <a:srgbClr val="000000"/>
                </a:solidFill>
                <a:sym typeface="Symbol" pitchFamily="18" charset="2"/>
              </a:rPr>
              <a:t>子结构</a:t>
            </a:r>
            <a:r>
              <a:rPr lang="en-US" altLang="zh-CN" sz="2400" dirty="0" smtClean="0">
                <a:solidFill>
                  <a:srgbClr val="000000"/>
                </a:solidFill>
                <a:sym typeface="Symbol" pitchFamily="18" charset="2"/>
              </a:rPr>
              <a:t>1:i(</a:t>
            </a:r>
            <a:r>
              <a:rPr lang="zh-CN" altLang="en-US" sz="2400" dirty="0" smtClean="0">
                <a:solidFill>
                  <a:srgbClr val="000000"/>
                </a:solidFill>
                <a:sym typeface="Symbol" pitchFamily="18" charset="2"/>
              </a:rPr>
              <a:t>行</a:t>
            </a:r>
            <a:r>
              <a:rPr lang="en-US" altLang="zh-CN" sz="2400" dirty="0" smtClean="0">
                <a:solidFill>
                  <a:srgbClr val="000000"/>
                </a:solidFill>
                <a:sym typeface="Symbol" pitchFamily="18" charset="2"/>
              </a:rPr>
              <a:t>)</a:t>
            </a:r>
            <a:endParaRPr lang="zh-CN" altLang="en-US" sz="2400" dirty="0">
              <a:solidFill>
                <a:srgbClr val="000000"/>
              </a:solidFill>
              <a:sym typeface="Symbol" pitchFamily="18" charset="2"/>
            </a:endParaRPr>
          </a:p>
          <a:p>
            <a:pPr eaLnBrk="1" hangingPunct="1">
              <a:lnSpc>
                <a:spcPct val="110000"/>
              </a:lnSpc>
              <a:spcBef>
                <a:spcPct val="10000"/>
              </a:spcBef>
              <a:spcAft>
                <a:spcPct val="10000"/>
              </a:spcAft>
            </a:pPr>
            <a:r>
              <a:rPr lang="zh-CN" altLang="en-US" sz="2400" dirty="0">
                <a:solidFill>
                  <a:srgbClr val="000000"/>
                </a:solidFill>
                <a:sym typeface="Symbol" pitchFamily="18" charset="2"/>
              </a:rPr>
              <a:t>定义</a:t>
            </a:r>
            <a:r>
              <a:rPr lang="en-US" altLang="zh-CN" sz="2400" dirty="0">
                <a:solidFill>
                  <a:srgbClr val="000000"/>
                </a:solidFill>
                <a:sym typeface="Symbol" pitchFamily="18" charset="2"/>
              </a:rPr>
              <a:t>m[</a:t>
            </a:r>
            <a:r>
              <a:rPr lang="en-US" altLang="zh-CN" sz="2400" dirty="0" err="1">
                <a:solidFill>
                  <a:srgbClr val="000000"/>
                </a:solidFill>
                <a:sym typeface="Symbol" pitchFamily="18" charset="2"/>
              </a:rPr>
              <a:t>i,j</a:t>
            </a:r>
            <a:r>
              <a:rPr lang="en-US" altLang="zh-CN" sz="2400" dirty="0">
                <a:solidFill>
                  <a:srgbClr val="000000"/>
                </a:solidFill>
                <a:sym typeface="Symbol" pitchFamily="18" charset="2"/>
              </a:rPr>
              <a:t>]</a:t>
            </a:r>
            <a:r>
              <a:rPr lang="zh-CN" altLang="en-US" sz="2400" dirty="0">
                <a:solidFill>
                  <a:srgbClr val="000000"/>
                </a:solidFill>
                <a:sym typeface="Symbol" pitchFamily="18" charset="2"/>
              </a:rPr>
              <a:t>为从第</a:t>
            </a:r>
            <a:r>
              <a:rPr lang="en-US" altLang="zh-CN" sz="2400" dirty="0">
                <a:solidFill>
                  <a:srgbClr val="000000"/>
                </a:solidFill>
                <a:sym typeface="Symbol" pitchFamily="18" charset="2"/>
              </a:rPr>
              <a:t>1</a:t>
            </a:r>
            <a:r>
              <a:rPr lang="zh-CN" altLang="en-US" sz="2400" dirty="0">
                <a:solidFill>
                  <a:srgbClr val="000000"/>
                </a:solidFill>
                <a:sym typeface="Symbol" pitchFamily="18" charset="2"/>
              </a:rPr>
              <a:t>行到第</a:t>
            </a:r>
            <a:r>
              <a:rPr lang="en-US" altLang="zh-CN" sz="2400" dirty="0" err="1">
                <a:solidFill>
                  <a:srgbClr val="000000"/>
                </a:solidFill>
                <a:sym typeface="Symbol" pitchFamily="18" charset="2"/>
              </a:rPr>
              <a:t>i</a:t>
            </a:r>
            <a:r>
              <a:rPr lang="zh-CN" altLang="en-US" sz="2400" dirty="0">
                <a:solidFill>
                  <a:srgbClr val="000000"/>
                </a:solidFill>
                <a:sym typeface="Symbol" pitchFamily="18" charset="2"/>
              </a:rPr>
              <a:t>行第</a:t>
            </a:r>
            <a:r>
              <a:rPr lang="en-US" altLang="zh-CN" sz="2400" dirty="0">
                <a:solidFill>
                  <a:srgbClr val="000000"/>
                </a:solidFill>
                <a:sym typeface="Symbol" pitchFamily="18" charset="2"/>
              </a:rPr>
              <a:t>j</a:t>
            </a:r>
            <a:r>
              <a:rPr lang="zh-CN" altLang="en-US" sz="2400" dirty="0">
                <a:solidFill>
                  <a:srgbClr val="000000"/>
                </a:solidFill>
                <a:sym typeface="Symbol" pitchFamily="18" charset="2"/>
              </a:rPr>
              <a:t>列能得到的最大分数</a:t>
            </a:r>
            <a:r>
              <a:rPr lang="en-US" altLang="zh-CN" sz="2400" dirty="0">
                <a:solidFill>
                  <a:srgbClr val="000000"/>
                </a:solidFill>
                <a:sym typeface="Symbol" pitchFamily="18" charset="2"/>
              </a:rPr>
              <a:t>, </a:t>
            </a:r>
            <a:r>
              <a:rPr lang="zh-CN" altLang="en-US" sz="2400" dirty="0">
                <a:solidFill>
                  <a:srgbClr val="000000"/>
                </a:solidFill>
                <a:sym typeface="Symbol" pitchFamily="18" charset="2"/>
              </a:rPr>
              <a:t>那么 </a:t>
            </a:r>
          </a:p>
          <a:p>
            <a:pPr eaLnBrk="1" hangingPunct="1">
              <a:lnSpc>
                <a:spcPct val="110000"/>
              </a:lnSpc>
              <a:spcBef>
                <a:spcPct val="10000"/>
              </a:spcBef>
              <a:spcAft>
                <a:spcPct val="10000"/>
              </a:spcAft>
            </a:pPr>
            <a:r>
              <a:rPr lang="en-US" altLang="zh-CN" sz="2400" dirty="0">
                <a:solidFill>
                  <a:srgbClr val="000000"/>
                </a:solidFill>
                <a:sym typeface="Symbol" pitchFamily="18" charset="2"/>
              </a:rPr>
              <a:t>m[</a:t>
            </a:r>
            <a:r>
              <a:rPr lang="en-US" altLang="zh-CN" sz="2400" dirty="0" err="1">
                <a:solidFill>
                  <a:srgbClr val="000000"/>
                </a:solidFill>
                <a:sym typeface="Symbol" pitchFamily="18" charset="2"/>
              </a:rPr>
              <a:t>i,j</a:t>
            </a:r>
            <a:r>
              <a:rPr lang="en-US" altLang="zh-CN" sz="2400" dirty="0">
                <a:solidFill>
                  <a:srgbClr val="000000"/>
                </a:solidFill>
                <a:sym typeface="Symbol" pitchFamily="18" charset="2"/>
              </a:rPr>
              <a:t>] = a[</a:t>
            </a:r>
            <a:r>
              <a:rPr lang="en-US" altLang="zh-CN" sz="2400" dirty="0" err="1">
                <a:solidFill>
                  <a:srgbClr val="000000"/>
                </a:solidFill>
                <a:sym typeface="Symbol" pitchFamily="18" charset="2"/>
              </a:rPr>
              <a:t>i,j</a:t>
            </a:r>
            <a:r>
              <a:rPr lang="en-US" altLang="zh-CN" sz="2400" dirty="0">
                <a:solidFill>
                  <a:srgbClr val="000000"/>
                </a:solidFill>
                <a:sym typeface="Symbol" pitchFamily="18" charset="2"/>
              </a:rPr>
              <a:t>] + max { m[i-1,j], m[i-1,j-1]}, </a:t>
            </a:r>
            <a:r>
              <a:rPr lang="zh-CN" altLang="en-US" sz="2400" dirty="0">
                <a:solidFill>
                  <a:srgbClr val="000000"/>
                </a:solidFill>
                <a:sym typeface="Symbol" pitchFamily="18" charset="2"/>
              </a:rPr>
              <a:t>当</a:t>
            </a:r>
            <a:r>
              <a:rPr lang="en-US" altLang="zh-CN" sz="2400" dirty="0" err="1">
                <a:solidFill>
                  <a:srgbClr val="000000"/>
                </a:solidFill>
                <a:sym typeface="Symbol" pitchFamily="18" charset="2"/>
              </a:rPr>
              <a:t>ji</a:t>
            </a:r>
            <a:r>
              <a:rPr lang="en-US" altLang="zh-CN" sz="2400" dirty="0">
                <a:solidFill>
                  <a:srgbClr val="000000"/>
                </a:solidFill>
                <a:sym typeface="Symbol" pitchFamily="18" charset="2"/>
              </a:rPr>
              <a:t>; =0, </a:t>
            </a:r>
            <a:r>
              <a:rPr lang="zh-CN" altLang="en-US" sz="2400" dirty="0">
                <a:solidFill>
                  <a:srgbClr val="000000"/>
                </a:solidFill>
                <a:sym typeface="Symbol" pitchFamily="18" charset="2"/>
              </a:rPr>
              <a:t>当</a:t>
            </a:r>
            <a:r>
              <a:rPr lang="en-US" altLang="zh-CN" sz="2400" dirty="0">
                <a:solidFill>
                  <a:srgbClr val="000000"/>
                </a:solidFill>
                <a:sym typeface="Symbol" pitchFamily="18" charset="2"/>
              </a:rPr>
              <a:t>j&gt;</a:t>
            </a:r>
            <a:r>
              <a:rPr lang="en-US" altLang="zh-CN" sz="2400" dirty="0" err="1">
                <a:solidFill>
                  <a:srgbClr val="000000"/>
                </a:solidFill>
                <a:sym typeface="Symbol" pitchFamily="18" charset="2"/>
              </a:rPr>
              <a:t>i</a:t>
            </a:r>
            <a:r>
              <a:rPr lang="zh-CN" altLang="en-US" sz="2400" dirty="0">
                <a:solidFill>
                  <a:srgbClr val="000000"/>
                </a:solidFill>
                <a:sym typeface="Symbol" pitchFamily="18" charset="2"/>
              </a:rPr>
              <a:t>或</a:t>
            </a:r>
            <a:r>
              <a:rPr lang="en-US" altLang="zh-CN" sz="2400" dirty="0">
                <a:solidFill>
                  <a:srgbClr val="000000"/>
                </a:solidFill>
                <a:sym typeface="Symbol" pitchFamily="18" charset="2"/>
              </a:rPr>
              <a:t>j=0. </a:t>
            </a:r>
            <a:endParaRPr lang="en-US" altLang="zh-CN" sz="2400" dirty="0" smtClean="0">
              <a:solidFill>
                <a:srgbClr val="000000"/>
              </a:solidFill>
              <a:sym typeface="Symbol" pitchFamily="18" charset="2"/>
            </a:endParaRPr>
          </a:p>
          <a:p>
            <a:pPr eaLnBrk="1" hangingPunct="1">
              <a:lnSpc>
                <a:spcPct val="110000"/>
              </a:lnSpc>
              <a:spcBef>
                <a:spcPct val="10000"/>
              </a:spcBef>
              <a:spcAft>
                <a:spcPct val="10000"/>
              </a:spcAft>
            </a:pPr>
            <a:r>
              <a:rPr lang="zh-CN" altLang="en-US" sz="2400" dirty="0" smtClean="0">
                <a:solidFill>
                  <a:srgbClr val="FF0000"/>
                </a:solidFill>
                <a:sym typeface="Symbol" pitchFamily="18" charset="2"/>
              </a:rPr>
              <a:t>注</a:t>
            </a:r>
            <a:r>
              <a:rPr lang="en-US" altLang="zh-CN" sz="2400" dirty="0" smtClean="0">
                <a:solidFill>
                  <a:srgbClr val="FF0000"/>
                </a:solidFill>
                <a:sym typeface="Symbol" pitchFamily="18" charset="2"/>
              </a:rPr>
              <a:t>:</a:t>
            </a:r>
            <a:r>
              <a:rPr lang="en-US" altLang="zh-CN" sz="2400" dirty="0" smtClean="0">
                <a:solidFill>
                  <a:srgbClr val="000000"/>
                </a:solidFill>
                <a:sym typeface="Symbol" pitchFamily="18" charset="2"/>
              </a:rPr>
              <a:t> </a:t>
            </a:r>
            <a:r>
              <a:rPr lang="zh-CN" altLang="en-US" sz="2400" dirty="0" smtClean="0">
                <a:solidFill>
                  <a:srgbClr val="000000"/>
                </a:solidFill>
                <a:sym typeface="Symbol" pitchFamily="18" charset="2"/>
              </a:rPr>
              <a:t>递推关系不能去掉第</a:t>
            </a:r>
            <a:r>
              <a:rPr lang="en-US" altLang="zh-CN" sz="2400" dirty="0" smtClean="0">
                <a:solidFill>
                  <a:srgbClr val="000000"/>
                </a:solidFill>
                <a:sym typeface="Symbol" pitchFamily="18" charset="2"/>
              </a:rPr>
              <a:t>1</a:t>
            </a:r>
            <a:r>
              <a:rPr lang="zh-CN" altLang="en-US" sz="2400" dirty="0" smtClean="0">
                <a:solidFill>
                  <a:srgbClr val="000000"/>
                </a:solidFill>
                <a:sym typeface="Symbol" pitchFamily="18" charset="2"/>
              </a:rPr>
              <a:t>维</a:t>
            </a:r>
            <a:r>
              <a:rPr lang="en-US" altLang="zh-CN" sz="2400" dirty="0" smtClean="0">
                <a:solidFill>
                  <a:srgbClr val="000000"/>
                </a:solidFill>
                <a:sym typeface="Symbol" pitchFamily="18" charset="2"/>
              </a:rPr>
              <a:t>, </a:t>
            </a:r>
            <a:r>
              <a:rPr lang="zh-CN" altLang="en-US" sz="2400" dirty="0" smtClean="0">
                <a:solidFill>
                  <a:srgbClr val="000000"/>
                </a:solidFill>
                <a:sym typeface="Symbol" pitchFamily="18" charset="2"/>
              </a:rPr>
              <a:t>编程可去掉第</a:t>
            </a:r>
            <a:r>
              <a:rPr lang="en-US" altLang="zh-CN" sz="2400" dirty="0" smtClean="0">
                <a:solidFill>
                  <a:srgbClr val="000000"/>
                </a:solidFill>
                <a:sym typeface="Symbol" pitchFamily="18" charset="2"/>
              </a:rPr>
              <a:t>1</a:t>
            </a:r>
            <a:r>
              <a:rPr lang="zh-CN" altLang="en-US" sz="2400" dirty="0" smtClean="0">
                <a:solidFill>
                  <a:srgbClr val="000000"/>
                </a:solidFill>
                <a:sym typeface="Symbol" pitchFamily="18" charset="2"/>
              </a:rPr>
              <a:t>维 </a:t>
            </a:r>
            <a:endParaRPr lang="zh-CN" altLang="en-US" sz="2400" dirty="0">
              <a:solidFill>
                <a:srgbClr val="000000"/>
              </a:solidFill>
              <a:sym typeface="Symbol" pitchFamily="18" charset="2"/>
            </a:endParaRPr>
          </a:p>
        </p:txBody>
      </p:sp>
      <p:sp>
        <p:nvSpPr>
          <p:cNvPr id="209924" name="Text Box 4"/>
          <p:cNvSpPr txBox="1">
            <a:spLocks noChangeArrowheads="1"/>
          </p:cNvSpPr>
          <p:nvPr/>
        </p:nvSpPr>
        <p:spPr bwMode="auto">
          <a:xfrm>
            <a:off x="4427984" y="3649935"/>
            <a:ext cx="4381328" cy="2515369"/>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05000"/>
              </a:lnSpc>
              <a:spcBef>
                <a:spcPct val="5000"/>
              </a:spcBef>
              <a:spcAft>
                <a:spcPct val="5000"/>
              </a:spcAft>
            </a:pPr>
            <a:r>
              <a:rPr lang="zh-CN" altLang="en-US" sz="2000" dirty="0">
                <a:solidFill>
                  <a:schemeClr val="tx1"/>
                </a:solidFill>
              </a:rPr>
              <a:t>去掉第</a:t>
            </a:r>
            <a:r>
              <a:rPr lang="en-US" altLang="zh-CN" sz="2000" dirty="0">
                <a:solidFill>
                  <a:schemeClr val="tx1"/>
                </a:solidFill>
              </a:rPr>
              <a:t>1</a:t>
            </a:r>
            <a:r>
              <a:rPr lang="zh-CN" altLang="en-US" sz="2000" dirty="0">
                <a:solidFill>
                  <a:schemeClr val="tx1"/>
                </a:solidFill>
              </a:rPr>
              <a:t>维</a:t>
            </a:r>
            <a:r>
              <a:rPr lang="zh-CN" altLang="en-US" sz="2000" dirty="0" smtClean="0">
                <a:solidFill>
                  <a:schemeClr val="tx1"/>
                </a:solidFill>
              </a:rPr>
              <a:t>坐标编程</a:t>
            </a:r>
            <a:endParaRPr lang="en-US" altLang="zh-CN" sz="2000" dirty="0" smtClean="0">
              <a:solidFill>
                <a:schemeClr val="tx1"/>
              </a:solidFill>
            </a:endParaRPr>
          </a:p>
          <a:p>
            <a:pPr eaLnBrk="1" hangingPunct="1">
              <a:lnSpc>
                <a:spcPct val="105000"/>
              </a:lnSpc>
              <a:spcBef>
                <a:spcPct val="5000"/>
              </a:spcBef>
              <a:spcAft>
                <a:spcPct val="5000"/>
              </a:spcAft>
            </a:pPr>
            <a:r>
              <a:rPr lang="en-US" altLang="zh-CN" sz="2000" dirty="0" smtClean="0">
                <a:solidFill>
                  <a:schemeClr val="tx1"/>
                </a:solidFill>
              </a:rPr>
              <a:t>1. m[1</a:t>
            </a:r>
            <a:r>
              <a:rPr lang="en-US" altLang="zh-CN" sz="2000" dirty="0">
                <a:solidFill>
                  <a:schemeClr val="tx1"/>
                </a:solidFill>
              </a:rPr>
              <a:t>]=a[1,1], m[0]=0, </a:t>
            </a:r>
            <a:r>
              <a:rPr lang="en-US" altLang="zh-CN" sz="2000" dirty="0">
                <a:solidFill>
                  <a:srgbClr val="FF0000"/>
                </a:solidFill>
              </a:rPr>
              <a:t>m[2:n]=0</a:t>
            </a:r>
            <a:endParaRPr lang="en-US" altLang="zh-CN" sz="2000" dirty="0">
              <a:solidFill>
                <a:schemeClr val="tx1"/>
              </a:solidFill>
            </a:endParaRPr>
          </a:p>
          <a:p>
            <a:pPr eaLnBrk="1" hangingPunct="1">
              <a:lnSpc>
                <a:spcPct val="105000"/>
              </a:lnSpc>
              <a:spcBef>
                <a:spcPct val="5000"/>
              </a:spcBef>
              <a:spcAft>
                <a:spcPct val="5000"/>
              </a:spcAft>
            </a:pPr>
            <a:r>
              <a:rPr lang="en-US" altLang="zh-CN" sz="2000" dirty="0">
                <a:solidFill>
                  <a:schemeClr val="tx1"/>
                </a:solidFill>
              </a:rPr>
              <a:t>2. </a:t>
            </a:r>
            <a:r>
              <a:rPr lang="zh-CN" altLang="en-US" sz="2000" dirty="0">
                <a:solidFill>
                  <a:schemeClr val="tx1"/>
                </a:solidFill>
              </a:rPr>
              <a:t>对 </a:t>
            </a:r>
            <a:r>
              <a:rPr lang="en-US" altLang="zh-CN" sz="2000" dirty="0" err="1">
                <a:solidFill>
                  <a:schemeClr val="tx1"/>
                </a:solidFill>
              </a:rPr>
              <a:t>i</a:t>
            </a:r>
            <a:r>
              <a:rPr lang="en-US" altLang="zh-CN" sz="2000" dirty="0">
                <a:solidFill>
                  <a:schemeClr val="tx1"/>
                </a:solidFill>
              </a:rPr>
              <a:t> = 2 : n</a:t>
            </a:r>
          </a:p>
          <a:p>
            <a:pPr eaLnBrk="1" hangingPunct="1">
              <a:lnSpc>
                <a:spcPct val="105000"/>
              </a:lnSpc>
              <a:spcBef>
                <a:spcPct val="5000"/>
              </a:spcBef>
              <a:spcAft>
                <a:spcPct val="5000"/>
              </a:spcAft>
            </a:pPr>
            <a:r>
              <a:rPr lang="en-US" altLang="zh-CN" sz="2000" dirty="0">
                <a:solidFill>
                  <a:schemeClr val="tx1"/>
                </a:solidFill>
              </a:rPr>
              <a:t>3.      </a:t>
            </a:r>
            <a:r>
              <a:rPr lang="zh-CN" altLang="en-US" sz="2000" dirty="0">
                <a:solidFill>
                  <a:schemeClr val="tx1"/>
                </a:solidFill>
              </a:rPr>
              <a:t>对</a:t>
            </a:r>
            <a:r>
              <a:rPr lang="en-US" altLang="zh-CN" sz="2000" dirty="0">
                <a:solidFill>
                  <a:schemeClr val="tx1"/>
                </a:solidFill>
              </a:rPr>
              <a:t>j = </a:t>
            </a:r>
            <a:r>
              <a:rPr lang="en-US" altLang="zh-CN" sz="2000" dirty="0" err="1">
                <a:solidFill>
                  <a:srgbClr val="FF0000"/>
                </a:solidFill>
              </a:rPr>
              <a:t>i</a:t>
            </a:r>
            <a:r>
              <a:rPr lang="en-US" altLang="zh-CN" sz="2000" dirty="0">
                <a:solidFill>
                  <a:srgbClr val="FF0000"/>
                </a:solidFill>
              </a:rPr>
              <a:t> : 1</a:t>
            </a:r>
          </a:p>
          <a:p>
            <a:pPr eaLnBrk="1" hangingPunct="1">
              <a:lnSpc>
                <a:spcPct val="105000"/>
              </a:lnSpc>
              <a:spcBef>
                <a:spcPct val="5000"/>
              </a:spcBef>
              <a:spcAft>
                <a:spcPct val="5000"/>
              </a:spcAft>
            </a:pPr>
            <a:r>
              <a:rPr lang="en-US" altLang="zh-CN" sz="2000" dirty="0">
                <a:solidFill>
                  <a:schemeClr val="tx1"/>
                </a:solidFill>
              </a:rPr>
              <a:t>4.           </a:t>
            </a:r>
            <a:r>
              <a:rPr lang="zh-CN" altLang="en-US" sz="2000" dirty="0">
                <a:solidFill>
                  <a:schemeClr val="tx1"/>
                </a:solidFill>
              </a:rPr>
              <a:t>若</a:t>
            </a:r>
            <a:r>
              <a:rPr lang="en-US" altLang="zh-CN" sz="2000" dirty="0">
                <a:solidFill>
                  <a:schemeClr val="tx1"/>
                </a:solidFill>
              </a:rPr>
              <a:t>m[j-1]&gt;m[j], </a:t>
            </a:r>
            <a:r>
              <a:rPr lang="zh-CN" altLang="en-US" sz="2000" dirty="0">
                <a:solidFill>
                  <a:schemeClr val="tx1"/>
                </a:solidFill>
              </a:rPr>
              <a:t>则</a:t>
            </a:r>
            <a:r>
              <a:rPr lang="en-US" altLang="zh-CN" sz="2000" dirty="0">
                <a:solidFill>
                  <a:schemeClr val="tx1"/>
                </a:solidFill>
              </a:rPr>
              <a:t>m[j]=m[j-1] </a:t>
            </a:r>
          </a:p>
          <a:p>
            <a:pPr eaLnBrk="1" hangingPunct="1">
              <a:lnSpc>
                <a:spcPct val="105000"/>
              </a:lnSpc>
              <a:spcBef>
                <a:spcPct val="5000"/>
              </a:spcBef>
              <a:spcAft>
                <a:spcPct val="5000"/>
              </a:spcAft>
            </a:pPr>
            <a:r>
              <a:rPr lang="en-US" altLang="zh-CN" sz="2000" dirty="0">
                <a:solidFill>
                  <a:schemeClr val="tx1"/>
                </a:solidFill>
              </a:rPr>
              <a:t>5.            m[j]+=a[</a:t>
            </a:r>
            <a:r>
              <a:rPr lang="en-US" altLang="zh-CN" sz="2000" dirty="0" err="1">
                <a:solidFill>
                  <a:schemeClr val="tx1"/>
                </a:solidFill>
              </a:rPr>
              <a:t>i,j</a:t>
            </a:r>
            <a:r>
              <a:rPr lang="en-US" altLang="zh-CN" sz="2000" dirty="0">
                <a:solidFill>
                  <a:schemeClr val="tx1"/>
                </a:solidFill>
              </a:rPr>
              <a:t>]</a:t>
            </a:r>
          </a:p>
          <a:p>
            <a:pPr eaLnBrk="1" hangingPunct="1">
              <a:lnSpc>
                <a:spcPct val="105000"/>
              </a:lnSpc>
              <a:spcBef>
                <a:spcPct val="5000"/>
              </a:spcBef>
              <a:spcAft>
                <a:spcPct val="5000"/>
              </a:spcAft>
            </a:pPr>
            <a:r>
              <a:rPr lang="en-US" altLang="zh-CN" sz="2000" dirty="0">
                <a:solidFill>
                  <a:schemeClr val="tx1"/>
                </a:solidFill>
              </a:rPr>
              <a:t>6. </a:t>
            </a:r>
            <a:r>
              <a:rPr lang="zh-CN" altLang="en-US" sz="2000" dirty="0">
                <a:solidFill>
                  <a:schemeClr val="tx1"/>
                </a:solidFill>
              </a:rPr>
              <a:t>输出 </a:t>
            </a:r>
            <a:r>
              <a:rPr lang="en-US" altLang="zh-CN" sz="2000" dirty="0">
                <a:solidFill>
                  <a:schemeClr val="tx1"/>
                </a:solidFill>
              </a:rPr>
              <a:t>max { m[j] | 1</a:t>
            </a:r>
            <a:r>
              <a:rPr lang="en-US" altLang="zh-CN" sz="2000" dirty="0">
                <a:solidFill>
                  <a:schemeClr val="tx1"/>
                </a:solidFill>
                <a:sym typeface="Symbol" pitchFamily="18" charset="2"/>
              </a:rPr>
              <a:t>jn </a:t>
            </a:r>
            <a:r>
              <a:rPr lang="en-US" altLang="zh-CN" sz="2000" dirty="0">
                <a:solidFill>
                  <a:schemeClr val="tx1"/>
                </a:solidFill>
              </a:rPr>
              <a:t>}  </a:t>
            </a:r>
          </a:p>
        </p:txBody>
      </p:sp>
      <p:sp>
        <p:nvSpPr>
          <p:cNvPr id="5" name="Text Box 4"/>
          <p:cNvSpPr txBox="1">
            <a:spLocks noChangeArrowheads="1"/>
          </p:cNvSpPr>
          <p:nvPr/>
        </p:nvSpPr>
        <p:spPr bwMode="auto">
          <a:xfrm>
            <a:off x="485038" y="3501008"/>
            <a:ext cx="3510898" cy="32470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05000"/>
              </a:lnSpc>
              <a:spcBef>
                <a:spcPct val="5000"/>
              </a:spcBef>
              <a:spcAft>
                <a:spcPct val="5000"/>
              </a:spcAft>
            </a:pPr>
            <a:r>
              <a:rPr lang="zh-CN" altLang="en-US" sz="2000" dirty="0" smtClean="0">
                <a:solidFill>
                  <a:schemeClr val="tx1"/>
                </a:solidFill>
              </a:rPr>
              <a:t>根据递推公式编程</a:t>
            </a:r>
            <a:endParaRPr lang="en-US" altLang="zh-CN" sz="2000" dirty="0" smtClean="0">
              <a:solidFill>
                <a:schemeClr val="tx1"/>
              </a:solidFill>
            </a:endParaRPr>
          </a:p>
          <a:p>
            <a:pPr eaLnBrk="1" hangingPunct="1">
              <a:lnSpc>
                <a:spcPct val="105000"/>
              </a:lnSpc>
              <a:spcBef>
                <a:spcPct val="5000"/>
              </a:spcBef>
              <a:spcAft>
                <a:spcPct val="5000"/>
              </a:spcAft>
            </a:pPr>
            <a:r>
              <a:rPr lang="en-US" altLang="zh-CN" sz="2000" dirty="0" smtClean="0">
                <a:solidFill>
                  <a:schemeClr val="tx1"/>
                </a:solidFill>
              </a:rPr>
              <a:t>1. m[1,1</a:t>
            </a:r>
            <a:r>
              <a:rPr lang="en-US" altLang="zh-CN" sz="2000" dirty="0">
                <a:solidFill>
                  <a:schemeClr val="tx1"/>
                </a:solidFill>
              </a:rPr>
              <a:t>]=a[1,1], </a:t>
            </a:r>
            <a:r>
              <a:rPr lang="en-US" altLang="zh-CN" sz="2000" dirty="0" smtClean="0">
                <a:solidFill>
                  <a:schemeClr val="tx1"/>
                </a:solidFill>
              </a:rPr>
              <a:t>m[1,0</a:t>
            </a:r>
            <a:r>
              <a:rPr lang="en-US" altLang="zh-CN" sz="2000" dirty="0">
                <a:solidFill>
                  <a:schemeClr val="tx1"/>
                </a:solidFill>
              </a:rPr>
              <a:t>]=0, </a:t>
            </a:r>
          </a:p>
          <a:p>
            <a:pPr eaLnBrk="1" hangingPunct="1">
              <a:lnSpc>
                <a:spcPct val="105000"/>
              </a:lnSpc>
              <a:spcBef>
                <a:spcPct val="5000"/>
              </a:spcBef>
              <a:spcAft>
                <a:spcPct val="5000"/>
              </a:spcAft>
            </a:pPr>
            <a:r>
              <a:rPr lang="en-US" altLang="zh-CN" sz="2000" dirty="0">
                <a:solidFill>
                  <a:schemeClr val="tx1"/>
                </a:solidFill>
              </a:rPr>
              <a:t>2. </a:t>
            </a:r>
            <a:r>
              <a:rPr lang="zh-CN" altLang="en-US" sz="2000" dirty="0">
                <a:solidFill>
                  <a:schemeClr val="tx1"/>
                </a:solidFill>
              </a:rPr>
              <a:t>对 </a:t>
            </a:r>
            <a:r>
              <a:rPr lang="en-US" altLang="zh-CN" sz="2000" dirty="0" err="1">
                <a:solidFill>
                  <a:schemeClr val="tx1"/>
                </a:solidFill>
              </a:rPr>
              <a:t>i</a:t>
            </a:r>
            <a:r>
              <a:rPr lang="en-US" altLang="zh-CN" sz="2000" dirty="0">
                <a:solidFill>
                  <a:schemeClr val="tx1"/>
                </a:solidFill>
              </a:rPr>
              <a:t> = 2 : n</a:t>
            </a:r>
          </a:p>
          <a:p>
            <a:pPr eaLnBrk="1" hangingPunct="1">
              <a:lnSpc>
                <a:spcPct val="105000"/>
              </a:lnSpc>
              <a:spcBef>
                <a:spcPct val="5000"/>
              </a:spcBef>
              <a:spcAft>
                <a:spcPct val="5000"/>
              </a:spcAft>
            </a:pPr>
            <a:r>
              <a:rPr lang="en-US" altLang="zh-CN" sz="2000" dirty="0" smtClean="0">
                <a:solidFill>
                  <a:schemeClr val="tx1"/>
                </a:solidFill>
              </a:rPr>
              <a:t>3.      </a:t>
            </a:r>
            <a:r>
              <a:rPr lang="zh-CN" altLang="en-US" sz="2000" dirty="0" smtClean="0">
                <a:solidFill>
                  <a:schemeClr val="tx1"/>
                </a:solidFill>
              </a:rPr>
              <a:t>对</a:t>
            </a:r>
            <a:r>
              <a:rPr lang="en-US" altLang="zh-CN" sz="2000" dirty="0">
                <a:solidFill>
                  <a:schemeClr val="tx1"/>
                </a:solidFill>
              </a:rPr>
              <a:t>j </a:t>
            </a:r>
            <a:r>
              <a:rPr lang="en-US" altLang="zh-CN" sz="2000" dirty="0" smtClean="0">
                <a:solidFill>
                  <a:schemeClr val="tx1"/>
                </a:solidFill>
              </a:rPr>
              <a:t>= 1 : </a:t>
            </a:r>
            <a:r>
              <a:rPr lang="en-US" altLang="zh-CN" sz="2000" dirty="0" err="1" smtClean="0">
                <a:solidFill>
                  <a:schemeClr val="tx1"/>
                </a:solidFill>
              </a:rPr>
              <a:t>i</a:t>
            </a:r>
            <a:endParaRPr lang="en-US" altLang="zh-CN" sz="2000" dirty="0" smtClean="0">
              <a:solidFill>
                <a:schemeClr val="tx1"/>
              </a:solidFill>
            </a:endParaRPr>
          </a:p>
          <a:p>
            <a:pPr eaLnBrk="1" hangingPunct="1">
              <a:lnSpc>
                <a:spcPct val="105000"/>
              </a:lnSpc>
              <a:spcBef>
                <a:spcPct val="5000"/>
              </a:spcBef>
              <a:spcAft>
                <a:spcPct val="5000"/>
              </a:spcAft>
            </a:pPr>
            <a:r>
              <a:rPr lang="en-US" altLang="zh-CN" sz="2000" dirty="0" smtClean="0">
                <a:solidFill>
                  <a:schemeClr val="tx1"/>
                </a:solidFill>
              </a:rPr>
              <a:t>4.           m[</a:t>
            </a:r>
            <a:r>
              <a:rPr lang="en-US" altLang="zh-CN" sz="2000" dirty="0" err="1" smtClean="0">
                <a:solidFill>
                  <a:schemeClr val="tx1"/>
                </a:solidFill>
              </a:rPr>
              <a:t>i,j</a:t>
            </a:r>
            <a:r>
              <a:rPr lang="en-US" altLang="zh-CN" sz="2000" dirty="0" smtClean="0">
                <a:solidFill>
                  <a:schemeClr val="tx1"/>
                </a:solidFill>
              </a:rPr>
              <a:t>]=a[</a:t>
            </a:r>
            <a:r>
              <a:rPr lang="en-US" altLang="zh-CN" sz="2000" dirty="0" err="1" smtClean="0">
                <a:solidFill>
                  <a:schemeClr val="tx1"/>
                </a:solidFill>
              </a:rPr>
              <a:t>i,j</a:t>
            </a:r>
            <a:r>
              <a:rPr lang="en-US" altLang="zh-CN" sz="2000" dirty="0" smtClean="0">
                <a:solidFill>
                  <a:schemeClr val="tx1"/>
                </a:solidFill>
              </a:rPr>
              <a:t>];</a:t>
            </a:r>
            <a:endParaRPr lang="en-US" altLang="zh-CN" sz="2000" dirty="0">
              <a:solidFill>
                <a:schemeClr val="tx1"/>
              </a:solidFill>
            </a:endParaRPr>
          </a:p>
          <a:p>
            <a:pPr eaLnBrk="1" hangingPunct="1">
              <a:lnSpc>
                <a:spcPct val="105000"/>
              </a:lnSpc>
              <a:spcBef>
                <a:spcPct val="5000"/>
              </a:spcBef>
              <a:spcAft>
                <a:spcPct val="5000"/>
              </a:spcAft>
            </a:pPr>
            <a:r>
              <a:rPr lang="en-US" altLang="zh-CN" sz="2000" dirty="0" smtClean="0">
                <a:solidFill>
                  <a:schemeClr val="tx1"/>
                </a:solidFill>
              </a:rPr>
              <a:t>5.           </a:t>
            </a:r>
            <a:r>
              <a:rPr lang="zh-CN" altLang="en-US" sz="2000" dirty="0" smtClean="0">
                <a:solidFill>
                  <a:schemeClr val="tx1"/>
                </a:solidFill>
              </a:rPr>
              <a:t>若</a:t>
            </a:r>
            <a:r>
              <a:rPr lang="en-US" altLang="zh-CN" sz="2000" dirty="0" smtClean="0">
                <a:solidFill>
                  <a:schemeClr val="tx1"/>
                </a:solidFill>
              </a:rPr>
              <a:t>m[i-1,j-1</a:t>
            </a:r>
            <a:r>
              <a:rPr lang="en-US" altLang="zh-CN" sz="2000" dirty="0">
                <a:solidFill>
                  <a:schemeClr val="tx1"/>
                </a:solidFill>
              </a:rPr>
              <a:t>]&gt;</a:t>
            </a:r>
            <a:r>
              <a:rPr lang="en-US" altLang="zh-CN" sz="2000" dirty="0" smtClean="0">
                <a:solidFill>
                  <a:schemeClr val="tx1"/>
                </a:solidFill>
              </a:rPr>
              <a:t>m[i-1,j] </a:t>
            </a:r>
          </a:p>
          <a:p>
            <a:pPr eaLnBrk="1" hangingPunct="1">
              <a:lnSpc>
                <a:spcPct val="105000"/>
              </a:lnSpc>
              <a:spcBef>
                <a:spcPct val="5000"/>
              </a:spcBef>
              <a:spcAft>
                <a:spcPct val="5000"/>
              </a:spcAft>
            </a:pPr>
            <a:r>
              <a:rPr lang="en-US" altLang="zh-CN" sz="2000" dirty="0" smtClean="0">
                <a:solidFill>
                  <a:schemeClr val="tx1"/>
                </a:solidFill>
              </a:rPr>
              <a:t>6.</a:t>
            </a:r>
            <a:r>
              <a:rPr lang="zh-CN" altLang="en-US" sz="2000" dirty="0" smtClean="0">
                <a:solidFill>
                  <a:schemeClr val="tx1"/>
                </a:solidFill>
              </a:rPr>
              <a:t>           则</a:t>
            </a:r>
            <a:r>
              <a:rPr lang="en-US" altLang="zh-CN" sz="2000" dirty="0" smtClean="0">
                <a:solidFill>
                  <a:schemeClr val="tx1"/>
                </a:solidFill>
              </a:rPr>
              <a:t>m[</a:t>
            </a:r>
            <a:r>
              <a:rPr lang="en-US" altLang="zh-CN" sz="2000" dirty="0" err="1" smtClean="0">
                <a:solidFill>
                  <a:schemeClr val="tx1"/>
                </a:solidFill>
              </a:rPr>
              <a:t>i,j</a:t>
            </a:r>
            <a:r>
              <a:rPr lang="en-US" altLang="zh-CN" sz="2000" dirty="0" smtClean="0">
                <a:solidFill>
                  <a:schemeClr val="tx1"/>
                </a:solidFill>
              </a:rPr>
              <a:t>]+=m[i-1,j-1</a:t>
            </a:r>
            <a:r>
              <a:rPr lang="en-US" altLang="zh-CN" sz="2000" dirty="0">
                <a:solidFill>
                  <a:schemeClr val="tx1"/>
                </a:solidFill>
              </a:rPr>
              <a:t>] </a:t>
            </a:r>
          </a:p>
          <a:p>
            <a:pPr eaLnBrk="1" hangingPunct="1">
              <a:lnSpc>
                <a:spcPct val="105000"/>
              </a:lnSpc>
              <a:spcBef>
                <a:spcPct val="5000"/>
              </a:spcBef>
              <a:spcAft>
                <a:spcPct val="5000"/>
              </a:spcAft>
            </a:pPr>
            <a:r>
              <a:rPr lang="en-US" altLang="zh-CN" sz="2000" dirty="0" smtClean="0">
                <a:solidFill>
                  <a:schemeClr val="tx1"/>
                </a:solidFill>
              </a:rPr>
              <a:t>7.           </a:t>
            </a:r>
            <a:r>
              <a:rPr lang="zh-CN" altLang="en-US" sz="2000" dirty="0" smtClean="0">
                <a:solidFill>
                  <a:schemeClr val="tx1"/>
                </a:solidFill>
              </a:rPr>
              <a:t>否则</a:t>
            </a:r>
            <a:r>
              <a:rPr lang="en-US" altLang="zh-CN" sz="2000" dirty="0" smtClean="0">
                <a:solidFill>
                  <a:schemeClr val="tx1"/>
                </a:solidFill>
              </a:rPr>
              <a:t> m[</a:t>
            </a:r>
            <a:r>
              <a:rPr lang="en-US" altLang="zh-CN" sz="2000" dirty="0" err="1" smtClean="0">
                <a:solidFill>
                  <a:schemeClr val="tx1"/>
                </a:solidFill>
              </a:rPr>
              <a:t>i,j</a:t>
            </a:r>
            <a:r>
              <a:rPr lang="en-US" altLang="zh-CN" sz="2000" dirty="0" smtClean="0">
                <a:solidFill>
                  <a:schemeClr val="tx1"/>
                </a:solidFill>
              </a:rPr>
              <a:t>]+=m[i-1,j</a:t>
            </a:r>
            <a:r>
              <a:rPr lang="en-US" altLang="zh-CN" sz="2000" dirty="0">
                <a:solidFill>
                  <a:schemeClr val="tx1"/>
                </a:solidFill>
              </a:rPr>
              <a:t>]</a:t>
            </a:r>
          </a:p>
          <a:p>
            <a:pPr eaLnBrk="1" hangingPunct="1">
              <a:lnSpc>
                <a:spcPct val="105000"/>
              </a:lnSpc>
              <a:spcBef>
                <a:spcPct val="5000"/>
              </a:spcBef>
              <a:spcAft>
                <a:spcPct val="5000"/>
              </a:spcAft>
            </a:pPr>
            <a:r>
              <a:rPr lang="en-US" altLang="zh-CN" sz="2000" dirty="0" smtClean="0">
                <a:solidFill>
                  <a:schemeClr val="tx1"/>
                </a:solidFill>
              </a:rPr>
              <a:t>8. </a:t>
            </a:r>
            <a:r>
              <a:rPr lang="zh-CN" altLang="en-US" sz="2000" dirty="0">
                <a:solidFill>
                  <a:schemeClr val="tx1"/>
                </a:solidFill>
              </a:rPr>
              <a:t>输出 </a:t>
            </a:r>
            <a:r>
              <a:rPr lang="en-US" altLang="zh-CN" sz="2000" dirty="0">
                <a:solidFill>
                  <a:schemeClr val="tx1"/>
                </a:solidFill>
              </a:rPr>
              <a:t>max { </a:t>
            </a:r>
            <a:r>
              <a:rPr lang="en-US" altLang="zh-CN" sz="2000" dirty="0" smtClean="0">
                <a:solidFill>
                  <a:schemeClr val="tx1"/>
                </a:solidFill>
              </a:rPr>
              <a:t>m[</a:t>
            </a:r>
            <a:r>
              <a:rPr lang="en-US" altLang="zh-CN" sz="2000" dirty="0" err="1" smtClean="0">
                <a:solidFill>
                  <a:schemeClr val="tx1"/>
                </a:solidFill>
              </a:rPr>
              <a:t>n,j</a:t>
            </a:r>
            <a:r>
              <a:rPr lang="en-US" altLang="zh-CN" sz="2000" dirty="0">
                <a:solidFill>
                  <a:schemeClr val="tx1"/>
                </a:solidFill>
              </a:rPr>
              <a:t>] | 1</a:t>
            </a:r>
            <a:r>
              <a:rPr lang="en-US" altLang="zh-CN" sz="2000" dirty="0">
                <a:solidFill>
                  <a:schemeClr val="tx1"/>
                </a:solidFill>
                <a:sym typeface="Symbol" pitchFamily="18" charset="2"/>
              </a:rPr>
              <a:t>jn </a:t>
            </a:r>
            <a:r>
              <a:rPr lang="en-US" altLang="zh-CN" sz="2000" dirty="0">
                <a:solidFill>
                  <a:schemeClr val="tx1"/>
                </a:solidFill>
              </a:rPr>
              <a:t>}  </a:t>
            </a:r>
          </a:p>
        </p:txBody>
      </p:sp>
    </p:spTree>
    <p:extLst>
      <p:ext uri="{BB962C8B-B14F-4D97-AF65-F5344CB8AC3E}">
        <p14:creationId xmlns:p14="http://schemas.microsoft.com/office/powerpoint/2010/main" val="1994568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09924">
                                            <p:bg/>
                                          </p:spTgt>
                                        </p:tgtEl>
                                        <p:attrNameLst>
                                          <p:attrName>style.visibility</p:attrName>
                                        </p:attrNameLst>
                                      </p:cBhvr>
                                      <p:to>
                                        <p:strVal val="visible"/>
                                      </p:to>
                                    </p:set>
                                    <p:anim calcmode="lin" valueType="num">
                                      <p:cBhvr additive="base">
                                        <p:cTn id="7" dur="500" fill="hold"/>
                                        <p:tgtEl>
                                          <p:spTgt spid="209924">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209924">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09924">
                                            <p:txEl>
                                              <p:pRg st="0" end="0"/>
                                            </p:txEl>
                                          </p:spTgt>
                                        </p:tgtEl>
                                        <p:attrNameLst>
                                          <p:attrName>style.visibility</p:attrName>
                                        </p:attrNameLst>
                                      </p:cBhvr>
                                      <p:to>
                                        <p:strVal val="visible"/>
                                      </p:to>
                                    </p:set>
                                    <p:anim calcmode="lin" valueType="num">
                                      <p:cBhvr additive="base">
                                        <p:cTn id="13" dur="500" fill="hold"/>
                                        <p:tgtEl>
                                          <p:spTgt spid="209924">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09924">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09924">
                                            <p:txEl>
                                              <p:pRg st="1" end="1"/>
                                            </p:txEl>
                                          </p:spTgt>
                                        </p:tgtEl>
                                        <p:attrNameLst>
                                          <p:attrName>style.visibility</p:attrName>
                                        </p:attrNameLst>
                                      </p:cBhvr>
                                      <p:to>
                                        <p:strVal val="visible"/>
                                      </p:to>
                                    </p:set>
                                    <p:anim calcmode="lin" valueType="num">
                                      <p:cBhvr additive="base">
                                        <p:cTn id="19" dur="500" fill="hold"/>
                                        <p:tgtEl>
                                          <p:spTgt spid="209924">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09924">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09924">
                                            <p:txEl>
                                              <p:pRg st="2" end="2"/>
                                            </p:txEl>
                                          </p:spTgt>
                                        </p:tgtEl>
                                        <p:attrNameLst>
                                          <p:attrName>style.visibility</p:attrName>
                                        </p:attrNameLst>
                                      </p:cBhvr>
                                      <p:to>
                                        <p:strVal val="visible"/>
                                      </p:to>
                                    </p:set>
                                    <p:anim calcmode="lin" valueType="num">
                                      <p:cBhvr additive="base">
                                        <p:cTn id="25" dur="500" fill="hold"/>
                                        <p:tgtEl>
                                          <p:spTgt spid="209924">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09924">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09924">
                                            <p:txEl>
                                              <p:pRg st="3" end="3"/>
                                            </p:txEl>
                                          </p:spTgt>
                                        </p:tgtEl>
                                        <p:attrNameLst>
                                          <p:attrName>style.visibility</p:attrName>
                                        </p:attrNameLst>
                                      </p:cBhvr>
                                      <p:to>
                                        <p:strVal val="visible"/>
                                      </p:to>
                                    </p:set>
                                    <p:anim calcmode="lin" valueType="num">
                                      <p:cBhvr additive="base">
                                        <p:cTn id="31" dur="500" fill="hold"/>
                                        <p:tgtEl>
                                          <p:spTgt spid="209924">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09924">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09924">
                                            <p:txEl>
                                              <p:pRg st="4" end="4"/>
                                            </p:txEl>
                                          </p:spTgt>
                                        </p:tgtEl>
                                        <p:attrNameLst>
                                          <p:attrName>style.visibility</p:attrName>
                                        </p:attrNameLst>
                                      </p:cBhvr>
                                      <p:to>
                                        <p:strVal val="visible"/>
                                      </p:to>
                                    </p:set>
                                    <p:anim calcmode="lin" valueType="num">
                                      <p:cBhvr additive="base">
                                        <p:cTn id="37" dur="500" fill="hold"/>
                                        <p:tgtEl>
                                          <p:spTgt spid="209924">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09924">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09924">
                                            <p:txEl>
                                              <p:pRg st="5" end="5"/>
                                            </p:txEl>
                                          </p:spTgt>
                                        </p:tgtEl>
                                        <p:attrNameLst>
                                          <p:attrName>style.visibility</p:attrName>
                                        </p:attrNameLst>
                                      </p:cBhvr>
                                      <p:to>
                                        <p:strVal val="visible"/>
                                      </p:to>
                                    </p:set>
                                    <p:anim calcmode="lin" valueType="num">
                                      <p:cBhvr additive="base">
                                        <p:cTn id="43" dur="500" fill="hold"/>
                                        <p:tgtEl>
                                          <p:spTgt spid="209924">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09924">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09924">
                                            <p:txEl>
                                              <p:pRg st="6" end="6"/>
                                            </p:txEl>
                                          </p:spTgt>
                                        </p:tgtEl>
                                        <p:attrNameLst>
                                          <p:attrName>style.visibility</p:attrName>
                                        </p:attrNameLst>
                                      </p:cBhvr>
                                      <p:to>
                                        <p:strVal val="visible"/>
                                      </p:to>
                                    </p:set>
                                    <p:anim calcmode="lin" valueType="num">
                                      <p:cBhvr additive="base">
                                        <p:cTn id="49" dur="500" fill="hold"/>
                                        <p:tgtEl>
                                          <p:spTgt spid="209924">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09924">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5">
                                            <p:bg/>
                                          </p:spTgt>
                                        </p:tgtEl>
                                        <p:attrNameLst>
                                          <p:attrName>style.visibility</p:attrName>
                                        </p:attrNameLst>
                                      </p:cBhvr>
                                      <p:to>
                                        <p:strVal val="visible"/>
                                      </p:to>
                                    </p:set>
                                    <p:anim calcmode="lin" valueType="num">
                                      <p:cBhvr additive="base">
                                        <p:cTn id="55" dur="500" fill="hold"/>
                                        <p:tgtEl>
                                          <p:spTgt spid="5">
                                            <p:bg/>
                                          </p:spTgt>
                                        </p:tgtEl>
                                        <p:attrNameLst>
                                          <p:attrName>ppt_x</p:attrName>
                                        </p:attrNameLst>
                                      </p:cBhvr>
                                      <p:tavLst>
                                        <p:tav tm="0">
                                          <p:val>
                                            <p:strVal val="1+#ppt_w/2"/>
                                          </p:val>
                                        </p:tav>
                                        <p:tav tm="100000">
                                          <p:val>
                                            <p:strVal val="#ppt_x"/>
                                          </p:val>
                                        </p:tav>
                                      </p:tavLst>
                                    </p:anim>
                                    <p:anim calcmode="lin" valueType="num">
                                      <p:cBhvr additive="base">
                                        <p:cTn id="56" dur="500" fill="hold"/>
                                        <p:tgtEl>
                                          <p:spTgt spid="5">
                                            <p:bg/>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anim calcmode="lin" valueType="num">
                                      <p:cBhvr additive="base">
                                        <p:cTn id="6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5">
                                            <p:txEl>
                                              <p:pRg st="1" end="1"/>
                                            </p:txEl>
                                          </p:spTgt>
                                        </p:tgtEl>
                                        <p:attrNameLst>
                                          <p:attrName>style.visibility</p:attrName>
                                        </p:attrNameLst>
                                      </p:cBhvr>
                                      <p:to>
                                        <p:strVal val="visible"/>
                                      </p:to>
                                    </p:set>
                                    <p:anim calcmode="lin" valueType="num">
                                      <p:cBhvr additive="base">
                                        <p:cTn id="67"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5">
                                            <p:txEl>
                                              <p:pRg st="2" end="2"/>
                                            </p:txEl>
                                          </p:spTgt>
                                        </p:tgtEl>
                                        <p:attrNameLst>
                                          <p:attrName>style.visibility</p:attrName>
                                        </p:attrNameLst>
                                      </p:cBhvr>
                                      <p:to>
                                        <p:strVal val="visible"/>
                                      </p:to>
                                    </p:set>
                                    <p:anim calcmode="lin" valueType="num">
                                      <p:cBhvr additive="base">
                                        <p:cTn id="73"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5">
                                            <p:txEl>
                                              <p:pRg st="3" end="3"/>
                                            </p:txEl>
                                          </p:spTgt>
                                        </p:tgtEl>
                                        <p:attrNameLst>
                                          <p:attrName>style.visibility</p:attrName>
                                        </p:attrNameLst>
                                      </p:cBhvr>
                                      <p:to>
                                        <p:strVal val="visible"/>
                                      </p:to>
                                    </p:set>
                                    <p:anim calcmode="lin" valueType="num">
                                      <p:cBhvr additive="base">
                                        <p:cTn id="7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5">
                                            <p:txEl>
                                              <p:pRg st="4" end="4"/>
                                            </p:txEl>
                                          </p:spTgt>
                                        </p:tgtEl>
                                        <p:attrNameLst>
                                          <p:attrName>style.visibility</p:attrName>
                                        </p:attrNameLst>
                                      </p:cBhvr>
                                      <p:to>
                                        <p:strVal val="visible"/>
                                      </p:to>
                                    </p:set>
                                    <p:anim calcmode="lin" valueType="num">
                                      <p:cBhvr additive="base">
                                        <p:cTn id="85"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5">
                                            <p:txEl>
                                              <p:pRg st="5" end="5"/>
                                            </p:txEl>
                                          </p:spTgt>
                                        </p:tgtEl>
                                        <p:attrNameLst>
                                          <p:attrName>style.visibility</p:attrName>
                                        </p:attrNameLst>
                                      </p:cBhvr>
                                      <p:to>
                                        <p:strVal val="visible"/>
                                      </p:to>
                                    </p:set>
                                    <p:anim calcmode="lin" valueType="num">
                                      <p:cBhvr additive="base">
                                        <p:cTn id="91"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5">
                                            <p:txEl>
                                              <p:pRg st="6" end="6"/>
                                            </p:txEl>
                                          </p:spTgt>
                                        </p:tgtEl>
                                        <p:attrNameLst>
                                          <p:attrName>style.visibility</p:attrName>
                                        </p:attrNameLst>
                                      </p:cBhvr>
                                      <p:to>
                                        <p:strVal val="visible"/>
                                      </p:to>
                                    </p:set>
                                    <p:anim calcmode="lin" valueType="num">
                                      <p:cBhvr additive="base">
                                        <p:cTn id="97"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5">
                                            <p:txEl>
                                              <p:pRg st="7" end="7"/>
                                            </p:txEl>
                                          </p:spTgt>
                                        </p:tgtEl>
                                        <p:attrNameLst>
                                          <p:attrName>style.visibility</p:attrName>
                                        </p:attrNameLst>
                                      </p:cBhvr>
                                      <p:to>
                                        <p:strVal val="visible"/>
                                      </p:to>
                                    </p:set>
                                    <p:anim calcmode="lin" valueType="num">
                                      <p:cBhvr additive="base">
                                        <p:cTn id="103"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5">
                                            <p:txEl>
                                              <p:pRg st="8" end="8"/>
                                            </p:txEl>
                                          </p:spTgt>
                                        </p:tgtEl>
                                        <p:attrNameLst>
                                          <p:attrName>style.visibility</p:attrName>
                                        </p:attrNameLst>
                                      </p:cBhvr>
                                      <p:to>
                                        <p:strVal val="visible"/>
                                      </p:to>
                                    </p:set>
                                    <p:anim calcmode="lin" valueType="num">
                                      <p:cBhvr additive="base">
                                        <p:cTn id="109" dur="500" fill="hold"/>
                                        <p:tgtEl>
                                          <p:spTgt spid="5">
                                            <p:txEl>
                                              <p:pRg st="8" end="8"/>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9924" grpId="0" build="p" animBg="1"/>
      <p:bldP spid="5" grpId="0" build="p"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p:txBody>
          <a:bodyPr/>
          <a:lstStyle/>
          <a:p>
            <a:pPr eaLnBrk="1" hangingPunct="1"/>
            <a:r>
              <a:rPr lang="zh-CN" altLang="en-US" b="1" dirty="0" smtClean="0"/>
              <a:t>第</a:t>
            </a:r>
            <a:r>
              <a:rPr lang="en-US" altLang="zh-CN" b="1" dirty="0" smtClean="0"/>
              <a:t>3</a:t>
            </a:r>
            <a:r>
              <a:rPr lang="zh-CN" altLang="en-US" b="1" dirty="0" smtClean="0"/>
              <a:t>章 动态规划</a:t>
            </a:r>
          </a:p>
        </p:txBody>
      </p:sp>
      <p:sp>
        <p:nvSpPr>
          <p:cNvPr id="16387" name="Text Box 3"/>
          <p:cNvSpPr txBox="1">
            <a:spLocks noChangeArrowheads="1"/>
          </p:cNvSpPr>
          <p:nvPr/>
        </p:nvSpPr>
        <p:spPr bwMode="auto">
          <a:xfrm>
            <a:off x="179388" y="1196975"/>
            <a:ext cx="896461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sz="2400" dirty="0">
                <a:solidFill>
                  <a:srgbClr val="000000"/>
                </a:solidFill>
                <a:sym typeface="Symbol" pitchFamily="18" charset="2"/>
              </a:rPr>
              <a:t>动规</a:t>
            </a:r>
            <a:r>
              <a:rPr lang="en-US" altLang="zh-CN" sz="2400" dirty="0">
                <a:solidFill>
                  <a:srgbClr val="000000"/>
                </a:solidFill>
                <a:sym typeface="Symbol" pitchFamily="18" charset="2"/>
              </a:rPr>
              <a:t>, </a:t>
            </a:r>
            <a:r>
              <a:rPr lang="zh-CN" altLang="en-US" sz="2400" dirty="0">
                <a:solidFill>
                  <a:srgbClr val="000000"/>
                </a:solidFill>
                <a:sym typeface="Symbol" pitchFamily="18" charset="2"/>
              </a:rPr>
              <a:t>两种方式</a:t>
            </a:r>
            <a:r>
              <a:rPr lang="en-US" altLang="zh-CN" sz="2400" dirty="0">
                <a:solidFill>
                  <a:srgbClr val="000000"/>
                </a:solidFill>
                <a:sym typeface="Symbol" pitchFamily="18" charset="2"/>
              </a:rPr>
              <a:t>, </a:t>
            </a:r>
            <a:r>
              <a:rPr lang="zh-CN" altLang="en-US" sz="2400" dirty="0">
                <a:solidFill>
                  <a:srgbClr val="000000"/>
                </a:solidFill>
                <a:sym typeface="Symbol" pitchFamily="18" charset="2"/>
              </a:rPr>
              <a:t>自顶向下</a:t>
            </a:r>
            <a:r>
              <a:rPr lang="en-US" altLang="zh-CN" sz="2400" dirty="0">
                <a:solidFill>
                  <a:srgbClr val="000000"/>
                </a:solidFill>
                <a:sym typeface="Symbol" pitchFamily="18" charset="2"/>
              </a:rPr>
              <a:t>, </a:t>
            </a:r>
            <a:r>
              <a:rPr lang="zh-CN" altLang="en-US" sz="2400" dirty="0">
                <a:solidFill>
                  <a:srgbClr val="000000"/>
                </a:solidFill>
                <a:sym typeface="Symbol" pitchFamily="18" charset="2"/>
              </a:rPr>
              <a:t>自底向上 </a:t>
            </a:r>
          </a:p>
          <a:p>
            <a:pPr eaLnBrk="1" hangingPunct="1">
              <a:lnSpc>
                <a:spcPct val="110000"/>
              </a:lnSpc>
              <a:spcBef>
                <a:spcPct val="10000"/>
              </a:spcBef>
              <a:spcAft>
                <a:spcPct val="10000"/>
              </a:spcAft>
              <a:buFontTx/>
              <a:buChar char="•"/>
            </a:pPr>
            <a:r>
              <a:rPr lang="zh-CN" altLang="en-US" sz="2400" dirty="0">
                <a:solidFill>
                  <a:srgbClr val="000000"/>
                </a:solidFill>
                <a:sym typeface="Symbol" pitchFamily="18" charset="2"/>
              </a:rPr>
              <a:t> 自底向上 </a:t>
            </a:r>
            <a:r>
              <a:rPr lang="en-US" altLang="zh-CN" sz="2400" dirty="0">
                <a:solidFill>
                  <a:srgbClr val="000000"/>
                </a:solidFill>
                <a:sym typeface="Symbol" pitchFamily="18" charset="2"/>
              </a:rPr>
              <a:t>, </a:t>
            </a:r>
            <a:r>
              <a:rPr lang="zh-CN" altLang="en-US" sz="2400" dirty="0">
                <a:solidFill>
                  <a:srgbClr val="000000"/>
                </a:solidFill>
                <a:sym typeface="Symbol" pitchFamily="18" charset="2"/>
              </a:rPr>
              <a:t>子结构</a:t>
            </a:r>
            <a:r>
              <a:rPr lang="en-US" altLang="zh-CN" sz="2400" dirty="0">
                <a:solidFill>
                  <a:srgbClr val="000000"/>
                </a:solidFill>
                <a:sym typeface="Symbol" pitchFamily="18" charset="2"/>
              </a:rPr>
              <a:t>1:i(</a:t>
            </a:r>
            <a:r>
              <a:rPr lang="zh-CN" altLang="en-US" sz="2400" dirty="0">
                <a:solidFill>
                  <a:srgbClr val="000000"/>
                </a:solidFill>
                <a:sym typeface="Symbol" pitchFamily="18" charset="2"/>
              </a:rPr>
              <a:t>行</a:t>
            </a:r>
            <a:r>
              <a:rPr lang="en-US" altLang="zh-CN" sz="2400" dirty="0">
                <a:solidFill>
                  <a:srgbClr val="000000"/>
                </a:solidFill>
                <a:sym typeface="Symbol" pitchFamily="18" charset="2"/>
              </a:rPr>
              <a:t>)</a:t>
            </a:r>
            <a:endParaRPr lang="zh-CN" altLang="en-US" sz="2400" dirty="0">
              <a:solidFill>
                <a:srgbClr val="000000"/>
              </a:solidFill>
              <a:sym typeface="Symbol" pitchFamily="18" charset="2"/>
            </a:endParaRPr>
          </a:p>
          <a:p>
            <a:pPr eaLnBrk="1" hangingPunct="1">
              <a:lnSpc>
                <a:spcPct val="110000"/>
              </a:lnSpc>
              <a:spcBef>
                <a:spcPct val="10000"/>
              </a:spcBef>
              <a:spcAft>
                <a:spcPct val="10000"/>
              </a:spcAft>
            </a:pPr>
            <a:r>
              <a:rPr lang="zh-CN" altLang="en-US" sz="2400" dirty="0">
                <a:solidFill>
                  <a:srgbClr val="000000"/>
                </a:solidFill>
                <a:sym typeface="Symbol" pitchFamily="18" charset="2"/>
              </a:rPr>
              <a:t>定义</a:t>
            </a:r>
            <a:r>
              <a:rPr lang="en-US" altLang="zh-CN" sz="2400" dirty="0">
                <a:solidFill>
                  <a:srgbClr val="000000"/>
                </a:solidFill>
                <a:sym typeface="Symbol" pitchFamily="18" charset="2"/>
              </a:rPr>
              <a:t>m[</a:t>
            </a:r>
            <a:r>
              <a:rPr lang="en-US" altLang="zh-CN" sz="2400" dirty="0" err="1">
                <a:solidFill>
                  <a:srgbClr val="000000"/>
                </a:solidFill>
                <a:sym typeface="Symbol" pitchFamily="18" charset="2"/>
              </a:rPr>
              <a:t>i,j</a:t>
            </a:r>
            <a:r>
              <a:rPr lang="en-US" altLang="zh-CN" sz="2400" dirty="0">
                <a:solidFill>
                  <a:srgbClr val="000000"/>
                </a:solidFill>
                <a:sym typeface="Symbol" pitchFamily="18" charset="2"/>
              </a:rPr>
              <a:t>]</a:t>
            </a:r>
            <a:r>
              <a:rPr lang="zh-CN" altLang="en-US" sz="2400" dirty="0">
                <a:solidFill>
                  <a:srgbClr val="000000"/>
                </a:solidFill>
                <a:sym typeface="Symbol" pitchFamily="18" charset="2"/>
              </a:rPr>
              <a:t>为从</a:t>
            </a:r>
            <a:r>
              <a:rPr lang="zh-CN" altLang="en-US" sz="2400" dirty="0" smtClean="0">
                <a:solidFill>
                  <a:srgbClr val="000000"/>
                </a:solidFill>
                <a:sym typeface="Symbol" pitchFamily="18" charset="2"/>
              </a:rPr>
              <a:t>第</a:t>
            </a:r>
            <a:r>
              <a:rPr lang="en-US" altLang="zh-CN" sz="2400" dirty="0" smtClean="0">
                <a:solidFill>
                  <a:srgbClr val="000000"/>
                </a:solidFill>
                <a:sym typeface="Symbol" pitchFamily="18" charset="2"/>
              </a:rPr>
              <a:t>n</a:t>
            </a:r>
            <a:r>
              <a:rPr lang="zh-CN" altLang="en-US" sz="2400" dirty="0" smtClean="0">
                <a:solidFill>
                  <a:srgbClr val="000000"/>
                </a:solidFill>
                <a:sym typeface="Symbol" pitchFamily="18" charset="2"/>
              </a:rPr>
              <a:t>行</a:t>
            </a:r>
            <a:r>
              <a:rPr lang="zh-CN" altLang="en-US" sz="2400" dirty="0">
                <a:solidFill>
                  <a:srgbClr val="000000"/>
                </a:solidFill>
                <a:sym typeface="Symbol" pitchFamily="18" charset="2"/>
              </a:rPr>
              <a:t>到第</a:t>
            </a:r>
            <a:r>
              <a:rPr lang="en-US" altLang="zh-CN" sz="2400" dirty="0" err="1">
                <a:solidFill>
                  <a:srgbClr val="000000"/>
                </a:solidFill>
                <a:sym typeface="Symbol" pitchFamily="18" charset="2"/>
              </a:rPr>
              <a:t>i</a:t>
            </a:r>
            <a:r>
              <a:rPr lang="zh-CN" altLang="en-US" sz="2400" dirty="0">
                <a:solidFill>
                  <a:srgbClr val="000000"/>
                </a:solidFill>
                <a:sym typeface="Symbol" pitchFamily="18" charset="2"/>
              </a:rPr>
              <a:t>行第</a:t>
            </a:r>
            <a:r>
              <a:rPr lang="en-US" altLang="zh-CN" sz="2400" dirty="0">
                <a:solidFill>
                  <a:srgbClr val="000000"/>
                </a:solidFill>
                <a:sym typeface="Symbol" pitchFamily="18" charset="2"/>
              </a:rPr>
              <a:t>j</a:t>
            </a:r>
            <a:r>
              <a:rPr lang="zh-CN" altLang="en-US" sz="2400" dirty="0">
                <a:solidFill>
                  <a:srgbClr val="000000"/>
                </a:solidFill>
                <a:sym typeface="Symbol" pitchFamily="18" charset="2"/>
              </a:rPr>
              <a:t>列能得到的最大分数</a:t>
            </a:r>
            <a:r>
              <a:rPr lang="en-US" altLang="zh-CN" sz="2400" dirty="0">
                <a:solidFill>
                  <a:srgbClr val="000000"/>
                </a:solidFill>
                <a:sym typeface="Symbol" pitchFamily="18" charset="2"/>
              </a:rPr>
              <a:t>, </a:t>
            </a:r>
            <a:r>
              <a:rPr lang="zh-CN" altLang="en-US" sz="2400" dirty="0">
                <a:solidFill>
                  <a:srgbClr val="000000"/>
                </a:solidFill>
                <a:sym typeface="Symbol" pitchFamily="18" charset="2"/>
              </a:rPr>
              <a:t>那么 </a:t>
            </a:r>
          </a:p>
          <a:p>
            <a:pPr eaLnBrk="1" hangingPunct="1">
              <a:lnSpc>
                <a:spcPct val="110000"/>
              </a:lnSpc>
              <a:spcBef>
                <a:spcPct val="10000"/>
              </a:spcBef>
              <a:spcAft>
                <a:spcPct val="10000"/>
              </a:spcAft>
            </a:pPr>
            <a:r>
              <a:rPr lang="en-US" altLang="zh-CN" sz="2400" dirty="0">
                <a:solidFill>
                  <a:srgbClr val="000000"/>
                </a:solidFill>
                <a:sym typeface="Symbol" pitchFamily="18" charset="2"/>
              </a:rPr>
              <a:t>m[</a:t>
            </a:r>
            <a:r>
              <a:rPr lang="en-US" altLang="zh-CN" sz="2400" dirty="0" err="1">
                <a:solidFill>
                  <a:srgbClr val="000000"/>
                </a:solidFill>
                <a:sym typeface="Symbol" pitchFamily="18" charset="2"/>
              </a:rPr>
              <a:t>i,j</a:t>
            </a:r>
            <a:r>
              <a:rPr lang="en-US" altLang="zh-CN" sz="2400" dirty="0">
                <a:solidFill>
                  <a:srgbClr val="000000"/>
                </a:solidFill>
                <a:sym typeface="Symbol" pitchFamily="18" charset="2"/>
              </a:rPr>
              <a:t>] = a[</a:t>
            </a:r>
            <a:r>
              <a:rPr lang="en-US" altLang="zh-CN" sz="2400" dirty="0" err="1">
                <a:solidFill>
                  <a:srgbClr val="000000"/>
                </a:solidFill>
                <a:sym typeface="Symbol" pitchFamily="18" charset="2"/>
              </a:rPr>
              <a:t>i,j</a:t>
            </a:r>
            <a:r>
              <a:rPr lang="en-US" altLang="zh-CN" sz="2400" dirty="0">
                <a:solidFill>
                  <a:srgbClr val="000000"/>
                </a:solidFill>
                <a:sym typeface="Symbol" pitchFamily="18" charset="2"/>
              </a:rPr>
              <a:t>] + max { m[i+1,j], m[i+1,j+1]}, </a:t>
            </a:r>
            <a:r>
              <a:rPr lang="zh-CN" altLang="en-US" sz="2400" dirty="0">
                <a:solidFill>
                  <a:srgbClr val="000000"/>
                </a:solidFill>
                <a:sym typeface="Symbol" pitchFamily="18" charset="2"/>
              </a:rPr>
              <a:t>当</a:t>
            </a:r>
            <a:r>
              <a:rPr lang="en-US" altLang="zh-CN" sz="2400" dirty="0" err="1">
                <a:solidFill>
                  <a:srgbClr val="000000"/>
                </a:solidFill>
                <a:sym typeface="Symbol" pitchFamily="18" charset="2"/>
              </a:rPr>
              <a:t>ji</a:t>
            </a:r>
            <a:r>
              <a:rPr lang="en-US" altLang="zh-CN" sz="2400" dirty="0">
                <a:solidFill>
                  <a:srgbClr val="000000"/>
                </a:solidFill>
                <a:sym typeface="Symbol" pitchFamily="18" charset="2"/>
              </a:rPr>
              <a:t> </a:t>
            </a:r>
            <a:endParaRPr lang="zh-CN" altLang="en-US" sz="2400" dirty="0">
              <a:solidFill>
                <a:srgbClr val="000000"/>
              </a:solidFill>
              <a:sym typeface="Symbol" pitchFamily="18" charset="2"/>
            </a:endParaRPr>
          </a:p>
        </p:txBody>
      </p:sp>
      <p:sp>
        <p:nvSpPr>
          <p:cNvPr id="210948" name="Text Box 4"/>
          <p:cNvSpPr txBox="1">
            <a:spLocks noChangeArrowheads="1"/>
          </p:cNvSpPr>
          <p:nvPr/>
        </p:nvSpPr>
        <p:spPr bwMode="auto">
          <a:xfrm>
            <a:off x="4427984" y="3356992"/>
            <a:ext cx="4503156" cy="253915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05000"/>
              </a:lnSpc>
              <a:spcBef>
                <a:spcPct val="5000"/>
              </a:spcBef>
              <a:spcAft>
                <a:spcPct val="5000"/>
              </a:spcAft>
            </a:pPr>
            <a:r>
              <a:rPr lang="zh-CN" altLang="en-US" sz="2000" dirty="0" smtClean="0">
                <a:solidFill>
                  <a:schemeClr val="tx1"/>
                </a:solidFill>
              </a:rPr>
              <a:t>去掉第一维编程</a:t>
            </a:r>
            <a:endParaRPr lang="en-US" altLang="zh-CN" sz="2000" dirty="0" smtClean="0">
              <a:solidFill>
                <a:schemeClr val="tx1"/>
              </a:solidFill>
            </a:endParaRPr>
          </a:p>
          <a:p>
            <a:pPr eaLnBrk="1" hangingPunct="1">
              <a:lnSpc>
                <a:spcPct val="105000"/>
              </a:lnSpc>
              <a:spcBef>
                <a:spcPct val="5000"/>
              </a:spcBef>
              <a:spcAft>
                <a:spcPct val="5000"/>
              </a:spcAft>
            </a:pPr>
            <a:r>
              <a:rPr lang="en-US" altLang="zh-CN" sz="2000" dirty="0" smtClean="0">
                <a:solidFill>
                  <a:schemeClr val="tx1"/>
                </a:solidFill>
              </a:rPr>
              <a:t>1</a:t>
            </a:r>
            <a:r>
              <a:rPr lang="en-US" altLang="zh-CN" sz="2000" dirty="0">
                <a:solidFill>
                  <a:schemeClr val="tx1"/>
                </a:solidFill>
              </a:rPr>
              <a:t>. </a:t>
            </a:r>
            <a:r>
              <a:rPr lang="zh-CN" altLang="en-US" sz="2000" dirty="0">
                <a:solidFill>
                  <a:schemeClr val="tx1"/>
                </a:solidFill>
              </a:rPr>
              <a:t>对</a:t>
            </a:r>
            <a:r>
              <a:rPr lang="en-US" altLang="zh-CN" sz="2000" dirty="0">
                <a:solidFill>
                  <a:schemeClr val="tx1"/>
                </a:solidFill>
              </a:rPr>
              <a:t>j=1:n, m[j]=a[</a:t>
            </a:r>
            <a:r>
              <a:rPr lang="en-US" altLang="zh-CN" sz="2000" dirty="0" err="1">
                <a:solidFill>
                  <a:schemeClr val="tx1"/>
                </a:solidFill>
              </a:rPr>
              <a:t>n,j</a:t>
            </a:r>
            <a:r>
              <a:rPr lang="en-US" altLang="zh-CN" sz="2000" dirty="0">
                <a:solidFill>
                  <a:schemeClr val="tx1"/>
                </a:solidFill>
              </a:rPr>
              <a:t>], </a:t>
            </a:r>
          </a:p>
          <a:p>
            <a:pPr eaLnBrk="1" hangingPunct="1">
              <a:lnSpc>
                <a:spcPct val="105000"/>
              </a:lnSpc>
              <a:spcBef>
                <a:spcPct val="5000"/>
              </a:spcBef>
              <a:spcAft>
                <a:spcPct val="5000"/>
              </a:spcAft>
            </a:pPr>
            <a:r>
              <a:rPr lang="en-US" altLang="zh-CN" sz="2000" dirty="0">
                <a:solidFill>
                  <a:schemeClr val="tx1"/>
                </a:solidFill>
              </a:rPr>
              <a:t>2. </a:t>
            </a:r>
            <a:r>
              <a:rPr lang="zh-CN" altLang="en-US" sz="2000" dirty="0">
                <a:solidFill>
                  <a:schemeClr val="tx1"/>
                </a:solidFill>
              </a:rPr>
              <a:t>对 </a:t>
            </a:r>
            <a:r>
              <a:rPr lang="en-US" altLang="zh-CN" sz="2000" dirty="0" err="1">
                <a:solidFill>
                  <a:schemeClr val="tx1"/>
                </a:solidFill>
              </a:rPr>
              <a:t>i</a:t>
            </a:r>
            <a:r>
              <a:rPr lang="en-US" altLang="zh-CN" sz="2000" dirty="0">
                <a:solidFill>
                  <a:schemeClr val="tx1"/>
                </a:solidFill>
              </a:rPr>
              <a:t> = n-1 </a:t>
            </a:r>
            <a:r>
              <a:rPr lang="zh-CN" altLang="en-US" sz="2000" dirty="0">
                <a:solidFill>
                  <a:schemeClr val="tx1"/>
                </a:solidFill>
              </a:rPr>
              <a:t>到 </a:t>
            </a:r>
            <a:r>
              <a:rPr lang="en-US" altLang="zh-CN" sz="2000" dirty="0">
                <a:solidFill>
                  <a:schemeClr val="tx1"/>
                </a:solidFill>
              </a:rPr>
              <a:t>1</a:t>
            </a:r>
          </a:p>
          <a:p>
            <a:pPr eaLnBrk="1" hangingPunct="1">
              <a:lnSpc>
                <a:spcPct val="105000"/>
              </a:lnSpc>
              <a:spcBef>
                <a:spcPct val="5000"/>
              </a:spcBef>
              <a:spcAft>
                <a:spcPct val="5000"/>
              </a:spcAft>
            </a:pPr>
            <a:r>
              <a:rPr lang="en-US" altLang="zh-CN" sz="2000" dirty="0">
                <a:solidFill>
                  <a:schemeClr val="tx1"/>
                </a:solidFill>
              </a:rPr>
              <a:t>3.      </a:t>
            </a:r>
            <a:r>
              <a:rPr lang="zh-CN" altLang="en-US" sz="2000" dirty="0">
                <a:solidFill>
                  <a:schemeClr val="tx1"/>
                </a:solidFill>
              </a:rPr>
              <a:t>对</a:t>
            </a:r>
            <a:r>
              <a:rPr lang="en-US" altLang="zh-CN" sz="2000" dirty="0">
                <a:solidFill>
                  <a:schemeClr val="tx1"/>
                </a:solidFill>
              </a:rPr>
              <a:t>j = </a:t>
            </a:r>
            <a:r>
              <a:rPr lang="en-US" altLang="zh-CN" sz="2000" dirty="0">
                <a:solidFill>
                  <a:srgbClr val="FF0000"/>
                </a:solidFill>
              </a:rPr>
              <a:t>1 </a:t>
            </a:r>
            <a:r>
              <a:rPr lang="zh-CN" altLang="en-US" sz="2000" dirty="0">
                <a:solidFill>
                  <a:srgbClr val="FF0000"/>
                </a:solidFill>
              </a:rPr>
              <a:t>到 </a:t>
            </a:r>
            <a:r>
              <a:rPr lang="en-US" altLang="zh-CN" sz="2000" dirty="0" err="1">
                <a:solidFill>
                  <a:srgbClr val="FF0000"/>
                </a:solidFill>
              </a:rPr>
              <a:t>i</a:t>
            </a:r>
            <a:endParaRPr lang="en-US" altLang="zh-CN" sz="2000" dirty="0">
              <a:solidFill>
                <a:srgbClr val="FF0000"/>
              </a:solidFill>
            </a:endParaRPr>
          </a:p>
          <a:p>
            <a:pPr eaLnBrk="1" hangingPunct="1">
              <a:lnSpc>
                <a:spcPct val="105000"/>
              </a:lnSpc>
              <a:spcBef>
                <a:spcPct val="5000"/>
              </a:spcBef>
              <a:spcAft>
                <a:spcPct val="5000"/>
              </a:spcAft>
            </a:pPr>
            <a:r>
              <a:rPr lang="en-US" altLang="zh-CN" sz="2000" dirty="0">
                <a:solidFill>
                  <a:schemeClr val="tx1"/>
                </a:solidFill>
              </a:rPr>
              <a:t>4.           </a:t>
            </a:r>
            <a:r>
              <a:rPr lang="zh-CN" altLang="en-US" sz="2000" dirty="0">
                <a:solidFill>
                  <a:schemeClr val="tx1"/>
                </a:solidFill>
              </a:rPr>
              <a:t>若</a:t>
            </a:r>
            <a:r>
              <a:rPr lang="en-US" altLang="zh-CN" sz="2000" dirty="0">
                <a:solidFill>
                  <a:schemeClr val="tx1"/>
                </a:solidFill>
              </a:rPr>
              <a:t>m[j+1]&gt;m[j], </a:t>
            </a:r>
            <a:r>
              <a:rPr lang="zh-CN" altLang="en-US" sz="2000" dirty="0">
                <a:solidFill>
                  <a:schemeClr val="tx1"/>
                </a:solidFill>
              </a:rPr>
              <a:t>则</a:t>
            </a:r>
            <a:r>
              <a:rPr lang="en-US" altLang="zh-CN" sz="2000" dirty="0">
                <a:solidFill>
                  <a:schemeClr val="tx1"/>
                </a:solidFill>
              </a:rPr>
              <a:t>m[j]=m[j+1] </a:t>
            </a:r>
          </a:p>
          <a:p>
            <a:pPr eaLnBrk="1" hangingPunct="1">
              <a:lnSpc>
                <a:spcPct val="105000"/>
              </a:lnSpc>
              <a:spcBef>
                <a:spcPct val="5000"/>
              </a:spcBef>
              <a:spcAft>
                <a:spcPct val="5000"/>
              </a:spcAft>
            </a:pPr>
            <a:r>
              <a:rPr lang="en-US" altLang="zh-CN" sz="2000" dirty="0">
                <a:solidFill>
                  <a:schemeClr val="tx1"/>
                </a:solidFill>
              </a:rPr>
              <a:t>5.           m[j]+=a[</a:t>
            </a:r>
            <a:r>
              <a:rPr lang="en-US" altLang="zh-CN" sz="2000" dirty="0" err="1">
                <a:solidFill>
                  <a:schemeClr val="tx1"/>
                </a:solidFill>
              </a:rPr>
              <a:t>i,j</a:t>
            </a:r>
            <a:r>
              <a:rPr lang="en-US" altLang="zh-CN" sz="2000" dirty="0">
                <a:solidFill>
                  <a:schemeClr val="tx1"/>
                </a:solidFill>
              </a:rPr>
              <a:t>], </a:t>
            </a:r>
          </a:p>
          <a:p>
            <a:pPr eaLnBrk="1" hangingPunct="1">
              <a:lnSpc>
                <a:spcPct val="105000"/>
              </a:lnSpc>
              <a:spcBef>
                <a:spcPct val="5000"/>
              </a:spcBef>
              <a:spcAft>
                <a:spcPct val="5000"/>
              </a:spcAft>
            </a:pPr>
            <a:r>
              <a:rPr lang="en-US" altLang="zh-CN" sz="2000" dirty="0">
                <a:solidFill>
                  <a:schemeClr val="tx1"/>
                </a:solidFill>
              </a:rPr>
              <a:t>6. </a:t>
            </a:r>
            <a:r>
              <a:rPr lang="zh-CN" altLang="en-US" sz="2000" dirty="0">
                <a:solidFill>
                  <a:schemeClr val="tx1"/>
                </a:solidFill>
              </a:rPr>
              <a:t>输出</a:t>
            </a:r>
            <a:r>
              <a:rPr lang="en-US" altLang="zh-CN" sz="2000" dirty="0">
                <a:solidFill>
                  <a:schemeClr val="tx1"/>
                </a:solidFill>
              </a:rPr>
              <a:t>m[1] </a:t>
            </a:r>
          </a:p>
        </p:txBody>
      </p:sp>
      <p:sp>
        <p:nvSpPr>
          <p:cNvPr id="5" name="Text Box 4"/>
          <p:cNvSpPr txBox="1">
            <a:spLocks noChangeArrowheads="1"/>
          </p:cNvSpPr>
          <p:nvPr/>
        </p:nvSpPr>
        <p:spPr bwMode="auto">
          <a:xfrm>
            <a:off x="467544" y="3284984"/>
            <a:ext cx="3578224" cy="324704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05000"/>
              </a:lnSpc>
              <a:spcBef>
                <a:spcPct val="5000"/>
              </a:spcBef>
              <a:spcAft>
                <a:spcPct val="5000"/>
              </a:spcAft>
            </a:pPr>
            <a:r>
              <a:rPr lang="zh-CN" altLang="en-US" sz="2000" dirty="0" smtClean="0">
                <a:solidFill>
                  <a:schemeClr val="tx1"/>
                </a:solidFill>
              </a:rPr>
              <a:t>根据递推公式编程</a:t>
            </a:r>
            <a:endParaRPr lang="en-US" altLang="zh-CN" sz="2000" dirty="0" smtClean="0">
              <a:solidFill>
                <a:schemeClr val="tx1"/>
              </a:solidFill>
            </a:endParaRPr>
          </a:p>
          <a:p>
            <a:pPr eaLnBrk="1" hangingPunct="1">
              <a:lnSpc>
                <a:spcPct val="105000"/>
              </a:lnSpc>
              <a:spcBef>
                <a:spcPct val="5000"/>
              </a:spcBef>
              <a:spcAft>
                <a:spcPct val="5000"/>
              </a:spcAft>
            </a:pPr>
            <a:r>
              <a:rPr lang="en-US" altLang="zh-CN" sz="2000" dirty="0" smtClean="0">
                <a:solidFill>
                  <a:schemeClr val="tx1"/>
                </a:solidFill>
              </a:rPr>
              <a:t>1. m[</a:t>
            </a:r>
            <a:r>
              <a:rPr lang="en-US" altLang="zh-CN" sz="2000" dirty="0" err="1" smtClean="0">
                <a:solidFill>
                  <a:schemeClr val="tx1"/>
                </a:solidFill>
              </a:rPr>
              <a:t>n,i</a:t>
            </a:r>
            <a:r>
              <a:rPr lang="en-US" altLang="zh-CN" sz="2000" dirty="0" smtClean="0">
                <a:solidFill>
                  <a:schemeClr val="tx1"/>
                </a:solidFill>
              </a:rPr>
              <a:t>]=a[</a:t>
            </a:r>
            <a:r>
              <a:rPr lang="en-US" altLang="zh-CN" sz="2000" dirty="0" err="1" smtClean="0">
                <a:solidFill>
                  <a:schemeClr val="tx1"/>
                </a:solidFill>
              </a:rPr>
              <a:t>n,i</a:t>
            </a:r>
            <a:r>
              <a:rPr lang="en-US" altLang="zh-CN" sz="2000" dirty="0" smtClean="0">
                <a:solidFill>
                  <a:schemeClr val="tx1"/>
                </a:solidFill>
              </a:rPr>
              <a:t>], </a:t>
            </a:r>
            <a:endParaRPr lang="en-US" altLang="zh-CN" sz="2000" dirty="0">
              <a:solidFill>
                <a:schemeClr val="tx1"/>
              </a:solidFill>
            </a:endParaRPr>
          </a:p>
          <a:p>
            <a:pPr eaLnBrk="1" hangingPunct="1">
              <a:lnSpc>
                <a:spcPct val="105000"/>
              </a:lnSpc>
              <a:spcBef>
                <a:spcPct val="5000"/>
              </a:spcBef>
              <a:spcAft>
                <a:spcPct val="5000"/>
              </a:spcAft>
            </a:pPr>
            <a:r>
              <a:rPr lang="en-US" altLang="zh-CN" sz="2000" dirty="0">
                <a:solidFill>
                  <a:schemeClr val="tx1"/>
                </a:solidFill>
              </a:rPr>
              <a:t>2. </a:t>
            </a:r>
            <a:r>
              <a:rPr lang="zh-CN" altLang="en-US" sz="2000" dirty="0">
                <a:solidFill>
                  <a:schemeClr val="tx1"/>
                </a:solidFill>
              </a:rPr>
              <a:t>对 </a:t>
            </a:r>
            <a:r>
              <a:rPr lang="en-US" altLang="zh-CN" sz="2000" dirty="0" err="1">
                <a:solidFill>
                  <a:schemeClr val="tx1"/>
                </a:solidFill>
              </a:rPr>
              <a:t>i</a:t>
            </a:r>
            <a:r>
              <a:rPr lang="en-US" altLang="zh-CN" sz="2000" dirty="0">
                <a:solidFill>
                  <a:schemeClr val="tx1"/>
                </a:solidFill>
              </a:rPr>
              <a:t> = </a:t>
            </a:r>
            <a:r>
              <a:rPr lang="en-US" altLang="zh-CN" sz="2000" dirty="0" smtClean="0">
                <a:solidFill>
                  <a:schemeClr val="tx1"/>
                </a:solidFill>
              </a:rPr>
              <a:t>n-1 </a:t>
            </a:r>
            <a:r>
              <a:rPr lang="en-US" altLang="zh-CN" sz="2000" dirty="0">
                <a:solidFill>
                  <a:schemeClr val="tx1"/>
                </a:solidFill>
              </a:rPr>
              <a:t>: </a:t>
            </a:r>
            <a:r>
              <a:rPr lang="en-US" altLang="zh-CN" sz="2000" dirty="0" smtClean="0">
                <a:solidFill>
                  <a:schemeClr val="tx1"/>
                </a:solidFill>
              </a:rPr>
              <a:t>1</a:t>
            </a:r>
            <a:endParaRPr lang="en-US" altLang="zh-CN" sz="2000" dirty="0">
              <a:solidFill>
                <a:schemeClr val="tx1"/>
              </a:solidFill>
            </a:endParaRPr>
          </a:p>
          <a:p>
            <a:pPr eaLnBrk="1" hangingPunct="1">
              <a:lnSpc>
                <a:spcPct val="105000"/>
              </a:lnSpc>
              <a:spcBef>
                <a:spcPct val="5000"/>
              </a:spcBef>
              <a:spcAft>
                <a:spcPct val="5000"/>
              </a:spcAft>
            </a:pPr>
            <a:r>
              <a:rPr lang="en-US" altLang="zh-CN" sz="2000" dirty="0" smtClean="0">
                <a:solidFill>
                  <a:schemeClr val="tx1"/>
                </a:solidFill>
              </a:rPr>
              <a:t>3.      </a:t>
            </a:r>
            <a:r>
              <a:rPr lang="zh-CN" altLang="en-US" sz="2000" dirty="0" smtClean="0">
                <a:solidFill>
                  <a:schemeClr val="tx1"/>
                </a:solidFill>
              </a:rPr>
              <a:t>对</a:t>
            </a:r>
            <a:r>
              <a:rPr lang="en-US" altLang="zh-CN" sz="2000" dirty="0">
                <a:solidFill>
                  <a:schemeClr val="tx1"/>
                </a:solidFill>
              </a:rPr>
              <a:t>j </a:t>
            </a:r>
            <a:r>
              <a:rPr lang="en-US" altLang="zh-CN" sz="2000" dirty="0" smtClean="0">
                <a:solidFill>
                  <a:schemeClr val="tx1"/>
                </a:solidFill>
              </a:rPr>
              <a:t>= 1 : </a:t>
            </a:r>
            <a:r>
              <a:rPr lang="en-US" altLang="zh-CN" sz="2000" dirty="0" err="1" smtClean="0">
                <a:solidFill>
                  <a:schemeClr val="tx1"/>
                </a:solidFill>
              </a:rPr>
              <a:t>i</a:t>
            </a:r>
            <a:endParaRPr lang="en-US" altLang="zh-CN" sz="2000" dirty="0" smtClean="0">
              <a:solidFill>
                <a:schemeClr val="tx1"/>
              </a:solidFill>
            </a:endParaRPr>
          </a:p>
          <a:p>
            <a:pPr eaLnBrk="1" hangingPunct="1">
              <a:lnSpc>
                <a:spcPct val="105000"/>
              </a:lnSpc>
              <a:spcBef>
                <a:spcPct val="5000"/>
              </a:spcBef>
              <a:spcAft>
                <a:spcPct val="5000"/>
              </a:spcAft>
            </a:pPr>
            <a:r>
              <a:rPr lang="en-US" altLang="zh-CN" sz="2000" dirty="0" smtClean="0">
                <a:solidFill>
                  <a:schemeClr val="tx1"/>
                </a:solidFill>
              </a:rPr>
              <a:t>4.           m[</a:t>
            </a:r>
            <a:r>
              <a:rPr lang="en-US" altLang="zh-CN" sz="2000" dirty="0" err="1" smtClean="0">
                <a:solidFill>
                  <a:schemeClr val="tx1"/>
                </a:solidFill>
              </a:rPr>
              <a:t>i,j</a:t>
            </a:r>
            <a:r>
              <a:rPr lang="en-US" altLang="zh-CN" sz="2000" dirty="0" smtClean="0">
                <a:solidFill>
                  <a:schemeClr val="tx1"/>
                </a:solidFill>
              </a:rPr>
              <a:t>]=a[</a:t>
            </a:r>
            <a:r>
              <a:rPr lang="en-US" altLang="zh-CN" sz="2000" dirty="0" err="1" smtClean="0">
                <a:solidFill>
                  <a:schemeClr val="tx1"/>
                </a:solidFill>
              </a:rPr>
              <a:t>i,j</a:t>
            </a:r>
            <a:r>
              <a:rPr lang="en-US" altLang="zh-CN" sz="2000" dirty="0" smtClean="0">
                <a:solidFill>
                  <a:schemeClr val="tx1"/>
                </a:solidFill>
              </a:rPr>
              <a:t>];</a:t>
            </a:r>
            <a:endParaRPr lang="en-US" altLang="zh-CN" sz="2000" dirty="0">
              <a:solidFill>
                <a:schemeClr val="tx1"/>
              </a:solidFill>
            </a:endParaRPr>
          </a:p>
          <a:p>
            <a:pPr eaLnBrk="1" hangingPunct="1">
              <a:lnSpc>
                <a:spcPct val="105000"/>
              </a:lnSpc>
              <a:spcBef>
                <a:spcPct val="5000"/>
              </a:spcBef>
              <a:spcAft>
                <a:spcPct val="5000"/>
              </a:spcAft>
            </a:pPr>
            <a:r>
              <a:rPr lang="en-US" altLang="zh-CN" sz="2000" dirty="0" smtClean="0">
                <a:solidFill>
                  <a:schemeClr val="tx1"/>
                </a:solidFill>
              </a:rPr>
              <a:t>5.           </a:t>
            </a:r>
            <a:r>
              <a:rPr lang="zh-CN" altLang="en-US" sz="2000" dirty="0" smtClean="0">
                <a:solidFill>
                  <a:schemeClr val="tx1"/>
                </a:solidFill>
              </a:rPr>
              <a:t>若</a:t>
            </a:r>
            <a:r>
              <a:rPr lang="en-US" altLang="zh-CN" sz="2000" dirty="0" smtClean="0">
                <a:solidFill>
                  <a:schemeClr val="tx1"/>
                </a:solidFill>
              </a:rPr>
              <a:t>m[i+1,j+1]&gt;m[i+1,j] </a:t>
            </a:r>
          </a:p>
          <a:p>
            <a:pPr eaLnBrk="1" hangingPunct="1">
              <a:lnSpc>
                <a:spcPct val="105000"/>
              </a:lnSpc>
              <a:spcBef>
                <a:spcPct val="5000"/>
              </a:spcBef>
              <a:spcAft>
                <a:spcPct val="5000"/>
              </a:spcAft>
            </a:pPr>
            <a:r>
              <a:rPr lang="en-US" altLang="zh-CN" sz="2000" dirty="0" smtClean="0">
                <a:solidFill>
                  <a:schemeClr val="tx1"/>
                </a:solidFill>
              </a:rPr>
              <a:t>6.</a:t>
            </a:r>
            <a:r>
              <a:rPr lang="zh-CN" altLang="en-US" sz="2000" dirty="0" smtClean="0">
                <a:solidFill>
                  <a:schemeClr val="tx1"/>
                </a:solidFill>
              </a:rPr>
              <a:t>           则</a:t>
            </a:r>
            <a:r>
              <a:rPr lang="en-US" altLang="zh-CN" sz="2000" dirty="0" smtClean="0">
                <a:solidFill>
                  <a:schemeClr val="tx1"/>
                </a:solidFill>
              </a:rPr>
              <a:t>m[</a:t>
            </a:r>
            <a:r>
              <a:rPr lang="en-US" altLang="zh-CN" sz="2000" dirty="0" err="1" smtClean="0">
                <a:solidFill>
                  <a:schemeClr val="tx1"/>
                </a:solidFill>
              </a:rPr>
              <a:t>i,j</a:t>
            </a:r>
            <a:r>
              <a:rPr lang="en-US" altLang="zh-CN" sz="2000" dirty="0" smtClean="0">
                <a:solidFill>
                  <a:schemeClr val="tx1"/>
                </a:solidFill>
              </a:rPr>
              <a:t>]+=m[i+1,j+1</a:t>
            </a:r>
            <a:r>
              <a:rPr lang="en-US" altLang="zh-CN" sz="2000" dirty="0">
                <a:solidFill>
                  <a:schemeClr val="tx1"/>
                </a:solidFill>
              </a:rPr>
              <a:t>] </a:t>
            </a:r>
          </a:p>
          <a:p>
            <a:pPr eaLnBrk="1" hangingPunct="1">
              <a:lnSpc>
                <a:spcPct val="105000"/>
              </a:lnSpc>
              <a:spcBef>
                <a:spcPct val="5000"/>
              </a:spcBef>
              <a:spcAft>
                <a:spcPct val="5000"/>
              </a:spcAft>
            </a:pPr>
            <a:r>
              <a:rPr lang="en-US" altLang="zh-CN" sz="2000" dirty="0" smtClean="0">
                <a:solidFill>
                  <a:schemeClr val="tx1"/>
                </a:solidFill>
              </a:rPr>
              <a:t>7.           </a:t>
            </a:r>
            <a:r>
              <a:rPr lang="zh-CN" altLang="en-US" sz="2000" dirty="0" smtClean="0">
                <a:solidFill>
                  <a:schemeClr val="tx1"/>
                </a:solidFill>
              </a:rPr>
              <a:t>否则</a:t>
            </a:r>
            <a:r>
              <a:rPr lang="en-US" altLang="zh-CN" sz="2000" dirty="0" smtClean="0">
                <a:solidFill>
                  <a:schemeClr val="tx1"/>
                </a:solidFill>
              </a:rPr>
              <a:t> m[</a:t>
            </a:r>
            <a:r>
              <a:rPr lang="en-US" altLang="zh-CN" sz="2000" dirty="0" err="1" smtClean="0">
                <a:solidFill>
                  <a:schemeClr val="tx1"/>
                </a:solidFill>
              </a:rPr>
              <a:t>i,j</a:t>
            </a:r>
            <a:r>
              <a:rPr lang="en-US" altLang="zh-CN" sz="2000" dirty="0" smtClean="0">
                <a:solidFill>
                  <a:schemeClr val="tx1"/>
                </a:solidFill>
              </a:rPr>
              <a:t>]+=m[i+1,j</a:t>
            </a:r>
            <a:r>
              <a:rPr lang="en-US" altLang="zh-CN" sz="2000" dirty="0">
                <a:solidFill>
                  <a:schemeClr val="tx1"/>
                </a:solidFill>
              </a:rPr>
              <a:t>]</a:t>
            </a:r>
          </a:p>
          <a:p>
            <a:pPr eaLnBrk="1" hangingPunct="1">
              <a:lnSpc>
                <a:spcPct val="105000"/>
              </a:lnSpc>
              <a:spcBef>
                <a:spcPct val="5000"/>
              </a:spcBef>
              <a:spcAft>
                <a:spcPct val="5000"/>
              </a:spcAft>
            </a:pPr>
            <a:r>
              <a:rPr lang="en-US" altLang="zh-CN" sz="2000" dirty="0" smtClean="0">
                <a:solidFill>
                  <a:schemeClr val="tx1"/>
                </a:solidFill>
              </a:rPr>
              <a:t>8. </a:t>
            </a:r>
            <a:r>
              <a:rPr lang="zh-CN" altLang="en-US" sz="2000" dirty="0">
                <a:solidFill>
                  <a:schemeClr val="tx1"/>
                </a:solidFill>
              </a:rPr>
              <a:t>输出 </a:t>
            </a:r>
            <a:r>
              <a:rPr lang="en-US" altLang="zh-CN" sz="2000" dirty="0" smtClean="0">
                <a:solidFill>
                  <a:schemeClr val="tx1"/>
                </a:solidFill>
              </a:rPr>
              <a:t>m[1,1]  </a:t>
            </a:r>
            <a:endParaRPr lang="en-US" altLang="zh-CN" sz="2000" dirty="0">
              <a:solidFill>
                <a:schemeClr val="tx1"/>
              </a:solidFill>
            </a:endParaRPr>
          </a:p>
        </p:txBody>
      </p:sp>
    </p:spTree>
    <p:extLst>
      <p:ext uri="{BB962C8B-B14F-4D97-AF65-F5344CB8AC3E}">
        <p14:creationId xmlns:p14="http://schemas.microsoft.com/office/powerpoint/2010/main" val="7757002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0948">
                                            <p:bg/>
                                          </p:spTgt>
                                        </p:tgtEl>
                                        <p:attrNameLst>
                                          <p:attrName>style.visibility</p:attrName>
                                        </p:attrNameLst>
                                      </p:cBhvr>
                                      <p:to>
                                        <p:strVal val="visible"/>
                                      </p:to>
                                    </p:set>
                                    <p:anim calcmode="lin" valueType="num">
                                      <p:cBhvr additive="base">
                                        <p:cTn id="7" dur="500" fill="hold"/>
                                        <p:tgtEl>
                                          <p:spTgt spid="210948">
                                            <p:bg/>
                                          </p:spTgt>
                                        </p:tgtEl>
                                        <p:attrNameLst>
                                          <p:attrName>ppt_x</p:attrName>
                                        </p:attrNameLst>
                                      </p:cBhvr>
                                      <p:tavLst>
                                        <p:tav tm="0">
                                          <p:val>
                                            <p:strVal val="1+#ppt_w/2"/>
                                          </p:val>
                                        </p:tav>
                                        <p:tav tm="100000">
                                          <p:val>
                                            <p:strVal val="#ppt_x"/>
                                          </p:val>
                                        </p:tav>
                                      </p:tavLst>
                                    </p:anim>
                                    <p:anim calcmode="lin" valueType="num">
                                      <p:cBhvr additive="base">
                                        <p:cTn id="8" dur="500" fill="hold"/>
                                        <p:tgtEl>
                                          <p:spTgt spid="210948">
                                            <p:bg/>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0948">
                                            <p:txEl>
                                              <p:pRg st="0" end="0"/>
                                            </p:txEl>
                                          </p:spTgt>
                                        </p:tgtEl>
                                        <p:attrNameLst>
                                          <p:attrName>style.visibility</p:attrName>
                                        </p:attrNameLst>
                                      </p:cBhvr>
                                      <p:to>
                                        <p:strVal val="visible"/>
                                      </p:to>
                                    </p:set>
                                    <p:anim calcmode="lin" valueType="num">
                                      <p:cBhvr additive="base">
                                        <p:cTn id="13" dur="500" fill="hold"/>
                                        <p:tgtEl>
                                          <p:spTgt spid="210948">
                                            <p:txEl>
                                              <p:pRg st="0" end="0"/>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094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0948">
                                            <p:txEl>
                                              <p:pRg st="1" end="1"/>
                                            </p:txEl>
                                          </p:spTgt>
                                        </p:tgtEl>
                                        <p:attrNameLst>
                                          <p:attrName>style.visibility</p:attrName>
                                        </p:attrNameLst>
                                      </p:cBhvr>
                                      <p:to>
                                        <p:strVal val="visible"/>
                                      </p:to>
                                    </p:set>
                                    <p:anim calcmode="lin" valueType="num">
                                      <p:cBhvr additive="base">
                                        <p:cTn id="19" dur="500" fill="hold"/>
                                        <p:tgtEl>
                                          <p:spTgt spid="210948">
                                            <p:txEl>
                                              <p:pRg st="1" end="1"/>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1094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10948">
                                            <p:txEl>
                                              <p:pRg st="2" end="2"/>
                                            </p:txEl>
                                          </p:spTgt>
                                        </p:tgtEl>
                                        <p:attrNameLst>
                                          <p:attrName>style.visibility</p:attrName>
                                        </p:attrNameLst>
                                      </p:cBhvr>
                                      <p:to>
                                        <p:strVal val="visible"/>
                                      </p:to>
                                    </p:set>
                                    <p:anim calcmode="lin" valueType="num">
                                      <p:cBhvr additive="base">
                                        <p:cTn id="25" dur="500" fill="hold"/>
                                        <p:tgtEl>
                                          <p:spTgt spid="210948">
                                            <p:txEl>
                                              <p:pRg st="2" end="2"/>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1094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10948">
                                            <p:txEl>
                                              <p:pRg st="3" end="3"/>
                                            </p:txEl>
                                          </p:spTgt>
                                        </p:tgtEl>
                                        <p:attrNameLst>
                                          <p:attrName>style.visibility</p:attrName>
                                        </p:attrNameLst>
                                      </p:cBhvr>
                                      <p:to>
                                        <p:strVal val="visible"/>
                                      </p:to>
                                    </p:set>
                                    <p:anim calcmode="lin" valueType="num">
                                      <p:cBhvr additive="base">
                                        <p:cTn id="31" dur="500" fill="hold"/>
                                        <p:tgtEl>
                                          <p:spTgt spid="210948">
                                            <p:txEl>
                                              <p:pRg st="3" end="3"/>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1094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10948">
                                            <p:txEl>
                                              <p:pRg st="4" end="4"/>
                                            </p:txEl>
                                          </p:spTgt>
                                        </p:tgtEl>
                                        <p:attrNameLst>
                                          <p:attrName>style.visibility</p:attrName>
                                        </p:attrNameLst>
                                      </p:cBhvr>
                                      <p:to>
                                        <p:strVal val="visible"/>
                                      </p:to>
                                    </p:set>
                                    <p:anim calcmode="lin" valueType="num">
                                      <p:cBhvr additive="base">
                                        <p:cTn id="37" dur="500" fill="hold"/>
                                        <p:tgtEl>
                                          <p:spTgt spid="210948">
                                            <p:txEl>
                                              <p:pRg st="4" end="4"/>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094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10948">
                                            <p:txEl>
                                              <p:pRg st="5" end="5"/>
                                            </p:txEl>
                                          </p:spTgt>
                                        </p:tgtEl>
                                        <p:attrNameLst>
                                          <p:attrName>style.visibility</p:attrName>
                                        </p:attrNameLst>
                                      </p:cBhvr>
                                      <p:to>
                                        <p:strVal val="visible"/>
                                      </p:to>
                                    </p:set>
                                    <p:anim calcmode="lin" valueType="num">
                                      <p:cBhvr additive="base">
                                        <p:cTn id="43" dur="500" fill="hold"/>
                                        <p:tgtEl>
                                          <p:spTgt spid="210948">
                                            <p:txEl>
                                              <p:pRg st="5" end="5"/>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1094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10948">
                                            <p:txEl>
                                              <p:pRg st="6" end="6"/>
                                            </p:txEl>
                                          </p:spTgt>
                                        </p:tgtEl>
                                        <p:attrNameLst>
                                          <p:attrName>style.visibility</p:attrName>
                                        </p:attrNameLst>
                                      </p:cBhvr>
                                      <p:to>
                                        <p:strVal val="visible"/>
                                      </p:to>
                                    </p:set>
                                    <p:anim calcmode="lin" valueType="num">
                                      <p:cBhvr additive="base">
                                        <p:cTn id="49" dur="500" fill="hold"/>
                                        <p:tgtEl>
                                          <p:spTgt spid="210948">
                                            <p:txEl>
                                              <p:pRg st="6" end="6"/>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1094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5">
                                            <p:bg/>
                                          </p:spTgt>
                                        </p:tgtEl>
                                        <p:attrNameLst>
                                          <p:attrName>style.visibility</p:attrName>
                                        </p:attrNameLst>
                                      </p:cBhvr>
                                      <p:to>
                                        <p:strVal val="visible"/>
                                      </p:to>
                                    </p:set>
                                    <p:anim calcmode="lin" valueType="num">
                                      <p:cBhvr additive="base">
                                        <p:cTn id="55" dur="500" fill="hold"/>
                                        <p:tgtEl>
                                          <p:spTgt spid="5">
                                            <p:bg/>
                                          </p:spTgt>
                                        </p:tgtEl>
                                        <p:attrNameLst>
                                          <p:attrName>ppt_x</p:attrName>
                                        </p:attrNameLst>
                                      </p:cBhvr>
                                      <p:tavLst>
                                        <p:tav tm="0">
                                          <p:val>
                                            <p:strVal val="1+#ppt_w/2"/>
                                          </p:val>
                                        </p:tav>
                                        <p:tav tm="100000">
                                          <p:val>
                                            <p:strVal val="#ppt_x"/>
                                          </p:val>
                                        </p:tav>
                                      </p:tavLst>
                                    </p:anim>
                                    <p:anim calcmode="lin" valueType="num">
                                      <p:cBhvr additive="base">
                                        <p:cTn id="56" dur="500" fill="hold"/>
                                        <p:tgtEl>
                                          <p:spTgt spid="5">
                                            <p:bg/>
                                          </p:spTgt>
                                        </p:tgtEl>
                                        <p:attrNameLst>
                                          <p:attrName>ppt_y</p:attrName>
                                        </p:attrNameLst>
                                      </p:cBhvr>
                                      <p:tavLst>
                                        <p:tav tm="0">
                                          <p:val>
                                            <p:strVal val="#ppt_y"/>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5">
                                            <p:txEl>
                                              <p:pRg st="0" end="0"/>
                                            </p:txEl>
                                          </p:spTgt>
                                        </p:tgtEl>
                                        <p:attrNameLst>
                                          <p:attrName>style.visibility</p:attrName>
                                        </p:attrNameLst>
                                      </p:cBhvr>
                                      <p:to>
                                        <p:strVal val="visible"/>
                                      </p:to>
                                    </p:set>
                                    <p:anim calcmode="lin" valueType="num">
                                      <p:cBhvr additive="base">
                                        <p:cTn id="61"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5">
                                            <p:txEl>
                                              <p:pRg st="1" end="1"/>
                                            </p:txEl>
                                          </p:spTgt>
                                        </p:tgtEl>
                                        <p:attrNameLst>
                                          <p:attrName>style.visibility</p:attrName>
                                        </p:attrNameLst>
                                      </p:cBhvr>
                                      <p:to>
                                        <p:strVal val="visible"/>
                                      </p:to>
                                    </p:set>
                                    <p:anim calcmode="lin" valueType="num">
                                      <p:cBhvr additive="base">
                                        <p:cTn id="67"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5">
                                            <p:txEl>
                                              <p:pRg st="2" end="2"/>
                                            </p:txEl>
                                          </p:spTgt>
                                        </p:tgtEl>
                                        <p:attrNameLst>
                                          <p:attrName>style.visibility</p:attrName>
                                        </p:attrNameLst>
                                      </p:cBhvr>
                                      <p:to>
                                        <p:strVal val="visible"/>
                                      </p:to>
                                    </p:set>
                                    <p:anim calcmode="lin" valueType="num">
                                      <p:cBhvr additive="base">
                                        <p:cTn id="73"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5">
                                            <p:txEl>
                                              <p:pRg st="3" end="3"/>
                                            </p:txEl>
                                          </p:spTgt>
                                        </p:tgtEl>
                                        <p:attrNameLst>
                                          <p:attrName>style.visibility</p:attrName>
                                        </p:attrNameLst>
                                      </p:cBhvr>
                                      <p:to>
                                        <p:strVal val="visible"/>
                                      </p:to>
                                    </p:set>
                                    <p:anim calcmode="lin" valueType="num">
                                      <p:cBhvr additive="base">
                                        <p:cTn id="79"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5">
                                            <p:txEl>
                                              <p:pRg st="4" end="4"/>
                                            </p:txEl>
                                          </p:spTgt>
                                        </p:tgtEl>
                                        <p:attrNameLst>
                                          <p:attrName>style.visibility</p:attrName>
                                        </p:attrNameLst>
                                      </p:cBhvr>
                                      <p:to>
                                        <p:strVal val="visible"/>
                                      </p:to>
                                    </p:set>
                                    <p:anim calcmode="lin" valueType="num">
                                      <p:cBhvr additive="base">
                                        <p:cTn id="85"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2" fill="hold" grpId="0" nodeType="clickEffect">
                                  <p:stCondLst>
                                    <p:cond delay="0"/>
                                  </p:stCondLst>
                                  <p:childTnLst>
                                    <p:set>
                                      <p:cBhvr>
                                        <p:cTn id="90" dur="1" fill="hold">
                                          <p:stCondLst>
                                            <p:cond delay="0"/>
                                          </p:stCondLst>
                                        </p:cTn>
                                        <p:tgtEl>
                                          <p:spTgt spid="5">
                                            <p:txEl>
                                              <p:pRg st="5" end="5"/>
                                            </p:txEl>
                                          </p:spTgt>
                                        </p:tgtEl>
                                        <p:attrNameLst>
                                          <p:attrName>style.visibility</p:attrName>
                                        </p:attrNameLst>
                                      </p:cBhvr>
                                      <p:to>
                                        <p:strVal val="visible"/>
                                      </p:to>
                                    </p:set>
                                    <p:anim calcmode="lin" valueType="num">
                                      <p:cBhvr additive="base">
                                        <p:cTn id="91" dur="500" fill="hold"/>
                                        <p:tgtEl>
                                          <p:spTgt spid="5">
                                            <p:txEl>
                                              <p:pRg st="5" end="5"/>
                                            </p:txEl>
                                          </p:spTgt>
                                        </p:tgtEl>
                                        <p:attrNameLst>
                                          <p:attrName>ppt_x</p:attrName>
                                        </p:attrNameLst>
                                      </p:cBhvr>
                                      <p:tavLst>
                                        <p:tav tm="0">
                                          <p:val>
                                            <p:strVal val="1+#ppt_w/2"/>
                                          </p:val>
                                        </p:tav>
                                        <p:tav tm="100000">
                                          <p:val>
                                            <p:strVal val="#ppt_x"/>
                                          </p:val>
                                        </p:tav>
                                      </p:tavLst>
                                    </p:anim>
                                    <p:anim calcmode="lin" valueType="num">
                                      <p:cBhvr additive="base">
                                        <p:cTn id="92" dur="500" fill="hold"/>
                                        <p:tgtEl>
                                          <p:spTgt spid="5">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2" presetClass="entr" presetSubtype="2" fill="hold" grpId="0" nodeType="clickEffect">
                                  <p:stCondLst>
                                    <p:cond delay="0"/>
                                  </p:stCondLst>
                                  <p:childTnLst>
                                    <p:set>
                                      <p:cBhvr>
                                        <p:cTn id="96" dur="1" fill="hold">
                                          <p:stCondLst>
                                            <p:cond delay="0"/>
                                          </p:stCondLst>
                                        </p:cTn>
                                        <p:tgtEl>
                                          <p:spTgt spid="5">
                                            <p:txEl>
                                              <p:pRg st="6" end="6"/>
                                            </p:txEl>
                                          </p:spTgt>
                                        </p:tgtEl>
                                        <p:attrNameLst>
                                          <p:attrName>style.visibility</p:attrName>
                                        </p:attrNameLst>
                                      </p:cBhvr>
                                      <p:to>
                                        <p:strVal val="visible"/>
                                      </p:to>
                                    </p:set>
                                    <p:anim calcmode="lin" valueType="num">
                                      <p:cBhvr additive="base">
                                        <p:cTn id="97" dur="500" fill="hold"/>
                                        <p:tgtEl>
                                          <p:spTgt spid="5">
                                            <p:txEl>
                                              <p:pRg st="6" end="6"/>
                                            </p:txEl>
                                          </p:spTgt>
                                        </p:tgtEl>
                                        <p:attrNameLst>
                                          <p:attrName>ppt_x</p:attrName>
                                        </p:attrNameLst>
                                      </p:cBhvr>
                                      <p:tavLst>
                                        <p:tav tm="0">
                                          <p:val>
                                            <p:strVal val="1+#ppt_w/2"/>
                                          </p:val>
                                        </p:tav>
                                        <p:tav tm="100000">
                                          <p:val>
                                            <p:strVal val="#ppt_x"/>
                                          </p:val>
                                        </p:tav>
                                      </p:tavLst>
                                    </p:anim>
                                    <p:anim calcmode="lin" valueType="num">
                                      <p:cBhvr additive="base">
                                        <p:cTn id="98" dur="500" fill="hold"/>
                                        <p:tgtEl>
                                          <p:spTgt spid="5">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2" presetClass="entr" presetSubtype="2" fill="hold" grpId="0" nodeType="clickEffect">
                                  <p:stCondLst>
                                    <p:cond delay="0"/>
                                  </p:stCondLst>
                                  <p:childTnLst>
                                    <p:set>
                                      <p:cBhvr>
                                        <p:cTn id="102" dur="1" fill="hold">
                                          <p:stCondLst>
                                            <p:cond delay="0"/>
                                          </p:stCondLst>
                                        </p:cTn>
                                        <p:tgtEl>
                                          <p:spTgt spid="5">
                                            <p:txEl>
                                              <p:pRg st="7" end="7"/>
                                            </p:txEl>
                                          </p:spTgt>
                                        </p:tgtEl>
                                        <p:attrNameLst>
                                          <p:attrName>style.visibility</p:attrName>
                                        </p:attrNameLst>
                                      </p:cBhvr>
                                      <p:to>
                                        <p:strVal val="visible"/>
                                      </p:to>
                                    </p:set>
                                    <p:anim calcmode="lin" valueType="num">
                                      <p:cBhvr additive="base">
                                        <p:cTn id="103" dur="500" fill="hold"/>
                                        <p:tgtEl>
                                          <p:spTgt spid="5">
                                            <p:txEl>
                                              <p:pRg st="7" end="7"/>
                                            </p:txEl>
                                          </p:spTgt>
                                        </p:tgtEl>
                                        <p:attrNameLst>
                                          <p:attrName>ppt_x</p:attrName>
                                        </p:attrNameLst>
                                      </p:cBhvr>
                                      <p:tavLst>
                                        <p:tav tm="0">
                                          <p:val>
                                            <p:strVal val="1+#ppt_w/2"/>
                                          </p:val>
                                        </p:tav>
                                        <p:tav tm="100000">
                                          <p:val>
                                            <p:strVal val="#ppt_x"/>
                                          </p:val>
                                        </p:tav>
                                      </p:tavLst>
                                    </p:anim>
                                    <p:anim calcmode="lin" valueType="num">
                                      <p:cBhvr additive="base">
                                        <p:cTn id="104" dur="500" fill="hold"/>
                                        <p:tgtEl>
                                          <p:spTgt spid="5">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105" fill="hold">
                      <p:stCondLst>
                        <p:cond delay="indefinite"/>
                      </p:stCondLst>
                      <p:childTnLst>
                        <p:par>
                          <p:cTn id="106" fill="hold">
                            <p:stCondLst>
                              <p:cond delay="0"/>
                            </p:stCondLst>
                            <p:childTnLst>
                              <p:par>
                                <p:cTn id="107" presetID="2" presetClass="entr" presetSubtype="2" fill="hold" grpId="0" nodeType="clickEffect">
                                  <p:stCondLst>
                                    <p:cond delay="0"/>
                                  </p:stCondLst>
                                  <p:childTnLst>
                                    <p:set>
                                      <p:cBhvr>
                                        <p:cTn id="108" dur="1" fill="hold">
                                          <p:stCondLst>
                                            <p:cond delay="0"/>
                                          </p:stCondLst>
                                        </p:cTn>
                                        <p:tgtEl>
                                          <p:spTgt spid="5">
                                            <p:txEl>
                                              <p:pRg st="8" end="8"/>
                                            </p:txEl>
                                          </p:spTgt>
                                        </p:tgtEl>
                                        <p:attrNameLst>
                                          <p:attrName>style.visibility</p:attrName>
                                        </p:attrNameLst>
                                      </p:cBhvr>
                                      <p:to>
                                        <p:strVal val="visible"/>
                                      </p:to>
                                    </p:set>
                                    <p:anim calcmode="lin" valueType="num">
                                      <p:cBhvr additive="base">
                                        <p:cTn id="109" dur="500" fill="hold"/>
                                        <p:tgtEl>
                                          <p:spTgt spid="5">
                                            <p:txEl>
                                              <p:pRg st="8" end="8"/>
                                            </p:txEl>
                                          </p:spTgt>
                                        </p:tgtEl>
                                        <p:attrNameLst>
                                          <p:attrName>ppt_x</p:attrName>
                                        </p:attrNameLst>
                                      </p:cBhvr>
                                      <p:tavLst>
                                        <p:tav tm="0">
                                          <p:val>
                                            <p:strVal val="1+#ppt_w/2"/>
                                          </p:val>
                                        </p:tav>
                                        <p:tav tm="100000">
                                          <p:val>
                                            <p:strVal val="#ppt_x"/>
                                          </p:val>
                                        </p:tav>
                                      </p:tavLst>
                                    </p:anim>
                                    <p:anim calcmode="lin" valueType="num">
                                      <p:cBhvr additive="base">
                                        <p:cTn id="110" dur="500" fill="hold"/>
                                        <p:tgtEl>
                                          <p:spTgt spid="5">
                                            <p:txEl>
                                              <p:pRg st="8" end="8"/>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0948" grpId="0" build="p" animBg="1"/>
      <p:bldP spid="5" grpId="0" build="p"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idx="4294967295"/>
          </p:nvPr>
        </p:nvSpPr>
        <p:spPr/>
        <p:txBody>
          <a:bodyPr/>
          <a:lstStyle/>
          <a:p>
            <a:pPr eaLnBrk="1" hangingPunct="1"/>
            <a:r>
              <a:rPr lang="zh-CN" altLang="en-US" b="1" dirty="0"/>
              <a:t>第</a:t>
            </a:r>
            <a:r>
              <a:rPr lang="en-US" altLang="zh-CN" b="1" dirty="0"/>
              <a:t>3</a:t>
            </a:r>
            <a:r>
              <a:rPr lang="zh-CN" altLang="en-US" b="1" dirty="0"/>
              <a:t>章 动态规划</a:t>
            </a:r>
            <a:endParaRPr lang="zh-CN" altLang="en-US" b="1" dirty="0" smtClean="0"/>
          </a:p>
        </p:txBody>
      </p:sp>
      <p:sp>
        <p:nvSpPr>
          <p:cNvPr id="288771" name="Text Box 3"/>
          <p:cNvSpPr txBox="1">
            <a:spLocks noChangeArrowheads="1"/>
          </p:cNvSpPr>
          <p:nvPr/>
        </p:nvSpPr>
        <p:spPr bwMode="auto">
          <a:xfrm>
            <a:off x="107950" y="1125538"/>
            <a:ext cx="8964613"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dirty="0">
                <a:solidFill>
                  <a:srgbClr val="000000"/>
                </a:solidFill>
                <a:sym typeface="Symbol" pitchFamily="18" charset="2"/>
              </a:rPr>
              <a:t>算法实现题</a:t>
            </a:r>
            <a:r>
              <a:rPr lang="en-US" altLang="zh-CN" sz="2000" dirty="0">
                <a:solidFill>
                  <a:srgbClr val="000000"/>
                </a:solidFill>
                <a:sym typeface="Symbol" pitchFamily="18" charset="2"/>
              </a:rPr>
              <a:t>: </a:t>
            </a:r>
            <a:r>
              <a:rPr lang="zh-CN" altLang="en-US" sz="2000" dirty="0" smtClean="0">
                <a:solidFill>
                  <a:srgbClr val="000000"/>
                </a:solidFill>
                <a:sym typeface="Symbol" pitchFamily="18" charset="2"/>
              </a:rPr>
              <a:t>租用游艇问题</a:t>
            </a:r>
            <a:endParaRPr lang="zh-CN" altLang="en-US" sz="2000" dirty="0">
              <a:solidFill>
                <a:srgbClr val="000000"/>
              </a:solidFill>
              <a:sym typeface="Symbol" pitchFamily="18" charset="2"/>
            </a:endParaRPr>
          </a:p>
          <a:p>
            <a:r>
              <a:rPr lang="zh-CN" altLang="en-US" sz="2000" dirty="0">
                <a:solidFill>
                  <a:srgbClr val="000000"/>
                </a:solidFill>
                <a:sym typeface="Symbol" pitchFamily="18" charset="2"/>
              </a:rPr>
              <a:t>问题描述</a:t>
            </a:r>
            <a:r>
              <a:rPr lang="en-US" altLang="zh-CN" sz="2000" dirty="0">
                <a:solidFill>
                  <a:srgbClr val="000000"/>
                </a:solidFill>
                <a:sym typeface="Symbol" pitchFamily="18" charset="2"/>
              </a:rPr>
              <a:t>: </a:t>
            </a:r>
            <a:r>
              <a:rPr lang="zh-CN" altLang="en-US" sz="2000" dirty="0" smtClean="0">
                <a:solidFill>
                  <a:srgbClr val="000000"/>
                </a:solidFill>
                <a:sym typeface="Symbol" pitchFamily="18" charset="2"/>
              </a:rPr>
              <a:t>长江游艇俱乐部在长江上设置了</a:t>
            </a:r>
            <a:r>
              <a:rPr lang="en-US" altLang="zh-CN" sz="2000" dirty="0" smtClean="0">
                <a:solidFill>
                  <a:srgbClr val="000000"/>
                </a:solidFill>
                <a:sym typeface="Symbol" pitchFamily="18" charset="2"/>
              </a:rPr>
              <a:t>n</a:t>
            </a:r>
            <a:r>
              <a:rPr lang="zh-CN" altLang="en-US" sz="2000" dirty="0" smtClean="0">
                <a:solidFill>
                  <a:srgbClr val="000000"/>
                </a:solidFill>
                <a:sym typeface="Symbol" pitchFamily="18" charset="2"/>
              </a:rPr>
              <a:t>个游艇出租站</a:t>
            </a:r>
            <a:r>
              <a:rPr lang="en-US" altLang="zh-CN" sz="2000" dirty="0" smtClean="0">
                <a:solidFill>
                  <a:srgbClr val="000000"/>
                </a:solidFill>
                <a:sym typeface="Symbol" pitchFamily="18" charset="2"/>
              </a:rPr>
              <a:t>1,2,…,n. </a:t>
            </a:r>
            <a:r>
              <a:rPr lang="zh-CN" altLang="en-US" sz="2000" dirty="0" smtClean="0">
                <a:solidFill>
                  <a:srgbClr val="000000"/>
                </a:solidFill>
                <a:sym typeface="Symbol" pitchFamily="18" charset="2"/>
              </a:rPr>
              <a:t>游客可在这些游艇出租站租用游艇</a:t>
            </a:r>
            <a:r>
              <a:rPr lang="en-US" altLang="zh-CN" sz="2000" dirty="0" smtClean="0">
                <a:solidFill>
                  <a:srgbClr val="000000"/>
                </a:solidFill>
                <a:sym typeface="Symbol" pitchFamily="18" charset="2"/>
              </a:rPr>
              <a:t>, </a:t>
            </a:r>
            <a:r>
              <a:rPr lang="zh-CN" altLang="en-US" sz="2000" dirty="0" smtClean="0">
                <a:solidFill>
                  <a:srgbClr val="000000"/>
                </a:solidFill>
                <a:sym typeface="Symbol" pitchFamily="18" charset="2"/>
              </a:rPr>
              <a:t>并在下游的任何一个游艇出租站归还游艇</a:t>
            </a:r>
            <a:r>
              <a:rPr lang="en-US" altLang="zh-CN" sz="2000" dirty="0" smtClean="0">
                <a:solidFill>
                  <a:srgbClr val="000000"/>
                </a:solidFill>
                <a:sym typeface="Symbol" pitchFamily="18" charset="2"/>
              </a:rPr>
              <a:t>. </a:t>
            </a:r>
            <a:r>
              <a:rPr lang="zh-CN" altLang="en-US" sz="2000" dirty="0" smtClean="0">
                <a:solidFill>
                  <a:srgbClr val="000000"/>
                </a:solidFill>
                <a:sym typeface="Symbol" pitchFamily="18" charset="2"/>
              </a:rPr>
              <a:t>游艇出租站</a:t>
            </a:r>
            <a:r>
              <a:rPr lang="en-US" altLang="zh-CN" sz="2000" dirty="0" err="1" smtClean="0">
                <a:solidFill>
                  <a:srgbClr val="000000"/>
                </a:solidFill>
                <a:sym typeface="Symbol" pitchFamily="18" charset="2"/>
              </a:rPr>
              <a:t>i</a:t>
            </a:r>
            <a:r>
              <a:rPr lang="zh-CN" altLang="en-US" sz="2000" dirty="0" smtClean="0">
                <a:solidFill>
                  <a:srgbClr val="000000"/>
                </a:solidFill>
                <a:sym typeface="Symbol" pitchFamily="18" charset="2"/>
              </a:rPr>
              <a:t>到出租站</a:t>
            </a:r>
            <a:r>
              <a:rPr lang="en-US" altLang="zh-CN" sz="2000" dirty="0" smtClean="0">
                <a:solidFill>
                  <a:srgbClr val="000000"/>
                </a:solidFill>
                <a:sym typeface="Symbol" pitchFamily="18" charset="2"/>
              </a:rPr>
              <a:t>j</a:t>
            </a:r>
            <a:r>
              <a:rPr lang="zh-CN" altLang="en-US" sz="2000" dirty="0" smtClean="0">
                <a:solidFill>
                  <a:srgbClr val="000000"/>
                </a:solidFill>
                <a:sym typeface="Symbol" pitchFamily="18" charset="2"/>
              </a:rPr>
              <a:t>之间的租金为</a:t>
            </a:r>
            <a:r>
              <a:rPr lang="en-US" altLang="zh-CN" sz="2000" dirty="0" smtClean="0">
                <a:solidFill>
                  <a:srgbClr val="000000"/>
                </a:solidFill>
                <a:sym typeface="Symbol" pitchFamily="18" charset="2"/>
              </a:rPr>
              <a:t>r(</a:t>
            </a:r>
            <a:r>
              <a:rPr lang="en-US" altLang="zh-CN" sz="2000" dirty="0" err="1" smtClean="0">
                <a:solidFill>
                  <a:srgbClr val="000000"/>
                </a:solidFill>
                <a:sym typeface="Symbol" pitchFamily="18" charset="2"/>
              </a:rPr>
              <a:t>i,j</a:t>
            </a:r>
            <a:r>
              <a:rPr lang="en-US" altLang="zh-CN" sz="2000" dirty="0" smtClean="0">
                <a:solidFill>
                  <a:srgbClr val="000000"/>
                </a:solidFill>
                <a:sym typeface="Symbol" pitchFamily="18" charset="2"/>
              </a:rPr>
              <a:t>), 1</a:t>
            </a:r>
            <a:r>
              <a:rPr lang="en-US" altLang="zh-CN" sz="2000" dirty="0" smtClean="0">
                <a:solidFill>
                  <a:srgbClr val="000000"/>
                </a:solidFill>
                <a:sym typeface="Symbol"/>
              </a:rPr>
              <a:t>i&lt;</a:t>
            </a:r>
            <a:r>
              <a:rPr lang="en-US" altLang="zh-CN" sz="2000" dirty="0" err="1" smtClean="0">
                <a:solidFill>
                  <a:srgbClr val="000000"/>
                </a:solidFill>
                <a:sym typeface="Symbol"/>
              </a:rPr>
              <a:t>jn</a:t>
            </a:r>
            <a:r>
              <a:rPr lang="en-US" altLang="zh-CN" sz="2000" dirty="0" smtClean="0">
                <a:solidFill>
                  <a:srgbClr val="000000"/>
                </a:solidFill>
                <a:sym typeface="Symbol"/>
              </a:rPr>
              <a:t>. </a:t>
            </a:r>
            <a:r>
              <a:rPr lang="zh-CN" altLang="en-US" sz="2000" dirty="0" smtClean="0">
                <a:solidFill>
                  <a:srgbClr val="000000"/>
                </a:solidFill>
                <a:sym typeface="Symbol"/>
              </a:rPr>
              <a:t>试设计一个算法</a:t>
            </a:r>
            <a:r>
              <a:rPr lang="en-US" altLang="zh-CN" sz="2000" dirty="0" smtClean="0">
                <a:solidFill>
                  <a:srgbClr val="000000"/>
                </a:solidFill>
                <a:sym typeface="Symbol"/>
              </a:rPr>
              <a:t>, </a:t>
            </a:r>
            <a:r>
              <a:rPr lang="zh-CN" altLang="en-US" sz="2000" dirty="0" smtClean="0">
                <a:solidFill>
                  <a:srgbClr val="000000"/>
                </a:solidFill>
                <a:sym typeface="Symbol"/>
              </a:rPr>
              <a:t>计算出从游艇出租站</a:t>
            </a:r>
            <a:r>
              <a:rPr lang="en-US" altLang="zh-CN" sz="2000" dirty="0" smtClean="0">
                <a:solidFill>
                  <a:srgbClr val="000000"/>
                </a:solidFill>
                <a:sym typeface="Symbol"/>
              </a:rPr>
              <a:t>1</a:t>
            </a:r>
            <a:r>
              <a:rPr lang="zh-CN" altLang="en-US" sz="2000" dirty="0" smtClean="0">
                <a:solidFill>
                  <a:srgbClr val="000000"/>
                </a:solidFill>
                <a:sym typeface="Symbol"/>
              </a:rPr>
              <a:t>到游艇出租站</a:t>
            </a:r>
            <a:r>
              <a:rPr lang="en-US" altLang="zh-CN" sz="2000" dirty="0" smtClean="0">
                <a:solidFill>
                  <a:srgbClr val="000000"/>
                </a:solidFill>
                <a:sym typeface="Symbol"/>
              </a:rPr>
              <a:t>n</a:t>
            </a:r>
            <a:r>
              <a:rPr lang="zh-CN" altLang="en-US" sz="2000" dirty="0" smtClean="0">
                <a:solidFill>
                  <a:srgbClr val="000000"/>
                </a:solidFill>
                <a:sym typeface="Symbol"/>
              </a:rPr>
              <a:t>所需的最少租金</a:t>
            </a:r>
            <a:r>
              <a:rPr lang="en-US" altLang="zh-CN" sz="2000" dirty="0" smtClean="0">
                <a:solidFill>
                  <a:srgbClr val="000000"/>
                </a:solidFill>
                <a:sym typeface="Symbol"/>
              </a:rPr>
              <a:t>, </a:t>
            </a:r>
            <a:r>
              <a:rPr lang="zh-CN" altLang="en-US" sz="2000" dirty="0" smtClean="0">
                <a:solidFill>
                  <a:srgbClr val="000000"/>
                </a:solidFill>
                <a:sym typeface="Symbol"/>
              </a:rPr>
              <a:t>并分析算法的计算复杂性</a:t>
            </a:r>
            <a:r>
              <a:rPr lang="en-US" altLang="zh-CN" sz="2000" dirty="0" smtClean="0">
                <a:solidFill>
                  <a:srgbClr val="000000"/>
                </a:solidFill>
                <a:sym typeface="Symbol" pitchFamily="18" charset="2"/>
              </a:rPr>
              <a:t>. </a:t>
            </a:r>
            <a:endParaRPr lang="en-US" altLang="zh-CN" sz="2000" dirty="0">
              <a:solidFill>
                <a:srgbClr val="000000"/>
              </a:solidFill>
              <a:sym typeface="Symbol" pitchFamily="18" charset="2"/>
            </a:endParaRPr>
          </a:p>
          <a:p>
            <a:r>
              <a:rPr lang="zh-CN" altLang="en-US" sz="2000" dirty="0">
                <a:solidFill>
                  <a:srgbClr val="000000"/>
                </a:solidFill>
                <a:sym typeface="Symbol" pitchFamily="18" charset="2"/>
              </a:rPr>
              <a:t>算法设计</a:t>
            </a:r>
            <a:r>
              <a:rPr lang="en-US" altLang="zh-CN" sz="2000" dirty="0">
                <a:solidFill>
                  <a:srgbClr val="000000"/>
                </a:solidFill>
                <a:sym typeface="Symbol" pitchFamily="18" charset="2"/>
              </a:rPr>
              <a:t>: </a:t>
            </a:r>
            <a:r>
              <a:rPr lang="zh-CN" altLang="en-US" sz="2000" dirty="0">
                <a:solidFill>
                  <a:srgbClr val="000000"/>
                </a:solidFill>
                <a:sym typeface="Symbol" pitchFamily="18" charset="2"/>
              </a:rPr>
              <a:t>对于给定</a:t>
            </a:r>
            <a:r>
              <a:rPr lang="zh-CN" altLang="en-US" sz="2000" dirty="0" smtClean="0">
                <a:solidFill>
                  <a:srgbClr val="000000"/>
                </a:solidFill>
                <a:sym typeface="Symbol" pitchFamily="18" charset="2"/>
              </a:rPr>
              <a:t>的游艇出租站</a:t>
            </a:r>
            <a:r>
              <a:rPr lang="en-US" altLang="zh-CN" sz="2000" dirty="0" err="1" smtClean="0">
                <a:solidFill>
                  <a:srgbClr val="000000"/>
                </a:solidFill>
                <a:sym typeface="Symbol" pitchFamily="18" charset="2"/>
              </a:rPr>
              <a:t>i</a:t>
            </a:r>
            <a:r>
              <a:rPr lang="zh-CN" altLang="en-US" sz="2000" dirty="0" smtClean="0">
                <a:solidFill>
                  <a:srgbClr val="000000"/>
                </a:solidFill>
                <a:sym typeface="Symbol" pitchFamily="18" charset="2"/>
              </a:rPr>
              <a:t>到游艇出租站</a:t>
            </a:r>
            <a:r>
              <a:rPr lang="en-US" altLang="zh-CN" sz="2000" dirty="0" smtClean="0">
                <a:solidFill>
                  <a:srgbClr val="000000"/>
                </a:solidFill>
                <a:sym typeface="Symbol" pitchFamily="18" charset="2"/>
              </a:rPr>
              <a:t>j</a:t>
            </a:r>
            <a:r>
              <a:rPr lang="zh-CN" altLang="en-US" sz="2000" dirty="0" smtClean="0">
                <a:solidFill>
                  <a:srgbClr val="000000"/>
                </a:solidFill>
                <a:sym typeface="Symbol" pitchFamily="18" charset="2"/>
              </a:rPr>
              <a:t>的租金</a:t>
            </a:r>
            <a:r>
              <a:rPr lang="en-US" altLang="zh-CN" sz="2000" dirty="0" smtClean="0">
                <a:solidFill>
                  <a:srgbClr val="000000"/>
                </a:solidFill>
                <a:sym typeface="Symbol" pitchFamily="18" charset="2"/>
              </a:rPr>
              <a:t>r(</a:t>
            </a:r>
            <a:r>
              <a:rPr lang="en-US" altLang="zh-CN" sz="2000" dirty="0" err="1" smtClean="0">
                <a:solidFill>
                  <a:srgbClr val="000000"/>
                </a:solidFill>
                <a:sym typeface="Symbol" pitchFamily="18" charset="2"/>
              </a:rPr>
              <a:t>i,j</a:t>
            </a:r>
            <a:r>
              <a:rPr lang="en-US" altLang="zh-CN" sz="2000" dirty="0">
                <a:solidFill>
                  <a:srgbClr val="000000"/>
                </a:solidFill>
                <a:sym typeface="Symbol" pitchFamily="18" charset="2"/>
              </a:rPr>
              <a:t>), 1</a:t>
            </a:r>
            <a:r>
              <a:rPr lang="en-US" altLang="zh-CN" sz="2000" dirty="0">
                <a:solidFill>
                  <a:srgbClr val="000000"/>
                </a:solidFill>
                <a:sym typeface="Symbol"/>
              </a:rPr>
              <a:t>i&lt;</a:t>
            </a:r>
            <a:r>
              <a:rPr lang="en-US" altLang="zh-CN" sz="2000" dirty="0" err="1">
                <a:solidFill>
                  <a:srgbClr val="000000"/>
                </a:solidFill>
                <a:sym typeface="Symbol"/>
              </a:rPr>
              <a:t>j</a:t>
            </a:r>
            <a:r>
              <a:rPr lang="en-US" altLang="zh-CN" sz="2000" dirty="0" err="1" smtClean="0">
                <a:solidFill>
                  <a:srgbClr val="000000"/>
                </a:solidFill>
                <a:sym typeface="Symbol"/>
              </a:rPr>
              <a:t>n</a:t>
            </a:r>
            <a:r>
              <a:rPr lang="en-US" altLang="zh-CN" sz="2000" dirty="0" smtClean="0">
                <a:solidFill>
                  <a:srgbClr val="000000"/>
                </a:solidFill>
                <a:sym typeface="Symbol"/>
              </a:rPr>
              <a:t>. </a:t>
            </a:r>
            <a:r>
              <a:rPr lang="zh-CN" altLang="en-US" sz="2000" dirty="0" smtClean="0">
                <a:solidFill>
                  <a:srgbClr val="000000"/>
                </a:solidFill>
                <a:sym typeface="Symbol"/>
              </a:rPr>
              <a:t>计算出租站</a:t>
            </a:r>
            <a:r>
              <a:rPr lang="en-US" altLang="zh-CN" sz="2000" dirty="0" smtClean="0">
                <a:solidFill>
                  <a:srgbClr val="000000"/>
                </a:solidFill>
                <a:sym typeface="Symbol"/>
              </a:rPr>
              <a:t>1</a:t>
            </a:r>
            <a:r>
              <a:rPr lang="zh-CN" altLang="en-US" sz="2000" dirty="0" smtClean="0">
                <a:solidFill>
                  <a:srgbClr val="000000"/>
                </a:solidFill>
                <a:sym typeface="Symbol"/>
              </a:rPr>
              <a:t>到</a:t>
            </a:r>
            <a:r>
              <a:rPr lang="en-US" altLang="zh-CN" sz="2000" dirty="0" smtClean="0">
                <a:solidFill>
                  <a:srgbClr val="000000"/>
                </a:solidFill>
                <a:sym typeface="Symbol"/>
              </a:rPr>
              <a:t>n</a:t>
            </a:r>
            <a:r>
              <a:rPr lang="zh-CN" altLang="en-US" sz="2000" dirty="0" smtClean="0">
                <a:solidFill>
                  <a:srgbClr val="000000"/>
                </a:solidFill>
                <a:sym typeface="Symbol"/>
              </a:rPr>
              <a:t>所需的最少租金</a:t>
            </a:r>
            <a:r>
              <a:rPr lang="en-US" altLang="zh-CN" sz="2000" dirty="0" smtClean="0">
                <a:solidFill>
                  <a:srgbClr val="000000"/>
                </a:solidFill>
                <a:sym typeface="Symbol"/>
              </a:rPr>
              <a:t>.</a:t>
            </a:r>
            <a:endParaRPr lang="en-US" altLang="zh-CN" sz="2000" dirty="0">
              <a:solidFill>
                <a:srgbClr val="000000"/>
              </a:solidFill>
              <a:sym typeface="Symbol" pitchFamily="18" charset="2"/>
            </a:endParaRPr>
          </a:p>
          <a:p>
            <a:r>
              <a:rPr lang="zh-CN" altLang="en-US" sz="2000" dirty="0">
                <a:solidFill>
                  <a:srgbClr val="000000"/>
                </a:solidFill>
                <a:sym typeface="Symbol" pitchFamily="18" charset="2"/>
              </a:rPr>
              <a:t>数据输入</a:t>
            </a:r>
            <a:r>
              <a:rPr lang="en-US" altLang="zh-CN" sz="2000" dirty="0">
                <a:solidFill>
                  <a:srgbClr val="000000"/>
                </a:solidFill>
                <a:sym typeface="Symbol" pitchFamily="18" charset="2"/>
              </a:rPr>
              <a:t>: </a:t>
            </a:r>
            <a:r>
              <a:rPr lang="zh-CN" altLang="en-US" sz="2000" dirty="0">
                <a:solidFill>
                  <a:srgbClr val="000000"/>
                </a:solidFill>
                <a:sym typeface="Symbol" pitchFamily="18" charset="2"/>
              </a:rPr>
              <a:t>由文件</a:t>
            </a:r>
            <a:r>
              <a:rPr lang="en-US" altLang="zh-CN" sz="2000" dirty="0">
                <a:solidFill>
                  <a:srgbClr val="000000"/>
                </a:solidFill>
                <a:sym typeface="Symbol" pitchFamily="18" charset="2"/>
              </a:rPr>
              <a:t>input.txt</a:t>
            </a:r>
            <a:r>
              <a:rPr lang="zh-CN" altLang="en-US" sz="2000" dirty="0">
                <a:solidFill>
                  <a:srgbClr val="000000"/>
                </a:solidFill>
                <a:sym typeface="Symbol" pitchFamily="18" charset="2"/>
              </a:rPr>
              <a:t>提供输入数据</a:t>
            </a:r>
            <a:r>
              <a:rPr lang="en-US" altLang="zh-CN" sz="2000" dirty="0">
                <a:solidFill>
                  <a:srgbClr val="000000"/>
                </a:solidFill>
                <a:sym typeface="Symbol" pitchFamily="18" charset="2"/>
              </a:rPr>
              <a:t>. </a:t>
            </a:r>
            <a:r>
              <a:rPr lang="zh-CN" altLang="en-US" sz="2000" dirty="0">
                <a:solidFill>
                  <a:srgbClr val="000000"/>
                </a:solidFill>
                <a:sym typeface="Symbol" pitchFamily="18" charset="2"/>
              </a:rPr>
              <a:t>文件的第</a:t>
            </a:r>
            <a:r>
              <a:rPr lang="en-US" altLang="zh-CN" sz="2000" dirty="0">
                <a:solidFill>
                  <a:srgbClr val="000000"/>
                </a:solidFill>
                <a:sym typeface="Symbol" pitchFamily="18" charset="2"/>
              </a:rPr>
              <a:t>1</a:t>
            </a:r>
            <a:r>
              <a:rPr lang="zh-CN" altLang="en-US" sz="2000" dirty="0" smtClean="0">
                <a:solidFill>
                  <a:srgbClr val="000000"/>
                </a:solidFill>
                <a:sym typeface="Symbol" pitchFamily="18" charset="2"/>
              </a:rPr>
              <a:t>行有一个正整数</a:t>
            </a:r>
            <a:r>
              <a:rPr lang="en-US" altLang="zh-CN" sz="2000" dirty="0" smtClean="0">
                <a:solidFill>
                  <a:srgbClr val="000000"/>
                </a:solidFill>
                <a:sym typeface="Symbol" pitchFamily="18" charset="2"/>
              </a:rPr>
              <a:t>n, n200, </a:t>
            </a:r>
            <a:r>
              <a:rPr lang="zh-CN" altLang="en-US" sz="2000" dirty="0" smtClean="0">
                <a:solidFill>
                  <a:srgbClr val="000000"/>
                </a:solidFill>
                <a:sym typeface="Symbol" pitchFamily="18" charset="2"/>
              </a:rPr>
              <a:t>表示有</a:t>
            </a:r>
            <a:r>
              <a:rPr lang="en-US" altLang="zh-CN" sz="2000" dirty="0" smtClean="0">
                <a:solidFill>
                  <a:srgbClr val="000000"/>
                </a:solidFill>
                <a:sym typeface="Symbol" pitchFamily="18" charset="2"/>
              </a:rPr>
              <a:t>n</a:t>
            </a:r>
            <a:r>
              <a:rPr lang="zh-CN" altLang="en-US" sz="2000" dirty="0" smtClean="0">
                <a:solidFill>
                  <a:srgbClr val="000000"/>
                </a:solidFill>
                <a:sym typeface="Symbol" pitchFamily="18" charset="2"/>
              </a:rPr>
              <a:t>个游艇出租站</a:t>
            </a:r>
            <a:r>
              <a:rPr lang="en-US" altLang="zh-CN" sz="2000" dirty="0" smtClean="0">
                <a:solidFill>
                  <a:srgbClr val="000000"/>
                </a:solidFill>
                <a:sym typeface="Symbol" pitchFamily="18" charset="2"/>
              </a:rPr>
              <a:t>. </a:t>
            </a:r>
            <a:r>
              <a:rPr lang="zh-CN" altLang="en-US" sz="2000" dirty="0" smtClean="0">
                <a:solidFill>
                  <a:srgbClr val="000000"/>
                </a:solidFill>
                <a:sym typeface="Symbol" pitchFamily="18" charset="2"/>
              </a:rPr>
              <a:t>接下来</a:t>
            </a:r>
            <a:r>
              <a:rPr lang="en-US" altLang="zh-CN" sz="2000" dirty="0" smtClean="0">
                <a:solidFill>
                  <a:srgbClr val="000000"/>
                </a:solidFill>
                <a:sym typeface="Symbol" pitchFamily="18" charset="2"/>
              </a:rPr>
              <a:t>n-1</a:t>
            </a:r>
            <a:r>
              <a:rPr lang="zh-CN" altLang="en-US" sz="2000" dirty="0" smtClean="0">
                <a:solidFill>
                  <a:srgbClr val="000000"/>
                </a:solidFill>
                <a:sym typeface="Symbol" pitchFamily="18" charset="2"/>
              </a:rPr>
              <a:t>行是</a:t>
            </a:r>
            <a:r>
              <a:rPr lang="en-US" altLang="zh-CN" sz="2000" dirty="0" smtClean="0">
                <a:solidFill>
                  <a:srgbClr val="000000"/>
                </a:solidFill>
                <a:sym typeface="Symbol" pitchFamily="18" charset="2"/>
              </a:rPr>
              <a:t>r(</a:t>
            </a:r>
            <a:r>
              <a:rPr lang="en-US" altLang="zh-CN" sz="2000" dirty="0" err="1" smtClean="0">
                <a:solidFill>
                  <a:srgbClr val="000000"/>
                </a:solidFill>
                <a:sym typeface="Symbol" pitchFamily="18" charset="2"/>
              </a:rPr>
              <a:t>i,j</a:t>
            </a:r>
            <a:r>
              <a:rPr lang="en-US" altLang="zh-CN" sz="2000" dirty="0">
                <a:solidFill>
                  <a:srgbClr val="000000"/>
                </a:solidFill>
                <a:sym typeface="Symbol" pitchFamily="18" charset="2"/>
              </a:rPr>
              <a:t>), 1</a:t>
            </a:r>
            <a:r>
              <a:rPr lang="en-US" altLang="zh-CN" sz="2000" dirty="0">
                <a:solidFill>
                  <a:srgbClr val="000000"/>
                </a:solidFill>
                <a:sym typeface="Symbol"/>
              </a:rPr>
              <a:t>i&lt;</a:t>
            </a:r>
            <a:r>
              <a:rPr lang="en-US" altLang="zh-CN" sz="2000" dirty="0" err="1">
                <a:solidFill>
                  <a:srgbClr val="000000"/>
                </a:solidFill>
                <a:sym typeface="Symbol"/>
              </a:rPr>
              <a:t>j</a:t>
            </a:r>
            <a:r>
              <a:rPr lang="en-US" altLang="zh-CN" sz="2000" dirty="0" err="1" smtClean="0">
                <a:solidFill>
                  <a:srgbClr val="000000"/>
                </a:solidFill>
                <a:sym typeface="Symbol"/>
              </a:rPr>
              <a:t>n</a:t>
            </a:r>
            <a:r>
              <a:rPr lang="en-US" altLang="zh-CN" sz="2000" dirty="0" smtClean="0">
                <a:solidFill>
                  <a:srgbClr val="000000"/>
                </a:solidFill>
                <a:sym typeface="Symbol" pitchFamily="18" charset="2"/>
              </a:rPr>
              <a:t>. </a:t>
            </a:r>
            <a:endParaRPr lang="en-US" altLang="zh-CN" sz="2000" dirty="0">
              <a:solidFill>
                <a:srgbClr val="000000"/>
              </a:solidFill>
              <a:sym typeface="Symbol" pitchFamily="18" charset="2"/>
            </a:endParaRPr>
          </a:p>
          <a:p>
            <a:r>
              <a:rPr lang="zh-CN" altLang="en-US" sz="2000" dirty="0">
                <a:solidFill>
                  <a:srgbClr val="000000"/>
                </a:solidFill>
                <a:sym typeface="Symbol" pitchFamily="18" charset="2"/>
              </a:rPr>
              <a:t>结果输出</a:t>
            </a:r>
            <a:r>
              <a:rPr lang="en-US" altLang="zh-CN" sz="2000" dirty="0">
                <a:solidFill>
                  <a:srgbClr val="000000"/>
                </a:solidFill>
                <a:sym typeface="Symbol" pitchFamily="18" charset="2"/>
              </a:rPr>
              <a:t>: </a:t>
            </a:r>
            <a:r>
              <a:rPr lang="zh-CN" altLang="en-US" sz="2000" dirty="0">
                <a:solidFill>
                  <a:srgbClr val="000000"/>
                </a:solidFill>
                <a:sym typeface="Symbol" pitchFamily="18" charset="2"/>
              </a:rPr>
              <a:t>将</a:t>
            </a:r>
            <a:r>
              <a:rPr lang="zh-CN" altLang="en-US" sz="2000" dirty="0" smtClean="0">
                <a:solidFill>
                  <a:srgbClr val="000000"/>
                </a:solidFill>
                <a:sym typeface="Symbol" pitchFamily="18" charset="2"/>
              </a:rPr>
              <a:t>计算出的游艇出租站</a:t>
            </a:r>
            <a:r>
              <a:rPr lang="en-US" altLang="zh-CN" sz="2000" dirty="0" smtClean="0">
                <a:solidFill>
                  <a:srgbClr val="000000"/>
                </a:solidFill>
                <a:sym typeface="Symbol" pitchFamily="18" charset="2"/>
              </a:rPr>
              <a:t>1</a:t>
            </a:r>
            <a:r>
              <a:rPr lang="zh-CN" altLang="en-US" sz="2000" dirty="0" smtClean="0">
                <a:solidFill>
                  <a:srgbClr val="000000"/>
                </a:solidFill>
                <a:sym typeface="Symbol" pitchFamily="18" charset="2"/>
              </a:rPr>
              <a:t>到</a:t>
            </a:r>
            <a:r>
              <a:rPr lang="en-US" altLang="zh-CN" sz="2000" dirty="0" smtClean="0">
                <a:solidFill>
                  <a:srgbClr val="000000"/>
                </a:solidFill>
                <a:sym typeface="Symbol" pitchFamily="18" charset="2"/>
              </a:rPr>
              <a:t>n</a:t>
            </a:r>
            <a:r>
              <a:rPr lang="zh-CN" altLang="en-US" sz="2000" dirty="0" smtClean="0">
                <a:solidFill>
                  <a:srgbClr val="000000"/>
                </a:solidFill>
                <a:sym typeface="Symbol" pitchFamily="18" charset="2"/>
              </a:rPr>
              <a:t>最少租金输出</a:t>
            </a:r>
            <a:r>
              <a:rPr lang="zh-CN" altLang="en-US" sz="2000" dirty="0">
                <a:solidFill>
                  <a:srgbClr val="000000"/>
                </a:solidFill>
                <a:sym typeface="Symbol" pitchFamily="18" charset="2"/>
              </a:rPr>
              <a:t>到文件</a:t>
            </a:r>
            <a:r>
              <a:rPr lang="en-US" altLang="zh-CN" sz="2000" dirty="0" smtClean="0">
                <a:solidFill>
                  <a:srgbClr val="000000"/>
                </a:solidFill>
                <a:sym typeface="Symbol" pitchFamily="18" charset="2"/>
              </a:rPr>
              <a:t>output.txt. </a:t>
            </a:r>
            <a:endParaRPr lang="zh-CN" altLang="en-US" sz="2000" dirty="0"/>
          </a:p>
        </p:txBody>
      </p:sp>
      <p:sp>
        <p:nvSpPr>
          <p:cNvPr id="288772" name="Text Box 4"/>
          <p:cNvSpPr txBox="1">
            <a:spLocks noChangeArrowheads="1"/>
          </p:cNvSpPr>
          <p:nvPr/>
        </p:nvSpPr>
        <p:spPr bwMode="auto">
          <a:xfrm>
            <a:off x="1763688" y="4293096"/>
            <a:ext cx="1797287"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t>输入文件示例 </a:t>
            </a:r>
          </a:p>
          <a:p>
            <a:r>
              <a:rPr lang="en-US" altLang="zh-CN" sz="2000" dirty="0"/>
              <a:t>input.txt </a:t>
            </a:r>
          </a:p>
          <a:p>
            <a:r>
              <a:rPr lang="en-US" altLang="zh-CN" sz="2000" dirty="0" smtClean="0"/>
              <a:t>3 </a:t>
            </a:r>
            <a:endParaRPr lang="en-US" altLang="zh-CN" sz="2000" dirty="0"/>
          </a:p>
          <a:p>
            <a:r>
              <a:rPr lang="en-US" altLang="zh-CN" sz="2000" dirty="0" smtClean="0"/>
              <a:t>5 15 </a:t>
            </a:r>
            <a:endParaRPr lang="en-US" altLang="zh-CN" sz="2000" dirty="0"/>
          </a:p>
          <a:p>
            <a:r>
              <a:rPr lang="en-US" altLang="zh-CN" sz="2000" dirty="0" smtClean="0"/>
              <a:t>7 </a:t>
            </a:r>
            <a:endParaRPr lang="en-US" altLang="zh-CN" sz="2000" dirty="0"/>
          </a:p>
        </p:txBody>
      </p:sp>
      <p:sp>
        <p:nvSpPr>
          <p:cNvPr id="288773" name="Text Box 5"/>
          <p:cNvSpPr txBox="1">
            <a:spLocks noChangeArrowheads="1"/>
          </p:cNvSpPr>
          <p:nvPr/>
        </p:nvSpPr>
        <p:spPr bwMode="auto">
          <a:xfrm>
            <a:off x="4355976" y="4437112"/>
            <a:ext cx="178117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dirty="0"/>
              <a:t>输出文件示例 </a:t>
            </a:r>
          </a:p>
          <a:p>
            <a:r>
              <a:rPr lang="en-US" altLang="zh-CN" sz="2000" dirty="0"/>
              <a:t>output.txt </a:t>
            </a:r>
          </a:p>
          <a:p>
            <a:r>
              <a:rPr lang="en-US" altLang="zh-CN" sz="2000" dirty="0" smtClean="0"/>
              <a:t>12  </a:t>
            </a:r>
            <a:endParaRPr lang="en-US" altLang="zh-CN" sz="2000" dirty="0"/>
          </a:p>
        </p:txBody>
      </p:sp>
    </p:spTree>
    <p:extLst>
      <p:ext uri="{BB962C8B-B14F-4D97-AF65-F5344CB8AC3E}">
        <p14:creationId xmlns:p14="http://schemas.microsoft.com/office/powerpoint/2010/main" val="4556336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idx="4294967295"/>
          </p:nvPr>
        </p:nvSpPr>
        <p:spPr/>
        <p:txBody>
          <a:bodyPr/>
          <a:lstStyle/>
          <a:p>
            <a:pPr eaLnBrk="1" hangingPunct="1"/>
            <a:r>
              <a:rPr lang="zh-CN" altLang="en-US" b="1" dirty="0"/>
              <a:t>第</a:t>
            </a:r>
            <a:r>
              <a:rPr lang="en-US" altLang="zh-CN" b="1" dirty="0"/>
              <a:t>3</a:t>
            </a:r>
            <a:r>
              <a:rPr lang="zh-CN" altLang="en-US" b="1" dirty="0"/>
              <a:t>章 动态规划</a:t>
            </a:r>
            <a:endParaRPr lang="zh-CN" altLang="en-US" b="1" dirty="0" smtClean="0"/>
          </a:p>
        </p:txBody>
      </p:sp>
      <p:sp>
        <p:nvSpPr>
          <p:cNvPr id="2" name="TextBox 1"/>
          <p:cNvSpPr txBox="1"/>
          <p:nvPr/>
        </p:nvSpPr>
        <p:spPr bwMode="auto">
          <a:xfrm>
            <a:off x="274924" y="1124744"/>
            <a:ext cx="3122971" cy="344402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0" hangingPunct="0">
              <a:lnSpc>
                <a:spcPct val="110000"/>
              </a:lnSpc>
              <a:spcBef>
                <a:spcPts val="0"/>
              </a:spcBef>
              <a:spcAft>
                <a:spcPts val="0"/>
              </a:spcAft>
              <a:buSzPct val="75000"/>
            </a:pPr>
            <a:r>
              <a:rPr lang="zh-CN" altLang="en-US" sz="1800" dirty="0" smtClean="0">
                <a:solidFill>
                  <a:schemeClr val="tx1"/>
                </a:solidFill>
              </a:rPr>
              <a:t>解法一</a:t>
            </a:r>
            <a:r>
              <a:rPr lang="en-US" altLang="zh-CN" sz="1800" dirty="0" smtClean="0">
                <a:solidFill>
                  <a:schemeClr val="tx1"/>
                </a:solidFill>
              </a:rPr>
              <a:t>: </a:t>
            </a:r>
            <a:r>
              <a:rPr lang="zh-CN" altLang="en-US" sz="1800" dirty="0" smtClean="0">
                <a:solidFill>
                  <a:schemeClr val="tx1"/>
                </a:solidFill>
              </a:rPr>
              <a:t>子结构</a:t>
            </a:r>
            <a:r>
              <a:rPr lang="en-US" altLang="zh-CN" sz="1800" dirty="0" smtClean="0">
                <a:solidFill>
                  <a:schemeClr val="tx1"/>
                </a:solidFill>
              </a:rPr>
              <a:t>OSP</a:t>
            </a:r>
            <a:r>
              <a:rPr lang="zh-CN" altLang="en-US" sz="1800" dirty="0" smtClean="0">
                <a:solidFill>
                  <a:schemeClr val="tx1"/>
                </a:solidFill>
              </a:rPr>
              <a:t>分析</a:t>
            </a:r>
            <a:endParaRPr lang="en-US" altLang="zh-CN" sz="1800" dirty="0" smtClean="0">
              <a:solidFill>
                <a:schemeClr val="tx1"/>
              </a:solidFill>
            </a:endParaRPr>
          </a:p>
          <a:p>
            <a:pPr eaLnBrk="0" hangingPunct="0">
              <a:lnSpc>
                <a:spcPct val="110000"/>
              </a:lnSpc>
              <a:spcBef>
                <a:spcPts val="0"/>
              </a:spcBef>
              <a:spcAft>
                <a:spcPts val="0"/>
              </a:spcAft>
              <a:buSzPct val="75000"/>
            </a:pPr>
            <a:r>
              <a:rPr lang="zh-CN" altLang="en-US" sz="1800" dirty="0" smtClean="0">
                <a:solidFill>
                  <a:schemeClr val="tx1"/>
                </a:solidFill>
              </a:rPr>
              <a:t>同全路径最短路</a:t>
            </a:r>
            <a:r>
              <a:rPr lang="en-US" altLang="zh-CN" sz="1800" dirty="0" smtClean="0">
                <a:solidFill>
                  <a:schemeClr val="tx1"/>
                </a:solidFill>
              </a:rPr>
              <a:t> </a:t>
            </a:r>
          </a:p>
          <a:p>
            <a:pPr>
              <a:lnSpc>
                <a:spcPct val="110000"/>
              </a:lnSpc>
              <a:spcBef>
                <a:spcPts val="0"/>
              </a:spcBef>
              <a:spcAft>
                <a:spcPts val="0"/>
              </a:spcAft>
            </a:pPr>
            <a:r>
              <a:rPr lang="en-US" altLang="zh-CN" sz="1800" dirty="0">
                <a:solidFill>
                  <a:schemeClr val="tx1"/>
                </a:solidFill>
              </a:rPr>
              <a:t>1. D[</a:t>
            </a:r>
            <a:r>
              <a:rPr lang="en-US" altLang="zh-CN" sz="1800" dirty="0" err="1">
                <a:solidFill>
                  <a:schemeClr val="tx1"/>
                </a:solidFill>
              </a:rPr>
              <a:t>i,j</a:t>
            </a:r>
            <a:r>
              <a:rPr lang="en-US" altLang="zh-CN" sz="1800" dirty="0">
                <a:solidFill>
                  <a:schemeClr val="tx1"/>
                </a:solidFill>
              </a:rPr>
              <a:t>] = </a:t>
            </a:r>
            <a:r>
              <a:rPr lang="en-US" altLang="zh-CN" sz="1800" dirty="0" smtClean="0">
                <a:solidFill>
                  <a:schemeClr val="tx1"/>
                </a:solidFill>
              </a:rPr>
              <a:t>r[</a:t>
            </a:r>
            <a:r>
              <a:rPr lang="en-US" altLang="zh-CN" sz="1800" dirty="0" err="1" smtClean="0">
                <a:solidFill>
                  <a:schemeClr val="tx1"/>
                </a:solidFill>
              </a:rPr>
              <a:t>i,j</a:t>
            </a:r>
            <a:r>
              <a:rPr lang="en-US" altLang="zh-CN" sz="1800" dirty="0" smtClean="0">
                <a:solidFill>
                  <a:schemeClr val="tx1"/>
                </a:solidFill>
              </a:rPr>
              <a:t>], </a:t>
            </a:r>
            <a:endParaRPr lang="zh-CN" altLang="en-US" sz="1800" dirty="0">
              <a:solidFill>
                <a:schemeClr val="tx1"/>
              </a:solidFill>
            </a:endParaRPr>
          </a:p>
          <a:p>
            <a:pPr>
              <a:lnSpc>
                <a:spcPct val="110000"/>
              </a:lnSpc>
              <a:spcBef>
                <a:spcPts val="0"/>
              </a:spcBef>
              <a:spcAft>
                <a:spcPts val="0"/>
              </a:spcAft>
            </a:pPr>
            <a:r>
              <a:rPr lang="en-US" altLang="zh-CN" sz="1800" dirty="0">
                <a:solidFill>
                  <a:schemeClr val="tx1"/>
                </a:solidFill>
                <a:sym typeface="Symbol" pitchFamily="18" charset="2"/>
              </a:rPr>
              <a:t>2. </a:t>
            </a:r>
            <a:r>
              <a:rPr lang="zh-CN" altLang="en-US" sz="1800" dirty="0">
                <a:solidFill>
                  <a:schemeClr val="tx1"/>
                </a:solidFill>
                <a:sym typeface="Symbol" pitchFamily="18" charset="2"/>
              </a:rPr>
              <a:t>对</a:t>
            </a:r>
            <a:r>
              <a:rPr lang="en-US" altLang="zh-CN" sz="1800" dirty="0">
                <a:solidFill>
                  <a:schemeClr val="tx1"/>
                </a:solidFill>
                <a:sym typeface="Symbol" pitchFamily="18" charset="2"/>
              </a:rPr>
              <a:t>k=1:n </a:t>
            </a:r>
          </a:p>
          <a:p>
            <a:pPr>
              <a:lnSpc>
                <a:spcPct val="110000"/>
              </a:lnSpc>
              <a:spcBef>
                <a:spcPts val="0"/>
              </a:spcBef>
              <a:spcAft>
                <a:spcPts val="0"/>
              </a:spcAft>
            </a:pPr>
            <a:r>
              <a:rPr lang="en-US" altLang="zh-CN" sz="1800" dirty="0">
                <a:solidFill>
                  <a:schemeClr val="tx1"/>
                </a:solidFill>
                <a:sym typeface="Symbol" pitchFamily="18" charset="2"/>
              </a:rPr>
              <a:t>3.   </a:t>
            </a:r>
            <a:r>
              <a:rPr lang="zh-CN" altLang="en-US" sz="1800" dirty="0">
                <a:solidFill>
                  <a:schemeClr val="tx1"/>
                </a:solidFill>
                <a:sym typeface="Symbol" pitchFamily="18" charset="2"/>
              </a:rPr>
              <a:t>对</a:t>
            </a:r>
            <a:r>
              <a:rPr lang="en-US" altLang="zh-CN" sz="1800" dirty="0" err="1">
                <a:solidFill>
                  <a:schemeClr val="tx1"/>
                </a:solidFill>
                <a:sym typeface="Symbol" pitchFamily="18" charset="2"/>
              </a:rPr>
              <a:t>i</a:t>
            </a:r>
            <a:r>
              <a:rPr lang="en-US" altLang="zh-CN" sz="1800" dirty="0">
                <a:solidFill>
                  <a:schemeClr val="tx1"/>
                </a:solidFill>
                <a:sym typeface="Symbol" pitchFamily="18" charset="2"/>
              </a:rPr>
              <a:t>=1:n, </a:t>
            </a:r>
            <a:r>
              <a:rPr lang="zh-CN" altLang="en-US" sz="1800" dirty="0">
                <a:solidFill>
                  <a:schemeClr val="tx1"/>
                </a:solidFill>
                <a:sym typeface="Symbol" pitchFamily="18" charset="2"/>
              </a:rPr>
              <a:t>对</a:t>
            </a:r>
            <a:r>
              <a:rPr lang="en-US" altLang="zh-CN" sz="1800" dirty="0">
                <a:solidFill>
                  <a:schemeClr val="tx1"/>
                </a:solidFill>
                <a:sym typeface="Symbol" pitchFamily="18" charset="2"/>
              </a:rPr>
              <a:t>j=1:n </a:t>
            </a:r>
          </a:p>
          <a:p>
            <a:pPr>
              <a:lnSpc>
                <a:spcPct val="110000"/>
              </a:lnSpc>
              <a:spcBef>
                <a:spcPts val="0"/>
              </a:spcBef>
              <a:spcAft>
                <a:spcPts val="0"/>
              </a:spcAft>
            </a:pPr>
            <a:r>
              <a:rPr lang="en-US" altLang="zh-CN" sz="1800" dirty="0">
                <a:solidFill>
                  <a:schemeClr val="tx1"/>
                </a:solidFill>
                <a:sym typeface="Symbol" pitchFamily="18" charset="2"/>
              </a:rPr>
              <a:t>4.     </a:t>
            </a:r>
            <a:r>
              <a:rPr lang="zh-CN" altLang="en-US" sz="1800" dirty="0">
                <a:solidFill>
                  <a:schemeClr val="tx1"/>
                </a:solidFill>
                <a:sym typeface="Symbol" pitchFamily="18" charset="2"/>
              </a:rPr>
              <a:t>若 </a:t>
            </a:r>
            <a:r>
              <a:rPr lang="en-US" altLang="zh-CN" sz="1800" dirty="0">
                <a:solidFill>
                  <a:schemeClr val="tx1"/>
                </a:solidFill>
                <a:sym typeface="Symbol" pitchFamily="18" charset="2"/>
              </a:rPr>
              <a:t>D[</a:t>
            </a:r>
            <a:r>
              <a:rPr lang="en-US" altLang="zh-CN" sz="1800" dirty="0" err="1">
                <a:solidFill>
                  <a:schemeClr val="tx1"/>
                </a:solidFill>
                <a:sym typeface="Symbol" pitchFamily="18" charset="2"/>
              </a:rPr>
              <a:t>i,k</a:t>
            </a:r>
            <a:r>
              <a:rPr lang="en-US" altLang="zh-CN" sz="1800" dirty="0">
                <a:solidFill>
                  <a:schemeClr val="tx1"/>
                </a:solidFill>
                <a:sym typeface="Symbol" pitchFamily="18" charset="2"/>
              </a:rPr>
              <a:t>]+D[</a:t>
            </a:r>
            <a:r>
              <a:rPr lang="en-US" altLang="zh-CN" sz="1800" dirty="0" err="1">
                <a:solidFill>
                  <a:schemeClr val="tx1"/>
                </a:solidFill>
                <a:sym typeface="Symbol" pitchFamily="18" charset="2"/>
              </a:rPr>
              <a:t>k,j</a:t>
            </a:r>
            <a:r>
              <a:rPr lang="en-US" altLang="zh-CN" sz="1800" dirty="0">
                <a:solidFill>
                  <a:schemeClr val="tx1"/>
                </a:solidFill>
                <a:sym typeface="Symbol" pitchFamily="18" charset="2"/>
              </a:rPr>
              <a:t>]</a:t>
            </a:r>
            <a:r>
              <a:rPr lang="en-US" altLang="zh-CN" sz="1800" dirty="0">
                <a:sym typeface="Symbol" pitchFamily="18" charset="2"/>
              </a:rPr>
              <a:t> &lt; </a:t>
            </a:r>
            <a:r>
              <a:rPr lang="en-US" altLang="zh-CN" sz="1800" dirty="0">
                <a:solidFill>
                  <a:schemeClr val="tx1"/>
                </a:solidFill>
                <a:sym typeface="Symbol" pitchFamily="18" charset="2"/>
              </a:rPr>
              <a:t>D[</a:t>
            </a:r>
            <a:r>
              <a:rPr lang="en-US" altLang="zh-CN" sz="1800" dirty="0" err="1">
                <a:solidFill>
                  <a:schemeClr val="tx1"/>
                </a:solidFill>
                <a:sym typeface="Symbol" pitchFamily="18" charset="2"/>
              </a:rPr>
              <a:t>i,j</a:t>
            </a:r>
            <a:r>
              <a:rPr lang="en-US" altLang="zh-CN" sz="1800" dirty="0">
                <a:solidFill>
                  <a:schemeClr val="tx1"/>
                </a:solidFill>
                <a:sym typeface="Symbol" pitchFamily="18" charset="2"/>
              </a:rPr>
              <a:t>] </a:t>
            </a:r>
            <a:endParaRPr lang="en-US" altLang="zh-CN" sz="1800" dirty="0">
              <a:sym typeface="Symbol" pitchFamily="18" charset="2"/>
            </a:endParaRPr>
          </a:p>
          <a:p>
            <a:pPr>
              <a:lnSpc>
                <a:spcPct val="110000"/>
              </a:lnSpc>
              <a:spcBef>
                <a:spcPts val="0"/>
              </a:spcBef>
              <a:spcAft>
                <a:spcPts val="0"/>
              </a:spcAft>
            </a:pPr>
            <a:r>
              <a:rPr lang="en-US" altLang="zh-CN" sz="1800" dirty="0" smtClean="0">
                <a:solidFill>
                  <a:schemeClr val="tx1"/>
                </a:solidFill>
                <a:sym typeface="Symbol" pitchFamily="18" charset="2"/>
              </a:rPr>
              <a:t>5.     </a:t>
            </a:r>
            <a:r>
              <a:rPr lang="zh-CN" altLang="en-US" sz="1800" dirty="0" smtClean="0">
                <a:solidFill>
                  <a:schemeClr val="tx1"/>
                </a:solidFill>
                <a:sym typeface="Symbol" pitchFamily="18" charset="2"/>
              </a:rPr>
              <a:t>则</a:t>
            </a:r>
            <a:r>
              <a:rPr lang="en-US" altLang="zh-CN" sz="1800" dirty="0" smtClean="0">
                <a:solidFill>
                  <a:schemeClr val="tx1"/>
                </a:solidFill>
                <a:sym typeface="Symbol" pitchFamily="18" charset="2"/>
              </a:rPr>
              <a:t> </a:t>
            </a:r>
            <a:r>
              <a:rPr lang="en-US" altLang="zh-CN" sz="1800" dirty="0">
                <a:solidFill>
                  <a:schemeClr val="tx1"/>
                </a:solidFill>
                <a:sym typeface="Symbol" pitchFamily="18" charset="2"/>
              </a:rPr>
              <a:t>D[</a:t>
            </a:r>
            <a:r>
              <a:rPr lang="en-US" altLang="zh-CN" sz="1800" dirty="0" err="1">
                <a:solidFill>
                  <a:schemeClr val="tx1"/>
                </a:solidFill>
                <a:sym typeface="Symbol" pitchFamily="18" charset="2"/>
              </a:rPr>
              <a:t>i,j</a:t>
            </a:r>
            <a:r>
              <a:rPr lang="en-US" altLang="zh-CN" sz="1800" dirty="0">
                <a:solidFill>
                  <a:schemeClr val="tx1"/>
                </a:solidFill>
                <a:sym typeface="Symbol" pitchFamily="18" charset="2"/>
              </a:rPr>
              <a:t>] = </a:t>
            </a:r>
            <a:r>
              <a:rPr lang="en-US" altLang="en-US" sz="1800" dirty="0">
                <a:solidFill>
                  <a:schemeClr val="tx1"/>
                </a:solidFill>
                <a:sym typeface="Symbol" pitchFamily="18" charset="2"/>
              </a:rPr>
              <a:t>D[</a:t>
            </a:r>
            <a:r>
              <a:rPr lang="en-US" altLang="en-US" sz="1800" dirty="0" err="1">
                <a:solidFill>
                  <a:schemeClr val="tx1"/>
                </a:solidFill>
                <a:sym typeface="Symbol" pitchFamily="18" charset="2"/>
              </a:rPr>
              <a:t>i,k</a:t>
            </a:r>
            <a:r>
              <a:rPr lang="en-US" altLang="en-US" sz="1800" dirty="0">
                <a:solidFill>
                  <a:schemeClr val="tx1"/>
                </a:solidFill>
                <a:sym typeface="Symbol" pitchFamily="18" charset="2"/>
              </a:rPr>
              <a:t>]</a:t>
            </a:r>
            <a:r>
              <a:rPr lang="en-US" altLang="zh-CN" sz="1800" dirty="0">
                <a:solidFill>
                  <a:schemeClr val="tx1"/>
                </a:solidFill>
                <a:sym typeface="Symbol" pitchFamily="18" charset="2"/>
              </a:rPr>
              <a:t>+</a:t>
            </a:r>
            <a:r>
              <a:rPr lang="en-US" altLang="en-US" sz="1800" dirty="0">
                <a:solidFill>
                  <a:schemeClr val="tx1"/>
                </a:solidFill>
                <a:sym typeface="Symbol" pitchFamily="18" charset="2"/>
              </a:rPr>
              <a:t>D[</a:t>
            </a:r>
            <a:r>
              <a:rPr lang="en-US" altLang="en-US" sz="1800" dirty="0" err="1">
                <a:solidFill>
                  <a:schemeClr val="tx1"/>
                </a:solidFill>
                <a:sym typeface="Symbol" pitchFamily="18" charset="2"/>
              </a:rPr>
              <a:t>k,j</a:t>
            </a:r>
            <a:r>
              <a:rPr lang="en-US" altLang="en-US" sz="1800" dirty="0">
                <a:solidFill>
                  <a:schemeClr val="tx1"/>
                </a:solidFill>
                <a:sym typeface="Symbol" pitchFamily="18" charset="2"/>
              </a:rPr>
              <a:t>]</a:t>
            </a:r>
            <a:r>
              <a:rPr lang="en-US" altLang="zh-CN" sz="1800" dirty="0">
                <a:solidFill>
                  <a:schemeClr val="tx1"/>
                </a:solidFill>
                <a:sym typeface="Symbol" pitchFamily="18" charset="2"/>
              </a:rPr>
              <a:t>; </a:t>
            </a:r>
            <a:br>
              <a:rPr lang="en-US" altLang="zh-CN" sz="1800" dirty="0">
                <a:solidFill>
                  <a:schemeClr val="tx1"/>
                </a:solidFill>
                <a:sym typeface="Symbol" pitchFamily="18" charset="2"/>
              </a:rPr>
            </a:br>
            <a:r>
              <a:rPr lang="en-US" altLang="zh-CN" sz="1800" dirty="0" smtClean="0">
                <a:solidFill>
                  <a:schemeClr val="tx1"/>
                </a:solidFill>
                <a:sym typeface="Symbol" pitchFamily="18" charset="2"/>
              </a:rPr>
              <a:t>6. </a:t>
            </a:r>
            <a:r>
              <a:rPr lang="zh-CN" altLang="en-US" sz="1800" dirty="0" smtClean="0">
                <a:solidFill>
                  <a:schemeClr val="tx1"/>
                </a:solidFill>
                <a:sym typeface="Symbol" pitchFamily="18" charset="2"/>
              </a:rPr>
              <a:t>输出</a:t>
            </a:r>
            <a:r>
              <a:rPr lang="en-US" altLang="zh-CN" sz="1800" dirty="0" smtClean="0">
                <a:solidFill>
                  <a:schemeClr val="tx1"/>
                </a:solidFill>
                <a:sym typeface="Symbol" pitchFamily="18" charset="2"/>
              </a:rPr>
              <a:t>D[1,n]</a:t>
            </a:r>
          </a:p>
          <a:p>
            <a:pPr>
              <a:lnSpc>
                <a:spcPct val="110000"/>
              </a:lnSpc>
              <a:spcBef>
                <a:spcPts val="0"/>
              </a:spcBef>
              <a:spcAft>
                <a:spcPts val="0"/>
              </a:spcAft>
            </a:pPr>
            <a:r>
              <a:rPr lang="zh-CN" altLang="en-US" sz="1800" dirty="0" smtClean="0">
                <a:solidFill>
                  <a:schemeClr val="tx1"/>
                </a:solidFill>
              </a:rPr>
              <a:t>时间</a:t>
            </a:r>
            <a:r>
              <a:rPr lang="en-US" altLang="zh-CN" sz="1800" dirty="0" smtClean="0">
                <a:solidFill>
                  <a:schemeClr val="tx1"/>
                </a:solidFill>
              </a:rPr>
              <a:t>O(n</a:t>
            </a:r>
            <a:r>
              <a:rPr lang="en-US" altLang="zh-CN" sz="1800" baseline="30000" dirty="0" smtClean="0">
                <a:solidFill>
                  <a:schemeClr val="tx1"/>
                </a:solidFill>
              </a:rPr>
              <a:t>3</a:t>
            </a:r>
            <a:r>
              <a:rPr lang="en-US" altLang="zh-CN" sz="1800" dirty="0" smtClean="0">
                <a:solidFill>
                  <a:schemeClr val="tx1"/>
                </a:solidFill>
              </a:rPr>
              <a:t>):</a:t>
            </a:r>
          </a:p>
          <a:p>
            <a:pPr>
              <a:lnSpc>
                <a:spcPct val="110000"/>
              </a:lnSpc>
              <a:spcBef>
                <a:spcPts val="0"/>
              </a:spcBef>
              <a:spcAft>
                <a:spcPts val="0"/>
              </a:spcAft>
            </a:pPr>
            <a:r>
              <a:rPr lang="en-US" altLang="zh-CN" sz="1800" dirty="0" smtClean="0">
                <a:solidFill>
                  <a:schemeClr val="tx1"/>
                </a:solidFill>
              </a:rPr>
              <a:t>45</a:t>
            </a:r>
            <a:r>
              <a:rPr lang="zh-CN" altLang="en-US" sz="1800" dirty="0" smtClean="0">
                <a:solidFill>
                  <a:schemeClr val="tx1"/>
                </a:solidFill>
              </a:rPr>
              <a:t>两步常数时间</a:t>
            </a:r>
            <a:endParaRPr lang="en-US" altLang="zh-CN" sz="1800" dirty="0" smtClean="0">
              <a:solidFill>
                <a:schemeClr val="tx1"/>
              </a:solidFill>
            </a:endParaRPr>
          </a:p>
          <a:p>
            <a:pPr>
              <a:lnSpc>
                <a:spcPct val="110000"/>
              </a:lnSpc>
              <a:spcBef>
                <a:spcPts val="0"/>
              </a:spcBef>
              <a:spcAft>
                <a:spcPts val="0"/>
              </a:spcAft>
            </a:pPr>
            <a:r>
              <a:rPr lang="en-US" altLang="zh-CN" sz="1800" dirty="0" smtClean="0">
                <a:solidFill>
                  <a:schemeClr val="tx1"/>
                </a:solidFill>
              </a:rPr>
              <a:t>23</a:t>
            </a:r>
            <a:r>
              <a:rPr lang="zh-CN" altLang="en-US" sz="1800" dirty="0" smtClean="0">
                <a:solidFill>
                  <a:schemeClr val="tx1"/>
                </a:solidFill>
              </a:rPr>
              <a:t>三重循环</a:t>
            </a:r>
            <a:r>
              <a:rPr lang="en-US" altLang="zh-CN" sz="1800" dirty="0" smtClean="0">
                <a:solidFill>
                  <a:schemeClr val="tx1"/>
                </a:solidFill>
              </a:rPr>
              <a:t>O(n</a:t>
            </a:r>
            <a:r>
              <a:rPr lang="en-US" altLang="zh-CN" sz="1800" baseline="30000" dirty="0" smtClean="0">
                <a:solidFill>
                  <a:schemeClr val="tx1"/>
                </a:solidFill>
              </a:rPr>
              <a:t>3</a:t>
            </a:r>
            <a:r>
              <a:rPr lang="en-US" altLang="zh-CN" sz="1800" dirty="0" smtClean="0">
                <a:solidFill>
                  <a:schemeClr val="tx1"/>
                </a:solidFill>
              </a:rPr>
              <a:t>)</a:t>
            </a:r>
          </a:p>
        </p:txBody>
      </p:sp>
      <p:sp>
        <p:nvSpPr>
          <p:cNvPr id="5" name="TextBox 1"/>
          <p:cNvSpPr txBox="1"/>
          <p:nvPr/>
        </p:nvSpPr>
        <p:spPr bwMode="auto">
          <a:xfrm>
            <a:off x="4058273" y="1190937"/>
            <a:ext cx="4915128" cy="5478423"/>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0" hangingPunct="0">
              <a:spcBef>
                <a:spcPct val="10000"/>
              </a:spcBef>
              <a:buSzPct val="75000"/>
            </a:pPr>
            <a:r>
              <a:rPr lang="zh-CN" altLang="en-US" sz="2000" dirty="0" smtClean="0">
                <a:solidFill>
                  <a:schemeClr val="tx1"/>
                </a:solidFill>
              </a:rPr>
              <a:t>解法二</a:t>
            </a:r>
            <a:r>
              <a:rPr lang="en-US" altLang="zh-CN" sz="2000" dirty="0" smtClean="0">
                <a:solidFill>
                  <a:schemeClr val="tx1"/>
                </a:solidFill>
              </a:rPr>
              <a:t>: </a:t>
            </a:r>
            <a:r>
              <a:rPr lang="zh-CN" altLang="en-US" sz="2000" dirty="0" smtClean="0">
                <a:solidFill>
                  <a:schemeClr val="tx1"/>
                </a:solidFill>
              </a:rPr>
              <a:t>子结构</a:t>
            </a:r>
            <a:r>
              <a:rPr lang="en-US" altLang="zh-CN" sz="2000" dirty="0" smtClean="0">
                <a:solidFill>
                  <a:schemeClr val="tx1"/>
                </a:solidFill>
              </a:rPr>
              <a:t>OSP</a:t>
            </a:r>
            <a:r>
              <a:rPr lang="zh-CN" altLang="en-US" sz="2000" dirty="0" smtClean="0">
                <a:solidFill>
                  <a:schemeClr val="tx1"/>
                </a:solidFill>
              </a:rPr>
              <a:t>分析同单源</a:t>
            </a:r>
            <a:r>
              <a:rPr lang="zh-CN" altLang="en-US" sz="2000" dirty="0">
                <a:solidFill>
                  <a:schemeClr val="tx1"/>
                </a:solidFill>
              </a:rPr>
              <a:t>最</a:t>
            </a:r>
            <a:r>
              <a:rPr lang="zh-CN" altLang="en-US" sz="2000" dirty="0" smtClean="0">
                <a:solidFill>
                  <a:schemeClr val="tx1"/>
                </a:solidFill>
              </a:rPr>
              <a:t>短路</a:t>
            </a:r>
            <a:endParaRPr lang="en-US" altLang="zh-CN" sz="2000" dirty="0" smtClean="0">
              <a:solidFill>
                <a:schemeClr val="tx1"/>
              </a:solidFill>
            </a:endParaRPr>
          </a:p>
          <a:p>
            <a:pPr>
              <a:lnSpc>
                <a:spcPct val="110000"/>
              </a:lnSpc>
              <a:spcBef>
                <a:spcPct val="10000"/>
              </a:spcBef>
              <a:spcAft>
                <a:spcPct val="10000"/>
              </a:spcAft>
            </a:pPr>
            <a:r>
              <a:rPr lang="en-US" altLang="zh-CN" sz="2000" dirty="0">
                <a:solidFill>
                  <a:schemeClr val="tx1"/>
                </a:solidFill>
                <a:sym typeface="Symbol" pitchFamily="18" charset="2"/>
              </a:rPr>
              <a:t>1. </a:t>
            </a:r>
            <a:r>
              <a:rPr lang="zh-CN" altLang="en-US" sz="2000" dirty="0">
                <a:solidFill>
                  <a:schemeClr val="tx1"/>
                </a:solidFill>
                <a:sym typeface="Symbol" pitchFamily="18" charset="2"/>
              </a:rPr>
              <a:t>初始</a:t>
            </a:r>
            <a:r>
              <a:rPr lang="en-US" altLang="zh-CN" sz="2000" dirty="0" smtClean="0">
                <a:solidFill>
                  <a:schemeClr val="tx1"/>
                </a:solidFill>
                <a:sym typeface="Symbol" pitchFamily="18" charset="2"/>
              </a:rPr>
              <a:t>d[1]=</a:t>
            </a:r>
            <a:r>
              <a:rPr lang="en-US" altLang="zh-CN" sz="2000" dirty="0">
                <a:solidFill>
                  <a:schemeClr val="tx1"/>
                </a:solidFill>
                <a:sym typeface="Symbol" pitchFamily="18" charset="2"/>
              </a:rPr>
              <a:t>0, </a:t>
            </a:r>
            <a:r>
              <a:rPr lang="zh-CN" altLang="en-US" sz="2000" dirty="0">
                <a:solidFill>
                  <a:schemeClr val="tx1"/>
                </a:solidFill>
                <a:sym typeface="Symbol" pitchFamily="18" charset="2"/>
              </a:rPr>
              <a:t>其它点</a:t>
            </a:r>
            <a:r>
              <a:rPr lang="en-US" altLang="zh-CN" sz="2000" dirty="0">
                <a:solidFill>
                  <a:schemeClr val="tx1"/>
                </a:solidFill>
                <a:sym typeface="Symbol" pitchFamily="18" charset="2"/>
              </a:rPr>
              <a:t>d[u]=INF,  S</a:t>
            </a:r>
            <a:r>
              <a:rPr lang="zh-CN" altLang="en-US" sz="2000" dirty="0">
                <a:solidFill>
                  <a:schemeClr val="tx1"/>
                </a:solidFill>
                <a:sym typeface="Symbol" pitchFamily="18" charset="2"/>
              </a:rPr>
              <a:t>空</a:t>
            </a:r>
            <a:r>
              <a:rPr lang="en-US" altLang="zh-CN" sz="2000" dirty="0">
                <a:solidFill>
                  <a:schemeClr val="tx1"/>
                </a:solidFill>
                <a:sym typeface="Symbol" pitchFamily="18" charset="2"/>
              </a:rPr>
              <a:t>, Q=V </a:t>
            </a:r>
          </a:p>
          <a:p>
            <a:pPr>
              <a:lnSpc>
                <a:spcPct val="110000"/>
              </a:lnSpc>
              <a:spcBef>
                <a:spcPct val="10000"/>
              </a:spcBef>
              <a:spcAft>
                <a:spcPct val="10000"/>
              </a:spcAft>
            </a:pPr>
            <a:r>
              <a:rPr lang="en-US" altLang="zh-CN" sz="2000" dirty="0">
                <a:solidFill>
                  <a:schemeClr val="tx1"/>
                </a:solidFill>
                <a:sym typeface="Symbol" pitchFamily="18" charset="2"/>
              </a:rPr>
              <a:t>2. </a:t>
            </a:r>
            <a:r>
              <a:rPr lang="zh-CN" altLang="en-US" sz="2000" dirty="0">
                <a:solidFill>
                  <a:schemeClr val="tx1"/>
                </a:solidFill>
                <a:sym typeface="Symbol" pitchFamily="18" charset="2"/>
              </a:rPr>
              <a:t>当</a:t>
            </a:r>
            <a:r>
              <a:rPr lang="en-US" altLang="zh-CN" sz="2000" dirty="0">
                <a:solidFill>
                  <a:schemeClr val="tx1"/>
                </a:solidFill>
                <a:sym typeface="Symbol" pitchFamily="18" charset="2"/>
              </a:rPr>
              <a:t>Q</a:t>
            </a:r>
            <a:r>
              <a:rPr lang="zh-CN" altLang="en-US" sz="2000" dirty="0">
                <a:solidFill>
                  <a:schemeClr val="tx1"/>
                </a:solidFill>
                <a:sym typeface="Symbol" pitchFamily="18" charset="2"/>
              </a:rPr>
              <a:t>非空 </a:t>
            </a:r>
          </a:p>
          <a:p>
            <a:pPr>
              <a:lnSpc>
                <a:spcPct val="110000"/>
              </a:lnSpc>
              <a:spcBef>
                <a:spcPct val="10000"/>
              </a:spcBef>
              <a:spcAft>
                <a:spcPct val="10000"/>
              </a:spcAft>
            </a:pPr>
            <a:r>
              <a:rPr lang="en-US" altLang="zh-CN" sz="2000" dirty="0">
                <a:solidFill>
                  <a:schemeClr val="tx1"/>
                </a:solidFill>
                <a:sym typeface="Symbol" pitchFamily="18" charset="2"/>
              </a:rPr>
              <a:t>3.       </a:t>
            </a:r>
            <a:r>
              <a:rPr lang="zh-CN" altLang="en-US" sz="2000" dirty="0">
                <a:solidFill>
                  <a:schemeClr val="tx1"/>
                </a:solidFill>
                <a:sym typeface="Symbol" pitchFamily="18" charset="2"/>
              </a:rPr>
              <a:t>取出</a:t>
            </a:r>
            <a:r>
              <a:rPr lang="en-US" altLang="zh-CN" sz="2000" dirty="0">
                <a:solidFill>
                  <a:schemeClr val="tx1"/>
                </a:solidFill>
                <a:sym typeface="Symbol" pitchFamily="18" charset="2"/>
              </a:rPr>
              <a:t>Q</a:t>
            </a:r>
            <a:r>
              <a:rPr lang="zh-CN" altLang="en-US" sz="2000" dirty="0">
                <a:solidFill>
                  <a:schemeClr val="tx1"/>
                </a:solidFill>
                <a:sym typeface="Symbol" pitchFamily="18" charset="2"/>
              </a:rPr>
              <a:t>中</a:t>
            </a:r>
            <a:r>
              <a:rPr lang="en-US" altLang="zh-CN" sz="2000" dirty="0">
                <a:solidFill>
                  <a:schemeClr val="tx1"/>
                </a:solidFill>
                <a:sym typeface="Symbol" pitchFamily="18" charset="2"/>
              </a:rPr>
              <a:t>u</a:t>
            </a:r>
            <a:r>
              <a:rPr lang="zh-CN" altLang="en-US" sz="2000" dirty="0">
                <a:solidFill>
                  <a:schemeClr val="tx1"/>
                </a:solidFill>
                <a:sym typeface="Symbol" pitchFamily="18" charset="2"/>
              </a:rPr>
              <a:t>使得</a:t>
            </a:r>
            <a:r>
              <a:rPr lang="en-US" altLang="zh-CN" sz="2000" dirty="0">
                <a:solidFill>
                  <a:schemeClr val="tx1"/>
                </a:solidFill>
                <a:sym typeface="Symbol" pitchFamily="18" charset="2"/>
              </a:rPr>
              <a:t>d[u]</a:t>
            </a:r>
            <a:r>
              <a:rPr lang="zh-CN" altLang="en-US" sz="2000" dirty="0">
                <a:solidFill>
                  <a:schemeClr val="tx1"/>
                </a:solidFill>
                <a:sym typeface="Symbol" pitchFamily="18" charset="2"/>
              </a:rPr>
              <a:t>最小 </a:t>
            </a:r>
          </a:p>
          <a:p>
            <a:pPr>
              <a:lnSpc>
                <a:spcPct val="110000"/>
              </a:lnSpc>
              <a:spcBef>
                <a:spcPct val="10000"/>
              </a:spcBef>
              <a:spcAft>
                <a:spcPct val="10000"/>
              </a:spcAft>
            </a:pPr>
            <a:r>
              <a:rPr lang="en-US" altLang="zh-CN" sz="2000" dirty="0">
                <a:solidFill>
                  <a:schemeClr val="tx1"/>
                </a:solidFill>
                <a:sym typeface="Symbol" pitchFamily="18" charset="2"/>
              </a:rPr>
              <a:t>4.       </a:t>
            </a:r>
            <a:r>
              <a:rPr lang="zh-CN" altLang="en-US" sz="2000" dirty="0">
                <a:solidFill>
                  <a:schemeClr val="tx1"/>
                </a:solidFill>
                <a:sym typeface="Symbol" pitchFamily="18" charset="2"/>
              </a:rPr>
              <a:t>将</a:t>
            </a:r>
            <a:r>
              <a:rPr lang="en-US" altLang="zh-CN" sz="2000" dirty="0">
                <a:solidFill>
                  <a:schemeClr val="tx1"/>
                </a:solidFill>
                <a:sym typeface="Symbol" pitchFamily="18" charset="2"/>
              </a:rPr>
              <a:t>u</a:t>
            </a:r>
            <a:r>
              <a:rPr lang="zh-CN" altLang="en-US" sz="2000" dirty="0">
                <a:solidFill>
                  <a:schemeClr val="tx1"/>
                </a:solidFill>
                <a:sym typeface="Symbol" pitchFamily="18" charset="2"/>
              </a:rPr>
              <a:t>添加到</a:t>
            </a:r>
            <a:r>
              <a:rPr lang="en-US" altLang="zh-CN" sz="2000" dirty="0">
                <a:solidFill>
                  <a:schemeClr val="tx1"/>
                </a:solidFill>
                <a:sym typeface="Symbol" pitchFamily="18" charset="2"/>
              </a:rPr>
              <a:t>S</a:t>
            </a:r>
            <a:r>
              <a:rPr lang="zh-CN" altLang="en-US" sz="2000" dirty="0">
                <a:solidFill>
                  <a:schemeClr val="tx1"/>
                </a:solidFill>
                <a:sym typeface="Symbol" pitchFamily="18" charset="2"/>
              </a:rPr>
              <a:t>中 </a:t>
            </a:r>
          </a:p>
          <a:p>
            <a:pPr>
              <a:lnSpc>
                <a:spcPct val="110000"/>
              </a:lnSpc>
              <a:spcBef>
                <a:spcPct val="10000"/>
              </a:spcBef>
              <a:spcAft>
                <a:spcPct val="10000"/>
              </a:spcAft>
            </a:pPr>
            <a:r>
              <a:rPr lang="en-US" altLang="zh-CN" sz="2000" dirty="0" smtClean="0">
                <a:solidFill>
                  <a:schemeClr val="tx1"/>
                </a:solidFill>
                <a:sym typeface="Symbol" pitchFamily="18" charset="2"/>
              </a:rPr>
              <a:t>5.       </a:t>
            </a:r>
            <a:r>
              <a:rPr lang="zh-CN" altLang="en-US" sz="2000" dirty="0" smtClean="0">
                <a:solidFill>
                  <a:schemeClr val="tx1"/>
                </a:solidFill>
                <a:sym typeface="Symbol" pitchFamily="18" charset="2"/>
              </a:rPr>
              <a:t>对</a:t>
            </a:r>
            <a:r>
              <a:rPr lang="en-US" altLang="zh-CN" sz="2000" dirty="0">
                <a:solidFill>
                  <a:schemeClr val="tx1"/>
                </a:solidFill>
                <a:sym typeface="Symbol" pitchFamily="18" charset="2"/>
              </a:rPr>
              <a:t>u</a:t>
            </a:r>
            <a:r>
              <a:rPr lang="zh-CN" altLang="en-US" sz="2000" dirty="0">
                <a:solidFill>
                  <a:schemeClr val="tx1"/>
                </a:solidFill>
                <a:sym typeface="Symbol" pitchFamily="18" charset="2"/>
              </a:rPr>
              <a:t>的每个邻居</a:t>
            </a:r>
            <a:r>
              <a:rPr lang="en-US" altLang="zh-CN" sz="2000" dirty="0">
                <a:solidFill>
                  <a:schemeClr val="tx1"/>
                </a:solidFill>
                <a:sym typeface="Symbol" pitchFamily="18" charset="2"/>
              </a:rPr>
              <a:t>v, </a:t>
            </a:r>
            <a:r>
              <a:rPr lang="zh-CN" altLang="en-US" sz="2000" dirty="0">
                <a:solidFill>
                  <a:schemeClr val="tx1"/>
                </a:solidFill>
                <a:sym typeface="Symbol" pitchFamily="18" charset="2"/>
              </a:rPr>
              <a:t>松弛</a:t>
            </a:r>
            <a:r>
              <a:rPr lang="en-US" altLang="zh-CN" sz="2000" dirty="0">
                <a:solidFill>
                  <a:schemeClr val="tx1"/>
                </a:solidFill>
                <a:sym typeface="Symbol" pitchFamily="18" charset="2"/>
              </a:rPr>
              <a:t>(</a:t>
            </a:r>
            <a:r>
              <a:rPr lang="en-US" altLang="zh-CN" sz="2000" dirty="0" err="1">
                <a:solidFill>
                  <a:schemeClr val="tx1"/>
                </a:solidFill>
                <a:sym typeface="Symbol" pitchFamily="18" charset="2"/>
              </a:rPr>
              <a:t>u,v</a:t>
            </a:r>
            <a:r>
              <a:rPr lang="en-US" altLang="zh-CN" sz="2000" dirty="0" smtClean="0">
                <a:solidFill>
                  <a:schemeClr val="tx1"/>
                </a:solidFill>
                <a:sym typeface="Symbol" pitchFamily="18" charset="2"/>
              </a:rPr>
              <a:t>). </a:t>
            </a:r>
          </a:p>
          <a:p>
            <a:pPr>
              <a:spcBef>
                <a:spcPct val="10000"/>
              </a:spcBef>
              <a:spcAft>
                <a:spcPct val="10000"/>
              </a:spcAft>
            </a:pPr>
            <a:r>
              <a:rPr lang="zh-CN" altLang="en-US" sz="2000" dirty="0" smtClean="0">
                <a:solidFill>
                  <a:srgbClr val="FF3300"/>
                </a:solidFill>
                <a:sym typeface="Symbol" pitchFamily="18" charset="2"/>
              </a:rPr>
              <a:t>松弛</a:t>
            </a:r>
            <a:r>
              <a:rPr lang="en-US" altLang="zh-CN" sz="2000" dirty="0" smtClean="0">
                <a:solidFill>
                  <a:schemeClr val="tx1"/>
                </a:solidFill>
                <a:sym typeface="Symbol" pitchFamily="18" charset="2"/>
              </a:rPr>
              <a:t>(</a:t>
            </a:r>
            <a:r>
              <a:rPr lang="en-US" altLang="zh-CN" sz="2000" dirty="0" err="1" smtClean="0">
                <a:solidFill>
                  <a:schemeClr val="tx1"/>
                </a:solidFill>
                <a:sym typeface="Symbol" pitchFamily="18" charset="2"/>
              </a:rPr>
              <a:t>u,v</a:t>
            </a:r>
            <a:r>
              <a:rPr lang="en-US" altLang="zh-CN" sz="2000" dirty="0">
                <a:solidFill>
                  <a:schemeClr val="tx1"/>
                </a:solidFill>
                <a:sym typeface="Symbol" pitchFamily="18" charset="2"/>
              </a:rPr>
              <a:t>): </a:t>
            </a:r>
            <a:r>
              <a:rPr lang="zh-CN" altLang="en-US" sz="2000" dirty="0">
                <a:solidFill>
                  <a:schemeClr val="tx1"/>
                </a:solidFill>
                <a:sym typeface="Symbol" pitchFamily="18" charset="2"/>
              </a:rPr>
              <a:t> </a:t>
            </a:r>
          </a:p>
          <a:p>
            <a:pPr>
              <a:spcBef>
                <a:spcPct val="10000"/>
              </a:spcBef>
              <a:spcAft>
                <a:spcPct val="10000"/>
              </a:spcAft>
            </a:pPr>
            <a:r>
              <a:rPr lang="en-US" altLang="zh-CN" sz="2000" dirty="0" smtClean="0">
                <a:solidFill>
                  <a:schemeClr val="tx1"/>
                </a:solidFill>
                <a:sym typeface="Symbol" pitchFamily="18" charset="2"/>
              </a:rPr>
              <a:t>1. </a:t>
            </a:r>
            <a:r>
              <a:rPr lang="zh-CN" altLang="en-US" sz="2000" dirty="0" smtClean="0">
                <a:solidFill>
                  <a:schemeClr val="tx1"/>
                </a:solidFill>
                <a:sym typeface="Symbol" pitchFamily="18" charset="2"/>
              </a:rPr>
              <a:t>若</a:t>
            </a:r>
            <a:r>
              <a:rPr lang="en-US" altLang="zh-CN" sz="2000" dirty="0">
                <a:solidFill>
                  <a:schemeClr val="tx1"/>
                </a:solidFill>
                <a:sym typeface="Symbol" pitchFamily="18" charset="2"/>
              </a:rPr>
              <a:t>d[v]&gt;d[u]+r(</a:t>
            </a:r>
            <a:r>
              <a:rPr lang="en-US" altLang="zh-CN" sz="2000" dirty="0" err="1">
                <a:solidFill>
                  <a:schemeClr val="tx1"/>
                </a:solidFill>
                <a:sym typeface="Symbol" pitchFamily="18" charset="2"/>
              </a:rPr>
              <a:t>u,v</a:t>
            </a:r>
            <a:r>
              <a:rPr lang="en-US" altLang="zh-CN" sz="2000" dirty="0">
                <a:solidFill>
                  <a:schemeClr val="tx1"/>
                </a:solidFill>
                <a:sym typeface="Symbol" pitchFamily="18" charset="2"/>
              </a:rPr>
              <a:t>), </a:t>
            </a:r>
          </a:p>
          <a:p>
            <a:pPr>
              <a:spcBef>
                <a:spcPct val="10000"/>
              </a:spcBef>
              <a:spcAft>
                <a:spcPct val="10000"/>
              </a:spcAft>
            </a:pPr>
            <a:r>
              <a:rPr lang="en-US" altLang="zh-CN" sz="2000" dirty="0" smtClean="0">
                <a:solidFill>
                  <a:schemeClr val="tx1"/>
                </a:solidFill>
                <a:sym typeface="Symbol" pitchFamily="18" charset="2"/>
              </a:rPr>
              <a:t>2. </a:t>
            </a:r>
            <a:r>
              <a:rPr lang="zh-CN" altLang="en-US" sz="2000" dirty="0" smtClean="0">
                <a:solidFill>
                  <a:schemeClr val="tx1"/>
                </a:solidFill>
                <a:sym typeface="Symbol" pitchFamily="18" charset="2"/>
              </a:rPr>
              <a:t>则</a:t>
            </a:r>
            <a:r>
              <a:rPr lang="en-US" altLang="zh-CN" sz="2000" dirty="0">
                <a:solidFill>
                  <a:schemeClr val="tx1"/>
                </a:solidFill>
                <a:sym typeface="Symbol" pitchFamily="18" charset="2"/>
              </a:rPr>
              <a:t>d[v]=d[u]+r(</a:t>
            </a:r>
            <a:r>
              <a:rPr lang="en-US" altLang="zh-CN" sz="2000" dirty="0" err="1">
                <a:solidFill>
                  <a:schemeClr val="tx1"/>
                </a:solidFill>
                <a:sym typeface="Symbol" pitchFamily="18" charset="2"/>
              </a:rPr>
              <a:t>u,v</a:t>
            </a:r>
            <a:r>
              <a:rPr lang="en-US" altLang="zh-CN" sz="2000" dirty="0" smtClean="0">
                <a:solidFill>
                  <a:schemeClr val="tx1"/>
                </a:solidFill>
                <a:sym typeface="Symbol" pitchFamily="18" charset="2"/>
              </a:rPr>
              <a:t>).</a:t>
            </a:r>
            <a:endParaRPr lang="zh-CN" altLang="en-US" sz="2000" dirty="0">
              <a:solidFill>
                <a:schemeClr val="tx1"/>
              </a:solidFill>
            </a:endParaRPr>
          </a:p>
          <a:p>
            <a:pPr>
              <a:lnSpc>
                <a:spcPct val="110000"/>
              </a:lnSpc>
              <a:spcBef>
                <a:spcPct val="10000"/>
              </a:spcBef>
              <a:spcAft>
                <a:spcPct val="10000"/>
              </a:spcAft>
            </a:pPr>
            <a:r>
              <a:rPr lang="zh-CN" altLang="en-US" sz="2000" dirty="0">
                <a:solidFill>
                  <a:schemeClr val="tx1"/>
                </a:solidFill>
              </a:rPr>
              <a:t>注意到边数</a:t>
            </a:r>
            <a:r>
              <a:rPr lang="en-US" altLang="zh-CN" sz="2000" dirty="0">
                <a:solidFill>
                  <a:schemeClr val="tx1"/>
                </a:solidFill>
              </a:rPr>
              <a:t>O(n</a:t>
            </a:r>
            <a:r>
              <a:rPr lang="en-US" altLang="zh-CN" sz="2000" baseline="30000" dirty="0">
                <a:solidFill>
                  <a:schemeClr val="tx1"/>
                </a:solidFill>
              </a:rPr>
              <a:t>2</a:t>
            </a:r>
            <a:r>
              <a:rPr lang="en-US" altLang="zh-CN" sz="2000" dirty="0" smtClean="0">
                <a:solidFill>
                  <a:schemeClr val="tx1"/>
                </a:solidFill>
              </a:rPr>
              <a:t>).</a:t>
            </a:r>
            <a:endParaRPr lang="en-US" altLang="zh-CN" sz="2000" dirty="0">
              <a:solidFill>
                <a:schemeClr val="tx1"/>
              </a:solidFill>
            </a:endParaRPr>
          </a:p>
          <a:p>
            <a:pPr>
              <a:lnSpc>
                <a:spcPct val="110000"/>
              </a:lnSpc>
              <a:spcBef>
                <a:spcPct val="10000"/>
              </a:spcBef>
              <a:spcAft>
                <a:spcPct val="10000"/>
              </a:spcAft>
            </a:pPr>
            <a:r>
              <a:rPr lang="en-US" altLang="zh-CN" sz="2000" dirty="0" smtClean="0">
                <a:solidFill>
                  <a:schemeClr val="tx1"/>
                </a:solidFill>
              </a:rPr>
              <a:t>Q</a:t>
            </a:r>
            <a:r>
              <a:rPr lang="zh-CN" altLang="en-US" sz="2000" dirty="0" smtClean="0">
                <a:solidFill>
                  <a:schemeClr val="tx1"/>
                </a:solidFill>
              </a:rPr>
              <a:t>用数组时间</a:t>
            </a:r>
            <a:r>
              <a:rPr lang="en-US" altLang="zh-CN" sz="2000" dirty="0" smtClean="0">
                <a:solidFill>
                  <a:schemeClr val="tx1"/>
                </a:solidFill>
              </a:rPr>
              <a:t>O(n</a:t>
            </a:r>
            <a:r>
              <a:rPr lang="en-US" altLang="zh-CN" sz="2000" baseline="30000" dirty="0" smtClean="0">
                <a:solidFill>
                  <a:schemeClr val="tx1"/>
                </a:solidFill>
              </a:rPr>
              <a:t>2</a:t>
            </a:r>
            <a:r>
              <a:rPr lang="en-US" altLang="zh-CN" sz="2000" dirty="0" smtClean="0">
                <a:solidFill>
                  <a:schemeClr val="tx1"/>
                </a:solidFill>
              </a:rPr>
              <a:t>): </a:t>
            </a:r>
          </a:p>
          <a:p>
            <a:pPr>
              <a:lnSpc>
                <a:spcPct val="110000"/>
              </a:lnSpc>
              <a:spcBef>
                <a:spcPct val="10000"/>
              </a:spcBef>
              <a:spcAft>
                <a:spcPct val="10000"/>
              </a:spcAft>
            </a:pPr>
            <a:r>
              <a:rPr lang="en-US" altLang="zh-CN" sz="2000" dirty="0" smtClean="0">
                <a:solidFill>
                  <a:schemeClr val="tx1"/>
                </a:solidFill>
              </a:rPr>
              <a:t>3</a:t>
            </a:r>
            <a:r>
              <a:rPr lang="zh-CN" altLang="en-US" sz="2000" dirty="0" smtClean="0">
                <a:solidFill>
                  <a:schemeClr val="tx1"/>
                </a:solidFill>
              </a:rPr>
              <a:t>时间</a:t>
            </a:r>
            <a:r>
              <a:rPr lang="en-US" altLang="zh-CN" sz="2000" dirty="0" smtClean="0">
                <a:solidFill>
                  <a:schemeClr val="tx1"/>
                </a:solidFill>
              </a:rPr>
              <a:t>O(n), 23</a:t>
            </a:r>
            <a:r>
              <a:rPr lang="zh-CN" altLang="en-US" sz="2000" dirty="0" smtClean="0">
                <a:solidFill>
                  <a:schemeClr val="tx1"/>
                </a:solidFill>
              </a:rPr>
              <a:t>时间</a:t>
            </a:r>
            <a:r>
              <a:rPr lang="en-US" altLang="zh-CN" sz="2000" dirty="0" smtClean="0">
                <a:solidFill>
                  <a:schemeClr val="tx1"/>
                </a:solidFill>
              </a:rPr>
              <a:t>O(n</a:t>
            </a:r>
            <a:r>
              <a:rPr lang="en-US" altLang="zh-CN" sz="2000" baseline="30000" dirty="0" smtClean="0">
                <a:solidFill>
                  <a:schemeClr val="tx1"/>
                </a:solidFill>
              </a:rPr>
              <a:t>2</a:t>
            </a:r>
            <a:r>
              <a:rPr lang="en-US" altLang="zh-CN" sz="2000" dirty="0" smtClean="0">
                <a:solidFill>
                  <a:schemeClr val="tx1"/>
                </a:solidFill>
              </a:rPr>
              <a:t>), 45</a:t>
            </a:r>
            <a:r>
              <a:rPr lang="zh-CN" altLang="en-US" sz="2000" dirty="0" smtClean="0">
                <a:solidFill>
                  <a:schemeClr val="tx1"/>
                </a:solidFill>
              </a:rPr>
              <a:t>总和时间</a:t>
            </a:r>
            <a:r>
              <a:rPr lang="en-US" altLang="zh-CN" sz="2000" dirty="0" smtClean="0">
                <a:solidFill>
                  <a:schemeClr val="tx1"/>
                </a:solidFill>
              </a:rPr>
              <a:t>O(n</a:t>
            </a:r>
            <a:r>
              <a:rPr lang="en-US" altLang="zh-CN" sz="2000" baseline="30000" dirty="0" smtClean="0">
                <a:solidFill>
                  <a:schemeClr val="tx1"/>
                </a:solidFill>
              </a:rPr>
              <a:t>2</a:t>
            </a:r>
            <a:r>
              <a:rPr lang="en-US" altLang="zh-CN" sz="2000" dirty="0" smtClean="0">
                <a:solidFill>
                  <a:schemeClr val="tx1"/>
                </a:solidFill>
              </a:rPr>
              <a:t>) </a:t>
            </a:r>
          </a:p>
          <a:p>
            <a:pPr>
              <a:lnSpc>
                <a:spcPct val="110000"/>
              </a:lnSpc>
              <a:spcBef>
                <a:spcPct val="10000"/>
              </a:spcBef>
              <a:spcAft>
                <a:spcPct val="10000"/>
              </a:spcAft>
            </a:pPr>
            <a:r>
              <a:rPr lang="en-US" altLang="zh-CN" sz="2000" dirty="0" smtClean="0">
                <a:solidFill>
                  <a:schemeClr val="tx1"/>
                </a:solidFill>
              </a:rPr>
              <a:t>Q</a:t>
            </a:r>
            <a:r>
              <a:rPr lang="zh-CN" altLang="en-US" sz="2000" dirty="0" smtClean="0">
                <a:solidFill>
                  <a:schemeClr val="tx1"/>
                </a:solidFill>
              </a:rPr>
              <a:t>用最小堆</a:t>
            </a:r>
            <a:r>
              <a:rPr lang="en-US" altLang="zh-CN" sz="2000" dirty="0" smtClean="0">
                <a:solidFill>
                  <a:schemeClr val="tx1"/>
                </a:solidFill>
              </a:rPr>
              <a:t>O(n</a:t>
            </a:r>
            <a:r>
              <a:rPr lang="en-US" altLang="zh-CN" sz="2000" baseline="30000" dirty="0" smtClean="0">
                <a:solidFill>
                  <a:schemeClr val="tx1"/>
                </a:solidFill>
              </a:rPr>
              <a:t>2</a:t>
            </a:r>
            <a:r>
              <a:rPr lang="en-US" altLang="zh-CN" sz="2000" dirty="0" smtClean="0">
                <a:solidFill>
                  <a:schemeClr val="tx1"/>
                </a:solidFill>
              </a:rPr>
              <a:t>logn): </a:t>
            </a:r>
          </a:p>
          <a:p>
            <a:pPr>
              <a:lnSpc>
                <a:spcPct val="110000"/>
              </a:lnSpc>
              <a:spcBef>
                <a:spcPct val="10000"/>
              </a:spcBef>
              <a:spcAft>
                <a:spcPct val="10000"/>
              </a:spcAft>
            </a:pPr>
            <a:r>
              <a:rPr lang="en-US" altLang="zh-CN" sz="2000" dirty="0" smtClean="0">
                <a:solidFill>
                  <a:schemeClr val="tx1"/>
                </a:solidFill>
              </a:rPr>
              <a:t>23</a:t>
            </a:r>
            <a:r>
              <a:rPr lang="zh-CN" altLang="en-US" sz="2000" dirty="0" smtClean="0">
                <a:solidFill>
                  <a:schemeClr val="tx1"/>
                </a:solidFill>
              </a:rPr>
              <a:t>时间</a:t>
            </a:r>
            <a:r>
              <a:rPr lang="en-US" altLang="zh-CN" sz="2000" dirty="0" smtClean="0">
                <a:solidFill>
                  <a:schemeClr val="tx1"/>
                </a:solidFill>
              </a:rPr>
              <a:t>O(</a:t>
            </a:r>
            <a:r>
              <a:rPr lang="en-US" altLang="zh-CN" sz="2000" dirty="0" err="1" smtClean="0">
                <a:solidFill>
                  <a:schemeClr val="tx1"/>
                </a:solidFill>
              </a:rPr>
              <a:t>nlogn</a:t>
            </a:r>
            <a:r>
              <a:rPr lang="en-US" altLang="zh-CN" sz="2000" dirty="0" smtClean="0">
                <a:solidFill>
                  <a:schemeClr val="tx1"/>
                </a:solidFill>
              </a:rPr>
              <a:t>), 45</a:t>
            </a:r>
            <a:r>
              <a:rPr lang="zh-CN" altLang="en-US" sz="2000" dirty="0" smtClean="0">
                <a:solidFill>
                  <a:schemeClr val="tx1"/>
                </a:solidFill>
              </a:rPr>
              <a:t>总和时间</a:t>
            </a:r>
            <a:r>
              <a:rPr lang="en-US" altLang="zh-CN" sz="2000" dirty="0">
                <a:solidFill>
                  <a:schemeClr val="tx1"/>
                </a:solidFill>
              </a:rPr>
              <a:t>O(n</a:t>
            </a:r>
            <a:r>
              <a:rPr lang="en-US" altLang="zh-CN" sz="2000" baseline="30000" dirty="0">
                <a:solidFill>
                  <a:schemeClr val="tx1"/>
                </a:solidFill>
              </a:rPr>
              <a:t>2</a:t>
            </a:r>
            <a:r>
              <a:rPr lang="en-US" altLang="zh-CN" sz="2000" dirty="0">
                <a:solidFill>
                  <a:schemeClr val="tx1"/>
                </a:solidFill>
              </a:rPr>
              <a:t>logn</a:t>
            </a:r>
            <a:r>
              <a:rPr lang="en-US" altLang="zh-CN" sz="2000" dirty="0" smtClean="0">
                <a:solidFill>
                  <a:schemeClr val="tx1"/>
                </a:solidFill>
              </a:rPr>
              <a:t>).</a:t>
            </a:r>
          </a:p>
        </p:txBody>
      </p:sp>
    </p:spTree>
    <p:extLst>
      <p:ext uri="{BB962C8B-B14F-4D97-AF65-F5344CB8AC3E}">
        <p14:creationId xmlns:p14="http://schemas.microsoft.com/office/powerpoint/2010/main" val="111758712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2"/>
          <p:cNvSpPr>
            <a:spLocks noGrp="1" noChangeArrowheads="1"/>
          </p:cNvSpPr>
          <p:nvPr>
            <p:ph type="title" idx="4294967295"/>
          </p:nvPr>
        </p:nvSpPr>
        <p:spPr/>
        <p:txBody>
          <a:bodyPr/>
          <a:lstStyle/>
          <a:p>
            <a:pPr eaLnBrk="1" hangingPunct="1"/>
            <a:r>
              <a:rPr lang="zh-CN" altLang="en-US" b="1" dirty="0"/>
              <a:t>第</a:t>
            </a:r>
            <a:r>
              <a:rPr lang="en-US" altLang="zh-CN" b="1" dirty="0"/>
              <a:t>3</a:t>
            </a:r>
            <a:r>
              <a:rPr lang="zh-CN" altLang="en-US" b="1" dirty="0"/>
              <a:t>章 动态规划</a:t>
            </a:r>
            <a:endParaRPr lang="zh-CN" altLang="en-US" b="1" dirty="0" smtClean="0"/>
          </a:p>
        </p:txBody>
      </p:sp>
      <p:sp>
        <p:nvSpPr>
          <p:cNvPr id="6" name="TextBox 1"/>
          <p:cNvSpPr txBox="1"/>
          <p:nvPr/>
        </p:nvSpPr>
        <p:spPr bwMode="auto">
          <a:xfrm>
            <a:off x="1167769" y="1556792"/>
            <a:ext cx="4939173" cy="2834622"/>
          </a:xfrm>
          <a:prstGeom prst="rect">
            <a:avLst/>
          </a:prstGeom>
          <a:noFill/>
          <a:ln w="12700">
            <a:solidFill>
              <a:schemeClr val="bg1"/>
            </a:solidFill>
            <a:miter lim="800000"/>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tlCol="0">
            <a:spAutoFit/>
          </a:bodyPr>
          <a:lstStyle/>
          <a:p>
            <a:pPr eaLnBrk="0" hangingPunct="0">
              <a:lnSpc>
                <a:spcPct val="110000"/>
              </a:lnSpc>
              <a:spcBef>
                <a:spcPts val="0"/>
              </a:spcBef>
              <a:spcAft>
                <a:spcPts val="0"/>
              </a:spcAft>
              <a:buSzPct val="75000"/>
            </a:pPr>
            <a:r>
              <a:rPr lang="zh-CN" altLang="en-US" sz="1800" dirty="0" smtClean="0">
                <a:solidFill>
                  <a:schemeClr val="tx1"/>
                </a:solidFill>
              </a:rPr>
              <a:t>解法三</a:t>
            </a:r>
            <a:r>
              <a:rPr lang="en-US" altLang="zh-CN" sz="1800" dirty="0" smtClean="0">
                <a:solidFill>
                  <a:schemeClr val="tx1"/>
                </a:solidFill>
              </a:rPr>
              <a:t>: </a:t>
            </a:r>
            <a:r>
              <a:rPr lang="zh-CN" altLang="en-US" sz="1800" dirty="0" smtClean="0">
                <a:solidFill>
                  <a:schemeClr val="tx1"/>
                </a:solidFill>
              </a:rPr>
              <a:t>依题意</a:t>
            </a:r>
            <a:r>
              <a:rPr lang="en-US" altLang="zh-CN" sz="1800" dirty="0" smtClean="0">
                <a:solidFill>
                  <a:schemeClr val="tx1"/>
                </a:solidFill>
              </a:rPr>
              <a:t>r(</a:t>
            </a:r>
            <a:r>
              <a:rPr lang="en-US" altLang="zh-CN" sz="1800" dirty="0" err="1" smtClean="0">
                <a:solidFill>
                  <a:schemeClr val="tx1"/>
                </a:solidFill>
              </a:rPr>
              <a:t>i,j</a:t>
            </a:r>
            <a:r>
              <a:rPr lang="en-US" altLang="zh-CN" sz="1800" dirty="0" smtClean="0">
                <a:solidFill>
                  <a:schemeClr val="tx1"/>
                </a:solidFill>
              </a:rPr>
              <a:t>)</a:t>
            </a:r>
            <a:r>
              <a:rPr lang="zh-CN" altLang="en-US" sz="1800" dirty="0" smtClean="0">
                <a:solidFill>
                  <a:schemeClr val="tx1"/>
                </a:solidFill>
              </a:rPr>
              <a:t>只有</a:t>
            </a:r>
            <a:r>
              <a:rPr lang="en-US" altLang="zh-CN" sz="1800" dirty="0" err="1" smtClean="0">
                <a:solidFill>
                  <a:schemeClr val="tx1"/>
                </a:solidFill>
              </a:rPr>
              <a:t>i</a:t>
            </a:r>
            <a:r>
              <a:rPr lang="en-US" altLang="zh-CN" sz="1800" dirty="0" smtClean="0">
                <a:solidFill>
                  <a:schemeClr val="tx1"/>
                </a:solidFill>
              </a:rPr>
              <a:t>&lt;j</a:t>
            </a:r>
            <a:r>
              <a:rPr lang="zh-CN" altLang="en-US" sz="1800" dirty="0" smtClean="0">
                <a:solidFill>
                  <a:schemeClr val="tx1"/>
                </a:solidFill>
              </a:rPr>
              <a:t>的值</a:t>
            </a:r>
            <a:r>
              <a:rPr lang="en-US" altLang="zh-CN" sz="1800" dirty="0" smtClean="0">
                <a:solidFill>
                  <a:schemeClr val="tx1"/>
                </a:solidFill>
              </a:rPr>
              <a:t>, </a:t>
            </a:r>
            <a:r>
              <a:rPr lang="zh-CN" altLang="en-US" sz="1800" dirty="0" smtClean="0">
                <a:solidFill>
                  <a:schemeClr val="tx1"/>
                </a:solidFill>
              </a:rPr>
              <a:t>有下面的算法 </a:t>
            </a:r>
            <a:endParaRPr lang="en-US" altLang="zh-CN" sz="1800" dirty="0" smtClean="0">
              <a:solidFill>
                <a:schemeClr val="tx1"/>
              </a:solidFill>
            </a:endParaRPr>
          </a:p>
          <a:p>
            <a:pPr eaLnBrk="0" hangingPunct="0">
              <a:lnSpc>
                <a:spcPct val="110000"/>
              </a:lnSpc>
              <a:spcBef>
                <a:spcPts val="0"/>
              </a:spcBef>
              <a:spcAft>
                <a:spcPts val="0"/>
              </a:spcAft>
              <a:buSzPct val="75000"/>
            </a:pPr>
            <a:r>
              <a:rPr lang="zh-CN" altLang="en-US" sz="1800" dirty="0" smtClean="0">
                <a:solidFill>
                  <a:schemeClr val="tx1"/>
                </a:solidFill>
              </a:rPr>
              <a:t>取子结构</a:t>
            </a:r>
            <a:r>
              <a:rPr lang="en-US" altLang="zh-CN" sz="1800" dirty="0" smtClean="0">
                <a:solidFill>
                  <a:schemeClr val="tx1"/>
                </a:solidFill>
              </a:rPr>
              <a:t>1:j, </a:t>
            </a:r>
            <a:r>
              <a:rPr lang="zh-CN" altLang="en-US" sz="1800" dirty="0" smtClean="0">
                <a:solidFill>
                  <a:schemeClr val="tx1"/>
                </a:solidFill>
              </a:rPr>
              <a:t>定义</a:t>
            </a:r>
            <a:r>
              <a:rPr lang="en-US" altLang="zh-CN" sz="1800" dirty="0" smtClean="0">
                <a:solidFill>
                  <a:schemeClr val="tx1"/>
                </a:solidFill>
              </a:rPr>
              <a:t>f[j]</a:t>
            </a:r>
            <a:r>
              <a:rPr lang="zh-CN" altLang="en-US" sz="1800" dirty="0" smtClean="0">
                <a:solidFill>
                  <a:schemeClr val="tx1"/>
                </a:solidFill>
              </a:rPr>
              <a:t>为从</a:t>
            </a:r>
            <a:r>
              <a:rPr lang="en-US" altLang="zh-CN" sz="1800" dirty="0" smtClean="0">
                <a:solidFill>
                  <a:schemeClr val="tx1"/>
                </a:solidFill>
              </a:rPr>
              <a:t>1</a:t>
            </a:r>
            <a:r>
              <a:rPr lang="zh-CN" altLang="en-US" sz="1800" dirty="0" smtClean="0">
                <a:solidFill>
                  <a:schemeClr val="tx1"/>
                </a:solidFill>
              </a:rPr>
              <a:t>到</a:t>
            </a:r>
            <a:r>
              <a:rPr lang="en-US" altLang="zh-CN" sz="1800" dirty="0" smtClean="0">
                <a:solidFill>
                  <a:schemeClr val="tx1"/>
                </a:solidFill>
              </a:rPr>
              <a:t>j</a:t>
            </a:r>
            <a:r>
              <a:rPr lang="zh-CN" altLang="en-US" sz="1800" dirty="0" smtClean="0">
                <a:solidFill>
                  <a:schemeClr val="tx1"/>
                </a:solidFill>
              </a:rPr>
              <a:t>的最少租金</a:t>
            </a:r>
            <a:r>
              <a:rPr lang="en-US" altLang="zh-CN" sz="1800" dirty="0" smtClean="0">
                <a:solidFill>
                  <a:schemeClr val="tx1"/>
                </a:solidFill>
              </a:rPr>
              <a:t> </a:t>
            </a:r>
          </a:p>
          <a:p>
            <a:pPr eaLnBrk="0" hangingPunct="0">
              <a:lnSpc>
                <a:spcPct val="110000"/>
              </a:lnSpc>
              <a:spcBef>
                <a:spcPts val="0"/>
              </a:spcBef>
              <a:spcAft>
                <a:spcPts val="0"/>
              </a:spcAft>
              <a:buSzPct val="75000"/>
            </a:pPr>
            <a:r>
              <a:rPr lang="en-US" altLang="zh-CN" sz="1800" dirty="0" smtClean="0">
                <a:solidFill>
                  <a:schemeClr val="tx1"/>
                </a:solidFill>
              </a:rPr>
              <a:t>f[j] = min { f[</a:t>
            </a:r>
            <a:r>
              <a:rPr lang="en-US" altLang="zh-CN" sz="1800" dirty="0" err="1" smtClean="0">
                <a:solidFill>
                  <a:schemeClr val="tx1"/>
                </a:solidFill>
              </a:rPr>
              <a:t>i</a:t>
            </a:r>
            <a:r>
              <a:rPr lang="en-US" altLang="zh-CN" sz="1800" dirty="0" smtClean="0">
                <a:solidFill>
                  <a:schemeClr val="tx1"/>
                </a:solidFill>
              </a:rPr>
              <a:t>] + r[</a:t>
            </a:r>
            <a:r>
              <a:rPr lang="en-US" altLang="zh-CN" sz="1800" dirty="0" err="1" smtClean="0">
                <a:solidFill>
                  <a:schemeClr val="tx1"/>
                </a:solidFill>
              </a:rPr>
              <a:t>i,j</a:t>
            </a:r>
            <a:r>
              <a:rPr lang="en-US" altLang="zh-CN" sz="1800" dirty="0" smtClean="0">
                <a:solidFill>
                  <a:schemeClr val="tx1"/>
                </a:solidFill>
              </a:rPr>
              <a:t>] | 1 </a:t>
            </a:r>
            <a:r>
              <a:rPr lang="en-US" altLang="zh-CN" sz="1800" dirty="0" smtClean="0">
                <a:solidFill>
                  <a:schemeClr val="tx1"/>
                </a:solidFill>
                <a:sym typeface="Symbol" panose="05050102010706020507" pitchFamily="18" charset="2"/>
              </a:rPr>
              <a:t> </a:t>
            </a:r>
            <a:r>
              <a:rPr lang="en-US" altLang="zh-CN" sz="1800" dirty="0" err="1" smtClean="0">
                <a:solidFill>
                  <a:schemeClr val="tx1"/>
                </a:solidFill>
              </a:rPr>
              <a:t>i</a:t>
            </a:r>
            <a:r>
              <a:rPr lang="en-US" altLang="zh-CN" sz="1800" dirty="0" smtClean="0">
                <a:solidFill>
                  <a:schemeClr val="tx1"/>
                </a:solidFill>
              </a:rPr>
              <a:t> </a:t>
            </a:r>
            <a:r>
              <a:rPr lang="en-US" altLang="zh-CN" sz="1800" dirty="0" smtClean="0">
                <a:solidFill>
                  <a:schemeClr val="tx1"/>
                </a:solidFill>
                <a:sym typeface="Symbol" panose="05050102010706020507" pitchFamily="18" charset="2"/>
              </a:rPr>
              <a:t>&lt; j </a:t>
            </a:r>
            <a:r>
              <a:rPr lang="en-US" altLang="zh-CN" sz="1800" dirty="0" smtClean="0">
                <a:solidFill>
                  <a:schemeClr val="tx1"/>
                </a:solidFill>
              </a:rPr>
              <a:t>}</a:t>
            </a:r>
          </a:p>
          <a:p>
            <a:pPr>
              <a:lnSpc>
                <a:spcPct val="110000"/>
              </a:lnSpc>
              <a:spcBef>
                <a:spcPts val="0"/>
              </a:spcBef>
              <a:spcAft>
                <a:spcPts val="0"/>
              </a:spcAft>
            </a:pPr>
            <a:r>
              <a:rPr lang="en-US" altLang="zh-CN" sz="1800" dirty="0">
                <a:solidFill>
                  <a:schemeClr val="tx1"/>
                </a:solidFill>
              </a:rPr>
              <a:t>1. </a:t>
            </a:r>
            <a:r>
              <a:rPr lang="en-US" altLang="zh-CN" sz="1800" dirty="0" smtClean="0">
                <a:solidFill>
                  <a:schemeClr val="tx1"/>
                </a:solidFill>
              </a:rPr>
              <a:t>f[1]=0, f[2:n]=INF </a:t>
            </a:r>
            <a:endParaRPr lang="zh-CN" altLang="en-US" sz="1800" dirty="0">
              <a:solidFill>
                <a:schemeClr val="tx1"/>
              </a:solidFill>
            </a:endParaRPr>
          </a:p>
          <a:p>
            <a:pPr>
              <a:lnSpc>
                <a:spcPct val="110000"/>
              </a:lnSpc>
              <a:spcBef>
                <a:spcPts val="0"/>
              </a:spcBef>
              <a:spcAft>
                <a:spcPts val="0"/>
              </a:spcAft>
            </a:pPr>
            <a:r>
              <a:rPr lang="en-US" altLang="zh-CN" sz="1800" dirty="0">
                <a:solidFill>
                  <a:schemeClr val="tx1"/>
                </a:solidFill>
                <a:sym typeface="Symbol" pitchFamily="18" charset="2"/>
              </a:rPr>
              <a:t>2. </a:t>
            </a:r>
            <a:r>
              <a:rPr lang="zh-CN" altLang="en-US" sz="1800" dirty="0" smtClean="0">
                <a:solidFill>
                  <a:schemeClr val="tx1"/>
                </a:solidFill>
                <a:sym typeface="Symbol" pitchFamily="18" charset="2"/>
              </a:rPr>
              <a:t>对</a:t>
            </a:r>
            <a:r>
              <a:rPr lang="en-US" altLang="zh-CN" sz="1800" dirty="0" smtClean="0">
                <a:solidFill>
                  <a:schemeClr val="tx1"/>
                </a:solidFill>
                <a:sym typeface="Symbol" pitchFamily="18" charset="2"/>
              </a:rPr>
              <a:t>j=2:n,</a:t>
            </a:r>
            <a:r>
              <a:rPr lang="zh-CN" altLang="en-US" sz="1800" dirty="0" smtClean="0">
                <a:solidFill>
                  <a:schemeClr val="tx1"/>
                </a:solidFill>
                <a:sym typeface="Symbol" pitchFamily="18" charset="2"/>
              </a:rPr>
              <a:t>对</a:t>
            </a:r>
            <a:r>
              <a:rPr lang="en-US" altLang="zh-CN" sz="1800" dirty="0" err="1" smtClean="0">
                <a:solidFill>
                  <a:schemeClr val="tx1"/>
                </a:solidFill>
                <a:sym typeface="Symbol" pitchFamily="18" charset="2"/>
              </a:rPr>
              <a:t>i</a:t>
            </a:r>
            <a:r>
              <a:rPr lang="en-US" altLang="zh-CN" sz="1800" dirty="0" smtClean="0">
                <a:solidFill>
                  <a:schemeClr val="tx1"/>
                </a:solidFill>
                <a:sym typeface="Symbol" pitchFamily="18" charset="2"/>
              </a:rPr>
              <a:t>=1:j-1</a:t>
            </a:r>
            <a:r>
              <a:rPr lang="en-US" altLang="zh-CN" sz="1800" dirty="0">
                <a:solidFill>
                  <a:schemeClr val="tx1"/>
                </a:solidFill>
                <a:sym typeface="Symbol" pitchFamily="18" charset="2"/>
              </a:rPr>
              <a:t>,</a:t>
            </a:r>
          </a:p>
          <a:p>
            <a:pPr>
              <a:lnSpc>
                <a:spcPct val="110000"/>
              </a:lnSpc>
              <a:spcBef>
                <a:spcPts val="0"/>
              </a:spcBef>
              <a:spcAft>
                <a:spcPts val="0"/>
              </a:spcAft>
            </a:pPr>
            <a:r>
              <a:rPr lang="en-US" altLang="zh-CN" sz="1800" dirty="0">
                <a:solidFill>
                  <a:schemeClr val="tx1"/>
                </a:solidFill>
                <a:sym typeface="Symbol" pitchFamily="18" charset="2"/>
              </a:rPr>
              <a:t>3</a:t>
            </a:r>
            <a:r>
              <a:rPr lang="en-US" altLang="zh-CN" sz="1800" dirty="0" smtClean="0">
                <a:solidFill>
                  <a:schemeClr val="tx1"/>
                </a:solidFill>
                <a:sym typeface="Symbol" pitchFamily="18" charset="2"/>
              </a:rPr>
              <a:t>.   </a:t>
            </a:r>
            <a:r>
              <a:rPr lang="zh-CN" altLang="en-US" sz="1800" dirty="0" smtClean="0">
                <a:solidFill>
                  <a:schemeClr val="tx1"/>
                </a:solidFill>
                <a:sym typeface="Symbol" pitchFamily="18" charset="2"/>
              </a:rPr>
              <a:t>若 </a:t>
            </a:r>
            <a:r>
              <a:rPr lang="en-US" altLang="zh-CN" sz="1800" dirty="0">
                <a:solidFill>
                  <a:schemeClr val="tx1"/>
                </a:solidFill>
                <a:sym typeface="Symbol" pitchFamily="18" charset="2"/>
              </a:rPr>
              <a:t>f[j]&gt;</a:t>
            </a:r>
            <a:r>
              <a:rPr lang="en-US" altLang="zh-CN" sz="1800" dirty="0" smtClean="0">
                <a:solidFill>
                  <a:schemeClr val="tx1"/>
                </a:solidFill>
                <a:sym typeface="Symbol" pitchFamily="18" charset="2"/>
              </a:rPr>
              <a:t>f[</a:t>
            </a:r>
            <a:r>
              <a:rPr lang="en-US" altLang="zh-CN" sz="1800" dirty="0" err="1" smtClean="0">
                <a:solidFill>
                  <a:schemeClr val="tx1"/>
                </a:solidFill>
                <a:sym typeface="Symbol" pitchFamily="18" charset="2"/>
              </a:rPr>
              <a:t>i</a:t>
            </a:r>
            <a:r>
              <a:rPr lang="en-US" altLang="zh-CN" sz="1800" dirty="0" smtClean="0">
                <a:solidFill>
                  <a:schemeClr val="tx1"/>
                </a:solidFill>
                <a:sym typeface="Symbol" pitchFamily="18" charset="2"/>
              </a:rPr>
              <a:t>]+r[</a:t>
            </a:r>
            <a:r>
              <a:rPr lang="en-US" altLang="zh-CN" sz="1800" dirty="0" err="1" smtClean="0">
                <a:solidFill>
                  <a:schemeClr val="tx1"/>
                </a:solidFill>
                <a:sym typeface="Symbol" pitchFamily="18" charset="2"/>
              </a:rPr>
              <a:t>i,j</a:t>
            </a:r>
            <a:r>
              <a:rPr lang="en-US" altLang="zh-CN" sz="1800" dirty="0" smtClean="0">
                <a:solidFill>
                  <a:schemeClr val="tx1"/>
                </a:solidFill>
                <a:sym typeface="Symbol" pitchFamily="18" charset="2"/>
              </a:rPr>
              <a:t>], </a:t>
            </a:r>
            <a:endParaRPr lang="en-US" altLang="zh-CN" sz="1800" dirty="0">
              <a:solidFill>
                <a:schemeClr val="tx1"/>
              </a:solidFill>
              <a:sym typeface="Symbol" pitchFamily="18" charset="2"/>
            </a:endParaRPr>
          </a:p>
          <a:p>
            <a:pPr>
              <a:lnSpc>
                <a:spcPct val="110000"/>
              </a:lnSpc>
              <a:spcBef>
                <a:spcPts val="0"/>
              </a:spcBef>
              <a:spcAft>
                <a:spcPts val="0"/>
              </a:spcAft>
            </a:pPr>
            <a:r>
              <a:rPr lang="en-US" altLang="zh-CN" sz="1800" dirty="0" smtClean="0">
                <a:solidFill>
                  <a:schemeClr val="tx1"/>
                </a:solidFill>
                <a:sym typeface="Symbol" pitchFamily="18" charset="2"/>
              </a:rPr>
              <a:t>4.   </a:t>
            </a:r>
            <a:r>
              <a:rPr lang="zh-CN" altLang="en-US" sz="1800" dirty="0" smtClean="0">
                <a:solidFill>
                  <a:schemeClr val="tx1"/>
                </a:solidFill>
                <a:sym typeface="Symbol" pitchFamily="18" charset="2"/>
              </a:rPr>
              <a:t>则 </a:t>
            </a:r>
            <a:r>
              <a:rPr lang="en-US" altLang="zh-CN" sz="1800" dirty="0">
                <a:solidFill>
                  <a:schemeClr val="tx1"/>
                </a:solidFill>
                <a:sym typeface="Symbol" pitchFamily="18" charset="2"/>
              </a:rPr>
              <a:t>f[j</a:t>
            </a:r>
            <a:r>
              <a:rPr lang="en-US" altLang="zh-CN" sz="1800" dirty="0" smtClean="0">
                <a:solidFill>
                  <a:schemeClr val="tx1"/>
                </a:solidFill>
                <a:sym typeface="Symbol" pitchFamily="18" charset="2"/>
              </a:rPr>
              <a:t>]=f[</a:t>
            </a:r>
            <a:r>
              <a:rPr lang="en-US" altLang="zh-CN" sz="1800" dirty="0" err="1" smtClean="0">
                <a:solidFill>
                  <a:schemeClr val="tx1"/>
                </a:solidFill>
                <a:sym typeface="Symbol" pitchFamily="18" charset="2"/>
              </a:rPr>
              <a:t>i</a:t>
            </a:r>
            <a:r>
              <a:rPr lang="en-US" altLang="zh-CN" sz="1800" dirty="0" smtClean="0">
                <a:solidFill>
                  <a:schemeClr val="tx1"/>
                </a:solidFill>
                <a:sym typeface="Symbol" pitchFamily="18" charset="2"/>
              </a:rPr>
              <a:t>]+r[</a:t>
            </a:r>
            <a:r>
              <a:rPr lang="en-US" altLang="zh-CN" sz="1800" dirty="0" err="1" smtClean="0">
                <a:solidFill>
                  <a:schemeClr val="tx1"/>
                </a:solidFill>
                <a:sym typeface="Symbol" pitchFamily="18" charset="2"/>
              </a:rPr>
              <a:t>i,j</a:t>
            </a:r>
            <a:r>
              <a:rPr lang="en-US" altLang="zh-CN" sz="1800" dirty="0" smtClean="0">
                <a:solidFill>
                  <a:schemeClr val="tx1"/>
                </a:solidFill>
                <a:sym typeface="Symbol" pitchFamily="18" charset="2"/>
              </a:rPr>
              <a:t>] </a:t>
            </a:r>
            <a:r>
              <a:rPr lang="en-US" altLang="zh-CN" sz="1800" dirty="0">
                <a:solidFill>
                  <a:schemeClr val="tx1"/>
                </a:solidFill>
                <a:sym typeface="Symbol" pitchFamily="18" charset="2"/>
              </a:rPr>
              <a:t/>
            </a:r>
            <a:br>
              <a:rPr lang="en-US" altLang="zh-CN" sz="1800" dirty="0">
                <a:solidFill>
                  <a:schemeClr val="tx1"/>
                </a:solidFill>
                <a:sym typeface="Symbol" pitchFamily="18" charset="2"/>
              </a:rPr>
            </a:br>
            <a:r>
              <a:rPr lang="en-US" altLang="zh-CN" sz="1800" dirty="0" smtClean="0">
                <a:solidFill>
                  <a:schemeClr val="tx1"/>
                </a:solidFill>
                <a:sym typeface="Symbol" pitchFamily="18" charset="2"/>
              </a:rPr>
              <a:t>5. </a:t>
            </a:r>
            <a:r>
              <a:rPr lang="zh-CN" altLang="en-US" sz="1800" dirty="0" smtClean="0">
                <a:solidFill>
                  <a:schemeClr val="tx1"/>
                </a:solidFill>
                <a:sym typeface="Symbol" pitchFamily="18" charset="2"/>
              </a:rPr>
              <a:t>输出</a:t>
            </a:r>
            <a:r>
              <a:rPr lang="en-US" altLang="zh-CN" sz="1800" dirty="0" smtClean="0">
                <a:solidFill>
                  <a:schemeClr val="tx1"/>
                </a:solidFill>
                <a:sym typeface="Symbol" pitchFamily="18" charset="2"/>
              </a:rPr>
              <a:t>f[n]</a:t>
            </a:r>
          </a:p>
          <a:p>
            <a:pPr>
              <a:lnSpc>
                <a:spcPct val="110000"/>
              </a:lnSpc>
              <a:spcBef>
                <a:spcPts val="0"/>
              </a:spcBef>
              <a:spcAft>
                <a:spcPts val="0"/>
              </a:spcAft>
            </a:pPr>
            <a:r>
              <a:rPr lang="zh-CN" altLang="en-US" sz="1800" dirty="0" smtClean="0">
                <a:solidFill>
                  <a:schemeClr val="tx1"/>
                </a:solidFill>
              </a:rPr>
              <a:t>时间</a:t>
            </a:r>
            <a:r>
              <a:rPr lang="en-US" altLang="zh-CN" sz="1800" dirty="0" smtClean="0">
                <a:solidFill>
                  <a:schemeClr val="tx1"/>
                </a:solidFill>
              </a:rPr>
              <a:t>O(n</a:t>
            </a:r>
            <a:r>
              <a:rPr lang="en-US" altLang="zh-CN" sz="1800" baseline="30000" dirty="0" smtClean="0">
                <a:solidFill>
                  <a:schemeClr val="tx1"/>
                </a:solidFill>
              </a:rPr>
              <a:t>2</a:t>
            </a:r>
            <a:r>
              <a:rPr lang="en-US" altLang="zh-CN" sz="1800" dirty="0" smtClean="0">
                <a:solidFill>
                  <a:schemeClr val="tx1"/>
                </a:solidFill>
              </a:rPr>
              <a:t>)</a:t>
            </a:r>
          </a:p>
        </p:txBody>
      </p:sp>
    </p:spTree>
    <p:extLst>
      <p:ext uri="{BB962C8B-B14F-4D97-AF65-F5344CB8AC3E}">
        <p14:creationId xmlns:p14="http://schemas.microsoft.com/office/powerpoint/2010/main" val="7442775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613" y="1268413"/>
            <a:ext cx="2484437" cy="3740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411" name="Rectangle 2"/>
          <p:cNvSpPr>
            <a:spLocks noGrp="1" noChangeArrowheads="1"/>
          </p:cNvSpPr>
          <p:nvPr>
            <p:ph type="title"/>
          </p:nvPr>
        </p:nvSpPr>
        <p:spPr/>
        <p:txBody>
          <a:bodyPr/>
          <a:lstStyle/>
          <a:p>
            <a:r>
              <a:rPr lang="zh-CN" altLang="en-US" b="1" smtClean="0"/>
              <a:t>第四章 贪心</a:t>
            </a:r>
          </a:p>
        </p:txBody>
      </p:sp>
      <p:sp>
        <p:nvSpPr>
          <p:cNvPr id="17412" name="Text Box 4"/>
          <p:cNvSpPr txBox="1">
            <a:spLocks noChangeArrowheads="1"/>
          </p:cNvSpPr>
          <p:nvPr/>
        </p:nvSpPr>
        <p:spPr bwMode="auto">
          <a:xfrm>
            <a:off x="66329" y="1196752"/>
            <a:ext cx="7715254" cy="5152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05000"/>
              </a:lnSpc>
              <a:spcBef>
                <a:spcPct val="5000"/>
              </a:spcBef>
              <a:spcAft>
                <a:spcPct val="5000"/>
              </a:spcAft>
            </a:pPr>
            <a:r>
              <a:rPr lang="en-US" altLang="zh-CN" sz="2400" dirty="0">
                <a:solidFill>
                  <a:srgbClr val="000000"/>
                </a:solidFill>
              </a:rPr>
              <a:t>1. </a:t>
            </a:r>
            <a:r>
              <a:rPr lang="zh-CN" altLang="en-US" sz="2400" dirty="0">
                <a:solidFill>
                  <a:srgbClr val="000000"/>
                </a:solidFill>
              </a:rPr>
              <a:t>字符</a:t>
            </a:r>
            <a:r>
              <a:rPr lang="en-US" altLang="zh-CN" sz="2400" dirty="0" err="1">
                <a:solidFill>
                  <a:srgbClr val="000000"/>
                </a:solidFill>
              </a:rPr>
              <a:t>a~h</a:t>
            </a:r>
            <a:r>
              <a:rPr lang="zh-CN" altLang="en-US" sz="2400" dirty="0">
                <a:solidFill>
                  <a:srgbClr val="000000"/>
                </a:solidFill>
              </a:rPr>
              <a:t>出现的频率恰好是前</a:t>
            </a:r>
            <a:r>
              <a:rPr lang="en-US" altLang="zh-CN" sz="2400" dirty="0">
                <a:solidFill>
                  <a:srgbClr val="000000"/>
                </a:solidFill>
              </a:rPr>
              <a:t>8</a:t>
            </a:r>
            <a:r>
              <a:rPr lang="zh-CN" altLang="en-US" sz="2400" dirty="0">
                <a:solidFill>
                  <a:srgbClr val="000000"/>
                </a:solidFill>
              </a:rPr>
              <a:t>个</a:t>
            </a:r>
            <a:r>
              <a:rPr lang="en-US" altLang="zh-CN" sz="2400" dirty="0">
                <a:solidFill>
                  <a:srgbClr val="000000"/>
                </a:solidFill>
              </a:rPr>
              <a:t>Fibonacci</a:t>
            </a:r>
            <a:r>
              <a:rPr lang="zh-CN" altLang="en-US" sz="2400" dirty="0">
                <a:solidFill>
                  <a:srgbClr val="000000"/>
                </a:solidFill>
              </a:rPr>
              <a:t>数</a:t>
            </a:r>
            <a:r>
              <a:rPr lang="en-US" altLang="zh-CN" sz="2400" dirty="0">
                <a:solidFill>
                  <a:srgbClr val="000000"/>
                </a:solidFill>
              </a:rPr>
              <a:t>, </a:t>
            </a:r>
          </a:p>
          <a:p>
            <a:pPr eaLnBrk="1" hangingPunct="1">
              <a:lnSpc>
                <a:spcPct val="105000"/>
              </a:lnSpc>
              <a:spcBef>
                <a:spcPct val="5000"/>
              </a:spcBef>
              <a:spcAft>
                <a:spcPct val="5000"/>
              </a:spcAft>
            </a:pPr>
            <a:r>
              <a:rPr lang="zh-CN" altLang="en-US" sz="2400" dirty="0">
                <a:solidFill>
                  <a:srgbClr val="000000"/>
                </a:solidFill>
              </a:rPr>
              <a:t>    它们的</a:t>
            </a:r>
            <a:r>
              <a:rPr lang="en-US" altLang="zh-CN" sz="2400" dirty="0">
                <a:solidFill>
                  <a:srgbClr val="000000"/>
                </a:solidFill>
              </a:rPr>
              <a:t>Huffman</a:t>
            </a:r>
            <a:r>
              <a:rPr lang="zh-CN" altLang="en-US" sz="2400" dirty="0">
                <a:solidFill>
                  <a:srgbClr val="000000"/>
                </a:solidFill>
              </a:rPr>
              <a:t>编码是什么</a:t>
            </a:r>
            <a:r>
              <a:rPr lang="en-US" altLang="zh-CN" sz="2400" dirty="0">
                <a:solidFill>
                  <a:srgbClr val="000000"/>
                </a:solidFill>
              </a:rPr>
              <a:t>? </a:t>
            </a:r>
            <a:r>
              <a:rPr lang="zh-CN" altLang="en-US" sz="2400" dirty="0">
                <a:solidFill>
                  <a:srgbClr val="000000"/>
                </a:solidFill>
              </a:rPr>
              <a:t>将结果推广到</a:t>
            </a:r>
          </a:p>
          <a:p>
            <a:pPr eaLnBrk="1" hangingPunct="1">
              <a:lnSpc>
                <a:spcPct val="105000"/>
              </a:lnSpc>
              <a:spcBef>
                <a:spcPct val="5000"/>
              </a:spcBef>
              <a:spcAft>
                <a:spcPct val="5000"/>
              </a:spcAft>
            </a:pPr>
            <a:r>
              <a:rPr lang="en-US" altLang="zh-CN" sz="2400" dirty="0">
                <a:solidFill>
                  <a:srgbClr val="000000"/>
                </a:solidFill>
              </a:rPr>
              <a:t>    n</a:t>
            </a:r>
            <a:r>
              <a:rPr lang="zh-CN" altLang="en-US" sz="2400" dirty="0">
                <a:solidFill>
                  <a:srgbClr val="000000"/>
                </a:solidFill>
              </a:rPr>
              <a:t>个字符的频率恰好是前</a:t>
            </a:r>
            <a:r>
              <a:rPr lang="en-US" altLang="zh-CN" sz="2400" dirty="0">
                <a:solidFill>
                  <a:srgbClr val="000000"/>
                </a:solidFill>
              </a:rPr>
              <a:t>n</a:t>
            </a:r>
            <a:r>
              <a:rPr lang="zh-CN" altLang="en-US" sz="2400" dirty="0">
                <a:solidFill>
                  <a:srgbClr val="000000"/>
                </a:solidFill>
              </a:rPr>
              <a:t>个</a:t>
            </a:r>
            <a:r>
              <a:rPr lang="en-US" altLang="zh-CN" sz="2400" dirty="0">
                <a:solidFill>
                  <a:srgbClr val="000000"/>
                </a:solidFill>
              </a:rPr>
              <a:t>Fibonacci</a:t>
            </a:r>
            <a:r>
              <a:rPr lang="zh-CN" altLang="en-US" sz="2400" dirty="0">
                <a:solidFill>
                  <a:srgbClr val="000000"/>
                </a:solidFill>
              </a:rPr>
              <a:t>数的情形</a:t>
            </a:r>
            <a:r>
              <a:rPr lang="en-US" altLang="zh-CN" sz="2400" dirty="0">
                <a:solidFill>
                  <a:srgbClr val="000000"/>
                </a:solidFill>
              </a:rPr>
              <a:t>. </a:t>
            </a:r>
          </a:p>
          <a:p>
            <a:pPr eaLnBrk="1" hangingPunct="1">
              <a:lnSpc>
                <a:spcPct val="105000"/>
              </a:lnSpc>
              <a:spcBef>
                <a:spcPct val="5000"/>
              </a:spcBef>
              <a:spcAft>
                <a:spcPct val="5000"/>
              </a:spcAft>
            </a:pPr>
            <a:r>
              <a:rPr lang="zh-CN" altLang="en-US" sz="2400" dirty="0">
                <a:solidFill>
                  <a:srgbClr val="000000"/>
                </a:solidFill>
              </a:rPr>
              <a:t>解</a:t>
            </a:r>
            <a:r>
              <a:rPr lang="en-US" altLang="zh-CN" sz="2400" dirty="0">
                <a:solidFill>
                  <a:srgbClr val="000000"/>
                </a:solidFill>
              </a:rPr>
              <a:t>:</a:t>
            </a:r>
            <a:r>
              <a:rPr lang="zh-CN" altLang="en-US" sz="2400" dirty="0">
                <a:solidFill>
                  <a:srgbClr val="000000"/>
                </a:solidFill>
              </a:rPr>
              <a:t>根据</a:t>
            </a:r>
            <a:r>
              <a:rPr lang="en-US" altLang="zh-CN" sz="2400" dirty="0" err="1">
                <a:solidFill>
                  <a:srgbClr val="000000"/>
                </a:solidFill>
              </a:rPr>
              <a:t>a~h</a:t>
            </a:r>
            <a:r>
              <a:rPr lang="zh-CN" altLang="en-US" sz="2400" dirty="0">
                <a:solidFill>
                  <a:srgbClr val="000000"/>
                </a:solidFill>
              </a:rPr>
              <a:t>的频率</a:t>
            </a:r>
            <a:r>
              <a:rPr lang="en-US" altLang="zh-CN" sz="2400" dirty="0">
                <a:solidFill>
                  <a:srgbClr val="000000"/>
                </a:solidFill>
              </a:rPr>
              <a:t>, </a:t>
            </a:r>
            <a:r>
              <a:rPr lang="zh-CN" altLang="en-US" sz="2400" dirty="0">
                <a:solidFill>
                  <a:srgbClr val="000000"/>
                </a:solidFill>
              </a:rPr>
              <a:t>画出</a:t>
            </a:r>
            <a:r>
              <a:rPr lang="en-US" altLang="zh-CN" sz="2400" dirty="0">
                <a:solidFill>
                  <a:srgbClr val="000000"/>
                </a:solidFill>
              </a:rPr>
              <a:t>Huffman</a:t>
            </a:r>
            <a:r>
              <a:rPr lang="zh-CN" altLang="en-US" sz="2400" dirty="0">
                <a:solidFill>
                  <a:srgbClr val="000000"/>
                </a:solidFill>
              </a:rPr>
              <a:t>编码树如右图 </a:t>
            </a:r>
          </a:p>
          <a:p>
            <a:pPr eaLnBrk="1" hangingPunct="1">
              <a:lnSpc>
                <a:spcPct val="105000"/>
              </a:lnSpc>
              <a:spcBef>
                <a:spcPct val="5000"/>
              </a:spcBef>
              <a:spcAft>
                <a:spcPct val="5000"/>
              </a:spcAft>
            </a:pPr>
            <a:r>
              <a:rPr lang="zh-CN" altLang="en-US" sz="2400" dirty="0">
                <a:solidFill>
                  <a:srgbClr val="000000"/>
                </a:solidFill>
              </a:rPr>
              <a:t>所以各字符编码为</a:t>
            </a:r>
            <a:r>
              <a:rPr lang="en-US" altLang="zh-CN" sz="2400" dirty="0">
                <a:solidFill>
                  <a:srgbClr val="000000"/>
                </a:solidFill>
              </a:rPr>
              <a:t>: </a:t>
            </a:r>
            <a:r>
              <a:rPr lang="en-US" altLang="zh-CN" sz="2400" dirty="0" smtClean="0">
                <a:solidFill>
                  <a:srgbClr val="000000"/>
                </a:solidFill>
              </a:rPr>
              <a:t>h:1</a:t>
            </a:r>
            <a:r>
              <a:rPr lang="en-US" altLang="zh-CN" sz="2400" dirty="0">
                <a:solidFill>
                  <a:srgbClr val="000000"/>
                </a:solidFill>
              </a:rPr>
              <a:t>, g:01, f:001, e:0001, d:00001, </a:t>
            </a:r>
            <a:endParaRPr lang="en-US" altLang="zh-CN" sz="2400" dirty="0" smtClean="0">
              <a:solidFill>
                <a:srgbClr val="000000"/>
              </a:solidFill>
            </a:endParaRPr>
          </a:p>
          <a:p>
            <a:pPr eaLnBrk="1" hangingPunct="1">
              <a:lnSpc>
                <a:spcPct val="105000"/>
              </a:lnSpc>
              <a:spcBef>
                <a:spcPct val="5000"/>
              </a:spcBef>
              <a:spcAft>
                <a:spcPct val="5000"/>
              </a:spcAft>
            </a:pPr>
            <a:r>
              <a:rPr lang="en-US" altLang="zh-CN" sz="2400" dirty="0" smtClean="0">
                <a:solidFill>
                  <a:srgbClr val="000000"/>
                </a:solidFill>
              </a:rPr>
              <a:t>c:000001</a:t>
            </a:r>
            <a:r>
              <a:rPr lang="en-US" altLang="zh-CN" sz="2400" dirty="0">
                <a:solidFill>
                  <a:srgbClr val="000000"/>
                </a:solidFill>
              </a:rPr>
              <a:t>, </a:t>
            </a:r>
            <a:r>
              <a:rPr lang="en-US" altLang="zh-CN" sz="2400" dirty="0" smtClean="0">
                <a:solidFill>
                  <a:srgbClr val="000000"/>
                </a:solidFill>
              </a:rPr>
              <a:t>b:0000001</a:t>
            </a:r>
            <a:r>
              <a:rPr lang="en-US" altLang="zh-CN" sz="2400" dirty="0">
                <a:solidFill>
                  <a:srgbClr val="000000"/>
                </a:solidFill>
              </a:rPr>
              <a:t>, a:0000000, </a:t>
            </a:r>
          </a:p>
          <a:p>
            <a:pPr eaLnBrk="1" hangingPunct="1">
              <a:lnSpc>
                <a:spcPct val="105000"/>
              </a:lnSpc>
              <a:spcBef>
                <a:spcPct val="5000"/>
              </a:spcBef>
              <a:spcAft>
                <a:spcPct val="5000"/>
              </a:spcAft>
            </a:pPr>
            <a:r>
              <a:rPr lang="zh-CN" altLang="en-US" sz="2400" dirty="0" smtClean="0">
                <a:solidFill>
                  <a:srgbClr val="000000"/>
                </a:solidFill>
              </a:rPr>
              <a:t>对</a:t>
            </a:r>
            <a:r>
              <a:rPr lang="en-US" altLang="zh-CN" sz="2400" dirty="0" smtClean="0">
                <a:solidFill>
                  <a:srgbClr val="000000"/>
                </a:solidFill>
              </a:rPr>
              <a:t>n</a:t>
            </a:r>
            <a:r>
              <a:rPr lang="zh-CN" altLang="en-US" sz="2400" dirty="0" smtClean="0">
                <a:solidFill>
                  <a:srgbClr val="000000"/>
                </a:solidFill>
              </a:rPr>
              <a:t>符号情形</a:t>
            </a:r>
            <a:r>
              <a:rPr lang="en-US" altLang="zh-CN" sz="2400" dirty="0">
                <a:solidFill>
                  <a:srgbClr val="000000"/>
                </a:solidFill>
              </a:rPr>
              <a:t>. </a:t>
            </a:r>
            <a:r>
              <a:rPr lang="zh-CN" altLang="en-US" sz="2400" dirty="0">
                <a:solidFill>
                  <a:srgbClr val="000000"/>
                </a:solidFill>
              </a:rPr>
              <a:t>记第</a:t>
            </a:r>
            <a:r>
              <a:rPr lang="en-US" altLang="zh-CN" sz="2400" dirty="0" err="1" smtClean="0">
                <a:solidFill>
                  <a:srgbClr val="000000"/>
                </a:solidFill>
              </a:rPr>
              <a:t>i</a:t>
            </a:r>
            <a:r>
              <a:rPr lang="zh-CN" altLang="en-US" sz="2400" dirty="0" smtClean="0">
                <a:solidFill>
                  <a:srgbClr val="000000"/>
                </a:solidFill>
              </a:rPr>
              <a:t>符号</a:t>
            </a:r>
            <a:r>
              <a:rPr lang="zh-CN" altLang="en-US" sz="2400" dirty="0">
                <a:solidFill>
                  <a:srgbClr val="000000"/>
                </a:solidFill>
              </a:rPr>
              <a:t>为</a:t>
            </a:r>
            <a:r>
              <a:rPr lang="en-US" altLang="zh-CN" sz="2400" dirty="0" err="1">
                <a:solidFill>
                  <a:srgbClr val="000000"/>
                </a:solidFill>
              </a:rPr>
              <a:t>i</a:t>
            </a:r>
            <a:r>
              <a:rPr lang="en-US" altLang="zh-CN" sz="2400" dirty="0" smtClean="0">
                <a:solidFill>
                  <a:srgbClr val="000000"/>
                </a:solidFill>
              </a:rPr>
              <a:t>, </a:t>
            </a:r>
            <a:r>
              <a:rPr lang="zh-CN" altLang="en-US" sz="2400" dirty="0" smtClean="0">
                <a:solidFill>
                  <a:srgbClr val="000000"/>
                </a:solidFill>
              </a:rPr>
              <a:t>则频率</a:t>
            </a:r>
            <a:r>
              <a:rPr lang="en-US" altLang="zh-CN" sz="2400" dirty="0" smtClean="0">
                <a:solidFill>
                  <a:srgbClr val="000000"/>
                </a:solidFill>
              </a:rPr>
              <a:t>f[</a:t>
            </a:r>
            <a:r>
              <a:rPr lang="en-US" altLang="zh-CN" sz="2400" dirty="0" err="1" smtClean="0">
                <a:solidFill>
                  <a:srgbClr val="000000"/>
                </a:solidFill>
              </a:rPr>
              <a:t>i</a:t>
            </a:r>
            <a:r>
              <a:rPr lang="en-US" altLang="zh-CN" sz="2400" dirty="0">
                <a:solidFill>
                  <a:srgbClr val="000000"/>
                </a:solidFill>
              </a:rPr>
              <a:t>]=f[i-1]+f[i-2</a:t>
            </a:r>
            <a:r>
              <a:rPr lang="en-US" altLang="zh-CN" sz="2400" dirty="0" smtClean="0">
                <a:solidFill>
                  <a:srgbClr val="000000"/>
                </a:solidFill>
              </a:rPr>
              <a:t>].</a:t>
            </a:r>
          </a:p>
          <a:p>
            <a:pPr marL="144000" indent="-144000" eaLnBrk="1" hangingPunct="1">
              <a:lnSpc>
                <a:spcPct val="105000"/>
              </a:lnSpc>
              <a:spcBef>
                <a:spcPct val="5000"/>
              </a:spcBef>
              <a:spcAft>
                <a:spcPct val="5000"/>
              </a:spcAft>
              <a:buFont typeface="Arial" panose="020B0604020202020204" pitchFamily="34" charset="0"/>
              <a:buChar char="•"/>
            </a:pPr>
            <a:r>
              <a:rPr lang="zh-CN" altLang="en-US" sz="2400" dirty="0" smtClean="0">
                <a:solidFill>
                  <a:srgbClr val="000000"/>
                </a:solidFill>
              </a:rPr>
              <a:t>记</a:t>
            </a:r>
            <a:r>
              <a:rPr lang="en-US" altLang="zh-CN" sz="2400" dirty="0" smtClean="0">
                <a:solidFill>
                  <a:srgbClr val="000000"/>
                </a:solidFill>
              </a:rPr>
              <a:t>1:k</a:t>
            </a:r>
            <a:r>
              <a:rPr lang="zh-CN" altLang="en-US" sz="2400" dirty="0" smtClean="0">
                <a:solidFill>
                  <a:srgbClr val="000000"/>
                </a:solidFill>
              </a:rPr>
              <a:t>为前</a:t>
            </a:r>
            <a:r>
              <a:rPr lang="en-US" altLang="zh-CN" sz="2400" dirty="0" smtClean="0">
                <a:solidFill>
                  <a:srgbClr val="000000"/>
                </a:solidFill>
              </a:rPr>
              <a:t>k</a:t>
            </a:r>
            <a:r>
              <a:rPr lang="zh-CN" altLang="en-US" sz="2400" dirty="0" smtClean="0">
                <a:solidFill>
                  <a:srgbClr val="000000"/>
                </a:solidFill>
              </a:rPr>
              <a:t>节点合并</a:t>
            </a:r>
            <a:r>
              <a:rPr lang="en-US" altLang="zh-CN" sz="2400" dirty="0" smtClean="0">
                <a:solidFill>
                  <a:srgbClr val="000000"/>
                </a:solidFill>
              </a:rPr>
              <a:t>, </a:t>
            </a:r>
            <a:r>
              <a:rPr lang="zh-CN" altLang="en-US" sz="2400" dirty="0">
                <a:solidFill>
                  <a:srgbClr val="000000"/>
                </a:solidFill>
              </a:rPr>
              <a:t>频率</a:t>
            </a:r>
            <a:r>
              <a:rPr lang="en-US" altLang="zh-CN" sz="2400" dirty="0" smtClean="0">
                <a:solidFill>
                  <a:srgbClr val="000000"/>
                </a:solidFill>
              </a:rPr>
              <a:t>f[1:k]=</a:t>
            </a:r>
            <a:r>
              <a:rPr lang="en-US" altLang="zh-CN" sz="2400" dirty="0" err="1" smtClean="0">
                <a:solidFill>
                  <a:srgbClr val="000000"/>
                </a:solidFill>
              </a:rPr>
              <a:t>sum</a:t>
            </a:r>
            <a:r>
              <a:rPr lang="en-US" altLang="zh-CN" sz="2400" baseline="-25000" dirty="0" err="1" smtClean="0">
                <a:solidFill>
                  <a:srgbClr val="000000"/>
                </a:solidFill>
              </a:rPr>
              <a:t>i</a:t>
            </a:r>
            <a:r>
              <a:rPr lang="en-US" altLang="zh-CN" sz="2400" baseline="-25000" dirty="0" smtClean="0">
                <a:solidFill>
                  <a:srgbClr val="000000"/>
                </a:solidFill>
              </a:rPr>
              <a:t>=1</a:t>
            </a:r>
            <a:r>
              <a:rPr lang="en-US" altLang="zh-CN" sz="2400" baseline="30000" dirty="0" smtClean="0">
                <a:solidFill>
                  <a:srgbClr val="000000"/>
                </a:solidFill>
              </a:rPr>
              <a:t>k </a:t>
            </a:r>
            <a:r>
              <a:rPr lang="en-US" altLang="zh-CN" sz="2400" dirty="0" smtClean="0">
                <a:solidFill>
                  <a:srgbClr val="000000"/>
                </a:solidFill>
              </a:rPr>
              <a:t>f[</a:t>
            </a:r>
            <a:r>
              <a:rPr lang="en-US" altLang="zh-CN" sz="2400" dirty="0" err="1" smtClean="0">
                <a:solidFill>
                  <a:srgbClr val="000000"/>
                </a:solidFill>
              </a:rPr>
              <a:t>i</a:t>
            </a:r>
            <a:r>
              <a:rPr lang="en-US" altLang="zh-CN" sz="2400" dirty="0" smtClean="0">
                <a:solidFill>
                  <a:srgbClr val="000000"/>
                </a:solidFill>
              </a:rPr>
              <a:t>]. </a:t>
            </a:r>
          </a:p>
          <a:p>
            <a:pPr marL="144000" indent="-144000" eaLnBrk="1" hangingPunct="1">
              <a:lnSpc>
                <a:spcPct val="105000"/>
              </a:lnSpc>
              <a:spcBef>
                <a:spcPct val="5000"/>
              </a:spcBef>
              <a:spcAft>
                <a:spcPct val="5000"/>
              </a:spcAft>
              <a:buFont typeface="Arial" panose="020B0604020202020204" pitchFamily="34" charset="0"/>
              <a:buChar char="•"/>
            </a:pPr>
            <a:r>
              <a:rPr lang="zh-CN" altLang="en-US" sz="2400" dirty="0" smtClean="0">
                <a:solidFill>
                  <a:srgbClr val="000000"/>
                </a:solidFill>
              </a:rPr>
              <a:t>由</a:t>
            </a:r>
            <a:r>
              <a:rPr lang="zh-CN" altLang="en-US" sz="2400" dirty="0">
                <a:solidFill>
                  <a:srgbClr val="000000"/>
                </a:solidFill>
              </a:rPr>
              <a:t>数学归纳法易</a:t>
            </a:r>
            <a:r>
              <a:rPr lang="zh-CN" altLang="en-US" sz="2400" dirty="0" smtClean="0">
                <a:solidFill>
                  <a:srgbClr val="000000"/>
                </a:solidFill>
              </a:rPr>
              <a:t>证</a:t>
            </a:r>
            <a:r>
              <a:rPr lang="en-US" altLang="zh-CN" sz="2400" dirty="0">
                <a:solidFill>
                  <a:srgbClr val="000000"/>
                </a:solidFill>
                <a:sym typeface="Symbol" pitchFamily="18" charset="2"/>
              </a:rPr>
              <a:t>k</a:t>
            </a:r>
            <a:r>
              <a:rPr lang="en-US" altLang="zh-CN" sz="2400" dirty="0" smtClean="0">
                <a:solidFill>
                  <a:srgbClr val="000000"/>
                </a:solidFill>
                <a:sym typeface="Symbol" pitchFamily="18" charset="2"/>
              </a:rPr>
              <a:t>2</a:t>
            </a:r>
            <a:r>
              <a:rPr lang="zh-CN" altLang="en-US" sz="2400" dirty="0" smtClean="0">
                <a:solidFill>
                  <a:srgbClr val="000000"/>
                </a:solidFill>
                <a:sym typeface="Symbol" pitchFamily="18" charset="2"/>
              </a:rPr>
              <a:t>时</a:t>
            </a:r>
            <a:r>
              <a:rPr lang="en-US" altLang="zh-CN" sz="2400" dirty="0" smtClean="0">
                <a:solidFill>
                  <a:srgbClr val="000000"/>
                </a:solidFill>
              </a:rPr>
              <a:t>f[k+1]</a:t>
            </a:r>
            <a:r>
              <a:rPr lang="en-US" altLang="zh-CN" sz="2400" dirty="0" smtClean="0">
                <a:solidFill>
                  <a:srgbClr val="000000"/>
                </a:solidFill>
                <a:sym typeface="Symbol" panose="05050102010706020507" pitchFamily="18" charset="2"/>
              </a:rPr>
              <a:t></a:t>
            </a:r>
            <a:r>
              <a:rPr lang="en-US" altLang="zh-CN" sz="2400" dirty="0" smtClean="0">
                <a:solidFill>
                  <a:srgbClr val="000000"/>
                </a:solidFill>
              </a:rPr>
              <a:t>f[1:k]&lt;</a:t>
            </a:r>
            <a:r>
              <a:rPr lang="en-US" altLang="zh-CN" sz="2400" dirty="0" smtClean="0">
                <a:solidFill>
                  <a:srgbClr val="000000"/>
                </a:solidFill>
                <a:sym typeface="Symbol" pitchFamily="18" charset="2"/>
              </a:rPr>
              <a:t>f[k+2]. </a:t>
            </a:r>
          </a:p>
          <a:p>
            <a:pPr marL="144000" indent="-144000" eaLnBrk="1" hangingPunct="1">
              <a:lnSpc>
                <a:spcPct val="105000"/>
              </a:lnSpc>
              <a:spcBef>
                <a:spcPct val="5000"/>
              </a:spcBef>
              <a:spcAft>
                <a:spcPct val="5000"/>
              </a:spcAft>
              <a:buFont typeface="Arial" panose="020B0604020202020204" pitchFamily="34" charset="0"/>
              <a:buChar char="•"/>
            </a:pPr>
            <a:r>
              <a:rPr lang="zh-CN" altLang="en-US" sz="2400" dirty="0" smtClean="0">
                <a:solidFill>
                  <a:srgbClr val="000000"/>
                </a:solidFill>
                <a:sym typeface="Symbol" pitchFamily="18" charset="2"/>
              </a:rPr>
              <a:t>所以对所有</a:t>
            </a:r>
            <a:r>
              <a:rPr lang="en-US" altLang="zh-CN" sz="2400" dirty="0">
                <a:solidFill>
                  <a:srgbClr val="000000"/>
                </a:solidFill>
                <a:sym typeface="Symbol" pitchFamily="18" charset="2"/>
              </a:rPr>
              <a:t>k</a:t>
            </a:r>
            <a:r>
              <a:rPr lang="en-US" altLang="zh-CN" sz="2400" dirty="0" smtClean="0">
                <a:solidFill>
                  <a:srgbClr val="000000"/>
                </a:solidFill>
                <a:sym typeface="Symbol" pitchFamily="18" charset="2"/>
              </a:rPr>
              <a:t>2, </a:t>
            </a:r>
            <a:r>
              <a:rPr lang="zh-CN" altLang="en-US" sz="2400" dirty="0" smtClean="0">
                <a:solidFill>
                  <a:srgbClr val="000000"/>
                </a:solidFill>
                <a:sym typeface="Symbol" pitchFamily="18" charset="2"/>
              </a:rPr>
              <a:t>都有</a:t>
            </a:r>
            <a:r>
              <a:rPr lang="en-US" altLang="zh-CN" sz="2400" dirty="0" smtClean="0">
                <a:solidFill>
                  <a:srgbClr val="000000"/>
                </a:solidFill>
                <a:sym typeface="Symbol" pitchFamily="18" charset="2"/>
              </a:rPr>
              <a:t>1:k</a:t>
            </a:r>
            <a:r>
              <a:rPr lang="zh-CN" altLang="en-US" sz="2400" dirty="0" smtClean="0">
                <a:solidFill>
                  <a:srgbClr val="000000"/>
                </a:solidFill>
                <a:sym typeface="Symbol" pitchFamily="18" charset="2"/>
              </a:rPr>
              <a:t>与</a:t>
            </a:r>
            <a:r>
              <a:rPr lang="en-US" altLang="zh-CN" sz="2400" dirty="0" smtClean="0">
                <a:solidFill>
                  <a:srgbClr val="000000"/>
                </a:solidFill>
                <a:sym typeface="Symbol" pitchFamily="18" charset="2"/>
              </a:rPr>
              <a:t>k+1</a:t>
            </a:r>
            <a:r>
              <a:rPr lang="zh-CN" altLang="en-US" sz="2400" dirty="0" smtClean="0">
                <a:solidFill>
                  <a:srgbClr val="000000"/>
                </a:solidFill>
                <a:sym typeface="Symbol" pitchFamily="18" charset="2"/>
              </a:rPr>
              <a:t>是兄弟</a:t>
            </a:r>
            <a:r>
              <a:rPr lang="en-US" altLang="zh-CN" sz="2400" dirty="0" smtClean="0">
                <a:solidFill>
                  <a:srgbClr val="000000"/>
                </a:solidFill>
                <a:sym typeface="Symbol" pitchFamily="18" charset="2"/>
              </a:rPr>
              <a:t>. </a:t>
            </a:r>
          </a:p>
          <a:p>
            <a:pPr marL="144000" indent="-144000" eaLnBrk="1" hangingPunct="1">
              <a:lnSpc>
                <a:spcPct val="105000"/>
              </a:lnSpc>
              <a:spcBef>
                <a:spcPct val="5000"/>
              </a:spcBef>
              <a:spcAft>
                <a:spcPct val="5000"/>
              </a:spcAft>
              <a:buFont typeface="Arial" panose="020B0604020202020204" pitchFamily="34" charset="0"/>
              <a:buChar char="•"/>
            </a:pPr>
            <a:r>
              <a:rPr lang="zh-CN" altLang="en-US" sz="2400" dirty="0">
                <a:solidFill>
                  <a:srgbClr val="000000"/>
                </a:solidFill>
                <a:sym typeface="Symbol" pitchFamily="18" charset="2"/>
              </a:rPr>
              <a:t>继续</a:t>
            </a:r>
            <a:r>
              <a:rPr lang="zh-CN" altLang="en-US" sz="2400" dirty="0" smtClean="0">
                <a:solidFill>
                  <a:srgbClr val="000000"/>
                </a:solidFill>
                <a:sym typeface="Symbol" pitchFamily="18" charset="2"/>
              </a:rPr>
              <a:t>该过程得类似</a:t>
            </a:r>
            <a:r>
              <a:rPr lang="zh-CN" altLang="en-US" sz="2400" dirty="0">
                <a:solidFill>
                  <a:srgbClr val="000000"/>
                </a:solidFill>
                <a:sym typeface="Symbol" pitchFamily="18" charset="2"/>
              </a:rPr>
              <a:t>右图的偏二叉树为其</a:t>
            </a:r>
            <a:r>
              <a:rPr lang="en-US" altLang="zh-CN" sz="2400" dirty="0">
                <a:solidFill>
                  <a:srgbClr val="000000"/>
                </a:solidFill>
                <a:sym typeface="Symbol" pitchFamily="18" charset="2"/>
              </a:rPr>
              <a:t>Huffman</a:t>
            </a:r>
            <a:r>
              <a:rPr lang="zh-CN" altLang="en-US" sz="2400" dirty="0">
                <a:solidFill>
                  <a:srgbClr val="000000"/>
                </a:solidFill>
                <a:sym typeface="Symbol" pitchFamily="18" charset="2"/>
              </a:rPr>
              <a:t>编码</a:t>
            </a:r>
            <a:r>
              <a:rPr lang="zh-CN" altLang="en-US" sz="2400" dirty="0" smtClean="0">
                <a:solidFill>
                  <a:srgbClr val="000000"/>
                </a:solidFill>
                <a:sym typeface="Symbol" pitchFamily="18" charset="2"/>
              </a:rPr>
              <a:t>树</a:t>
            </a:r>
            <a:endParaRPr lang="en-US" altLang="zh-CN" sz="2400" dirty="0" smtClean="0">
              <a:solidFill>
                <a:srgbClr val="000000"/>
              </a:solidFill>
              <a:sym typeface="Symbol" pitchFamily="18" charset="2"/>
            </a:endParaRPr>
          </a:p>
          <a:p>
            <a:pPr marL="144000" indent="-144000" eaLnBrk="1" hangingPunct="1">
              <a:lnSpc>
                <a:spcPct val="105000"/>
              </a:lnSpc>
              <a:spcBef>
                <a:spcPct val="5000"/>
              </a:spcBef>
              <a:spcAft>
                <a:spcPct val="5000"/>
              </a:spcAft>
              <a:buFont typeface="Arial" panose="020B0604020202020204" pitchFamily="34" charset="0"/>
              <a:buChar char="•"/>
            </a:pPr>
            <a:r>
              <a:rPr lang="zh-CN" altLang="en-US" sz="2400" dirty="0" smtClean="0">
                <a:solidFill>
                  <a:srgbClr val="000000"/>
                </a:solidFill>
                <a:sym typeface="Symbol" pitchFamily="18" charset="2"/>
              </a:rPr>
              <a:t>于是</a:t>
            </a:r>
            <a:r>
              <a:rPr lang="zh-CN" altLang="en-US" sz="2400" dirty="0">
                <a:solidFill>
                  <a:srgbClr val="000000"/>
                </a:solidFill>
                <a:sym typeface="Symbol" pitchFamily="18" charset="2"/>
              </a:rPr>
              <a:t>对</a:t>
            </a:r>
            <a:r>
              <a:rPr lang="en-US" altLang="zh-CN" sz="2400" dirty="0" err="1">
                <a:solidFill>
                  <a:srgbClr val="000000"/>
                </a:solidFill>
                <a:sym typeface="Symbol" pitchFamily="18" charset="2"/>
              </a:rPr>
              <a:t>i</a:t>
            </a:r>
            <a:r>
              <a:rPr lang="en-US" altLang="zh-CN" sz="2400" dirty="0">
                <a:solidFill>
                  <a:srgbClr val="000000"/>
                </a:solidFill>
                <a:sym typeface="Symbol" pitchFamily="18" charset="2"/>
              </a:rPr>
              <a:t>=2:n, </a:t>
            </a:r>
            <a:r>
              <a:rPr lang="en-US" altLang="zh-CN" sz="2400" dirty="0" err="1">
                <a:solidFill>
                  <a:srgbClr val="000000"/>
                </a:solidFill>
                <a:sym typeface="Symbol" pitchFamily="18" charset="2"/>
              </a:rPr>
              <a:t>i</a:t>
            </a:r>
            <a:r>
              <a:rPr lang="zh-CN" altLang="en-US" sz="2400" dirty="0">
                <a:solidFill>
                  <a:srgbClr val="000000"/>
                </a:solidFill>
                <a:sym typeface="Symbol" pitchFamily="18" charset="2"/>
              </a:rPr>
              <a:t>的编码为</a:t>
            </a:r>
            <a:r>
              <a:rPr lang="en-US" altLang="zh-CN" sz="2400" dirty="0">
                <a:solidFill>
                  <a:srgbClr val="000000"/>
                </a:solidFill>
                <a:sym typeface="Symbol" pitchFamily="18" charset="2"/>
              </a:rPr>
              <a:t>0</a:t>
            </a:r>
            <a:r>
              <a:rPr lang="en-US" altLang="zh-CN" sz="2400" baseline="30000" dirty="0">
                <a:solidFill>
                  <a:srgbClr val="000000"/>
                </a:solidFill>
                <a:sym typeface="Symbol" pitchFamily="18" charset="2"/>
              </a:rPr>
              <a:t>n-i</a:t>
            </a:r>
            <a:r>
              <a:rPr lang="en-US" altLang="zh-CN" sz="2400" dirty="0">
                <a:solidFill>
                  <a:srgbClr val="000000"/>
                </a:solidFill>
                <a:sym typeface="Symbol" pitchFamily="18" charset="2"/>
              </a:rPr>
              <a:t>1, 1</a:t>
            </a:r>
            <a:r>
              <a:rPr lang="zh-CN" altLang="en-US" sz="2400" dirty="0">
                <a:solidFill>
                  <a:srgbClr val="000000"/>
                </a:solidFill>
                <a:sym typeface="Symbol" pitchFamily="18" charset="2"/>
              </a:rPr>
              <a:t>的编码是</a:t>
            </a:r>
            <a:r>
              <a:rPr lang="en-US" altLang="zh-CN" sz="2400" dirty="0">
                <a:solidFill>
                  <a:srgbClr val="000000"/>
                </a:solidFill>
                <a:sym typeface="Symbol" pitchFamily="18" charset="2"/>
              </a:rPr>
              <a:t>0</a:t>
            </a:r>
            <a:r>
              <a:rPr lang="en-US" altLang="zh-CN" sz="2400" baseline="30000" dirty="0">
                <a:solidFill>
                  <a:srgbClr val="000000"/>
                </a:solidFill>
                <a:sym typeface="Symbol" pitchFamily="18" charset="2"/>
              </a:rPr>
              <a:t>n-1</a:t>
            </a:r>
            <a:r>
              <a:rPr lang="en-US" altLang="zh-CN" sz="2400" dirty="0">
                <a:solidFill>
                  <a:srgbClr val="000000"/>
                </a:solidFill>
                <a:sym typeface="Symbol" pitchFamily="18" charset="2"/>
              </a:rPr>
              <a:t>. </a:t>
            </a:r>
          </a:p>
        </p:txBody>
      </p:sp>
    </p:spTree>
    <p:extLst>
      <p:ext uri="{BB962C8B-B14F-4D97-AF65-F5344CB8AC3E}">
        <p14:creationId xmlns:p14="http://schemas.microsoft.com/office/powerpoint/2010/main" val="4214491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idx="4294967295"/>
          </p:nvPr>
        </p:nvSpPr>
        <p:spPr/>
        <p:txBody>
          <a:bodyPr/>
          <a:lstStyle/>
          <a:p>
            <a:pPr eaLnBrk="1" hangingPunct="1"/>
            <a:r>
              <a:rPr lang="zh-CN" altLang="en-US" b="1" smtClean="0"/>
              <a:t>第</a:t>
            </a:r>
            <a:r>
              <a:rPr lang="en-US" altLang="zh-CN" b="1" smtClean="0"/>
              <a:t>2</a:t>
            </a:r>
            <a:r>
              <a:rPr lang="zh-CN" altLang="en-US" b="1" smtClean="0"/>
              <a:t>章 分治</a:t>
            </a:r>
          </a:p>
        </p:txBody>
      </p:sp>
      <p:sp>
        <p:nvSpPr>
          <p:cNvPr id="6147" name="Text Box 5"/>
          <p:cNvSpPr txBox="1">
            <a:spLocks noChangeArrowheads="1"/>
          </p:cNvSpPr>
          <p:nvPr/>
        </p:nvSpPr>
        <p:spPr bwMode="auto">
          <a:xfrm>
            <a:off x="35496" y="1268760"/>
            <a:ext cx="9000554" cy="51706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71500" indent="-571500"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nSpc>
                <a:spcPct val="110000"/>
              </a:lnSpc>
              <a:spcBef>
                <a:spcPct val="10000"/>
              </a:spcBef>
              <a:buSzPct val="75000"/>
              <a:buFont typeface="Wingdings" pitchFamily="2" charset="2"/>
              <a:buNone/>
            </a:pPr>
            <a:r>
              <a:rPr lang="en-US" altLang="zh-CN" sz="2000" dirty="0">
                <a:solidFill>
                  <a:schemeClr val="tx2"/>
                </a:solidFill>
              </a:rPr>
              <a:t> 2-8 </a:t>
            </a:r>
            <a:r>
              <a:rPr lang="zh-CN" altLang="en-US" sz="2000" dirty="0">
                <a:solidFill>
                  <a:schemeClr val="tx2"/>
                </a:solidFill>
              </a:rPr>
              <a:t>设</a:t>
            </a:r>
            <a:r>
              <a:rPr lang="en-US" altLang="zh-CN" sz="2000" dirty="0">
                <a:solidFill>
                  <a:schemeClr val="tx2"/>
                </a:solidFill>
              </a:rPr>
              <a:t>n</a:t>
            </a:r>
            <a:r>
              <a:rPr lang="zh-CN" altLang="en-US" sz="2000" dirty="0">
                <a:solidFill>
                  <a:schemeClr val="tx2"/>
                </a:solidFill>
              </a:rPr>
              <a:t>个不同的整数排好序后存于</a:t>
            </a:r>
            <a:r>
              <a:rPr lang="en-US" altLang="zh-CN" sz="2000" dirty="0">
                <a:solidFill>
                  <a:schemeClr val="tx2"/>
                </a:solidFill>
              </a:rPr>
              <a:t>T[1:n]</a:t>
            </a:r>
            <a:r>
              <a:rPr lang="zh-CN" altLang="en-US" sz="2000" dirty="0">
                <a:solidFill>
                  <a:schemeClr val="tx2"/>
                </a:solidFill>
              </a:rPr>
              <a:t>中</a:t>
            </a:r>
            <a:r>
              <a:rPr lang="en-US" altLang="zh-CN" sz="2000" dirty="0">
                <a:solidFill>
                  <a:schemeClr val="tx2"/>
                </a:solidFill>
              </a:rPr>
              <a:t>. </a:t>
            </a:r>
            <a:r>
              <a:rPr lang="zh-CN" altLang="en-US" sz="2000" dirty="0">
                <a:solidFill>
                  <a:schemeClr val="tx2"/>
                </a:solidFill>
              </a:rPr>
              <a:t>若存在一个下标</a:t>
            </a:r>
            <a:r>
              <a:rPr lang="en-US" altLang="zh-CN" sz="2000" dirty="0" err="1">
                <a:solidFill>
                  <a:schemeClr val="tx2"/>
                </a:solidFill>
              </a:rPr>
              <a:t>i</a:t>
            </a:r>
            <a:r>
              <a:rPr lang="zh-CN" altLang="en-US" sz="2000" dirty="0">
                <a:solidFill>
                  <a:schemeClr val="tx2"/>
                </a:solidFill>
              </a:rPr>
              <a:t>，</a:t>
            </a:r>
            <a:r>
              <a:rPr lang="en-US" altLang="zh-CN" sz="2000" dirty="0">
                <a:solidFill>
                  <a:schemeClr val="tx2"/>
                </a:solidFill>
              </a:rPr>
              <a:t>1</a:t>
            </a:r>
            <a:r>
              <a:rPr lang="en-US" altLang="zh-CN" sz="2000" dirty="0">
                <a:solidFill>
                  <a:schemeClr val="tx2"/>
                </a:solidFill>
                <a:sym typeface="Symbol" pitchFamily="18" charset="2"/>
              </a:rPr>
              <a:t> </a:t>
            </a:r>
            <a:r>
              <a:rPr lang="en-US" altLang="zh-CN" sz="2000" dirty="0" err="1">
                <a:solidFill>
                  <a:schemeClr val="tx2"/>
                </a:solidFill>
              </a:rPr>
              <a:t>i</a:t>
            </a:r>
            <a:r>
              <a:rPr lang="en-US" altLang="zh-CN" sz="2000" dirty="0">
                <a:solidFill>
                  <a:schemeClr val="tx2"/>
                </a:solidFill>
              </a:rPr>
              <a:t> </a:t>
            </a:r>
            <a:r>
              <a:rPr lang="en-US" altLang="zh-CN" sz="2000" dirty="0">
                <a:solidFill>
                  <a:schemeClr val="tx2"/>
                </a:solidFill>
                <a:sym typeface="Symbol" pitchFamily="18" charset="2"/>
              </a:rPr>
              <a:t></a:t>
            </a:r>
            <a:r>
              <a:rPr lang="en-US" altLang="zh-CN" sz="2000" dirty="0">
                <a:solidFill>
                  <a:schemeClr val="tx2"/>
                </a:solidFill>
              </a:rPr>
              <a:t>n, </a:t>
            </a:r>
            <a:r>
              <a:rPr lang="zh-CN" altLang="en-US" sz="2000" dirty="0">
                <a:solidFill>
                  <a:schemeClr val="tx2"/>
                </a:solidFill>
              </a:rPr>
              <a:t>使得</a:t>
            </a:r>
            <a:r>
              <a:rPr lang="en-US" altLang="zh-CN" sz="2000" dirty="0">
                <a:solidFill>
                  <a:schemeClr val="tx2"/>
                </a:solidFill>
              </a:rPr>
              <a:t>T[</a:t>
            </a:r>
            <a:r>
              <a:rPr lang="en-US" altLang="zh-CN" sz="2000" dirty="0" err="1">
                <a:solidFill>
                  <a:schemeClr val="tx2"/>
                </a:solidFill>
              </a:rPr>
              <a:t>i</a:t>
            </a:r>
            <a:r>
              <a:rPr lang="en-US" altLang="zh-CN" sz="2000" dirty="0">
                <a:solidFill>
                  <a:schemeClr val="tx2"/>
                </a:solidFill>
              </a:rPr>
              <a:t>]=</a:t>
            </a:r>
            <a:r>
              <a:rPr lang="en-US" altLang="zh-CN" sz="2000" dirty="0" err="1">
                <a:solidFill>
                  <a:schemeClr val="tx2"/>
                </a:solidFill>
              </a:rPr>
              <a:t>i</a:t>
            </a:r>
            <a:r>
              <a:rPr lang="en-US" altLang="zh-CN" sz="2000" dirty="0">
                <a:solidFill>
                  <a:schemeClr val="tx2"/>
                </a:solidFill>
              </a:rPr>
              <a:t>. </a:t>
            </a:r>
            <a:r>
              <a:rPr lang="zh-CN" altLang="en-US" sz="2000" dirty="0">
                <a:solidFill>
                  <a:schemeClr val="tx2"/>
                </a:solidFill>
              </a:rPr>
              <a:t>设计一个有效算法找到这个下标</a:t>
            </a:r>
            <a:r>
              <a:rPr lang="en-US" altLang="zh-CN" sz="2000" dirty="0">
                <a:solidFill>
                  <a:schemeClr val="tx2"/>
                </a:solidFill>
              </a:rPr>
              <a:t>. </a:t>
            </a:r>
            <a:r>
              <a:rPr lang="zh-CN" altLang="en-US" sz="2000" dirty="0">
                <a:solidFill>
                  <a:schemeClr val="tx2"/>
                </a:solidFill>
              </a:rPr>
              <a:t>要求算法在最坏情况下的计算时间</a:t>
            </a:r>
            <a:r>
              <a:rPr lang="en-US" altLang="zh-CN" sz="2000" dirty="0">
                <a:solidFill>
                  <a:schemeClr val="tx2"/>
                </a:solidFill>
              </a:rPr>
              <a:t>O(log n).</a:t>
            </a:r>
            <a:endParaRPr lang="zh-CN" altLang="en-US" sz="2000" dirty="0">
              <a:solidFill>
                <a:schemeClr val="tx2"/>
              </a:solidFill>
            </a:endParaRPr>
          </a:p>
          <a:p>
            <a:pPr eaLnBrk="1" hangingPunct="1">
              <a:lnSpc>
                <a:spcPct val="110000"/>
              </a:lnSpc>
              <a:spcBef>
                <a:spcPct val="10000"/>
              </a:spcBef>
              <a:buFontTx/>
              <a:buNone/>
            </a:pPr>
            <a:r>
              <a:rPr lang="zh-CN" altLang="en-US" sz="2000" dirty="0">
                <a:solidFill>
                  <a:schemeClr val="tx2"/>
                </a:solidFill>
              </a:rPr>
              <a:t>解</a:t>
            </a:r>
            <a:r>
              <a:rPr lang="en-US" altLang="zh-CN" sz="2000" dirty="0">
                <a:solidFill>
                  <a:schemeClr val="tx2"/>
                </a:solidFill>
              </a:rPr>
              <a:t>: </a:t>
            </a:r>
            <a:r>
              <a:rPr lang="zh-CN" altLang="en-US" sz="2000" dirty="0" smtClean="0">
                <a:solidFill>
                  <a:schemeClr val="tx2"/>
                </a:solidFill>
              </a:rPr>
              <a:t>排好序的不同</a:t>
            </a:r>
            <a:r>
              <a:rPr lang="zh-CN" altLang="en-US" sz="2000" dirty="0">
                <a:solidFill>
                  <a:schemeClr val="tx2"/>
                </a:solidFill>
              </a:rPr>
              <a:t>整数</a:t>
            </a:r>
            <a:r>
              <a:rPr lang="zh-CN" altLang="en-US" sz="2000" dirty="0" smtClean="0">
                <a:solidFill>
                  <a:schemeClr val="tx2"/>
                </a:solidFill>
              </a:rPr>
              <a:t>意味着</a:t>
            </a:r>
            <a:r>
              <a:rPr lang="en-US" altLang="zh-CN" sz="2000" dirty="0">
                <a:solidFill>
                  <a:schemeClr val="tx2"/>
                </a:solidFill>
              </a:rPr>
              <a:t>T[1:n]</a:t>
            </a:r>
            <a:r>
              <a:rPr lang="zh-CN" altLang="en-US" sz="2000" dirty="0" smtClean="0">
                <a:solidFill>
                  <a:schemeClr val="tx2"/>
                </a:solidFill>
              </a:rPr>
              <a:t>要么严格</a:t>
            </a:r>
            <a:r>
              <a:rPr lang="zh-CN" altLang="en-US" sz="2000" dirty="0">
                <a:solidFill>
                  <a:schemeClr val="tx2"/>
                </a:solidFill>
              </a:rPr>
              <a:t>递增</a:t>
            </a:r>
            <a:r>
              <a:rPr lang="en-US" altLang="zh-CN" sz="2000" dirty="0">
                <a:solidFill>
                  <a:schemeClr val="tx2"/>
                </a:solidFill>
              </a:rPr>
              <a:t>, </a:t>
            </a:r>
            <a:r>
              <a:rPr lang="zh-CN" altLang="en-US" sz="2000" dirty="0">
                <a:solidFill>
                  <a:schemeClr val="tx2"/>
                </a:solidFill>
              </a:rPr>
              <a:t>要么严格</a:t>
            </a:r>
            <a:r>
              <a:rPr lang="zh-CN" altLang="en-US" sz="2000" dirty="0" smtClean="0">
                <a:solidFill>
                  <a:schemeClr val="tx2"/>
                </a:solidFill>
              </a:rPr>
              <a:t>递减</a:t>
            </a:r>
            <a:r>
              <a:rPr lang="en-US" altLang="zh-CN" sz="2000" dirty="0" smtClean="0">
                <a:solidFill>
                  <a:schemeClr val="tx2"/>
                </a:solidFill>
              </a:rPr>
              <a:t>.</a:t>
            </a:r>
            <a:r>
              <a:rPr lang="zh-CN" altLang="en-US" sz="2000" dirty="0" smtClean="0">
                <a:solidFill>
                  <a:schemeClr val="tx2"/>
                </a:solidFill>
              </a:rPr>
              <a:t>  </a:t>
            </a:r>
            <a:endParaRPr lang="en-US" altLang="zh-CN" sz="2000" dirty="0" smtClean="0">
              <a:solidFill>
                <a:schemeClr val="tx2"/>
              </a:solidFill>
            </a:endParaRPr>
          </a:p>
          <a:p>
            <a:pPr eaLnBrk="1" hangingPunct="1">
              <a:lnSpc>
                <a:spcPct val="110000"/>
              </a:lnSpc>
              <a:spcBef>
                <a:spcPct val="10000"/>
              </a:spcBef>
              <a:buFontTx/>
              <a:buNone/>
            </a:pPr>
            <a:r>
              <a:rPr lang="zh-CN" altLang="en-US" sz="2000" dirty="0" smtClean="0">
                <a:solidFill>
                  <a:schemeClr val="tx2"/>
                </a:solidFill>
              </a:rPr>
              <a:t>若</a:t>
            </a:r>
            <a:r>
              <a:rPr lang="en-US" altLang="zh-CN" sz="2000" dirty="0">
                <a:solidFill>
                  <a:schemeClr val="tx2"/>
                </a:solidFill>
              </a:rPr>
              <a:t>T[1:n]</a:t>
            </a:r>
            <a:r>
              <a:rPr lang="zh-CN" altLang="en-US" sz="2000" dirty="0" smtClean="0">
                <a:solidFill>
                  <a:schemeClr val="tx2"/>
                </a:solidFill>
              </a:rPr>
              <a:t>严格减</a:t>
            </a:r>
            <a:r>
              <a:rPr lang="en-US" altLang="zh-CN" sz="2000" dirty="0">
                <a:solidFill>
                  <a:schemeClr val="tx2"/>
                </a:solidFill>
              </a:rPr>
              <a:t>, </a:t>
            </a:r>
            <a:r>
              <a:rPr lang="zh-CN" altLang="en-US" sz="2000" dirty="0" smtClean="0">
                <a:solidFill>
                  <a:schemeClr val="tx2"/>
                </a:solidFill>
              </a:rPr>
              <a:t>则解存在知</a:t>
            </a:r>
            <a:r>
              <a:rPr lang="en-US" altLang="zh-CN" sz="2000" dirty="0" smtClean="0">
                <a:solidFill>
                  <a:schemeClr val="tx2"/>
                </a:solidFill>
              </a:rPr>
              <a:t>T[</a:t>
            </a:r>
            <a:r>
              <a:rPr lang="en-US" altLang="zh-CN" sz="2000" dirty="0" err="1" smtClean="0">
                <a:solidFill>
                  <a:schemeClr val="tx2"/>
                </a:solidFill>
              </a:rPr>
              <a:t>i</a:t>
            </a:r>
            <a:r>
              <a:rPr lang="en-US" altLang="zh-CN" sz="2000" dirty="0">
                <a:solidFill>
                  <a:schemeClr val="tx2"/>
                </a:solidFill>
              </a:rPr>
              <a:t>]&lt;</a:t>
            </a:r>
            <a:r>
              <a:rPr lang="en-US" altLang="zh-CN" sz="2000" dirty="0" err="1">
                <a:solidFill>
                  <a:schemeClr val="tx2"/>
                </a:solidFill>
              </a:rPr>
              <a:t>i</a:t>
            </a:r>
            <a:r>
              <a:rPr lang="zh-CN" altLang="en-US" sz="2000" dirty="0">
                <a:solidFill>
                  <a:schemeClr val="tx2"/>
                </a:solidFill>
              </a:rPr>
              <a:t>蕴含</a:t>
            </a:r>
            <a:r>
              <a:rPr lang="zh-CN" altLang="en-US" sz="2000" dirty="0">
                <a:solidFill>
                  <a:schemeClr val="tx2"/>
                </a:solidFill>
                <a:sym typeface="Symbol" pitchFamily="18" charset="2"/>
              </a:rPr>
              <a:t></a:t>
            </a:r>
            <a:r>
              <a:rPr lang="en-US" altLang="zh-CN" sz="2000" dirty="0">
                <a:solidFill>
                  <a:schemeClr val="tx2"/>
                </a:solidFill>
                <a:sym typeface="Symbol" pitchFamily="18" charset="2"/>
              </a:rPr>
              <a:t>j&gt;</a:t>
            </a:r>
            <a:r>
              <a:rPr lang="en-US" altLang="zh-CN" sz="2000" dirty="0" err="1">
                <a:solidFill>
                  <a:schemeClr val="tx2"/>
                </a:solidFill>
                <a:sym typeface="Symbol" pitchFamily="18" charset="2"/>
              </a:rPr>
              <a:t>i</a:t>
            </a:r>
            <a:r>
              <a:rPr lang="en-US" altLang="zh-CN" sz="2000" dirty="0">
                <a:solidFill>
                  <a:schemeClr val="tx2"/>
                </a:solidFill>
                <a:sym typeface="Symbol" pitchFamily="18" charset="2"/>
              </a:rPr>
              <a:t>(T[j]&lt;j),  T[</a:t>
            </a:r>
            <a:r>
              <a:rPr lang="en-US" altLang="zh-CN" sz="2000" dirty="0" err="1">
                <a:solidFill>
                  <a:schemeClr val="tx2"/>
                </a:solidFill>
                <a:sym typeface="Symbol" pitchFamily="18" charset="2"/>
              </a:rPr>
              <a:t>i</a:t>
            </a:r>
            <a:r>
              <a:rPr lang="en-US" altLang="zh-CN" sz="2000" dirty="0">
                <a:solidFill>
                  <a:schemeClr val="tx2"/>
                </a:solidFill>
                <a:sym typeface="Symbol" pitchFamily="18" charset="2"/>
              </a:rPr>
              <a:t>]&gt;</a:t>
            </a:r>
            <a:r>
              <a:rPr lang="en-US" altLang="zh-CN" sz="2000" dirty="0" err="1">
                <a:solidFill>
                  <a:schemeClr val="tx2"/>
                </a:solidFill>
                <a:sym typeface="Symbol" pitchFamily="18" charset="2"/>
              </a:rPr>
              <a:t>i</a:t>
            </a:r>
            <a:r>
              <a:rPr lang="zh-CN" altLang="en-US" sz="2000" dirty="0">
                <a:solidFill>
                  <a:schemeClr val="tx2"/>
                </a:solidFill>
                <a:sym typeface="Symbol" pitchFamily="18" charset="2"/>
              </a:rPr>
              <a:t>蕴含</a:t>
            </a:r>
            <a:r>
              <a:rPr lang="en-US" altLang="zh-CN" sz="2000" dirty="0">
                <a:solidFill>
                  <a:schemeClr val="tx2"/>
                </a:solidFill>
                <a:sym typeface="Symbol" pitchFamily="18" charset="2"/>
              </a:rPr>
              <a:t>j&lt;</a:t>
            </a:r>
            <a:r>
              <a:rPr lang="en-US" altLang="zh-CN" sz="2000" dirty="0" err="1">
                <a:solidFill>
                  <a:schemeClr val="tx2"/>
                </a:solidFill>
                <a:sym typeface="Symbol" pitchFamily="18" charset="2"/>
              </a:rPr>
              <a:t>i</a:t>
            </a:r>
            <a:r>
              <a:rPr lang="en-US" altLang="zh-CN" sz="2000" dirty="0">
                <a:solidFill>
                  <a:schemeClr val="tx2"/>
                </a:solidFill>
                <a:sym typeface="Symbol" pitchFamily="18" charset="2"/>
              </a:rPr>
              <a:t>(T[j]&gt;j</a:t>
            </a:r>
            <a:r>
              <a:rPr lang="en-US" altLang="zh-CN" sz="2000" dirty="0" smtClean="0">
                <a:solidFill>
                  <a:schemeClr val="tx2"/>
                </a:solidFill>
                <a:sym typeface="Symbol" pitchFamily="18" charset="2"/>
              </a:rPr>
              <a:t>).</a:t>
            </a:r>
          </a:p>
          <a:p>
            <a:pPr eaLnBrk="1" hangingPunct="1">
              <a:lnSpc>
                <a:spcPct val="110000"/>
              </a:lnSpc>
              <a:spcBef>
                <a:spcPct val="10000"/>
              </a:spcBef>
              <a:buFontTx/>
              <a:buNone/>
            </a:pPr>
            <a:r>
              <a:rPr lang="zh-CN" altLang="en-US" sz="2000" dirty="0" smtClean="0">
                <a:solidFill>
                  <a:schemeClr val="tx2"/>
                </a:solidFill>
              </a:rPr>
              <a:t>若</a:t>
            </a:r>
            <a:r>
              <a:rPr lang="en-US" altLang="zh-CN" sz="2000" dirty="0" smtClean="0">
                <a:solidFill>
                  <a:schemeClr val="tx2"/>
                </a:solidFill>
              </a:rPr>
              <a:t>T[1:n</a:t>
            </a:r>
            <a:r>
              <a:rPr lang="en-US" altLang="zh-CN" sz="2000" dirty="0">
                <a:solidFill>
                  <a:schemeClr val="tx2"/>
                </a:solidFill>
              </a:rPr>
              <a:t>]</a:t>
            </a:r>
            <a:r>
              <a:rPr lang="zh-CN" altLang="en-US" sz="2000" dirty="0" smtClean="0">
                <a:solidFill>
                  <a:schemeClr val="tx2"/>
                </a:solidFill>
              </a:rPr>
              <a:t>严格增</a:t>
            </a:r>
            <a:r>
              <a:rPr lang="en-US" altLang="zh-CN" sz="2000" dirty="0">
                <a:solidFill>
                  <a:schemeClr val="tx2"/>
                </a:solidFill>
              </a:rPr>
              <a:t>, </a:t>
            </a:r>
            <a:r>
              <a:rPr lang="zh-CN" altLang="en-US" sz="2000" dirty="0">
                <a:solidFill>
                  <a:schemeClr val="tx2"/>
                </a:solidFill>
              </a:rPr>
              <a:t>由解</a:t>
            </a:r>
            <a:r>
              <a:rPr lang="zh-CN" altLang="en-US" sz="2000" dirty="0" smtClean="0">
                <a:solidFill>
                  <a:schemeClr val="tx2"/>
                </a:solidFill>
              </a:rPr>
              <a:t>存在知</a:t>
            </a:r>
            <a:r>
              <a:rPr lang="en-US" altLang="zh-CN" sz="2000" dirty="0" smtClean="0">
                <a:solidFill>
                  <a:schemeClr val="tx2"/>
                </a:solidFill>
              </a:rPr>
              <a:t>T[</a:t>
            </a:r>
            <a:r>
              <a:rPr lang="en-US" altLang="zh-CN" sz="2000" dirty="0" err="1" smtClean="0">
                <a:solidFill>
                  <a:schemeClr val="tx2"/>
                </a:solidFill>
              </a:rPr>
              <a:t>i</a:t>
            </a:r>
            <a:r>
              <a:rPr lang="en-US" altLang="zh-CN" sz="2000" dirty="0">
                <a:solidFill>
                  <a:schemeClr val="tx2"/>
                </a:solidFill>
              </a:rPr>
              <a:t>]&gt;</a:t>
            </a:r>
            <a:r>
              <a:rPr lang="en-US" altLang="zh-CN" sz="2000" dirty="0" err="1">
                <a:solidFill>
                  <a:schemeClr val="tx2"/>
                </a:solidFill>
              </a:rPr>
              <a:t>i</a:t>
            </a:r>
            <a:r>
              <a:rPr lang="zh-CN" altLang="en-US" sz="2000" dirty="0">
                <a:solidFill>
                  <a:schemeClr val="tx2"/>
                </a:solidFill>
              </a:rPr>
              <a:t>蕴含</a:t>
            </a:r>
            <a:r>
              <a:rPr lang="zh-CN" altLang="en-US" sz="2000" dirty="0">
                <a:solidFill>
                  <a:schemeClr val="tx2"/>
                </a:solidFill>
                <a:sym typeface="Symbol" pitchFamily="18" charset="2"/>
              </a:rPr>
              <a:t></a:t>
            </a:r>
            <a:r>
              <a:rPr lang="en-US" altLang="zh-CN" sz="2000" dirty="0">
                <a:solidFill>
                  <a:schemeClr val="tx2"/>
                </a:solidFill>
                <a:sym typeface="Symbol" pitchFamily="18" charset="2"/>
              </a:rPr>
              <a:t>j&gt;</a:t>
            </a:r>
            <a:r>
              <a:rPr lang="en-US" altLang="zh-CN" sz="2000" dirty="0" err="1">
                <a:solidFill>
                  <a:schemeClr val="tx2"/>
                </a:solidFill>
                <a:sym typeface="Symbol" pitchFamily="18" charset="2"/>
              </a:rPr>
              <a:t>i</a:t>
            </a:r>
            <a:r>
              <a:rPr lang="en-US" altLang="zh-CN" sz="2000" dirty="0">
                <a:solidFill>
                  <a:schemeClr val="tx2"/>
                </a:solidFill>
                <a:sym typeface="Symbol" pitchFamily="18" charset="2"/>
              </a:rPr>
              <a:t>(T[j]&gt;j),  T[</a:t>
            </a:r>
            <a:r>
              <a:rPr lang="en-US" altLang="zh-CN" sz="2000" dirty="0" err="1">
                <a:solidFill>
                  <a:schemeClr val="tx2"/>
                </a:solidFill>
                <a:sym typeface="Symbol" pitchFamily="18" charset="2"/>
              </a:rPr>
              <a:t>i</a:t>
            </a:r>
            <a:r>
              <a:rPr lang="en-US" altLang="zh-CN" sz="2000" dirty="0">
                <a:solidFill>
                  <a:schemeClr val="tx2"/>
                </a:solidFill>
                <a:sym typeface="Symbol" pitchFamily="18" charset="2"/>
              </a:rPr>
              <a:t>]&lt;</a:t>
            </a:r>
            <a:r>
              <a:rPr lang="en-US" altLang="zh-CN" sz="2000" dirty="0" err="1">
                <a:solidFill>
                  <a:schemeClr val="tx2"/>
                </a:solidFill>
                <a:sym typeface="Symbol" pitchFamily="18" charset="2"/>
              </a:rPr>
              <a:t>i</a:t>
            </a:r>
            <a:r>
              <a:rPr lang="zh-CN" altLang="en-US" sz="2000" dirty="0">
                <a:solidFill>
                  <a:schemeClr val="tx2"/>
                </a:solidFill>
                <a:sym typeface="Symbol" pitchFamily="18" charset="2"/>
              </a:rPr>
              <a:t>蕴含</a:t>
            </a:r>
            <a:r>
              <a:rPr lang="en-US" altLang="zh-CN" sz="2000" dirty="0">
                <a:solidFill>
                  <a:schemeClr val="tx2"/>
                </a:solidFill>
                <a:sym typeface="Symbol" pitchFamily="18" charset="2"/>
              </a:rPr>
              <a:t>j&lt;</a:t>
            </a:r>
            <a:r>
              <a:rPr lang="en-US" altLang="zh-CN" sz="2000" dirty="0" err="1">
                <a:solidFill>
                  <a:schemeClr val="tx2"/>
                </a:solidFill>
                <a:sym typeface="Symbol" pitchFamily="18" charset="2"/>
              </a:rPr>
              <a:t>i</a:t>
            </a:r>
            <a:r>
              <a:rPr lang="en-US" altLang="zh-CN" sz="2000" dirty="0">
                <a:solidFill>
                  <a:schemeClr val="tx2"/>
                </a:solidFill>
                <a:sym typeface="Symbol" pitchFamily="18" charset="2"/>
              </a:rPr>
              <a:t>(T[j]&lt;j</a:t>
            </a:r>
            <a:r>
              <a:rPr lang="en-US" altLang="zh-CN" sz="2000" dirty="0" smtClean="0">
                <a:solidFill>
                  <a:schemeClr val="tx2"/>
                </a:solidFill>
                <a:sym typeface="Symbol" pitchFamily="18" charset="2"/>
              </a:rPr>
              <a:t>). </a:t>
            </a:r>
          </a:p>
          <a:p>
            <a:pPr eaLnBrk="1" hangingPunct="1">
              <a:lnSpc>
                <a:spcPct val="110000"/>
              </a:lnSpc>
              <a:spcBef>
                <a:spcPct val="10000"/>
              </a:spcBef>
              <a:buFontTx/>
              <a:buNone/>
            </a:pPr>
            <a:r>
              <a:rPr lang="zh-CN" altLang="en-US" sz="2000" dirty="0" smtClean="0">
                <a:solidFill>
                  <a:schemeClr val="tx2"/>
                </a:solidFill>
              </a:rPr>
              <a:t>满足</a:t>
            </a:r>
            <a:r>
              <a:rPr lang="zh-CN" altLang="en-US" sz="2000" dirty="0">
                <a:solidFill>
                  <a:schemeClr val="tx2"/>
                </a:solidFill>
              </a:rPr>
              <a:t>二分法条件</a:t>
            </a:r>
            <a:r>
              <a:rPr lang="en-US" altLang="zh-CN" sz="2000" dirty="0">
                <a:solidFill>
                  <a:schemeClr val="tx2"/>
                </a:solidFill>
              </a:rPr>
              <a:t>, </a:t>
            </a:r>
            <a:r>
              <a:rPr lang="zh-CN" altLang="en-US" sz="2000" dirty="0">
                <a:solidFill>
                  <a:schemeClr val="tx2"/>
                </a:solidFill>
              </a:rPr>
              <a:t>可用二分</a:t>
            </a:r>
            <a:r>
              <a:rPr lang="zh-CN" altLang="en-US" sz="2000" dirty="0" smtClean="0">
                <a:solidFill>
                  <a:schemeClr val="tx2"/>
                </a:solidFill>
              </a:rPr>
              <a:t>搜索</a:t>
            </a:r>
            <a:r>
              <a:rPr lang="en-US" altLang="zh-CN" sz="2000" dirty="0" smtClean="0">
                <a:solidFill>
                  <a:schemeClr val="tx2"/>
                </a:solidFill>
              </a:rPr>
              <a:t>, </a:t>
            </a:r>
            <a:r>
              <a:rPr lang="zh-CN" altLang="en-US" sz="2000" dirty="0" smtClean="0">
                <a:solidFill>
                  <a:schemeClr val="tx2"/>
                </a:solidFill>
              </a:rPr>
              <a:t>时间</a:t>
            </a:r>
            <a:r>
              <a:rPr lang="en-US" altLang="zh-CN" sz="2000" dirty="0" smtClean="0">
                <a:solidFill>
                  <a:schemeClr val="tx2"/>
                </a:solidFill>
              </a:rPr>
              <a:t>O(log n):</a:t>
            </a:r>
          </a:p>
          <a:p>
            <a:pPr eaLnBrk="1" hangingPunct="1">
              <a:lnSpc>
                <a:spcPct val="110000"/>
              </a:lnSpc>
              <a:spcBef>
                <a:spcPct val="10000"/>
              </a:spcBef>
              <a:buFontTx/>
              <a:buNone/>
            </a:pPr>
            <a:r>
              <a:rPr lang="en-US" altLang="zh-CN" sz="2000" dirty="0" smtClean="0">
                <a:solidFill>
                  <a:schemeClr val="tx2"/>
                </a:solidFill>
              </a:rPr>
              <a:t>1. left=1; right=n; </a:t>
            </a:r>
          </a:p>
          <a:p>
            <a:pPr eaLnBrk="1" hangingPunct="1">
              <a:lnSpc>
                <a:spcPct val="110000"/>
              </a:lnSpc>
              <a:spcBef>
                <a:spcPct val="10000"/>
              </a:spcBef>
              <a:buFontTx/>
              <a:buNone/>
            </a:pPr>
            <a:r>
              <a:rPr lang="en-US" altLang="zh-CN" sz="2000" dirty="0" smtClean="0">
                <a:solidFill>
                  <a:schemeClr val="tx2"/>
                </a:solidFill>
              </a:rPr>
              <a:t>2. while(left&lt;=right)</a:t>
            </a:r>
          </a:p>
          <a:p>
            <a:pPr eaLnBrk="1" hangingPunct="1">
              <a:lnSpc>
                <a:spcPct val="110000"/>
              </a:lnSpc>
              <a:spcBef>
                <a:spcPct val="10000"/>
              </a:spcBef>
              <a:buFontTx/>
              <a:buNone/>
            </a:pPr>
            <a:r>
              <a:rPr lang="en-US" altLang="zh-CN" sz="2000" dirty="0" smtClean="0">
                <a:solidFill>
                  <a:schemeClr val="tx2"/>
                </a:solidFill>
              </a:rPr>
              <a:t>3. {  mid=(</a:t>
            </a:r>
            <a:r>
              <a:rPr lang="en-US" altLang="zh-CN" sz="2000" dirty="0" err="1" smtClean="0">
                <a:solidFill>
                  <a:schemeClr val="tx2"/>
                </a:solidFill>
              </a:rPr>
              <a:t>left+right</a:t>
            </a:r>
            <a:r>
              <a:rPr lang="en-US" altLang="zh-CN" sz="2000" dirty="0" smtClean="0">
                <a:solidFill>
                  <a:schemeClr val="tx2"/>
                </a:solidFill>
              </a:rPr>
              <a:t>)/2</a:t>
            </a:r>
          </a:p>
          <a:p>
            <a:pPr eaLnBrk="1" hangingPunct="1">
              <a:lnSpc>
                <a:spcPct val="110000"/>
              </a:lnSpc>
              <a:spcBef>
                <a:spcPct val="10000"/>
              </a:spcBef>
              <a:buFontTx/>
              <a:buNone/>
            </a:pPr>
            <a:r>
              <a:rPr lang="en-US" altLang="zh-CN" sz="2000" dirty="0" smtClean="0">
                <a:solidFill>
                  <a:schemeClr val="tx2"/>
                </a:solidFill>
              </a:rPr>
              <a:t>4.     if(T[mid]=mid) return(mid)</a:t>
            </a:r>
          </a:p>
          <a:p>
            <a:pPr eaLnBrk="1" hangingPunct="1">
              <a:lnSpc>
                <a:spcPct val="110000"/>
              </a:lnSpc>
              <a:spcBef>
                <a:spcPct val="10000"/>
              </a:spcBef>
              <a:buFontTx/>
              <a:buNone/>
            </a:pPr>
            <a:r>
              <a:rPr lang="en-US" altLang="zh-CN" sz="2000" dirty="0" smtClean="0">
                <a:solidFill>
                  <a:schemeClr val="tx2"/>
                </a:solidFill>
              </a:rPr>
              <a:t>5.     if( </a:t>
            </a:r>
            <a:r>
              <a:rPr lang="en-US" altLang="zh-CN" sz="2000" dirty="0">
                <a:solidFill>
                  <a:srgbClr val="FF0000"/>
                </a:solidFill>
              </a:rPr>
              <a:t>(</a:t>
            </a:r>
            <a:r>
              <a:rPr lang="en-US" altLang="zh-CN" sz="2000" dirty="0" smtClean="0">
                <a:solidFill>
                  <a:srgbClr val="FF0000"/>
                </a:solidFill>
              </a:rPr>
              <a:t>T[2]-T[1])*(mid-T[mid])&gt;0 </a:t>
            </a:r>
            <a:r>
              <a:rPr lang="en-US" altLang="zh-CN" sz="2000" dirty="0" smtClean="0">
                <a:solidFill>
                  <a:schemeClr val="tx2"/>
                </a:solidFill>
              </a:rPr>
              <a:t>) left=mid+1 </a:t>
            </a:r>
          </a:p>
          <a:p>
            <a:pPr eaLnBrk="1" hangingPunct="1">
              <a:lnSpc>
                <a:spcPct val="110000"/>
              </a:lnSpc>
              <a:spcBef>
                <a:spcPct val="10000"/>
              </a:spcBef>
              <a:buFontTx/>
              <a:buNone/>
            </a:pPr>
            <a:r>
              <a:rPr lang="en-US" altLang="zh-CN" sz="2000" dirty="0" smtClean="0">
                <a:solidFill>
                  <a:schemeClr val="tx2"/>
                </a:solidFill>
              </a:rPr>
              <a:t>6.     else right=mid-1</a:t>
            </a:r>
          </a:p>
          <a:p>
            <a:pPr eaLnBrk="1" hangingPunct="1">
              <a:lnSpc>
                <a:spcPct val="110000"/>
              </a:lnSpc>
              <a:spcBef>
                <a:spcPct val="10000"/>
              </a:spcBef>
              <a:buFontTx/>
              <a:buNone/>
            </a:pPr>
            <a:r>
              <a:rPr lang="en-US" altLang="zh-CN" sz="2000" dirty="0" smtClean="0">
                <a:solidFill>
                  <a:schemeClr val="tx2"/>
                </a:solidFill>
              </a:rPr>
              <a:t>7. }</a:t>
            </a:r>
          </a:p>
        </p:txBody>
      </p:sp>
      <p:sp>
        <p:nvSpPr>
          <p:cNvPr id="4" name="Text Box 5"/>
          <p:cNvSpPr txBox="1">
            <a:spLocks noChangeArrowheads="1"/>
          </p:cNvSpPr>
          <p:nvPr/>
        </p:nvSpPr>
        <p:spPr bwMode="auto">
          <a:xfrm>
            <a:off x="5508104" y="4293096"/>
            <a:ext cx="3528392" cy="15388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571500" indent="-571500"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lnSpc>
                <a:spcPct val="110000"/>
              </a:lnSpc>
              <a:spcBef>
                <a:spcPct val="10000"/>
              </a:spcBef>
              <a:buFontTx/>
              <a:buNone/>
            </a:pPr>
            <a:r>
              <a:rPr lang="zh-CN" altLang="en-US" sz="2000" dirty="0" smtClean="0">
                <a:solidFill>
                  <a:schemeClr val="tx2"/>
                </a:solidFill>
              </a:rPr>
              <a:t>各种错误</a:t>
            </a:r>
            <a:r>
              <a:rPr lang="en-US" altLang="zh-CN" sz="2000" dirty="0" smtClean="0">
                <a:solidFill>
                  <a:schemeClr val="tx2"/>
                </a:solidFill>
              </a:rPr>
              <a:t>:</a:t>
            </a:r>
          </a:p>
          <a:p>
            <a:pPr eaLnBrk="1" hangingPunct="1">
              <a:lnSpc>
                <a:spcPct val="110000"/>
              </a:lnSpc>
              <a:spcBef>
                <a:spcPct val="10000"/>
              </a:spcBef>
              <a:buFontTx/>
              <a:buNone/>
            </a:pPr>
            <a:r>
              <a:rPr lang="en-US" altLang="zh-CN" sz="2000" dirty="0" smtClean="0">
                <a:solidFill>
                  <a:schemeClr val="tx2"/>
                </a:solidFill>
              </a:rPr>
              <a:t>1</a:t>
            </a:r>
            <a:r>
              <a:rPr lang="zh-CN" altLang="en-US" sz="2000" dirty="0" smtClean="0">
                <a:solidFill>
                  <a:schemeClr val="tx2"/>
                </a:solidFill>
              </a:rPr>
              <a:t>不分析递增</a:t>
            </a:r>
            <a:r>
              <a:rPr lang="zh-CN" altLang="en-US" sz="2000" dirty="0">
                <a:solidFill>
                  <a:schemeClr val="tx2"/>
                </a:solidFill>
              </a:rPr>
              <a:t>还是</a:t>
            </a:r>
            <a:r>
              <a:rPr lang="zh-CN" altLang="en-US" sz="2000" dirty="0" smtClean="0">
                <a:solidFill>
                  <a:schemeClr val="tx2"/>
                </a:solidFill>
              </a:rPr>
              <a:t>递减</a:t>
            </a:r>
            <a:endParaRPr lang="zh-CN" altLang="en-US" sz="2000" dirty="0">
              <a:solidFill>
                <a:schemeClr val="tx2"/>
              </a:solidFill>
            </a:endParaRPr>
          </a:p>
          <a:p>
            <a:pPr eaLnBrk="1" hangingPunct="1">
              <a:lnSpc>
                <a:spcPct val="110000"/>
              </a:lnSpc>
              <a:spcBef>
                <a:spcPct val="10000"/>
              </a:spcBef>
              <a:buFontTx/>
              <a:buNone/>
            </a:pPr>
            <a:r>
              <a:rPr lang="en-US" altLang="zh-CN" sz="2000" dirty="0" smtClean="0">
                <a:solidFill>
                  <a:schemeClr val="tx2"/>
                </a:solidFill>
              </a:rPr>
              <a:t>2</a:t>
            </a:r>
            <a:r>
              <a:rPr lang="zh-CN" altLang="en-US" sz="2000" dirty="0" smtClean="0">
                <a:solidFill>
                  <a:schemeClr val="tx2"/>
                </a:solidFill>
              </a:rPr>
              <a:t>对递增或递减</a:t>
            </a:r>
            <a:r>
              <a:rPr lang="en-US" altLang="zh-CN" sz="2000" dirty="0" smtClean="0">
                <a:solidFill>
                  <a:schemeClr val="tx2"/>
                </a:solidFill>
              </a:rPr>
              <a:t>, </a:t>
            </a:r>
            <a:r>
              <a:rPr lang="zh-CN" altLang="en-US" sz="2000" dirty="0" smtClean="0">
                <a:solidFill>
                  <a:schemeClr val="tx2"/>
                </a:solidFill>
              </a:rPr>
              <a:t>比较</a:t>
            </a:r>
            <a:r>
              <a:rPr lang="zh-CN" altLang="en-US" sz="2000" dirty="0">
                <a:solidFill>
                  <a:schemeClr val="tx2"/>
                </a:solidFill>
              </a:rPr>
              <a:t>中点</a:t>
            </a:r>
            <a:r>
              <a:rPr lang="en-US" altLang="zh-CN" sz="2000" dirty="0">
                <a:solidFill>
                  <a:schemeClr val="tx2"/>
                </a:solidFill>
              </a:rPr>
              <a:t>T[</a:t>
            </a:r>
            <a:r>
              <a:rPr lang="en-US" altLang="zh-CN" sz="2000" dirty="0" err="1">
                <a:solidFill>
                  <a:schemeClr val="tx2"/>
                </a:solidFill>
              </a:rPr>
              <a:t>i</a:t>
            </a:r>
            <a:r>
              <a:rPr lang="en-US" altLang="zh-CN" sz="2000" dirty="0" smtClean="0">
                <a:solidFill>
                  <a:schemeClr val="tx2"/>
                </a:solidFill>
              </a:rPr>
              <a:t>]</a:t>
            </a:r>
          </a:p>
          <a:p>
            <a:pPr eaLnBrk="1" hangingPunct="1">
              <a:lnSpc>
                <a:spcPct val="110000"/>
              </a:lnSpc>
              <a:spcBef>
                <a:spcPct val="10000"/>
              </a:spcBef>
              <a:buFontTx/>
              <a:buNone/>
            </a:pPr>
            <a:r>
              <a:rPr lang="zh-CN" altLang="en-US" sz="2000" dirty="0" smtClean="0">
                <a:solidFill>
                  <a:schemeClr val="tx2"/>
                </a:solidFill>
              </a:rPr>
              <a:t>  和</a:t>
            </a:r>
            <a:r>
              <a:rPr lang="en-US" altLang="zh-CN" sz="2000" dirty="0" err="1">
                <a:solidFill>
                  <a:schemeClr val="tx2"/>
                </a:solidFill>
              </a:rPr>
              <a:t>i</a:t>
            </a:r>
            <a:r>
              <a:rPr lang="zh-CN" altLang="en-US" sz="2000" dirty="0">
                <a:solidFill>
                  <a:schemeClr val="tx2"/>
                </a:solidFill>
              </a:rPr>
              <a:t>后左右区间取错</a:t>
            </a:r>
            <a:r>
              <a:rPr lang="zh-CN" altLang="en-US" sz="2000" dirty="0" smtClean="0">
                <a:solidFill>
                  <a:schemeClr val="tx2"/>
                </a:solidFill>
              </a:rPr>
              <a:t>了</a:t>
            </a:r>
            <a:endParaRPr lang="zh-CN" altLang="en-US" sz="2000" dirty="0">
              <a:solidFill>
                <a:schemeClr val="tx2"/>
              </a:solidFill>
            </a:endParaRPr>
          </a:p>
        </p:txBody>
      </p:sp>
    </p:spTree>
    <p:extLst>
      <p:ext uri="{BB962C8B-B14F-4D97-AF65-F5344CB8AC3E}">
        <p14:creationId xmlns:p14="http://schemas.microsoft.com/office/powerpoint/2010/main" val="257010457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zh-CN" altLang="en-US" b="1" smtClean="0"/>
              <a:t>第四章 贪心</a:t>
            </a:r>
          </a:p>
        </p:txBody>
      </p:sp>
      <p:sp>
        <p:nvSpPr>
          <p:cNvPr id="18435" name="Text Box 3"/>
          <p:cNvSpPr txBox="1">
            <a:spLocks noChangeArrowheads="1"/>
          </p:cNvSpPr>
          <p:nvPr/>
        </p:nvSpPr>
        <p:spPr bwMode="auto">
          <a:xfrm>
            <a:off x="35496" y="1331913"/>
            <a:ext cx="9023624" cy="5152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05000"/>
              </a:lnSpc>
              <a:spcBef>
                <a:spcPct val="5000"/>
              </a:spcBef>
              <a:spcAft>
                <a:spcPct val="5000"/>
              </a:spcAft>
            </a:pPr>
            <a:r>
              <a:rPr lang="en-US" altLang="zh-CN" sz="2400" dirty="0">
                <a:solidFill>
                  <a:srgbClr val="000000"/>
                </a:solidFill>
              </a:rPr>
              <a:t>2. </a:t>
            </a:r>
            <a:r>
              <a:rPr lang="zh-CN" altLang="en-US" sz="2400" dirty="0">
                <a:solidFill>
                  <a:srgbClr val="000000"/>
                </a:solidFill>
              </a:rPr>
              <a:t>若在</a:t>
            </a:r>
            <a:r>
              <a:rPr lang="en-US" altLang="zh-CN" sz="2400" dirty="0">
                <a:solidFill>
                  <a:srgbClr val="000000"/>
                </a:solidFill>
              </a:rPr>
              <a:t>0-1</a:t>
            </a:r>
            <a:r>
              <a:rPr lang="zh-CN" altLang="en-US" sz="2400" dirty="0">
                <a:solidFill>
                  <a:srgbClr val="000000"/>
                </a:solidFill>
              </a:rPr>
              <a:t>背包问题中</a:t>
            </a:r>
            <a:r>
              <a:rPr lang="en-US" altLang="zh-CN" sz="2400" dirty="0">
                <a:solidFill>
                  <a:srgbClr val="000000"/>
                </a:solidFill>
              </a:rPr>
              <a:t>, </a:t>
            </a:r>
            <a:r>
              <a:rPr lang="zh-CN" altLang="en-US" sz="2400" dirty="0">
                <a:solidFill>
                  <a:srgbClr val="000000"/>
                </a:solidFill>
              </a:rPr>
              <a:t>各物品依重量递增排列时</a:t>
            </a:r>
            <a:r>
              <a:rPr lang="en-US" altLang="zh-CN" sz="2400" dirty="0">
                <a:solidFill>
                  <a:srgbClr val="000000"/>
                </a:solidFill>
              </a:rPr>
              <a:t>, </a:t>
            </a:r>
          </a:p>
          <a:p>
            <a:pPr eaLnBrk="1" hangingPunct="1">
              <a:lnSpc>
                <a:spcPct val="105000"/>
              </a:lnSpc>
              <a:spcBef>
                <a:spcPct val="5000"/>
              </a:spcBef>
              <a:spcAft>
                <a:spcPct val="5000"/>
              </a:spcAft>
            </a:pPr>
            <a:r>
              <a:rPr lang="en-US" altLang="zh-CN" sz="2400" dirty="0">
                <a:solidFill>
                  <a:srgbClr val="000000"/>
                </a:solidFill>
              </a:rPr>
              <a:t>    </a:t>
            </a:r>
            <a:r>
              <a:rPr lang="zh-CN" altLang="en-US" sz="2400" dirty="0">
                <a:solidFill>
                  <a:srgbClr val="000000"/>
                </a:solidFill>
              </a:rPr>
              <a:t>其价值恰好降序排列</a:t>
            </a:r>
            <a:r>
              <a:rPr lang="en-US" altLang="zh-CN" sz="2400" dirty="0">
                <a:solidFill>
                  <a:srgbClr val="000000"/>
                </a:solidFill>
              </a:rPr>
              <a:t>, </a:t>
            </a:r>
            <a:r>
              <a:rPr lang="zh-CN" altLang="en-US" sz="2400" dirty="0">
                <a:solidFill>
                  <a:srgbClr val="000000"/>
                </a:solidFill>
              </a:rPr>
              <a:t>对这个特殊的</a:t>
            </a:r>
            <a:r>
              <a:rPr lang="en-US" altLang="zh-CN" sz="2400" dirty="0">
                <a:solidFill>
                  <a:srgbClr val="000000"/>
                </a:solidFill>
              </a:rPr>
              <a:t>0-1</a:t>
            </a:r>
            <a:r>
              <a:rPr lang="zh-CN" altLang="en-US" sz="2400" dirty="0">
                <a:solidFill>
                  <a:srgbClr val="000000"/>
                </a:solidFill>
              </a:rPr>
              <a:t>背包</a:t>
            </a:r>
          </a:p>
          <a:p>
            <a:pPr eaLnBrk="1" hangingPunct="1">
              <a:lnSpc>
                <a:spcPct val="105000"/>
              </a:lnSpc>
              <a:spcBef>
                <a:spcPct val="5000"/>
              </a:spcBef>
              <a:spcAft>
                <a:spcPct val="5000"/>
              </a:spcAft>
            </a:pPr>
            <a:r>
              <a:rPr lang="zh-CN" altLang="en-US" sz="2400" dirty="0">
                <a:solidFill>
                  <a:srgbClr val="000000"/>
                </a:solidFill>
              </a:rPr>
              <a:t>    问题</a:t>
            </a:r>
            <a:r>
              <a:rPr lang="en-US" altLang="zh-CN" sz="2400" dirty="0">
                <a:solidFill>
                  <a:srgbClr val="000000"/>
                </a:solidFill>
              </a:rPr>
              <a:t>, </a:t>
            </a:r>
            <a:r>
              <a:rPr lang="zh-CN" altLang="en-US" sz="2400" dirty="0">
                <a:solidFill>
                  <a:srgbClr val="000000"/>
                </a:solidFill>
              </a:rPr>
              <a:t>设计一个有效算法找出最优解</a:t>
            </a:r>
            <a:r>
              <a:rPr lang="en-US" altLang="zh-CN" sz="2400" dirty="0">
                <a:solidFill>
                  <a:srgbClr val="000000"/>
                </a:solidFill>
              </a:rPr>
              <a:t>, </a:t>
            </a:r>
            <a:r>
              <a:rPr lang="zh-CN" altLang="en-US" sz="2400" dirty="0">
                <a:solidFill>
                  <a:srgbClr val="000000"/>
                </a:solidFill>
              </a:rPr>
              <a:t>并说明</a:t>
            </a:r>
          </a:p>
          <a:p>
            <a:pPr eaLnBrk="1" hangingPunct="1">
              <a:lnSpc>
                <a:spcPct val="105000"/>
              </a:lnSpc>
              <a:spcBef>
                <a:spcPct val="5000"/>
              </a:spcBef>
              <a:spcAft>
                <a:spcPct val="5000"/>
              </a:spcAft>
            </a:pPr>
            <a:r>
              <a:rPr lang="zh-CN" altLang="en-US" sz="2400" dirty="0">
                <a:solidFill>
                  <a:srgbClr val="000000"/>
                </a:solidFill>
              </a:rPr>
              <a:t>    算法的正确性</a:t>
            </a:r>
            <a:r>
              <a:rPr lang="en-US" altLang="zh-CN" sz="2400" dirty="0">
                <a:solidFill>
                  <a:srgbClr val="000000"/>
                </a:solidFill>
              </a:rPr>
              <a:t>. </a:t>
            </a:r>
          </a:p>
          <a:p>
            <a:pPr eaLnBrk="1" hangingPunct="1">
              <a:lnSpc>
                <a:spcPct val="105000"/>
              </a:lnSpc>
              <a:spcBef>
                <a:spcPct val="5000"/>
              </a:spcBef>
              <a:spcAft>
                <a:spcPct val="5000"/>
              </a:spcAft>
            </a:pPr>
            <a:r>
              <a:rPr lang="zh-CN" altLang="en-US" sz="2400" dirty="0">
                <a:solidFill>
                  <a:srgbClr val="000000"/>
                </a:solidFill>
              </a:rPr>
              <a:t>解</a:t>
            </a:r>
            <a:r>
              <a:rPr lang="en-US" altLang="zh-CN" sz="2400" dirty="0">
                <a:solidFill>
                  <a:srgbClr val="000000"/>
                </a:solidFill>
              </a:rPr>
              <a:t>: </a:t>
            </a:r>
            <a:r>
              <a:rPr lang="zh-CN" altLang="en-US" sz="2400" dirty="0">
                <a:solidFill>
                  <a:srgbClr val="000000"/>
                </a:solidFill>
              </a:rPr>
              <a:t>设物品</a:t>
            </a:r>
            <a:r>
              <a:rPr lang="en-US" altLang="zh-CN" sz="2400" dirty="0">
                <a:solidFill>
                  <a:srgbClr val="000000"/>
                </a:solidFill>
              </a:rPr>
              <a:t>1:n</a:t>
            </a:r>
            <a:r>
              <a:rPr lang="zh-CN" altLang="en-US" sz="2400" dirty="0">
                <a:solidFill>
                  <a:srgbClr val="000000"/>
                </a:solidFill>
              </a:rPr>
              <a:t>按照重量</a:t>
            </a:r>
            <a:r>
              <a:rPr lang="en-US" altLang="zh-CN" sz="2400" dirty="0">
                <a:solidFill>
                  <a:srgbClr val="000000"/>
                </a:solidFill>
              </a:rPr>
              <a:t>w[1:n]</a:t>
            </a:r>
            <a:r>
              <a:rPr lang="zh-CN" altLang="en-US" sz="2400" dirty="0">
                <a:solidFill>
                  <a:srgbClr val="000000"/>
                </a:solidFill>
              </a:rPr>
              <a:t>依次递增</a:t>
            </a:r>
            <a:r>
              <a:rPr lang="en-US" altLang="zh-CN" sz="2400" dirty="0">
                <a:solidFill>
                  <a:srgbClr val="000000"/>
                </a:solidFill>
              </a:rPr>
              <a:t>, c</a:t>
            </a:r>
            <a:r>
              <a:rPr lang="zh-CN" altLang="en-US" sz="2400" dirty="0">
                <a:solidFill>
                  <a:srgbClr val="000000"/>
                </a:solidFill>
              </a:rPr>
              <a:t>为容量 </a:t>
            </a:r>
          </a:p>
          <a:p>
            <a:pPr eaLnBrk="1" hangingPunct="1">
              <a:lnSpc>
                <a:spcPct val="105000"/>
              </a:lnSpc>
              <a:spcBef>
                <a:spcPct val="5000"/>
              </a:spcBef>
              <a:spcAft>
                <a:spcPct val="5000"/>
              </a:spcAft>
            </a:pPr>
            <a:r>
              <a:rPr lang="zh-CN" altLang="en-US" sz="2400" dirty="0">
                <a:solidFill>
                  <a:srgbClr val="000000"/>
                </a:solidFill>
              </a:rPr>
              <a:t>      贪心选择性质</a:t>
            </a:r>
            <a:r>
              <a:rPr lang="en-US" altLang="zh-CN" sz="2400" dirty="0">
                <a:solidFill>
                  <a:srgbClr val="000000"/>
                </a:solidFill>
              </a:rPr>
              <a:t>: </a:t>
            </a:r>
            <a:r>
              <a:rPr lang="zh-CN" altLang="en-US" sz="2400" dirty="0" smtClean="0">
                <a:solidFill>
                  <a:srgbClr val="000000"/>
                </a:solidFill>
              </a:rPr>
              <a:t>存在最优解包含</a:t>
            </a:r>
            <a:r>
              <a:rPr lang="zh-CN" altLang="en-US" sz="2400" dirty="0">
                <a:solidFill>
                  <a:srgbClr val="000000"/>
                </a:solidFill>
              </a:rPr>
              <a:t>物品</a:t>
            </a:r>
            <a:r>
              <a:rPr lang="en-US" altLang="zh-CN" sz="2400" dirty="0">
                <a:solidFill>
                  <a:srgbClr val="000000"/>
                </a:solidFill>
              </a:rPr>
              <a:t>1 </a:t>
            </a:r>
          </a:p>
          <a:p>
            <a:pPr eaLnBrk="1" hangingPunct="1">
              <a:lnSpc>
                <a:spcPct val="105000"/>
              </a:lnSpc>
              <a:spcBef>
                <a:spcPct val="5000"/>
              </a:spcBef>
              <a:spcAft>
                <a:spcPct val="5000"/>
              </a:spcAft>
            </a:pPr>
            <a:r>
              <a:rPr lang="zh-CN" altLang="en-US" sz="2400" dirty="0">
                <a:solidFill>
                  <a:srgbClr val="000000"/>
                </a:solidFill>
              </a:rPr>
              <a:t>证明</a:t>
            </a:r>
            <a:r>
              <a:rPr lang="en-US" altLang="zh-CN" sz="2400" dirty="0">
                <a:solidFill>
                  <a:srgbClr val="000000"/>
                </a:solidFill>
              </a:rPr>
              <a:t>: </a:t>
            </a:r>
            <a:r>
              <a:rPr lang="zh-CN" altLang="en-US" sz="2400" dirty="0">
                <a:solidFill>
                  <a:srgbClr val="000000"/>
                </a:solidFill>
              </a:rPr>
              <a:t>反证法</a:t>
            </a:r>
            <a:r>
              <a:rPr lang="en-US" altLang="zh-CN" sz="2400" dirty="0">
                <a:solidFill>
                  <a:srgbClr val="000000"/>
                </a:solidFill>
              </a:rPr>
              <a:t>, </a:t>
            </a:r>
            <a:r>
              <a:rPr lang="zh-CN" altLang="en-US" sz="2400" dirty="0">
                <a:solidFill>
                  <a:srgbClr val="000000"/>
                </a:solidFill>
              </a:rPr>
              <a:t>若不包含</a:t>
            </a:r>
            <a:r>
              <a:rPr lang="en-US" altLang="zh-CN" sz="2400" dirty="0">
                <a:solidFill>
                  <a:srgbClr val="000000"/>
                </a:solidFill>
              </a:rPr>
              <a:t>, </a:t>
            </a:r>
            <a:r>
              <a:rPr lang="zh-CN" altLang="en-US" sz="2400" dirty="0">
                <a:solidFill>
                  <a:srgbClr val="000000"/>
                </a:solidFill>
              </a:rPr>
              <a:t>则可用物品</a:t>
            </a:r>
            <a:r>
              <a:rPr lang="en-US" altLang="zh-CN" sz="2400" dirty="0">
                <a:solidFill>
                  <a:srgbClr val="000000"/>
                </a:solidFill>
              </a:rPr>
              <a:t>1</a:t>
            </a:r>
            <a:r>
              <a:rPr lang="zh-CN" altLang="en-US" sz="2400" dirty="0">
                <a:solidFill>
                  <a:srgbClr val="000000"/>
                </a:solidFill>
              </a:rPr>
              <a:t>替换任一物品</a:t>
            </a:r>
            <a:r>
              <a:rPr lang="zh-CN" altLang="en-US" sz="2400" dirty="0" smtClean="0">
                <a:solidFill>
                  <a:srgbClr val="000000"/>
                </a:solidFill>
              </a:rPr>
              <a:t>得到新最优解</a:t>
            </a:r>
            <a:r>
              <a:rPr lang="en-US" altLang="zh-CN" sz="2400" dirty="0" smtClean="0">
                <a:solidFill>
                  <a:srgbClr val="000000"/>
                </a:solidFill>
              </a:rPr>
              <a:t>. </a:t>
            </a:r>
          </a:p>
          <a:p>
            <a:pPr eaLnBrk="1" hangingPunct="1">
              <a:lnSpc>
                <a:spcPct val="105000"/>
              </a:lnSpc>
              <a:spcBef>
                <a:spcPct val="5000"/>
              </a:spcBef>
              <a:spcAft>
                <a:spcPct val="5000"/>
              </a:spcAft>
            </a:pPr>
            <a:r>
              <a:rPr lang="zh-CN" altLang="en-US" sz="2400" dirty="0" smtClean="0">
                <a:solidFill>
                  <a:srgbClr val="000000"/>
                </a:solidFill>
              </a:rPr>
              <a:t>     </a:t>
            </a:r>
            <a:r>
              <a:rPr lang="zh-CN" altLang="en-US" sz="2400" dirty="0">
                <a:solidFill>
                  <a:srgbClr val="000000"/>
                </a:solidFill>
              </a:rPr>
              <a:t>最优子结构性质</a:t>
            </a:r>
            <a:r>
              <a:rPr lang="en-US" altLang="zh-CN" sz="2400" dirty="0">
                <a:solidFill>
                  <a:srgbClr val="000000"/>
                </a:solidFill>
              </a:rPr>
              <a:t>: </a:t>
            </a:r>
          </a:p>
          <a:p>
            <a:pPr eaLnBrk="1" hangingPunct="1">
              <a:lnSpc>
                <a:spcPct val="105000"/>
              </a:lnSpc>
              <a:spcBef>
                <a:spcPct val="5000"/>
              </a:spcBef>
              <a:spcAft>
                <a:spcPct val="5000"/>
              </a:spcAft>
            </a:pPr>
            <a:r>
              <a:rPr lang="en-US" altLang="zh-CN" sz="2400" dirty="0">
                <a:solidFill>
                  <a:srgbClr val="000000"/>
                </a:solidFill>
              </a:rPr>
              <a:t>      </a:t>
            </a:r>
            <a:r>
              <a:rPr lang="zh-CN" altLang="en-US" sz="2400" dirty="0">
                <a:solidFill>
                  <a:srgbClr val="000000"/>
                </a:solidFill>
              </a:rPr>
              <a:t>从最优解中去掉物品</a:t>
            </a:r>
            <a:r>
              <a:rPr lang="en-US" altLang="zh-CN" sz="2400" dirty="0">
                <a:solidFill>
                  <a:srgbClr val="000000"/>
                </a:solidFill>
              </a:rPr>
              <a:t>1,  </a:t>
            </a:r>
          </a:p>
          <a:p>
            <a:pPr eaLnBrk="1" hangingPunct="1">
              <a:lnSpc>
                <a:spcPct val="105000"/>
              </a:lnSpc>
              <a:spcBef>
                <a:spcPct val="5000"/>
              </a:spcBef>
              <a:spcAft>
                <a:spcPct val="5000"/>
              </a:spcAft>
            </a:pPr>
            <a:r>
              <a:rPr lang="zh-CN" altLang="en-US" sz="2400" dirty="0">
                <a:solidFill>
                  <a:srgbClr val="000000"/>
                </a:solidFill>
              </a:rPr>
              <a:t>      它仍是物品</a:t>
            </a:r>
            <a:r>
              <a:rPr lang="en-US" altLang="zh-CN" sz="2400" dirty="0">
                <a:solidFill>
                  <a:srgbClr val="000000"/>
                </a:solidFill>
              </a:rPr>
              <a:t>2:n</a:t>
            </a:r>
            <a:r>
              <a:rPr lang="zh-CN" altLang="en-US" sz="2400" dirty="0">
                <a:solidFill>
                  <a:srgbClr val="000000"/>
                </a:solidFill>
              </a:rPr>
              <a:t>和容量</a:t>
            </a:r>
            <a:r>
              <a:rPr lang="en-US" altLang="zh-CN" sz="2400" dirty="0">
                <a:solidFill>
                  <a:srgbClr val="000000"/>
                </a:solidFill>
              </a:rPr>
              <a:t>c-w[1]</a:t>
            </a:r>
            <a:r>
              <a:rPr lang="zh-CN" altLang="en-US" sz="2400" dirty="0">
                <a:solidFill>
                  <a:srgbClr val="000000"/>
                </a:solidFill>
              </a:rPr>
              <a:t>的最优解 </a:t>
            </a:r>
          </a:p>
          <a:p>
            <a:pPr eaLnBrk="1" hangingPunct="1">
              <a:lnSpc>
                <a:spcPct val="105000"/>
              </a:lnSpc>
              <a:spcBef>
                <a:spcPct val="5000"/>
              </a:spcBef>
              <a:spcAft>
                <a:spcPct val="5000"/>
              </a:spcAft>
            </a:pPr>
            <a:r>
              <a:rPr lang="zh-CN" altLang="en-US" sz="2400" dirty="0">
                <a:solidFill>
                  <a:srgbClr val="000000"/>
                </a:solidFill>
              </a:rPr>
              <a:t>证明</a:t>
            </a:r>
            <a:r>
              <a:rPr lang="en-US" altLang="zh-CN" sz="2400" dirty="0">
                <a:solidFill>
                  <a:srgbClr val="000000"/>
                </a:solidFill>
              </a:rPr>
              <a:t>: </a:t>
            </a:r>
            <a:r>
              <a:rPr lang="zh-CN" altLang="en-US" sz="2400" dirty="0">
                <a:solidFill>
                  <a:srgbClr val="000000"/>
                </a:solidFill>
              </a:rPr>
              <a:t>反证法</a:t>
            </a:r>
            <a:r>
              <a:rPr lang="en-US" altLang="zh-CN" sz="2400" dirty="0">
                <a:solidFill>
                  <a:srgbClr val="000000"/>
                </a:solidFill>
              </a:rPr>
              <a:t>, </a:t>
            </a:r>
            <a:r>
              <a:rPr lang="zh-CN" altLang="en-US" sz="2400" dirty="0">
                <a:solidFill>
                  <a:srgbClr val="000000"/>
                </a:solidFill>
              </a:rPr>
              <a:t>否则可以替换</a:t>
            </a:r>
            <a:r>
              <a:rPr lang="en-US" altLang="zh-CN" sz="2400" dirty="0">
                <a:solidFill>
                  <a:srgbClr val="000000"/>
                </a:solidFill>
              </a:rPr>
              <a:t>2:n</a:t>
            </a:r>
            <a:r>
              <a:rPr lang="zh-CN" altLang="en-US" sz="2400" dirty="0">
                <a:solidFill>
                  <a:srgbClr val="000000"/>
                </a:solidFill>
              </a:rPr>
              <a:t>的选择得到更优解</a:t>
            </a:r>
            <a:r>
              <a:rPr lang="en-US" altLang="zh-CN" sz="2400" dirty="0">
                <a:solidFill>
                  <a:srgbClr val="000000"/>
                </a:solidFill>
              </a:rPr>
              <a:t>.</a:t>
            </a:r>
          </a:p>
          <a:p>
            <a:pPr eaLnBrk="1" hangingPunct="1">
              <a:lnSpc>
                <a:spcPct val="105000"/>
              </a:lnSpc>
              <a:spcBef>
                <a:spcPct val="5000"/>
              </a:spcBef>
              <a:spcAft>
                <a:spcPct val="5000"/>
              </a:spcAft>
            </a:pPr>
            <a:r>
              <a:rPr lang="zh-CN" altLang="en-US" sz="2400" dirty="0">
                <a:solidFill>
                  <a:srgbClr val="000000"/>
                </a:solidFill>
              </a:rPr>
              <a:t>算法</a:t>
            </a:r>
            <a:r>
              <a:rPr lang="en-US" altLang="zh-CN" sz="2400" dirty="0">
                <a:solidFill>
                  <a:srgbClr val="000000"/>
                </a:solidFill>
              </a:rPr>
              <a:t>: </a:t>
            </a:r>
            <a:r>
              <a:rPr lang="zh-CN" altLang="en-US" sz="2400" dirty="0">
                <a:solidFill>
                  <a:srgbClr val="000000"/>
                </a:solidFill>
              </a:rPr>
              <a:t>按重量递增排序</a:t>
            </a:r>
            <a:r>
              <a:rPr lang="en-US" altLang="zh-CN" sz="2400" dirty="0">
                <a:solidFill>
                  <a:srgbClr val="000000"/>
                </a:solidFill>
              </a:rPr>
              <a:t>(O(</a:t>
            </a:r>
            <a:r>
              <a:rPr lang="en-US" altLang="zh-CN" sz="2400" dirty="0" err="1">
                <a:solidFill>
                  <a:srgbClr val="000000"/>
                </a:solidFill>
              </a:rPr>
              <a:t>nlogn</a:t>
            </a:r>
            <a:r>
              <a:rPr lang="en-US" altLang="zh-CN" sz="2400" dirty="0">
                <a:solidFill>
                  <a:srgbClr val="000000"/>
                </a:solidFill>
              </a:rPr>
              <a:t>)), </a:t>
            </a:r>
            <a:r>
              <a:rPr lang="zh-CN" altLang="en-US" sz="2400" dirty="0">
                <a:solidFill>
                  <a:srgbClr val="000000"/>
                </a:solidFill>
              </a:rPr>
              <a:t>依次放入背包</a:t>
            </a:r>
            <a:r>
              <a:rPr lang="en-US" altLang="zh-CN" sz="2400" dirty="0">
                <a:solidFill>
                  <a:srgbClr val="000000"/>
                </a:solidFill>
              </a:rPr>
              <a:t>, </a:t>
            </a:r>
            <a:r>
              <a:rPr lang="zh-CN" altLang="en-US" sz="2400" dirty="0">
                <a:solidFill>
                  <a:srgbClr val="000000"/>
                </a:solidFill>
              </a:rPr>
              <a:t>直到超重</a:t>
            </a:r>
            <a:r>
              <a:rPr lang="en-US" altLang="zh-CN" sz="2400" dirty="0">
                <a:solidFill>
                  <a:srgbClr val="000000"/>
                </a:solidFill>
              </a:rPr>
              <a:t>(O(n)) </a:t>
            </a:r>
          </a:p>
        </p:txBody>
      </p:sp>
    </p:spTree>
    <p:extLst>
      <p:ext uri="{BB962C8B-B14F-4D97-AF65-F5344CB8AC3E}">
        <p14:creationId xmlns:p14="http://schemas.microsoft.com/office/powerpoint/2010/main" val="807074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b="1" smtClean="0"/>
              <a:t>第四章 贪心</a:t>
            </a:r>
          </a:p>
        </p:txBody>
      </p:sp>
      <p:sp>
        <p:nvSpPr>
          <p:cNvPr id="19459" name="Text Box 3"/>
          <p:cNvSpPr txBox="1">
            <a:spLocks noChangeArrowheads="1"/>
          </p:cNvSpPr>
          <p:nvPr/>
        </p:nvSpPr>
        <p:spPr bwMode="auto">
          <a:xfrm>
            <a:off x="539750" y="1196752"/>
            <a:ext cx="8026556" cy="5607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en-US" altLang="zh-CN" dirty="0">
                <a:solidFill>
                  <a:srgbClr val="000000"/>
                </a:solidFill>
              </a:rPr>
              <a:t>3. </a:t>
            </a:r>
            <a:r>
              <a:rPr lang="zh-CN" altLang="en-US" dirty="0">
                <a:solidFill>
                  <a:srgbClr val="000000"/>
                </a:solidFill>
              </a:rPr>
              <a:t>将最优装载问题的贪心算法推广到</a:t>
            </a:r>
            <a:r>
              <a:rPr lang="en-US" altLang="zh-CN" dirty="0">
                <a:solidFill>
                  <a:srgbClr val="000000"/>
                </a:solidFill>
              </a:rPr>
              <a:t>2</a:t>
            </a:r>
            <a:r>
              <a:rPr lang="zh-CN" altLang="en-US" dirty="0">
                <a:solidFill>
                  <a:srgbClr val="000000"/>
                </a:solidFill>
              </a:rPr>
              <a:t>艘船的情形 </a:t>
            </a:r>
          </a:p>
          <a:p>
            <a:pPr eaLnBrk="1" hangingPunct="1">
              <a:lnSpc>
                <a:spcPct val="110000"/>
              </a:lnSpc>
              <a:spcBef>
                <a:spcPct val="10000"/>
              </a:spcBef>
              <a:spcAft>
                <a:spcPct val="10000"/>
              </a:spcAft>
            </a:pPr>
            <a:r>
              <a:rPr lang="zh-CN" altLang="en-US" dirty="0">
                <a:solidFill>
                  <a:srgbClr val="000000"/>
                </a:solidFill>
              </a:rPr>
              <a:t>    贪心算法还能产生最优解吗</a:t>
            </a:r>
            <a:r>
              <a:rPr lang="en-US" altLang="zh-CN" dirty="0">
                <a:solidFill>
                  <a:srgbClr val="000000"/>
                </a:solidFill>
              </a:rPr>
              <a:t>? </a:t>
            </a:r>
            <a:endParaRPr lang="en-US" altLang="zh-CN" dirty="0" smtClean="0">
              <a:solidFill>
                <a:srgbClr val="000000"/>
              </a:solidFill>
            </a:endParaRPr>
          </a:p>
          <a:p>
            <a:pPr eaLnBrk="1" hangingPunct="1">
              <a:lnSpc>
                <a:spcPct val="110000"/>
              </a:lnSpc>
              <a:spcBef>
                <a:spcPct val="10000"/>
              </a:spcBef>
              <a:spcAft>
                <a:spcPct val="10000"/>
              </a:spcAft>
            </a:pPr>
            <a:r>
              <a:rPr lang="zh-CN" altLang="en-US" dirty="0" smtClean="0">
                <a:solidFill>
                  <a:srgbClr val="000000"/>
                </a:solidFill>
              </a:rPr>
              <a:t>说明：答案需要举反例</a:t>
            </a:r>
            <a:r>
              <a:rPr lang="en-US" altLang="zh-CN" dirty="0" smtClean="0">
                <a:solidFill>
                  <a:srgbClr val="000000"/>
                </a:solidFill>
              </a:rPr>
              <a:t>.</a:t>
            </a:r>
            <a:endParaRPr lang="en-US" altLang="zh-CN" dirty="0">
              <a:solidFill>
                <a:srgbClr val="000000"/>
              </a:solidFill>
            </a:endParaRPr>
          </a:p>
          <a:p>
            <a:pPr eaLnBrk="1" hangingPunct="1">
              <a:lnSpc>
                <a:spcPct val="110000"/>
              </a:lnSpc>
              <a:spcBef>
                <a:spcPct val="10000"/>
              </a:spcBef>
              <a:spcAft>
                <a:spcPct val="10000"/>
              </a:spcAft>
            </a:pPr>
            <a:r>
              <a:rPr lang="zh-CN" altLang="en-US" dirty="0">
                <a:solidFill>
                  <a:srgbClr val="000000"/>
                </a:solidFill>
              </a:rPr>
              <a:t>解</a:t>
            </a:r>
            <a:r>
              <a:rPr lang="en-US" altLang="zh-CN" dirty="0">
                <a:solidFill>
                  <a:srgbClr val="000000"/>
                </a:solidFill>
              </a:rPr>
              <a:t>: </a:t>
            </a:r>
            <a:r>
              <a:rPr lang="zh-CN" altLang="en-US" dirty="0" smtClean="0">
                <a:solidFill>
                  <a:srgbClr val="000000"/>
                </a:solidFill>
              </a:rPr>
              <a:t>直接贪心是不行的</a:t>
            </a:r>
            <a:r>
              <a:rPr lang="en-US" altLang="zh-CN" dirty="0" smtClean="0">
                <a:solidFill>
                  <a:srgbClr val="000000"/>
                </a:solidFill>
              </a:rPr>
              <a:t>. </a:t>
            </a:r>
            <a:endParaRPr lang="en-US" altLang="zh-CN" dirty="0">
              <a:solidFill>
                <a:srgbClr val="000000"/>
              </a:solidFill>
            </a:endParaRPr>
          </a:p>
          <a:p>
            <a:pPr eaLnBrk="1" hangingPunct="1">
              <a:lnSpc>
                <a:spcPct val="110000"/>
              </a:lnSpc>
              <a:spcBef>
                <a:spcPct val="10000"/>
              </a:spcBef>
              <a:spcAft>
                <a:spcPct val="10000"/>
              </a:spcAft>
            </a:pPr>
            <a:r>
              <a:rPr lang="en-US" altLang="zh-CN" dirty="0">
                <a:solidFill>
                  <a:srgbClr val="000000"/>
                </a:solidFill>
              </a:rPr>
              <a:t>      </a:t>
            </a:r>
            <a:r>
              <a:rPr lang="zh-CN" altLang="en-US" dirty="0">
                <a:solidFill>
                  <a:srgbClr val="000000"/>
                </a:solidFill>
              </a:rPr>
              <a:t>最优装载要求装载件数最多</a:t>
            </a:r>
            <a:r>
              <a:rPr lang="en-US" altLang="zh-CN" dirty="0">
                <a:solidFill>
                  <a:srgbClr val="000000"/>
                </a:solidFill>
              </a:rPr>
              <a:t>.</a:t>
            </a:r>
          </a:p>
          <a:p>
            <a:pPr eaLnBrk="1" hangingPunct="1">
              <a:lnSpc>
                <a:spcPct val="110000"/>
              </a:lnSpc>
              <a:spcBef>
                <a:spcPct val="10000"/>
              </a:spcBef>
              <a:spcAft>
                <a:spcPct val="10000"/>
              </a:spcAft>
            </a:pPr>
            <a:r>
              <a:rPr lang="zh-CN" altLang="en-US" dirty="0">
                <a:solidFill>
                  <a:srgbClr val="000000"/>
                </a:solidFill>
              </a:rPr>
              <a:t>      其贪心算法是每次选择最轻的物品</a:t>
            </a:r>
            <a:r>
              <a:rPr lang="en-US" altLang="zh-CN" dirty="0">
                <a:solidFill>
                  <a:srgbClr val="000000"/>
                </a:solidFill>
              </a:rPr>
              <a:t>. </a:t>
            </a:r>
          </a:p>
          <a:p>
            <a:pPr eaLnBrk="1" hangingPunct="1">
              <a:lnSpc>
                <a:spcPct val="110000"/>
              </a:lnSpc>
              <a:spcBef>
                <a:spcPct val="10000"/>
              </a:spcBef>
              <a:spcAft>
                <a:spcPct val="10000"/>
              </a:spcAft>
            </a:pPr>
            <a:r>
              <a:rPr lang="en-US" altLang="zh-CN" dirty="0">
                <a:solidFill>
                  <a:srgbClr val="000000"/>
                </a:solidFill>
              </a:rPr>
              <a:t>      </a:t>
            </a:r>
            <a:r>
              <a:rPr lang="zh-CN" altLang="en-US" dirty="0">
                <a:solidFill>
                  <a:srgbClr val="000000"/>
                </a:solidFill>
              </a:rPr>
              <a:t>设有物品分别重</a:t>
            </a:r>
            <a:r>
              <a:rPr lang="en-US" altLang="zh-CN" dirty="0">
                <a:solidFill>
                  <a:srgbClr val="000000"/>
                </a:solidFill>
              </a:rPr>
              <a:t>1,2,3,4,5, </a:t>
            </a:r>
            <a:r>
              <a:rPr lang="zh-CN" altLang="en-US" dirty="0">
                <a:solidFill>
                  <a:srgbClr val="000000"/>
                </a:solidFill>
              </a:rPr>
              <a:t>船</a:t>
            </a:r>
            <a:r>
              <a:rPr lang="en-US" altLang="zh-CN" dirty="0">
                <a:solidFill>
                  <a:srgbClr val="000000"/>
                </a:solidFill>
              </a:rPr>
              <a:t>1</a:t>
            </a:r>
            <a:r>
              <a:rPr lang="zh-CN" altLang="en-US" dirty="0">
                <a:solidFill>
                  <a:srgbClr val="000000"/>
                </a:solidFill>
              </a:rPr>
              <a:t>容量</a:t>
            </a:r>
            <a:r>
              <a:rPr lang="en-US" altLang="zh-CN" dirty="0">
                <a:solidFill>
                  <a:srgbClr val="000000"/>
                </a:solidFill>
              </a:rPr>
              <a:t>7, </a:t>
            </a:r>
            <a:r>
              <a:rPr lang="zh-CN" altLang="en-US" dirty="0">
                <a:solidFill>
                  <a:srgbClr val="000000"/>
                </a:solidFill>
              </a:rPr>
              <a:t>船</a:t>
            </a:r>
            <a:r>
              <a:rPr lang="en-US" altLang="zh-CN" dirty="0">
                <a:solidFill>
                  <a:srgbClr val="000000"/>
                </a:solidFill>
              </a:rPr>
              <a:t>2</a:t>
            </a:r>
            <a:r>
              <a:rPr lang="zh-CN" altLang="en-US" dirty="0">
                <a:solidFill>
                  <a:srgbClr val="000000"/>
                </a:solidFill>
              </a:rPr>
              <a:t>容量</a:t>
            </a:r>
            <a:r>
              <a:rPr lang="en-US" altLang="zh-CN" dirty="0">
                <a:solidFill>
                  <a:srgbClr val="000000"/>
                </a:solidFill>
              </a:rPr>
              <a:t>8. </a:t>
            </a:r>
          </a:p>
          <a:p>
            <a:pPr eaLnBrk="1" hangingPunct="1">
              <a:lnSpc>
                <a:spcPct val="110000"/>
              </a:lnSpc>
              <a:spcBef>
                <a:spcPct val="10000"/>
              </a:spcBef>
              <a:spcAft>
                <a:spcPct val="10000"/>
              </a:spcAft>
            </a:pPr>
            <a:r>
              <a:rPr lang="en-US" altLang="zh-CN" dirty="0">
                <a:solidFill>
                  <a:srgbClr val="000000"/>
                </a:solidFill>
              </a:rPr>
              <a:t>      </a:t>
            </a:r>
            <a:r>
              <a:rPr lang="zh-CN" altLang="en-US" dirty="0">
                <a:solidFill>
                  <a:srgbClr val="000000"/>
                </a:solidFill>
              </a:rPr>
              <a:t>若按照最优装载的贪心算法</a:t>
            </a:r>
            <a:r>
              <a:rPr lang="en-US" altLang="zh-CN" dirty="0">
                <a:solidFill>
                  <a:srgbClr val="000000"/>
                </a:solidFill>
              </a:rPr>
              <a:t>, </a:t>
            </a:r>
          </a:p>
          <a:p>
            <a:pPr eaLnBrk="1" hangingPunct="1">
              <a:lnSpc>
                <a:spcPct val="110000"/>
              </a:lnSpc>
              <a:spcBef>
                <a:spcPct val="10000"/>
              </a:spcBef>
              <a:spcAft>
                <a:spcPct val="10000"/>
              </a:spcAft>
            </a:pPr>
            <a:r>
              <a:rPr lang="en-US" altLang="zh-CN" dirty="0">
                <a:solidFill>
                  <a:srgbClr val="000000"/>
                </a:solidFill>
              </a:rPr>
              <a:t>       </a:t>
            </a:r>
            <a:r>
              <a:rPr lang="zh-CN" altLang="en-US" dirty="0">
                <a:solidFill>
                  <a:srgbClr val="000000"/>
                </a:solidFill>
              </a:rPr>
              <a:t>船</a:t>
            </a:r>
            <a:r>
              <a:rPr lang="en-US" altLang="zh-CN" dirty="0">
                <a:solidFill>
                  <a:srgbClr val="000000"/>
                </a:solidFill>
              </a:rPr>
              <a:t>1</a:t>
            </a:r>
            <a:r>
              <a:rPr lang="zh-CN" altLang="en-US" dirty="0">
                <a:solidFill>
                  <a:srgbClr val="000000"/>
                </a:solidFill>
              </a:rPr>
              <a:t>装</a:t>
            </a:r>
            <a:r>
              <a:rPr lang="en-US" altLang="zh-CN" dirty="0">
                <a:solidFill>
                  <a:srgbClr val="000000"/>
                </a:solidFill>
              </a:rPr>
              <a:t>1,2,3, </a:t>
            </a:r>
            <a:r>
              <a:rPr lang="zh-CN" altLang="en-US" dirty="0">
                <a:solidFill>
                  <a:srgbClr val="000000"/>
                </a:solidFill>
              </a:rPr>
              <a:t>船</a:t>
            </a:r>
            <a:r>
              <a:rPr lang="en-US" altLang="zh-CN" dirty="0">
                <a:solidFill>
                  <a:srgbClr val="000000"/>
                </a:solidFill>
              </a:rPr>
              <a:t>2</a:t>
            </a:r>
            <a:r>
              <a:rPr lang="zh-CN" altLang="en-US" dirty="0">
                <a:solidFill>
                  <a:srgbClr val="000000"/>
                </a:solidFill>
              </a:rPr>
              <a:t>装</a:t>
            </a:r>
            <a:r>
              <a:rPr lang="en-US" altLang="zh-CN" dirty="0">
                <a:solidFill>
                  <a:srgbClr val="000000"/>
                </a:solidFill>
              </a:rPr>
              <a:t>4, </a:t>
            </a:r>
            <a:r>
              <a:rPr lang="zh-CN" altLang="en-US" dirty="0">
                <a:solidFill>
                  <a:srgbClr val="000000"/>
                </a:solidFill>
              </a:rPr>
              <a:t>只能装</a:t>
            </a:r>
            <a:r>
              <a:rPr lang="en-US" altLang="zh-CN" dirty="0">
                <a:solidFill>
                  <a:srgbClr val="000000"/>
                </a:solidFill>
              </a:rPr>
              <a:t>4</a:t>
            </a:r>
            <a:r>
              <a:rPr lang="zh-CN" altLang="en-US" dirty="0">
                <a:solidFill>
                  <a:srgbClr val="000000"/>
                </a:solidFill>
              </a:rPr>
              <a:t>件物品</a:t>
            </a:r>
            <a:r>
              <a:rPr lang="en-US" altLang="zh-CN" dirty="0">
                <a:solidFill>
                  <a:srgbClr val="000000"/>
                </a:solidFill>
              </a:rPr>
              <a:t>. </a:t>
            </a:r>
          </a:p>
          <a:p>
            <a:pPr eaLnBrk="1" hangingPunct="1">
              <a:lnSpc>
                <a:spcPct val="110000"/>
              </a:lnSpc>
              <a:spcBef>
                <a:spcPct val="10000"/>
              </a:spcBef>
              <a:spcAft>
                <a:spcPct val="10000"/>
              </a:spcAft>
            </a:pPr>
            <a:r>
              <a:rPr lang="zh-CN" altLang="en-US" dirty="0">
                <a:solidFill>
                  <a:srgbClr val="000000"/>
                </a:solidFill>
              </a:rPr>
              <a:t>      最优解是船</a:t>
            </a:r>
            <a:r>
              <a:rPr lang="en-US" altLang="zh-CN" dirty="0">
                <a:solidFill>
                  <a:srgbClr val="000000"/>
                </a:solidFill>
              </a:rPr>
              <a:t>1</a:t>
            </a:r>
            <a:r>
              <a:rPr lang="zh-CN" altLang="en-US" dirty="0">
                <a:solidFill>
                  <a:srgbClr val="000000"/>
                </a:solidFill>
              </a:rPr>
              <a:t>装</a:t>
            </a:r>
            <a:r>
              <a:rPr lang="en-US" altLang="zh-CN" dirty="0">
                <a:solidFill>
                  <a:srgbClr val="000000"/>
                </a:solidFill>
              </a:rPr>
              <a:t>1,2,4, </a:t>
            </a:r>
            <a:r>
              <a:rPr lang="zh-CN" altLang="en-US" dirty="0">
                <a:solidFill>
                  <a:srgbClr val="000000"/>
                </a:solidFill>
              </a:rPr>
              <a:t>船</a:t>
            </a:r>
            <a:r>
              <a:rPr lang="en-US" altLang="zh-CN" dirty="0">
                <a:solidFill>
                  <a:srgbClr val="000000"/>
                </a:solidFill>
              </a:rPr>
              <a:t>2</a:t>
            </a:r>
            <a:r>
              <a:rPr lang="zh-CN" altLang="en-US" dirty="0">
                <a:solidFill>
                  <a:srgbClr val="000000"/>
                </a:solidFill>
              </a:rPr>
              <a:t>装</a:t>
            </a:r>
            <a:r>
              <a:rPr lang="en-US" altLang="zh-CN" dirty="0">
                <a:solidFill>
                  <a:srgbClr val="000000"/>
                </a:solidFill>
              </a:rPr>
              <a:t>3,5. </a:t>
            </a:r>
          </a:p>
        </p:txBody>
      </p:sp>
    </p:spTree>
    <p:extLst>
      <p:ext uri="{BB962C8B-B14F-4D97-AF65-F5344CB8AC3E}">
        <p14:creationId xmlns:p14="http://schemas.microsoft.com/office/powerpoint/2010/main" val="3732425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b="1" smtClean="0"/>
              <a:t>第四章 贪心</a:t>
            </a:r>
          </a:p>
        </p:txBody>
      </p:sp>
      <p:sp>
        <p:nvSpPr>
          <p:cNvPr id="19459" name="Text Box 3"/>
          <p:cNvSpPr txBox="1">
            <a:spLocks noChangeArrowheads="1"/>
          </p:cNvSpPr>
          <p:nvPr/>
        </p:nvSpPr>
        <p:spPr bwMode="auto">
          <a:xfrm>
            <a:off x="539750" y="1377950"/>
            <a:ext cx="8026556" cy="44873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en-US" altLang="zh-CN" dirty="0">
                <a:solidFill>
                  <a:srgbClr val="000000"/>
                </a:solidFill>
              </a:rPr>
              <a:t>3. </a:t>
            </a:r>
            <a:r>
              <a:rPr lang="zh-CN" altLang="en-US" dirty="0">
                <a:solidFill>
                  <a:srgbClr val="000000"/>
                </a:solidFill>
              </a:rPr>
              <a:t>将最优装载问题的贪心算法推广到</a:t>
            </a:r>
            <a:r>
              <a:rPr lang="en-US" altLang="zh-CN" dirty="0">
                <a:solidFill>
                  <a:srgbClr val="000000"/>
                </a:solidFill>
              </a:rPr>
              <a:t>2</a:t>
            </a:r>
            <a:r>
              <a:rPr lang="zh-CN" altLang="en-US" dirty="0">
                <a:solidFill>
                  <a:srgbClr val="000000"/>
                </a:solidFill>
              </a:rPr>
              <a:t>艘船的情形 </a:t>
            </a:r>
          </a:p>
          <a:p>
            <a:pPr eaLnBrk="1" hangingPunct="1">
              <a:lnSpc>
                <a:spcPct val="110000"/>
              </a:lnSpc>
              <a:spcBef>
                <a:spcPct val="10000"/>
              </a:spcBef>
              <a:spcAft>
                <a:spcPct val="10000"/>
              </a:spcAft>
            </a:pPr>
            <a:r>
              <a:rPr lang="zh-CN" altLang="en-US" dirty="0">
                <a:solidFill>
                  <a:srgbClr val="000000"/>
                </a:solidFill>
              </a:rPr>
              <a:t>    贪心算法还能产生最优解吗</a:t>
            </a:r>
            <a:r>
              <a:rPr lang="en-US" altLang="zh-CN" dirty="0">
                <a:solidFill>
                  <a:srgbClr val="000000"/>
                </a:solidFill>
              </a:rPr>
              <a:t>? </a:t>
            </a:r>
          </a:p>
          <a:p>
            <a:pPr eaLnBrk="1" hangingPunct="1">
              <a:lnSpc>
                <a:spcPct val="110000"/>
              </a:lnSpc>
              <a:spcBef>
                <a:spcPct val="10000"/>
              </a:spcBef>
              <a:spcAft>
                <a:spcPct val="10000"/>
              </a:spcAft>
            </a:pPr>
            <a:r>
              <a:rPr lang="zh-CN" altLang="en-US" dirty="0" smtClean="0">
                <a:solidFill>
                  <a:srgbClr val="000000"/>
                </a:solidFill>
              </a:rPr>
              <a:t>参考</a:t>
            </a:r>
            <a:r>
              <a:rPr lang="en-US" altLang="zh-CN" dirty="0" smtClean="0">
                <a:solidFill>
                  <a:srgbClr val="000000"/>
                </a:solidFill>
              </a:rPr>
              <a:t>: </a:t>
            </a:r>
            <a:r>
              <a:rPr lang="zh-CN" altLang="en-US" dirty="0" smtClean="0">
                <a:solidFill>
                  <a:srgbClr val="000000"/>
                </a:solidFill>
              </a:rPr>
              <a:t>假设两艘船容量分别为</a:t>
            </a:r>
            <a:r>
              <a:rPr lang="en-US" altLang="zh-CN" dirty="0" smtClean="0">
                <a:solidFill>
                  <a:srgbClr val="000000"/>
                </a:solidFill>
              </a:rPr>
              <a:t>c</a:t>
            </a:r>
            <a:r>
              <a:rPr lang="en-US" altLang="zh-CN" baseline="-25000" dirty="0" smtClean="0">
                <a:solidFill>
                  <a:srgbClr val="000000"/>
                </a:solidFill>
              </a:rPr>
              <a:t>1</a:t>
            </a:r>
            <a:r>
              <a:rPr lang="en-US" altLang="zh-CN" dirty="0" smtClean="0">
                <a:solidFill>
                  <a:srgbClr val="000000"/>
                </a:solidFill>
              </a:rPr>
              <a:t>,c</a:t>
            </a:r>
            <a:r>
              <a:rPr lang="en-US" altLang="zh-CN" baseline="-25000" dirty="0" smtClean="0">
                <a:solidFill>
                  <a:srgbClr val="000000"/>
                </a:solidFill>
              </a:rPr>
              <a:t>2</a:t>
            </a:r>
            <a:r>
              <a:rPr lang="en-US" altLang="zh-CN" dirty="0" smtClean="0">
                <a:solidFill>
                  <a:srgbClr val="000000"/>
                </a:solidFill>
              </a:rPr>
              <a:t>. </a:t>
            </a:r>
          </a:p>
          <a:p>
            <a:pPr eaLnBrk="1" hangingPunct="1">
              <a:lnSpc>
                <a:spcPct val="110000"/>
              </a:lnSpc>
              <a:spcBef>
                <a:spcPct val="10000"/>
              </a:spcBef>
              <a:spcAft>
                <a:spcPct val="10000"/>
              </a:spcAft>
            </a:pPr>
            <a:r>
              <a:rPr lang="en-US" altLang="zh-CN" dirty="0" smtClean="0">
                <a:solidFill>
                  <a:srgbClr val="000000"/>
                </a:solidFill>
              </a:rPr>
              <a:t>1. </a:t>
            </a:r>
            <a:r>
              <a:rPr lang="zh-CN" altLang="en-US" dirty="0" smtClean="0">
                <a:solidFill>
                  <a:srgbClr val="000000"/>
                </a:solidFill>
              </a:rPr>
              <a:t>先对一艘船容量</a:t>
            </a:r>
            <a:r>
              <a:rPr lang="en-US" altLang="zh-CN" dirty="0" smtClean="0">
                <a:solidFill>
                  <a:srgbClr val="000000"/>
                </a:solidFill>
              </a:rPr>
              <a:t>c</a:t>
            </a:r>
            <a:r>
              <a:rPr lang="en-US" altLang="zh-CN" baseline="-25000" dirty="0" smtClean="0">
                <a:solidFill>
                  <a:srgbClr val="000000"/>
                </a:solidFill>
              </a:rPr>
              <a:t>1</a:t>
            </a:r>
            <a:r>
              <a:rPr lang="en-US" altLang="zh-CN" dirty="0" smtClean="0">
                <a:solidFill>
                  <a:srgbClr val="000000"/>
                </a:solidFill>
              </a:rPr>
              <a:t>+c</a:t>
            </a:r>
            <a:r>
              <a:rPr lang="en-US" altLang="zh-CN" baseline="-25000" dirty="0" smtClean="0">
                <a:solidFill>
                  <a:srgbClr val="000000"/>
                </a:solidFill>
              </a:rPr>
              <a:t>2</a:t>
            </a:r>
            <a:r>
              <a:rPr lang="zh-CN" altLang="en-US" dirty="0" smtClean="0">
                <a:solidFill>
                  <a:srgbClr val="000000"/>
                </a:solidFill>
              </a:rPr>
              <a:t>做最优装载</a:t>
            </a:r>
            <a:r>
              <a:rPr lang="en-US" altLang="zh-CN" dirty="0" smtClean="0">
                <a:solidFill>
                  <a:srgbClr val="000000"/>
                </a:solidFill>
              </a:rPr>
              <a:t>.</a:t>
            </a:r>
          </a:p>
          <a:p>
            <a:pPr eaLnBrk="1" hangingPunct="1">
              <a:lnSpc>
                <a:spcPct val="110000"/>
              </a:lnSpc>
              <a:spcBef>
                <a:spcPct val="10000"/>
              </a:spcBef>
              <a:spcAft>
                <a:spcPct val="10000"/>
              </a:spcAft>
            </a:pPr>
            <a:r>
              <a:rPr lang="zh-CN" altLang="en-US" dirty="0" smtClean="0">
                <a:solidFill>
                  <a:srgbClr val="000000"/>
                </a:solidFill>
              </a:rPr>
              <a:t>    即优先放最轻</a:t>
            </a:r>
            <a:r>
              <a:rPr lang="en-US" altLang="zh-CN" dirty="0" smtClean="0">
                <a:solidFill>
                  <a:srgbClr val="000000"/>
                </a:solidFill>
              </a:rPr>
              <a:t>, </a:t>
            </a:r>
            <a:r>
              <a:rPr lang="zh-CN" altLang="en-US" dirty="0" smtClean="0">
                <a:solidFill>
                  <a:srgbClr val="000000"/>
                </a:solidFill>
              </a:rPr>
              <a:t>设选出了物品</a:t>
            </a:r>
            <a:r>
              <a:rPr lang="en-US" altLang="zh-CN" dirty="0" smtClean="0">
                <a:solidFill>
                  <a:srgbClr val="000000"/>
                </a:solidFill>
              </a:rPr>
              <a:t>1</a:t>
            </a:r>
            <a:r>
              <a:rPr lang="zh-CN" altLang="en-US" dirty="0" smtClean="0">
                <a:solidFill>
                  <a:srgbClr val="000000"/>
                </a:solidFill>
              </a:rPr>
              <a:t>到</a:t>
            </a:r>
            <a:r>
              <a:rPr lang="en-US" altLang="zh-CN" dirty="0" smtClean="0">
                <a:solidFill>
                  <a:srgbClr val="000000"/>
                </a:solidFill>
              </a:rPr>
              <a:t>k. </a:t>
            </a:r>
          </a:p>
          <a:p>
            <a:pPr eaLnBrk="1" hangingPunct="1">
              <a:lnSpc>
                <a:spcPct val="110000"/>
              </a:lnSpc>
              <a:spcBef>
                <a:spcPct val="10000"/>
              </a:spcBef>
              <a:spcAft>
                <a:spcPct val="10000"/>
              </a:spcAft>
            </a:pPr>
            <a:r>
              <a:rPr lang="en-US" altLang="zh-CN" dirty="0" smtClean="0">
                <a:solidFill>
                  <a:srgbClr val="000000"/>
                </a:solidFill>
              </a:rPr>
              <a:t>2. </a:t>
            </a:r>
            <a:r>
              <a:rPr lang="zh-CN" altLang="en-US" dirty="0" smtClean="0">
                <a:solidFill>
                  <a:srgbClr val="000000"/>
                </a:solidFill>
              </a:rPr>
              <a:t>对物品</a:t>
            </a:r>
            <a:r>
              <a:rPr lang="en-US" altLang="zh-CN" dirty="0" smtClean="0">
                <a:solidFill>
                  <a:srgbClr val="000000"/>
                </a:solidFill>
              </a:rPr>
              <a:t>1</a:t>
            </a:r>
            <a:r>
              <a:rPr lang="zh-CN" altLang="en-US" dirty="0" smtClean="0">
                <a:solidFill>
                  <a:srgbClr val="000000"/>
                </a:solidFill>
              </a:rPr>
              <a:t>到</a:t>
            </a:r>
            <a:r>
              <a:rPr lang="en-US" altLang="zh-CN" dirty="0" smtClean="0">
                <a:solidFill>
                  <a:srgbClr val="000000"/>
                </a:solidFill>
              </a:rPr>
              <a:t>k, </a:t>
            </a:r>
            <a:r>
              <a:rPr lang="zh-CN" altLang="en-US" dirty="0" smtClean="0">
                <a:solidFill>
                  <a:srgbClr val="000000"/>
                </a:solidFill>
              </a:rPr>
              <a:t>第一艘船容量</a:t>
            </a:r>
            <a:r>
              <a:rPr lang="en-US" altLang="zh-CN" dirty="0" smtClean="0">
                <a:solidFill>
                  <a:srgbClr val="000000"/>
                </a:solidFill>
              </a:rPr>
              <a:t>c</a:t>
            </a:r>
            <a:r>
              <a:rPr lang="en-US" altLang="zh-CN" baseline="-25000" dirty="0" smtClean="0">
                <a:solidFill>
                  <a:srgbClr val="000000"/>
                </a:solidFill>
              </a:rPr>
              <a:t>1</a:t>
            </a:r>
            <a:r>
              <a:rPr lang="en-US" altLang="zh-CN" dirty="0" smtClean="0">
                <a:solidFill>
                  <a:srgbClr val="000000"/>
                </a:solidFill>
              </a:rPr>
              <a:t>, </a:t>
            </a:r>
          </a:p>
          <a:p>
            <a:pPr eaLnBrk="1" hangingPunct="1">
              <a:lnSpc>
                <a:spcPct val="110000"/>
              </a:lnSpc>
              <a:spcBef>
                <a:spcPct val="10000"/>
              </a:spcBef>
              <a:spcAft>
                <a:spcPct val="10000"/>
              </a:spcAft>
            </a:pPr>
            <a:r>
              <a:rPr lang="en-US" altLang="zh-CN" dirty="0">
                <a:solidFill>
                  <a:srgbClr val="000000"/>
                </a:solidFill>
              </a:rPr>
              <a:t> </a:t>
            </a:r>
            <a:r>
              <a:rPr lang="en-US" altLang="zh-CN" dirty="0" smtClean="0">
                <a:solidFill>
                  <a:srgbClr val="000000"/>
                </a:solidFill>
              </a:rPr>
              <a:t>   </a:t>
            </a:r>
            <a:r>
              <a:rPr lang="zh-CN" altLang="en-US" dirty="0" smtClean="0">
                <a:solidFill>
                  <a:srgbClr val="000000"/>
                </a:solidFill>
              </a:rPr>
              <a:t>做背包问题</a:t>
            </a:r>
            <a:r>
              <a:rPr lang="en-US" altLang="zh-CN" dirty="0" smtClean="0">
                <a:solidFill>
                  <a:srgbClr val="000000"/>
                </a:solidFill>
              </a:rPr>
              <a:t>, </a:t>
            </a:r>
            <a:r>
              <a:rPr lang="zh-CN" altLang="en-US" dirty="0" smtClean="0">
                <a:solidFill>
                  <a:srgbClr val="000000"/>
                </a:solidFill>
              </a:rPr>
              <a:t>装包重量最大</a:t>
            </a:r>
            <a:r>
              <a:rPr lang="en-US" altLang="zh-CN" dirty="0" smtClean="0">
                <a:solidFill>
                  <a:srgbClr val="000000"/>
                </a:solidFill>
              </a:rPr>
              <a:t>.</a:t>
            </a:r>
          </a:p>
          <a:p>
            <a:pPr eaLnBrk="1" hangingPunct="1">
              <a:lnSpc>
                <a:spcPct val="110000"/>
              </a:lnSpc>
              <a:spcBef>
                <a:spcPct val="10000"/>
              </a:spcBef>
              <a:spcAft>
                <a:spcPct val="10000"/>
              </a:spcAft>
            </a:pPr>
            <a:r>
              <a:rPr lang="en-US" altLang="zh-CN" dirty="0" smtClean="0">
                <a:solidFill>
                  <a:srgbClr val="000000"/>
                </a:solidFill>
              </a:rPr>
              <a:t>3. </a:t>
            </a:r>
            <a:r>
              <a:rPr lang="zh-CN" altLang="en-US" dirty="0" smtClean="0">
                <a:solidFill>
                  <a:srgbClr val="000000"/>
                </a:solidFill>
              </a:rPr>
              <a:t>对</a:t>
            </a:r>
            <a:r>
              <a:rPr lang="en-US" altLang="zh-CN" dirty="0" smtClean="0">
                <a:solidFill>
                  <a:srgbClr val="000000"/>
                </a:solidFill>
              </a:rPr>
              <a:t>1</a:t>
            </a:r>
            <a:r>
              <a:rPr lang="zh-CN" altLang="en-US" dirty="0" smtClean="0">
                <a:solidFill>
                  <a:srgbClr val="000000"/>
                </a:solidFill>
              </a:rPr>
              <a:t>到</a:t>
            </a:r>
            <a:r>
              <a:rPr lang="en-US" altLang="zh-CN" dirty="0" smtClean="0">
                <a:solidFill>
                  <a:srgbClr val="000000"/>
                </a:solidFill>
              </a:rPr>
              <a:t>k</a:t>
            </a:r>
            <a:r>
              <a:rPr lang="zh-CN" altLang="en-US" dirty="0" smtClean="0">
                <a:solidFill>
                  <a:srgbClr val="000000"/>
                </a:solidFill>
              </a:rPr>
              <a:t>中剩余的物品</a:t>
            </a:r>
            <a:r>
              <a:rPr lang="en-US" altLang="zh-CN" dirty="0" smtClean="0">
                <a:solidFill>
                  <a:srgbClr val="000000"/>
                </a:solidFill>
              </a:rPr>
              <a:t>, </a:t>
            </a:r>
            <a:r>
              <a:rPr lang="zh-CN" altLang="en-US" dirty="0" smtClean="0">
                <a:solidFill>
                  <a:srgbClr val="000000"/>
                </a:solidFill>
              </a:rPr>
              <a:t>按最优装载放入第二艘船</a:t>
            </a:r>
            <a:r>
              <a:rPr lang="en-US" altLang="zh-CN" dirty="0" smtClean="0">
                <a:solidFill>
                  <a:srgbClr val="000000"/>
                </a:solidFill>
              </a:rPr>
              <a:t>.</a:t>
            </a:r>
            <a:endParaRPr lang="en-US" altLang="zh-CN" dirty="0">
              <a:solidFill>
                <a:srgbClr val="000000"/>
              </a:solidFill>
            </a:endParaRPr>
          </a:p>
        </p:txBody>
      </p:sp>
    </p:spTree>
    <p:extLst>
      <p:ext uri="{BB962C8B-B14F-4D97-AF65-F5344CB8AC3E}">
        <p14:creationId xmlns:p14="http://schemas.microsoft.com/office/powerpoint/2010/main" val="211429969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b="1" smtClean="0"/>
              <a:t>第四章 贪心</a:t>
            </a:r>
          </a:p>
        </p:txBody>
      </p:sp>
      <p:sp>
        <p:nvSpPr>
          <p:cNvPr id="4" name="Text Box 4"/>
          <p:cNvSpPr txBox="1">
            <a:spLocks noChangeArrowheads="1"/>
          </p:cNvSpPr>
          <p:nvPr/>
        </p:nvSpPr>
        <p:spPr bwMode="auto">
          <a:xfrm>
            <a:off x="539750" y="1196752"/>
            <a:ext cx="7967246" cy="41426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800" dirty="0" smtClean="0">
                <a:solidFill>
                  <a:srgbClr val="000000"/>
                </a:solidFill>
              </a:rPr>
              <a:t>4. </a:t>
            </a:r>
            <a:r>
              <a:rPr lang="zh-CN" altLang="en-US" sz="2800" dirty="0" smtClean="0">
                <a:solidFill>
                  <a:srgbClr val="000000"/>
                </a:solidFill>
              </a:rPr>
              <a:t>最优分解问题</a:t>
            </a:r>
            <a:r>
              <a:rPr lang="en-US" altLang="zh-CN" sz="2800" dirty="0" smtClean="0">
                <a:solidFill>
                  <a:srgbClr val="000000"/>
                </a:solidFill>
              </a:rPr>
              <a:t>. </a:t>
            </a:r>
          </a:p>
          <a:p>
            <a:pPr>
              <a:buNone/>
            </a:pPr>
            <a:r>
              <a:rPr lang="zh-CN" altLang="zh-CN" sz="2800" dirty="0" smtClean="0"/>
              <a:t>问题描述</a:t>
            </a:r>
            <a:r>
              <a:rPr lang="en-US" altLang="zh-CN" sz="2800" dirty="0" smtClean="0"/>
              <a:t>:</a:t>
            </a:r>
            <a:r>
              <a:rPr lang="zh-CN" altLang="zh-CN" sz="2800" dirty="0" smtClean="0"/>
              <a:t>设</a:t>
            </a:r>
            <a:r>
              <a:rPr lang="en-US" altLang="zh-CN" sz="2800" dirty="0"/>
              <a:t>n</a:t>
            </a:r>
            <a:r>
              <a:rPr lang="zh-CN" altLang="zh-CN" sz="2800" dirty="0"/>
              <a:t>是一个</a:t>
            </a:r>
            <a:r>
              <a:rPr lang="zh-CN" altLang="zh-CN" sz="2800" dirty="0" smtClean="0"/>
              <a:t>正整数</a:t>
            </a:r>
            <a:r>
              <a:rPr lang="en-US" altLang="zh-CN" sz="2800" dirty="0" smtClean="0"/>
              <a:t>,</a:t>
            </a:r>
            <a:r>
              <a:rPr lang="zh-CN" altLang="zh-CN" sz="2800" dirty="0" smtClean="0"/>
              <a:t>将</a:t>
            </a:r>
            <a:r>
              <a:rPr lang="en-US" altLang="zh-CN" sz="2800" dirty="0"/>
              <a:t>n</a:t>
            </a:r>
            <a:r>
              <a:rPr lang="zh-CN" altLang="zh-CN" sz="2800" dirty="0"/>
              <a:t>分解为若干</a:t>
            </a:r>
            <a:r>
              <a:rPr lang="zh-CN" altLang="zh-CN" sz="2800" dirty="0" smtClean="0"/>
              <a:t>互不</a:t>
            </a:r>
            <a:endParaRPr lang="en-US" altLang="zh-CN" sz="2800" dirty="0" smtClean="0"/>
          </a:p>
          <a:p>
            <a:pPr>
              <a:buNone/>
            </a:pPr>
            <a:r>
              <a:rPr lang="zh-CN" altLang="zh-CN" sz="2800" dirty="0" smtClean="0"/>
              <a:t>相同</a:t>
            </a:r>
            <a:r>
              <a:rPr lang="zh-CN" altLang="zh-CN" sz="2800" dirty="0"/>
              <a:t>的自然数之</a:t>
            </a:r>
            <a:r>
              <a:rPr lang="zh-CN" altLang="zh-CN" sz="2800" dirty="0" smtClean="0"/>
              <a:t>和</a:t>
            </a:r>
            <a:r>
              <a:rPr lang="en-US" altLang="zh-CN" sz="2800" dirty="0" smtClean="0"/>
              <a:t>,</a:t>
            </a:r>
            <a:r>
              <a:rPr lang="zh-CN" altLang="zh-CN" sz="2800" dirty="0" smtClean="0"/>
              <a:t>且</a:t>
            </a:r>
            <a:r>
              <a:rPr lang="zh-CN" altLang="zh-CN" sz="2800" dirty="0"/>
              <a:t>使这些自然数的乘积</a:t>
            </a:r>
            <a:r>
              <a:rPr lang="zh-CN" altLang="zh-CN" sz="2800" dirty="0" smtClean="0"/>
              <a:t>最大</a:t>
            </a:r>
            <a:r>
              <a:rPr lang="en-US" altLang="zh-CN" sz="2800" dirty="0" smtClean="0"/>
              <a:t>.</a:t>
            </a:r>
          </a:p>
          <a:p>
            <a:pPr>
              <a:buNone/>
            </a:pPr>
            <a:r>
              <a:rPr lang="zh-CN" altLang="zh-CN" sz="2800" dirty="0" smtClean="0"/>
              <a:t>算法设计</a:t>
            </a:r>
            <a:r>
              <a:rPr lang="en-US" altLang="zh-CN" sz="2800" dirty="0" smtClean="0"/>
              <a:t>:</a:t>
            </a:r>
            <a:r>
              <a:rPr lang="zh-CN" altLang="zh-CN" sz="2800" dirty="0" smtClean="0"/>
              <a:t>对于</a:t>
            </a:r>
            <a:r>
              <a:rPr lang="zh-CN" altLang="zh-CN" sz="2800" dirty="0"/>
              <a:t>给定的正整数</a:t>
            </a:r>
            <a:r>
              <a:rPr lang="en-US" altLang="zh-CN" sz="2800" dirty="0" smtClean="0"/>
              <a:t>n,</a:t>
            </a:r>
            <a:r>
              <a:rPr lang="zh-CN" altLang="zh-CN" sz="2800" dirty="0" smtClean="0"/>
              <a:t>计算</a:t>
            </a:r>
            <a:r>
              <a:rPr lang="zh-CN" altLang="zh-CN" sz="2800" dirty="0"/>
              <a:t>最优分解</a:t>
            </a:r>
            <a:r>
              <a:rPr lang="zh-CN" altLang="zh-CN" sz="2800" dirty="0" smtClean="0"/>
              <a:t>方案</a:t>
            </a:r>
            <a:r>
              <a:rPr lang="en-US" altLang="zh-CN" sz="2800" dirty="0" smtClean="0"/>
              <a:t>.</a:t>
            </a:r>
          </a:p>
          <a:p>
            <a:pPr>
              <a:buNone/>
            </a:pPr>
            <a:r>
              <a:rPr lang="zh-CN" altLang="zh-CN" sz="2800" dirty="0" smtClean="0"/>
              <a:t>数据输入</a:t>
            </a:r>
            <a:r>
              <a:rPr lang="en-US" altLang="zh-CN" sz="2800" dirty="0" smtClean="0"/>
              <a:t>:</a:t>
            </a:r>
            <a:r>
              <a:rPr lang="zh-CN" altLang="zh-CN" sz="2800" dirty="0" smtClean="0"/>
              <a:t>由</a:t>
            </a:r>
            <a:r>
              <a:rPr lang="zh-CN" altLang="zh-CN" sz="2800" dirty="0"/>
              <a:t>文件</a:t>
            </a:r>
            <a:r>
              <a:rPr lang="en-US" altLang="zh-CN" sz="2800" dirty="0"/>
              <a:t>input.txt</a:t>
            </a:r>
            <a:r>
              <a:rPr lang="zh-CN" altLang="zh-CN" sz="2800" dirty="0"/>
              <a:t>提供</a:t>
            </a:r>
            <a:r>
              <a:rPr lang="zh-CN" altLang="zh-CN" sz="2800" dirty="0" smtClean="0"/>
              <a:t>输入数据</a:t>
            </a:r>
            <a:r>
              <a:rPr lang="en-US" altLang="zh-CN" sz="2800" dirty="0" smtClean="0"/>
              <a:t>.</a:t>
            </a:r>
          </a:p>
          <a:p>
            <a:pPr>
              <a:buNone/>
            </a:pPr>
            <a:r>
              <a:rPr lang="en-US" altLang="zh-CN" sz="2800" dirty="0"/>
              <a:t> </a:t>
            </a:r>
            <a:r>
              <a:rPr lang="en-US" altLang="zh-CN" sz="2800" dirty="0" smtClean="0"/>
              <a:t>                 </a:t>
            </a:r>
            <a:r>
              <a:rPr lang="zh-CN" altLang="zh-CN" sz="2800" dirty="0" smtClean="0"/>
              <a:t>文件</a:t>
            </a:r>
            <a:r>
              <a:rPr lang="zh-CN" altLang="zh-CN" sz="2800" dirty="0"/>
              <a:t>只有</a:t>
            </a:r>
            <a:r>
              <a:rPr lang="zh-CN" altLang="zh-CN" sz="2800" dirty="0" smtClean="0"/>
              <a:t>一行</a:t>
            </a:r>
            <a:r>
              <a:rPr lang="en-US" altLang="zh-CN" sz="2800" dirty="0" smtClean="0"/>
              <a:t>,</a:t>
            </a:r>
            <a:r>
              <a:rPr lang="zh-CN" altLang="zh-CN" sz="2800" dirty="0" smtClean="0"/>
              <a:t>是</a:t>
            </a:r>
            <a:r>
              <a:rPr lang="zh-CN" altLang="zh-CN" sz="2800" dirty="0"/>
              <a:t>正整数</a:t>
            </a:r>
            <a:r>
              <a:rPr lang="en-US" altLang="zh-CN" sz="2800" dirty="0" smtClean="0"/>
              <a:t>n.</a:t>
            </a:r>
          </a:p>
          <a:p>
            <a:pPr>
              <a:buNone/>
            </a:pPr>
            <a:r>
              <a:rPr lang="zh-CN" altLang="zh-CN" sz="2800" dirty="0" smtClean="0"/>
              <a:t>结果输出</a:t>
            </a:r>
            <a:r>
              <a:rPr lang="en-US" altLang="zh-CN" sz="2800" dirty="0" smtClean="0"/>
              <a:t>:</a:t>
            </a:r>
            <a:r>
              <a:rPr lang="zh-CN" altLang="zh-CN" sz="2800" dirty="0" smtClean="0"/>
              <a:t>将</a:t>
            </a:r>
            <a:r>
              <a:rPr lang="zh-CN" altLang="zh-CN" sz="2800" dirty="0"/>
              <a:t>计算的最大乘积输出到文件</a:t>
            </a:r>
            <a:r>
              <a:rPr lang="en-US" altLang="zh-CN" sz="2800" dirty="0" smtClean="0"/>
              <a:t>output.txt</a:t>
            </a:r>
          </a:p>
          <a:p>
            <a:pPr>
              <a:buNone/>
            </a:pPr>
            <a:r>
              <a:rPr lang="zh-CN" altLang="zh-CN" sz="2800" dirty="0" smtClean="0"/>
              <a:t>例如</a:t>
            </a:r>
            <a:r>
              <a:rPr lang="zh-CN" altLang="zh-CN" sz="2800" dirty="0"/>
              <a:t>若</a:t>
            </a:r>
            <a:r>
              <a:rPr lang="en-US" altLang="zh-CN" sz="2800" dirty="0" smtClean="0"/>
              <a:t>n=10, </a:t>
            </a:r>
            <a:r>
              <a:rPr lang="zh-CN" altLang="zh-CN" sz="2800" dirty="0" smtClean="0"/>
              <a:t>则</a:t>
            </a:r>
            <a:r>
              <a:rPr lang="zh-CN" altLang="zh-CN" sz="2800" dirty="0"/>
              <a:t>最优分解为</a:t>
            </a:r>
            <a:r>
              <a:rPr lang="en-US" altLang="zh-CN" sz="2800" dirty="0" smtClean="0"/>
              <a:t>2+3+5, </a:t>
            </a:r>
            <a:r>
              <a:rPr lang="zh-CN" altLang="zh-CN" sz="2800" dirty="0" smtClean="0"/>
              <a:t>最大</a:t>
            </a:r>
            <a:r>
              <a:rPr lang="zh-CN" altLang="zh-CN" sz="2800" dirty="0"/>
              <a:t>乘积为</a:t>
            </a:r>
            <a:r>
              <a:rPr lang="en-US" altLang="zh-CN" sz="2800" dirty="0" smtClean="0"/>
              <a:t>30.</a:t>
            </a:r>
          </a:p>
        </p:txBody>
      </p:sp>
    </p:spTree>
    <p:extLst>
      <p:ext uri="{BB962C8B-B14F-4D97-AF65-F5344CB8AC3E}">
        <p14:creationId xmlns:p14="http://schemas.microsoft.com/office/powerpoint/2010/main" val="185272070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b="1" smtClean="0"/>
              <a:t>第四章 贪心</a:t>
            </a:r>
          </a:p>
        </p:txBody>
      </p:sp>
      <p:sp>
        <p:nvSpPr>
          <p:cNvPr id="4" name="Text Box 4"/>
          <p:cNvSpPr txBox="1">
            <a:spLocks noChangeArrowheads="1"/>
          </p:cNvSpPr>
          <p:nvPr/>
        </p:nvSpPr>
        <p:spPr bwMode="auto">
          <a:xfrm>
            <a:off x="539750" y="1196752"/>
            <a:ext cx="8175636"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FontTx/>
              <a:buNone/>
            </a:pPr>
            <a:r>
              <a:rPr lang="en-US" altLang="zh-CN" sz="2800" dirty="0" smtClean="0">
                <a:solidFill>
                  <a:srgbClr val="000000"/>
                </a:solidFill>
              </a:rPr>
              <a:t>4. </a:t>
            </a:r>
            <a:r>
              <a:rPr lang="zh-CN" altLang="en-US" sz="2800" dirty="0" smtClean="0">
                <a:solidFill>
                  <a:srgbClr val="000000"/>
                </a:solidFill>
              </a:rPr>
              <a:t>最优分解问题</a:t>
            </a:r>
            <a:r>
              <a:rPr lang="en-US" altLang="zh-CN" sz="2800" dirty="0" smtClean="0">
                <a:solidFill>
                  <a:srgbClr val="000000"/>
                </a:solidFill>
              </a:rPr>
              <a:t>. </a:t>
            </a:r>
          </a:p>
          <a:p>
            <a:pPr eaLnBrk="1" hangingPunct="1">
              <a:spcBef>
                <a:spcPct val="0"/>
              </a:spcBef>
              <a:buFontTx/>
              <a:buNone/>
            </a:pPr>
            <a:r>
              <a:rPr lang="zh-CN" altLang="en-US" sz="2800" dirty="0" smtClean="0">
                <a:solidFill>
                  <a:srgbClr val="000000"/>
                </a:solidFill>
              </a:rPr>
              <a:t>对任意自然数</a:t>
            </a:r>
            <a:r>
              <a:rPr lang="en-US" altLang="zh-CN" sz="2800" dirty="0" smtClean="0">
                <a:solidFill>
                  <a:srgbClr val="000000"/>
                </a:solidFill>
              </a:rPr>
              <a:t>n</a:t>
            </a:r>
            <a:r>
              <a:rPr lang="en-US" altLang="zh-CN" sz="2800" dirty="0" smtClean="0">
                <a:solidFill>
                  <a:srgbClr val="000000"/>
                </a:solidFill>
                <a:sym typeface="Symbol" panose="05050102010706020507" pitchFamily="18" charset="2"/>
              </a:rPr>
              <a:t></a:t>
            </a:r>
            <a:r>
              <a:rPr lang="en-US" altLang="zh-CN" sz="2800" dirty="0" smtClean="0">
                <a:solidFill>
                  <a:srgbClr val="000000"/>
                </a:solidFill>
              </a:rPr>
              <a:t>2, </a:t>
            </a:r>
            <a:r>
              <a:rPr lang="zh-CN" altLang="en-US" sz="2800" dirty="0" smtClean="0">
                <a:solidFill>
                  <a:srgbClr val="000000"/>
                </a:solidFill>
              </a:rPr>
              <a:t>存在唯一</a:t>
            </a:r>
            <a:r>
              <a:rPr lang="en-US" altLang="zh-CN" sz="2800" dirty="0" smtClean="0">
                <a:solidFill>
                  <a:srgbClr val="000000"/>
                </a:solidFill>
              </a:rPr>
              <a:t>k</a:t>
            </a:r>
            <a:r>
              <a:rPr lang="zh-CN" altLang="en-US" sz="2800" dirty="0" smtClean="0">
                <a:solidFill>
                  <a:srgbClr val="000000"/>
                </a:solidFill>
              </a:rPr>
              <a:t>使得 </a:t>
            </a:r>
            <a:endParaRPr lang="en-US" altLang="zh-CN" sz="2800" dirty="0" smtClean="0">
              <a:solidFill>
                <a:srgbClr val="000000"/>
              </a:solidFill>
            </a:endParaRPr>
          </a:p>
          <a:p>
            <a:pPr eaLnBrk="1" hangingPunct="1">
              <a:spcBef>
                <a:spcPct val="0"/>
              </a:spcBef>
              <a:buFontTx/>
              <a:buNone/>
            </a:pPr>
            <a:r>
              <a:rPr lang="en-US" altLang="zh-CN" sz="2800" dirty="0" smtClean="0">
                <a:solidFill>
                  <a:srgbClr val="000000"/>
                </a:solidFill>
                <a:sym typeface="Symbol" panose="05050102010706020507" pitchFamily="18" charset="2"/>
              </a:rPr>
              <a:t>               2+3+…+k </a:t>
            </a:r>
            <a:r>
              <a:rPr lang="en-US" altLang="zh-CN" sz="2800" dirty="0" smtClean="0">
                <a:solidFill>
                  <a:srgbClr val="000000"/>
                </a:solidFill>
              </a:rPr>
              <a:t> n &lt;2+3+…+(k+1).</a:t>
            </a:r>
            <a:endParaRPr lang="en-US" altLang="zh-CN" sz="2800" dirty="0">
              <a:solidFill>
                <a:srgbClr val="000000"/>
              </a:solidFill>
            </a:endParaRPr>
          </a:p>
          <a:p>
            <a:pPr eaLnBrk="1" hangingPunct="1">
              <a:spcBef>
                <a:spcPct val="0"/>
              </a:spcBef>
              <a:buFontTx/>
              <a:buNone/>
            </a:pPr>
            <a:r>
              <a:rPr lang="zh-CN" altLang="en-US" sz="2800" dirty="0" smtClean="0">
                <a:solidFill>
                  <a:srgbClr val="000000"/>
                </a:solidFill>
              </a:rPr>
              <a:t>令</a:t>
            </a:r>
            <a:r>
              <a:rPr lang="en-US" altLang="zh-CN" sz="2800" dirty="0" smtClean="0">
                <a:solidFill>
                  <a:srgbClr val="000000"/>
                </a:solidFill>
              </a:rPr>
              <a:t>m=n-2-3-…-k, </a:t>
            </a:r>
            <a:r>
              <a:rPr lang="zh-CN" altLang="en-US" sz="2800" dirty="0" smtClean="0">
                <a:solidFill>
                  <a:srgbClr val="000000"/>
                </a:solidFill>
              </a:rPr>
              <a:t>则</a:t>
            </a:r>
            <a:r>
              <a:rPr lang="en-US" altLang="zh-CN" sz="2800" dirty="0" smtClean="0">
                <a:solidFill>
                  <a:srgbClr val="000000"/>
                </a:solidFill>
              </a:rPr>
              <a:t>0</a:t>
            </a:r>
            <a:r>
              <a:rPr lang="en-US" altLang="zh-CN" sz="2800" dirty="0" smtClean="0">
                <a:solidFill>
                  <a:srgbClr val="000000"/>
                </a:solidFill>
                <a:sym typeface="Symbol" panose="05050102010706020507" pitchFamily="18" charset="2"/>
              </a:rPr>
              <a:t></a:t>
            </a:r>
            <a:r>
              <a:rPr lang="en-US" altLang="zh-CN" sz="2800" dirty="0" smtClean="0">
                <a:solidFill>
                  <a:srgbClr val="000000"/>
                </a:solidFill>
              </a:rPr>
              <a:t> m </a:t>
            </a:r>
            <a:r>
              <a:rPr lang="en-US" altLang="zh-CN" sz="2800" dirty="0" smtClean="0">
                <a:solidFill>
                  <a:srgbClr val="000000"/>
                </a:solidFill>
                <a:sym typeface="Symbol" panose="05050102010706020507" pitchFamily="18" charset="2"/>
              </a:rPr>
              <a:t></a:t>
            </a:r>
            <a:r>
              <a:rPr lang="en-US" altLang="zh-CN" sz="2800" dirty="0" smtClean="0">
                <a:solidFill>
                  <a:srgbClr val="000000"/>
                </a:solidFill>
              </a:rPr>
              <a:t> k.</a:t>
            </a:r>
            <a:endParaRPr lang="zh-CN" altLang="en-US" sz="2800" dirty="0">
              <a:solidFill>
                <a:srgbClr val="000000"/>
              </a:solidFill>
            </a:endParaRPr>
          </a:p>
          <a:p>
            <a:pPr eaLnBrk="1" hangingPunct="1">
              <a:spcBef>
                <a:spcPct val="0"/>
              </a:spcBef>
              <a:buFontTx/>
              <a:buNone/>
            </a:pPr>
            <a:r>
              <a:rPr lang="zh-CN" altLang="en-US" sz="2800" dirty="0" smtClean="0">
                <a:solidFill>
                  <a:srgbClr val="000000"/>
                </a:solidFill>
              </a:rPr>
              <a:t>若</a:t>
            </a:r>
            <a:r>
              <a:rPr lang="en-US" altLang="zh-CN" sz="2800" dirty="0" smtClean="0">
                <a:solidFill>
                  <a:srgbClr val="000000"/>
                </a:solidFill>
              </a:rPr>
              <a:t>m=0, </a:t>
            </a:r>
            <a:r>
              <a:rPr lang="zh-CN" altLang="en-US" sz="2800" dirty="0" smtClean="0">
                <a:solidFill>
                  <a:srgbClr val="000000"/>
                </a:solidFill>
              </a:rPr>
              <a:t>则</a:t>
            </a:r>
            <a:r>
              <a:rPr lang="zh-CN" altLang="en-US" sz="2800" dirty="0">
                <a:solidFill>
                  <a:srgbClr val="000000"/>
                </a:solidFill>
              </a:rPr>
              <a:t>分解</a:t>
            </a:r>
            <a:r>
              <a:rPr lang="zh-CN" altLang="en-US" sz="2800" dirty="0" smtClean="0">
                <a:solidFill>
                  <a:srgbClr val="000000"/>
                </a:solidFill>
              </a:rPr>
              <a:t>为</a:t>
            </a:r>
            <a:r>
              <a:rPr lang="en-US" altLang="zh-CN" sz="2800" dirty="0" smtClean="0">
                <a:solidFill>
                  <a:srgbClr val="000000"/>
                </a:solidFill>
              </a:rPr>
              <a:t>{</a:t>
            </a:r>
            <a:r>
              <a:rPr lang="en-US" altLang="zh-CN" sz="2800" dirty="0">
                <a:solidFill>
                  <a:srgbClr val="000000"/>
                </a:solidFill>
              </a:rPr>
              <a:t>2,3</a:t>
            </a:r>
            <a:r>
              <a:rPr lang="en-US" altLang="zh-CN" sz="2800" dirty="0" smtClean="0">
                <a:solidFill>
                  <a:srgbClr val="000000"/>
                </a:solidFill>
              </a:rPr>
              <a:t>,…,k};</a:t>
            </a:r>
            <a:endParaRPr lang="en-US" altLang="zh-CN" sz="2800" dirty="0">
              <a:solidFill>
                <a:srgbClr val="000000"/>
              </a:solidFill>
            </a:endParaRPr>
          </a:p>
          <a:p>
            <a:pPr eaLnBrk="1" hangingPunct="1">
              <a:spcBef>
                <a:spcPct val="0"/>
              </a:spcBef>
              <a:buFontTx/>
              <a:buNone/>
            </a:pPr>
            <a:r>
              <a:rPr lang="zh-CN" altLang="en-US" sz="2800" dirty="0" smtClean="0">
                <a:solidFill>
                  <a:srgbClr val="000000"/>
                </a:solidFill>
              </a:rPr>
              <a:t>若</a:t>
            </a:r>
            <a:r>
              <a:rPr lang="en-US" altLang="zh-CN" sz="2800" dirty="0" smtClean="0">
                <a:solidFill>
                  <a:srgbClr val="000000"/>
                </a:solidFill>
              </a:rPr>
              <a:t>1</a:t>
            </a:r>
            <a:r>
              <a:rPr lang="en-US" altLang="zh-CN" sz="2800" dirty="0" smtClean="0">
                <a:solidFill>
                  <a:srgbClr val="000000"/>
                </a:solidFill>
                <a:sym typeface="Symbol" panose="05050102010706020507" pitchFamily="18" charset="2"/>
              </a:rPr>
              <a:t></a:t>
            </a:r>
            <a:r>
              <a:rPr lang="en-US" altLang="zh-CN" sz="2800" dirty="0" smtClean="0">
                <a:solidFill>
                  <a:srgbClr val="000000"/>
                </a:solidFill>
              </a:rPr>
              <a:t>m</a:t>
            </a:r>
            <a:r>
              <a:rPr lang="en-US" altLang="zh-CN" sz="2800" dirty="0" smtClean="0">
                <a:solidFill>
                  <a:srgbClr val="000000"/>
                </a:solidFill>
                <a:sym typeface="Symbol" panose="05050102010706020507" pitchFamily="18" charset="2"/>
              </a:rPr>
              <a:t></a:t>
            </a:r>
            <a:r>
              <a:rPr lang="en-US" altLang="zh-CN" sz="2800" dirty="0" smtClean="0">
                <a:solidFill>
                  <a:srgbClr val="000000"/>
                </a:solidFill>
              </a:rPr>
              <a:t>k-1, </a:t>
            </a:r>
            <a:r>
              <a:rPr lang="zh-CN" altLang="en-US" sz="2800" dirty="0">
                <a:solidFill>
                  <a:srgbClr val="000000"/>
                </a:solidFill>
              </a:rPr>
              <a:t>则分解</a:t>
            </a:r>
            <a:r>
              <a:rPr lang="zh-CN" altLang="en-US" sz="2800" dirty="0" smtClean="0">
                <a:solidFill>
                  <a:srgbClr val="000000"/>
                </a:solidFill>
              </a:rPr>
              <a:t>为</a:t>
            </a:r>
            <a:r>
              <a:rPr lang="en-US" altLang="zh-CN" sz="2800" dirty="0" smtClean="0">
                <a:solidFill>
                  <a:srgbClr val="000000"/>
                </a:solidFill>
              </a:rPr>
              <a:t>{</a:t>
            </a:r>
            <a:r>
              <a:rPr lang="en-US" altLang="zh-CN" sz="2800" dirty="0">
                <a:solidFill>
                  <a:srgbClr val="000000"/>
                </a:solidFill>
              </a:rPr>
              <a:t>2,3</a:t>
            </a:r>
            <a:r>
              <a:rPr lang="en-US" altLang="zh-CN" sz="2800" dirty="0" smtClean="0">
                <a:solidFill>
                  <a:srgbClr val="000000"/>
                </a:solidFill>
              </a:rPr>
              <a:t>,…,k+1}-{k-m+1};</a:t>
            </a:r>
            <a:endParaRPr lang="en-US" altLang="zh-CN" sz="2800" dirty="0">
              <a:solidFill>
                <a:srgbClr val="000000"/>
              </a:solidFill>
            </a:endParaRPr>
          </a:p>
          <a:p>
            <a:pPr eaLnBrk="1" hangingPunct="1">
              <a:spcBef>
                <a:spcPct val="0"/>
              </a:spcBef>
              <a:buFontTx/>
              <a:buNone/>
            </a:pPr>
            <a:r>
              <a:rPr lang="zh-CN" altLang="en-US" sz="2800" dirty="0" smtClean="0">
                <a:solidFill>
                  <a:srgbClr val="000000"/>
                </a:solidFill>
              </a:rPr>
              <a:t>若</a:t>
            </a:r>
            <a:r>
              <a:rPr lang="en-US" altLang="zh-CN" sz="2800" dirty="0" smtClean="0">
                <a:solidFill>
                  <a:srgbClr val="000000"/>
                </a:solidFill>
              </a:rPr>
              <a:t>m=k, </a:t>
            </a:r>
            <a:r>
              <a:rPr lang="zh-CN" altLang="en-US" sz="2800" dirty="0">
                <a:solidFill>
                  <a:srgbClr val="000000"/>
                </a:solidFill>
              </a:rPr>
              <a:t>则分解</a:t>
            </a:r>
            <a:r>
              <a:rPr lang="zh-CN" altLang="en-US" sz="2800" dirty="0" smtClean="0">
                <a:solidFill>
                  <a:srgbClr val="000000"/>
                </a:solidFill>
              </a:rPr>
              <a:t>为</a:t>
            </a:r>
            <a:r>
              <a:rPr lang="en-US" altLang="zh-CN" sz="2800" dirty="0" smtClean="0">
                <a:solidFill>
                  <a:srgbClr val="000000"/>
                </a:solidFill>
              </a:rPr>
              <a:t>{</a:t>
            </a:r>
            <a:r>
              <a:rPr lang="en-US" altLang="zh-CN" sz="2800" dirty="0">
                <a:solidFill>
                  <a:srgbClr val="000000"/>
                </a:solidFill>
              </a:rPr>
              <a:t>3,4</a:t>
            </a:r>
            <a:r>
              <a:rPr lang="en-US" altLang="zh-CN" sz="2800" dirty="0" smtClean="0">
                <a:solidFill>
                  <a:srgbClr val="000000"/>
                </a:solidFill>
              </a:rPr>
              <a:t>,…,k+2\}-{k+1}.</a:t>
            </a:r>
            <a:endParaRPr lang="en-US" altLang="zh-CN" sz="2800" dirty="0">
              <a:solidFill>
                <a:srgbClr val="000000"/>
              </a:solidFill>
            </a:endParaRPr>
          </a:p>
          <a:p>
            <a:pPr eaLnBrk="1" hangingPunct="1">
              <a:spcBef>
                <a:spcPct val="0"/>
              </a:spcBef>
              <a:buFontTx/>
              <a:buNone/>
            </a:pPr>
            <a:r>
              <a:rPr lang="zh-CN" altLang="en-US" sz="2800" dirty="0" smtClean="0">
                <a:solidFill>
                  <a:srgbClr val="000000"/>
                </a:solidFill>
              </a:rPr>
              <a:t>贪心选择</a:t>
            </a:r>
            <a:r>
              <a:rPr lang="en-US" altLang="zh-CN" sz="2800" dirty="0" smtClean="0">
                <a:solidFill>
                  <a:srgbClr val="000000"/>
                </a:solidFill>
              </a:rPr>
              <a:t>: </a:t>
            </a:r>
            <a:r>
              <a:rPr lang="zh-CN" altLang="en-US" sz="2800" dirty="0" smtClean="0">
                <a:solidFill>
                  <a:srgbClr val="000000"/>
                </a:solidFill>
              </a:rPr>
              <a:t>取最小不同数的和</a:t>
            </a:r>
            <a:r>
              <a:rPr lang="en-US" altLang="zh-CN" sz="2800" dirty="0" smtClean="0">
                <a:solidFill>
                  <a:srgbClr val="000000"/>
                </a:solidFill>
              </a:rPr>
              <a:t>. </a:t>
            </a:r>
          </a:p>
          <a:p>
            <a:pPr eaLnBrk="1" hangingPunct="1">
              <a:spcBef>
                <a:spcPct val="0"/>
              </a:spcBef>
              <a:buFontTx/>
              <a:buNone/>
            </a:pPr>
            <a:r>
              <a:rPr lang="zh-CN" altLang="en-US" sz="2800" dirty="0" smtClean="0">
                <a:solidFill>
                  <a:srgbClr val="000000"/>
                </a:solidFill>
              </a:rPr>
              <a:t>算法正确性证明</a:t>
            </a:r>
            <a:r>
              <a:rPr lang="en-US" altLang="zh-CN" sz="2800" dirty="0" smtClean="0">
                <a:solidFill>
                  <a:srgbClr val="000000"/>
                </a:solidFill>
              </a:rPr>
              <a:t>: </a:t>
            </a:r>
            <a:r>
              <a:rPr lang="zh-CN" altLang="en-US" sz="2800" dirty="0" smtClean="0">
                <a:solidFill>
                  <a:srgbClr val="000000"/>
                </a:solidFill>
              </a:rPr>
              <a:t>见</a:t>
            </a:r>
            <a:r>
              <a:rPr lang="en-US" altLang="zh-CN" sz="2800" dirty="0" smtClean="0">
                <a:solidFill>
                  <a:srgbClr val="000000"/>
                </a:solidFill>
              </a:rPr>
              <a:t>pdf</a:t>
            </a:r>
            <a:r>
              <a:rPr lang="zh-CN" altLang="en-US" sz="2800" dirty="0" smtClean="0">
                <a:solidFill>
                  <a:srgbClr val="000000"/>
                </a:solidFill>
              </a:rPr>
              <a:t>文件</a:t>
            </a:r>
            <a:r>
              <a:rPr lang="en-US" altLang="zh-CN" sz="2800" dirty="0" smtClean="0">
                <a:solidFill>
                  <a:srgbClr val="000000"/>
                </a:solidFill>
              </a:rPr>
              <a:t>. </a:t>
            </a:r>
            <a:r>
              <a:rPr lang="zh-CN" altLang="en-US" sz="2800" dirty="0" smtClean="0">
                <a:solidFill>
                  <a:srgbClr val="000000"/>
                </a:solidFill>
              </a:rPr>
              <a:t>教材答案证明不严格 </a:t>
            </a:r>
            <a:endParaRPr lang="en-US" altLang="zh-CN" sz="2800" dirty="0">
              <a:solidFill>
                <a:srgbClr val="000000"/>
              </a:solidFill>
            </a:endParaRPr>
          </a:p>
        </p:txBody>
      </p:sp>
    </p:spTree>
    <p:extLst>
      <p:ext uri="{BB962C8B-B14F-4D97-AF65-F5344CB8AC3E}">
        <p14:creationId xmlns:p14="http://schemas.microsoft.com/office/powerpoint/2010/main" val="178054967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zh-CN" altLang="en-US" b="1" smtClean="0"/>
              <a:t>第四章 贪心</a:t>
            </a:r>
          </a:p>
        </p:txBody>
      </p:sp>
      <p:sp>
        <p:nvSpPr>
          <p:cNvPr id="4" name="Text Box 4"/>
          <p:cNvSpPr txBox="1">
            <a:spLocks noChangeArrowheads="1"/>
          </p:cNvSpPr>
          <p:nvPr/>
        </p:nvSpPr>
        <p:spPr bwMode="auto">
          <a:xfrm>
            <a:off x="849407" y="1268760"/>
            <a:ext cx="6849952"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eaLnBrk="1" hangingPunct="1">
              <a:spcBef>
                <a:spcPct val="0"/>
              </a:spcBef>
              <a:buNone/>
            </a:pPr>
            <a:r>
              <a:rPr lang="zh-CN" altLang="en-US" sz="2800" dirty="0" smtClean="0">
                <a:solidFill>
                  <a:srgbClr val="000000"/>
                </a:solidFill>
              </a:rPr>
              <a:t>最优分解算法</a:t>
            </a:r>
            <a:r>
              <a:rPr lang="en-US" altLang="zh-CN" sz="2800" dirty="0" smtClean="0">
                <a:solidFill>
                  <a:srgbClr val="000000"/>
                </a:solidFill>
              </a:rPr>
              <a:t> </a:t>
            </a:r>
            <a:r>
              <a:rPr lang="en-US" altLang="zh-CN" sz="2800" dirty="0">
                <a:solidFill>
                  <a:srgbClr val="000000"/>
                </a:solidFill>
              </a:rPr>
              <a:t>//a[1],…,a[k]</a:t>
            </a:r>
            <a:r>
              <a:rPr lang="zh-CN" altLang="en-US" sz="2800" dirty="0">
                <a:solidFill>
                  <a:srgbClr val="000000"/>
                </a:solidFill>
              </a:rPr>
              <a:t>是</a:t>
            </a:r>
            <a:r>
              <a:rPr lang="en-US" altLang="zh-CN" sz="2800" dirty="0">
                <a:solidFill>
                  <a:srgbClr val="000000"/>
                </a:solidFill>
              </a:rPr>
              <a:t>n</a:t>
            </a:r>
            <a:r>
              <a:rPr lang="zh-CN" altLang="en-US" sz="2800" dirty="0">
                <a:solidFill>
                  <a:srgbClr val="000000"/>
                </a:solidFill>
              </a:rPr>
              <a:t>的最优</a:t>
            </a:r>
            <a:r>
              <a:rPr lang="zh-CN" altLang="en-US" sz="2800" dirty="0" smtClean="0">
                <a:solidFill>
                  <a:srgbClr val="000000"/>
                </a:solidFill>
              </a:rPr>
              <a:t>分解</a:t>
            </a:r>
            <a:r>
              <a:rPr lang="en-US" altLang="zh-CN" sz="2800" dirty="0" smtClean="0">
                <a:solidFill>
                  <a:srgbClr val="000000"/>
                </a:solidFill>
              </a:rPr>
              <a:t> </a:t>
            </a:r>
          </a:p>
          <a:p>
            <a:pPr eaLnBrk="1" hangingPunct="1">
              <a:spcBef>
                <a:spcPct val="0"/>
              </a:spcBef>
              <a:buFontTx/>
              <a:buNone/>
            </a:pPr>
            <a:r>
              <a:rPr lang="en-US" altLang="zh-CN" sz="2800" dirty="0" smtClean="0">
                <a:solidFill>
                  <a:srgbClr val="000000"/>
                </a:solidFill>
              </a:rPr>
              <a:t>1. k=1; a[1]=2; n-=2;</a:t>
            </a:r>
          </a:p>
          <a:p>
            <a:pPr eaLnBrk="1" hangingPunct="1">
              <a:spcBef>
                <a:spcPct val="0"/>
              </a:spcBef>
              <a:buFontTx/>
              <a:buNone/>
            </a:pPr>
            <a:r>
              <a:rPr lang="en-US" altLang="zh-CN" sz="2800" dirty="0" smtClean="0">
                <a:solidFill>
                  <a:srgbClr val="000000"/>
                </a:solidFill>
              </a:rPr>
              <a:t>2. </a:t>
            </a:r>
            <a:r>
              <a:rPr lang="zh-CN" altLang="en-US" sz="2800" dirty="0" smtClean="0">
                <a:solidFill>
                  <a:srgbClr val="000000"/>
                </a:solidFill>
              </a:rPr>
              <a:t>当 </a:t>
            </a:r>
            <a:r>
              <a:rPr lang="en-US" altLang="zh-CN" sz="2800" dirty="0" smtClean="0">
                <a:solidFill>
                  <a:srgbClr val="000000"/>
                </a:solidFill>
              </a:rPr>
              <a:t>n &gt; a[k],</a:t>
            </a:r>
          </a:p>
          <a:p>
            <a:pPr eaLnBrk="1" hangingPunct="1">
              <a:spcBef>
                <a:spcPct val="0"/>
              </a:spcBef>
              <a:buFontTx/>
              <a:buNone/>
            </a:pPr>
            <a:r>
              <a:rPr lang="en-US" altLang="zh-CN" sz="2800" dirty="0" smtClean="0">
                <a:solidFill>
                  <a:srgbClr val="000000"/>
                </a:solidFill>
              </a:rPr>
              <a:t>3.    	k++; a[k]=a[k-1]+1; n-=a[k]  </a:t>
            </a:r>
          </a:p>
          <a:p>
            <a:pPr eaLnBrk="1" hangingPunct="1">
              <a:spcBef>
                <a:spcPct val="0"/>
              </a:spcBef>
              <a:buFontTx/>
              <a:buNone/>
            </a:pPr>
            <a:r>
              <a:rPr lang="en-US" altLang="zh-CN" sz="2800" dirty="0" smtClean="0">
                <a:solidFill>
                  <a:srgbClr val="000000"/>
                </a:solidFill>
              </a:rPr>
              <a:t>4. </a:t>
            </a:r>
            <a:r>
              <a:rPr lang="zh-CN" altLang="en-US" sz="2800" dirty="0" smtClean="0">
                <a:solidFill>
                  <a:srgbClr val="000000"/>
                </a:solidFill>
              </a:rPr>
              <a:t>若 </a:t>
            </a:r>
            <a:r>
              <a:rPr lang="en-US" altLang="zh-CN" sz="2800" dirty="0" smtClean="0">
                <a:solidFill>
                  <a:srgbClr val="000000"/>
                </a:solidFill>
              </a:rPr>
              <a:t>n == a[k],  </a:t>
            </a:r>
          </a:p>
          <a:p>
            <a:pPr eaLnBrk="1" hangingPunct="1">
              <a:spcBef>
                <a:spcPct val="0"/>
              </a:spcBef>
              <a:buFontTx/>
              <a:buNone/>
            </a:pPr>
            <a:r>
              <a:rPr lang="en-US" altLang="zh-CN" sz="2800" dirty="0" smtClean="0">
                <a:solidFill>
                  <a:srgbClr val="000000"/>
                </a:solidFill>
              </a:rPr>
              <a:t>5.    	a[k]++; n--</a:t>
            </a:r>
          </a:p>
          <a:p>
            <a:pPr eaLnBrk="1" hangingPunct="1">
              <a:spcBef>
                <a:spcPct val="0"/>
              </a:spcBef>
              <a:buFontTx/>
              <a:buNone/>
            </a:pPr>
            <a:r>
              <a:rPr lang="en-US" altLang="zh-CN" sz="2800" dirty="0" smtClean="0">
                <a:solidFill>
                  <a:srgbClr val="000000"/>
                </a:solidFill>
              </a:rPr>
              <a:t>6. </a:t>
            </a:r>
            <a:r>
              <a:rPr lang="zh-CN" altLang="en-US" sz="2800" dirty="0" smtClean="0">
                <a:solidFill>
                  <a:srgbClr val="000000"/>
                </a:solidFill>
              </a:rPr>
              <a:t>对 </a:t>
            </a:r>
            <a:r>
              <a:rPr lang="en-US" altLang="zh-CN" sz="2800" dirty="0" err="1" smtClean="0">
                <a:solidFill>
                  <a:srgbClr val="000000"/>
                </a:solidFill>
              </a:rPr>
              <a:t>i</a:t>
            </a:r>
            <a:r>
              <a:rPr lang="en-US" altLang="zh-CN" sz="2800" dirty="0" smtClean="0">
                <a:solidFill>
                  <a:srgbClr val="000000"/>
                </a:solidFill>
              </a:rPr>
              <a:t> = 0:n-1, </a:t>
            </a:r>
          </a:p>
          <a:p>
            <a:pPr eaLnBrk="1" hangingPunct="1">
              <a:spcBef>
                <a:spcPct val="0"/>
              </a:spcBef>
              <a:buFontTx/>
              <a:buNone/>
            </a:pPr>
            <a:r>
              <a:rPr lang="en-US" altLang="zh-CN" sz="2800" dirty="0" smtClean="0">
                <a:solidFill>
                  <a:srgbClr val="000000"/>
                </a:solidFill>
              </a:rPr>
              <a:t>7. 	a[k-</a:t>
            </a:r>
            <a:r>
              <a:rPr lang="en-US" altLang="zh-CN" sz="2800" dirty="0" err="1" smtClean="0">
                <a:solidFill>
                  <a:srgbClr val="000000"/>
                </a:solidFill>
              </a:rPr>
              <a:t>i</a:t>
            </a:r>
            <a:r>
              <a:rPr lang="en-US" altLang="zh-CN" sz="2800" dirty="0" smtClean="0">
                <a:solidFill>
                  <a:srgbClr val="000000"/>
                </a:solidFill>
              </a:rPr>
              <a:t>]++</a:t>
            </a:r>
          </a:p>
          <a:p>
            <a:pPr eaLnBrk="1" hangingPunct="1">
              <a:spcBef>
                <a:spcPct val="0"/>
              </a:spcBef>
              <a:buFontTx/>
              <a:buNone/>
            </a:pPr>
            <a:r>
              <a:rPr lang="zh-CN" altLang="en-US" sz="2800" dirty="0" smtClean="0">
                <a:solidFill>
                  <a:srgbClr val="000000"/>
                </a:solidFill>
              </a:rPr>
              <a:t>或者若不要求</a:t>
            </a:r>
            <a:r>
              <a:rPr lang="en-US" altLang="zh-CN" sz="2800" dirty="0" smtClean="0">
                <a:solidFill>
                  <a:srgbClr val="000000"/>
                </a:solidFill>
              </a:rPr>
              <a:t>a[</a:t>
            </a:r>
            <a:r>
              <a:rPr lang="en-US" altLang="zh-CN" sz="2800" dirty="0" err="1" smtClean="0">
                <a:solidFill>
                  <a:srgbClr val="000000"/>
                </a:solidFill>
              </a:rPr>
              <a:t>i</a:t>
            </a:r>
            <a:r>
              <a:rPr lang="en-US" altLang="zh-CN" sz="2800" dirty="0" smtClean="0">
                <a:solidFill>
                  <a:srgbClr val="000000"/>
                </a:solidFill>
              </a:rPr>
              <a:t>]</a:t>
            </a:r>
            <a:r>
              <a:rPr lang="zh-CN" altLang="en-US" sz="2800" dirty="0" smtClean="0">
                <a:solidFill>
                  <a:srgbClr val="000000"/>
                </a:solidFill>
              </a:rPr>
              <a:t>递增改为</a:t>
            </a:r>
            <a:endParaRPr lang="en-US" altLang="zh-CN" sz="2800" dirty="0" smtClean="0">
              <a:solidFill>
                <a:srgbClr val="000000"/>
              </a:solidFill>
            </a:endParaRPr>
          </a:p>
          <a:p>
            <a:pPr eaLnBrk="1" hangingPunct="1">
              <a:spcBef>
                <a:spcPct val="0"/>
              </a:spcBef>
              <a:buFontTx/>
              <a:buNone/>
            </a:pPr>
            <a:r>
              <a:rPr lang="en-US" altLang="zh-CN" sz="2800" dirty="0" smtClean="0">
                <a:solidFill>
                  <a:srgbClr val="000000"/>
                </a:solidFill>
              </a:rPr>
              <a:t>4. </a:t>
            </a:r>
            <a:r>
              <a:rPr lang="zh-CN" altLang="en-US" sz="2800" dirty="0" smtClean="0">
                <a:solidFill>
                  <a:srgbClr val="000000"/>
                </a:solidFill>
              </a:rPr>
              <a:t>若 </a:t>
            </a:r>
            <a:r>
              <a:rPr lang="en-US" altLang="zh-CN" sz="2800" dirty="0" smtClean="0">
                <a:solidFill>
                  <a:srgbClr val="000000"/>
                </a:solidFill>
              </a:rPr>
              <a:t>n == a[k], //</a:t>
            </a:r>
            <a:r>
              <a:rPr lang="zh-CN" altLang="en-US" sz="2800" dirty="0" smtClean="0">
                <a:solidFill>
                  <a:srgbClr val="000000"/>
                </a:solidFill>
              </a:rPr>
              <a:t>此时</a:t>
            </a:r>
            <a:r>
              <a:rPr lang="en-US" altLang="zh-CN" sz="2800" dirty="0" smtClean="0">
                <a:solidFill>
                  <a:srgbClr val="000000"/>
                </a:solidFill>
              </a:rPr>
              <a:t>a[k]=k+1</a:t>
            </a:r>
          </a:p>
          <a:p>
            <a:pPr eaLnBrk="1" hangingPunct="1">
              <a:spcBef>
                <a:spcPct val="0"/>
              </a:spcBef>
              <a:buFontTx/>
              <a:buNone/>
            </a:pPr>
            <a:r>
              <a:rPr lang="en-US" altLang="zh-CN" sz="2800" dirty="0" smtClean="0">
                <a:solidFill>
                  <a:srgbClr val="000000"/>
                </a:solidFill>
              </a:rPr>
              <a:t>5. </a:t>
            </a:r>
            <a:r>
              <a:rPr lang="zh-CN" altLang="en-US" sz="2800" dirty="0" smtClean="0">
                <a:solidFill>
                  <a:srgbClr val="000000"/>
                </a:solidFill>
              </a:rPr>
              <a:t>则 </a:t>
            </a:r>
            <a:r>
              <a:rPr lang="en-US" altLang="zh-CN" sz="2800" dirty="0" smtClean="0">
                <a:solidFill>
                  <a:srgbClr val="000000"/>
                </a:solidFill>
              </a:rPr>
              <a:t>a[1] += n </a:t>
            </a:r>
          </a:p>
          <a:p>
            <a:pPr eaLnBrk="1" hangingPunct="1">
              <a:spcBef>
                <a:spcPct val="0"/>
              </a:spcBef>
              <a:buFontTx/>
              <a:buNone/>
            </a:pPr>
            <a:r>
              <a:rPr lang="en-US" altLang="zh-CN" sz="2800" dirty="0" smtClean="0">
                <a:solidFill>
                  <a:srgbClr val="000000"/>
                </a:solidFill>
              </a:rPr>
              <a:t>6. </a:t>
            </a:r>
            <a:r>
              <a:rPr lang="zh-CN" altLang="en-US" sz="2800" dirty="0" smtClean="0">
                <a:solidFill>
                  <a:srgbClr val="000000"/>
                </a:solidFill>
              </a:rPr>
              <a:t>否则 </a:t>
            </a:r>
            <a:r>
              <a:rPr lang="en-US" altLang="zh-CN" sz="2800" dirty="0" smtClean="0">
                <a:solidFill>
                  <a:srgbClr val="000000"/>
                </a:solidFill>
              </a:rPr>
              <a:t>a[k+1-n] +=n </a:t>
            </a:r>
          </a:p>
        </p:txBody>
      </p:sp>
    </p:spTree>
    <p:extLst>
      <p:ext uri="{BB962C8B-B14F-4D97-AF65-F5344CB8AC3E}">
        <p14:creationId xmlns:p14="http://schemas.microsoft.com/office/powerpoint/2010/main" val="11317519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zh-CN" altLang="en-US" b="1" smtClean="0"/>
              <a:t>第五章 回溯</a:t>
            </a:r>
          </a:p>
        </p:txBody>
      </p:sp>
      <p:sp>
        <p:nvSpPr>
          <p:cNvPr id="20483" name="Text Box 3"/>
          <p:cNvSpPr txBox="1">
            <a:spLocks noChangeArrowheads="1"/>
          </p:cNvSpPr>
          <p:nvPr/>
        </p:nvSpPr>
        <p:spPr bwMode="auto">
          <a:xfrm>
            <a:off x="179388" y="1268413"/>
            <a:ext cx="8713787" cy="3699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sz="2000" dirty="0"/>
              <a:t>运动员最佳配对问题 </a:t>
            </a:r>
          </a:p>
          <a:p>
            <a:pPr eaLnBrk="1" hangingPunct="1">
              <a:lnSpc>
                <a:spcPct val="110000"/>
              </a:lnSpc>
              <a:spcBef>
                <a:spcPct val="10000"/>
              </a:spcBef>
              <a:spcAft>
                <a:spcPct val="10000"/>
              </a:spcAft>
            </a:pPr>
            <a:r>
              <a:rPr lang="zh-CN" altLang="en-US" sz="2000" dirty="0"/>
              <a:t>问题描述</a:t>
            </a:r>
            <a:r>
              <a:rPr lang="en-US" altLang="zh-CN" sz="2000" dirty="0"/>
              <a:t>: </a:t>
            </a:r>
            <a:r>
              <a:rPr lang="zh-CN" altLang="en-US" sz="2000" dirty="0"/>
              <a:t>羽毛球队有男女运动员各</a:t>
            </a:r>
            <a:r>
              <a:rPr lang="en-US" altLang="zh-CN" sz="2000" dirty="0"/>
              <a:t>n</a:t>
            </a:r>
            <a:r>
              <a:rPr lang="zh-CN" altLang="en-US" sz="2000" dirty="0"/>
              <a:t>人</a:t>
            </a:r>
            <a:r>
              <a:rPr lang="en-US" altLang="zh-CN" sz="2000" dirty="0"/>
              <a:t>. </a:t>
            </a:r>
            <a:r>
              <a:rPr lang="zh-CN" altLang="en-US" sz="2000" dirty="0"/>
              <a:t>给定</a:t>
            </a:r>
            <a:r>
              <a:rPr lang="en-US" altLang="zh-CN" sz="2000" dirty="0"/>
              <a:t>2</a:t>
            </a:r>
            <a:r>
              <a:rPr lang="zh-CN" altLang="en-US" sz="2000" dirty="0"/>
              <a:t>个</a:t>
            </a:r>
            <a:r>
              <a:rPr lang="en-US" altLang="zh-CN" sz="2000" dirty="0" err="1"/>
              <a:t>n</a:t>
            </a:r>
            <a:r>
              <a:rPr lang="en-US" altLang="zh-CN" sz="2000" dirty="0" err="1">
                <a:sym typeface="Symbol" pitchFamily="18" charset="2"/>
              </a:rPr>
              <a:t>n</a:t>
            </a:r>
            <a:r>
              <a:rPr lang="zh-CN" altLang="en-US" sz="2000" dirty="0">
                <a:sym typeface="Symbol" pitchFamily="18" charset="2"/>
              </a:rPr>
              <a:t>矩阵</a:t>
            </a:r>
            <a:r>
              <a:rPr lang="en-US" altLang="zh-CN" sz="2000" dirty="0">
                <a:sym typeface="Symbol" pitchFamily="18" charset="2"/>
              </a:rPr>
              <a:t>P</a:t>
            </a:r>
            <a:r>
              <a:rPr lang="zh-CN" altLang="en-US" sz="2000" dirty="0">
                <a:sym typeface="Symbol" pitchFamily="18" charset="2"/>
              </a:rPr>
              <a:t>和</a:t>
            </a:r>
            <a:r>
              <a:rPr lang="en-US" altLang="zh-CN" sz="2000" dirty="0">
                <a:sym typeface="Symbol" pitchFamily="18" charset="2"/>
              </a:rPr>
              <a:t>Q. P[</a:t>
            </a:r>
            <a:r>
              <a:rPr lang="en-US" altLang="zh-CN" sz="2000" dirty="0" err="1">
                <a:sym typeface="Symbol" pitchFamily="18" charset="2"/>
              </a:rPr>
              <a:t>i</a:t>
            </a:r>
            <a:r>
              <a:rPr lang="en-US" altLang="zh-CN" sz="2000" dirty="0">
                <a:sym typeface="Symbol" pitchFamily="18" charset="2"/>
              </a:rPr>
              <a:t>][j]</a:t>
            </a:r>
            <a:r>
              <a:rPr lang="zh-CN" altLang="en-US" sz="2000" dirty="0">
                <a:sym typeface="Symbol" pitchFamily="18" charset="2"/>
              </a:rPr>
              <a:t>是男运动员</a:t>
            </a:r>
            <a:r>
              <a:rPr lang="en-US" altLang="zh-CN" sz="2000" dirty="0" err="1">
                <a:sym typeface="Symbol" pitchFamily="18" charset="2"/>
              </a:rPr>
              <a:t>i</a:t>
            </a:r>
            <a:r>
              <a:rPr lang="zh-CN" altLang="en-US" sz="2000" dirty="0">
                <a:sym typeface="Symbol" pitchFamily="18" charset="2"/>
              </a:rPr>
              <a:t>与女运动员</a:t>
            </a:r>
            <a:r>
              <a:rPr lang="en-US" altLang="zh-CN" sz="2000" dirty="0">
                <a:sym typeface="Symbol" pitchFamily="18" charset="2"/>
              </a:rPr>
              <a:t>j</a:t>
            </a:r>
            <a:r>
              <a:rPr lang="zh-CN" altLang="en-US" sz="2000" dirty="0">
                <a:sym typeface="Symbol" pitchFamily="18" charset="2"/>
              </a:rPr>
              <a:t>配混合双打的男运动员竞赛优势</a:t>
            </a:r>
            <a:r>
              <a:rPr lang="en-US" altLang="zh-CN" sz="2000" dirty="0">
                <a:sym typeface="Symbol" pitchFamily="18" charset="2"/>
              </a:rPr>
              <a:t>; Q[</a:t>
            </a:r>
            <a:r>
              <a:rPr lang="en-US" altLang="zh-CN" sz="2000" dirty="0" err="1">
                <a:sym typeface="Symbol" pitchFamily="18" charset="2"/>
              </a:rPr>
              <a:t>i</a:t>
            </a:r>
            <a:r>
              <a:rPr lang="en-US" altLang="zh-CN" sz="2000" dirty="0">
                <a:sym typeface="Symbol" pitchFamily="18" charset="2"/>
              </a:rPr>
              <a:t>][j]</a:t>
            </a:r>
            <a:r>
              <a:rPr lang="zh-CN" altLang="en-US" sz="2000" dirty="0">
                <a:sym typeface="Symbol" pitchFamily="18" charset="2"/>
              </a:rPr>
              <a:t>是女运动员</a:t>
            </a:r>
            <a:r>
              <a:rPr lang="en-US" altLang="zh-CN" sz="2000" dirty="0" err="1">
                <a:sym typeface="Symbol" pitchFamily="18" charset="2"/>
              </a:rPr>
              <a:t>i</a:t>
            </a:r>
            <a:r>
              <a:rPr lang="zh-CN" altLang="en-US" sz="2000" dirty="0">
                <a:sym typeface="Symbol" pitchFamily="18" charset="2"/>
              </a:rPr>
              <a:t>与男运动员</a:t>
            </a:r>
            <a:r>
              <a:rPr lang="en-US" altLang="zh-CN" sz="2000" dirty="0">
                <a:sym typeface="Symbol" pitchFamily="18" charset="2"/>
              </a:rPr>
              <a:t>j</a:t>
            </a:r>
            <a:r>
              <a:rPr lang="zh-CN" altLang="en-US" sz="2000" dirty="0">
                <a:sym typeface="Symbol" pitchFamily="18" charset="2"/>
              </a:rPr>
              <a:t>配混合双打的女运动员竞赛优势</a:t>
            </a:r>
            <a:r>
              <a:rPr lang="en-US" altLang="zh-CN" sz="2000" dirty="0">
                <a:sym typeface="Symbol" pitchFamily="18" charset="2"/>
              </a:rPr>
              <a:t>. </a:t>
            </a:r>
            <a:r>
              <a:rPr lang="zh-CN" altLang="en-US" sz="2000" dirty="0">
                <a:sym typeface="Symbol" pitchFamily="18" charset="2"/>
              </a:rPr>
              <a:t>由于技术配合和心理状态等各种因素影响</a:t>
            </a:r>
            <a:r>
              <a:rPr lang="en-US" altLang="zh-CN" sz="2000" dirty="0">
                <a:sym typeface="Symbol" pitchFamily="18" charset="2"/>
              </a:rPr>
              <a:t>, P[</a:t>
            </a:r>
            <a:r>
              <a:rPr lang="en-US" altLang="zh-CN" sz="2000" dirty="0" err="1">
                <a:sym typeface="Symbol" pitchFamily="18" charset="2"/>
              </a:rPr>
              <a:t>i</a:t>
            </a:r>
            <a:r>
              <a:rPr lang="en-US" altLang="zh-CN" sz="2000" dirty="0">
                <a:sym typeface="Symbol" pitchFamily="18" charset="2"/>
              </a:rPr>
              <a:t>][j]</a:t>
            </a:r>
            <a:r>
              <a:rPr lang="zh-CN" altLang="en-US" sz="2000" dirty="0">
                <a:sym typeface="Symbol" pitchFamily="18" charset="2"/>
              </a:rPr>
              <a:t>不一定等于</a:t>
            </a:r>
            <a:r>
              <a:rPr lang="en-US" altLang="zh-CN" sz="2000" dirty="0">
                <a:sym typeface="Symbol" pitchFamily="18" charset="2"/>
              </a:rPr>
              <a:t>Q[j][</a:t>
            </a:r>
            <a:r>
              <a:rPr lang="en-US" altLang="zh-CN" sz="2000" dirty="0" err="1">
                <a:sym typeface="Symbol" pitchFamily="18" charset="2"/>
              </a:rPr>
              <a:t>i</a:t>
            </a:r>
            <a:r>
              <a:rPr lang="en-US" altLang="zh-CN" sz="2000" dirty="0">
                <a:sym typeface="Symbol" pitchFamily="18" charset="2"/>
              </a:rPr>
              <a:t>]. </a:t>
            </a:r>
            <a:r>
              <a:rPr lang="zh-CN" altLang="en-US" sz="2000" dirty="0">
                <a:sym typeface="Symbol" pitchFamily="18" charset="2"/>
              </a:rPr>
              <a:t>男运动员</a:t>
            </a:r>
            <a:r>
              <a:rPr lang="en-US" altLang="zh-CN" sz="2000" dirty="0" err="1">
                <a:sym typeface="Symbol" pitchFamily="18" charset="2"/>
              </a:rPr>
              <a:t>i</a:t>
            </a:r>
            <a:r>
              <a:rPr lang="zh-CN" altLang="en-US" sz="2000" dirty="0">
                <a:sym typeface="Symbol" pitchFamily="18" charset="2"/>
              </a:rPr>
              <a:t>和女运动员</a:t>
            </a:r>
            <a:r>
              <a:rPr lang="en-US" altLang="zh-CN" sz="2000" dirty="0">
                <a:sym typeface="Symbol" pitchFamily="18" charset="2"/>
              </a:rPr>
              <a:t>j</a:t>
            </a:r>
            <a:r>
              <a:rPr lang="zh-CN" altLang="en-US" sz="2000" dirty="0">
                <a:sym typeface="Symbol" pitchFamily="18" charset="2"/>
              </a:rPr>
              <a:t>配对的竞赛优势是</a:t>
            </a:r>
            <a:r>
              <a:rPr lang="en-US" altLang="zh-CN" sz="2000" dirty="0">
                <a:sym typeface="Symbol" pitchFamily="18" charset="2"/>
              </a:rPr>
              <a:t>P[</a:t>
            </a:r>
            <a:r>
              <a:rPr lang="en-US" altLang="zh-CN" sz="2000" dirty="0" err="1">
                <a:sym typeface="Symbol" pitchFamily="18" charset="2"/>
              </a:rPr>
              <a:t>i</a:t>
            </a:r>
            <a:r>
              <a:rPr lang="en-US" altLang="zh-CN" sz="2000" dirty="0">
                <a:sym typeface="Symbol" pitchFamily="18" charset="2"/>
              </a:rPr>
              <a:t>][j]*Q[j][</a:t>
            </a:r>
            <a:r>
              <a:rPr lang="en-US" altLang="zh-CN" sz="2000" dirty="0" err="1">
                <a:sym typeface="Symbol" pitchFamily="18" charset="2"/>
              </a:rPr>
              <a:t>i</a:t>
            </a:r>
            <a:r>
              <a:rPr lang="en-US" altLang="zh-CN" sz="2000" dirty="0">
                <a:sym typeface="Symbol" pitchFamily="18" charset="2"/>
              </a:rPr>
              <a:t>]. </a:t>
            </a:r>
            <a:r>
              <a:rPr lang="zh-CN" altLang="en-US" sz="2000" dirty="0">
                <a:sym typeface="Symbol" pitchFamily="18" charset="2"/>
              </a:rPr>
              <a:t>设计一个算法</a:t>
            </a:r>
            <a:r>
              <a:rPr lang="en-US" altLang="zh-CN" sz="2000" dirty="0">
                <a:sym typeface="Symbol" pitchFamily="18" charset="2"/>
              </a:rPr>
              <a:t>, </a:t>
            </a:r>
            <a:r>
              <a:rPr lang="zh-CN" altLang="en-US" sz="2000" dirty="0">
                <a:sym typeface="Symbol" pitchFamily="18" charset="2"/>
              </a:rPr>
              <a:t>计算男女运动员最佳配对法</a:t>
            </a:r>
            <a:r>
              <a:rPr lang="en-US" altLang="zh-CN" sz="2000" dirty="0">
                <a:sym typeface="Symbol" pitchFamily="18" charset="2"/>
              </a:rPr>
              <a:t>, </a:t>
            </a:r>
            <a:r>
              <a:rPr lang="zh-CN" altLang="en-US" sz="2000" dirty="0">
                <a:sym typeface="Symbol" pitchFamily="18" charset="2"/>
              </a:rPr>
              <a:t>使得各组男女双方竞赛优势的总和达到最大</a:t>
            </a:r>
            <a:r>
              <a:rPr lang="en-US" altLang="zh-CN" sz="2000" dirty="0">
                <a:sym typeface="Symbol" pitchFamily="18" charset="2"/>
              </a:rPr>
              <a:t>. </a:t>
            </a:r>
          </a:p>
          <a:p>
            <a:pPr eaLnBrk="1" hangingPunct="1">
              <a:lnSpc>
                <a:spcPct val="110000"/>
              </a:lnSpc>
              <a:spcBef>
                <a:spcPct val="10000"/>
              </a:spcBef>
              <a:spcAft>
                <a:spcPct val="10000"/>
              </a:spcAft>
            </a:pPr>
            <a:r>
              <a:rPr lang="zh-CN" altLang="en-US" sz="2000" dirty="0">
                <a:sym typeface="Symbol" pitchFamily="18" charset="2"/>
              </a:rPr>
              <a:t>数据输入</a:t>
            </a:r>
            <a:r>
              <a:rPr lang="en-US" altLang="zh-CN" sz="2000" dirty="0">
                <a:sym typeface="Symbol" pitchFamily="18" charset="2"/>
              </a:rPr>
              <a:t>: input.txt, </a:t>
            </a:r>
            <a:r>
              <a:rPr lang="zh-CN" altLang="en-US" sz="2000" dirty="0">
                <a:sym typeface="Symbol" pitchFamily="18" charset="2"/>
              </a:rPr>
              <a:t>第</a:t>
            </a:r>
            <a:r>
              <a:rPr lang="en-US" altLang="zh-CN" sz="2000" dirty="0">
                <a:sym typeface="Symbol" pitchFamily="18" charset="2"/>
              </a:rPr>
              <a:t>1</a:t>
            </a:r>
            <a:r>
              <a:rPr lang="zh-CN" altLang="en-US" sz="2000" dirty="0">
                <a:sym typeface="Symbol" pitchFamily="18" charset="2"/>
              </a:rPr>
              <a:t>行有一个正整数</a:t>
            </a:r>
            <a:r>
              <a:rPr lang="en-US" altLang="zh-CN" sz="2000" dirty="0">
                <a:sym typeface="Symbol" pitchFamily="18" charset="2"/>
              </a:rPr>
              <a:t>n(1n20),</a:t>
            </a:r>
            <a:r>
              <a:rPr lang="zh-CN" altLang="en-US" sz="2000" dirty="0">
                <a:sym typeface="Symbol" pitchFamily="18" charset="2"/>
              </a:rPr>
              <a:t>接下来</a:t>
            </a:r>
            <a:r>
              <a:rPr lang="en-US" altLang="zh-CN" sz="2000" dirty="0">
                <a:sym typeface="Symbol" pitchFamily="18" charset="2"/>
              </a:rPr>
              <a:t>2n</a:t>
            </a:r>
            <a:r>
              <a:rPr lang="zh-CN" altLang="en-US" sz="2000" dirty="0">
                <a:sym typeface="Symbol" pitchFamily="18" charset="2"/>
              </a:rPr>
              <a:t>行是</a:t>
            </a:r>
            <a:r>
              <a:rPr lang="en-US" altLang="zh-CN" sz="2000" dirty="0">
                <a:sym typeface="Symbol" pitchFamily="18" charset="2"/>
              </a:rPr>
              <a:t>P</a:t>
            </a:r>
            <a:r>
              <a:rPr lang="zh-CN" altLang="en-US" sz="2000" dirty="0">
                <a:sym typeface="Symbol" pitchFamily="18" charset="2"/>
              </a:rPr>
              <a:t>和</a:t>
            </a:r>
            <a:r>
              <a:rPr lang="en-US" altLang="zh-CN" sz="2000" dirty="0">
                <a:sym typeface="Symbol" pitchFamily="18" charset="2"/>
              </a:rPr>
              <a:t>Q </a:t>
            </a:r>
          </a:p>
          <a:p>
            <a:pPr eaLnBrk="1" hangingPunct="1">
              <a:lnSpc>
                <a:spcPct val="110000"/>
              </a:lnSpc>
              <a:spcBef>
                <a:spcPct val="10000"/>
              </a:spcBef>
              <a:spcAft>
                <a:spcPct val="10000"/>
              </a:spcAft>
            </a:pPr>
            <a:r>
              <a:rPr lang="zh-CN" altLang="en-US" sz="2000" dirty="0">
                <a:sym typeface="Symbol" pitchFamily="18" charset="2"/>
              </a:rPr>
              <a:t>结果输出</a:t>
            </a:r>
            <a:r>
              <a:rPr lang="en-US" altLang="zh-CN" sz="2000" dirty="0">
                <a:sym typeface="Symbol" pitchFamily="18" charset="2"/>
              </a:rPr>
              <a:t>: </a:t>
            </a:r>
            <a:r>
              <a:rPr lang="zh-CN" altLang="en-US" sz="2000" dirty="0">
                <a:sym typeface="Symbol" pitchFamily="18" charset="2"/>
              </a:rPr>
              <a:t>最佳配对的各组男女双方竞赛优势总和 </a:t>
            </a:r>
            <a:endParaRPr lang="en-US" altLang="zh-CN" sz="2000" dirty="0" smtClean="0">
              <a:sym typeface="Symbol" pitchFamily="18" charset="2"/>
            </a:endParaRPr>
          </a:p>
          <a:p>
            <a:pPr eaLnBrk="1" hangingPunct="1">
              <a:lnSpc>
                <a:spcPct val="110000"/>
              </a:lnSpc>
              <a:spcBef>
                <a:spcPct val="10000"/>
              </a:spcBef>
              <a:spcAft>
                <a:spcPct val="10000"/>
              </a:spcAft>
            </a:pPr>
            <a:r>
              <a:rPr lang="zh-CN" altLang="en-US" sz="2000" dirty="0" smtClean="0">
                <a:solidFill>
                  <a:srgbClr val="FF0000"/>
                </a:solidFill>
                <a:sym typeface="Symbol" pitchFamily="18" charset="2"/>
              </a:rPr>
              <a:t>说明</a:t>
            </a:r>
            <a:r>
              <a:rPr lang="en-US" altLang="zh-CN" sz="2000" dirty="0" smtClean="0">
                <a:solidFill>
                  <a:srgbClr val="FF0000"/>
                </a:solidFill>
                <a:sym typeface="Symbol" pitchFamily="18" charset="2"/>
              </a:rPr>
              <a:t>:</a:t>
            </a:r>
            <a:r>
              <a:rPr lang="zh-CN" altLang="en-US" sz="2000" dirty="0" smtClean="0">
                <a:solidFill>
                  <a:srgbClr val="FF0000"/>
                </a:solidFill>
                <a:sym typeface="Symbol" pitchFamily="18" charset="2"/>
              </a:rPr>
              <a:t>回溯算法问题解答需要剪枝函数和伪代码</a:t>
            </a:r>
            <a:r>
              <a:rPr lang="en-US" altLang="zh-CN" sz="2000" dirty="0" smtClean="0">
                <a:solidFill>
                  <a:srgbClr val="FF0000"/>
                </a:solidFill>
                <a:sym typeface="Symbol" pitchFamily="18" charset="2"/>
              </a:rPr>
              <a:t>.</a:t>
            </a:r>
            <a:endParaRPr lang="en-US" altLang="zh-CN" sz="2000" dirty="0">
              <a:solidFill>
                <a:srgbClr val="FF0000"/>
              </a:solidFill>
              <a:sym typeface="Symbol" pitchFamily="18" charset="2"/>
            </a:endParaRPr>
          </a:p>
        </p:txBody>
      </p:sp>
      <p:sp>
        <p:nvSpPr>
          <p:cNvPr id="20484" name="Text Box 4"/>
          <p:cNvSpPr txBox="1">
            <a:spLocks noChangeArrowheads="1"/>
          </p:cNvSpPr>
          <p:nvPr/>
        </p:nvSpPr>
        <p:spPr bwMode="auto">
          <a:xfrm>
            <a:off x="6011863" y="4443413"/>
            <a:ext cx="892175" cy="2235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en-US" altLang="zh-CN" sz="2000"/>
              <a:t>3 </a:t>
            </a:r>
          </a:p>
          <a:p>
            <a:pPr eaLnBrk="1" hangingPunct="1"/>
            <a:r>
              <a:rPr lang="en-US" altLang="zh-CN" sz="2000"/>
              <a:t>10 2 3 </a:t>
            </a:r>
          </a:p>
          <a:p>
            <a:pPr eaLnBrk="1" hangingPunct="1"/>
            <a:r>
              <a:rPr lang="en-US" altLang="zh-CN" sz="2000"/>
              <a:t>2 3 4</a:t>
            </a:r>
          </a:p>
          <a:p>
            <a:pPr eaLnBrk="1" hangingPunct="1"/>
            <a:r>
              <a:rPr lang="en-US" altLang="zh-CN" sz="2000"/>
              <a:t>3 4 5</a:t>
            </a:r>
          </a:p>
          <a:p>
            <a:pPr eaLnBrk="1" hangingPunct="1"/>
            <a:r>
              <a:rPr lang="en-US" altLang="zh-CN" sz="2000"/>
              <a:t>2 2 2 </a:t>
            </a:r>
          </a:p>
          <a:p>
            <a:pPr eaLnBrk="1" hangingPunct="1"/>
            <a:r>
              <a:rPr lang="en-US" altLang="zh-CN" sz="2000"/>
              <a:t>3 5 3 </a:t>
            </a:r>
          </a:p>
          <a:p>
            <a:pPr eaLnBrk="1" hangingPunct="1"/>
            <a:r>
              <a:rPr lang="en-US" altLang="zh-CN" sz="2000"/>
              <a:t>4 5 1 </a:t>
            </a:r>
          </a:p>
        </p:txBody>
      </p:sp>
      <p:sp>
        <p:nvSpPr>
          <p:cNvPr id="20485" name="Text Box 5"/>
          <p:cNvSpPr txBox="1">
            <a:spLocks noChangeArrowheads="1"/>
          </p:cNvSpPr>
          <p:nvPr/>
        </p:nvSpPr>
        <p:spPr bwMode="auto">
          <a:xfrm>
            <a:off x="7359650" y="4722813"/>
            <a:ext cx="768350" cy="7112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输出 </a:t>
            </a:r>
          </a:p>
          <a:p>
            <a:pPr eaLnBrk="1" hangingPunct="1"/>
            <a:r>
              <a:rPr lang="en-US" altLang="zh-CN" sz="2000"/>
              <a:t>52 </a:t>
            </a:r>
          </a:p>
        </p:txBody>
      </p:sp>
      <p:sp>
        <p:nvSpPr>
          <p:cNvPr id="20486" name="Text Box 6"/>
          <p:cNvSpPr txBox="1">
            <a:spLocks noChangeArrowheads="1"/>
          </p:cNvSpPr>
          <p:nvPr/>
        </p:nvSpPr>
        <p:spPr bwMode="auto">
          <a:xfrm>
            <a:off x="4905375" y="5184775"/>
            <a:ext cx="8429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输入</a:t>
            </a:r>
            <a:r>
              <a:rPr lang="en-US" altLang="zh-CN" sz="2000"/>
              <a:t>: </a:t>
            </a:r>
          </a:p>
        </p:txBody>
      </p:sp>
    </p:spTree>
    <p:extLst>
      <p:ext uri="{BB962C8B-B14F-4D97-AF65-F5344CB8AC3E}">
        <p14:creationId xmlns:p14="http://schemas.microsoft.com/office/powerpoint/2010/main" val="24433700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zh-CN" altLang="en-US" b="1" smtClean="0"/>
              <a:t>第五章 回溯</a:t>
            </a:r>
          </a:p>
        </p:txBody>
      </p:sp>
      <p:sp>
        <p:nvSpPr>
          <p:cNvPr id="216068" name="Text Box 4"/>
          <p:cNvSpPr txBox="1">
            <a:spLocks noChangeArrowheads="1"/>
          </p:cNvSpPr>
          <p:nvPr/>
        </p:nvSpPr>
        <p:spPr bwMode="auto">
          <a:xfrm>
            <a:off x="395288" y="1149126"/>
            <a:ext cx="8403262"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sz="2000" dirty="0"/>
              <a:t>解</a:t>
            </a:r>
            <a:r>
              <a:rPr lang="en-US" altLang="zh-CN" sz="2000" dirty="0"/>
              <a:t>: </a:t>
            </a:r>
            <a:r>
              <a:rPr lang="zh-CN" altLang="en-US" sz="2000" dirty="0"/>
              <a:t>男运动员位置不动</a:t>
            </a:r>
            <a:r>
              <a:rPr lang="en-US" altLang="zh-CN" sz="2000" dirty="0"/>
              <a:t>, </a:t>
            </a:r>
            <a:r>
              <a:rPr lang="zh-CN" altLang="en-US" sz="2000" dirty="0"/>
              <a:t>女运动员全排列</a:t>
            </a:r>
            <a:r>
              <a:rPr lang="en-US" altLang="zh-CN" sz="2000" dirty="0"/>
              <a:t>, </a:t>
            </a:r>
            <a:r>
              <a:rPr lang="zh-CN" altLang="en-US" sz="2000" dirty="0"/>
              <a:t>回溯搜索最优值 </a:t>
            </a:r>
          </a:p>
          <a:p>
            <a:pPr eaLnBrk="1" hangingPunct="1">
              <a:lnSpc>
                <a:spcPct val="110000"/>
              </a:lnSpc>
              <a:spcBef>
                <a:spcPct val="10000"/>
              </a:spcBef>
              <a:spcAft>
                <a:spcPct val="10000"/>
              </a:spcAft>
            </a:pPr>
            <a:r>
              <a:rPr lang="zh-CN" altLang="en-US" sz="2000" dirty="0"/>
              <a:t>解空间是</a:t>
            </a:r>
            <a:r>
              <a:rPr lang="en-US" altLang="zh-CN" sz="2000" dirty="0"/>
              <a:t>n</a:t>
            </a:r>
            <a:r>
              <a:rPr lang="zh-CN" altLang="en-US" sz="2000" dirty="0"/>
              <a:t>的全排列</a:t>
            </a:r>
            <a:r>
              <a:rPr lang="en-US" altLang="zh-CN" sz="2000" dirty="0"/>
              <a:t>, </a:t>
            </a:r>
            <a:r>
              <a:rPr lang="zh-CN" altLang="en-US" sz="2000" dirty="0"/>
              <a:t>所以选择排列树作为解空间结构</a:t>
            </a:r>
            <a:r>
              <a:rPr lang="en-US" altLang="zh-CN" sz="2000" dirty="0"/>
              <a:t>. </a:t>
            </a:r>
          </a:p>
          <a:p>
            <a:pPr eaLnBrk="1" hangingPunct="1">
              <a:lnSpc>
                <a:spcPct val="110000"/>
              </a:lnSpc>
              <a:spcBef>
                <a:spcPct val="10000"/>
              </a:spcBef>
              <a:spcAft>
                <a:spcPct val="10000"/>
              </a:spcAft>
            </a:pPr>
            <a:r>
              <a:rPr lang="zh-CN" altLang="en-US" sz="2000" dirty="0"/>
              <a:t>变量设计</a:t>
            </a:r>
            <a:r>
              <a:rPr lang="en-US" altLang="zh-CN" sz="2000" dirty="0"/>
              <a:t>: </a:t>
            </a:r>
            <a:r>
              <a:rPr lang="zh-CN" altLang="en-US" sz="2000" dirty="0"/>
              <a:t>当前得分</a:t>
            </a:r>
            <a:r>
              <a:rPr lang="en-US" altLang="zh-CN" sz="2000" dirty="0" err="1"/>
              <a:t>cs</a:t>
            </a:r>
            <a:r>
              <a:rPr lang="en-US" altLang="zh-CN" sz="2000" dirty="0"/>
              <a:t>, </a:t>
            </a:r>
            <a:r>
              <a:rPr lang="zh-CN" altLang="en-US" sz="2000" dirty="0"/>
              <a:t>最佳得分</a:t>
            </a:r>
            <a:r>
              <a:rPr lang="en-US" altLang="zh-CN" sz="2000" dirty="0"/>
              <a:t>bests, x[1:n]</a:t>
            </a:r>
            <a:r>
              <a:rPr lang="zh-CN" altLang="en-US" sz="2000" dirty="0"/>
              <a:t>女运动员的排列 </a:t>
            </a:r>
          </a:p>
          <a:p>
            <a:pPr eaLnBrk="1" hangingPunct="1">
              <a:lnSpc>
                <a:spcPct val="110000"/>
              </a:lnSpc>
              <a:spcBef>
                <a:spcPct val="10000"/>
              </a:spcBef>
              <a:spcAft>
                <a:spcPct val="10000"/>
              </a:spcAft>
            </a:pPr>
            <a:r>
              <a:rPr lang="zh-CN" altLang="en-US" sz="2000" dirty="0"/>
              <a:t>定义函数 </a:t>
            </a:r>
            <a:r>
              <a:rPr lang="en-US" altLang="zh-CN" sz="2000" dirty="0"/>
              <a:t>f(</a:t>
            </a:r>
            <a:r>
              <a:rPr lang="en-US" altLang="zh-CN" sz="2000" dirty="0" err="1"/>
              <a:t>i,m,x</a:t>
            </a:r>
            <a:r>
              <a:rPr lang="en-US" altLang="zh-CN" sz="2000" dirty="0"/>
              <a:t>) = </a:t>
            </a:r>
            <a:r>
              <a:rPr lang="en-US" altLang="zh-CN" sz="2000" dirty="0" err="1"/>
              <a:t>max</a:t>
            </a:r>
            <a:r>
              <a:rPr lang="en-US" altLang="zh-CN" sz="2000" baseline="-25000" dirty="0" err="1"/>
              <a:t>j</a:t>
            </a:r>
            <a:r>
              <a:rPr lang="en-US" altLang="zh-CN" sz="2000" baseline="-25000" dirty="0"/>
              <a:t>=m+1</a:t>
            </a:r>
            <a:r>
              <a:rPr lang="en-US" altLang="zh-CN" sz="2000" baseline="30000" dirty="0"/>
              <a:t>n</a:t>
            </a:r>
            <a:r>
              <a:rPr lang="en-US" altLang="zh-CN" sz="2000" dirty="0"/>
              <a:t> P[</a:t>
            </a:r>
            <a:r>
              <a:rPr lang="en-US" altLang="zh-CN" sz="2000" dirty="0" err="1"/>
              <a:t>i</a:t>
            </a:r>
            <a:r>
              <a:rPr lang="en-US" altLang="zh-CN" sz="2000" dirty="0"/>
              <a:t>][x[j]]*Q[x[j]][</a:t>
            </a:r>
            <a:r>
              <a:rPr lang="en-US" altLang="zh-CN" sz="2000" dirty="0" err="1"/>
              <a:t>i</a:t>
            </a:r>
            <a:r>
              <a:rPr lang="en-US" altLang="zh-CN" sz="2000" dirty="0"/>
              <a:t>], </a:t>
            </a:r>
            <a:r>
              <a:rPr lang="zh-CN" altLang="en-US" sz="2000" dirty="0"/>
              <a:t>其中</a:t>
            </a:r>
            <a:r>
              <a:rPr lang="en-US" altLang="zh-CN" sz="2000" dirty="0" err="1"/>
              <a:t>i</a:t>
            </a:r>
            <a:r>
              <a:rPr lang="en-US" altLang="zh-CN" sz="2000" dirty="0"/>
              <a:t>&gt;m, </a:t>
            </a:r>
          </a:p>
          <a:p>
            <a:pPr eaLnBrk="1" hangingPunct="1">
              <a:lnSpc>
                <a:spcPct val="110000"/>
              </a:lnSpc>
              <a:spcBef>
                <a:spcPct val="10000"/>
              </a:spcBef>
              <a:spcAft>
                <a:spcPct val="10000"/>
              </a:spcAft>
            </a:pPr>
            <a:r>
              <a:rPr lang="zh-CN" altLang="en-US" sz="2000" dirty="0"/>
              <a:t>是在前</a:t>
            </a:r>
            <a:r>
              <a:rPr lang="en-US" altLang="zh-CN" sz="2000" dirty="0"/>
              <a:t>m</a:t>
            </a:r>
            <a:r>
              <a:rPr lang="zh-CN" altLang="en-US" sz="2000" dirty="0"/>
              <a:t>位男运动员已配对的情况下</a:t>
            </a:r>
            <a:r>
              <a:rPr lang="en-US" altLang="zh-CN" sz="2000" dirty="0"/>
              <a:t>, </a:t>
            </a:r>
            <a:r>
              <a:rPr lang="zh-CN" altLang="en-US" sz="2000" dirty="0"/>
              <a:t>男运动员</a:t>
            </a:r>
            <a:r>
              <a:rPr lang="en-US" altLang="zh-CN" sz="2000" dirty="0" err="1"/>
              <a:t>i</a:t>
            </a:r>
            <a:r>
              <a:rPr lang="zh-CN" altLang="en-US" sz="2000" dirty="0"/>
              <a:t>配对其她女运动员的上界 </a:t>
            </a:r>
          </a:p>
          <a:p>
            <a:pPr eaLnBrk="1" hangingPunct="1">
              <a:lnSpc>
                <a:spcPct val="110000"/>
              </a:lnSpc>
              <a:spcBef>
                <a:spcPct val="10000"/>
              </a:spcBef>
              <a:spcAft>
                <a:spcPct val="10000"/>
              </a:spcAft>
            </a:pPr>
            <a:r>
              <a:rPr lang="zh-CN" altLang="en-US" sz="2000" dirty="0"/>
              <a:t>定义函数 </a:t>
            </a:r>
            <a:r>
              <a:rPr lang="en-US" altLang="zh-CN" sz="2000" dirty="0" err="1"/>
              <a:t>Upb</a:t>
            </a:r>
            <a:r>
              <a:rPr lang="en-US" altLang="zh-CN" sz="2000" dirty="0"/>
              <a:t>(</a:t>
            </a:r>
            <a:r>
              <a:rPr lang="en-US" altLang="zh-CN" sz="2000" dirty="0" err="1"/>
              <a:t>m,x</a:t>
            </a:r>
            <a:r>
              <a:rPr lang="en-US" altLang="zh-CN" sz="2000" dirty="0"/>
              <a:t>) = f(m+1,m,x)+f(m+2,m,x)+…+f(</a:t>
            </a:r>
            <a:r>
              <a:rPr lang="en-US" altLang="zh-CN" sz="2000" dirty="0" err="1"/>
              <a:t>n,m,x</a:t>
            </a:r>
            <a:r>
              <a:rPr lang="en-US" altLang="zh-CN" sz="2000" dirty="0"/>
              <a:t>). </a:t>
            </a:r>
          </a:p>
          <a:p>
            <a:pPr eaLnBrk="1" hangingPunct="1">
              <a:lnSpc>
                <a:spcPct val="110000"/>
              </a:lnSpc>
              <a:spcBef>
                <a:spcPct val="10000"/>
              </a:spcBef>
              <a:spcAft>
                <a:spcPct val="10000"/>
              </a:spcAft>
            </a:pPr>
            <a:r>
              <a:rPr lang="zh-CN" altLang="en-US" sz="2000" dirty="0"/>
              <a:t>当前</a:t>
            </a:r>
            <a:r>
              <a:rPr lang="en-US" altLang="zh-CN" sz="2000" dirty="0"/>
              <a:t>m</a:t>
            </a:r>
            <a:r>
              <a:rPr lang="zh-CN" altLang="en-US" sz="2000" dirty="0"/>
              <a:t>位男运动员已配对的情况下</a:t>
            </a:r>
            <a:r>
              <a:rPr lang="en-US" altLang="zh-CN" sz="2000" dirty="0"/>
              <a:t>, </a:t>
            </a:r>
            <a:r>
              <a:rPr lang="en-US" altLang="zh-CN" sz="2000" dirty="0" err="1"/>
              <a:t>cs+Upb</a:t>
            </a:r>
            <a:r>
              <a:rPr lang="en-US" altLang="zh-CN" sz="2000" dirty="0"/>
              <a:t>(</a:t>
            </a:r>
            <a:r>
              <a:rPr lang="en-US" altLang="zh-CN" sz="2000" dirty="0" err="1"/>
              <a:t>m,x</a:t>
            </a:r>
            <a:r>
              <a:rPr lang="en-US" altLang="zh-CN" sz="2000" dirty="0"/>
              <a:t>)</a:t>
            </a:r>
            <a:r>
              <a:rPr lang="zh-CN" altLang="en-US" sz="2000" dirty="0"/>
              <a:t>是余下情况配对的上界</a:t>
            </a:r>
            <a:r>
              <a:rPr lang="en-US" altLang="zh-CN" sz="2000" dirty="0"/>
              <a:t>, </a:t>
            </a:r>
          </a:p>
          <a:p>
            <a:pPr eaLnBrk="1" hangingPunct="1">
              <a:lnSpc>
                <a:spcPct val="110000"/>
              </a:lnSpc>
              <a:spcBef>
                <a:spcPct val="10000"/>
              </a:spcBef>
              <a:spcAft>
                <a:spcPct val="10000"/>
              </a:spcAft>
            </a:pPr>
            <a:r>
              <a:rPr lang="zh-CN" altLang="en-US" sz="2000" dirty="0"/>
              <a:t>由此可以设计剪枝</a:t>
            </a:r>
            <a:r>
              <a:rPr lang="en-US" altLang="zh-CN" sz="2000" dirty="0"/>
              <a:t>(</a:t>
            </a:r>
            <a:r>
              <a:rPr lang="zh-CN" altLang="en-US" sz="2000" dirty="0"/>
              <a:t>限制</a:t>
            </a:r>
            <a:r>
              <a:rPr lang="en-US" altLang="zh-CN" sz="2000" dirty="0"/>
              <a:t>)</a:t>
            </a:r>
            <a:r>
              <a:rPr lang="zh-CN" altLang="en-US" sz="2000" dirty="0"/>
              <a:t>条件 </a:t>
            </a:r>
            <a:r>
              <a:rPr lang="en-US" altLang="zh-CN" sz="2000" dirty="0" err="1"/>
              <a:t>cs+Upb</a:t>
            </a:r>
            <a:r>
              <a:rPr lang="en-US" altLang="zh-CN" sz="2000" dirty="0"/>
              <a:t>(</a:t>
            </a:r>
            <a:r>
              <a:rPr lang="en-US" altLang="zh-CN" sz="2000" dirty="0" err="1"/>
              <a:t>m,x</a:t>
            </a:r>
            <a:r>
              <a:rPr lang="en-US" altLang="zh-CN" sz="2000" dirty="0"/>
              <a:t>) &gt; bests </a:t>
            </a:r>
          </a:p>
          <a:p>
            <a:pPr eaLnBrk="1" hangingPunct="1">
              <a:lnSpc>
                <a:spcPct val="110000"/>
              </a:lnSpc>
              <a:spcBef>
                <a:spcPct val="10000"/>
              </a:spcBef>
              <a:spcAft>
                <a:spcPct val="10000"/>
              </a:spcAft>
            </a:pPr>
            <a:r>
              <a:rPr lang="zh-CN" altLang="en-US" sz="2000" dirty="0"/>
              <a:t>注</a:t>
            </a:r>
            <a:r>
              <a:rPr lang="en-US" altLang="zh-CN" sz="2000" dirty="0"/>
              <a:t>1: </a:t>
            </a:r>
            <a:r>
              <a:rPr lang="zh-CN" altLang="en-US" sz="2000" dirty="0"/>
              <a:t>有的同学没有设计剪枝条件</a:t>
            </a:r>
            <a:r>
              <a:rPr lang="en-US" altLang="zh-CN" sz="2000" dirty="0"/>
              <a:t>, </a:t>
            </a:r>
            <a:r>
              <a:rPr lang="zh-CN" altLang="en-US" sz="2000" dirty="0"/>
              <a:t>这不能体现回溯的优势</a:t>
            </a:r>
            <a:r>
              <a:rPr lang="en-US" altLang="zh-CN" sz="2000" dirty="0"/>
              <a:t>.</a:t>
            </a:r>
          </a:p>
          <a:p>
            <a:pPr eaLnBrk="1" hangingPunct="1">
              <a:lnSpc>
                <a:spcPct val="110000"/>
              </a:lnSpc>
              <a:spcBef>
                <a:spcPct val="10000"/>
              </a:spcBef>
              <a:spcAft>
                <a:spcPct val="10000"/>
              </a:spcAft>
            </a:pPr>
            <a:r>
              <a:rPr lang="zh-CN" altLang="en-US" sz="2000" dirty="0"/>
              <a:t>注</a:t>
            </a:r>
            <a:r>
              <a:rPr lang="en-US" altLang="zh-CN" sz="2000" dirty="0"/>
              <a:t>2: </a:t>
            </a:r>
            <a:r>
              <a:rPr lang="zh-CN" altLang="en-US" sz="2000" dirty="0"/>
              <a:t>有同学使用 </a:t>
            </a:r>
            <a:r>
              <a:rPr lang="en-US" altLang="zh-CN" sz="2000" dirty="0" err="1"/>
              <a:t>cs</a:t>
            </a:r>
            <a:r>
              <a:rPr lang="en-US" altLang="zh-CN" sz="2000" dirty="0"/>
              <a:t> &lt; bests</a:t>
            </a:r>
            <a:r>
              <a:rPr lang="zh-CN" altLang="en-US" sz="2000" dirty="0"/>
              <a:t>作为剪枝条件</a:t>
            </a:r>
            <a:r>
              <a:rPr lang="en-US" altLang="zh-CN" sz="2000" dirty="0"/>
              <a:t>, </a:t>
            </a:r>
            <a:r>
              <a:rPr lang="zh-CN" altLang="en-US" sz="2000" dirty="0"/>
              <a:t>这是错误的</a:t>
            </a:r>
            <a:r>
              <a:rPr lang="en-US" altLang="zh-CN" sz="2000" dirty="0"/>
              <a:t>. </a:t>
            </a:r>
          </a:p>
          <a:p>
            <a:pPr eaLnBrk="1" hangingPunct="1">
              <a:lnSpc>
                <a:spcPct val="110000"/>
              </a:lnSpc>
              <a:spcBef>
                <a:spcPct val="10000"/>
              </a:spcBef>
              <a:spcAft>
                <a:spcPct val="10000"/>
              </a:spcAft>
            </a:pPr>
            <a:r>
              <a:rPr lang="zh-CN" altLang="en-US" sz="2000" dirty="0"/>
              <a:t>         因为可能当前还有很多没有配对</a:t>
            </a:r>
            <a:r>
              <a:rPr lang="en-US" altLang="zh-CN" sz="2000" dirty="0"/>
              <a:t>, </a:t>
            </a:r>
            <a:r>
              <a:rPr lang="zh-CN" altLang="en-US" sz="2000" dirty="0"/>
              <a:t>当所有配对完成后会有更优值</a:t>
            </a:r>
            <a:r>
              <a:rPr lang="en-US" altLang="zh-CN" sz="2000" dirty="0"/>
              <a:t>. </a:t>
            </a:r>
          </a:p>
          <a:p>
            <a:pPr eaLnBrk="1" hangingPunct="1">
              <a:lnSpc>
                <a:spcPct val="110000"/>
              </a:lnSpc>
              <a:spcBef>
                <a:spcPct val="10000"/>
              </a:spcBef>
              <a:spcAft>
                <a:spcPct val="10000"/>
              </a:spcAft>
            </a:pPr>
            <a:r>
              <a:rPr lang="zh-CN" altLang="en-US" sz="2000" dirty="0"/>
              <a:t>注</a:t>
            </a:r>
            <a:r>
              <a:rPr lang="en-US" altLang="zh-CN" sz="2000" dirty="0"/>
              <a:t>3: </a:t>
            </a:r>
            <a:r>
              <a:rPr lang="zh-CN" altLang="en-US" sz="2000" dirty="0"/>
              <a:t>也可以设计其它的剪枝条件</a:t>
            </a:r>
            <a:r>
              <a:rPr lang="en-US" altLang="zh-CN" sz="2000" dirty="0" smtClean="0"/>
              <a:t>. </a:t>
            </a:r>
          </a:p>
          <a:p>
            <a:pPr eaLnBrk="1" hangingPunct="1">
              <a:lnSpc>
                <a:spcPct val="110000"/>
              </a:lnSpc>
              <a:spcBef>
                <a:spcPct val="10000"/>
              </a:spcBef>
              <a:spcAft>
                <a:spcPct val="10000"/>
              </a:spcAft>
            </a:pPr>
            <a:r>
              <a:rPr lang="zh-CN" altLang="en-US" sz="2000" dirty="0" smtClean="0"/>
              <a:t>注</a:t>
            </a:r>
            <a:r>
              <a:rPr lang="en-US" altLang="zh-CN" sz="2000" dirty="0" smtClean="0"/>
              <a:t>4: </a:t>
            </a:r>
            <a:r>
              <a:rPr lang="zh-CN" altLang="en-US" sz="2000" dirty="0" smtClean="0"/>
              <a:t>函数</a:t>
            </a:r>
            <a:r>
              <a:rPr lang="en-US" altLang="zh-CN" sz="2000" dirty="0" smtClean="0"/>
              <a:t>f, </a:t>
            </a:r>
            <a:r>
              <a:rPr lang="en-US" altLang="zh-CN" sz="2000" dirty="0" err="1" smtClean="0"/>
              <a:t>Upb</a:t>
            </a:r>
            <a:r>
              <a:rPr lang="zh-CN" altLang="en-US" sz="2000" dirty="0" smtClean="0"/>
              <a:t>与排列</a:t>
            </a:r>
            <a:r>
              <a:rPr lang="en-US" altLang="zh-CN" sz="2000" dirty="0" smtClean="0"/>
              <a:t>x</a:t>
            </a:r>
            <a:r>
              <a:rPr lang="zh-CN" altLang="en-US" sz="2000" dirty="0" smtClean="0"/>
              <a:t>有关</a:t>
            </a:r>
            <a:r>
              <a:rPr lang="en-US" altLang="zh-CN" sz="2000" dirty="0" smtClean="0"/>
              <a:t>, </a:t>
            </a:r>
            <a:r>
              <a:rPr lang="zh-CN" altLang="en-US" sz="2000" dirty="0" smtClean="0"/>
              <a:t>在每个节点都要重新计算</a:t>
            </a:r>
            <a:r>
              <a:rPr lang="en-US" altLang="zh-CN" sz="2000" dirty="0" smtClean="0"/>
              <a:t>, </a:t>
            </a:r>
            <a:r>
              <a:rPr lang="zh-CN" altLang="en-US" sz="2000" dirty="0" smtClean="0"/>
              <a:t>不能统一计算</a:t>
            </a:r>
            <a:endParaRPr lang="en-US" altLang="zh-CN" sz="2000" dirty="0" smtClean="0"/>
          </a:p>
          <a:p>
            <a:pPr eaLnBrk="1" hangingPunct="1">
              <a:lnSpc>
                <a:spcPct val="110000"/>
              </a:lnSpc>
              <a:spcBef>
                <a:spcPct val="10000"/>
              </a:spcBef>
              <a:spcAft>
                <a:spcPct val="10000"/>
              </a:spcAft>
            </a:pPr>
            <a:r>
              <a:rPr lang="zh-CN" altLang="en-US" sz="2000" dirty="0" smtClean="0"/>
              <a:t>注</a:t>
            </a:r>
            <a:r>
              <a:rPr lang="en-US" altLang="zh-CN" sz="2000" dirty="0" smtClean="0"/>
              <a:t>5: </a:t>
            </a:r>
            <a:r>
              <a:rPr lang="zh-CN" altLang="en-US" sz="2000" dirty="0" smtClean="0"/>
              <a:t>有同学先计算矩阵</a:t>
            </a:r>
            <a:r>
              <a:rPr lang="en-US" altLang="zh-CN" sz="2000" dirty="0" smtClean="0"/>
              <a:t>F[</a:t>
            </a:r>
            <a:r>
              <a:rPr lang="en-US" altLang="zh-CN" sz="2000" dirty="0" err="1" smtClean="0"/>
              <a:t>i</a:t>
            </a:r>
            <a:r>
              <a:rPr lang="en-US" altLang="zh-CN" sz="2000" dirty="0" smtClean="0"/>
              <a:t>][j]=P[</a:t>
            </a:r>
            <a:r>
              <a:rPr lang="en-US" altLang="zh-CN" sz="2000" dirty="0" err="1" smtClean="0"/>
              <a:t>i</a:t>
            </a:r>
            <a:r>
              <a:rPr lang="en-US" altLang="zh-CN" sz="2000" dirty="0" smtClean="0"/>
              <a:t>][j]*Q[j][</a:t>
            </a:r>
            <a:r>
              <a:rPr lang="en-US" altLang="zh-CN" sz="2000" dirty="0" err="1" smtClean="0"/>
              <a:t>i</a:t>
            </a:r>
            <a:r>
              <a:rPr lang="en-US" altLang="zh-CN" sz="2000" dirty="0" smtClean="0"/>
              <a:t>], </a:t>
            </a:r>
            <a:r>
              <a:rPr lang="zh-CN" altLang="en-US" sz="2000" dirty="0" smtClean="0"/>
              <a:t>这是更好的方法</a:t>
            </a:r>
            <a:r>
              <a:rPr lang="en-US" altLang="zh-CN" sz="2000" dirty="0" smtClean="0"/>
              <a:t>. </a:t>
            </a:r>
            <a:endParaRPr lang="en-US" altLang="zh-CN" sz="2000" dirty="0"/>
          </a:p>
        </p:txBody>
      </p:sp>
    </p:spTree>
    <p:extLst>
      <p:ext uri="{BB962C8B-B14F-4D97-AF65-F5344CB8AC3E}">
        <p14:creationId xmlns:p14="http://schemas.microsoft.com/office/powerpoint/2010/main" val="395724820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6068">
                                            <p:txEl>
                                              <p:pRg st="0" end="0"/>
                                            </p:txEl>
                                          </p:spTgt>
                                        </p:tgtEl>
                                        <p:attrNameLst>
                                          <p:attrName>style.visibility</p:attrName>
                                        </p:attrNameLst>
                                      </p:cBhvr>
                                      <p:to>
                                        <p:strVal val="visible"/>
                                      </p:to>
                                    </p:set>
                                    <p:anim calcmode="lin" valueType="num">
                                      <p:cBhvr additive="base">
                                        <p:cTn id="7" dur="500" fill="hold"/>
                                        <p:tgtEl>
                                          <p:spTgt spid="216068">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6068">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6068">
                                            <p:txEl>
                                              <p:pRg st="1" end="1"/>
                                            </p:txEl>
                                          </p:spTgt>
                                        </p:tgtEl>
                                        <p:attrNameLst>
                                          <p:attrName>style.visibility</p:attrName>
                                        </p:attrNameLst>
                                      </p:cBhvr>
                                      <p:to>
                                        <p:strVal val="visible"/>
                                      </p:to>
                                    </p:set>
                                    <p:anim calcmode="lin" valueType="num">
                                      <p:cBhvr additive="base">
                                        <p:cTn id="13" dur="500" fill="hold"/>
                                        <p:tgtEl>
                                          <p:spTgt spid="216068">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6068">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6068">
                                            <p:txEl>
                                              <p:pRg st="2" end="2"/>
                                            </p:txEl>
                                          </p:spTgt>
                                        </p:tgtEl>
                                        <p:attrNameLst>
                                          <p:attrName>style.visibility</p:attrName>
                                        </p:attrNameLst>
                                      </p:cBhvr>
                                      <p:to>
                                        <p:strVal val="visible"/>
                                      </p:to>
                                    </p:set>
                                    <p:anim calcmode="lin" valueType="num">
                                      <p:cBhvr additive="base">
                                        <p:cTn id="19" dur="500" fill="hold"/>
                                        <p:tgtEl>
                                          <p:spTgt spid="216068">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16068">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16068">
                                            <p:txEl>
                                              <p:pRg st="3" end="3"/>
                                            </p:txEl>
                                          </p:spTgt>
                                        </p:tgtEl>
                                        <p:attrNameLst>
                                          <p:attrName>style.visibility</p:attrName>
                                        </p:attrNameLst>
                                      </p:cBhvr>
                                      <p:to>
                                        <p:strVal val="visible"/>
                                      </p:to>
                                    </p:set>
                                    <p:anim calcmode="lin" valueType="num">
                                      <p:cBhvr additive="base">
                                        <p:cTn id="25" dur="500" fill="hold"/>
                                        <p:tgtEl>
                                          <p:spTgt spid="216068">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16068">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16068">
                                            <p:txEl>
                                              <p:pRg st="4" end="4"/>
                                            </p:txEl>
                                          </p:spTgt>
                                        </p:tgtEl>
                                        <p:attrNameLst>
                                          <p:attrName>style.visibility</p:attrName>
                                        </p:attrNameLst>
                                      </p:cBhvr>
                                      <p:to>
                                        <p:strVal val="visible"/>
                                      </p:to>
                                    </p:set>
                                    <p:anim calcmode="lin" valueType="num">
                                      <p:cBhvr additive="base">
                                        <p:cTn id="31" dur="500" fill="hold"/>
                                        <p:tgtEl>
                                          <p:spTgt spid="216068">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16068">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16068">
                                            <p:txEl>
                                              <p:pRg st="5" end="5"/>
                                            </p:txEl>
                                          </p:spTgt>
                                        </p:tgtEl>
                                        <p:attrNameLst>
                                          <p:attrName>style.visibility</p:attrName>
                                        </p:attrNameLst>
                                      </p:cBhvr>
                                      <p:to>
                                        <p:strVal val="visible"/>
                                      </p:to>
                                    </p:set>
                                    <p:anim calcmode="lin" valueType="num">
                                      <p:cBhvr additive="base">
                                        <p:cTn id="37" dur="500" fill="hold"/>
                                        <p:tgtEl>
                                          <p:spTgt spid="216068">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6068">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16068">
                                            <p:txEl>
                                              <p:pRg st="6" end="6"/>
                                            </p:txEl>
                                          </p:spTgt>
                                        </p:tgtEl>
                                        <p:attrNameLst>
                                          <p:attrName>style.visibility</p:attrName>
                                        </p:attrNameLst>
                                      </p:cBhvr>
                                      <p:to>
                                        <p:strVal val="visible"/>
                                      </p:to>
                                    </p:set>
                                    <p:anim calcmode="lin" valueType="num">
                                      <p:cBhvr additive="base">
                                        <p:cTn id="43" dur="500" fill="hold"/>
                                        <p:tgtEl>
                                          <p:spTgt spid="216068">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16068">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16068">
                                            <p:txEl>
                                              <p:pRg st="7" end="7"/>
                                            </p:txEl>
                                          </p:spTgt>
                                        </p:tgtEl>
                                        <p:attrNameLst>
                                          <p:attrName>style.visibility</p:attrName>
                                        </p:attrNameLst>
                                      </p:cBhvr>
                                      <p:to>
                                        <p:strVal val="visible"/>
                                      </p:to>
                                    </p:set>
                                    <p:anim calcmode="lin" valueType="num">
                                      <p:cBhvr additive="base">
                                        <p:cTn id="49" dur="500" fill="hold"/>
                                        <p:tgtEl>
                                          <p:spTgt spid="216068">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16068">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16068">
                                            <p:txEl>
                                              <p:pRg st="8" end="8"/>
                                            </p:txEl>
                                          </p:spTgt>
                                        </p:tgtEl>
                                        <p:attrNameLst>
                                          <p:attrName>style.visibility</p:attrName>
                                        </p:attrNameLst>
                                      </p:cBhvr>
                                      <p:to>
                                        <p:strVal val="visible"/>
                                      </p:to>
                                    </p:set>
                                    <p:anim calcmode="lin" valueType="num">
                                      <p:cBhvr additive="base">
                                        <p:cTn id="55" dur="500" fill="hold"/>
                                        <p:tgtEl>
                                          <p:spTgt spid="216068">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16068">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16068">
                                            <p:txEl>
                                              <p:pRg st="9" end="9"/>
                                            </p:txEl>
                                          </p:spTgt>
                                        </p:tgtEl>
                                        <p:attrNameLst>
                                          <p:attrName>style.visibility</p:attrName>
                                        </p:attrNameLst>
                                      </p:cBhvr>
                                      <p:to>
                                        <p:strVal val="visible"/>
                                      </p:to>
                                    </p:set>
                                    <p:anim calcmode="lin" valueType="num">
                                      <p:cBhvr additive="base">
                                        <p:cTn id="61" dur="500" fill="hold"/>
                                        <p:tgtEl>
                                          <p:spTgt spid="216068">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16068">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16068">
                                            <p:txEl>
                                              <p:pRg st="10" end="10"/>
                                            </p:txEl>
                                          </p:spTgt>
                                        </p:tgtEl>
                                        <p:attrNameLst>
                                          <p:attrName>style.visibility</p:attrName>
                                        </p:attrNameLst>
                                      </p:cBhvr>
                                      <p:to>
                                        <p:strVal val="visible"/>
                                      </p:to>
                                    </p:set>
                                    <p:anim calcmode="lin" valueType="num">
                                      <p:cBhvr additive="base">
                                        <p:cTn id="67" dur="500" fill="hold"/>
                                        <p:tgtEl>
                                          <p:spTgt spid="216068">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216068">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216068">
                                            <p:txEl>
                                              <p:pRg st="11" end="11"/>
                                            </p:txEl>
                                          </p:spTgt>
                                        </p:tgtEl>
                                        <p:attrNameLst>
                                          <p:attrName>style.visibility</p:attrName>
                                        </p:attrNameLst>
                                      </p:cBhvr>
                                      <p:to>
                                        <p:strVal val="visible"/>
                                      </p:to>
                                    </p:set>
                                    <p:anim calcmode="lin" valueType="num">
                                      <p:cBhvr additive="base">
                                        <p:cTn id="73" dur="500" fill="hold"/>
                                        <p:tgtEl>
                                          <p:spTgt spid="216068">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16068">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216068">
                                            <p:txEl>
                                              <p:pRg st="12" end="12"/>
                                            </p:txEl>
                                          </p:spTgt>
                                        </p:tgtEl>
                                        <p:attrNameLst>
                                          <p:attrName>style.visibility</p:attrName>
                                        </p:attrNameLst>
                                      </p:cBhvr>
                                      <p:to>
                                        <p:strVal val="visible"/>
                                      </p:to>
                                    </p:set>
                                    <p:anim calcmode="lin" valueType="num">
                                      <p:cBhvr additive="base">
                                        <p:cTn id="79" dur="500" fill="hold"/>
                                        <p:tgtEl>
                                          <p:spTgt spid="216068">
                                            <p:txEl>
                                              <p:pRg st="12" end="12"/>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216068">
                                            <p:txEl>
                                              <p:pRg st="12" end="12"/>
                                            </p:txEl>
                                          </p:spTgt>
                                        </p:tgtEl>
                                        <p:attrNameLst>
                                          <p:attrName>ppt_y</p:attrName>
                                        </p:attrNameLst>
                                      </p:cBhvr>
                                      <p:tavLst>
                                        <p:tav tm="0">
                                          <p:val>
                                            <p:strVal val="#ppt_y"/>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2" presetClass="entr" presetSubtype="2" fill="hold" grpId="0" nodeType="clickEffect">
                                  <p:stCondLst>
                                    <p:cond delay="0"/>
                                  </p:stCondLst>
                                  <p:childTnLst>
                                    <p:set>
                                      <p:cBhvr>
                                        <p:cTn id="84" dur="1" fill="hold">
                                          <p:stCondLst>
                                            <p:cond delay="0"/>
                                          </p:stCondLst>
                                        </p:cTn>
                                        <p:tgtEl>
                                          <p:spTgt spid="216068">
                                            <p:txEl>
                                              <p:pRg st="13" end="13"/>
                                            </p:txEl>
                                          </p:spTgt>
                                        </p:tgtEl>
                                        <p:attrNameLst>
                                          <p:attrName>style.visibility</p:attrName>
                                        </p:attrNameLst>
                                      </p:cBhvr>
                                      <p:to>
                                        <p:strVal val="visible"/>
                                      </p:to>
                                    </p:set>
                                    <p:anim calcmode="lin" valueType="num">
                                      <p:cBhvr additive="base">
                                        <p:cTn id="85" dur="500" fill="hold"/>
                                        <p:tgtEl>
                                          <p:spTgt spid="216068">
                                            <p:txEl>
                                              <p:pRg st="13" end="13"/>
                                            </p:txEl>
                                          </p:spTgt>
                                        </p:tgtEl>
                                        <p:attrNameLst>
                                          <p:attrName>ppt_x</p:attrName>
                                        </p:attrNameLst>
                                      </p:cBhvr>
                                      <p:tavLst>
                                        <p:tav tm="0">
                                          <p:val>
                                            <p:strVal val="1+#ppt_w/2"/>
                                          </p:val>
                                        </p:tav>
                                        <p:tav tm="100000">
                                          <p:val>
                                            <p:strVal val="#ppt_x"/>
                                          </p:val>
                                        </p:tav>
                                      </p:tavLst>
                                    </p:anim>
                                    <p:anim calcmode="lin" valueType="num">
                                      <p:cBhvr additive="base">
                                        <p:cTn id="86" dur="500" fill="hold"/>
                                        <p:tgtEl>
                                          <p:spTgt spid="216068">
                                            <p:txEl>
                                              <p:pRg st="13" end="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6068"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zh-CN" altLang="en-US" b="1" smtClean="0"/>
              <a:t>第五章 回溯</a:t>
            </a:r>
          </a:p>
        </p:txBody>
      </p:sp>
      <p:sp>
        <p:nvSpPr>
          <p:cNvPr id="217091" name="Text Box 3"/>
          <p:cNvSpPr txBox="1">
            <a:spLocks noChangeArrowheads="1"/>
          </p:cNvSpPr>
          <p:nvPr/>
        </p:nvSpPr>
        <p:spPr bwMode="auto">
          <a:xfrm>
            <a:off x="638175" y="1425575"/>
            <a:ext cx="5206875"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sz="2000" dirty="0"/>
              <a:t>初始</a:t>
            </a:r>
            <a:r>
              <a:rPr lang="en-US" altLang="zh-CN" sz="2000" dirty="0"/>
              <a:t>: </a:t>
            </a:r>
            <a:r>
              <a:rPr lang="zh-CN" altLang="en-US" sz="2000" dirty="0"/>
              <a:t>当前得分</a:t>
            </a:r>
            <a:r>
              <a:rPr lang="en-US" altLang="zh-CN" sz="2000" dirty="0" err="1"/>
              <a:t>cs</a:t>
            </a:r>
            <a:r>
              <a:rPr lang="en-US" altLang="zh-CN" sz="2000" dirty="0"/>
              <a:t>=0, </a:t>
            </a:r>
            <a:r>
              <a:rPr lang="zh-CN" altLang="en-US" sz="2000" dirty="0"/>
              <a:t>最佳得分</a:t>
            </a:r>
            <a:r>
              <a:rPr lang="en-US" altLang="zh-CN" sz="2000" dirty="0"/>
              <a:t>bests=0, </a:t>
            </a:r>
          </a:p>
          <a:p>
            <a:pPr eaLnBrk="1" hangingPunct="1">
              <a:lnSpc>
                <a:spcPct val="110000"/>
              </a:lnSpc>
              <a:spcBef>
                <a:spcPct val="10000"/>
              </a:spcBef>
              <a:spcAft>
                <a:spcPct val="10000"/>
              </a:spcAft>
            </a:pPr>
            <a:r>
              <a:rPr lang="zh-CN" altLang="en-US" sz="2000" dirty="0"/>
              <a:t>           </a:t>
            </a:r>
            <a:r>
              <a:rPr lang="zh-CN" altLang="en-US" sz="2000" dirty="0" smtClean="0"/>
              <a:t>对</a:t>
            </a:r>
            <a:r>
              <a:rPr lang="en-US" altLang="zh-CN" sz="2000" dirty="0" err="1" smtClean="0"/>
              <a:t>i</a:t>
            </a:r>
            <a:r>
              <a:rPr lang="en-US" altLang="zh-CN" sz="2000" dirty="0" smtClean="0"/>
              <a:t>=1:n</a:t>
            </a:r>
            <a:r>
              <a:rPr lang="en-US" altLang="zh-CN" sz="2000" dirty="0"/>
              <a:t>, </a:t>
            </a:r>
            <a:r>
              <a:rPr lang="en-US" altLang="zh-CN" sz="2000" dirty="0" smtClean="0"/>
              <a:t>x[</a:t>
            </a:r>
            <a:r>
              <a:rPr lang="en-US" altLang="zh-CN" sz="2000" dirty="0" err="1" smtClean="0"/>
              <a:t>i</a:t>
            </a:r>
            <a:r>
              <a:rPr lang="en-US" altLang="zh-CN" sz="2000" dirty="0" smtClean="0"/>
              <a:t>]=</a:t>
            </a:r>
            <a:r>
              <a:rPr lang="en-US" altLang="zh-CN" sz="2000" dirty="0" err="1" smtClean="0"/>
              <a:t>i</a:t>
            </a:r>
            <a:r>
              <a:rPr lang="en-US" altLang="zh-CN" sz="2000" dirty="0" smtClean="0"/>
              <a:t>, </a:t>
            </a:r>
            <a:r>
              <a:rPr lang="zh-CN" altLang="en-US" sz="2000" dirty="0"/>
              <a:t>是女运动员的初始排列 </a:t>
            </a:r>
          </a:p>
          <a:p>
            <a:pPr eaLnBrk="1" hangingPunct="1">
              <a:lnSpc>
                <a:spcPct val="110000"/>
              </a:lnSpc>
              <a:spcBef>
                <a:spcPct val="10000"/>
              </a:spcBef>
              <a:spcAft>
                <a:spcPct val="10000"/>
              </a:spcAft>
            </a:pPr>
            <a:r>
              <a:rPr lang="en-US" altLang="zh-CN" sz="2000" dirty="0" smtClean="0"/>
              <a:t>backtrack(t)   //t</a:t>
            </a:r>
            <a:r>
              <a:rPr lang="zh-CN" altLang="en-US" sz="2000" dirty="0" smtClean="0"/>
              <a:t>是层号</a:t>
            </a:r>
            <a:endParaRPr lang="en-US" altLang="zh-CN" sz="2000" dirty="0"/>
          </a:p>
          <a:p>
            <a:pPr eaLnBrk="1" hangingPunct="1">
              <a:lnSpc>
                <a:spcPct val="110000"/>
              </a:lnSpc>
              <a:spcBef>
                <a:spcPct val="10000"/>
              </a:spcBef>
              <a:spcAft>
                <a:spcPct val="10000"/>
              </a:spcAft>
            </a:pPr>
            <a:r>
              <a:rPr lang="en-US" altLang="zh-CN" sz="2000" dirty="0"/>
              <a:t>1. </a:t>
            </a:r>
            <a:r>
              <a:rPr lang="zh-CN" altLang="en-US" sz="2000" dirty="0"/>
              <a:t>若 </a:t>
            </a:r>
            <a:r>
              <a:rPr lang="en-US" altLang="zh-CN" sz="2000" dirty="0" smtClean="0"/>
              <a:t>t </a:t>
            </a:r>
            <a:r>
              <a:rPr lang="en-US" altLang="zh-CN" sz="2000" dirty="0"/>
              <a:t>&gt; n, </a:t>
            </a:r>
            <a:r>
              <a:rPr lang="zh-CN" altLang="en-US" sz="2000" dirty="0"/>
              <a:t>返回</a:t>
            </a:r>
            <a:r>
              <a:rPr lang="en-US" altLang="zh-CN" sz="2000" dirty="0"/>
              <a:t> </a:t>
            </a:r>
          </a:p>
          <a:p>
            <a:pPr eaLnBrk="1" hangingPunct="1">
              <a:lnSpc>
                <a:spcPct val="110000"/>
              </a:lnSpc>
              <a:spcBef>
                <a:spcPct val="10000"/>
              </a:spcBef>
              <a:spcAft>
                <a:spcPct val="10000"/>
              </a:spcAft>
            </a:pPr>
            <a:r>
              <a:rPr lang="en-US" altLang="zh-CN" sz="2000" dirty="0"/>
              <a:t>2. </a:t>
            </a:r>
            <a:r>
              <a:rPr lang="zh-CN" altLang="en-US" sz="2000" dirty="0"/>
              <a:t>对 </a:t>
            </a:r>
            <a:r>
              <a:rPr lang="en-US" altLang="zh-CN" sz="2000" dirty="0"/>
              <a:t>j = </a:t>
            </a:r>
            <a:r>
              <a:rPr lang="en-US" altLang="zh-CN" sz="2000" dirty="0" smtClean="0"/>
              <a:t>t </a:t>
            </a:r>
            <a:r>
              <a:rPr lang="en-US" altLang="zh-CN" sz="2000" dirty="0"/>
              <a:t>: n  </a:t>
            </a:r>
          </a:p>
          <a:p>
            <a:pPr eaLnBrk="1" hangingPunct="1">
              <a:lnSpc>
                <a:spcPct val="110000"/>
              </a:lnSpc>
              <a:spcBef>
                <a:spcPct val="10000"/>
              </a:spcBef>
              <a:spcAft>
                <a:spcPct val="10000"/>
              </a:spcAft>
            </a:pPr>
            <a:r>
              <a:rPr lang="en-US" altLang="zh-CN" sz="2000" dirty="0" smtClean="0"/>
              <a:t>3.  |    </a:t>
            </a:r>
            <a:r>
              <a:rPr lang="zh-CN" altLang="en-US" sz="2000" dirty="0">
                <a:solidFill>
                  <a:schemeClr val="accent2"/>
                </a:solidFill>
              </a:rPr>
              <a:t>交换</a:t>
            </a:r>
            <a:r>
              <a:rPr lang="en-US" altLang="zh-CN" sz="2000" dirty="0" smtClean="0">
                <a:solidFill>
                  <a:schemeClr val="accent2"/>
                </a:solidFill>
              </a:rPr>
              <a:t>x[t],</a:t>
            </a:r>
            <a:r>
              <a:rPr lang="en-US" altLang="zh-CN" sz="2000" dirty="0">
                <a:solidFill>
                  <a:schemeClr val="accent2"/>
                </a:solidFill>
              </a:rPr>
              <a:t>x[j]</a:t>
            </a:r>
            <a:r>
              <a:rPr lang="en-US" altLang="zh-CN" sz="2000" dirty="0">
                <a:sym typeface="Symbol" pitchFamily="18" charset="2"/>
              </a:rPr>
              <a:t>, </a:t>
            </a:r>
            <a:endParaRPr lang="en-US" altLang="zh-CN" sz="2000" dirty="0" smtClean="0">
              <a:sym typeface="Symbol" pitchFamily="18" charset="2"/>
            </a:endParaRPr>
          </a:p>
          <a:p>
            <a:pPr eaLnBrk="1" hangingPunct="1">
              <a:lnSpc>
                <a:spcPct val="110000"/>
              </a:lnSpc>
              <a:spcBef>
                <a:spcPct val="10000"/>
              </a:spcBef>
              <a:spcAft>
                <a:spcPct val="10000"/>
              </a:spcAft>
            </a:pPr>
            <a:r>
              <a:rPr lang="en-US" altLang="zh-CN" sz="2000" dirty="0" smtClean="0">
                <a:sym typeface="Symbol" pitchFamily="18" charset="2"/>
              </a:rPr>
              <a:t>4. </a:t>
            </a:r>
            <a:r>
              <a:rPr lang="en-US" altLang="zh-CN" sz="2000" dirty="0">
                <a:sym typeface="Symbol" pitchFamily="18" charset="2"/>
              </a:rPr>
              <a:t> </a:t>
            </a:r>
            <a:r>
              <a:rPr lang="en-US" altLang="zh-CN" sz="2000" dirty="0" smtClean="0">
                <a:sym typeface="Symbol" pitchFamily="18" charset="2"/>
              </a:rPr>
              <a:t>|    </a:t>
            </a:r>
            <a:r>
              <a:rPr lang="en-US" altLang="zh-CN" sz="2000" dirty="0" err="1" smtClean="0">
                <a:sym typeface="Symbol" pitchFamily="18" charset="2"/>
              </a:rPr>
              <a:t>cs</a:t>
            </a:r>
            <a:r>
              <a:rPr lang="en-US" altLang="zh-CN" sz="2000" dirty="0">
                <a:sym typeface="Symbol" pitchFamily="18" charset="2"/>
              </a:rPr>
              <a:t>+=</a:t>
            </a:r>
            <a:r>
              <a:rPr lang="en-US" altLang="zh-CN" sz="2000" dirty="0" smtClean="0">
                <a:sym typeface="Symbol" pitchFamily="18" charset="2"/>
              </a:rPr>
              <a:t>P[t][x[t]]*Q[x[t]][t], </a:t>
            </a:r>
            <a:endParaRPr lang="en-US" altLang="zh-CN" sz="2000" dirty="0">
              <a:sym typeface="Symbol" pitchFamily="18" charset="2"/>
            </a:endParaRPr>
          </a:p>
          <a:p>
            <a:pPr eaLnBrk="1" hangingPunct="1">
              <a:lnSpc>
                <a:spcPct val="110000"/>
              </a:lnSpc>
              <a:spcBef>
                <a:spcPct val="10000"/>
              </a:spcBef>
              <a:spcAft>
                <a:spcPct val="10000"/>
              </a:spcAft>
            </a:pPr>
            <a:r>
              <a:rPr lang="en-US" altLang="zh-CN" sz="2000" dirty="0" smtClean="0">
                <a:sym typeface="Symbol" pitchFamily="18" charset="2"/>
              </a:rPr>
              <a:t>5.  </a:t>
            </a:r>
            <a:r>
              <a:rPr lang="en-US" altLang="zh-CN" sz="2000" dirty="0">
                <a:sym typeface="Symbol" pitchFamily="18" charset="2"/>
              </a:rPr>
              <a:t>|    </a:t>
            </a:r>
            <a:r>
              <a:rPr lang="zh-CN" altLang="en-US" sz="2000" dirty="0">
                <a:sym typeface="Symbol" pitchFamily="18" charset="2"/>
              </a:rPr>
              <a:t>若 </a:t>
            </a:r>
            <a:r>
              <a:rPr lang="en-US" altLang="zh-CN" sz="2000" dirty="0" err="1">
                <a:sym typeface="Symbol" pitchFamily="18" charset="2"/>
              </a:rPr>
              <a:t>cs+Upb</a:t>
            </a:r>
            <a:r>
              <a:rPr lang="en-US" altLang="zh-CN" sz="2000" dirty="0">
                <a:sym typeface="Symbol" pitchFamily="18" charset="2"/>
              </a:rPr>
              <a:t>(</a:t>
            </a:r>
            <a:r>
              <a:rPr lang="en-US" altLang="zh-CN" sz="2000" dirty="0" err="1">
                <a:sym typeface="Symbol" pitchFamily="18" charset="2"/>
              </a:rPr>
              <a:t>m,x</a:t>
            </a:r>
            <a:r>
              <a:rPr lang="en-US" altLang="zh-CN" sz="2000" dirty="0">
                <a:sym typeface="Symbol" pitchFamily="18" charset="2"/>
              </a:rPr>
              <a:t>) &gt; bests, </a:t>
            </a:r>
          </a:p>
          <a:p>
            <a:pPr eaLnBrk="1" hangingPunct="1">
              <a:lnSpc>
                <a:spcPct val="110000"/>
              </a:lnSpc>
              <a:spcBef>
                <a:spcPct val="10000"/>
              </a:spcBef>
              <a:spcAft>
                <a:spcPct val="10000"/>
              </a:spcAft>
            </a:pPr>
            <a:r>
              <a:rPr lang="en-US" altLang="zh-CN" sz="2000" dirty="0" smtClean="0">
                <a:solidFill>
                  <a:srgbClr val="FF3300"/>
                </a:solidFill>
                <a:sym typeface="Symbol" pitchFamily="18" charset="2"/>
              </a:rPr>
              <a:t>6.  </a:t>
            </a:r>
            <a:r>
              <a:rPr lang="en-US" altLang="zh-CN" sz="2000" dirty="0">
                <a:solidFill>
                  <a:schemeClr val="tx1"/>
                </a:solidFill>
                <a:sym typeface="Symbol" pitchFamily="18" charset="2"/>
              </a:rPr>
              <a:t>|</a:t>
            </a:r>
            <a:r>
              <a:rPr lang="en-US" altLang="zh-CN" sz="2000" dirty="0">
                <a:solidFill>
                  <a:srgbClr val="FF3300"/>
                </a:solidFill>
                <a:sym typeface="Symbol" pitchFamily="18" charset="2"/>
              </a:rPr>
              <a:t>     </a:t>
            </a:r>
            <a:r>
              <a:rPr lang="en-US" altLang="zh-CN" sz="2000" dirty="0">
                <a:solidFill>
                  <a:schemeClr val="tx1"/>
                </a:solidFill>
                <a:sym typeface="Symbol" pitchFamily="18" charset="2"/>
              </a:rPr>
              <a:t>|</a:t>
            </a:r>
            <a:r>
              <a:rPr lang="en-US" altLang="zh-CN" sz="2000" dirty="0">
                <a:solidFill>
                  <a:srgbClr val="FF3300"/>
                </a:solidFill>
                <a:sym typeface="Symbol" pitchFamily="18" charset="2"/>
              </a:rPr>
              <a:t>     </a:t>
            </a:r>
            <a:r>
              <a:rPr lang="zh-CN" altLang="en-US" sz="2000" dirty="0">
                <a:solidFill>
                  <a:srgbClr val="FF3300"/>
                </a:solidFill>
                <a:sym typeface="Symbol" pitchFamily="18" charset="2"/>
              </a:rPr>
              <a:t>若</a:t>
            </a:r>
            <a:r>
              <a:rPr lang="en-US" altLang="zh-CN" sz="2000" dirty="0" err="1">
                <a:solidFill>
                  <a:srgbClr val="FF3300"/>
                </a:solidFill>
                <a:sym typeface="Symbol" pitchFamily="18" charset="2"/>
              </a:rPr>
              <a:t>cs</a:t>
            </a:r>
            <a:r>
              <a:rPr lang="en-US" altLang="zh-CN" sz="2000" dirty="0">
                <a:solidFill>
                  <a:srgbClr val="FF3300"/>
                </a:solidFill>
                <a:sym typeface="Symbol" pitchFamily="18" charset="2"/>
              </a:rPr>
              <a:t>&gt;bests</a:t>
            </a:r>
            <a:r>
              <a:rPr lang="en-US" altLang="zh-CN" sz="2000" dirty="0">
                <a:sym typeface="Symbol" pitchFamily="18" charset="2"/>
              </a:rPr>
              <a:t>, </a:t>
            </a:r>
            <a:r>
              <a:rPr lang="zh-CN" altLang="en-US" sz="2000" dirty="0">
                <a:sym typeface="Symbol" pitchFamily="18" charset="2"/>
              </a:rPr>
              <a:t>则 </a:t>
            </a:r>
            <a:r>
              <a:rPr lang="en-US" altLang="zh-CN" sz="2000" dirty="0">
                <a:sym typeface="Symbol" pitchFamily="18" charset="2"/>
              </a:rPr>
              <a:t>bests=</a:t>
            </a:r>
            <a:r>
              <a:rPr lang="en-US" altLang="zh-CN" sz="2000" dirty="0" err="1">
                <a:sym typeface="Symbol" pitchFamily="18" charset="2"/>
              </a:rPr>
              <a:t>cs</a:t>
            </a:r>
            <a:r>
              <a:rPr lang="en-US" altLang="zh-CN" sz="2000" dirty="0">
                <a:sym typeface="Symbol" pitchFamily="18" charset="2"/>
              </a:rPr>
              <a:t>, </a:t>
            </a:r>
          </a:p>
          <a:p>
            <a:pPr eaLnBrk="1" hangingPunct="1">
              <a:lnSpc>
                <a:spcPct val="110000"/>
              </a:lnSpc>
              <a:spcBef>
                <a:spcPct val="10000"/>
              </a:spcBef>
              <a:spcAft>
                <a:spcPct val="10000"/>
              </a:spcAft>
            </a:pPr>
            <a:r>
              <a:rPr lang="en-US" altLang="zh-CN" sz="2000" dirty="0" smtClean="0">
                <a:sym typeface="Symbol" pitchFamily="18" charset="2"/>
              </a:rPr>
              <a:t>7.  </a:t>
            </a:r>
            <a:r>
              <a:rPr lang="en-US" altLang="zh-CN" sz="2000" dirty="0">
                <a:sym typeface="Symbol" pitchFamily="18" charset="2"/>
              </a:rPr>
              <a:t>|     |      </a:t>
            </a:r>
            <a:r>
              <a:rPr lang="en-US" altLang="zh-CN" sz="2000" dirty="0" err="1" smtClean="0">
                <a:sym typeface="Symbol" pitchFamily="18" charset="2"/>
              </a:rPr>
              <a:t>backtrace</a:t>
            </a:r>
            <a:r>
              <a:rPr lang="en-US" altLang="zh-CN" sz="2000" dirty="0" smtClean="0">
                <a:sym typeface="Symbol" pitchFamily="18" charset="2"/>
              </a:rPr>
              <a:t>(t+1</a:t>
            </a:r>
            <a:r>
              <a:rPr lang="en-US" altLang="zh-CN" sz="2000" dirty="0">
                <a:sym typeface="Symbol" pitchFamily="18" charset="2"/>
              </a:rPr>
              <a:t>)</a:t>
            </a:r>
            <a:r>
              <a:rPr lang="en-US" altLang="zh-CN" sz="2000" dirty="0"/>
              <a:t> </a:t>
            </a:r>
          </a:p>
          <a:p>
            <a:pPr eaLnBrk="1" hangingPunct="1">
              <a:lnSpc>
                <a:spcPct val="110000"/>
              </a:lnSpc>
              <a:spcBef>
                <a:spcPct val="10000"/>
              </a:spcBef>
              <a:spcAft>
                <a:spcPct val="10000"/>
              </a:spcAft>
            </a:pPr>
            <a:r>
              <a:rPr lang="en-US" altLang="zh-CN" sz="2000" dirty="0" smtClean="0"/>
              <a:t>8.  |    </a:t>
            </a:r>
            <a:r>
              <a:rPr lang="en-US" altLang="zh-CN" sz="2000" dirty="0" err="1">
                <a:sym typeface="Symbol" pitchFamily="18" charset="2"/>
              </a:rPr>
              <a:t>cs</a:t>
            </a:r>
            <a:r>
              <a:rPr lang="en-US" altLang="zh-CN" sz="2000" dirty="0">
                <a:sym typeface="Symbol" pitchFamily="18" charset="2"/>
              </a:rPr>
              <a:t>-=</a:t>
            </a:r>
            <a:r>
              <a:rPr lang="en-US" altLang="zh-CN" sz="2000" dirty="0" smtClean="0">
                <a:sym typeface="Symbol" pitchFamily="18" charset="2"/>
              </a:rPr>
              <a:t>P[t][x[t]]*Q[x[t]][t]</a:t>
            </a:r>
          </a:p>
          <a:p>
            <a:pPr eaLnBrk="1" hangingPunct="1">
              <a:lnSpc>
                <a:spcPct val="110000"/>
              </a:lnSpc>
              <a:spcBef>
                <a:spcPct val="10000"/>
              </a:spcBef>
              <a:spcAft>
                <a:spcPct val="10000"/>
              </a:spcAft>
            </a:pPr>
            <a:r>
              <a:rPr lang="en-US" altLang="zh-CN" sz="2000" dirty="0" smtClean="0">
                <a:sym typeface="Symbol" pitchFamily="18" charset="2"/>
              </a:rPr>
              <a:t>9.  </a:t>
            </a:r>
            <a:r>
              <a:rPr lang="en-US" altLang="zh-CN" sz="2000" dirty="0">
                <a:sym typeface="Symbol" pitchFamily="18" charset="2"/>
              </a:rPr>
              <a:t>|</a:t>
            </a:r>
            <a:r>
              <a:rPr lang="en-US" altLang="zh-CN" sz="2000" dirty="0" smtClean="0">
                <a:sym typeface="Symbol" pitchFamily="18" charset="2"/>
              </a:rPr>
              <a:t>    </a:t>
            </a:r>
            <a:r>
              <a:rPr lang="zh-CN" altLang="en-US" sz="2000" dirty="0">
                <a:solidFill>
                  <a:schemeClr val="accent2"/>
                </a:solidFill>
              </a:rPr>
              <a:t>交换</a:t>
            </a:r>
            <a:r>
              <a:rPr lang="en-US" altLang="zh-CN" sz="2000" dirty="0" smtClean="0">
                <a:solidFill>
                  <a:schemeClr val="accent2"/>
                </a:solidFill>
              </a:rPr>
              <a:t>x[t],</a:t>
            </a:r>
            <a:r>
              <a:rPr lang="en-US" altLang="zh-CN" sz="2000" dirty="0">
                <a:solidFill>
                  <a:schemeClr val="accent2"/>
                </a:solidFill>
              </a:rPr>
              <a:t>x[j]</a:t>
            </a:r>
            <a:r>
              <a:rPr lang="en-US" altLang="zh-CN" sz="2000" dirty="0"/>
              <a:t>,</a:t>
            </a:r>
          </a:p>
          <a:p>
            <a:pPr eaLnBrk="1" hangingPunct="1">
              <a:lnSpc>
                <a:spcPct val="110000"/>
              </a:lnSpc>
              <a:spcBef>
                <a:spcPct val="10000"/>
              </a:spcBef>
              <a:spcAft>
                <a:spcPct val="10000"/>
              </a:spcAft>
            </a:pPr>
            <a:r>
              <a:rPr lang="zh-CN" altLang="en-US" sz="2000" dirty="0"/>
              <a:t>主程序执行</a:t>
            </a:r>
            <a:r>
              <a:rPr lang="en-US" altLang="zh-CN" sz="2000" dirty="0"/>
              <a:t>backtrack(1)</a:t>
            </a:r>
            <a:r>
              <a:rPr lang="zh-CN" altLang="en-US" sz="2000" dirty="0"/>
              <a:t>即可 </a:t>
            </a:r>
          </a:p>
        </p:txBody>
      </p:sp>
    </p:spTree>
    <p:extLst>
      <p:ext uri="{BB962C8B-B14F-4D97-AF65-F5344CB8AC3E}">
        <p14:creationId xmlns:p14="http://schemas.microsoft.com/office/powerpoint/2010/main" val="19216804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7091">
                                            <p:txEl>
                                              <p:pRg st="0" end="0"/>
                                            </p:txEl>
                                          </p:spTgt>
                                        </p:tgtEl>
                                        <p:attrNameLst>
                                          <p:attrName>style.visibility</p:attrName>
                                        </p:attrNameLst>
                                      </p:cBhvr>
                                      <p:to>
                                        <p:strVal val="visible"/>
                                      </p:to>
                                    </p:set>
                                    <p:anim calcmode="lin" valueType="num">
                                      <p:cBhvr additive="base">
                                        <p:cTn id="7" dur="500" fill="hold"/>
                                        <p:tgtEl>
                                          <p:spTgt spid="21709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70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7091">
                                            <p:txEl>
                                              <p:pRg st="1" end="1"/>
                                            </p:txEl>
                                          </p:spTgt>
                                        </p:tgtEl>
                                        <p:attrNameLst>
                                          <p:attrName>style.visibility</p:attrName>
                                        </p:attrNameLst>
                                      </p:cBhvr>
                                      <p:to>
                                        <p:strVal val="visible"/>
                                      </p:to>
                                    </p:set>
                                    <p:anim calcmode="lin" valueType="num">
                                      <p:cBhvr additive="base">
                                        <p:cTn id="13" dur="500" fill="hold"/>
                                        <p:tgtEl>
                                          <p:spTgt spid="217091">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7091">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7091">
                                            <p:txEl>
                                              <p:pRg st="2" end="2"/>
                                            </p:txEl>
                                          </p:spTgt>
                                        </p:tgtEl>
                                        <p:attrNameLst>
                                          <p:attrName>style.visibility</p:attrName>
                                        </p:attrNameLst>
                                      </p:cBhvr>
                                      <p:to>
                                        <p:strVal val="visible"/>
                                      </p:to>
                                    </p:set>
                                    <p:anim calcmode="lin" valueType="num">
                                      <p:cBhvr additive="base">
                                        <p:cTn id="19" dur="500" fill="hold"/>
                                        <p:tgtEl>
                                          <p:spTgt spid="217091">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17091">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17091">
                                            <p:txEl>
                                              <p:pRg st="3" end="3"/>
                                            </p:txEl>
                                          </p:spTgt>
                                        </p:tgtEl>
                                        <p:attrNameLst>
                                          <p:attrName>style.visibility</p:attrName>
                                        </p:attrNameLst>
                                      </p:cBhvr>
                                      <p:to>
                                        <p:strVal val="visible"/>
                                      </p:to>
                                    </p:set>
                                    <p:anim calcmode="lin" valueType="num">
                                      <p:cBhvr additive="base">
                                        <p:cTn id="25" dur="500" fill="hold"/>
                                        <p:tgtEl>
                                          <p:spTgt spid="217091">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1709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217091">
                                            <p:txEl>
                                              <p:pRg st="4" end="4"/>
                                            </p:txEl>
                                          </p:spTgt>
                                        </p:tgtEl>
                                        <p:attrNameLst>
                                          <p:attrName>style.visibility</p:attrName>
                                        </p:attrNameLst>
                                      </p:cBhvr>
                                      <p:to>
                                        <p:strVal val="visible"/>
                                      </p:to>
                                    </p:set>
                                    <p:anim calcmode="lin" valueType="num">
                                      <p:cBhvr additive="base">
                                        <p:cTn id="31" dur="500" fill="hold"/>
                                        <p:tgtEl>
                                          <p:spTgt spid="217091">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217091">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217091">
                                            <p:txEl>
                                              <p:pRg st="5" end="5"/>
                                            </p:txEl>
                                          </p:spTgt>
                                        </p:tgtEl>
                                        <p:attrNameLst>
                                          <p:attrName>style.visibility</p:attrName>
                                        </p:attrNameLst>
                                      </p:cBhvr>
                                      <p:to>
                                        <p:strVal val="visible"/>
                                      </p:to>
                                    </p:set>
                                    <p:anim calcmode="lin" valueType="num">
                                      <p:cBhvr additive="base">
                                        <p:cTn id="37" dur="500" fill="hold"/>
                                        <p:tgtEl>
                                          <p:spTgt spid="217091">
                                            <p:txEl>
                                              <p:pRg st="5" end="5"/>
                                            </p:txEl>
                                          </p:spTgt>
                                        </p:tgtEl>
                                        <p:attrNameLst>
                                          <p:attrName>ppt_x</p:attrName>
                                        </p:attrNameLst>
                                      </p:cBhvr>
                                      <p:tavLst>
                                        <p:tav tm="0">
                                          <p:val>
                                            <p:strVal val="1+#ppt_w/2"/>
                                          </p:val>
                                        </p:tav>
                                        <p:tav tm="100000">
                                          <p:val>
                                            <p:strVal val="#ppt_x"/>
                                          </p:val>
                                        </p:tav>
                                      </p:tavLst>
                                    </p:anim>
                                    <p:anim calcmode="lin" valueType="num">
                                      <p:cBhvr additive="base">
                                        <p:cTn id="38" dur="500" fill="hold"/>
                                        <p:tgtEl>
                                          <p:spTgt spid="217091">
                                            <p:txEl>
                                              <p:pRg st="5" end="5"/>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17091">
                                            <p:txEl>
                                              <p:pRg st="6" end="6"/>
                                            </p:txEl>
                                          </p:spTgt>
                                        </p:tgtEl>
                                        <p:attrNameLst>
                                          <p:attrName>style.visibility</p:attrName>
                                        </p:attrNameLst>
                                      </p:cBhvr>
                                      <p:to>
                                        <p:strVal val="visible"/>
                                      </p:to>
                                    </p:set>
                                    <p:anim calcmode="lin" valueType="num">
                                      <p:cBhvr additive="base">
                                        <p:cTn id="43" dur="500" fill="hold"/>
                                        <p:tgtEl>
                                          <p:spTgt spid="217091">
                                            <p:txEl>
                                              <p:pRg st="6" end="6"/>
                                            </p:txEl>
                                          </p:spTgt>
                                        </p:tgtEl>
                                        <p:attrNameLst>
                                          <p:attrName>ppt_x</p:attrName>
                                        </p:attrNameLst>
                                      </p:cBhvr>
                                      <p:tavLst>
                                        <p:tav tm="0">
                                          <p:val>
                                            <p:strVal val="1+#ppt_w/2"/>
                                          </p:val>
                                        </p:tav>
                                        <p:tav tm="100000">
                                          <p:val>
                                            <p:strVal val="#ppt_x"/>
                                          </p:val>
                                        </p:tav>
                                      </p:tavLst>
                                    </p:anim>
                                    <p:anim calcmode="lin" valueType="num">
                                      <p:cBhvr additive="base">
                                        <p:cTn id="44" dur="500" fill="hold"/>
                                        <p:tgtEl>
                                          <p:spTgt spid="217091">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2" fill="hold" grpId="0" nodeType="clickEffect">
                                  <p:stCondLst>
                                    <p:cond delay="0"/>
                                  </p:stCondLst>
                                  <p:childTnLst>
                                    <p:set>
                                      <p:cBhvr>
                                        <p:cTn id="48" dur="1" fill="hold">
                                          <p:stCondLst>
                                            <p:cond delay="0"/>
                                          </p:stCondLst>
                                        </p:cTn>
                                        <p:tgtEl>
                                          <p:spTgt spid="217091">
                                            <p:txEl>
                                              <p:pRg st="7" end="7"/>
                                            </p:txEl>
                                          </p:spTgt>
                                        </p:tgtEl>
                                        <p:attrNameLst>
                                          <p:attrName>style.visibility</p:attrName>
                                        </p:attrNameLst>
                                      </p:cBhvr>
                                      <p:to>
                                        <p:strVal val="visible"/>
                                      </p:to>
                                    </p:set>
                                    <p:anim calcmode="lin" valueType="num">
                                      <p:cBhvr additive="base">
                                        <p:cTn id="49" dur="500" fill="hold"/>
                                        <p:tgtEl>
                                          <p:spTgt spid="217091">
                                            <p:txEl>
                                              <p:pRg st="7" end="7"/>
                                            </p:txEl>
                                          </p:spTgt>
                                        </p:tgtEl>
                                        <p:attrNameLst>
                                          <p:attrName>ppt_x</p:attrName>
                                        </p:attrNameLst>
                                      </p:cBhvr>
                                      <p:tavLst>
                                        <p:tav tm="0">
                                          <p:val>
                                            <p:strVal val="1+#ppt_w/2"/>
                                          </p:val>
                                        </p:tav>
                                        <p:tav tm="100000">
                                          <p:val>
                                            <p:strVal val="#ppt_x"/>
                                          </p:val>
                                        </p:tav>
                                      </p:tavLst>
                                    </p:anim>
                                    <p:anim calcmode="lin" valueType="num">
                                      <p:cBhvr additive="base">
                                        <p:cTn id="50" dur="500" fill="hold"/>
                                        <p:tgtEl>
                                          <p:spTgt spid="217091">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217091">
                                            <p:txEl>
                                              <p:pRg st="8" end="8"/>
                                            </p:txEl>
                                          </p:spTgt>
                                        </p:tgtEl>
                                        <p:attrNameLst>
                                          <p:attrName>style.visibility</p:attrName>
                                        </p:attrNameLst>
                                      </p:cBhvr>
                                      <p:to>
                                        <p:strVal val="visible"/>
                                      </p:to>
                                    </p:set>
                                    <p:anim calcmode="lin" valueType="num">
                                      <p:cBhvr additive="base">
                                        <p:cTn id="55" dur="500" fill="hold"/>
                                        <p:tgtEl>
                                          <p:spTgt spid="217091">
                                            <p:txEl>
                                              <p:pRg st="8" end="8"/>
                                            </p:txEl>
                                          </p:spTgt>
                                        </p:tgtEl>
                                        <p:attrNameLst>
                                          <p:attrName>ppt_x</p:attrName>
                                        </p:attrNameLst>
                                      </p:cBhvr>
                                      <p:tavLst>
                                        <p:tav tm="0">
                                          <p:val>
                                            <p:strVal val="1+#ppt_w/2"/>
                                          </p:val>
                                        </p:tav>
                                        <p:tav tm="100000">
                                          <p:val>
                                            <p:strVal val="#ppt_x"/>
                                          </p:val>
                                        </p:tav>
                                      </p:tavLst>
                                    </p:anim>
                                    <p:anim calcmode="lin" valueType="num">
                                      <p:cBhvr additive="base">
                                        <p:cTn id="56" dur="500" fill="hold"/>
                                        <p:tgtEl>
                                          <p:spTgt spid="217091">
                                            <p:txEl>
                                              <p:pRg st="8" end="8"/>
                                            </p:txEl>
                                          </p:spTgt>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2" presetClass="entr" presetSubtype="2" fill="hold" grpId="0" nodeType="clickEffect">
                                  <p:stCondLst>
                                    <p:cond delay="0"/>
                                  </p:stCondLst>
                                  <p:childTnLst>
                                    <p:set>
                                      <p:cBhvr>
                                        <p:cTn id="60" dur="1" fill="hold">
                                          <p:stCondLst>
                                            <p:cond delay="0"/>
                                          </p:stCondLst>
                                        </p:cTn>
                                        <p:tgtEl>
                                          <p:spTgt spid="217091">
                                            <p:txEl>
                                              <p:pRg st="9" end="9"/>
                                            </p:txEl>
                                          </p:spTgt>
                                        </p:tgtEl>
                                        <p:attrNameLst>
                                          <p:attrName>style.visibility</p:attrName>
                                        </p:attrNameLst>
                                      </p:cBhvr>
                                      <p:to>
                                        <p:strVal val="visible"/>
                                      </p:to>
                                    </p:set>
                                    <p:anim calcmode="lin" valueType="num">
                                      <p:cBhvr additive="base">
                                        <p:cTn id="61" dur="500" fill="hold"/>
                                        <p:tgtEl>
                                          <p:spTgt spid="217091">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217091">
                                            <p:txEl>
                                              <p:pRg st="9" end="9"/>
                                            </p:txEl>
                                          </p:spTgt>
                                        </p:tgtEl>
                                        <p:attrNameLst>
                                          <p:attrName>ppt_y</p:attrName>
                                        </p:attrNameLst>
                                      </p:cBhvr>
                                      <p:tavLst>
                                        <p:tav tm="0">
                                          <p:val>
                                            <p:strVal val="#ppt_y"/>
                                          </p:val>
                                        </p:tav>
                                        <p:tav tm="100000">
                                          <p:val>
                                            <p:strVal val="#ppt_y"/>
                                          </p:val>
                                        </p:tav>
                                      </p:tavLst>
                                    </p:anim>
                                  </p:childTnLst>
                                </p:cTn>
                              </p:par>
                            </p:childTnLst>
                          </p:cTn>
                        </p:par>
                      </p:childTnLst>
                    </p:cTn>
                  </p:par>
                  <p:par>
                    <p:cTn id="63" fill="hold" nodeType="clickPar">
                      <p:stCondLst>
                        <p:cond delay="indefinite"/>
                      </p:stCondLst>
                      <p:childTnLst>
                        <p:par>
                          <p:cTn id="64" fill="hold" nodeType="withGroup">
                            <p:stCondLst>
                              <p:cond delay="0"/>
                            </p:stCondLst>
                            <p:childTnLst>
                              <p:par>
                                <p:cTn id="65" presetID="2" presetClass="entr" presetSubtype="2" fill="hold" grpId="0" nodeType="clickEffect">
                                  <p:stCondLst>
                                    <p:cond delay="0"/>
                                  </p:stCondLst>
                                  <p:childTnLst>
                                    <p:set>
                                      <p:cBhvr>
                                        <p:cTn id="66" dur="1" fill="hold">
                                          <p:stCondLst>
                                            <p:cond delay="0"/>
                                          </p:stCondLst>
                                        </p:cTn>
                                        <p:tgtEl>
                                          <p:spTgt spid="217091">
                                            <p:txEl>
                                              <p:pRg st="10" end="10"/>
                                            </p:txEl>
                                          </p:spTgt>
                                        </p:tgtEl>
                                        <p:attrNameLst>
                                          <p:attrName>style.visibility</p:attrName>
                                        </p:attrNameLst>
                                      </p:cBhvr>
                                      <p:to>
                                        <p:strVal val="visible"/>
                                      </p:to>
                                    </p:set>
                                    <p:anim calcmode="lin" valueType="num">
                                      <p:cBhvr additive="base">
                                        <p:cTn id="67" dur="500" fill="hold"/>
                                        <p:tgtEl>
                                          <p:spTgt spid="217091">
                                            <p:txEl>
                                              <p:pRg st="10" end="10"/>
                                            </p:txEl>
                                          </p:spTgt>
                                        </p:tgtEl>
                                        <p:attrNameLst>
                                          <p:attrName>ppt_x</p:attrName>
                                        </p:attrNameLst>
                                      </p:cBhvr>
                                      <p:tavLst>
                                        <p:tav tm="0">
                                          <p:val>
                                            <p:strVal val="1+#ppt_w/2"/>
                                          </p:val>
                                        </p:tav>
                                        <p:tav tm="100000">
                                          <p:val>
                                            <p:strVal val="#ppt_x"/>
                                          </p:val>
                                        </p:tav>
                                      </p:tavLst>
                                    </p:anim>
                                    <p:anim calcmode="lin" valueType="num">
                                      <p:cBhvr additive="base">
                                        <p:cTn id="68" dur="500" fill="hold"/>
                                        <p:tgtEl>
                                          <p:spTgt spid="217091">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2" fill="hold" grpId="0" nodeType="clickEffect">
                                  <p:stCondLst>
                                    <p:cond delay="0"/>
                                  </p:stCondLst>
                                  <p:childTnLst>
                                    <p:set>
                                      <p:cBhvr>
                                        <p:cTn id="72" dur="1" fill="hold">
                                          <p:stCondLst>
                                            <p:cond delay="0"/>
                                          </p:stCondLst>
                                        </p:cTn>
                                        <p:tgtEl>
                                          <p:spTgt spid="217091">
                                            <p:txEl>
                                              <p:pRg st="11" end="11"/>
                                            </p:txEl>
                                          </p:spTgt>
                                        </p:tgtEl>
                                        <p:attrNameLst>
                                          <p:attrName>style.visibility</p:attrName>
                                        </p:attrNameLst>
                                      </p:cBhvr>
                                      <p:to>
                                        <p:strVal val="visible"/>
                                      </p:to>
                                    </p:set>
                                    <p:anim calcmode="lin" valueType="num">
                                      <p:cBhvr additive="base">
                                        <p:cTn id="73" dur="500" fill="hold"/>
                                        <p:tgtEl>
                                          <p:spTgt spid="217091">
                                            <p:txEl>
                                              <p:pRg st="11" end="11"/>
                                            </p:txEl>
                                          </p:spTgt>
                                        </p:tgtEl>
                                        <p:attrNameLst>
                                          <p:attrName>ppt_x</p:attrName>
                                        </p:attrNameLst>
                                      </p:cBhvr>
                                      <p:tavLst>
                                        <p:tav tm="0">
                                          <p:val>
                                            <p:strVal val="1+#ppt_w/2"/>
                                          </p:val>
                                        </p:tav>
                                        <p:tav tm="100000">
                                          <p:val>
                                            <p:strVal val="#ppt_x"/>
                                          </p:val>
                                        </p:tav>
                                      </p:tavLst>
                                    </p:anim>
                                    <p:anim calcmode="lin" valueType="num">
                                      <p:cBhvr additive="base">
                                        <p:cTn id="74" dur="500" fill="hold"/>
                                        <p:tgtEl>
                                          <p:spTgt spid="217091">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2" fill="hold" grpId="0" nodeType="clickEffect">
                                  <p:stCondLst>
                                    <p:cond delay="0"/>
                                  </p:stCondLst>
                                  <p:childTnLst>
                                    <p:set>
                                      <p:cBhvr>
                                        <p:cTn id="78" dur="1" fill="hold">
                                          <p:stCondLst>
                                            <p:cond delay="0"/>
                                          </p:stCondLst>
                                        </p:cTn>
                                        <p:tgtEl>
                                          <p:spTgt spid="217091">
                                            <p:txEl>
                                              <p:pRg st="12" end="12"/>
                                            </p:txEl>
                                          </p:spTgt>
                                        </p:tgtEl>
                                        <p:attrNameLst>
                                          <p:attrName>style.visibility</p:attrName>
                                        </p:attrNameLst>
                                      </p:cBhvr>
                                      <p:to>
                                        <p:strVal val="visible"/>
                                      </p:to>
                                    </p:set>
                                    <p:anim calcmode="lin" valueType="num">
                                      <p:cBhvr additive="base">
                                        <p:cTn id="79" dur="500" fill="hold"/>
                                        <p:tgtEl>
                                          <p:spTgt spid="217091">
                                            <p:txEl>
                                              <p:pRg st="12" end="12"/>
                                            </p:txEl>
                                          </p:spTgt>
                                        </p:tgtEl>
                                        <p:attrNameLst>
                                          <p:attrName>ppt_x</p:attrName>
                                        </p:attrNameLst>
                                      </p:cBhvr>
                                      <p:tavLst>
                                        <p:tav tm="0">
                                          <p:val>
                                            <p:strVal val="1+#ppt_w/2"/>
                                          </p:val>
                                        </p:tav>
                                        <p:tav tm="100000">
                                          <p:val>
                                            <p:strVal val="#ppt_x"/>
                                          </p:val>
                                        </p:tav>
                                      </p:tavLst>
                                    </p:anim>
                                    <p:anim calcmode="lin" valueType="num">
                                      <p:cBhvr additive="base">
                                        <p:cTn id="80" dur="500" fill="hold"/>
                                        <p:tgtEl>
                                          <p:spTgt spid="217091">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zh-CN" altLang="en-US" b="1" smtClean="0"/>
              <a:t>第八章 网络流</a:t>
            </a:r>
          </a:p>
        </p:txBody>
      </p:sp>
      <p:sp>
        <p:nvSpPr>
          <p:cNvPr id="219139" name="Text Box 3"/>
          <p:cNvSpPr txBox="1">
            <a:spLocks noChangeArrowheads="1"/>
          </p:cNvSpPr>
          <p:nvPr/>
        </p:nvSpPr>
        <p:spPr bwMode="auto">
          <a:xfrm>
            <a:off x="107950" y="1236663"/>
            <a:ext cx="8856663" cy="468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en-US" altLang="zh-CN" sz="2000"/>
              <a:t>1. </a:t>
            </a:r>
            <a:r>
              <a:rPr lang="zh-CN" altLang="en-US" sz="2000"/>
              <a:t>飞行员配对 </a:t>
            </a:r>
          </a:p>
          <a:p>
            <a:pPr eaLnBrk="1" hangingPunct="1">
              <a:lnSpc>
                <a:spcPct val="110000"/>
              </a:lnSpc>
              <a:spcBef>
                <a:spcPct val="10000"/>
              </a:spcBef>
              <a:spcAft>
                <a:spcPct val="10000"/>
              </a:spcAft>
            </a:pPr>
            <a:r>
              <a:rPr lang="zh-CN" altLang="en-US" sz="2000"/>
              <a:t>问题描述</a:t>
            </a:r>
            <a:r>
              <a:rPr lang="en-US" altLang="zh-CN" sz="2000"/>
              <a:t>: </a:t>
            </a:r>
            <a:r>
              <a:rPr lang="zh-CN" altLang="en-US" sz="2000"/>
              <a:t>第二次世界大战时期</a:t>
            </a:r>
            <a:r>
              <a:rPr lang="en-US" altLang="zh-CN" sz="2000"/>
              <a:t>, </a:t>
            </a:r>
            <a:r>
              <a:rPr lang="zh-CN" altLang="en-US" sz="2000"/>
              <a:t>英国皇家空军从沦陷国征募了大量外籍飞行员</a:t>
            </a:r>
            <a:r>
              <a:rPr lang="en-US" altLang="zh-CN" sz="2000"/>
              <a:t>. </a:t>
            </a:r>
            <a:r>
              <a:rPr lang="zh-CN" altLang="en-US" sz="2000"/>
              <a:t>由皇家空军派出的每一架飞机都需要配备在航行技能和语言上能互相配合的</a:t>
            </a:r>
            <a:r>
              <a:rPr lang="en-US" altLang="zh-CN" sz="2000"/>
              <a:t>2</a:t>
            </a:r>
            <a:r>
              <a:rPr lang="zh-CN" altLang="en-US" sz="2000"/>
              <a:t>名飞行员</a:t>
            </a:r>
            <a:r>
              <a:rPr lang="en-US" altLang="zh-CN" sz="2000"/>
              <a:t>, </a:t>
            </a:r>
            <a:r>
              <a:rPr lang="zh-CN" altLang="en-US" sz="2000"/>
              <a:t>其中一名是英国飞行员</a:t>
            </a:r>
            <a:r>
              <a:rPr lang="en-US" altLang="zh-CN" sz="2000"/>
              <a:t>, </a:t>
            </a:r>
            <a:r>
              <a:rPr lang="zh-CN" altLang="en-US" sz="2000"/>
              <a:t>另一名是外籍飞行员</a:t>
            </a:r>
            <a:r>
              <a:rPr lang="en-US" altLang="zh-CN" sz="2000"/>
              <a:t>, </a:t>
            </a:r>
            <a:r>
              <a:rPr lang="zh-CN" altLang="en-US" sz="2000"/>
              <a:t>在众多的飞行员中</a:t>
            </a:r>
            <a:r>
              <a:rPr lang="en-US" altLang="zh-CN" sz="2000"/>
              <a:t>, </a:t>
            </a:r>
            <a:r>
              <a:rPr lang="zh-CN" altLang="en-US" sz="2000"/>
              <a:t>每一名外籍飞行员都可以与其他若干名英国飞行员很好地配合</a:t>
            </a:r>
            <a:r>
              <a:rPr lang="en-US" altLang="zh-CN" sz="2000"/>
              <a:t>. </a:t>
            </a:r>
            <a:r>
              <a:rPr lang="zh-CN" altLang="en-US" sz="2000"/>
              <a:t>如何选择配对的飞行员才能使一次派出最多的飞机</a:t>
            </a:r>
            <a:r>
              <a:rPr lang="en-US" altLang="zh-CN" sz="2000"/>
              <a:t>. </a:t>
            </a:r>
          </a:p>
          <a:p>
            <a:pPr eaLnBrk="1" hangingPunct="1">
              <a:lnSpc>
                <a:spcPct val="110000"/>
              </a:lnSpc>
              <a:spcBef>
                <a:spcPct val="10000"/>
              </a:spcBef>
              <a:spcAft>
                <a:spcPct val="10000"/>
              </a:spcAft>
            </a:pPr>
            <a:r>
              <a:rPr lang="zh-CN" altLang="en-US" sz="2000"/>
              <a:t>算法设计</a:t>
            </a:r>
            <a:r>
              <a:rPr lang="en-US" altLang="zh-CN" sz="2000"/>
              <a:t>: </a:t>
            </a:r>
            <a:r>
              <a:rPr lang="zh-CN" altLang="en-US" sz="2000"/>
              <a:t>对于给定的外籍飞行员与英国飞行员的配合情况</a:t>
            </a:r>
            <a:r>
              <a:rPr lang="en-US" altLang="zh-CN" sz="2000"/>
              <a:t>, </a:t>
            </a:r>
            <a:r>
              <a:rPr lang="zh-CN" altLang="en-US" sz="2000"/>
              <a:t>找出一个最佳飞行员配对方案</a:t>
            </a:r>
            <a:r>
              <a:rPr lang="en-US" altLang="zh-CN" sz="2000"/>
              <a:t>, </a:t>
            </a:r>
            <a:r>
              <a:rPr lang="zh-CN" altLang="en-US" sz="2000"/>
              <a:t>使得皇家空军能派出最多的飞行员</a:t>
            </a:r>
            <a:r>
              <a:rPr lang="en-US" altLang="zh-CN" sz="2000"/>
              <a:t>. </a:t>
            </a:r>
          </a:p>
          <a:p>
            <a:pPr eaLnBrk="1" hangingPunct="1">
              <a:lnSpc>
                <a:spcPct val="110000"/>
              </a:lnSpc>
              <a:spcBef>
                <a:spcPct val="10000"/>
              </a:spcBef>
              <a:spcAft>
                <a:spcPct val="10000"/>
              </a:spcAft>
            </a:pPr>
            <a:r>
              <a:rPr lang="zh-CN" altLang="en-US" sz="2000"/>
              <a:t>数据输入</a:t>
            </a:r>
            <a:r>
              <a:rPr lang="en-US" altLang="zh-CN" sz="2000"/>
              <a:t>: </a:t>
            </a:r>
            <a:r>
              <a:rPr lang="zh-CN" altLang="en-US" sz="2000"/>
              <a:t>由文件</a:t>
            </a:r>
            <a:r>
              <a:rPr lang="en-US" altLang="zh-CN" sz="2000"/>
              <a:t>input.txt</a:t>
            </a:r>
            <a:r>
              <a:rPr lang="zh-CN" altLang="en-US" sz="2000"/>
              <a:t>提供输入数据</a:t>
            </a:r>
            <a:r>
              <a:rPr lang="en-US" altLang="zh-CN" sz="2000"/>
              <a:t>. </a:t>
            </a:r>
            <a:r>
              <a:rPr lang="zh-CN" altLang="en-US" sz="2000"/>
              <a:t>文件第</a:t>
            </a:r>
            <a:r>
              <a:rPr lang="en-US" altLang="zh-CN" sz="2000"/>
              <a:t>1</a:t>
            </a:r>
            <a:r>
              <a:rPr lang="zh-CN" altLang="en-US" sz="2000"/>
              <a:t>行有</a:t>
            </a:r>
            <a:r>
              <a:rPr lang="en-US" altLang="zh-CN" sz="2000"/>
              <a:t>2</a:t>
            </a:r>
            <a:r>
              <a:rPr lang="zh-CN" altLang="en-US" sz="2000"/>
              <a:t>个正整数</a:t>
            </a:r>
            <a:r>
              <a:rPr lang="en-US" altLang="zh-CN" sz="2000"/>
              <a:t>m</a:t>
            </a:r>
            <a:r>
              <a:rPr lang="zh-CN" altLang="en-US" sz="2000"/>
              <a:t>和</a:t>
            </a:r>
            <a:r>
              <a:rPr lang="en-US" altLang="zh-CN" sz="2000"/>
              <a:t>n. n</a:t>
            </a:r>
            <a:r>
              <a:rPr lang="zh-CN" altLang="en-US" sz="2000"/>
              <a:t>是皇家空军的飞行员总数</a:t>
            </a:r>
            <a:r>
              <a:rPr lang="en-US" altLang="zh-CN" sz="2000"/>
              <a:t>(n&lt;100); m</a:t>
            </a:r>
            <a:r>
              <a:rPr lang="zh-CN" altLang="en-US" sz="2000"/>
              <a:t>是外籍飞行员数</a:t>
            </a:r>
            <a:r>
              <a:rPr lang="en-US" altLang="zh-CN" sz="2000"/>
              <a:t>. </a:t>
            </a:r>
            <a:r>
              <a:rPr lang="zh-CN" altLang="en-US" sz="2000"/>
              <a:t>外籍飞行员编号</a:t>
            </a:r>
            <a:r>
              <a:rPr lang="en-US" altLang="zh-CN" sz="2000"/>
              <a:t>1~m, </a:t>
            </a:r>
            <a:r>
              <a:rPr lang="zh-CN" altLang="en-US" sz="2000"/>
              <a:t>英国飞行员编号</a:t>
            </a:r>
            <a:r>
              <a:rPr lang="en-US" altLang="zh-CN" sz="2000"/>
              <a:t>m+1~n. </a:t>
            </a:r>
            <a:r>
              <a:rPr lang="zh-CN" altLang="en-US" sz="2000"/>
              <a:t>接下来每行</a:t>
            </a:r>
            <a:r>
              <a:rPr lang="en-US" altLang="zh-CN" sz="2000"/>
              <a:t>2</a:t>
            </a:r>
            <a:r>
              <a:rPr lang="zh-CN" altLang="en-US" sz="2000"/>
              <a:t>个整数</a:t>
            </a:r>
            <a:r>
              <a:rPr lang="en-US" altLang="zh-CN" sz="2000"/>
              <a:t>i</a:t>
            </a:r>
            <a:r>
              <a:rPr lang="zh-CN" altLang="en-US" sz="2000"/>
              <a:t>和</a:t>
            </a:r>
            <a:r>
              <a:rPr lang="en-US" altLang="zh-CN" sz="2000"/>
              <a:t>j, </a:t>
            </a:r>
            <a:r>
              <a:rPr lang="zh-CN" altLang="en-US" sz="2000"/>
              <a:t>表示外籍飞行员</a:t>
            </a:r>
            <a:r>
              <a:rPr lang="en-US" altLang="zh-CN" sz="2000"/>
              <a:t>i</a:t>
            </a:r>
            <a:r>
              <a:rPr lang="zh-CN" altLang="en-US" sz="2000"/>
              <a:t>可以与英国飞行员</a:t>
            </a:r>
            <a:r>
              <a:rPr lang="en-US" altLang="zh-CN" sz="2000"/>
              <a:t>j</a:t>
            </a:r>
            <a:r>
              <a:rPr lang="zh-CN" altLang="en-US" sz="2000"/>
              <a:t>配合</a:t>
            </a:r>
            <a:r>
              <a:rPr lang="en-US" altLang="zh-CN" sz="2000"/>
              <a:t>. </a:t>
            </a:r>
            <a:r>
              <a:rPr lang="zh-CN" altLang="en-US" sz="2000"/>
              <a:t>文件最后以</a:t>
            </a:r>
            <a:r>
              <a:rPr lang="en-US" altLang="zh-CN" sz="2000"/>
              <a:t>2</a:t>
            </a:r>
            <a:r>
              <a:rPr lang="zh-CN" altLang="en-US" sz="2000"/>
              <a:t>个</a:t>
            </a:r>
            <a:r>
              <a:rPr lang="en-US" altLang="zh-CN" sz="2000"/>
              <a:t>-1</a:t>
            </a:r>
            <a:r>
              <a:rPr lang="zh-CN" altLang="en-US" sz="2000"/>
              <a:t>结束</a:t>
            </a:r>
            <a:r>
              <a:rPr lang="en-US" altLang="zh-CN" sz="2000"/>
              <a:t>. </a:t>
            </a:r>
          </a:p>
          <a:p>
            <a:pPr eaLnBrk="1" hangingPunct="1">
              <a:lnSpc>
                <a:spcPct val="110000"/>
              </a:lnSpc>
              <a:spcBef>
                <a:spcPct val="10000"/>
              </a:spcBef>
              <a:spcAft>
                <a:spcPct val="10000"/>
              </a:spcAft>
            </a:pPr>
            <a:endParaRPr lang="zh-CN" altLang="en-US" sz="2000">
              <a:sym typeface="Symbol" pitchFamily="18" charset="2"/>
            </a:endParaRPr>
          </a:p>
        </p:txBody>
      </p:sp>
    </p:spTree>
    <p:extLst>
      <p:ext uri="{BB962C8B-B14F-4D97-AF65-F5344CB8AC3E}">
        <p14:creationId xmlns:p14="http://schemas.microsoft.com/office/powerpoint/2010/main" val="18782623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219139">
                                            <p:txEl>
                                              <p:pRg st="0" end="0"/>
                                            </p:txEl>
                                          </p:spTgt>
                                        </p:tgtEl>
                                        <p:attrNameLst>
                                          <p:attrName>style.visibility</p:attrName>
                                        </p:attrNameLst>
                                      </p:cBhvr>
                                      <p:to>
                                        <p:strVal val="visible"/>
                                      </p:to>
                                    </p:set>
                                    <p:anim calcmode="lin" valueType="num">
                                      <p:cBhvr additive="base">
                                        <p:cTn id="7" dur="500" fill="hold"/>
                                        <p:tgtEl>
                                          <p:spTgt spid="219139">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219139">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219139">
                                            <p:txEl>
                                              <p:pRg st="1" end="1"/>
                                            </p:txEl>
                                          </p:spTgt>
                                        </p:tgtEl>
                                        <p:attrNameLst>
                                          <p:attrName>style.visibility</p:attrName>
                                        </p:attrNameLst>
                                      </p:cBhvr>
                                      <p:to>
                                        <p:strVal val="visible"/>
                                      </p:to>
                                    </p:set>
                                    <p:anim calcmode="lin" valueType="num">
                                      <p:cBhvr additive="base">
                                        <p:cTn id="13" dur="500" fill="hold"/>
                                        <p:tgtEl>
                                          <p:spTgt spid="2191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219139">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219139">
                                            <p:txEl>
                                              <p:pRg st="2" end="2"/>
                                            </p:txEl>
                                          </p:spTgt>
                                        </p:tgtEl>
                                        <p:attrNameLst>
                                          <p:attrName>style.visibility</p:attrName>
                                        </p:attrNameLst>
                                      </p:cBhvr>
                                      <p:to>
                                        <p:strVal val="visible"/>
                                      </p:to>
                                    </p:set>
                                    <p:anim calcmode="lin" valueType="num">
                                      <p:cBhvr additive="base">
                                        <p:cTn id="19" dur="500" fill="hold"/>
                                        <p:tgtEl>
                                          <p:spTgt spid="219139">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219139">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219139">
                                            <p:txEl>
                                              <p:pRg st="3" end="3"/>
                                            </p:txEl>
                                          </p:spTgt>
                                        </p:tgtEl>
                                        <p:attrNameLst>
                                          <p:attrName>style.visibility</p:attrName>
                                        </p:attrNameLst>
                                      </p:cBhvr>
                                      <p:to>
                                        <p:strVal val="visible"/>
                                      </p:to>
                                    </p:set>
                                    <p:anim calcmode="lin" valueType="num">
                                      <p:cBhvr additive="base">
                                        <p:cTn id="25" dur="500" fill="hold"/>
                                        <p:tgtEl>
                                          <p:spTgt spid="219139">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219139">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13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zh-CN" altLang="en-US" b="1" smtClean="0"/>
              <a:t>第</a:t>
            </a:r>
            <a:r>
              <a:rPr lang="en-US" altLang="zh-CN" b="1" smtClean="0"/>
              <a:t>2</a:t>
            </a:r>
            <a:r>
              <a:rPr lang="zh-CN" altLang="en-US" b="1" smtClean="0"/>
              <a:t>章 分治</a:t>
            </a:r>
          </a:p>
        </p:txBody>
      </p:sp>
      <p:sp>
        <p:nvSpPr>
          <p:cNvPr id="7171" name="Text Box 5"/>
          <p:cNvSpPr txBox="1">
            <a:spLocks noChangeArrowheads="1"/>
          </p:cNvSpPr>
          <p:nvPr/>
        </p:nvSpPr>
        <p:spPr bwMode="auto">
          <a:xfrm>
            <a:off x="107950" y="1173163"/>
            <a:ext cx="8964613" cy="55707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nSpc>
                <a:spcPct val="110000"/>
              </a:lnSpc>
              <a:spcBef>
                <a:spcPct val="10000"/>
              </a:spcBef>
              <a:spcAft>
                <a:spcPct val="10000"/>
              </a:spcAft>
              <a:buSzPct val="75000"/>
              <a:buFont typeface="Wingdings" pitchFamily="2" charset="2"/>
              <a:buNone/>
            </a:pPr>
            <a:r>
              <a:rPr lang="en-US" altLang="zh-CN" sz="2000" dirty="0">
                <a:solidFill>
                  <a:schemeClr val="tx2"/>
                </a:solidFill>
              </a:rPr>
              <a:t>2.9 </a:t>
            </a:r>
            <a:r>
              <a:rPr lang="zh-CN" altLang="en-US" sz="2000" dirty="0">
                <a:solidFill>
                  <a:schemeClr val="tx2"/>
                </a:solidFill>
              </a:rPr>
              <a:t>设</a:t>
            </a:r>
            <a:r>
              <a:rPr lang="en-US" altLang="zh-CN" sz="2000" dirty="0">
                <a:solidFill>
                  <a:schemeClr val="tx2"/>
                </a:solidFill>
              </a:rPr>
              <a:t>T[0:n-1]</a:t>
            </a:r>
            <a:r>
              <a:rPr lang="zh-CN" altLang="en-US" sz="2000" dirty="0">
                <a:solidFill>
                  <a:schemeClr val="tx2"/>
                </a:solidFill>
              </a:rPr>
              <a:t>是</a:t>
            </a:r>
            <a:r>
              <a:rPr lang="en-US" altLang="zh-CN" sz="2000" dirty="0">
                <a:solidFill>
                  <a:schemeClr val="tx2"/>
                </a:solidFill>
              </a:rPr>
              <a:t>n</a:t>
            </a:r>
            <a:r>
              <a:rPr lang="zh-CN" altLang="en-US" sz="2000" dirty="0">
                <a:solidFill>
                  <a:schemeClr val="tx2"/>
                </a:solidFill>
              </a:rPr>
              <a:t>个元素的数组</a:t>
            </a:r>
            <a:r>
              <a:rPr lang="en-US" altLang="zh-CN" sz="2000" dirty="0">
                <a:solidFill>
                  <a:schemeClr val="tx2"/>
                </a:solidFill>
              </a:rPr>
              <a:t>. </a:t>
            </a:r>
            <a:r>
              <a:rPr lang="zh-CN" altLang="en-US" sz="2000" dirty="0">
                <a:solidFill>
                  <a:schemeClr val="tx2"/>
                </a:solidFill>
              </a:rPr>
              <a:t>对任一元素</a:t>
            </a:r>
            <a:r>
              <a:rPr lang="en-US" altLang="zh-CN" sz="2000" dirty="0">
                <a:solidFill>
                  <a:schemeClr val="tx2"/>
                </a:solidFill>
              </a:rPr>
              <a:t>x, </a:t>
            </a:r>
            <a:r>
              <a:rPr lang="zh-CN" altLang="en-US" sz="2000" dirty="0">
                <a:solidFill>
                  <a:schemeClr val="tx2"/>
                </a:solidFill>
              </a:rPr>
              <a:t>设</a:t>
            </a:r>
            <a:r>
              <a:rPr lang="en-US" altLang="zh-CN" sz="2000" dirty="0">
                <a:solidFill>
                  <a:schemeClr val="tx2"/>
                </a:solidFill>
              </a:rPr>
              <a:t>S(x)={ </a:t>
            </a:r>
            <a:r>
              <a:rPr lang="en-US" altLang="zh-CN" sz="2000" dirty="0" err="1">
                <a:solidFill>
                  <a:schemeClr val="tx2"/>
                </a:solidFill>
              </a:rPr>
              <a:t>i</a:t>
            </a:r>
            <a:r>
              <a:rPr lang="en-US" altLang="zh-CN" sz="2000" dirty="0">
                <a:solidFill>
                  <a:schemeClr val="tx2"/>
                </a:solidFill>
              </a:rPr>
              <a:t> | T[</a:t>
            </a:r>
            <a:r>
              <a:rPr lang="en-US" altLang="zh-CN" sz="2000" dirty="0" err="1">
                <a:solidFill>
                  <a:schemeClr val="tx2"/>
                </a:solidFill>
              </a:rPr>
              <a:t>i</a:t>
            </a:r>
            <a:r>
              <a:rPr lang="en-US" altLang="zh-CN" sz="2000" dirty="0">
                <a:solidFill>
                  <a:schemeClr val="tx2"/>
                </a:solidFill>
              </a:rPr>
              <a:t>]=x}.</a:t>
            </a:r>
            <a:r>
              <a:rPr lang="zh-CN" altLang="en-US" sz="2000" dirty="0">
                <a:solidFill>
                  <a:schemeClr val="tx2"/>
                </a:solidFill>
              </a:rPr>
              <a:t>当</a:t>
            </a:r>
            <a:r>
              <a:rPr lang="en-US" altLang="zh-CN" sz="2000" dirty="0">
                <a:solidFill>
                  <a:schemeClr val="tx2"/>
                </a:solidFill>
              </a:rPr>
              <a:t>|S(x)|&gt;n/2</a:t>
            </a:r>
            <a:r>
              <a:rPr lang="zh-CN" altLang="en-US" sz="2000" dirty="0">
                <a:solidFill>
                  <a:schemeClr val="tx2"/>
                </a:solidFill>
              </a:rPr>
              <a:t>时</a:t>
            </a:r>
            <a:r>
              <a:rPr lang="en-US" altLang="zh-CN" sz="2000" dirty="0">
                <a:solidFill>
                  <a:schemeClr val="tx2"/>
                </a:solidFill>
              </a:rPr>
              <a:t>, </a:t>
            </a:r>
            <a:r>
              <a:rPr lang="zh-CN" altLang="en-US" sz="2000" dirty="0">
                <a:solidFill>
                  <a:schemeClr val="tx2"/>
                </a:solidFill>
              </a:rPr>
              <a:t>称</a:t>
            </a:r>
            <a:r>
              <a:rPr lang="en-US" altLang="zh-CN" sz="2000" dirty="0">
                <a:solidFill>
                  <a:schemeClr val="tx2"/>
                </a:solidFill>
              </a:rPr>
              <a:t>x</a:t>
            </a:r>
            <a:r>
              <a:rPr lang="zh-CN" altLang="en-US" sz="2000" dirty="0">
                <a:solidFill>
                  <a:schemeClr val="tx2"/>
                </a:solidFill>
              </a:rPr>
              <a:t>为主元素</a:t>
            </a:r>
            <a:r>
              <a:rPr lang="en-US" altLang="zh-CN" sz="2000" dirty="0">
                <a:solidFill>
                  <a:schemeClr val="tx2"/>
                </a:solidFill>
              </a:rPr>
              <a:t>. </a:t>
            </a:r>
            <a:r>
              <a:rPr lang="zh-CN" altLang="en-US" sz="2000" dirty="0">
                <a:solidFill>
                  <a:schemeClr val="tx2"/>
                </a:solidFill>
              </a:rPr>
              <a:t>设计一个线性时间算法</a:t>
            </a:r>
            <a:r>
              <a:rPr lang="en-US" altLang="zh-CN" sz="2000" dirty="0">
                <a:solidFill>
                  <a:schemeClr val="tx2"/>
                </a:solidFill>
              </a:rPr>
              <a:t>, </a:t>
            </a:r>
            <a:r>
              <a:rPr lang="zh-CN" altLang="en-US" sz="2000" dirty="0">
                <a:solidFill>
                  <a:schemeClr val="tx2"/>
                </a:solidFill>
              </a:rPr>
              <a:t>确定</a:t>
            </a:r>
            <a:r>
              <a:rPr lang="en-US" altLang="zh-CN" sz="2000" dirty="0">
                <a:solidFill>
                  <a:schemeClr val="tx2"/>
                </a:solidFill>
              </a:rPr>
              <a:t>T[0:n-1]</a:t>
            </a:r>
            <a:r>
              <a:rPr lang="zh-CN" altLang="en-US" sz="2000" dirty="0">
                <a:solidFill>
                  <a:schemeClr val="tx2"/>
                </a:solidFill>
              </a:rPr>
              <a:t>是否有一个主元素</a:t>
            </a:r>
            <a:r>
              <a:rPr lang="en-US" altLang="zh-CN" sz="2000" dirty="0">
                <a:solidFill>
                  <a:schemeClr val="tx2"/>
                </a:solidFill>
              </a:rPr>
              <a:t>. </a:t>
            </a:r>
          </a:p>
          <a:p>
            <a:pPr>
              <a:lnSpc>
                <a:spcPct val="110000"/>
              </a:lnSpc>
              <a:spcBef>
                <a:spcPct val="10000"/>
              </a:spcBef>
              <a:spcAft>
                <a:spcPct val="10000"/>
              </a:spcAft>
              <a:buSzPct val="75000"/>
              <a:buFont typeface="Wingdings" pitchFamily="2" charset="2"/>
              <a:buNone/>
            </a:pPr>
            <a:r>
              <a:rPr lang="zh-CN" altLang="en-US" sz="2000" dirty="0">
                <a:solidFill>
                  <a:schemeClr val="tx2"/>
                </a:solidFill>
              </a:rPr>
              <a:t>算法</a:t>
            </a:r>
            <a:r>
              <a:rPr lang="en-US" altLang="zh-CN" sz="2000" dirty="0">
                <a:solidFill>
                  <a:schemeClr val="tx2"/>
                </a:solidFill>
              </a:rPr>
              <a:t>1: </a:t>
            </a:r>
            <a:r>
              <a:rPr lang="zh-CN" altLang="en-US" sz="2000" dirty="0">
                <a:solidFill>
                  <a:schemeClr val="tx2"/>
                </a:solidFill>
              </a:rPr>
              <a:t>性质</a:t>
            </a:r>
            <a:r>
              <a:rPr lang="en-US" altLang="zh-CN" sz="2000" dirty="0">
                <a:solidFill>
                  <a:schemeClr val="tx2"/>
                </a:solidFill>
                <a:sym typeface="Symbol" pitchFamily="18" charset="2"/>
              </a:rPr>
              <a:t>: </a:t>
            </a:r>
            <a:r>
              <a:rPr lang="zh-CN" altLang="en-US" sz="2000" dirty="0">
                <a:solidFill>
                  <a:schemeClr val="tx2"/>
                </a:solidFill>
                <a:sym typeface="Symbol" pitchFamily="18" charset="2"/>
              </a:rPr>
              <a:t>若数列有主元素</a:t>
            </a:r>
            <a:r>
              <a:rPr lang="en-US" altLang="zh-CN" sz="2000" dirty="0">
                <a:solidFill>
                  <a:schemeClr val="tx2"/>
                </a:solidFill>
                <a:sym typeface="Symbol" pitchFamily="18" charset="2"/>
              </a:rPr>
              <a:t>, </a:t>
            </a:r>
            <a:r>
              <a:rPr lang="zh-CN" altLang="en-US" sz="2000" dirty="0">
                <a:solidFill>
                  <a:schemeClr val="tx2"/>
                </a:solidFill>
                <a:sym typeface="Symbol" pitchFamily="18" charset="2"/>
              </a:rPr>
              <a:t>则中位数必为主元素</a:t>
            </a:r>
            <a:r>
              <a:rPr lang="en-US" altLang="zh-CN" sz="2000" dirty="0">
                <a:solidFill>
                  <a:schemeClr val="tx2"/>
                </a:solidFill>
                <a:sym typeface="Symbol" pitchFamily="18" charset="2"/>
              </a:rPr>
              <a:t>. </a:t>
            </a:r>
            <a:endParaRPr lang="en-US" altLang="zh-CN" sz="2000" dirty="0">
              <a:solidFill>
                <a:schemeClr val="tx2"/>
              </a:solidFill>
            </a:endParaRPr>
          </a:p>
          <a:p>
            <a:pPr>
              <a:lnSpc>
                <a:spcPct val="110000"/>
              </a:lnSpc>
              <a:spcBef>
                <a:spcPct val="10000"/>
              </a:spcBef>
              <a:spcAft>
                <a:spcPct val="10000"/>
              </a:spcAft>
              <a:buSzPct val="75000"/>
              <a:buFont typeface="Wingdings" pitchFamily="2" charset="2"/>
              <a:buNone/>
            </a:pPr>
            <a:r>
              <a:rPr lang="zh-CN" altLang="en-US" sz="2000" dirty="0">
                <a:solidFill>
                  <a:schemeClr val="tx2"/>
                </a:solidFill>
              </a:rPr>
              <a:t>    </a:t>
            </a:r>
            <a:r>
              <a:rPr lang="en-US" altLang="zh-CN" sz="2000" dirty="0" smtClean="0">
                <a:solidFill>
                  <a:schemeClr val="tx2"/>
                </a:solidFill>
              </a:rPr>
              <a:t>1. </a:t>
            </a:r>
            <a:r>
              <a:rPr lang="zh-CN" altLang="en-US" sz="2000" dirty="0" smtClean="0">
                <a:solidFill>
                  <a:schemeClr val="tx2"/>
                </a:solidFill>
              </a:rPr>
              <a:t>使用线性时间选择找中位数</a:t>
            </a:r>
            <a:r>
              <a:rPr lang="en-US" altLang="zh-CN" sz="2000" dirty="0" smtClean="0">
                <a:solidFill>
                  <a:schemeClr val="tx2"/>
                </a:solidFill>
              </a:rPr>
              <a:t>p, </a:t>
            </a:r>
            <a:r>
              <a:rPr lang="zh-CN" altLang="en-US" sz="2000" dirty="0">
                <a:solidFill>
                  <a:schemeClr val="tx2"/>
                </a:solidFill>
              </a:rPr>
              <a:t>即第</a:t>
            </a:r>
            <a:r>
              <a:rPr lang="zh-CN" altLang="en-US" sz="2000" dirty="0">
                <a:solidFill>
                  <a:schemeClr val="tx2"/>
                </a:solidFill>
                <a:sym typeface="Symbol" pitchFamily="18" charset="2"/>
              </a:rPr>
              <a:t></a:t>
            </a:r>
            <a:r>
              <a:rPr lang="en-US" altLang="zh-CN" sz="2000" dirty="0">
                <a:solidFill>
                  <a:schemeClr val="tx2"/>
                </a:solidFill>
                <a:sym typeface="Symbol" pitchFamily="18" charset="2"/>
              </a:rPr>
              <a:t>(n+1)/2</a:t>
            </a:r>
            <a:r>
              <a:rPr lang="zh-CN" altLang="en-US" sz="2000" dirty="0">
                <a:solidFill>
                  <a:schemeClr val="tx2"/>
                </a:solidFill>
                <a:sym typeface="Symbol" pitchFamily="18" charset="2"/>
              </a:rPr>
              <a:t>大的数</a:t>
            </a:r>
            <a:r>
              <a:rPr lang="en-US" altLang="zh-CN" sz="2000" dirty="0">
                <a:solidFill>
                  <a:schemeClr val="tx2"/>
                </a:solidFill>
                <a:sym typeface="Symbol" pitchFamily="18" charset="2"/>
              </a:rPr>
              <a:t>, </a:t>
            </a:r>
            <a:endParaRPr lang="en-US" altLang="zh-CN" sz="2000" dirty="0" smtClean="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en-US" altLang="zh-CN" sz="2000" dirty="0">
                <a:solidFill>
                  <a:schemeClr val="tx2"/>
                </a:solidFill>
                <a:sym typeface="Symbol" pitchFamily="18" charset="2"/>
              </a:rPr>
              <a:t> </a:t>
            </a:r>
            <a:r>
              <a:rPr lang="en-US" altLang="zh-CN" sz="2000" dirty="0" smtClean="0">
                <a:solidFill>
                  <a:schemeClr val="tx2"/>
                </a:solidFill>
                <a:sym typeface="Symbol" pitchFamily="18" charset="2"/>
              </a:rPr>
              <a:t>   2. </a:t>
            </a:r>
            <a:r>
              <a:rPr lang="zh-CN" altLang="en-US" sz="2000" dirty="0" smtClean="0">
                <a:solidFill>
                  <a:schemeClr val="tx2"/>
                </a:solidFill>
                <a:sym typeface="Symbol" pitchFamily="18" charset="2"/>
              </a:rPr>
              <a:t>再计数</a:t>
            </a:r>
            <a:r>
              <a:rPr lang="en-US" altLang="zh-CN" sz="2000" dirty="0" smtClean="0">
                <a:solidFill>
                  <a:schemeClr val="tx2"/>
                </a:solidFill>
                <a:sym typeface="Symbol" pitchFamily="18" charset="2"/>
              </a:rPr>
              <a:t>p</a:t>
            </a:r>
            <a:r>
              <a:rPr lang="zh-CN" altLang="en-US" sz="2000" dirty="0" smtClean="0">
                <a:solidFill>
                  <a:schemeClr val="tx2"/>
                </a:solidFill>
                <a:sym typeface="Symbol" pitchFamily="18" charset="2"/>
              </a:rPr>
              <a:t>出现次数</a:t>
            </a:r>
            <a:r>
              <a:rPr lang="en-US" altLang="zh-CN" sz="2000" dirty="0" smtClean="0">
                <a:solidFill>
                  <a:schemeClr val="tx2"/>
                </a:solidFill>
                <a:sym typeface="Symbol" pitchFamily="18" charset="2"/>
              </a:rPr>
              <a:t>k. </a:t>
            </a:r>
          </a:p>
          <a:p>
            <a:pPr>
              <a:lnSpc>
                <a:spcPct val="110000"/>
              </a:lnSpc>
              <a:spcBef>
                <a:spcPct val="10000"/>
              </a:spcBef>
              <a:spcAft>
                <a:spcPct val="10000"/>
              </a:spcAft>
              <a:buSzPct val="75000"/>
              <a:buFont typeface="Wingdings" pitchFamily="2" charset="2"/>
              <a:buNone/>
            </a:pPr>
            <a:r>
              <a:rPr lang="en-US" altLang="zh-CN" sz="2000" dirty="0">
                <a:solidFill>
                  <a:schemeClr val="tx2"/>
                </a:solidFill>
                <a:sym typeface="Symbol" pitchFamily="18" charset="2"/>
              </a:rPr>
              <a:t> </a:t>
            </a:r>
            <a:r>
              <a:rPr lang="en-US" altLang="zh-CN" sz="2000" dirty="0" smtClean="0">
                <a:solidFill>
                  <a:schemeClr val="tx2"/>
                </a:solidFill>
                <a:sym typeface="Symbol" pitchFamily="18" charset="2"/>
              </a:rPr>
              <a:t>   3. </a:t>
            </a:r>
            <a:r>
              <a:rPr lang="zh-CN" altLang="en-US" sz="2000" dirty="0" smtClean="0">
                <a:solidFill>
                  <a:schemeClr val="tx2"/>
                </a:solidFill>
                <a:sym typeface="Symbol" pitchFamily="18" charset="2"/>
              </a:rPr>
              <a:t>若</a:t>
            </a:r>
            <a:r>
              <a:rPr lang="en-US" altLang="zh-CN" sz="2000" dirty="0" smtClean="0">
                <a:solidFill>
                  <a:schemeClr val="tx2"/>
                </a:solidFill>
                <a:sym typeface="Symbol" pitchFamily="18" charset="2"/>
              </a:rPr>
              <a:t>k&gt;n/2</a:t>
            </a:r>
            <a:r>
              <a:rPr lang="en-US" altLang="zh-CN" sz="2000" dirty="0">
                <a:solidFill>
                  <a:schemeClr val="tx2"/>
                </a:solidFill>
                <a:sym typeface="Symbol" pitchFamily="18" charset="2"/>
              </a:rPr>
              <a:t>, </a:t>
            </a:r>
            <a:r>
              <a:rPr lang="zh-CN" altLang="en-US" sz="2000" dirty="0">
                <a:solidFill>
                  <a:schemeClr val="tx2"/>
                </a:solidFill>
                <a:sym typeface="Symbol" pitchFamily="18" charset="2"/>
              </a:rPr>
              <a:t>则</a:t>
            </a:r>
            <a:r>
              <a:rPr lang="en-US" altLang="zh-CN" sz="2000" dirty="0" smtClean="0">
                <a:solidFill>
                  <a:schemeClr val="tx2"/>
                </a:solidFill>
                <a:sym typeface="Symbol" pitchFamily="18" charset="2"/>
              </a:rPr>
              <a:t>a</a:t>
            </a:r>
            <a:r>
              <a:rPr lang="zh-CN" altLang="en-US" sz="2000" dirty="0" smtClean="0">
                <a:solidFill>
                  <a:schemeClr val="tx2"/>
                </a:solidFill>
                <a:sym typeface="Symbol" pitchFamily="18" charset="2"/>
              </a:rPr>
              <a:t>为</a:t>
            </a:r>
            <a:r>
              <a:rPr lang="zh-CN" altLang="en-US" sz="2000" dirty="0">
                <a:solidFill>
                  <a:schemeClr val="tx2"/>
                </a:solidFill>
                <a:sym typeface="Symbol" pitchFamily="18" charset="2"/>
              </a:rPr>
              <a:t>主元素</a:t>
            </a:r>
            <a:r>
              <a:rPr lang="en-US" altLang="zh-CN" sz="2000" dirty="0">
                <a:solidFill>
                  <a:schemeClr val="tx2"/>
                </a:solidFill>
                <a:sym typeface="Symbol" pitchFamily="18" charset="2"/>
              </a:rPr>
              <a:t>; </a:t>
            </a:r>
            <a:r>
              <a:rPr lang="zh-CN" altLang="en-US" sz="2000" dirty="0">
                <a:solidFill>
                  <a:schemeClr val="tx2"/>
                </a:solidFill>
                <a:sym typeface="Symbol" pitchFamily="18" charset="2"/>
              </a:rPr>
              <a:t>否则无主元素</a:t>
            </a:r>
            <a:r>
              <a:rPr lang="en-US" altLang="zh-CN" sz="2000" dirty="0">
                <a:solidFill>
                  <a:schemeClr val="tx2"/>
                </a:solidFill>
                <a:sym typeface="Symbol" pitchFamily="18" charset="2"/>
              </a:rPr>
              <a:t>. </a:t>
            </a:r>
          </a:p>
          <a:p>
            <a:pPr>
              <a:lnSpc>
                <a:spcPct val="110000"/>
              </a:lnSpc>
              <a:spcBef>
                <a:spcPct val="10000"/>
              </a:spcBef>
              <a:spcAft>
                <a:spcPct val="10000"/>
              </a:spcAft>
              <a:buSzPct val="75000"/>
              <a:buFont typeface="Wingdings" pitchFamily="2" charset="2"/>
              <a:buNone/>
            </a:pPr>
            <a:r>
              <a:rPr lang="zh-CN" altLang="en-US" sz="2000" dirty="0">
                <a:solidFill>
                  <a:schemeClr val="tx2"/>
                </a:solidFill>
                <a:sym typeface="Symbol" pitchFamily="18" charset="2"/>
              </a:rPr>
              <a:t>    找中位数时间</a:t>
            </a:r>
            <a:r>
              <a:rPr lang="en-US" altLang="zh-CN" sz="2000" dirty="0">
                <a:solidFill>
                  <a:schemeClr val="tx2"/>
                </a:solidFill>
                <a:sym typeface="Symbol" pitchFamily="18" charset="2"/>
              </a:rPr>
              <a:t>O(n), </a:t>
            </a:r>
            <a:r>
              <a:rPr lang="zh-CN" altLang="en-US" sz="2000" dirty="0">
                <a:solidFill>
                  <a:schemeClr val="tx2"/>
                </a:solidFill>
                <a:sym typeface="Symbol" pitchFamily="18" charset="2"/>
              </a:rPr>
              <a:t>计数</a:t>
            </a:r>
            <a:r>
              <a:rPr lang="en-US" altLang="zh-CN" sz="2000" dirty="0">
                <a:solidFill>
                  <a:schemeClr val="tx2"/>
                </a:solidFill>
                <a:sym typeface="Symbol" pitchFamily="18" charset="2"/>
              </a:rPr>
              <a:t>a</a:t>
            </a:r>
            <a:r>
              <a:rPr lang="zh-CN" altLang="en-US" sz="2000" dirty="0">
                <a:solidFill>
                  <a:schemeClr val="tx2"/>
                </a:solidFill>
                <a:sym typeface="Symbol" pitchFamily="18" charset="2"/>
              </a:rPr>
              <a:t>出现次数时间</a:t>
            </a:r>
            <a:r>
              <a:rPr lang="en-US" altLang="zh-CN" sz="2000" dirty="0">
                <a:solidFill>
                  <a:schemeClr val="tx2"/>
                </a:solidFill>
                <a:sym typeface="Symbol" pitchFamily="18" charset="2"/>
              </a:rPr>
              <a:t>O(n). </a:t>
            </a:r>
          </a:p>
          <a:p>
            <a:pPr>
              <a:lnSpc>
                <a:spcPct val="110000"/>
              </a:lnSpc>
              <a:spcBef>
                <a:spcPct val="10000"/>
              </a:spcBef>
              <a:spcAft>
                <a:spcPct val="10000"/>
              </a:spcAft>
              <a:buSzPct val="75000"/>
              <a:buFont typeface="Wingdings" pitchFamily="2" charset="2"/>
              <a:buNone/>
            </a:pPr>
            <a:r>
              <a:rPr lang="zh-CN" altLang="en-US" sz="2000" dirty="0">
                <a:solidFill>
                  <a:schemeClr val="tx2"/>
                </a:solidFill>
                <a:sym typeface="Symbol" pitchFamily="18" charset="2"/>
              </a:rPr>
              <a:t>算法</a:t>
            </a:r>
            <a:r>
              <a:rPr lang="en-US" altLang="zh-CN" sz="2000" dirty="0">
                <a:solidFill>
                  <a:schemeClr val="tx2"/>
                </a:solidFill>
                <a:sym typeface="Symbol" pitchFamily="18" charset="2"/>
              </a:rPr>
              <a:t>2: </a:t>
            </a:r>
            <a:r>
              <a:rPr lang="zh-CN" altLang="en-US" sz="2000" dirty="0">
                <a:solidFill>
                  <a:schemeClr val="tx2"/>
                </a:solidFill>
                <a:sym typeface="Symbol" pitchFamily="18" charset="2"/>
              </a:rPr>
              <a:t>性质</a:t>
            </a:r>
            <a:r>
              <a:rPr lang="en-US" altLang="zh-CN" sz="2000" dirty="0">
                <a:solidFill>
                  <a:schemeClr val="tx2"/>
                </a:solidFill>
                <a:sym typeface="Symbol" pitchFamily="18" charset="2"/>
              </a:rPr>
              <a:t>: </a:t>
            </a:r>
            <a:r>
              <a:rPr lang="zh-CN" altLang="en-US" sz="2000" dirty="0">
                <a:solidFill>
                  <a:schemeClr val="tx2"/>
                </a:solidFill>
                <a:sym typeface="Symbol" pitchFamily="18" charset="2"/>
              </a:rPr>
              <a:t>若数列有主元素</a:t>
            </a:r>
            <a:r>
              <a:rPr lang="en-US" altLang="zh-CN" sz="2000" dirty="0">
                <a:solidFill>
                  <a:schemeClr val="tx2"/>
                </a:solidFill>
                <a:sym typeface="Symbol" pitchFamily="18" charset="2"/>
              </a:rPr>
              <a:t>, </a:t>
            </a:r>
            <a:r>
              <a:rPr lang="zh-CN" altLang="en-US" sz="2000" dirty="0">
                <a:solidFill>
                  <a:schemeClr val="tx2"/>
                </a:solidFill>
                <a:sym typeface="Symbol" pitchFamily="18" charset="2"/>
              </a:rPr>
              <a:t>则去掉两个不同数</a:t>
            </a:r>
            <a:r>
              <a:rPr lang="en-US" altLang="zh-CN" sz="2000" dirty="0">
                <a:solidFill>
                  <a:schemeClr val="tx2"/>
                </a:solidFill>
                <a:sym typeface="Symbol" pitchFamily="18" charset="2"/>
              </a:rPr>
              <a:t>, </a:t>
            </a:r>
            <a:r>
              <a:rPr lang="zh-CN" altLang="en-US" sz="2000" dirty="0">
                <a:solidFill>
                  <a:schemeClr val="tx2"/>
                </a:solidFill>
                <a:sym typeface="Symbol" pitchFamily="18" charset="2"/>
              </a:rPr>
              <a:t>主元素不变</a:t>
            </a:r>
            <a:r>
              <a:rPr lang="en-US" altLang="zh-CN" sz="2000" dirty="0">
                <a:solidFill>
                  <a:schemeClr val="tx2"/>
                </a:solidFill>
                <a:sym typeface="Symbol" pitchFamily="18" charset="2"/>
              </a:rPr>
              <a:t>. </a:t>
            </a:r>
          </a:p>
          <a:p>
            <a:pPr>
              <a:lnSpc>
                <a:spcPct val="110000"/>
              </a:lnSpc>
              <a:spcBef>
                <a:spcPct val="10000"/>
              </a:spcBef>
              <a:spcAft>
                <a:spcPct val="10000"/>
              </a:spcAft>
              <a:buSzPct val="75000"/>
              <a:buFont typeface="Wingdings" pitchFamily="2" charset="2"/>
              <a:buNone/>
            </a:pPr>
            <a:r>
              <a:rPr lang="zh-CN" altLang="en-US" sz="2000" dirty="0">
                <a:solidFill>
                  <a:schemeClr val="tx2"/>
                </a:solidFill>
                <a:sym typeface="Symbol" pitchFamily="18" charset="2"/>
              </a:rPr>
              <a:t>1</a:t>
            </a:r>
            <a:r>
              <a:rPr lang="en-US" altLang="zh-CN" sz="2000" dirty="0">
                <a:solidFill>
                  <a:schemeClr val="tx2"/>
                </a:solidFill>
                <a:sym typeface="Symbol" pitchFamily="18" charset="2"/>
              </a:rPr>
              <a:t>. p=T[0], </a:t>
            </a:r>
            <a:r>
              <a:rPr lang="en-US" altLang="zh-CN" sz="2000" dirty="0" err="1">
                <a:solidFill>
                  <a:schemeClr val="tx2"/>
                </a:solidFill>
                <a:sym typeface="Symbol" pitchFamily="18" charset="2"/>
              </a:rPr>
              <a:t>ct</a:t>
            </a:r>
            <a:r>
              <a:rPr lang="en-US" altLang="zh-CN" sz="2000" dirty="0">
                <a:solidFill>
                  <a:schemeClr val="tx2"/>
                </a:solidFill>
                <a:sym typeface="Symbol" pitchFamily="18" charset="2"/>
              </a:rPr>
              <a:t>=1, </a:t>
            </a:r>
            <a:r>
              <a:rPr lang="en-US" altLang="zh-CN" sz="2000" dirty="0" err="1">
                <a:solidFill>
                  <a:schemeClr val="tx2"/>
                </a:solidFill>
                <a:sym typeface="Symbol" pitchFamily="18" charset="2"/>
              </a:rPr>
              <a:t>i</a:t>
            </a:r>
            <a:r>
              <a:rPr lang="en-US" altLang="zh-CN" sz="2000" dirty="0">
                <a:solidFill>
                  <a:schemeClr val="tx2"/>
                </a:solidFill>
                <a:sym typeface="Symbol" pitchFamily="18" charset="2"/>
              </a:rPr>
              <a:t>=1, //p</a:t>
            </a:r>
            <a:r>
              <a:rPr lang="zh-CN" altLang="en-US" sz="2000" dirty="0">
                <a:solidFill>
                  <a:schemeClr val="tx2"/>
                </a:solidFill>
                <a:sym typeface="Symbol" pitchFamily="18" charset="2"/>
              </a:rPr>
              <a:t>记可能主元素</a:t>
            </a:r>
            <a:r>
              <a:rPr lang="en-US" altLang="zh-CN" sz="2000" dirty="0">
                <a:solidFill>
                  <a:schemeClr val="tx2"/>
                </a:solidFill>
                <a:sym typeface="Symbol" pitchFamily="18" charset="2"/>
              </a:rPr>
              <a:t>, </a:t>
            </a:r>
            <a:r>
              <a:rPr lang="en-US" altLang="zh-CN" sz="2000" dirty="0" err="1">
                <a:solidFill>
                  <a:schemeClr val="tx2"/>
                </a:solidFill>
                <a:sym typeface="Symbol" pitchFamily="18" charset="2"/>
              </a:rPr>
              <a:t>ct</a:t>
            </a:r>
            <a:r>
              <a:rPr lang="zh-CN" altLang="en-US" sz="2000" dirty="0">
                <a:solidFill>
                  <a:schemeClr val="tx2"/>
                </a:solidFill>
                <a:sym typeface="Symbol" pitchFamily="18" charset="2"/>
              </a:rPr>
              <a:t>为计数器</a:t>
            </a:r>
            <a:r>
              <a:rPr lang="en-US" altLang="zh-CN" sz="2000" dirty="0">
                <a:solidFill>
                  <a:schemeClr val="tx2"/>
                </a:solidFill>
                <a:sym typeface="Symbol" pitchFamily="18" charset="2"/>
              </a:rPr>
              <a:t>,</a:t>
            </a:r>
          </a:p>
          <a:p>
            <a:pPr>
              <a:lnSpc>
                <a:spcPct val="110000"/>
              </a:lnSpc>
              <a:spcBef>
                <a:spcPct val="10000"/>
              </a:spcBef>
              <a:spcAft>
                <a:spcPct val="10000"/>
              </a:spcAft>
              <a:buSzPct val="75000"/>
              <a:buFont typeface="Wingdings" pitchFamily="2" charset="2"/>
              <a:buNone/>
            </a:pPr>
            <a:r>
              <a:rPr lang="zh-CN" altLang="en-US" sz="2000" dirty="0">
                <a:solidFill>
                  <a:schemeClr val="tx2"/>
                </a:solidFill>
                <a:sym typeface="Symbol" pitchFamily="18" charset="2"/>
              </a:rPr>
              <a:t>2</a:t>
            </a:r>
            <a:r>
              <a:rPr lang="en-US" altLang="zh-CN" sz="2000" dirty="0">
                <a:solidFill>
                  <a:schemeClr val="tx2"/>
                </a:solidFill>
                <a:sym typeface="Symbol" pitchFamily="18" charset="2"/>
              </a:rPr>
              <a:t>. </a:t>
            </a:r>
            <a:r>
              <a:rPr lang="zh-CN" altLang="en-US" sz="2000" dirty="0">
                <a:solidFill>
                  <a:schemeClr val="tx2"/>
                </a:solidFill>
                <a:sym typeface="Symbol" pitchFamily="18" charset="2"/>
              </a:rPr>
              <a:t>当</a:t>
            </a:r>
            <a:r>
              <a:rPr lang="en-US" altLang="zh-CN" sz="2000" dirty="0" err="1">
                <a:solidFill>
                  <a:schemeClr val="tx2"/>
                </a:solidFill>
                <a:sym typeface="Symbol" pitchFamily="18" charset="2"/>
              </a:rPr>
              <a:t>i</a:t>
            </a:r>
            <a:r>
              <a:rPr lang="en-US" altLang="zh-CN" sz="2000" dirty="0">
                <a:solidFill>
                  <a:schemeClr val="tx2"/>
                </a:solidFill>
                <a:sym typeface="Symbol" pitchFamily="18" charset="2"/>
              </a:rPr>
              <a:t>&lt;n, </a:t>
            </a:r>
            <a:r>
              <a:rPr lang="zh-CN" altLang="en-US" sz="2000" dirty="0">
                <a:solidFill>
                  <a:schemeClr val="tx2"/>
                </a:solidFill>
                <a:sym typeface="Symbol" pitchFamily="18" charset="2"/>
              </a:rPr>
              <a:t>若</a:t>
            </a:r>
            <a:r>
              <a:rPr lang="en-US" altLang="zh-CN" sz="2000" dirty="0">
                <a:solidFill>
                  <a:schemeClr val="tx2"/>
                </a:solidFill>
                <a:sym typeface="Symbol" pitchFamily="18" charset="2"/>
              </a:rPr>
              <a:t>T[</a:t>
            </a:r>
            <a:r>
              <a:rPr lang="en-US" altLang="zh-CN" sz="2000" dirty="0" err="1">
                <a:solidFill>
                  <a:schemeClr val="tx2"/>
                </a:solidFill>
                <a:sym typeface="Symbol" pitchFamily="18" charset="2"/>
              </a:rPr>
              <a:t>i</a:t>
            </a:r>
            <a:r>
              <a:rPr lang="en-US" altLang="zh-CN" sz="2000" dirty="0" smtClean="0">
                <a:solidFill>
                  <a:schemeClr val="tx2"/>
                </a:solidFill>
                <a:sym typeface="Symbol" pitchFamily="18" charset="2"/>
              </a:rPr>
              <a:t>]==p, </a:t>
            </a:r>
            <a:r>
              <a:rPr lang="zh-CN" altLang="en-US" sz="2000" dirty="0" smtClean="0">
                <a:solidFill>
                  <a:schemeClr val="tx2"/>
                </a:solidFill>
                <a:sym typeface="Symbol" pitchFamily="18" charset="2"/>
              </a:rPr>
              <a:t>则</a:t>
            </a:r>
            <a:r>
              <a:rPr lang="en-US" altLang="zh-CN" sz="2000" dirty="0">
                <a:solidFill>
                  <a:schemeClr val="tx2"/>
                </a:solidFill>
                <a:sym typeface="Symbol" pitchFamily="18" charset="2"/>
              </a:rPr>
              <a:t>(</a:t>
            </a:r>
            <a:r>
              <a:rPr lang="en-US" altLang="zh-CN" sz="2000" dirty="0" err="1">
                <a:solidFill>
                  <a:schemeClr val="tx2"/>
                </a:solidFill>
                <a:sym typeface="Symbol" pitchFamily="18" charset="2"/>
              </a:rPr>
              <a:t>ct</a:t>
            </a:r>
            <a:r>
              <a:rPr lang="en-US" altLang="zh-CN" sz="2000" dirty="0">
                <a:solidFill>
                  <a:schemeClr val="tx2"/>
                </a:solidFill>
                <a:sym typeface="Symbol" pitchFamily="18" charset="2"/>
              </a:rPr>
              <a:t>++,</a:t>
            </a:r>
            <a:r>
              <a:rPr lang="en-US" altLang="zh-CN" sz="2000" dirty="0" err="1">
                <a:solidFill>
                  <a:schemeClr val="tx2"/>
                </a:solidFill>
                <a:sym typeface="Symbol" pitchFamily="18" charset="2"/>
              </a:rPr>
              <a:t>i</a:t>
            </a:r>
            <a:r>
              <a:rPr lang="en-US" altLang="zh-CN" sz="2000" dirty="0">
                <a:solidFill>
                  <a:schemeClr val="tx2"/>
                </a:solidFill>
                <a:sym typeface="Symbol" pitchFamily="18" charset="2"/>
              </a:rPr>
              <a:t>++);</a:t>
            </a:r>
            <a:r>
              <a:rPr lang="zh-CN" altLang="en-US" sz="2000" dirty="0">
                <a:solidFill>
                  <a:schemeClr val="tx2"/>
                </a:solidFill>
                <a:sym typeface="Symbol" pitchFamily="18" charset="2"/>
              </a:rPr>
              <a:t>否则</a:t>
            </a:r>
            <a:r>
              <a:rPr lang="en-US" altLang="zh-CN" sz="2000" dirty="0">
                <a:solidFill>
                  <a:schemeClr val="tx2"/>
                </a:solidFill>
                <a:sym typeface="Symbol" pitchFamily="18" charset="2"/>
              </a:rPr>
              <a:t>(</a:t>
            </a:r>
            <a:r>
              <a:rPr lang="en-US" altLang="zh-CN" sz="2000" dirty="0" err="1">
                <a:solidFill>
                  <a:schemeClr val="tx2"/>
                </a:solidFill>
                <a:sym typeface="Symbol" pitchFamily="18" charset="2"/>
              </a:rPr>
              <a:t>ct</a:t>
            </a:r>
            <a:r>
              <a:rPr lang="en-US" altLang="zh-CN" sz="2000" dirty="0">
                <a:solidFill>
                  <a:schemeClr val="tx2"/>
                </a:solidFill>
                <a:sym typeface="Symbol" pitchFamily="18" charset="2"/>
              </a:rPr>
              <a:t>- -,</a:t>
            </a:r>
            <a:r>
              <a:rPr lang="en-US" altLang="zh-CN" sz="2000" dirty="0" err="1">
                <a:solidFill>
                  <a:schemeClr val="tx2"/>
                </a:solidFill>
                <a:sym typeface="Symbol" pitchFamily="18" charset="2"/>
              </a:rPr>
              <a:t>i</a:t>
            </a:r>
            <a:r>
              <a:rPr lang="en-US" altLang="zh-CN" sz="2000" dirty="0">
                <a:solidFill>
                  <a:schemeClr val="tx2"/>
                </a:solidFill>
                <a:sym typeface="Symbol" pitchFamily="18" charset="2"/>
              </a:rPr>
              <a:t>++;</a:t>
            </a:r>
            <a:r>
              <a:rPr lang="zh-CN" altLang="en-US" sz="2000" dirty="0">
                <a:solidFill>
                  <a:schemeClr val="tx2"/>
                </a:solidFill>
                <a:sym typeface="Symbol" pitchFamily="18" charset="2"/>
              </a:rPr>
              <a:t>若</a:t>
            </a:r>
            <a:r>
              <a:rPr lang="en-US" altLang="zh-CN" sz="2000" dirty="0" err="1">
                <a:solidFill>
                  <a:schemeClr val="tx2"/>
                </a:solidFill>
                <a:sym typeface="Symbol" pitchFamily="18" charset="2"/>
              </a:rPr>
              <a:t>ct</a:t>
            </a:r>
            <a:r>
              <a:rPr lang="en-US" altLang="zh-CN" sz="2000" dirty="0">
                <a:solidFill>
                  <a:schemeClr val="tx2"/>
                </a:solidFill>
                <a:sym typeface="Symbol" pitchFamily="18" charset="2"/>
              </a:rPr>
              <a:t>==0, p=T[</a:t>
            </a:r>
            <a:r>
              <a:rPr lang="en-US" altLang="zh-CN" sz="2000" dirty="0" err="1">
                <a:solidFill>
                  <a:schemeClr val="tx2"/>
                </a:solidFill>
                <a:sym typeface="Symbol" pitchFamily="18" charset="2"/>
              </a:rPr>
              <a:t>i</a:t>
            </a:r>
            <a:r>
              <a:rPr lang="en-US" altLang="zh-CN" sz="2000" dirty="0" smtClean="0">
                <a:solidFill>
                  <a:schemeClr val="tx2"/>
                </a:solidFill>
                <a:sym typeface="Symbol" pitchFamily="18" charset="2"/>
              </a:rPr>
              <a:t>], </a:t>
            </a:r>
            <a:r>
              <a:rPr lang="en-US" altLang="zh-CN" sz="2000" dirty="0" err="1" smtClean="0">
                <a:solidFill>
                  <a:schemeClr val="tx2"/>
                </a:solidFill>
                <a:sym typeface="Symbol" pitchFamily="18" charset="2"/>
              </a:rPr>
              <a:t>i</a:t>
            </a:r>
            <a:r>
              <a:rPr lang="en-US" altLang="zh-CN" sz="2000" dirty="0" smtClean="0">
                <a:solidFill>
                  <a:schemeClr val="tx2"/>
                </a:solidFill>
                <a:sym typeface="Symbol" pitchFamily="18" charset="2"/>
              </a:rPr>
              <a:t>++, </a:t>
            </a:r>
            <a:r>
              <a:rPr lang="en-US" altLang="zh-CN" sz="2000" dirty="0" err="1" smtClean="0">
                <a:solidFill>
                  <a:schemeClr val="tx2"/>
                </a:solidFill>
                <a:sym typeface="Symbol" pitchFamily="18" charset="2"/>
              </a:rPr>
              <a:t>ct</a:t>
            </a:r>
            <a:r>
              <a:rPr lang="en-US" altLang="zh-CN" sz="2000" dirty="0" smtClean="0">
                <a:solidFill>
                  <a:schemeClr val="tx2"/>
                </a:solidFill>
                <a:sym typeface="Symbol" pitchFamily="18" charset="2"/>
              </a:rPr>
              <a:t>++) </a:t>
            </a:r>
            <a:endParaRPr lang="en-US" altLang="zh-CN" sz="2000" dirty="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zh-CN" altLang="en-US" sz="2000" dirty="0">
                <a:solidFill>
                  <a:schemeClr val="tx2"/>
                </a:solidFill>
                <a:sym typeface="Symbol" pitchFamily="18" charset="2"/>
              </a:rPr>
              <a:t>3</a:t>
            </a:r>
            <a:r>
              <a:rPr lang="en-US" altLang="zh-CN" sz="2000" dirty="0">
                <a:solidFill>
                  <a:schemeClr val="tx2"/>
                </a:solidFill>
                <a:sym typeface="Symbol" pitchFamily="18" charset="2"/>
              </a:rPr>
              <a:t>. </a:t>
            </a:r>
            <a:r>
              <a:rPr lang="zh-CN" altLang="en-US" sz="2000" dirty="0" smtClean="0">
                <a:solidFill>
                  <a:schemeClr val="tx2"/>
                </a:solidFill>
                <a:sym typeface="Symbol" pitchFamily="18" charset="2"/>
              </a:rPr>
              <a:t>计数</a:t>
            </a:r>
            <a:r>
              <a:rPr lang="en-US" altLang="zh-CN" sz="2000" dirty="0" smtClean="0">
                <a:solidFill>
                  <a:schemeClr val="tx2"/>
                </a:solidFill>
                <a:sym typeface="Symbol" pitchFamily="18" charset="2"/>
              </a:rPr>
              <a:t>p</a:t>
            </a:r>
            <a:r>
              <a:rPr lang="zh-CN" altLang="en-US" sz="2000" dirty="0" smtClean="0">
                <a:solidFill>
                  <a:schemeClr val="tx2"/>
                </a:solidFill>
                <a:sym typeface="Symbol" pitchFamily="18" charset="2"/>
              </a:rPr>
              <a:t>出现次数</a:t>
            </a:r>
            <a:r>
              <a:rPr lang="en-US" altLang="zh-CN" sz="2000" dirty="0" smtClean="0">
                <a:solidFill>
                  <a:schemeClr val="tx2"/>
                </a:solidFill>
                <a:sym typeface="Symbol" pitchFamily="18" charset="2"/>
              </a:rPr>
              <a:t>k, </a:t>
            </a:r>
            <a:r>
              <a:rPr lang="zh-CN" altLang="en-US" sz="2000" dirty="0" smtClean="0">
                <a:solidFill>
                  <a:schemeClr val="tx2"/>
                </a:solidFill>
                <a:sym typeface="Symbol" pitchFamily="18" charset="2"/>
              </a:rPr>
              <a:t>若</a:t>
            </a:r>
            <a:r>
              <a:rPr lang="en-US" altLang="zh-CN" sz="2000" dirty="0" smtClean="0">
                <a:solidFill>
                  <a:schemeClr val="tx2"/>
                </a:solidFill>
                <a:sym typeface="Symbol" pitchFamily="18" charset="2"/>
              </a:rPr>
              <a:t>k&gt;n/2</a:t>
            </a:r>
            <a:r>
              <a:rPr lang="zh-CN" altLang="en-US" sz="2000" dirty="0" smtClean="0">
                <a:solidFill>
                  <a:schemeClr val="tx2"/>
                </a:solidFill>
                <a:sym typeface="Symbol" pitchFamily="18" charset="2"/>
              </a:rPr>
              <a:t>则</a:t>
            </a:r>
            <a:r>
              <a:rPr lang="en-US" altLang="zh-CN" sz="2000" dirty="0" smtClean="0">
                <a:solidFill>
                  <a:schemeClr val="tx2"/>
                </a:solidFill>
                <a:sym typeface="Symbol" pitchFamily="18" charset="2"/>
              </a:rPr>
              <a:t>p</a:t>
            </a:r>
            <a:r>
              <a:rPr lang="zh-CN" altLang="en-US" sz="2000" dirty="0" smtClean="0">
                <a:solidFill>
                  <a:schemeClr val="tx2"/>
                </a:solidFill>
                <a:sym typeface="Symbol" pitchFamily="18" charset="2"/>
              </a:rPr>
              <a:t>是主元素</a:t>
            </a:r>
            <a:r>
              <a:rPr lang="en-US" altLang="zh-CN" sz="2000" dirty="0" smtClean="0">
                <a:solidFill>
                  <a:schemeClr val="tx2"/>
                </a:solidFill>
                <a:sym typeface="Symbol" pitchFamily="18" charset="2"/>
              </a:rPr>
              <a:t>, </a:t>
            </a:r>
            <a:r>
              <a:rPr lang="zh-CN" altLang="en-US" sz="2000" dirty="0" smtClean="0">
                <a:solidFill>
                  <a:schemeClr val="tx2"/>
                </a:solidFill>
                <a:sym typeface="Symbol" pitchFamily="18" charset="2"/>
              </a:rPr>
              <a:t>否则无主元素</a:t>
            </a:r>
            <a:r>
              <a:rPr lang="en-US" altLang="zh-CN" sz="2000" dirty="0">
                <a:solidFill>
                  <a:schemeClr val="tx2"/>
                </a:solidFill>
                <a:sym typeface="Symbol" pitchFamily="18" charset="2"/>
              </a:rPr>
              <a:t>. </a:t>
            </a:r>
          </a:p>
          <a:p>
            <a:pPr>
              <a:lnSpc>
                <a:spcPct val="110000"/>
              </a:lnSpc>
              <a:spcBef>
                <a:spcPct val="10000"/>
              </a:spcBef>
              <a:spcAft>
                <a:spcPct val="10000"/>
              </a:spcAft>
              <a:buSzPct val="75000"/>
              <a:buFont typeface="Wingdings" pitchFamily="2" charset="2"/>
              <a:buNone/>
            </a:pPr>
            <a:r>
              <a:rPr lang="zh-CN" altLang="en-US" sz="2000" dirty="0" smtClean="0">
                <a:solidFill>
                  <a:schemeClr val="tx2"/>
                </a:solidFill>
                <a:sym typeface="Symbol" pitchFamily="18" charset="2"/>
              </a:rPr>
              <a:t>注</a:t>
            </a:r>
            <a:r>
              <a:rPr lang="en-US" altLang="zh-CN" sz="2000" dirty="0" smtClean="0">
                <a:solidFill>
                  <a:schemeClr val="tx2"/>
                </a:solidFill>
                <a:sym typeface="Symbol" pitchFamily="18" charset="2"/>
              </a:rPr>
              <a:t>1: </a:t>
            </a:r>
            <a:r>
              <a:rPr lang="zh-CN" altLang="en-US" sz="2000" dirty="0" smtClean="0">
                <a:solidFill>
                  <a:schemeClr val="tx2"/>
                </a:solidFill>
                <a:sym typeface="Symbol" pitchFamily="18" charset="2"/>
              </a:rPr>
              <a:t>m</a:t>
            </a:r>
            <a:r>
              <a:rPr lang="en-US" altLang="zh-CN" sz="2000" dirty="0" err="1" smtClean="0">
                <a:solidFill>
                  <a:schemeClr val="tx2"/>
                </a:solidFill>
                <a:sym typeface="Symbol" pitchFamily="18" charset="2"/>
              </a:rPr>
              <a:t>ap</a:t>
            </a:r>
            <a:r>
              <a:rPr lang="zh-CN" altLang="en-US" sz="2000" dirty="0">
                <a:solidFill>
                  <a:schemeClr val="tx2"/>
                </a:solidFill>
                <a:sym typeface="Symbol" pitchFamily="18" charset="2"/>
              </a:rPr>
              <a:t>对应平衡二叉树每次插入删除搜索时间是</a:t>
            </a:r>
            <a:r>
              <a:rPr lang="en-US" altLang="zh-CN" sz="2000" dirty="0">
                <a:solidFill>
                  <a:schemeClr val="tx2"/>
                </a:solidFill>
                <a:sym typeface="Symbol" pitchFamily="18" charset="2"/>
              </a:rPr>
              <a:t>O(</a:t>
            </a:r>
            <a:r>
              <a:rPr lang="en-US" altLang="zh-CN" sz="2000" dirty="0" err="1">
                <a:solidFill>
                  <a:schemeClr val="tx2"/>
                </a:solidFill>
                <a:sym typeface="Symbol" pitchFamily="18" charset="2"/>
              </a:rPr>
              <a:t>logn</a:t>
            </a:r>
            <a:r>
              <a:rPr lang="en-US" altLang="zh-CN" sz="2000" dirty="0">
                <a:solidFill>
                  <a:schemeClr val="tx2"/>
                </a:solidFill>
                <a:sym typeface="Symbol" pitchFamily="18" charset="2"/>
              </a:rPr>
              <a:t>) </a:t>
            </a:r>
            <a:endParaRPr lang="en-US" altLang="zh-CN" sz="2000" dirty="0" smtClean="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zh-CN" altLang="en-US" sz="2000" dirty="0" smtClean="0">
                <a:solidFill>
                  <a:schemeClr val="tx2"/>
                </a:solidFill>
                <a:sym typeface="Symbol" pitchFamily="18" charset="2"/>
              </a:rPr>
              <a:t>注</a:t>
            </a:r>
            <a:r>
              <a:rPr lang="en-US" altLang="zh-CN" sz="2000" dirty="0" smtClean="0">
                <a:solidFill>
                  <a:schemeClr val="tx2"/>
                </a:solidFill>
                <a:sym typeface="Symbol" pitchFamily="18" charset="2"/>
              </a:rPr>
              <a:t>2: </a:t>
            </a:r>
            <a:r>
              <a:rPr lang="zh-CN" altLang="en-US" sz="2000" dirty="0" smtClean="0">
                <a:solidFill>
                  <a:schemeClr val="tx2"/>
                </a:solidFill>
                <a:sym typeface="Symbol" pitchFamily="18" charset="2"/>
              </a:rPr>
              <a:t>有人用计数的方法</a:t>
            </a:r>
            <a:r>
              <a:rPr lang="en-US" altLang="zh-CN" sz="2000" dirty="0" smtClean="0">
                <a:solidFill>
                  <a:schemeClr val="tx2"/>
                </a:solidFill>
                <a:sym typeface="Symbol" pitchFamily="18" charset="2"/>
              </a:rPr>
              <a:t>, </a:t>
            </a:r>
            <a:r>
              <a:rPr lang="zh-CN" altLang="en-US" sz="2000" dirty="0" smtClean="0">
                <a:solidFill>
                  <a:schemeClr val="tx2"/>
                </a:solidFill>
                <a:sym typeface="Symbol" pitchFamily="18" charset="2"/>
              </a:rPr>
              <a:t>当知道数组</a:t>
            </a:r>
            <a:r>
              <a:rPr lang="en-US" altLang="zh-CN" sz="2000" dirty="0" smtClean="0">
                <a:solidFill>
                  <a:schemeClr val="tx2"/>
                </a:solidFill>
                <a:sym typeface="Symbol" pitchFamily="18" charset="2"/>
              </a:rPr>
              <a:t>T</a:t>
            </a:r>
            <a:r>
              <a:rPr lang="zh-CN" altLang="en-US" sz="2000" dirty="0" smtClean="0">
                <a:solidFill>
                  <a:schemeClr val="tx2"/>
                </a:solidFill>
                <a:sym typeface="Symbol" pitchFamily="18" charset="2"/>
              </a:rPr>
              <a:t>的取值范围时是可行的</a:t>
            </a:r>
            <a:r>
              <a:rPr lang="en-US" altLang="zh-CN" sz="2000" dirty="0" smtClean="0">
                <a:solidFill>
                  <a:schemeClr val="tx2"/>
                </a:solidFill>
                <a:sym typeface="Symbol" pitchFamily="18" charset="2"/>
              </a:rPr>
              <a:t>. </a:t>
            </a:r>
          </a:p>
          <a:p>
            <a:pPr>
              <a:lnSpc>
                <a:spcPct val="110000"/>
              </a:lnSpc>
              <a:spcBef>
                <a:spcPct val="10000"/>
              </a:spcBef>
              <a:spcAft>
                <a:spcPct val="10000"/>
              </a:spcAft>
              <a:buSzPct val="75000"/>
              <a:buFont typeface="Wingdings" pitchFamily="2" charset="2"/>
              <a:buNone/>
            </a:pPr>
            <a:r>
              <a:rPr lang="zh-CN" altLang="en-US" sz="2000" dirty="0" smtClean="0">
                <a:solidFill>
                  <a:schemeClr val="tx2"/>
                </a:solidFill>
                <a:sym typeface="Symbol" pitchFamily="18" charset="2"/>
              </a:rPr>
              <a:t>注</a:t>
            </a:r>
            <a:r>
              <a:rPr lang="en-US" altLang="zh-CN" sz="2000" dirty="0" smtClean="0">
                <a:solidFill>
                  <a:schemeClr val="tx2"/>
                </a:solidFill>
                <a:sym typeface="Symbol" pitchFamily="18" charset="2"/>
              </a:rPr>
              <a:t>3: </a:t>
            </a:r>
            <a:r>
              <a:rPr lang="zh-CN" altLang="en-US" sz="2000" dirty="0" smtClean="0">
                <a:solidFill>
                  <a:schemeClr val="tx2"/>
                </a:solidFill>
                <a:sym typeface="Symbol" pitchFamily="18" charset="2"/>
              </a:rPr>
              <a:t>使用分治算法，检测每段主元素是否合并后主元素，时间</a:t>
            </a:r>
            <a:r>
              <a:rPr lang="en-US" altLang="zh-CN" sz="2000" dirty="0" smtClean="0">
                <a:solidFill>
                  <a:schemeClr val="tx2"/>
                </a:solidFill>
                <a:sym typeface="Symbol" pitchFamily="18" charset="2"/>
              </a:rPr>
              <a:t>O(</a:t>
            </a:r>
            <a:r>
              <a:rPr lang="en-US" altLang="zh-CN" sz="2000" dirty="0" err="1" smtClean="0">
                <a:solidFill>
                  <a:schemeClr val="tx2"/>
                </a:solidFill>
                <a:sym typeface="Symbol" pitchFamily="18" charset="2"/>
              </a:rPr>
              <a:t>nlogn</a:t>
            </a:r>
            <a:r>
              <a:rPr lang="en-US" altLang="zh-CN" sz="2000" dirty="0" smtClean="0">
                <a:solidFill>
                  <a:schemeClr val="tx2"/>
                </a:solidFill>
                <a:sym typeface="Symbol" pitchFamily="18" charset="2"/>
              </a:rPr>
              <a:t>).</a:t>
            </a:r>
            <a:endParaRPr lang="zh-CN" altLang="zh-CN" sz="2000" dirty="0">
              <a:solidFill>
                <a:schemeClr val="tx2"/>
              </a:solidFill>
              <a:sym typeface="Symbol" pitchFamily="18" charset="2"/>
            </a:endParaRPr>
          </a:p>
        </p:txBody>
      </p:sp>
    </p:spTree>
    <p:extLst>
      <p:ext uri="{BB962C8B-B14F-4D97-AF65-F5344CB8AC3E}">
        <p14:creationId xmlns:p14="http://schemas.microsoft.com/office/powerpoint/2010/main" val="8546274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idx="4294967295"/>
          </p:nvPr>
        </p:nvSpPr>
        <p:spPr/>
        <p:txBody>
          <a:bodyPr/>
          <a:lstStyle/>
          <a:p>
            <a:r>
              <a:rPr lang="zh-CN" altLang="en-US" b="1" smtClean="0">
                <a:solidFill>
                  <a:schemeClr val="tx1"/>
                </a:solidFill>
              </a:rPr>
              <a:t>第八章 网络流</a:t>
            </a:r>
          </a:p>
        </p:txBody>
      </p:sp>
      <p:sp>
        <p:nvSpPr>
          <p:cNvPr id="25603" name="Text Box 3"/>
          <p:cNvSpPr txBox="1">
            <a:spLocks noChangeArrowheads="1"/>
          </p:cNvSpPr>
          <p:nvPr/>
        </p:nvSpPr>
        <p:spPr bwMode="auto">
          <a:xfrm>
            <a:off x="225425" y="1125538"/>
            <a:ext cx="8739188" cy="1492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sz="2000"/>
              <a:t>结果输出</a:t>
            </a:r>
            <a:r>
              <a:rPr lang="en-US" altLang="zh-CN" sz="2000"/>
              <a:t>: </a:t>
            </a:r>
            <a:r>
              <a:rPr lang="zh-CN" altLang="en-US" sz="2000"/>
              <a:t>将最佳飞行员配对方案输出到文件</a:t>
            </a:r>
            <a:r>
              <a:rPr lang="en-US" altLang="zh-CN" sz="2000"/>
              <a:t>output.txt. </a:t>
            </a:r>
            <a:r>
              <a:rPr lang="zh-CN" altLang="en-US" sz="2000"/>
              <a:t>第</a:t>
            </a:r>
            <a:r>
              <a:rPr lang="en-US" altLang="zh-CN" sz="2000"/>
              <a:t>1</a:t>
            </a:r>
            <a:r>
              <a:rPr lang="zh-CN" altLang="en-US" sz="2000"/>
              <a:t>行是最佳飞行员配对方案一次能派出的最多飞机数</a:t>
            </a:r>
            <a:r>
              <a:rPr lang="en-US" altLang="zh-CN" sz="2000"/>
              <a:t>M. </a:t>
            </a:r>
            <a:r>
              <a:rPr lang="zh-CN" altLang="en-US" sz="2000"/>
              <a:t>接下来</a:t>
            </a:r>
            <a:r>
              <a:rPr lang="en-US" altLang="zh-CN" sz="2000"/>
              <a:t>M</a:t>
            </a:r>
            <a:r>
              <a:rPr lang="zh-CN" altLang="en-US" sz="2000"/>
              <a:t>行是最佳飞行员配对方案</a:t>
            </a:r>
            <a:r>
              <a:rPr lang="en-US" altLang="zh-CN" sz="2000"/>
              <a:t>. </a:t>
            </a:r>
            <a:r>
              <a:rPr lang="zh-CN" altLang="en-US" sz="2000"/>
              <a:t>每行有</a:t>
            </a:r>
            <a:r>
              <a:rPr lang="en-US" altLang="zh-CN" sz="2000"/>
              <a:t>2</a:t>
            </a:r>
            <a:r>
              <a:rPr lang="zh-CN" altLang="en-US" sz="2000"/>
              <a:t>个正整数</a:t>
            </a:r>
            <a:r>
              <a:rPr lang="en-US" altLang="zh-CN" sz="2000"/>
              <a:t>i</a:t>
            </a:r>
            <a:r>
              <a:rPr lang="zh-CN" altLang="en-US" sz="2000"/>
              <a:t>和</a:t>
            </a:r>
            <a:r>
              <a:rPr lang="en-US" altLang="zh-CN" sz="2000"/>
              <a:t>j, </a:t>
            </a:r>
            <a:r>
              <a:rPr lang="zh-CN" altLang="en-US" sz="2000"/>
              <a:t>表示在最佳飞行员配对中</a:t>
            </a:r>
            <a:r>
              <a:rPr lang="en-US" altLang="zh-CN" sz="2000"/>
              <a:t>, </a:t>
            </a:r>
            <a:r>
              <a:rPr lang="zh-CN" altLang="en-US" sz="2000"/>
              <a:t>飞行员</a:t>
            </a:r>
            <a:r>
              <a:rPr lang="en-US" altLang="zh-CN" sz="2000"/>
              <a:t>i</a:t>
            </a:r>
            <a:r>
              <a:rPr lang="zh-CN" altLang="en-US" sz="2000"/>
              <a:t>和飞行员</a:t>
            </a:r>
            <a:r>
              <a:rPr lang="en-US" altLang="zh-CN" sz="2000"/>
              <a:t>j</a:t>
            </a:r>
            <a:r>
              <a:rPr lang="zh-CN" altLang="en-US" sz="2000"/>
              <a:t>配对</a:t>
            </a:r>
            <a:r>
              <a:rPr lang="en-US" altLang="zh-CN" sz="2000"/>
              <a:t>. </a:t>
            </a:r>
          </a:p>
          <a:p>
            <a:pPr eaLnBrk="1" hangingPunct="1">
              <a:lnSpc>
                <a:spcPct val="110000"/>
              </a:lnSpc>
              <a:spcBef>
                <a:spcPct val="10000"/>
              </a:spcBef>
              <a:spcAft>
                <a:spcPct val="10000"/>
              </a:spcAft>
            </a:pPr>
            <a:r>
              <a:rPr lang="zh-CN" altLang="en-US" sz="2000"/>
              <a:t>如果所求的最佳飞行员配对方案不存在</a:t>
            </a:r>
            <a:r>
              <a:rPr lang="en-US" altLang="zh-CN" sz="2000"/>
              <a:t>, </a:t>
            </a:r>
            <a:r>
              <a:rPr lang="zh-CN" altLang="en-US" sz="2000"/>
              <a:t>则输出“</a:t>
            </a:r>
            <a:r>
              <a:rPr lang="en-US" altLang="zh-CN" sz="2000"/>
              <a:t>No Solution!</a:t>
            </a:r>
            <a:r>
              <a:rPr lang="zh-CN" altLang="en-US" sz="2000"/>
              <a:t>” </a:t>
            </a:r>
          </a:p>
        </p:txBody>
      </p:sp>
      <p:sp>
        <p:nvSpPr>
          <p:cNvPr id="25604" name="Text Box 4"/>
          <p:cNvSpPr txBox="1">
            <a:spLocks noChangeArrowheads="1"/>
          </p:cNvSpPr>
          <p:nvPr/>
        </p:nvSpPr>
        <p:spPr bwMode="auto">
          <a:xfrm>
            <a:off x="250825" y="2636838"/>
            <a:ext cx="1771650" cy="405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输入文件示例 </a:t>
            </a:r>
          </a:p>
          <a:p>
            <a:pPr eaLnBrk="1" hangingPunct="1"/>
            <a:r>
              <a:rPr lang="en-US" altLang="zh-CN" sz="2000"/>
              <a:t>5 10 </a:t>
            </a:r>
          </a:p>
          <a:p>
            <a:pPr eaLnBrk="1" hangingPunct="1"/>
            <a:r>
              <a:rPr lang="en-US" altLang="zh-CN" sz="2000"/>
              <a:t>1 7 </a:t>
            </a:r>
          </a:p>
          <a:p>
            <a:pPr eaLnBrk="1" hangingPunct="1"/>
            <a:r>
              <a:rPr lang="en-US" altLang="zh-CN" sz="2000"/>
              <a:t>1 8 </a:t>
            </a:r>
          </a:p>
          <a:p>
            <a:pPr eaLnBrk="1" hangingPunct="1"/>
            <a:r>
              <a:rPr lang="en-US" altLang="zh-CN" sz="2000"/>
              <a:t>2 6 </a:t>
            </a:r>
          </a:p>
          <a:p>
            <a:pPr eaLnBrk="1" hangingPunct="1"/>
            <a:r>
              <a:rPr lang="en-US" altLang="zh-CN" sz="2000"/>
              <a:t>2 9 </a:t>
            </a:r>
          </a:p>
          <a:p>
            <a:pPr eaLnBrk="1" hangingPunct="1"/>
            <a:r>
              <a:rPr lang="en-US" altLang="zh-CN" sz="2000"/>
              <a:t>2 10 </a:t>
            </a:r>
          </a:p>
          <a:p>
            <a:pPr eaLnBrk="1" hangingPunct="1"/>
            <a:r>
              <a:rPr lang="en-US" altLang="zh-CN" sz="2000"/>
              <a:t>3 7 </a:t>
            </a:r>
          </a:p>
          <a:p>
            <a:pPr eaLnBrk="1" hangingPunct="1"/>
            <a:r>
              <a:rPr lang="en-US" altLang="zh-CN" sz="2000"/>
              <a:t>3 8 </a:t>
            </a:r>
          </a:p>
          <a:p>
            <a:pPr eaLnBrk="1" hangingPunct="1"/>
            <a:r>
              <a:rPr lang="en-US" altLang="zh-CN" sz="2000"/>
              <a:t>4 7 </a:t>
            </a:r>
          </a:p>
          <a:p>
            <a:pPr eaLnBrk="1" hangingPunct="1"/>
            <a:r>
              <a:rPr lang="en-US" altLang="zh-CN" sz="2000"/>
              <a:t>4 8 </a:t>
            </a:r>
          </a:p>
          <a:p>
            <a:pPr eaLnBrk="1" hangingPunct="1"/>
            <a:r>
              <a:rPr lang="en-US" altLang="zh-CN" sz="2000"/>
              <a:t>5 10 </a:t>
            </a:r>
          </a:p>
          <a:p>
            <a:pPr eaLnBrk="1" hangingPunct="1"/>
            <a:r>
              <a:rPr lang="en-US" altLang="zh-CN" sz="2000"/>
              <a:t>-1 -1 </a:t>
            </a:r>
          </a:p>
        </p:txBody>
      </p:sp>
      <p:sp>
        <p:nvSpPr>
          <p:cNvPr id="25605" name="Text Box 5"/>
          <p:cNvSpPr txBox="1">
            <a:spLocks noChangeArrowheads="1"/>
          </p:cNvSpPr>
          <p:nvPr/>
        </p:nvSpPr>
        <p:spPr bwMode="auto">
          <a:xfrm>
            <a:off x="1936750" y="2636838"/>
            <a:ext cx="1771650" cy="222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输出文件示例 </a:t>
            </a:r>
          </a:p>
          <a:p>
            <a:pPr eaLnBrk="1" hangingPunct="1"/>
            <a:r>
              <a:rPr lang="en-US" altLang="zh-CN" sz="2000"/>
              <a:t>Output.txt </a:t>
            </a:r>
          </a:p>
          <a:p>
            <a:pPr eaLnBrk="1" hangingPunct="1"/>
            <a:r>
              <a:rPr lang="en-US" altLang="zh-CN" sz="2000"/>
              <a:t>4 </a:t>
            </a:r>
          </a:p>
          <a:p>
            <a:pPr eaLnBrk="1" hangingPunct="1"/>
            <a:r>
              <a:rPr lang="en-US" altLang="zh-CN" sz="2000"/>
              <a:t>1 7 </a:t>
            </a:r>
          </a:p>
          <a:p>
            <a:pPr eaLnBrk="1" hangingPunct="1"/>
            <a:r>
              <a:rPr lang="en-US" altLang="zh-CN" sz="2000"/>
              <a:t>2 9 </a:t>
            </a:r>
          </a:p>
          <a:p>
            <a:pPr eaLnBrk="1" hangingPunct="1"/>
            <a:r>
              <a:rPr lang="en-US" altLang="zh-CN" sz="2000"/>
              <a:t>3 8 </a:t>
            </a:r>
          </a:p>
          <a:p>
            <a:pPr eaLnBrk="1" hangingPunct="1"/>
            <a:r>
              <a:rPr lang="en-US" altLang="zh-CN" sz="2000"/>
              <a:t>5 10 </a:t>
            </a:r>
          </a:p>
        </p:txBody>
      </p:sp>
      <p:sp>
        <p:nvSpPr>
          <p:cNvPr id="25606" name="Text Box 6"/>
          <p:cNvSpPr txBox="1">
            <a:spLocks noChangeArrowheads="1"/>
          </p:cNvSpPr>
          <p:nvPr/>
        </p:nvSpPr>
        <p:spPr bwMode="auto">
          <a:xfrm>
            <a:off x="3348038" y="3716338"/>
            <a:ext cx="4870450" cy="2008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sz="2000"/>
              <a:t>解</a:t>
            </a:r>
            <a:r>
              <a:rPr lang="en-US" altLang="zh-CN" sz="2000"/>
              <a:t>: </a:t>
            </a:r>
            <a:r>
              <a:rPr lang="zh-CN" altLang="en-US" sz="2000"/>
              <a:t>构造二分图</a:t>
            </a:r>
            <a:r>
              <a:rPr lang="en-US" altLang="zh-CN" sz="2000"/>
              <a:t>: </a:t>
            </a:r>
          </a:p>
          <a:p>
            <a:pPr eaLnBrk="1" hangingPunct="1">
              <a:lnSpc>
                <a:spcPct val="110000"/>
              </a:lnSpc>
              <a:spcBef>
                <a:spcPct val="10000"/>
              </a:spcBef>
              <a:spcAft>
                <a:spcPct val="10000"/>
              </a:spcAft>
            </a:pPr>
            <a:r>
              <a:rPr lang="zh-CN" altLang="en-US" sz="2000"/>
              <a:t>将</a:t>
            </a:r>
            <a:r>
              <a:rPr lang="en-US" altLang="zh-CN" sz="2000"/>
              <a:t>1:m</a:t>
            </a:r>
            <a:r>
              <a:rPr lang="zh-CN" altLang="en-US" sz="2000"/>
              <a:t>作为左顶点集</a:t>
            </a:r>
            <a:r>
              <a:rPr lang="en-US" altLang="zh-CN" sz="2000"/>
              <a:t>, m+1:n</a:t>
            </a:r>
            <a:r>
              <a:rPr lang="zh-CN" altLang="en-US" sz="2000"/>
              <a:t>作为右顶点集</a:t>
            </a:r>
            <a:r>
              <a:rPr lang="en-US" altLang="zh-CN" sz="2000"/>
              <a:t>. </a:t>
            </a:r>
          </a:p>
          <a:p>
            <a:pPr eaLnBrk="1" hangingPunct="1">
              <a:lnSpc>
                <a:spcPct val="110000"/>
              </a:lnSpc>
              <a:spcBef>
                <a:spcPct val="10000"/>
              </a:spcBef>
              <a:spcAft>
                <a:spcPct val="10000"/>
              </a:spcAft>
            </a:pPr>
            <a:r>
              <a:rPr lang="zh-CN" altLang="en-US" sz="2000"/>
              <a:t>若左顶点</a:t>
            </a:r>
            <a:r>
              <a:rPr lang="en-US" altLang="zh-CN" sz="2000"/>
              <a:t>i</a:t>
            </a:r>
            <a:r>
              <a:rPr lang="zh-CN" altLang="en-US" sz="2000"/>
              <a:t>与右顶点</a:t>
            </a:r>
            <a:r>
              <a:rPr lang="en-US" altLang="zh-CN" sz="2000"/>
              <a:t>j</a:t>
            </a:r>
            <a:r>
              <a:rPr lang="zh-CN" altLang="en-US" sz="2000"/>
              <a:t>能配对</a:t>
            </a:r>
            <a:r>
              <a:rPr lang="en-US" altLang="zh-CN" sz="2000"/>
              <a:t>, </a:t>
            </a:r>
            <a:r>
              <a:rPr lang="zh-CN" altLang="en-US" sz="2000"/>
              <a:t>则添一条边</a:t>
            </a:r>
            <a:r>
              <a:rPr lang="en-US" altLang="zh-CN" sz="2000"/>
              <a:t>. </a:t>
            </a:r>
          </a:p>
          <a:p>
            <a:pPr eaLnBrk="1" hangingPunct="1">
              <a:lnSpc>
                <a:spcPct val="110000"/>
              </a:lnSpc>
              <a:spcBef>
                <a:spcPct val="10000"/>
              </a:spcBef>
              <a:spcAft>
                <a:spcPct val="10000"/>
              </a:spcAft>
            </a:pPr>
            <a:r>
              <a:rPr lang="zh-CN" altLang="en-US" sz="2000"/>
              <a:t>可以使用二分图匹配算法</a:t>
            </a:r>
            <a:r>
              <a:rPr lang="en-US" altLang="zh-CN" sz="2000"/>
              <a:t>, </a:t>
            </a:r>
          </a:p>
          <a:p>
            <a:pPr eaLnBrk="1" hangingPunct="1">
              <a:lnSpc>
                <a:spcPct val="110000"/>
              </a:lnSpc>
              <a:spcBef>
                <a:spcPct val="10000"/>
              </a:spcBef>
              <a:spcAft>
                <a:spcPct val="10000"/>
              </a:spcAft>
            </a:pPr>
            <a:r>
              <a:rPr lang="zh-CN" altLang="en-US" sz="2000"/>
              <a:t>或改造成相应的流网络</a:t>
            </a:r>
            <a:r>
              <a:rPr lang="en-US" altLang="zh-CN" sz="2000"/>
              <a:t>, </a:t>
            </a:r>
            <a:r>
              <a:rPr lang="zh-CN" altLang="en-US" sz="2000"/>
              <a:t>使用最大流算法</a:t>
            </a:r>
            <a:r>
              <a:rPr lang="en-US" altLang="zh-CN" sz="2000"/>
              <a:t>. </a:t>
            </a:r>
          </a:p>
        </p:txBody>
      </p:sp>
    </p:spTree>
    <p:extLst>
      <p:ext uri="{BB962C8B-B14F-4D97-AF65-F5344CB8AC3E}">
        <p14:creationId xmlns:p14="http://schemas.microsoft.com/office/powerpoint/2010/main" val="20292776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idx="4294967295"/>
          </p:nvPr>
        </p:nvSpPr>
        <p:spPr/>
        <p:txBody>
          <a:bodyPr/>
          <a:lstStyle/>
          <a:p>
            <a:r>
              <a:rPr lang="zh-CN" altLang="en-US" b="1" smtClean="0">
                <a:solidFill>
                  <a:schemeClr val="tx1"/>
                </a:solidFill>
              </a:rPr>
              <a:t>第八章 网络流</a:t>
            </a:r>
          </a:p>
        </p:txBody>
      </p:sp>
      <p:sp>
        <p:nvSpPr>
          <p:cNvPr id="26627" name="Text Box 3"/>
          <p:cNvSpPr txBox="1">
            <a:spLocks noChangeArrowheads="1"/>
          </p:cNvSpPr>
          <p:nvPr/>
        </p:nvSpPr>
        <p:spPr bwMode="auto">
          <a:xfrm>
            <a:off x="225425" y="1268413"/>
            <a:ext cx="8739188" cy="4687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en-US" altLang="zh-CN" sz="2000"/>
              <a:t>2. </a:t>
            </a:r>
            <a:r>
              <a:rPr lang="zh-CN" altLang="en-US" sz="2000"/>
              <a:t>试题库问题 </a:t>
            </a:r>
          </a:p>
          <a:p>
            <a:pPr eaLnBrk="1" hangingPunct="1">
              <a:lnSpc>
                <a:spcPct val="110000"/>
              </a:lnSpc>
              <a:spcBef>
                <a:spcPct val="10000"/>
              </a:spcBef>
              <a:spcAft>
                <a:spcPct val="10000"/>
              </a:spcAft>
            </a:pPr>
            <a:r>
              <a:rPr lang="zh-CN" altLang="en-US" sz="2000"/>
              <a:t>问题描述</a:t>
            </a:r>
            <a:r>
              <a:rPr lang="en-US" altLang="zh-CN" sz="2000"/>
              <a:t>: </a:t>
            </a:r>
            <a:r>
              <a:rPr lang="zh-CN" altLang="en-US" sz="2000"/>
              <a:t>假设一个试题库中有</a:t>
            </a:r>
            <a:r>
              <a:rPr lang="en-US" altLang="zh-CN" sz="2000"/>
              <a:t>n</a:t>
            </a:r>
            <a:r>
              <a:rPr lang="zh-CN" altLang="en-US" sz="2000"/>
              <a:t>道试题</a:t>
            </a:r>
            <a:r>
              <a:rPr lang="en-US" altLang="zh-CN" sz="2000"/>
              <a:t>. </a:t>
            </a:r>
            <a:r>
              <a:rPr lang="zh-CN" altLang="en-US" sz="2000"/>
              <a:t>每道试题都标明了所属类别</a:t>
            </a:r>
            <a:r>
              <a:rPr lang="en-US" altLang="zh-CN" sz="2000"/>
              <a:t>. </a:t>
            </a:r>
            <a:r>
              <a:rPr lang="zh-CN" altLang="en-US" sz="2000"/>
              <a:t>同一道题可能有多个类别属性</a:t>
            </a:r>
            <a:r>
              <a:rPr lang="en-US" altLang="zh-CN" sz="2000"/>
              <a:t>. </a:t>
            </a:r>
            <a:r>
              <a:rPr lang="zh-CN" altLang="en-US" sz="2000"/>
              <a:t>现要从题库中抽取</a:t>
            </a:r>
            <a:r>
              <a:rPr lang="en-US" altLang="zh-CN" sz="2000"/>
              <a:t>m</a:t>
            </a:r>
            <a:r>
              <a:rPr lang="zh-CN" altLang="en-US" sz="2000"/>
              <a:t>道题组成试卷</a:t>
            </a:r>
            <a:r>
              <a:rPr lang="en-US" altLang="zh-CN" sz="2000"/>
              <a:t>. </a:t>
            </a:r>
            <a:r>
              <a:rPr lang="zh-CN" altLang="en-US" sz="2000"/>
              <a:t>并要求试卷包含指定类型的试题</a:t>
            </a:r>
            <a:r>
              <a:rPr lang="en-US" altLang="zh-CN" sz="2000"/>
              <a:t>. </a:t>
            </a:r>
            <a:r>
              <a:rPr lang="zh-CN" altLang="en-US" sz="2000"/>
              <a:t>试设计一个满足要求的组卷算法</a:t>
            </a:r>
            <a:r>
              <a:rPr lang="en-US" altLang="zh-CN" sz="2000"/>
              <a:t>. </a:t>
            </a:r>
          </a:p>
          <a:p>
            <a:pPr eaLnBrk="1" hangingPunct="1">
              <a:lnSpc>
                <a:spcPct val="110000"/>
              </a:lnSpc>
              <a:spcBef>
                <a:spcPct val="10000"/>
              </a:spcBef>
              <a:spcAft>
                <a:spcPct val="10000"/>
              </a:spcAft>
            </a:pPr>
            <a:r>
              <a:rPr lang="zh-CN" altLang="en-US" sz="2000"/>
              <a:t>算法设计</a:t>
            </a:r>
            <a:r>
              <a:rPr lang="en-US" altLang="zh-CN" sz="2000"/>
              <a:t>: </a:t>
            </a:r>
            <a:r>
              <a:rPr lang="zh-CN" altLang="en-US" sz="2000"/>
              <a:t>对于给定的组卷要求</a:t>
            </a:r>
            <a:r>
              <a:rPr lang="en-US" altLang="zh-CN" sz="2000"/>
              <a:t>, </a:t>
            </a:r>
            <a:r>
              <a:rPr lang="zh-CN" altLang="en-US" sz="2000"/>
              <a:t>计算满足要求的组卷方案</a:t>
            </a:r>
            <a:r>
              <a:rPr lang="en-US" altLang="zh-CN" sz="2000"/>
              <a:t>. </a:t>
            </a:r>
          </a:p>
          <a:p>
            <a:pPr eaLnBrk="1" hangingPunct="1">
              <a:lnSpc>
                <a:spcPct val="110000"/>
              </a:lnSpc>
              <a:spcBef>
                <a:spcPct val="10000"/>
              </a:spcBef>
              <a:spcAft>
                <a:spcPct val="10000"/>
              </a:spcAft>
            </a:pPr>
            <a:r>
              <a:rPr lang="zh-CN" altLang="en-US" sz="2000"/>
              <a:t>数据输入</a:t>
            </a:r>
            <a:r>
              <a:rPr lang="en-US" altLang="zh-CN" sz="2000"/>
              <a:t>: </a:t>
            </a:r>
            <a:r>
              <a:rPr lang="zh-CN" altLang="en-US" sz="2000"/>
              <a:t>由文件</a:t>
            </a:r>
            <a:r>
              <a:rPr lang="en-US" altLang="zh-CN" sz="2000"/>
              <a:t>input.txt</a:t>
            </a:r>
            <a:r>
              <a:rPr lang="zh-CN" altLang="en-US" sz="2000"/>
              <a:t>提供输入数据</a:t>
            </a:r>
            <a:r>
              <a:rPr lang="en-US" altLang="zh-CN" sz="2000"/>
              <a:t>. </a:t>
            </a:r>
            <a:r>
              <a:rPr lang="zh-CN" altLang="en-US" sz="2000"/>
              <a:t>文件第</a:t>
            </a:r>
            <a:r>
              <a:rPr lang="en-US" altLang="zh-CN" sz="2000"/>
              <a:t>1</a:t>
            </a:r>
            <a:r>
              <a:rPr lang="zh-CN" altLang="en-US" sz="2000"/>
              <a:t>行有</a:t>
            </a:r>
            <a:r>
              <a:rPr lang="en-US" altLang="zh-CN" sz="2000"/>
              <a:t>2</a:t>
            </a:r>
            <a:r>
              <a:rPr lang="zh-CN" altLang="en-US" sz="2000"/>
              <a:t>个正整数</a:t>
            </a:r>
            <a:r>
              <a:rPr lang="en-US" altLang="zh-CN" sz="2000"/>
              <a:t>k</a:t>
            </a:r>
            <a:r>
              <a:rPr lang="zh-CN" altLang="en-US" sz="2000"/>
              <a:t>和</a:t>
            </a:r>
            <a:r>
              <a:rPr lang="en-US" altLang="zh-CN" sz="2000"/>
              <a:t>n(2</a:t>
            </a:r>
            <a:r>
              <a:rPr lang="en-US" altLang="zh-CN" sz="2000">
                <a:sym typeface="Symbol" pitchFamily="18" charset="2"/>
              </a:rPr>
              <a:t>k20, kn1000</a:t>
            </a:r>
            <a:r>
              <a:rPr lang="en-US" altLang="zh-CN" sz="2000"/>
              <a:t>), k</a:t>
            </a:r>
            <a:r>
              <a:rPr lang="zh-CN" altLang="en-US" sz="2000"/>
              <a:t>表示题库中试题类型总数</a:t>
            </a:r>
            <a:r>
              <a:rPr lang="en-US" altLang="zh-CN" sz="2000"/>
              <a:t>, n</a:t>
            </a:r>
            <a:r>
              <a:rPr lang="zh-CN" altLang="en-US" sz="2000"/>
              <a:t>表示题库中试题总数</a:t>
            </a:r>
            <a:r>
              <a:rPr lang="en-US" altLang="zh-CN" sz="2000"/>
              <a:t>. </a:t>
            </a:r>
            <a:r>
              <a:rPr lang="zh-CN" altLang="en-US" sz="2000"/>
              <a:t>第</a:t>
            </a:r>
            <a:r>
              <a:rPr lang="en-US" altLang="zh-CN" sz="2000"/>
              <a:t>2</a:t>
            </a:r>
            <a:r>
              <a:rPr lang="zh-CN" altLang="en-US" sz="2000"/>
              <a:t>行有</a:t>
            </a:r>
            <a:r>
              <a:rPr lang="en-US" altLang="zh-CN" sz="2000"/>
              <a:t>k</a:t>
            </a:r>
            <a:r>
              <a:rPr lang="zh-CN" altLang="en-US" sz="2000"/>
              <a:t>个正整数</a:t>
            </a:r>
            <a:r>
              <a:rPr lang="en-US" altLang="zh-CN" sz="2000"/>
              <a:t>, </a:t>
            </a:r>
            <a:r>
              <a:rPr lang="zh-CN" altLang="en-US" sz="2000"/>
              <a:t>第</a:t>
            </a:r>
            <a:r>
              <a:rPr lang="en-US" altLang="zh-CN" sz="2000"/>
              <a:t>i</a:t>
            </a:r>
            <a:r>
              <a:rPr lang="zh-CN" altLang="en-US" sz="2000"/>
              <a:t>个正整数表示要选出的类型</a:t>
            </a:r>
            <a:r>
              <a:rPr lang="en-US" altLang="zh-CN" sz="2000"/>
              <a:t>i</a:t>
            </a:r>
            <a:r>
              <a:rPr lang="zh-CN" altLang="en-US" sz="2000"/>
              <a:t>的题数</a:t>
            </a:r>
            <a:r>
              <a:rPr lang="en-US" altLang="zh-CN" sz="2000"/>
              <a:t>. </a:t>
            </a:r>
            <a:r>
              <a:rPr lang="zh-CN" altLang="en-US" sz="2000"/>
              <a:t>这</a:t>
            </a:r>
            <a:r>
              <a:rPr lang="en-US" altLang="zh-CN" sz="2000"/>
              <a:t>k</a:t>
            </a:r>
            <a:r>
              <a:rPr lang="zh-CN" altLang="en-US" sz="2000"/>
              <a:t>个数相加就是要选出的总题数</a:t>
            </a:r>
            <a:r>
              <a:rPr lang="en-US" altLang="zh-CN" sz="2000"/>
              <a:t>. </a:t>
            </a:r>
            <a:r>
              <a:rPr lang="zh-CN" altLang="en-US" sz="2000"/>
              <a:t>接下来</a:t>
            </a:r>
            <a:r>
              <a:rPr lang="en-US" altLang="zh-CN" sz="2000"/>
              <a:t>n</a:t>
            </a:r>
            <a:r>
              <a:rPr lang="zh-CN" altLang="en-US" sz="2000"/>
              <a:t>行给出了题库中每个试题的类型信息</a:t>
            </a:r>
            <a:r>
              <a:rPr lang="en-US" altLang="zh-CN" sz="2000"/>
              <a:t>. </a:t>
            </a:r>
            <a:r>
              <a:rPr lang="zh-CN" altLang="en-US" sz="2000"/>
              <a:t>每行的第</a:t>
            </a:r>
            <a:r>
              <a:rPr lang="en-US" altLang="zh-CN" sz="2000"/>
              <a:t>1</a:t>
            </a:r>
            <a:r>
              <a:rPr lang="zh-CN" altLang="en-US" sz="2000"/>
              <a:t>个正整数</a:t>
            </a:r>
            <a:r>
              <a:rPr lang="en-US" altLang="zh-CN" sz="2000"/>
              <a:t>p</a:t>
            </a:r>
            <a:r>
              <a:rPr lang="zh-CN" altLang="en-US" sz="2000"/>
              <a:t>标明该题可以属于</a:t>
            </a:r>
            <a:r>
              <a:rPr lang="en-US" altLang="zh-CN" sz="2000"/>
              <a:t>p</a:t>
            </a:r>
            <a:r>
              <a:rPr lang="zh-CN" altLang="en-US" sz="2000"/>
              <a:t>类</a:t>
            </a:r>
            <a:r>
              <a:rPr lang="en-US" altLang="zh-CN" sz="2000"/>
              <a:t>, </a:t>
            </a:r>
            <a:r>
              <a:rPr lang="zh-CN" altLang="en-US" sz="2000"/>
              <a:t>接着的</a:t>
            </a:r>
            <a:r>
              <a:rPr lang="en-US" altLang="zh-CN" sz="2000"/>
              <a:t>p</a:t>
            </a:r>
            <a:r>
              <a:rPr lang="zh-CN" altLang="en-US" sz="2000"/>
              <a:t>个数是该题所属的类型号</a:t>
            </a:r>
            <a:r>
              <a:rPr lang="en-US" altLang="zh-CN" sz="2000"/>
              <a:t>. </a:t>
            </a:r>
          </a:p>
          <a:p>
            <a:pPr eaLnBrk="1" hangingPunct="1">
              <a:lnSpc>
                <a:spcPct val="110000"/>
              </a:lnSpc>
              <a:spcBef>
                <a:spcPct val="10000"/>
              </a:spcBef>
              <a:spcAft>
                <a:spcPct val="10000"/>
              </a:spcAft>
            </a:pPr>
            <a:r>
              <a:rPr lang="zh-CN" altLang="en-US" sz="2000"/>
              <a:t>结果输出</a:t>
            </a:r>
            <a:r>
              <a:rPr lang="en-US" altLang="zh-CN" sz="2000"/>
              <a:t>: </a:t>
            </a:r>
            <a:r>
              <a:rPr lang="zh-CN" altLang="en-US" sz="2000"/>
              <a:t>将组卷方案输出到文件</a:t>
            </a:r>
            <a:r>
              <a:rPr lang="en-US" altLang="zh-CN" sz="2000"/>
              <a:t>output.txt. </a:t>
            </a:r>
            <a:r>
              <a:rPr lang="zh-CN" altLang="en-US" sz="2000"/>
              <a:t>文件第</a:t>
            </a:r>
            <a:r>
              <a:rPr lang="en-US" altLang="zh-CN" sz="2000"/>
              <a:t>i</a:t>
            </a:r>
            <a:r>
              <a:rPr lang="zh-CN" altLang="en-US" sz="2000"/>
              <a:t>行输出“</a:t>
            </a:r>
            <a:r>
              <a:rPr lang="en-US" altLang="zh-CN" sz="2000"/>
              <a:t>i:”</a:t>
            </a:r>
            <a:r>
              <a:rPr lang="zh-CN" altLang="en-US" sz="2000"/>
              <a:t>后接类型</a:t>
            </a:r>
            <a:r>
              <a:rPr lang="en-US" altLang="zh-CN" sz="2000"/>
              <a:t>i</a:t>
            </a:r>
            <a:r>
              <a:rPr lang="zh-CN" altLang="en-US" sz="2000"/>
              <a:t>的题号</a:t>
            </a:r>
            <a:r>
              <a:rPr lang="en-US" altLang="zh-CN" sz="2000"/>
              <a:t>. </a:t>
            </a:r>
            <a:r>
              <a:rPr lang="zh-CN" altLang="en-US" sz="2000"/>
              <a:t>如果有多个满足要求的方案</a:t>
            </a:r>
            <a:r>
              <a:rPr lang="en-US" altLang="zh-CN" sz="2000"/>
              <a:t>, </a:t>
            </a:r>
            <a:r>
              <a:rPr lang="zh-CN" altLang="en-US" sz="2000"/>
              <a:t>只要输出</a:t>
            </a:r>
            <a:r>
              <a:rPr lang="en-US" altLang="zh-CN" sz="2000"/>
              <a:t>1</a:t>
            </a:r>
            <a:r>
              <a:rPr lang="zh-CN" altLang="en-US" sz="2000"/>
              <a:t>个方案</a:t>
            </a:r>
            <a:r>
              <a:rPr lang="en-US" altLang="zh-CN" sz="2000"/>
              <a:t>. </a:t>
            </a:r>
            <a:r>
              <a:rPr lang="zh-CN" altLang="en-US" sz="2000"/>
              <a:t>如果问题无解</a:t>
            </a:r>
            <a:r>
              <a:rPr lang="en-US" altLang="zh-CN" sz="2000"/>
              <a:t>, </a:t>
            </a:r>
            <a:r>
              <a:rPr lang="zh-CN" altLang="en-US" sz="2000"/>
              <a:t>则输出“</a:t>
            </a:r>
            <a:r>
              <a:rPr lang="en-US" altLang="zh-CN" sz="2000"/>
              <a:t>No Solution!”. </a:t>
            </a:r>
          </a:p>
        </p:txBody>
      </p:sp>
    </p:spTree>
    <p:extLst>
      <p:ext uri="{BB962C8B-B14F-4D97-AF65-F5344CB8AC3E}">
        <p14:creationId xmlns:p14="http://schemas.microsoft.com/office/powerpoint/2010/main" val="20630727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p:txBody>
          <a:bodyPr/>
          <a:lstStyle/>
          <a:p>
            <a:r>
              <a:rPr lang="zh-CN" altLang="en-US" b="1" smtClean="0">
                <a:solidFill>
                  <a:schemeClr val="tx1"/>
                </a:solidFill>
              </a:rPr>
              <a:t>第八章 网络流</a:t>
            </a:r>
          </a:p>
        </p:txBody>
      </p:sp>
      <p:sp>
        <p:nvSpPr>
          <p:cNvPr id="27651" name="Text Box 3"/>
          <p:cNvSpPr txBox="1">
            <a:spLocks noChangeArrowheads="1"/>
          </p:cNvSpPr>
          <p:nvPr/>
        </p:nvSpPr>
        <p:spPr bwMode="auto">
          <a:xfrm>
            <a:off x="179388" y="1250950"/>
            <a:ext cx="1771650" cy="527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输入文件示例 </a:t>
            </a:r>
          </a:p>
          <a:p>
            <a:pPr eaLnBrk="1" hangingPunct="1"/>
            <a:r>
              <a:rPr lang="en-US" altLang="zh-CN" sz="2000"/>
              <a:t>3 15 </a:t>
            </a:r>
          </a:p>
          <a:p>
            <a:pPr eaLnBrk="1" hangingPunct="1"/>
            <a:r>
              <a:rPr lang="en-US" altLang="zh-CN" sz="2000"/>
              <a:t>3 3 4 </a:t>
            </a:r>
          </a:p>
          <a:p>
            <a:pPr eaLnBrk="1" hangingPunct="1"/>
            <a:r>
              <a:rPr lang="en-US" altLang="zh-CN" sz="2000"/>
              <a:t>2 1 2 </a:t>
            </a:r>
          </a:p>
          <a:p>
            <a:pPr eaLnBrk="1" hangingPunct="1"/>
            <a:r>
              <a:rPr lang="en-US" altLang="zh-CN" sz="2000"/>
              <a:t>1 3 </a:t>
            </a:r>
          </a:p>
          <a:p>
            <a:pPr eaLnBrk="1" hangingPunct="1"/>
            <a:r>
              <a:rPr lang="en-US" altLang="zh-CN" sz="2000"/>
              <a:t>1 3 </a:t>
            </a:r>
          </a:p>
          <a:p>
            <a:pPr eaLnBrk="1" hangingPunct="1"/>
            <a:r>
              <a:rPr lang="en-US" altLang="zh-CN" sz="2000"/>
              <a:t>1 3 </a:t>
            </a:r>
          </a:p>
          <a:p>
            <a:pPr eaLnBrk="1" hangingPunct="1"/>
            <a:r>
              <a:rPr lang="en-US" altLang="zh-CN" sz="2000"/>
              <a:t>1 3 </a:t>
            </a:r>
          </a:p>
          <a:p>
            <a:pPr eaLnBrk="1" hangingPunct="1"/>
            <a:r>
              <a:rPr lang="en-US" altLang="zh-CN" sz="2000"/>
              <a:t>3 1 2 3 </a:t>
            </a:r>
          </a:p>
          <a:p>
            <a:pPr eaLnBrk="1" hangingPunct="1"/>
            <a:r>
              <a:rPr lang="en-US" altLang="zh-CN" sz="2000"/>
              <a:t>2 2 3 </a:t>
            </a:r>
          </a:p>
          <a:p>
            <a:pPr eaLnBrk="1" hangingPunct="1"/>
            <a:r>
              <a:rPr lang="en-US" altLang="zh-CN" sz="2000"/>
              <a:t>2 1 3</a:t>
            </a:r>
          </a:p>
          <a:p>
            <a:pPr eaLnBrk="1" hangingPunct="1"/>
            <a:r>
              <a:rPr lang="en-US" altLang="zh-CN" sz="2000"/>
              <a:t>1 2 </a:t>
            </a:r>
          </a:p>
          <a:p>
            <a:pPr eaLnBrk="1" hangingPunct="1"/>
            <a:r>
              <a:rPr lang="en-US" altLang="zh-CN" sz="2000"/>
              <a:t>1 2 </a:t>
            </a:r>
          </a:p>
          <a:p>
            <a:pPr eaLnBrk="1" hangingPunct="1"/>
            <a:r>
              <a:rPr lang="en-US" altLang="zh-CN" sz="2000"/>
              <a:t>2 1 2 </a:t>
            </a:r>
          </a:p>
          <a:p>
            <a:pPr eaLnBrk="1" hangingPunct="1"/>
            <a:r>
              <a:rPr lang="en-US" altLang="zh-CN" sz="2000"/>
              <a:t>2 1 3 </a:t>
            </a:r>
          </a:p>
          <a:p>
            <a:pPr eaLnBrk="1" hangingPunct="1"/>
            <a:r>
              <a:rPr lang="en-US" altLang="zh-CN" sz="2000"/>
              <a:t>1 1 </a:t>
            </a:r>
          </a:p>
          <a:p>
            <a:pPr eaLnBrk="1" hangingPunct="1"/>
            <a:r>
              <a:rPr lang="en-US" altLang="zh-CN" sz="2000"/>
              <a:t>3 1 2 3 </a:t>
            </a:r>
          </a:p>
        </p:txBody>
      </p:sp>
      <p:sp>
        <p:nvSpPr>
          <p:cNvPr id="27652" name="Text Box 4"/>
          <p:cNvSpPr txBox="1">
            <a:spLocks noChangeArrowheads="1"/>
          </p:cNvSpPr>
          <p:nvPr/>
        </p:nvSpPr>
        <p:spPr bwMode="auto">
          <a:xfrm>
            <a:off x="1792288" y="1268413"/>
            <a:ext cx="1771650"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输出文件示例 </a:t>
            </a:r>
          </a:p>
          <a:p>
            <a:pPr eaLnBrk="1" hangingPunct="1"/>
            <a:r>
              <a:rPr lang="en-US" altLang="zh-CN" sz="2000"/>
              <a:t>Output.txt </a:t>
            </a:r>
          </a:p>
          <a:p>
            <a:pPr eaLnBrk="1" hangingPunct="1"/>
            <a:r>
              <a:rPr lang="en-US" altLang="zh-CN" sz="2000"/>
              <a:t>1: 1 6 8 </a:t>
            </a:r>
          </a:p>
          <a:p>
            <a:pPr eaLnBrk="1" hangingPunct="1"/>
            <a:r>
              <a:rPr lang="en-US" altLang="zh-CN" sz="2000"/>
              <a:t>2: 7 9 10 </a:t>
            </a:r>
          </a:p>
          <a:p>
            <a:pPr eaLnBrk="1" hangingPunct="1"/>
            <a:r>
              <a:rPr lang="en-US" altLang="zh-CN" sz="2000"/>
              <a:t>3: 2 3 4 5 </a:t>
            </a:r>
          </a:p>
        </p:txBody>
      </p:sp>
      <p:sp>
        <p:nvSpPr>
          <p:cNvPr id="27653" name="Text Box 5"/>
          <p:cNvSpPr txBox="1">
            <a:spLocks noChangeArrowheads="1"/>
          </p:cNvSpPr>
          <p:nvPr/>
        </p:nvSpPr>
        <p:spPr bwMode="auto">
          <a:xfrm>
            <a:off x="1547813" y="3141663"/>
            <a:ext cx="6356350"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解</a:t>
            </a:r>
            <a:r>
              <a:rPr lang="en-US" altLang="zh-CN" sz="2000"/>
              <a:t>: </a:t>
            </a:r>
            <a:r>
              <a:rPr lang="zh-CN" altLang="en-US" sz="2000"/>
              <a:t>构造流网络</a:t>
            </a:r>
            <a:r>
              <a:rPr lang="en-US" altLang="zh-CN" sz="2000"/>
              <a:t>. </a:t>
            </a:r>
          </a:p>
          <a:p>
            <a:pPr eaLnBrk="1" hangingPunct="1"/>
            <a:r>
              <a:rPr lang="zh-CN" altLang="en-US" sz="2000"/>
              <a:t>顶点构造</a:t>
            </a:r>
            <a:r>
              <a:rPr lang="en-US" altLang="zh-CN" sz="2000"/>
              <a:t>:</a:t>
            </a:r>
          </a:p>
          <a:p>
            <a:pPr eaLnBrk="1" hangingPunct="1"/>
            <a:r>
              <a:rPr lang="zh-CN" altLang="en-US" sz="2000"/>
              <a:t>构造题型号</a:t>
            </a:r>
            <a:r>
              <a:rPr lang="en-US" altLang="zh-CN" sz="2000"/>
              <a:t>1:k</a:t>
            </a:r>
            <a:r>
              <a:rPr lang="zh-CN" altLang="en-US" sz="2000"/>
              <a:t>对应的顶点</a:t>
            </a:r>
            <a:r>
              <a:rPr lang="en-US" altLang="zh-CN" sz="2000"/>
              <a:t>x[1:k] </a:t>
            </a:r>
          </a:p>
          <a:p>
            <a:pPr eaLnBrk="1" hangingPunct="1"/>
            <a:r>
              <a:rPr lang="zh-CN" altLang="en-US" sz="2000"/>
              <a:t>构造试题号</a:t>
            </a:r>
            <a:r>
              <a:rPr lang="en-US" altLang="zh-CN" sz="2000"/>
              <a:t>1:n</a:t>
            </a:r>
            <a:r>
              <a:rPr lang="zh-CN" altLang="en-US" sz="2000"/>
              <a:t>对应的顶点</a:t>
            </a:r>
            <a:r>
              <a:rPr lang="en-US" altLang="zh-CN" sz="2000"/>
              <a:t>y[1:n] </a:t>
            </a:r>
          </a:p>
          <a:p>
            <a:pPr eaLnBrk="1" hangingPunct="1"/>
            <a:r>
              <a:rPr lang="zh-CN" altLang="en-US" sz="2000"/>
              <a:t>添加源点</a:t>
            </a:r>
            <a:r>
              <a:rPr lang="en-US" altLang="zh-CN" sz="2000"/>
              <a:t>s, </a:t>
            </a:r>
            <a:r>
              <a:rPr lang="zh-CN" altLang="en-US" sz="2000"/>
              <a:t>和汇点</a:t>
            </a:r>
            <a:r>
              <a:rPr lang="en-US" altLang="zh-CN" sz="2000"/>
              <a:t>t. </a:t>
            </a:r>
          </a:p>
          <a:p>
            <a:pPr eaLnBrk="1" hangingPunct="1"/>
            <a:r>
              <a:rPr lang="zh-CN" altLang="en-US" sz="2000"/>
              <a:t>边的构造</a:t>
            </a:r>
            <a:r>
              <a:rPr lang="en-US" altLang="zh-CN" sz="2000"/>
              <a:t>: </a:t>
            </a:r>
          </a:p>
          <a:p>
            <a:pPr eaLnBrk="1" hangingPunct="1"/>
            <a:r>
              <a:rPr lang="zh-CN" altLang="en-US" sz="2000"/>
              <a:t>从</a:t>
            </a:r>
            <a:r>
              <a:rPr lang="en-US" altLang="zh-CN" sz="2000"/>
              <a:t>s</a:t>
            </a:r>
            <a:r>
              <a:rPr lang="zh-CN" altLang="en-US" sz="2000"/>
              <a:t>各连</a:t>
            </a:r>
            <a:r>
              <a:rPr lang="en-US" altLang="zh-CN" sz="2000"/>
              <a:t>1</a:t>
            </a:r>
            <a:r>
              <a:rPr lang="zh-CN" altLang="en-US" sz="2000"/>
              <a:t>条边到</a:t>
            </a:r>
            <a:r>
              <a:rPr lang="en-US" altLang="zh-CN" sz="2000"/>
              <a:t>k</a:t>
            </a:r>
            <a:r>
              <a:rPr lang="zh-CN" altLang="en-US" sz="2000"/>
              <a:t>个顶点</a:t>
            </a:r>
            <a:r>
              <a:rPr lang="en-US" altLang="zh-CN" sz="2000"/>
              <a:t>x[1:k], </a:t>
            </a:r>
            <a:r>
              <a:rPr lang="zh-CN" altLang="en-US" sz="2000"/>
              <a:t>容量为题型</a:t>
            </a:r>
            <a:r>
              <a:rPr lang="en-US" altLang="zh-CN" sz="2000"/>
              <a:t>k</a:t>
            </a:r>
            <a:r>
              <a:rPr lang="zh-CN" altLang="en-US" sz="2000"/>
              <a:t>需要的题数 </a:t>
            </a:r>
          </a:p>
          <a:p>
            <a:pPr eaLnBrk="1" hangingPunct="1"/>
            <a:r>
              <a:rPr lang="zh-CN" altLang="en-US" sz="2000"/>
              <a:t>若试题</a:t>
            </a:r>
            <a:r>
              <a:rPr lang="en-US" altLang="zh-CN" sz="2000"/>
              <a:t>i</a:t>
            </a:r>
            <a:r>
              <a:rPr lang="zh-CN" altLang="en-US" sz="2000"/>
              <a:t>属于题型</a:t>
            </a:r>
            <a:r>
              <a:rPr lang="en-US" altLang="zh-CN" sz="2000"/>
              <a:t>j, </a:t>
            </a:r>
            <a:r>
              <a:rPr lang="zh-CN" altLang="en-US" sz="2000"/>
              <a:t>则添边</a:t>
            </a:r>
            <a:r>
              <a:rPr lang="en-US" altLang="zh-CN" sz="2000"/>
              <a:t>(x[j],y[i]), </a:t>
            </a:r>
            <a:r>
              <a:rPr lang="zh-CN" altLang="en-US" sz="2000"/>
              <a:t>容量</a:t>
            </a:r>
            <a:r>
              <a:rPr lang="en-US" altLang="zh-CN" sz="2000"/>
              <a:t>1 </a:t>
            </a:r>
          </a:p>
          <a:p>
            <a:pPr eaLnBrk="1" hangingPunct="1"/>
            <a:r>
              <a:rPr lang="zh-CN" altLang="en-US" sz="2000"/>
              <a:t>对每个试题</a:t>
            </a:r>
            <a:r>
              <a:rPr lang="en-US" altLang="zh-CN" sz="2000"/>
              <a:t>i, </a:t>
            </a:r>
            <a:r>
              <a:rPr lang="zh-CN" altLang="en-US" sz="2000"/>
              <a:t>添加</a:t>
            </a:r>
            <a:r>
              <a:rPr lang="en-US" altLang="zh-CN" sz="2000"/>
              <a:t>1</a:t>
            </a:r>
            <a:r>
              <a:rPr lang="zh-CN" altLang="en-US" sz="2000"/>
              <a:t>条边</a:t>
            </a:r>
            <a:r>
              <a:rPr lang="en-US" altLang="zh-CN" sz="2000"/>
              <a:t>(y[i],t), </a:t>
            </a:r>
            <a:r>
              <a:rPr lang="zh-CN" altLang="en-US" sz="2000"/>
              <a:t>容量</a:t>
            </a:r>
            <a:r>
              <a:rPr lang="en-US" altLang="zh-CN" sz="2000"/>
              <a:t>1 </a:t>
            </a:r>
          </a:p>
          <a:p>
            <a:pPr eaLnBrk="1" hangingPunct="1"/>
            <a:r>
              <a:rPr lang="zh-CN" altLang="en-US" sz="2000"/>
              <a:t>使用最大流算法</a:t>
            </a:r>
            <a:r>
              <a:rPr lang="en-US" altLang="zh-CN" sz="2000"/>
              <a:t>, </a:t>
            </a:r>
            <a:r>
              <a:rPr lang="zh-CN" altLang="en-US" sz="2000"/>
              <a:t>得到相应解</a:t>
            </a:r>
            <a:r>
              <a:rPr lang="en-US" altLang="zh-CN" sz="2000"/>
              <a:t>. </a:t>
            </a:r>
          </a:p>
        </p:txBody>
      </p:sp>
    </p:spTree>
    <p:extLst>
      <p:ext uri="{BB962C8B-B14F-4D97-AF65-F5344CB8AC3E}">
        <p14:creationId xmlns:p14="http://schemas.microsoft.com/office/powerpoint/2010/main" val="26815373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zh-CN" altLang="en-US" b="1" dirty="0" smtClean="0"/>
              <a:t>第</a:t>
            </a:r>
            <a:r>
              <a:rPr lang="en-US" altLang="zh-CN" b="1" dirty="0" smtClean="0"/>
              <a:t>2</a:t>
            </a:r>
            <a:r>
              <a:rPr lang="zh-CN" altLang="en-US" b="1" dirty="0" smtClean="0"/>
              <a:t>章 分治</a:t>
            </a:r>
          </a:p>
        </p:txBody>
      </p:sp>
      <p:sp>
        <p:nvSpPr>
          <p:cNvPr id="7171" name="Text Box 5"/>
          <p:cNvSpPr txBox="1">
            <a:spLocks noChangeArrowheads="1"/>
          </p:cNvSpPr>
          <p:nvPr/>
        </p:nvSpPr>
        <p:spPr bwMode="auto">
          <a:xfrm>
            <a:off x="107950" y="1173163"/>
            <a:ext cx="8964613" cy="4733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nSpc>
                <a:spcPct val="110000"/>
              </a:lnSpc>
              <a:spcBef>
                <a:spcPct val="10000"/>
              </a:spcBef>
              <a:spcAft>
                <a:spcPct val="10000"/>
              </a:spcAft>
              <a:buSzPct val="75000"/>
              <a:buFont typeface="Wingdings" pitchFamily="2" charset="2"/>
              <a:buNone/>
            </a:pPr>
            <a:r>
              <a:rPr lang="en-US" altLang="zh-CN" sz="2000" dirty="0"/>
              <a:t>2.25 </a:t>
            </a:r>
            <a:r>
              <a:rPr lang="zh-CN" altLang="en-US" sz="2000" dirty="0"/>
              <a:t>在线性时间选择算法中</a:t>
            </a:r>
            <a:r>
              <a:rPr lang="en-US" altLang="zh-CN" sz="2000" dirty="0"/>
              <a:t>, </a:t>
            </a:r>
            <a:r>
              <a:rPr lang="zh-CN" altLang="en-US" sz="2000" dirty="0"/>
              <a:t>输入元素被划分为</a:t>
            </a:r>
            <a:r>
              <a:rPr lang="en-US" altLang="zh-CN" sz="2000" dirty="0"/>
              <a:t>5</a:t>
            </a:r>
            <a:r>
              <a:rPr lang="zh-CN" altLang="en-US" sz="2000" dirty="0"/>
              <a:t>个一组</a:t>
            </a:r>
            <a:r>
              <a:rPr lang="en-US" altLang="zh-CN" sz="2000" dirty="0"/>
              <a:t>, </a:t>
            </a:r>
            <a:r>
              <a:rPr lang="zh-CN" altLang="en-US" sz="2000" dirty="0"/>
              <a:t>如果将它们划分为</a:t>
            </a:r>
            <a:r>
              <a:rPr lang="en-US" altLang="zh-CN" sz="2000" dirty="0"/>
              <a:t>7</a:t>
            </a:r>
            <a:r>
              <a:rPr lang="zh-CN" altLang="en-US" sz="2000" dirty="0"/>
              <a:t>个一组</a:t>
            </a:r>
            <a:r>
              <a:rPr lang="en-US" altLang="zh-CN" sz="2000" dirty="0"/>
              <a:t>, </a:t>
            </a:r>
            <a:r>
              <a:rPr lang="zh-CN" altLang="en-US" sz="2000" dirty="0"/>
              <a:t>该算法仍然是线性时间算法吗</a:t>
            </a:r>
            <a:r>
              <a:rPr lang="en-US" altLang="zh-CN" sz="2000" dirty="0"/>
              <a:t>? </a:t>
            </a:r>
            <a:r>
              <a:rPr lang="zh-CN" altLang="en-US" sz="2000" dirty="0"/>
              <a:t>划分成</a:t>
            </a:r>
            <a:r>
              <a:rPr lang="en-US" altLang="zh-CN" sz="2000" dirty="0"/>
              <a:t>3</a:t>
            </a:r>
            <a:r>
              <a:rPr lang="zh-CN" altLang="en-US" sz="2000" dirty="0"/>
              <a:t>个一组又怎样</a:t>
            </a:r>
            <a:r>
              <a:rPr lang="en-US" altLang="zh-CN" sz="2000" dirty="0" smtClean="0"/>
              <a:t>?</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解</a:t>
            </a:r>
            <a:r>
              <a:rPr lang="en-US" altLang="zh-CN" sz="1800" dirty="0">
                <a:solidFill>
                  <a:schemeClr val="tx2"/>
                </a:solidFill>
                <a:sym typeface="Symbol" pitchFamily="18" charset="2"/>
              </a:rPr>
              <a:t>: </a:t>
            </a:r>
            <a:r>
              <a:rPr lang="zh-CN" altLang="en-US" sz="1800" dirty="0" smtClean="0">
                <a:solidFill>
                  <a:schemeClr val="tx2"/>
                </a:solidFill>
                <a:sym typeface="Symbol" pitchFamily="18" charset="2"/>
              </a:rPr>
              <a:t>以</a:t>
            </a:r>
            <a:r>
              <a:rPr lang="en-US" altLang="zh-CN" sz="1800" dirty="0">
                <a:solidFill>
                  <a:schemeClr val="tx2"/>
                </a:solidFill>
                <a:sym typeface="Symbol" pitchFamily="18" charset="2"/>
              </a:rPr>
              <a:t>T(n)</a:t>
            </a:r>
            <a:r>
              <a:rPr lang="zh-CN" altLang="en-US" sz="1800" dirty="0">
                <a:solidFill>
                  <a:schemeClr val="tx2"/>
                </a:solidFill>
                <a:sym typeface="Symbol" pitchFamily="18" charset="2"/>
              </a:rPr>
              <a:t>记输入</a:t>
            </a:r>
            <a:r>
              <a:rPr lang="en-US" altLang="zh-CN" sz="1800" dirty="0">
                <a:solidFill>
                  <a:schemeClr val="tx2"/>
                </a:solidFill>
                <a:sym typeface="Symbol" pitchFamily="18" charset="2"/>
              </a:rPr>
              <a:t>n</a:t>
            </a:r>
            <a:r>
              <a:rPr lang="zh-CN" altLang="en-US" sz="1800" dirty="0" smtClean="0">
                <a:solidFill>
                  <a:schemeClr val="tx2"/>
                </a:solidFill>
                <a:sym typeface="Symbol" pitchFamily="18" charset="2"/>
              </a:rPr>
              <a:t>个数序列时的算法的最坏时间复杂度</a:t>
            </a:r>
            <a:r>
              <a:rPr lang="en-US" altLang="zh-CN" sz="1800" dirty="0" smtClean="0">
                <a:solidFill>
                  <a:schemeClr val="tx2"/>
                </a:solidFill>
                <a:sym typeface="Symbol" pitchFamily="18" charset="2"/>
              </a:rPr>
              <a:t>.</a:t>
            </a:r>
            <a:endParaRPr lang="en-US" altLang="zh-CN" sz="1800" dirty="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en-US" altLang="zh-CN" sz="1800" dirty="0" smtClean="0">
                <a:solidFill>
                  <a:schemeClr val="tx2"/>
                </a:solidFill>
                <a:sym typeface="Symbol" pitchFamily="18" charset="2"/>
              </a:rPr>
              <a:t>(1)</a:t>
            </a:r>
            <a:r>
              <a:rPr lang="zh-CN" altLang="en-US" sz="1800" dirty="0" smtClean="0">
                <a:solidFill>
                  <a:schemeClr val="tx2"/>
                </a:solidFill>
                <a:sym typeface="Symbol" pitchFamily="18" charset="2"/>
              </a:rPr>
              <a:t>若划分为</a:t>
            </a:r>
            <a:r>
              <a:rPr lang="en-US" altLang="zh-CN" sz="1800" dirty="0" smtClean="0">
                <a:solidFill>
                  <a:schemeClr val="tx2"/>
                </a:solidFill>
                <a:sym typeface="Symbol" pitchFamily="18" charset="2"/>
              </a:rPr>
              <a:t>7</a:t>
            </a:r>
            <a:r>
              <a:rPr lang="zh-CN" altLang="en-US" sz="1800" dirty="0" smtClean="0">
                <a:solidFill>
                  <a:schemeClr val="tx2"/>
                </a:solidFill>
                <a:sym typeface="Symbol" pitchFamily="18" charset="2"/>
              </a:rPr>
              <a:t>个一组</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则存在常数 </a:t>
            </a:r>
            <a:r>
              <a:rPr lang="en-US" altLang="zh-CN" sz="1800" dirty="0" smtClean="0">
                <a:solidFill>
                  <a:schemeClr val="tx2"/>
                </a:solidFill>
                <a:sym typeface="Symbol" pitchFamily="18" charset="2"/>
              </a:rPr>
              <a:t>n</a:t>
            </a:r>
            <a:r>
              <a:rPr lang="en-US" altLang="zh-CN" sz="1800" baseline="-25000" dirty="0" smtClean="0">
                <a:solidFill>
                  <a:schemeClr val="tx2"/>
                </a:solidFill>
                <a:sym typeface="Symbol" pitchFamily="18" charset="2"/>
              </a:rPr>
              <a:t>0</a:t>
            </a:r>
            <a:r>
              <a:rPr lang="en-US" altLang="zh-CN" sz="1800" dirty="0" smtClean="0">
                <a:solidFill>
                  <a:schemeClr val="tx2"/>
                </a:solidFill>
                <a:sym typeface="Symbol" pitchFamily="18" charset="2"/>
              </a:rPr>
              <a:t>, c, d &gt; 0</a:t>
            </a:r>
            <a:r>
              <a:rPr lang="zh-CN" altLang="en-US" sz="1800" dirty="0" smtClean="0">
                <a:solidFill>
                  <a:schemeClr val="tx2"/>
                </a:solidFill>
                <a:sym typeface="Symbol" pitchFamily="18" charset="2"/>
              </a:rPr>
              <a:t>使得</a:t>
            </a:r>
            <a:endParaRPr lang="en-US" altLang="zh-CN" sz="1800" dirty="0" smtClean="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     T(n)  T(n/7) + T(3n/4) + d n, n &gt; n</a:t>
            </a:r>
            <a:r>
              <a:rPr lang="en-US" altLang="zh-CN" sz="1800" baseline="-25000" dirty="0" smtClean="0">
                <a:solidFill>
                  <a:schemeClr val="tx2"/>
                </a:solidFill>
                <a:sym typeface="Symbol" pitchFamily="18" charset="2"/>
              </a:rPr>
              <a:t>0</a:t>
            </a:r>
            <a:r>
              <a:rPr lang="en-US" altLang="zh-CN" sz="1800" dirty="0" smtClean="0">
                <a:solidFill>
                  <a:schemeClr val="tx2"/>
                </a:solidFill>
                <a:sym typeface="Symbol" pitchFamily="18" charset="2"/>
              </a:rPr>
              <a:t>; T(n)  c, n</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 n</a:t>
            </a:r>
            <a:r>
              <a:rPr lang="en-US" altLang="zh-CN" sz="1800" baseline="-25000" dirty="0" smtClean="0">
                <a:solidFill>
                  <a:schemeClr val="tx2"/>
                </a:solidFill>
                <a:sym typeface="Symbol" pitchFamily="18" charset="2"/>
              </a:rPr>
              <a:t>0</a:t>
            </a:r>
            <a:r>
              <a:rPr lang="en-US" altLang="zh-CN" sz="1800" dirty="0" smtClean="0">
                <a:solidFill>
                  <a:schemeClr val="tx2"/>
                </a:solidFill>
                <a:sym typeface="Symbol" pitchFamily="18" charset="2"/>
              </a:rPr>
              <a:t>. </a:t>
            </a:r>
          </a:p>
          <a:p>
            <a:pPr>
              <a:lnSpc>
                <a:spcPct val="110000"/>
              </a:lnSpc>
              <a:spcBef>
                <a:spcPct val="10000"/>
              </a:spcBef>
              <a:spcAft>
                <a:spcPct val="10000"/>
              </a:spcAft>
              <a:buSzPct val="75000"/>
              <a:buFont typeface="Wingdings" pitchFamily="2" charset="2"/>
              <a:buNone/>
            </a:pP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以下归纳证明对任意 </a:t>
            </a:r>
            <a:r>
              <a:rPr lang="en-US" altLang="zh-CN" sz="1800" dirty="0" smtClean="0">
                <a:solidFill>
                  <a:schemeClr val="tx2"/>
                </a:solidFill>
                <a:sym typeface="Symbol" pitchFamily="18" charset="2"/>
              </a:rPr>
              <a:t>n &gt; 0, T(n)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s n, </a:t>
            </a:r>
            <a:r>
              <a:rPr lang="zh-CN" altLang="en-US" sz="1800" dirty="0" smtClean="0">
                <a:solidFill>
                  <a:schemeClr val="tx2"/>
                </a:solidFill>
                <a:sym typeface="Symbol" pitchFamily="18" charset="2"/>
              </a:rPr>
              <a:t>其中 </a:t>
            </a:r>
            <a:r>
              <a:rPr lang="en-US" altLang="zh-CN" sz="1800" dirty="0" smtClean="0">
                <a:solidFill>
                  <a:schemeClr val="tx2"/>
                </a:solidFill>
                <a:sym typeface="Symbol" pitchFamily="18" charset="2"/>
              </a:rPr>
              <a:t>s = max {c, 28d/3}. </a:t>
            </a:r>
            <a:r>
              <a:rPr lang="zh-CN" altLang="en-US" sz="1800" dirty="0" smtClean="0">
                <a:solidFill>
                  <a:schemeClr val="tx2"/>
                </a:solidFill>
                <a:sym typeface="Symbol" pitchFamily="18" charset="2"/>
              </a:rPr>
              <a:t>这里</a:t>
            </a:r>
            <a:r>
              <a:rPr lang="en-US" altLang="zh-CN" sz="1800" dirty="0" smtClean="0">
                <a:solidFill>
                  <a:schemeClr val="tx2"/>
                </a:solidFill>
                <a:sym typeface="Symbol" pitchFamily="18" charset="2"/>
              </a:rPr>
              <a:t>3/28=1-(1/7+3/4)</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首先对于 </a:t>
            </a:r>
            <a:r>
              <a:rPr lang="en-US" altLang="zh-CN" sz="1800" dirty="0" smtClean="0">
                <a:solidFill>
                  <a:schemeClr val="tx2"/>
                </a:solidFill>
                <a:sym typeface="Symbol" pitchFamily="18" charset="2"/>
              </a:rPr>
              <a:t>n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n</a:t>
            </a:r>
            <a:r>
              <a:rPr lang="en-US" altLang="zh-CN" sz="1800" baseline="-25000" dirty="0" smtClean="0">
                <a:solidFill>
                  <a:schemeClr val="tx2"/>
                </a:solidFill>
                <a:sym typeface="Symbol" pitchFamily="18" charset="2"/>
              </a:rPr>
              <a:t>0</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有 </a:t>
            </a:r>
            <a:r>
              <a:rPr lang="en-US" altLang="zh-CN" sz="1800" dirty="0" smtClean="0">
                <a:solidFill>
                  <a:schemeClr val="tx2"/>
                </a:solidFill>
                <a:sym typeface="Symbol" pitchFamily="18" charset="2"/>
              </a:rPr>
              <a:t>T(n)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c </a:t>
            </a:r>
            <a:r>
              <a:rPr lang="en-US" altLang="zh-CN" sz="1800" dirty="0">
                <a:solidFill>
                  <a:schemeClr val="tx2"/>
                </a:solidFill>
                <a:sym typeface="Symbol" pitchFamily="18" charset="2"/>
              </a:rPr>
              <a:t> s </a:t>
            </a:r>
            <a:r>
              <a:rPr lang="en-US" altLang="zh-CN" sz="1800" dirty="0" smtClean="0">
                <a:solidFill>
                  <a:schemeClr val="tx2"/>
                </a:solidFill>
                <a:sym typeface="Symbol" pitchFamily="18" charset="2"/>
              </a:rPr>
              <a:t>n.</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其次归纳假设对于</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k &gt; </a:t>
            </a:r>
            <a:r>
              <a:rPr lang="en-US" altLang="zh-CN" sz="1800" dirty="0">
                <a:solidFill>
                  <a:schemeClr val="tx2"/>
                </a:solidFill>
                <a:sym typeface="Symbol" pitchFamily="18" charset="2"/>
              </a:rPr>
              <a:t>n</a:t>
            </a:r>
            <a:r>
              <a:rPr lang="en-US" altLang="zh-CN" sz="1800" baseline="-25000" dirty="0">
                <a:solidFill>
                  <a:schemeClr val="tx2"/>
                </a:solidFill>
                <a:sym typeface="Symbol" pitchFamily="18" charset="2"/>
              </a:rPr>
              <a:t>0</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任意 </a:t>
            </a:r>
            <a:r>
              <a:rPr lang="en-US" altLang="zh-CN" sz="1800" dirty="0" smtClean="0">
                <a:solidFill>
                  <a:schemeClr val="tx2"/>
                </a:solidFill>
                <a:sym typeface="Symbol" pitchFamily="18" charset="2"/>
              </a:rPr>
              <a:t>n &lt; k </a:t>
            </a:r>
            <a:r>
              <a:rPr lang="zh-CN" altLang="en-US" sz="1800" dirty="0" smtClean="0">
                <a:solidFill>
                  <a:schemeClr val="tx2"/>
                </a:solidFill>
                <a:sym typeface="Symbol" pitchFamily="18" charset="2"/>
              </a:rPr>
              <a:t>有 </a:t>
            </a:r>
            <a:r>
              <a:rPr lang="en-US" altLang="zh-CN" sz="1800" dirty="0">
                <a:solidFill>
                  <a:schemeClr val="tx2"/>
                </a:solidFill>
                <a:sym typeface="Symbol" pitchFamily="18" charset="2"/>
              </a:rPr>
              <a:t>T(n)  </a:t>
            </a:r>
            <a:r>
              <a:rPr lang="en-US" altLang="zh-CN" sz="1800" dirty="0" smtClean="0">
                <a:solidFill>
                  <a:schemeClr val="tx2"/>
                </a:solidFill>
                <a:sym typeface="Symbol" pitchFamily="18" charset="2"/>
              </a:rPr>
              <a:t>s n.</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于是          </a:t>
            </a:r>
            <a:r>
              <a:rPr lang="en-US" altLang="zh-CN" sz="1800" dirty="0" smtClean="0">
                <a:solidFill>
                  <a:schemeClr val="tx2"/>
                </a:solidFill>
                <a:sym typeface="Symbol" pitchFamily="18" charset="2"/>
              </a:rPr>
              <a:t>T(k</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 T(k/7) </a:t>
            </a:r>
            <a:r>
              <a:rPr lang="en-US" altLang="zh-CN" sz="1800" dirty="0">
                <a:solidFill>
                  <a:schemeClr val="tx2"/>
                </a:solidFill>
                <a:sym typeface="Symbol" pitchFamily="18" charset="2"/>
              </a:rPr>
              <a:t>+ T(3k/4) + d k , </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迭代</a:t>
            </a:r>
            <a:r>
              <a:rPr lang="en-US" altLang="zh-CN" sz="1800" dirty="0" smtClean="0">
                <a:solidFill>
                  <a:schemeClr val="tx2"/>
                </a:solidFill>
                <a:sym typeface="Symbol" pitchFamily="18" charset="2"/>
              </a:rPr>
              <a:t>1</a:t>
            </a:r>
            <a:r>
              <a:rPr lang="zh-CN" altLang="en-US" sz="1800" dirty="0" smtClean="0">
                <a:solidFill>
                  <a:schemeClr val="tx2"/>
                </a:solidFill>
                <a:sym typeface="Symbol" pitchFamily="18" charset="2"/>
              </a:rPr>
              <a:t>次  </a:t>
            </a:r>
            <a:endParaRPr lang="zh-CN" altLang="en-US" sz="1800" dirty="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zh-CN" altLang="en-US" sz="1800" dirty="0">
                <a:solidFill>
                  <a:schemeClr val="tx2"/>
                </a:solidFill>
                <a:sym typeface="Symbol" pitchFamily="18" charset="2"/>
              </a:rPr>
              <a:t> </a:t>
            </a:r>
            <a:r>
              <a:rPr lang="zh-CN" altLang="en-US" sz="1800" dirty="0" smtClean="0">
                <a:solidFill>
                  <a:schemeClr val="tx2"/>
                </a:solidFill>
                <a:sym typeface="Symbol" pitchFamily="18" charset="2"/>
              </a:rPr>
              <a:t>                         </a:t>
            </a:r>
            <a:r>
              <a:rPr lang="en-US" altLang="zh-CN" sz="1800" dirty="0" smtClean="0">
                <a:solidFill>
                  <a:schemeClr val="tx2"/>
                </a:solidFill>
                <a:sym typeface="Symbol" pitchFamily="18" charset="2"/>
              </a:rPr>
              <a:t>  s k / 7+ 3 s k / 4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d k</a:t>
            </a:r>
            <a:r>
              <a:rPr lang="en-US" altLang="zh-CN" sz="1800" dirty="0">
                <a:solidFill>
                  <a:schemeClr val="tx2"/>
                </a:solidFill>
                <a:sym typeface="Symbol" pitchFamily="18" charset="2"/>
              </a:rPr>
              <a:t>,         //</a:t>
            </a:r>
            <a:r>
              <a:rPr lang="zh-CN" altLang="en-US" sz="1800" dirty="0">
                <a:solidFill>
                  <a:schemeClr val="tx2"/>
                </a:solidFill>
                <a:sym typeface="Symbol" pitchFamily="18" charset="2"/>
              </a:rPr>
              <a:t>归纳假设 </a:t>
            </a:r>
          </a:p>
          <a:p>
            <a:pPr>
              <a:lnSpc>
                <a:spcPct val="110000"/>
              </a:lnSpc>
              <a:spcBef>
                <a:spcPct val="10000"/>
              </a:spcBef>
              <a:spcAft>
                <a:spcPct val="10000"/>
              </a:spcAft>
              <a:buSzPct val="75000"/>
              <a:buFont typeface="Wingdings" pitchFamily="2" charset="2"/>
              <a:buNone/>
            </a:pPr>
            <a:r>
              <a:rPr lang="zh-CN" altLang="en-US" sz="1800" dirty="0">
                <a:solidFill>
                  <a:schemeClr val="tx2"/>
                </a:solidFill>
                <a:sym typeface="Symbol" pitchFamily="18" charset="2"/>
              </a:rPr>
              <a:t>                      </a:t>
            </a:r>
            <a:r>
              <a:rPr lang="zh-CN" altLang="en-US" sz="1800" dirty="0" smtClean="0">
                <a:solidFill>
                  <a:schemeClr val="tx2"/>
                </a:solidFill>
                <a:sym typeface="Symbol" pitchFamily="18" charset="2"/>
              </a:rPr>
              <a:t>   </a:t>
            </a:r>
            <a:r>
              <a:rPr lang="en-US" altLang="zh-CN" sz="1800" dirty="0" smtClean="0">
                <a:solidFill>
                  <a:schemeClr val="tx2"/>
                </a:solidFill>
                <a:sym typeface="Symbol" pitchFamily="18" charset="2"/>
              </a:rPr>
              <a:t> </a:t>
            </a:r>
            <a:r>
              <a:rPr lang="en-US" altLang="zh-CN" sz="1800" dirty="0">
                <a:solidFill>
                  <a:schemeClr val="tx2"/>
                </a:solidFill>
                <a:sym typeface="Symbol" pitchFamily="18" charset="2"/>
              </a:rPr>
              <a:t></a:t>
            </a:r>
            <a:r>
              <a:rPr lang="en-US" altLang="zh-CN" sz="1800" dirty="0" smtClean="0">
                <a:solidFill>
                  <a:schemeClr val="tx2"/>
                </a:solidFill>
                <a:sym typeface="Symbol" pitchFamily="18" charset="2"/>
              </a:rPr>
              <a:t> s k + (d -3 s / 28) k</a:t>
            </a:r>
            <a:endParaRPr lang="en-US" altLang="zh-CN" sz="1800" dirty="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s k</a:t>
            </a:r>
            <a:endParaRPr lang="en-US" altLang="zh-CN" sz="1800" dirty="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综上所述</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对</a:t>
            </a:r>
            <a:r>
              <a:rPr lang="zh-CN" altLang="en-US" sz="1800" dirty="0">
                <a:solidFill>
                  <a:schemeClr val="tx2"/>
                </a:solidFill>
                <a:sym typeface="Symbol" pitchFamily="18" charset="2"/>
              </a:rPr>
              <a:t>任意 </a:t>
            </a:r>
            <a:r>
              <a:rPr lang="en-US" altLang="zh-CN" sz="1800" dirty="0">
                <a:solidFill>
                  <a:schemeClr val="tx2"/>
                </a:solidFill>
                <a:sym typeface="Symbol" pitchFamily="18" charset="2"/>
              </a:rPr>
              <a:t>n &gt; 0, T(n)  s </a:t>
            </a:r>
            <a:r>
              <a:rPr lang="en-US" altLang="zh-CN" sz="1800" dirty="0" smtClean="0">
                <a:solidFill>
                  <a:schemeClr val="tx2"/>
                </a:solidFill>
                <a:sym typeface="Symbol" pitchFamily="18" charset="2"/>
              </a:rPr>
              <a:t>n, </a:t>
            </a:r>
            <a:r>
              <a:rPr lang="zh-CN" altLang="en-US" sz="1800" dirty="0" smtClean="0">
                <a:solidFill>
                  <a:schemeClr val="tx2"/>
                </a:solidFill>
                <a:sym typeface="Symbol" pitchFamily="18" charset="2"/>
              </a:rPr>
              <a:t>即 </a:t>
            </a:r>
            <a:r>
              <a:rPr lang="en-US" altLang="zh-CN" sz="1800" dirty="0" smtClean="0">
                <a:solidFill>
                  <a:schemeClr val="tx2"/>
                </a:solidFill>
                <a:sym typeface="Symbol" pitchFamily="18" charset="2"/>
              </a:rPr>
              <a:t>T(n) = O(n), </a:t>
            </a:r>
            <a:r>
              <a:rPr lang="zh-CN" altLang="en-US" sz="1800" dirty="0" smtClean="0">
                <a:solidFill>
                  <a:schemeClr val="tx2"/>
                </a:solidFill>
                <a:sym typeface="Symbol" pitchFamily="18" charset="2"/>
              </a:rPr>
              <a:t>所以仍然是线性时间算法</a:t>
            </a:r>
            <a:r>
              <a:rPr lang="en-US" altLang="zh-CN" sz="1800" dirty="0" smtClean="0">
                <a:solidFill>
                  <a:schemeClr val="tx2"/>
                </a:solidFill>
                <a:sym typeface="Symbol" pitchFamily="18" charset="2"/>
              </a:rPr>
              <a:t>.</a:t>
            </a:r>
          </a:p>
        </p:txBody>
      </p:sp>
    </p:spTree>
    <p:extLst>
      <p:ext uri="{BB962C8B-B14F-4D97-AF65-F5344CB8AC3E}">
        <p14:creationId xmlns:p14="http://schemas.microsoft.com/office/powerpoint/2010/main" val="10551916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zh-CN" altLang="en-US" b="1" dirty="0" smtClean="0"/>
              <a:t>第</a:t>
            </a:r>
            <a:r>
              <a:rPr lang="en-US" altLang="zh-CN" b="1" dirty="0" smtClean="0"/>
              <a:t>2</a:t>
            </a:r>
            <a:r>
              <a:rPr lang="zh-CN" altLang="en-US" b="1" dirty="0" smtClean="0"/>
              <a:t>章 分治</a:t>
            </a:r>
          </a:p>
        </p:txBody>
      </p:sp>
      <p:sp>
        <p:nvSpPr>
          <p:cNvPr id="7171" name="Text Box 5"/>
          <p:cNvSpPr txBox="1">
            <a:spLocks noChangeArrowheads="1"/>
          </p:cNvSpPr>
          <p:nvPr/>
        </p:nvSpPr>
        <p:spPr bwMode="auto">
          <a:xfrm>
            <a:off x="107950" y="1173163"/>
            <a:ext cx="8964613" cy="5093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nSpc>
                <a:spcPct val="110000"/>
              </a:lnSpc>
              <a:spcBef>
                <a:spcPct val="10000"/>
              </a:spcBef>
              <a:spcAft>
                <a:spcPct val="10000"/>
              </a:spcAft>
              <a:buSzPct val="75000"/>
              <a:buFont typeface="Wingdings" pitchFamily="2" charset="2"/>
              <a:buNone/>
            </a:pPr>
            <a:r>
              <a:rPr lang="en-US" altLang="zh-CN" sz="2000" dirty="0"/>
              <a:t>2.25 </a:t>
            </a:r>
            <a:r>
              <a:rPr lang="zh-CN" altLang="en-US" sz="2000" dirty="0"/>
              <a:t>在线性时间选择算法中</a:t>
            </a:r>
            <a:r>
              <a:rPr lang="en-US" altLang="zh-CN" sz="2000" dirty="0"/>
              <a:t>, </a:t>
            </a:r>
            <a:r>
              <a:rPr lang="zh-CN" altLang="en-US" sz="2000" dirty="0"/>
              <a:t>输入元素被划分为</a:t>
            </a:r>
            <a:r>
              <a:rPr lang="en-US" altLang="zh-CN" sz="2000" dirty="0"/>
              <a:t>5</a:t>
            </a:r>
            <a:r>
              <a:rPr lang="zh-CN" altLang="en-US" sz="2000" dirty="0"/>
              <a:t>个一组</a:t>
            </a:r>
            <a:r>
              <a:rPr lang="en-US" altLang="zh-CN" sz="2000" dirty="0"/>
              <a:t>, </a:t>
            </a:r>
            <a:r>
              <a:rPr lang="zh-CN" altLang="en-US" sz="2000" dirty="0"/>
              <a:t>如果将它们划分为</a:t>
            </a:r>
            <a:r>
              <a:rPr lang="en-US" altLang="zh-CN" sz="2000" dirty="0"/>
              <a:t>7</a:t>
            </a:r>
            <a:r>
              <a:rPr lang="zh-CN" altLang="en-US" sz="2000" dirty="0"/>
              <a:t>个一组</a:t>
            </a:r>
            <a:r>
              <a:rPr lang="en-US" altLang="zh-CN" sz="2000" dirty="0"/>
              <a:t>, </a:t>
            </a:r>
            <a:r>
              <a:rPr lang="zh-CN" altLang="en-US" sz="2000" dirty="0"/>
              <a:t>该算法仍然是线性时间算法吗</a:t>
            </a:r>
            <a:r>
              <a:rPr lang="en-US" altLang="zh-CN" sz="2000" dirty="0"/>
              <a:t>? </a:t>
            </a:r>
            <a:r>
              <a:rPr lang="zh-CN" altLang="en-US" sz="2000" dirty="0"/>
              <a:t>划分成</a:t>
            </a:r>
            <a:r>
              <a:rPr lang="en-US" altLang="zh-CN" sz="2000" dirty="0"/>
              <a:t>3</a:t>
            </a:r>
            <a:r>
              <a:rPr lang="zh-CN" altLang="en-US" sz="2000" dirty="0"/>
              <a:t>个一组又怎样</a:t>
            </a:r>
            <a:r>
              <a:rPr lang="en-US" altLang="zh-CN" sz="2000" dirty="0" smtClean="0"/>
              <a:t>?</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解</a:t>
            </a:r>
            <a:r>
              <a:rPr lang="en-US" altLang="zh-CN" sz="1800" dirty="0" smtClean="0">
                <a:solidFill>
                  <a:schemeClr val="tx2"/>
                </a:solidFill>
                <a:sym typeface="Symbol" pitchFamily="18" charset="2"/>
              </a:rPr>
              <a:t>:(2)</a:t>
            </a:r>
            <a:r>
              <a:rPr lang="zh-CN" altLang="en-US" sz="1800" dirty="0">
                <a:solidFill>
                  <a:schemeClr val="tx2"/>
                </a:solidFill>
                <a:sym typeface="Symbol" pitchFamily="18" charset="2"/>
              </a:rPr>
              <a:t>若分成</a:t>
            </a:r>
            <a:r>
              <a:rPr lang="en-US" altLang="zh-CN" sz="1800" dirty="0">
                <a:solidFill>
                  <a:schemeClr val="tx2"/>
                </a:solidFill>
                <a:sym typeface="Symbol" pitchFamily="18" charset="2"/>
              </a:rPr>
              <a:t>3</a:t>
            </a:r>
            <a:r>
              <a:rPr lang="zh-CN" altLang="en-US" sz="1800" dirty="0">
                <a:solidFill>
                  <a:schemeClr val="tx2"/>
                </a:solidFill>
                <a:sym typeface="Symbol" pitchFamily="18" charset="2"/>
              </a:rPr>
              <a:t>个一组</a:t>
            </a:r>
            <a:r>
              <a:rPr lang="en-US" altLang="zh-CN" sz="1800" dirty="0">
                <a:solidFill>
                  <a:schemeClr val="tx2"/>
                </a:solidFill>
                <a:sym typeface="Symbol" pitchFamily="18" charset="2"/>
              </a:rPr>
              <a:t>, </a:t>
            </a:r>
            <a:r>
              <a:rPr lang="zh-CN" altLang="en-US" sz="1800" dirty="0">
                <a:solidFill>
                  <a:schemeClr val="tx2"/>
                </a:solidFill>
                <a:sym typeface="Symbol" pitchFamily="18" charset="2"/>
              </a:rPr>
              <a:t>则由于</a:t>
            </a:r>
            <a:r>
              <a:rPr lang="en-US" altLang="zh-CN" sz="1800" dirty="0">
                <a:solidFill>
                  <a:schemeClr val="tx2"/>
                </a:solidFill>
                <a:sym typeface="Symbol" pitchFamily="18" charset="2"/>
              </a:rPr>
              <a:t>1/3+3/4=13/12&gt;1</a:t>
            </a:r>
            <a:r>
              <a:rPr lang="zh-CN" altLang="en-US" sz="1800" dirty="0">
                <a:solidFill>
                  <a:schemeClr val="tx2"/>
                </a:solidFill>
                <a:sym typeface="Symbol" pitchFamily="18" charset="2"/>
              </a:rPr>
              <a:t>而得不到</a:t>
            </a:r>
            <a:r>
              <a:rPr lang="en-US" altLang="zh-CN" sz="1800" dirty="0">
                <a:solidFill>
                  <a:schemeClr val="tx2"/>
                </a:solidFill>
                <a:sym typeface="Symbol" pitchFamily="18" charset="2"/>
              </a:rPr>
              <a:t>T(n) = O(n). </a:t>
            </a:r>
            <a:endParaRPr lang="en-US" altLang="zh-CN" sz="1800" dirty="0" smtClean="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事实上</a:t>
            </a:r>
            <a:r>
              <a:rPr lang="zh-CN" altLang="en-US" sz="1800" dirty="0">
                <a:solidFill>
                  <a:schemeClr val="tx2"/>
                </a:solidFill>
                <a:sym typeface="Symbol" pitchFamily="18" charset="2"/>
              </a:rPr>
              <a:t>可以用数学归纳证明 </a:t>
            </a:r>
            <a:r>
              <a:rPr lang="en-US" altLang="zh-CN" sz="1800" dirty="0">
                <a:solidFill>
                  <a:schemeClr val="tx2"/>
                </a:solidFill>
                <a:sym typeface="Symbol" pitchFamily="18" charset="2"/>
              </a:rPr>
              <a:t>T(n) = O(</a:t>
            </a:r>
            <a:r>
              <a:rPr lang="en-US" altLang="zh-CN" sz="1800" dirty="0" err="1">
                <a:solidFill>
                  <a:schemeClr val="tx2"/>
                </a:solidFill>
                <a:sym typeface="Symbol" pitchFamily="18" charset="2"/>
              </a:rPr>
              <a:t>n</a:t>
            </a:r>
            <a:r>
              <a:rPr lang="en-US" altLang="zh-CN" sz="1800" baseline="30000" dirty="0" err="1">
                <a:solidFill>
                  <a:schemeClr val="tx2"/>
                </a:solidFill>
                <a:sym typeface="Symbol" pitchFamily="18" charset="2"/>
              </a:rPr>
              <a:t>t</a:t>
            </a:r>
            <a:r>
              <a:rPr lang="en-US" altLang="zh-CN" sz="1800" dirty="0">
                <a:solidFill>
                  <a:schemeClr val="tx2"/>
                </a:solidFill>
                <a:sym typeface="Symbol" pitchFamily="18" charset="2"/>
              </a:rPr>
              <a:t>), </a:t>
            </a:r>
            <a:r>
              <a:rPr lang="zh-CN" altLang="en-US" sz="1800" dirty="0">
                <a:solidFill>
                  <a:schemeClr val="tx2"/>
                </a:solidFill>
                <a:sym typeface="Symbol" pitchFamily="18" charset="2"/>
              </a:rPr>
              <a:t>其中</a:t>
            </a:r>
            <a:r>
              <a:rPr lang="en-US" altLang="zh-CN" sz="1800" dirty="0">
                <a:solidFill>
                  <a:schemeClr val="tx2"/>
                </a:solidFill>
                <a:sym typeface="Symbol" pitchFamily="18" charset="2"/>
              </a:rPr>
              <a:t>t</a:t>
            </a:r>
            <a:r>
              <a:rPr lang="zh-CN" altLang="en-US" sz="1800" dirty="0">
                <a:solidFill>
                  <a:schemeClr val="tx2"/>
                </a:solidFill>
                <a:sym typeface="Symbol" pitchFamily="18" charset="2"/>
              </a:rPr>
              <a:t>是满足</a:t>
            </a:r>
            <a:r>
              <a:rPr lang="en-US" altLang="zh-CN" sz="1800" dirty="0">
                <a:solidFill>
                  <a:schemeClr val="tx2"/>
                </a:solidFill>
                <a:sym typeface="Symbol" pitchFamily="18" charset="2"/>
              </a:rPr>
              <a:t>(1/3)</a:t>
            </a:r>
            <a:r>
              <a:rPr lang="en-US" altLang="zh-CN" sz="1800" baseline="30000" dirty="0">
                <a:solidFill>
                  <a:schemeClr val="tx2"/>
                </a:solidFill>
                <a:sym typeface="Symbol" pitchFamily="18" charset="2"/>
              </a:rPr>
              <a:t>t</a:t>
            </a:r>
            <a:r>
              <a:rPr lang="en-US" altLang="zh-CN" sz="1800" dirty="0">
                <a:solidFill>
                  <a:schemeClr val="tx2"/>
                </a:solidFill>
                <a:sym typeface="Symbol" pitchFamily="18" charset="2"/>
              </a:rPr>
              <a:t>+(3/4)</a:t>
            </a:r>
            <a:r>
              <a:rPr lang="en-US" altLang="zh-CN" sz="1800" baseline="30000" dirty="0">
                <a:solidFill>
                  <a:schemeClr val="tx2"/>
                </a:solidFill>
                <a:sym typeface="Symbol" pitchFamily="18" charset="2"/>
              </a:rPr>
              <a:t>t</a:t>
            </a:r>
            <a:r>
              <a:rPr lang="en-US" altLang="zh-CN" sz="1800" dirty="0">
                <a:solidFill>
                  <a:schemeClr val="tx2"/>
                </a:solidFill>
                <a:sym typeface="Symbol" pitchFamily="18" charset="2"/>
              </a:rPr>
              <a:t>=1 </a:t>
            </a:r>
            <a:r>
              <a:rPr lang="zh-CN" altLang="en-US" sz="1800" dirty="0">
                <a:solidFill>
                  <a:schemeClr val="tx2"/>
                </a:solidFill>
                <a:sym typeface="Symbol" pitchFamily="18" charset="2"/>
              </a:rPr>
              <a:t>的实数</a:t>
            </a:r>
            <a:r>
              <a:rPr lang="en-US" altLang="zh-CN" sz="1800" dirty="0">
                <a:solidFill>
                  <a:schemeClr val="tx2"/>
                </a:solidFill>
                <a:sym typeface="Symbol" pitchFamily="18" charset="2"/>
              </a:rPr>
              <a:t>(t1.152). </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若划分为</a:t>
            </a:r>
            <a:r>
              <a:rPr lang="en-US" altLang="zh-CN" sz="1800" dirty="0" smtClean="0">
                <a:solidFill>
                  <a:schemeClr val="tx2"/>
                </a:solidFill>
                <a:sym typeface="Symbol" pitchFamily="18" charset="2"/>
              </a:rPr>
              <a:t>3</a:t>
            </a:r>
            <a:r>
              <a:rPr lang="zh-CN" altLang="en-US" sz="1800" dirty="0" smtClean="0">
                <a:solidFill>
                  <a:schemeClr val="tx2"/>
                </a:solidFill>
                <a:sym typeface="Symbol" pitchFamily="18" charset="2"/>
              </a:rPr>
              <a:t>个一组</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则存在常数 </a:t>
            </a:r>
            <a:r>
              <a:rPr lang="en-US" altLang="zh-CN" sz="1800" dirty="0" smtClean="0">
                <a:solidFill>
                  <a:schemeClr val="tx2"/>
                </a:solidFill>
                <a:sym typeface="Symbol" pitchFamily="18" charset="2"/>
              </a:rPr>
              <a:t>n</a:t>
            </a:r>
            <a:r>
              <a:rPr lang="en-US" altLang="zh-CN" sz="1800" baseline="-25000" dirty="0" smtClean="0">
                <a:solidFill>
                  <a:schemeClr val="tx2"/>
                </a:solidFill>
                <a:sym typeface="Symbol" pitchFamily="18" charset="2"/>
              </a:rPr>
              <a:t>0</a:t>
            </a:r>
            <a:r>
              <a:rPr lang="en-US" altLang="zh-CN" sz="1800" dirty="0" smtClean="0">
                <a:solidFill>
                  <a:schemeClr val="tx2"/>
                </a:solidFill>
                <a:sym typeface="Symbol" pitchFamily="18" charset="2"/>
              </a:rPr>
              <a:t>, c, d &gt; 0</a:t>
            </a:r>
            <a:r>
              <a:rPr lang="zh-CN" altLang="en-US" sz="1800" dirty="0" smtClean="0">
                <a:solidFill>
                  <a:schemeClr val="tx2"/>
                </a:solidFill>
                <a:sym typeface="Symbol" pitchFamily="18" charset="2"/>
              </a:rPr>
              <a:t>使得</a:t>
            </a:r>
            <a:endParaRPr lang="en-US" altLang="zh-CN" sz="1800" dirty="0" smtClean="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     T(n)  T(n/3) + T(3n/4) + d n, n &gt; n</a:t>
            </a:r>
            <a:r>
              <a:rPr lang="en-US" altLang="zh-CN" sz="1800" baseline="-25000" dirty="0" smtClean="0">
                <a:solidFill>
                  <a:schemeClr val="tx2"/>
                </a:solidFill>
                <a:sym typeface="Symbol" pitchFamily="18" charset="2"/>
              </a:rPr>
              <a:t>0</a:t>
            </a:r>
            <a:r>
              <a:rPr lang="en-US" altLang="zh-CN" sz="1800" dirty="0" smtClean="0">
                <a:solidFill>
                  <a:schemeClr val="tx2"/>
                </a:solidFill>
                <a:sym typeface="Symbol" pitchFamily="18" charset="2"/>
              </a:rPr>
              <a:t>; T(n)  c, n</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 n</a:t>
            </a:r>
            <a:r>
              <a:rPr lang="en-US" altLang="zh-CN" sz="1800" baseline="-25000" dirty="0" smtClean="0">
                <a:solidFill>
                  <a:schemeClr val="tx2"/>
                </a:solidFill>
                <a:sym typeface="Symbol" pitchFamily="18" charset="2"/>
              </a:rPr>
              <a:t>0</a:t>
            </a:r>
            <a:r>
              <a:rPr lang="en-US" altLang="zh-CN" sz="1800" dirty="0" smtClean="0">
                <a:solidFill>
                  <a:schemeClr val="tx2"/>
                </a:solidFill>
                <a:sym typeface="Symbol" pitchFamily="18" charset="2"/>
              </a:rPr>
              <a:t>. </a:t>
            </a:r>
          </a:p>
          <a:p>
            <a:pPr>
              <a:lnSpc>
                <a:spcPct val="110000"/>
              </a:lnSpc>
              <a:spcBef>
                <a:spcPct val="10000"/>
              </a:spcBef>
              <a:spcAft>
                <a:spcPct val="10000"/>
              </a:spcAft>
              <a:buSzPct val="75000"/>
              <a:buFont typeface="Wingdings" pitchFamily="2" charset="2"/>
              <a:buNone/>
            </a:pP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以下归纳证明存在</a:t>
            </a:r>
            <a:r>
              <a:rPr lang="en-US" altLang="zh-CN" sz="1800" dirty="0" smtClean="0">
                <a:solidFill>
                  <a:schemeClr val="tx2"/>
                </a:solidFill>
                <a:sym typeface="Symbol" pitchFamily="18" charset="2"/>
              </a:rPr>
              <a:t>s &gt; 0, </a:t>
            </a:r>
            <a:r>
              <a:rPr lang="zh-CN" altLang="en-US" sz="1800" dirty="0" smtClean="0">
                <a:solidFill>
                  <a:schemeClr val="tx2"/>
                </a:solidFill>
                <a:sym typeface="Symbol" pitchFamily="18" charset="2"/>
              </a:rPr>
              <a:t>对任意 </a:t>
            </a:r>
            <a:r>
              <a:rPr lang="en-US" altLang="zh-CN" sz="1800" dirty="0" smtClean="0">
                <a:solidFill>
                  <a:schemeClr val="tx2"/>
                </a:solidFill>
                <a:sym typeface="Symbol" pitchFamily="18" charset="2"/>
              </a:rPr>
              <a:t>n &gt; 0, T(n)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s </a:t>
            </a:r>
            <a:r>
              <a:rPr lang="en-US" altLang="zh-CN" sz="1800" dirty="0" err="1" smtClean="0">
                <a:solidFill>
                  <a:schemeClr val="tx2"/>
                </a:solidFill>
                <a:sym typeface="Symbol" pitchFamily="18" charset="2"/>
              </a:rPr>
              <a:t>n</a:t>
            </a:r>
            <a:r>
              <a:rPr lang="en-US" altLang="zh-CN" sz="1800" baseline="30000" dirty="0" err="1" smtClean="0">
                <a:solidFill>
                  <a:schemeClr val="tx2"/>
                </a:solidFill>
                <a:sym typeface="Symbol" pitchFamily="18" charset="2"/>
              </a:rPr>
              <a:t>t</a:t>
            </a:r>
            <a:r>
              <a:rPr lang="en-US" altLang="zh-CN" sz="1800" baseline="30000" dirty="0" smtClean="0">
                <a:solidFill>
                  <a:schemeClr val="tx2"/>
                </a:solidFill>
                <a:sym typeface="Symbol" pitchFamily="18" charset="2"/>
              </a:rPr>
              <a:t> </a:t>
            </a:r>
            <a:r>
              <a:rPr lang="en-US" altLang="zh-CN" sz="1800" dirty="0" smtClean="0">
                <a:solidFill>
                  <a:schemeClr val="tx2"/>
                </a:solidFill>
                <a:sym typeface="Symbol" pitchFamily="18" charset="2"/>
              </a:rPr>
              <a:t>– w n, </a:t>
            </a:r>
            <a:r>
              <a:rPr lang="zh-CN" altLang="en-US" sz="1800" dirty="0" smtClean="0">
                <a:solidFill>
                  <a:schemeClr val="tx2"/>
                </a:solidFill>
                <a:sym typeface="Symbol" pitchFamily="18" charset="2"/>
              </a:rPr>
              <a:t>其中 </a:t>
            </a:r>
            <a:r>
              <a:rPr lang="en-US" altLang="zh-CN" sz="1800" dirty="0" smtClean="0">
                <a:solidFill>
                  <a:schemeClr val="tx2"/>
                </a:solidFill>
                <a:sym typeface="Symbol" pitchFamily="18" charset="2"/>
              </a:rPr>
              <a:t>w = 12d.</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首先存在</a:t>
            </a:r>
            <a:r>
              <a:rPr lang="en-US" altLang="zh-CN" sz="1800" dirty="0" smtClean="0">
                <a:solidFill>
                  <a:schemeClr val="tx2"/>
                </a:solidFill>
                <a:sym typeface="Symbol" pitchFamily="18" charset="2"/>
              </a:rPr>
              <a:t>s&gt;0, </a:t>
            </a:r>
            <a:r>
              <a:rPr lang="zh-CN" altLang="en-US" sz="1800" dirty="0" smtClean="0">
                <a:solidFill>
                  <a:schemeClr val="tx2"/>
                </a:solidFill>
                <a:sym typeface="Symbol" pitchFamily="18" charset="2"/>
              </a:rPr>
              <a:t>对于 </a:t>
            </a:r>
            <a:r>
              <a:rPr lang="en-US" altLang="zh-CN" sz="1800" dirty="0" smtClean="0">
                <a:solidFill>
                  <a:schemeClr val="tx2"/>
                </a:solidFill>
                <a:sym typeface="Symbol" pitchFamily="18" charset="2"/>
              </a:rPr>
              <a:t>n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n</a:t>
            </a:r>
            <a:r>
              <a:rPr lang="en-US" altLang="zh-CN" sz="1800" baseline="-25000" dirty="0" smtClean="0">
                <a:solidFill>
                  <a:schemeClr val="tx2"/>
                </a:solidFill>
                <a:sym typeface="Symbol" pitchFamily="18" charset="2"/>
              </a:rPr>
              <a:t>0</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有 </a:t>
            </a:r>
            <a:r>
              <a:rPr lang="en-US" altLang="zh-CN" sz="1800" dirty="0" smtClean="0">
                <a:solidFill>
                  <a:schemeClr val="tx2"/>
                </a:solidFill>
                <a:sym typeface="Symbol" pitchFamily="18" charset="2"/>
              </a:rPr>
              <a:t>T(n)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c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s </a:t>
            </a:r>
            <a:r>
              <a:rPr lang="en-US" altLang="zh-CN" sz="1800" dirty="0" err="1">
                <a:solidFill>
                  <a:schemeClr val="tx2"/>
                </a:solidFill>
                <a:sym typeface="Symbol" pitchFamily="18" charset="2"/>
              </a:rPr>
              <a:t>n</a:t>
            </a:r>
            <a:r>
              <a:rPr lang="en-US" altLang="zh-CN" sz="1800" baseline="30000" dirty="0" err="1">
                <a:solidFill>
                  <a:schemeClr val="tx2"/>
                </a:solidFill>
                <a:sym typeface="Symbol" pitchFamily="18" charset="2"/>
              </a:rPr>
              <a:t>t</a:t>
            </a:r>
            <a:r>
              <a:rPr lang="en-US" altLang="zh-CN" sz="1800" baseline="30000" dirty="0">
                <a:solidFill>
                  <a:schemeClr val="tx2"/>
                </a:solidFill>
                <a:sym typeface="Symbol" pitchFamily="18" charset="2"/>
              </a:rPr>
              <a:t> </a:t>
            </a:r>
            <a:r>
              <a:rPr lang="en-US" altLang="zh-CN" sz="1800" dirty="0">
                <a:solidFill>
                  <a:schemeClr val="tx2"/>
                </a:solidFill>
                <a:sym typeface="Symbol" pitchFamily="18" charset="2"/>
              </a:rPr>
              <a:t>– w n</a:t>
            </a:r>
            <a:r>
              <a:rPr lang="en-US" altLang="zh-CN" sz="1800" dirty="0" smtClean="0">
                <a:solidFill>
                  <a:schemeClr val="tx2"/>
                </a:solidFill>
                <a:sym typeface="Symbol" pitchFamily="18" charset="2"/>
              </a:rPr>
              <a:t>.</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其次归纳假设对于</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k &gt; </a:t>
            </a:r>
            <a:r>
              <a:rPr lang="en-US" altLang="zh-CN" sz="1800" dirty="0">
                <a:solidFill>
                  <a:schemeClr val="tx2"/>
                </a:solidFill>
                <a:sym typeface="Symbol" pitchFamily="18" charset="2"/>
              </a:rPr>
              <a:t>n</a:t>
            </a:r>
            <a:r>
              <a:rPr lang="en-US" altLang="zh-CN" sz="1800" baseline="-25000" dirty="0">
                <a:solidFill>
                  <a:schemeClr val="tx2"/>
                </a:solidFill>
                <a:sym typeface="Symbol" pitchFamily="18" charset="2"/>
              </a:rPr>
              <a:t>0</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任意 </a:t>
            </a:r>
            <a:r>
              <a:rPr lang="en-US" altLang="zh-CN" sz="1800" dirty="0" smtClean="0">
                <a:solidFill>
                  <a:schemeClr val="tx2"/>
                </a:solidFill>
                <a:sym typeface="Symbol" pitchFamily="18" charset="2"/>
              </a:rPr>
              <a:t>n &lt; k </a:t>
            </a:r>
            <a:r>
              <a:rPr lang="zh-CN" altLang="en-US" sz="1800" dirty="0" smtClean="0">
                <a:solidFill>
                  <a:schemeClr val="tx2"/>
                </a:solidFill>
                <a:sym typeface="Symbol" pitchFamily="18" charset="2"/>
              </a:rPr>
              <a:t>有 </a:t>
            </a:r>
            <a:r>
              <a:rPr lang="en-US" altLang="zh-CN" sz="1800" dirty="0">
                <a:solidFill>
                  <a:schemeClr val="tx2"/>
                </a:solidFill>
                <a:sym typeface="Symbol" pitchFamily="18" charset="2"/>
              </a:rPr>
              <a:t>T(n)  s </a:t>
            </a:r>
            <a:r>
              <a:rPr lang="en-US" altLang="zh-CN" sz="1800" dirty="0" err="1">
                <a:solidFill>
                  <a:schemeClr val="tx2"/>
                </a:solidFill>
                <a:sym typeface="Symbol" pitchFamily="18" charset="2"/>
              </a:rPr>
              <a:t>n</a:t>
            </a:r>
            <a:r>
              <a:rPr lang="en-US" altLang="zh-CN" sz="1800" baseline="30000" dirty="0" err="1">
                <a:solidFill>
                  <a:schemeClr val="tx2"/>
                </a:solidFill>
                <a:sym typeface="Symbol" pitchFamily="18" charset="2"/>
              </a:rPr>
              <a:t>t</a:t>
            </a:r>
            <a:r>
              <a:rPr lang="en-US" altLang="zh-CN" sz="1800" baseline="30000" dirty="0">
                <a:solidFill>
                  <a:schemeClr val="tx2"/>
                </a:solidFill>
                <a:sym typeface="Symbol" pitchFamily="18" charset="2"/>
              </a:rPr>
              <a:t> </a:t>
            </a:r>
            <a:r>
              <a:rPr lang="en-US" altLang="zh-CN" sz="1800" dirty="0">
                <a:solidFill>
                  <a:schemeClr val="tx2"/>
                </a:solidFill>
                <a:sym typeface="Symbol" pitchFamily="18" charset="2"/>
              </a:rPr>
              <a:t>– w n </a:t>
            </a:r>
            <a:r>
              <a:rPr lang="en-US" altLang="zh-CN" sz="1800" dirty="0" smtClean="0">
                <a:solidFill>
                  <a:schemeClr val="tx2"/>
                </a:solidFill>
                <a:sym typeface="Symbol" pitchFamily="18" charset="2"/>
              </a:rPr>
              <a:t>.</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于是          </a:t>
            </a:r>
            <a:r>
              <a:rPr lang="en-US" altLang="zh-CN" sz="1800" dirty="0" smtClean="0">
                <a:solidFill>
                  <a:schemeClr val="tx2"/>
                </a:solidFill>
                <a:sym typeface="Symbol" pitchFamily="18" charset="2"/>
              </a:rPr>
              <a:t>T(k</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 T(k/3) </a:t>
            </a:r>
            <a:r>
              <a:rPr lang="en-US" altLang="zh-CN" sz="1800" dirty="0">
                <a:solidFill>
                  <a:schemeClr val="tx2"/>
                </a:solidFill>
                <a:sym typeface="Symbol" pitchFamily="18" charset="2"/>
              </a:rPr>
              <a:t>+ T(3k/4) + d k , </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迭代</a:t>
            </a:r>
            <a:r>
              <a:rPr lang="en-US" altLang="zh-CN" sz="1800" dirty="0" smtClean="0">
                <a:solidFill>
                  <a:schemeClr val="tx2"/>
                </a:solidFill>
                <a:sym typeface="Symbol" pitchFamily="18" charset="2"/>
              </a:rPr>
              <a:t>1</a:t>
            </a:r>
            <a:r>
              <a:rPr lang="zh-CN" altLang="en-US" sz="1800" dirty="0" smtClean="0">
                <a:solidFill>
                  <a:schemeClr val="tx2"/>
                </a:solidFill>
                <a:sym typeface="Symbol" pitchFamily="18" charset="2"/>
              </a:rPr>
              <a:t>次  </a:t>
            </a:r>
            <a:endParaRPr lang="zh-CN" altLang="en-US" sz="1800" dirty="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zh-CN" altLang="en-US" sz="1800" dirty="0">
                <a:solidFill>
                  <a:schemeClr val="tx2"/>
                </a:solidFill>
                <a:sym typeface="Symbol" pitchFamily="18" charset="2"/>
              </a:rPr>
              <a:t> </a:t>
            </a:r>
            <a:r>
              <a:rPr lang="zh-CN" altLang="en-US" sz="1800" dirty="0" smtClean="0">
                <a:solidFill>
                  <a:schemeClr val="tx2"/>
                </a:solidFill>
                <a:sym typeface="Symbol" pitchFamily="18" charset="2"/>
              </a:rPr>
              <a:t>                          </a:t>
            </a:r>
            <a:r>
              <a:rPr lang="en-US" altLang="zh-CN" sz="1800" dirty="0" smtClean="0">
                <a:solidFill>
                  <a:schemeClr val="tx2"/>
                </a:solidFill>
                <a:sym typeface="Symbol" pitchFamily="18" charset="2"/>
              </a:rPr>
              <a:t> s (k/3)</a:t>
            </a:r>
            <a:r>
              <a:rPr lang="en-US" altLang="zh-CN" sz="1800" baseline="30000" dirty="0" smtClean="0">
                <a:solidFill>
                  <a:schemeClr val="tx2"/>
                </a:solidFill>
                <a:sym typeface="Symbol" pitchFamily="18" charset="2"/>
              </a:rPr>
              <a:t>t</a:t>
            </a:r>
            <a:r>
              <a:rPr lang="en-US" altLang="zh-CN" sz="1800" dirty="0" smtClean="0">
                <a:solidFill>
                  <a:schemeClr val="tx2"/>
                </a:solidFill>
                <a:sym typeface="Symbol" pitchFamily="18" charset="2"/>
              </a:rPr>
              <a:t> – w(k/3) + </a:t>
            </a:r>
            <a:r>
              <a:rPr lang="en-US" altLang="zh-CN" sz="1800" dirty="0">
                <a:solidFill>
                  <a:schemeClr val="tx2"/>
                </a:solidFill>
                <a:sym typeface="Symbol" pitchFamily="18" charset="2"/>
              </a:rPr>
              <a:t>s </a:t>
            </a:r>
            <a:r>
              <a:rPr lang="en-US" altLang="zh-CN" sz="1800" dirty="0" smtClean="0">
                <a:solidFill>
                  <a:schemeClr val="tx2"/>
                </a:solidFill>
                <a:sym typeface="Symbol" pitchFamily="18" charset="2"/>
              </a:rPr>
              <a:t>(3k/4)</a:t>
            </a:r>
            <a:r>
              <a:rPr lang="en-US" altLang="zh-CN" sz="1800" baseline="30000" dirty="0" smtClean="0">
                <a:solidFill>
                  <a:schemeClr val="tx2"/>
                </a:solidFill>
                <a:sym typeface="Symbol" pitchFamily="18" charset="2"/>
              </a:rPr>
              <a:t>t</a:t>
            </a:r>
            <a:r>
              <a:rPr lang="en-US" altLang="zh-CN" sz="1800" dirty="0" smtClean="0">
                <a:solidFill>
                  <a:schemeClr val="tx2"/>
                </a:solidFill>
                <a:sym typeface="Symbol" pitchFamily="18" charset="2"/>
              </a:rPr>
              <a:t>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w(3k/4) + d k</a:t>
            </a:r>
            <a:r>
              <a:rPr lang="en-US" altLang="zh-CN" sz="1800" dirty="0">
                <a:solidFill>
                  <a:schemeClr val="tx2"/>
                </a:solidFill>
                <a:sym typeface="Symbol" pitchFamily="18" charset="2"/>
              </a:rPr>
              <a:t>,         //</a:t>
            </a:r>
            <a:r>
              <a:rPr lang="zh-CN" altLang="en-US" sz="1800" dirty="0">
                <a:solidFill>
                  <a:schemeClr val="tx2"/>
                </a:solidFill>
                <a:sym typeface="Symbol" pitchFamily="18" charset="2"/>
              </a:rPr>
              <a:t>归纳假设 </a:t>
            </a:r>
          </a:p>
          <a:p>
            <a:pPr>
              <a:lnSpc>
                <a:spcPct val="110000"/>
              </a:lnSpc>
              <a:spcBef>
                <a:spcPct val="10000"/>
              </a:spcBef>
              <a:spcAft>
                <a:spcPct val="10000"/>
              </a:spcAft>
              <a:buSzPct val="75000"/>
              <a:buFont typeface="Wingdings" pitchFamily="2" charset="2"/>
              <a:buNone/>
            </a:pPr>
            <a:r>
              <a:rPr lang="zh-CN" altLang="en-US" sz="1800" dirty="0">
                <a:solidFill>
                  <a:schemeClr val="tx2"/>
                </a:solidFill>
                <a:sym typeface="Symbol" pitchFamily="18" charset="2"/>
              </a:rPr>
              <a:t>                      </a:t>
            </a:r>
            <a:r>
              <a:rPr lang="zh-CN" altLang="en-US" sz="1800" dirty="0" smtClean="0">
                <a:solidFill>
                  <a:schemeClr val="tx2"/>
                </a:solidFill>
                <a:sym typeface="Symbol" pitchFamily="18" charset="2"/>
              </a:rPr>
              <a:t>   </a:t>
            </a:r>
            <a:r>
              <a:rPr lang="en-US" altLang="zh-CN" sz="1800" dirty="0" smtClean="0">
                <a:solidFill>
                  <a:schemeClr val="tx2"/>
                </a:solidFill>
                <a:sym typeface="Symbol" pitchFamily="18" charset="2"/>
              </a:rPr>
              <a:t>   </a:t>
            </a:r>
            <a:r>
              <a:rPr lang="en-US" altLang="zh-CN" sz="1800" dirty="0">
                <a:solidFill>
                  <a:schemeClr val="tx2"/>
                </a:solidFill>
                <a:sym typeface="Symbol" pitchFamily="18" charset="2"/>
              </a:rPr>
              <a:t>s </a:t>
            </a:r>
            <a:r>
              <a:rPr lang="en-US" altLang="zh-CN" sz="1800" dirty="0" err="1" smtClean="0">
                <a:solidFill>
                  <a:schemeClr val="tx2"/>
                </a:solidFill>
                <a:sym typeface="Symbol" pitchFamily="18" charset="2"/>
              </a:rPr>
              <a:t>k</a:t>
            </a:r>
            <a:r>
              <a:rPr lang="en-US" altLang="zh-CN" sz="1800" baseline="30000" dirty="0" err="1" smtClean="0">
                <a:solidFill>
                  <a:schemeClr val="tx2"/>
                </a:solidFill>
                <a:sym typeface="Symbol" pitchFamily="18" charset="2"/>
              </a:rPr>
              <a:t>t</a:t>
            </a:r>
            <a:r>
              <a:rPr lang="en-US" altLang="zh-CN" sz="1800" baseline="30000" dirty="0" smtClean="0">
                <a:solidFill>
                  <a:schemeClr val="tx2"/>
                </a:solidFill>
                <a:sym typeface="Symbol" pitchFamily="18" charset="2"/>
              </a:rPr>
              <a:t> </a:t>
            </a:r>
            <a:r>
              <a:rPr lang="en-US" altLang="zh-CN" sz="1800" dirty="0">
                <a:solidFill>
                  <a:schemeClr val="tx2"/>
                </a:solidFill>
                <a:sym typeface="Symbol" pitchFamily="18" charset="2"/>
              </a:rPr>
              <a:t>– w </a:t>
            </a:r>
            <a:r>
              <a:rPr lang="en-US" altLang="zh-CN" sz="1800" dirty="0" smtClean="0">
                <a:solidFill>
                  <a:schemeClr val="tx2"/>
                </a:solidFill>
                <a:sym typeface="Symbol" pitchFamily="18" charset="2"/>
              </a:rPr>
              <a:t>k – (w/12 +d) k</a:t>
            </a:r>
            <a:endParaRPr lang="en-US" altLang="zh-CN" sz="1800" dirty="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     = </a:t>
            </a:r>
            <a:r>
              <a:rPr lang="en-US" altLang="zh-CN" sz="1800" dirty="0">
                <a:solidFill>
                  <a:schemeClr val="tx2"/>
                </a:solidFill>
                <a:sym typeface="Symbol" pitchFamily="18" charset="2"/>
              </a:rPr>
              <a:t>s </a:t>
            </a:r>
            <a:r>
              <a:rPr lang="en-US" altLang="zh-CN" sz="1800" dirty="0" err="1">
                <a:solidFill>
                  <a:schemeClr val="tx2"/>
                </a:solidFill>
                <a:sym typeface="Symbol" pitchFamily="18" charset="2"/>
              </a:rPr>
              <a:t>k</a:t>
            </a:r>
            <a:r>
              <a:rPr lang="en-US" altLang="zh-CN" sz="1800" baseline="30000" dirty="0" err="1">
                <a:solidFill>
                  <a:schemeClr val="tx2"/>
                </a:solidFill>
                <a:sym typeface="Symbol" pitchFamily="18" charset="2"/>
              </a:rPr>
              <a:t>t</a:t>
            </a:r>
            <a:r>
              <a:rPr lang="en-US" altLang="zh-CN" sz="1800" baseline="30000" dirty="0">
                <a:solidFill>
                  <a:schemeClr val="tx2"/>
                </a:solidFill>
                <a:sym typeface="Symbol" pitchFamily="18" charset="2"/>
              </a:rPr>
              <a:t> </a:t>
            </a:r>
            <a:r>
              <a:rPr lang="en-US" altLang="zh-CN" sz="1800" dirty="0">
                <a:solidFill>
                  <a:schemeClr val="tx2"/>
                </a:solidFill>
                <a:sym typeface="Symbol" pitchFamily="18" charset="2"/>
              </a:rPr>
              <a:t>– w k</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综上所述</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对</a:t>
            </a:r>
            <a:r>
              <a:rPr lang="zh-CN" altLang="en-US" sz="1800" dirty="0">
                <a:solidFill>
                  <a:schemeClr val="tx2"/>
                </a:solidFill>
                <a:sym typeface="Symbol" pitchFamily="18" charset="2"/>
              </a:rPr>
              <a:t>任意 </a:t>
            </a:r>
            <a:r>
              <a:rPr lang="en-US" altLang="zh-CN" sz="1800" dirty="0">
                <a:solidFill>
                  <a:schemeClr val="tx2"/>
                </a:solidFill>
                <a:sym typeface="Symbol" pitchFamily="18" charset="2"/>
              </a:rPr>
              <a:t>n &gt; 0, T(n)  s </a:t>
            </a:r>
            <a:r>
              <a:rPr lang="en-US" altLang="zh-CN" sz="1800" dirty="0" smtClean="0">
                <a:solidFill>
                  <a:schemeClr val="tx2"/>
                </a:solidFill>
                <a:sym typeface="Symbol" pitchFamily="18" charset="2"/>
              </a:rPr>
              <a:t>n, </a:t>
            </a:r>
            <a:r>
              <a:rPr lang="zh-CN" altLang="en-US" sz="1800" dirty="0" smtClean="0">
                <a:solidFill>
                  <a:schemeClr val="tx2"/>
                </a:solidFill>
                <a:sym typeface="Symbol" pitchFamily="18" charset="2"/>
              </a:rPr>
              <a:t>即 </a:t>
            </a:r>
            <a:r>
              <a:rPr lang="en-US" altLang="zh-CN" sz="1800" dirty="0" smtClean="0">
                <a:solidFill>
                  <a:schemeClr val="tx2"/>
                </a:solidFill>
                <a:sym typeface="Symbol" pitchFamily="18" charset="2"/>
              </a:rPr>
              <a:t>T(n)  </a:t>
            </a:r>
            <a:r>
              <a:rPr lang="en-US" altLang="zh-CN" sz="1800" dirty="0">
                <a:solidFill>
                  <a:schemeClr val="tx2"/>
                </a:solidFill>
                <a:sym typeface="Symbol" pitchFamily="18" charset="2"/>
              </a:rPr>
              <a:t>s </a:t>
            </a:r>
            <a:r>
              <a:rPr lang="en-US" altLang="zh-CN" sz="1800" dirty="0" err="1">
                <a:solidFill>
                  <a:schemeClr val="tx2"/>
                </a:solidFill>
                <a:sym typeface="Symbol" pitchFamily="18" charset="2"/>
              </a:rPr>
              <a:t>k</a:t>
            </a:r>
            <a:r>
              <a:rPr lang="en-US" altLang="zh-CN" sz="1800" baseline="30000" dirty="0" err="1">
                <a:solidFill>
                  <a:schemeClr val="tx2"/>
                </a:solidFill>
                <a:sym typeface="Symbol" pitchFamily="18" charset="2"/>
              </a:rPr>
              <a:t>t</a:t>
            </a:r>
            <a:r>
              <a:rPr lang="en-US" altLang="zh-CN" sz="1800" baseline="30000" dirty="0">
                <a:solidFill>
                  <a:schemeClr val="tx2"/>
                </a:solidFill>
                <a:sym typeface="Symbol" pitchFamily="18" charset="2"/>
              </a:rPr>
              <a:t> </a:t>
            </a:r>
            <a:r>
              <a:rPr lang="en-US" altLang="zh-CN" sz="1800" dirty="0">
                <a:solidFill>
                  <a:schemeClr val="tx2"/>
                </a:solidFill>
                <a:sym typeface="Symbol" pitchFamily="18" charset="2"/>
              </a:rPr>
              <a:t>– w k </a:t>
            </a:r>
            <a:r>
              <a:rPr lang="en-US" altLang="zh-CN" sz="1800" dirty="0" smtClean="0">
                <a:solidFill>
                  <a:schemeClr val="tx2"/>
                </a:solidFill>
                <a:sym typeface="Symbol" pitchFamily="18" charset="2"/>
              </a:rPr>
              <a:t>= O(</a:t>
            </a:r>
            <a:r>
              <a:rPr lang="en-US" altLang="zh-CN" sz="1800" dirty="0" err="1" smtClean="0">
                <a:solidFill>
                  <a:schemeClr val="tx2"/>
                </a:solidFill>
                <a:sym typeface="Symbol" pitchFamily="18" charset="2"/>
              </a:rPr>
              <a:t>n</a:t>
            </a:r>
            <a:r>
              <a:rPr lang="en-US" altLang="zh-CN" sz="1800" baseline="30000" dirty="0" err="1" smtClean="0">
                <a:solidFill>
                  <a:schemeClr val="tx2"/>
                </a:solidFill>
                <a:sym typeface="Symbol" pitchFamily="18" charset="2"/>
              </a:rPr>
              <a:t>t</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最坏情况超过线性时间</a:t>
            </a:r>
            <a:endParaRPr lang="zh-CN" altLang="zh-CN" sz="1800" dirty="0">
              <a:solidFill>
                <a:schemeClr val="tx2"/>
              </a:solidFill>
              <a:sym typeface="Symbol" pitchFamily="18" charset="2"/>
            </a:endParaRPr>
          </a:p>
        </p:txBody>
      </p:sp>
    </p:spTree>
    <p:extLst>
      <p:ext uri="{BB962C8B-B14F-4D97-AF65-F5344CB8AC3E}">
        <p14:creationId xmlns:p14="http://schemas.microsoft.com/office/powerpoint/2010/main" val="30497273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zh-CN" altLang="en-US" b="1" dirty="0" smtClean="0"/>
              <a:t>第</a:t>
            </a:r>
            <a:r>
              <a:rPr lang="en-US" altLang="zh-CN" b="1" dirty="0" smtClean="0"/>
              <a:t>2</a:t>
            </a:r>
            <a:r>
              <a:rPr lang="zh-CN" altLang="en-US" b="1" dirty="0" smtClean="0"/>
              <a:t>章 分治</a:t>
            </a:r>
          </a:p>
        </p:txBody>
      </p:sp>
      <p:sp>
        <p:nvSpPr>
          <p:cNvPr id="7171" name="Text Box 5"/>
          <p:cNvSpPr txBox="1">
            <a:spLocks noChangeArrowheads="1"/>
          </p:cNvSpPr>
          <p:nvPr/>
        </p:nvSpPr>
        <p:spPr bwMode="auto">
          <a:xfrm>
            <a:off x="107950" y="1173163"/>
            <a:ext cx="8964613" cy="43735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nSpc>
                <a:spcPct val="110000"/>
              </a:lnSpc>
              <a:spcBef>
                <a:spcPct val="10000"/>
              </a:spcBef>
              <a:spcAft>
                <a:spcPct val="10000"/>
              </a:spcAft>
              <a:buSzPct val="75000"/>
              <a:buFont typeface="Wingdings" pitchFamily="2" charset="2"/>
              <a:buNone/>
            </a:pPr>
            <a:r>
              <a:rPr lang="en-US" altLang="zh-CN" sz="2000" dirty="0"/>
              <a:t>2.25 </a:t>
            </a:r>
            <a:r>
              <a:rPr lang="zh-CN" altLang="en-US" sz="2000" dirty="0"/>
              <a:t>在线性时间选择算法中</a:t>
            </a:r>
            <a:r>
              <a:rPr lang="en-US" altLang="zh-CN" sz="2000" dirty="0"/>
              <a:t>, </a:t>
            </a:r>
            <a:r>
              <a:rPr lang="zh-CN" altLang="en-US" sz="2000" dirty="0"/>
              <a:t>输入元素被划分为</a:t>
            </a:r>
            <a:r>
              <a:rPr lang="en-US" altLang="zh-CN" sz="2000" dirty="0"/>
              <a:t>5</a:t>
            </a:r>
            <a:r>
              <a:rPr lang="zh-CN" altLang="en-US" sz="2000" dirty="0"/>
              <a:t>个一组</a:t>
            </a:r>
            <a:r>
              <a:rPr lang="en-US" altLang="zh-CN" sz="2000" dirty="0"/>
              <a:t>, </a:t>
            </a:r>
            <a:r>
              <a:rPr lang="zh-CN" altLang="en-US" sz="2000" dirty="0"/>
              <a:t>如果将它们划分为</a:t>
            </a:r>
            <a:r>
              <a:rPr lang="en-US" altLang="zh-CN" sz="2000" dirty="0"/>
              <a:t>7</a:t>
            </a:r>
            <a:r>
              <a:rPr lang="zh-CN" altLang="en-US" sz="2000" dirty="0"/>
              <a:t>个一组</a:t>
            </a:r>
            <a:r>
              <a:rPr lang="en-US" altLang="zh-CN" sz="2000" dirty="0"/>
              <a:t>, </a:t>
            </a:r>
            <a:r>
              <a:rPr lang="zh-CN" altLang="en-US" sz="2000" dirty="0"/>
              <a:t>该算法仍然是线性时间算法吗</a:t>
            </a:r>
            <a:r>
              <a:rPr lang="en-US" altLang="zh-CN" sz="2000" dirty="0"/>
              <a:t>? </a:t>
            </a:r>
            <a:r>
              <a:rPr lang="zh-CN" altLang="en-US" sz="2000" dirty="0"/>
              <a:t>划分成</a:t>
            </a:r>
            <a:r>
              <a:rPr lang="en-US" altLang="zh-CN" sz="2000" dirty="0"/>
              <a:t>3</a:t>
            </a:r>
            <a:r>
              <a:rPr lang="zh-CN" altLang="en-US" sz="2000" dirty="0"/>
              <a:t>个一组又怎样</a:t>
            </a:r>
            <a:r>
              <a:rPr lang="en-US" altLang="zh-CN" sz="2000" dirty="0" smtClean="0"/>
              <a:t>?</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注</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参考递推关系存在常数 </a:t>
            </a:r>
            <a:r>
              <a:rPr lang="en-US" altLang="zh-CN" sz="1800" dirty="0" smtClean="0">
                <a:solidFill>
                  <a:schemeClr val="tx2"/>
                </a:solidFill>
                <a:sym typeface="Symbol" pitchFamily="18" charset="2"/>
              </a:rPr>
              <a:t>n</a:t>
            </a:r>
            <a:r>
              <a:rPr lang="en-US" altLang="zh-CN" sz="1800" baseline="-25000" dirty="0" smtClean="0">
                <a:solidFill>
                  <a:schemeClr val="tx2"/>
                </a:solidFill>
                <a:sym typeface="Symbol" pitchFamily="18" charset="2"/>
              </a:rPr>
              <a:t>0</a:t>
            </a:r>
            <a:r>
              <a:rPr lang="en-US" altLang="zh-CN" sz="1800" dirty="0" smtClean="0">
                <a:solidFill>
                  <a:schemeClr val="tx2"/>
                </a:solidFill>
                <a:sym typeface="Symbol" pitchFamily="18" charset="2"/>
              </a:rPr>
              <a:t>, c, d &gt; 0</a:t>
            </a:r>
            <a:r>
              <a:rPr lang="zh-CN" altLang="en-US" sz="1800" dirty="0" smtClean="0">
                <a:solidFill>
                  <a:schemeClr val="tx2"/>
                </a:solidFill>
                <a:sym typeface="Symbol" pitchFamily="18" charset="2"/>
              </a:rPr>
              <a:t>使得</a:t>
            </a:r>
            <a:endParaRPr lang="en-US" altLang="zh-CN" sz="1800" dirty="0" smtClean="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     T(n)  T(n/3) + T(2n/3) + d n, n &gt; n</a:t>
            </a:r>
            <a:r>
              <a:rPr lang="en-US" altLang="zh-CN" sz="1800" baseline="-25000" dirty="0" smtClean="0">
                <a:solidFill>
                  <a:schemeClr val="tx2"/>
                </a:solidFill>
                <a:sym typeface="Symbol" pitchFamily="18" charset="2"/>
              </a:rPr>
              <a:t>0</a:t>
            </a:r>
            <a:r>
              <a:rPr lang="en-US" altLang="zh-CN" sz="1800" dirty="0" smtClean="0">
                <a:solidFill>
                  <a:schemeClr val="tx2"/>
                </a:solidFill>
                <a:sym typeface="Symbol" pitchFamily="18" charset="2"/>
              </a:rPr>
              <a:t>; T(n)  c, n</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 n</a:t>
            </a:r>
            <a:r>
              <a:rPr lang="en-US" altLang="zh-CN" sz="1800" baseline="-25000" dirty="0" smtClean="0">
                <a:solidFill>
                  <a:schemeClr val="tx2"/>
                </a:solidFill>
                <a:sym typeface="Symbol" pitchFamily="18" charset="2"/>
              </a:rPr>
              <a:t>0</a:t>
            </a:r>
            <a:r>
              <a:rPr lang="en-US" altLang="zh-CN" sz="1800" dirty="0" smtClean="0">
                <a:solidFill>
                  <a:schemeClr val="tx2"/>
                </a:solidFill>
                <a:sym typeface="Symbol" pitchFamily="18" charset="2"/>
              </a:rPr>
              <a:t>. </a:t>
            </a:r>
          </a:p>
          <a:p>
            <a:pPr>
              <a:lnSpc>
                <a:spcPct val="110000"/>
              </a:lnSpc>
              <a:spcBef>
                <a:spcPct val="10000"/>
              </a:spcBef>
              <a:spcAft>
                <a:spcPct val="10000"/>
              </a:spcAft>
              <a:buSzPct val="75000"/>
              <a:buFont typeface="Wingdings" pitchFamily="2" charset="2"/>
              <a:buNone/>
            </a:pP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以下归纳证明存在</a:t>
            </a:r>
            <a:r>
              <a:rPr lang="en-US" altLang="zh-CN" sz="1800" dirty="0" smtClean="0">
                <a:solidFill>
                  <a:schemeClr val="tx2"/>
                </a:solidFill>
                <a:sym typeface="Symbol" pitchFamily="18" charset="2"/>
              </a:rPr>
              <a:t>s &gt; 0, </a:t>
            </a:r>
            <a:r>
              <a:rPr lang="zh-CN" altLang="en-US" sz="1800" dirty="0" smtClean="0">
                <a:solidFill>
                  <a:schemeClr val="tx2"/>
                </a:solidFill>
                <a:sym typeface="Symbol" pitchFamily="18" charset="2"/>
              </a:rPr>
              <a:t>对任意 </a:t>
            </a:r>
            <a:r>
              <a:rPr lang="en-US" altLang="zh-CN" sz="1800" dirty="0" smtClean="0">
                <a:solidFill>
                  <a:schemeClr val="tx2"/>
                </a:solidFill>
                <a:sym typeface="Symbol" pitchFamily="18" charset="2"/>
              </a:rPr>
              <a:t>n &gt; 0, T(n)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s n log</a:t>
            </a:r>
            <a:r>
              <a:rPr lang="en-US" altLang="zh-CN" sz="1800" baseline="-25000" dirty="0" smtClean="0">
                <a:solidFill>
                  <a:schemeClr val="tx2"/>
                </a:solidFill>
                <a:sym typeface="Symbol" pitchFamily="18" charset="2"/>
              </a:rPr>
              <a:t>2</a:t>
            </a:r>
            <a:r>
              <a:rPr lang="en-US" altLang="zh-CN" sz="1800" dirty="0" smtClean="0">
                <a:solidFill>
                  <a:schemeClr val="tx2"/>
                </a:solidFill>
                <a:sym typeface="Symbol" pitchFamily="18" charset="2"/>
              </a:rPr>
              <a:t>n, </a:t>
            </a:r>
            <a:r>
              <a:rPr lang="zh-CN" altLang="en-US" sz="1800" dirty="0" smtClean="0">
                <a:solidFill>
                  <a:schemeClr val="tx2"/>
                </a:solidFill>
                <a:sym typeface="Symbol" pitchFamily="18" charset="2"/>
              </a:rPr>
              <a:t>其中 </a:t>
            </a:r>
            <a:r>
              <a:rPr lang="en-US" altLang="zh-CN" sz="1800" dirty="0" smtClean="0">
                <a:solidFill>
                  <a:schemeClr val="tx2"/>
                </a:solidFill>
                <a:sym typeface="Symbol" pitchFamily="18" charset="2"/>
              </a:rPr>
              <a:t>s&gt;max{c,3d}.</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首先存在</a:t>
            </a:r>
            <a:r>
              <a:rPr lang="en-US" altLang="zh-CN" sz="1800" dirty="0" smtClean="0">
                <a:solidFill>
                  <a:schemeClr val="tx2"/>
                </a:solidFill>
                <a:sym typeface="Symbol" pitchFamily="18" charset="2"/>
              </a:rPr>
              <a:t>s&gt;0, </a:t>
            </a:r>
            <a:r>
              <a:rPr lang="zh-CN" altLang="en-US" sz="1800" dirty="0" smtClean="0">
                <a:solidFill>
                  <a:schemeClr val="tx2"/>
                </a:solidFill>
                <a:sym typeface="Symbol" pitchFamily="18" charset="2"/>
              </a:rPr>
              <a:t>对于 </a:t>
            </a:r>
            <a:r>
              <a:rPr lang="en-US" altLang="zh-CN" sz="1800" dirty="0" smtClean="0">
                <a:solidFill>
                  <a:schemeClr val="tx2"/>
                </a:solidFill>
                <a:sym typeface="Symbol" pitchFamily="18" charset="2"/>
              </a:rPr>
              <a:t>1&lt; n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n</a:t>
            </a:r>
            <a:r>
              <a:rPr lang="en-US" altLang="zh-CN" sz="1800" baseline="-25000" dirty="0" smtClean="0">
                <a:solidFill>
                  <a:schemeClr val="tx2"/>
                </a:solidFill>
                <a:sym typeface="Symbol" pitchFamily="18" charset="2"/>
              </a:rPr>
              <a:t>0</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有 </a:t>
            </a:r>
            <a:r>
              <a:rPr lang="en-US" altLang="zh-CN" sz="1800" dirty="0" smtClean="0">
                <a:solidFill>
                  <a:schemeClr val="tx2"/>
                </a:solidFill>
                <a:sym typeface="Symbol" pitchFamily="18" charset="2"/>
              </a:rPr>
              <a:t>T(n)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c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s n </a:t>
            </a:r>
            <a:r>
              <a:rPr lang="en-US" altLang="zh-CN" sz="1800" dirty="0">
                <a:solidFill>
                  <a:schemeClr val="tx2"/>
                </a:solidFill>
                <a:sym typeface="Symbol" pitchFamily="18" charset="2"/>
              </a:rPr>
              <a:t>log</a:t>
            </a:r>
            <a:r>
              <a:rPr lang="en-US" altLang="zh-CN" sz="1800" baseline="-25000" dirty="0">
                <a:solidFill>
                  <a:schemeClr val="tx2"/>
                </a:solidFill>
                <a:sym typeface="Symbol" pitchFamily="18" charset="2"/>
              </a:rPr>
              <a:t>2</a:t>
            </a:r>
            <a:r>
              <a:rPr lang="en-US" altLang="zh-CN" sz="1800" dirty="0">
                <a:solidFill>
                  <a:schemeClr val="tx2"/>
                </a:solidFill>
                <a:sym typeface="Symbol" pitchFamily="18" charset="2"/>
              </a:rPr>
              <a:t>n</a:t>
            </a:r>
            <a:r>
              <a:rPr lang="en-US" altLang="zh-CN" sz="1800" dirty="0" smtClean="0">
                <a:solidFill>
                  <a:schemeClr val="tx2"/>
                </a:solidFill>
                <a:sym typeface="Symbol" pitchFamily="18" charset="2"/>
              </a:rPr>
              <a:t>.</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其次归纳假设对于</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k &gt; </a:t>
            </a:r>
            <a:r>
              <a:rPr lang="en-US" altLang="zh-CN" sz="1800" dirty="0">
                <a:solidFill>
                  <a:schemeClr val="tx2"/>
                </a:solidFill>
                <a:sym typeface="Symbol" pitchFamily="18" charset="2"/>
              </a:rPr>
              <a:t>n</a:t>
            </a:r>
            <a:r>
              <a:rPr lang="en-US" altLang="zh-CN" sz="1800" baseline="-25000" dirty="0">
                <a:solidFill>
                  <a:schemeClr val="tx2"/>
                </a:solidFill>
                <a:sym typeface="Symbol" pitchFamily="18" charset="2"/>
              </a:rPr>
              <a:t>0</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任意 </a:t>
            </a:r>
            <a:r>
              <a:rPr lang="en-US" altLang="zh-CN" sz="1800" dirty="0" smtClean="0">
                <a:solidFill>
                  <a:schemeClr val="tx2"/>
                </a:solidFill>
                <a:sym typeface="Symbol" pitchFamily="18" charset="2"/>
              </a:rPr>
              <a:t>1&lt;</a:t>
            </a:r>
            <a:r>
              <a:rPr lang="zh-CN" altLang="en-US" sz="1800" dirty="0" smtClean="0">
                <a:solidFill>
                  <a:schemeClr val="tx2"/>
                </a:solidFill>
                <a:sym typeface="Symbol" pitchFamily="18" charset="2"/>
              </a:rPr>
              <a:t> </a:t>
            </a:r>
            <a:r>
              <a:rPr lang="en-US" altLang="zh-CN" sz="1800" dirty="0" smtClean="0">
                <a:solidFill>
                  <a:schemeClr val="tx2"/>
                </a:solidFill>
                <a:sym typeface="Symbol" pitchFamily="18" charset="2"/>
              </a:rPr>
              <a:t>n &lt; k </a:t>
            </a:r>
            <a:r>
              <a:rPr lang="zh-CN" altLang="en-US" sz="1800" dirty="0" smtClean="0">
                <a:solidFill>
                  <a:schemeClr val="tx2"/>
                </a:solidFill>
                <a:sym typeface="Symbol" pitchFamily="18" charset="2"/>
              </a:rPr>
              <a:t>有 </a:t>
            </a:r>
            <a:r>
              <a:rPr lang="en-US" altLang="zh-CN" sz="1800" dirty="0">
                <a:solidFill>
                  <a:schemeClr val="tx2"/>
                </a:solidFill>
                <a:sym typeface="Symbol" pitchFamily="18" charset="2"/>
              </a:rPr>
              <a:t>T(n)  s </a:t>
            </a:r>
            <a:r>
              <a:rPr lang="en-US" altLang="zh-CN" sz="1800" dirty="0" smtClean="0">
                <a:solidFill>
                  <a:schemeClr val="tx2"/>
                </a:solidFill>
                <a:sym typeface="Symbol" pitchFamily="18" charset="2"/>
              </a:rPr>
              <a:t>n</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log</a:t>
            </a:r>
            <a:r>
              <a:rPr lang="en-US" altLang="zh-CN" sz="1800" baseline="-25000" dirty="0" smtClean="0">
                <a:solidFill>
                  <a:schemeClr val="tx2"/>
                </a:solidFill>
                <a:sym typeface="Symbol" pitchFamily="18" charset="2"/>
              </a:rPr>
              <a:t>2</a:t>
            </a:r>
            <a:r>
              <a:rPr lang="en-US" altLang="zh-CN" sz="1800" dirty="0" smtClean="0">
                <a:solidFill>
                  <a:schemeClr val="tx2"/>
                </a:solidFill>
                <a:sym typeface="Symbol" pitchFamily="18" charset="2"/>
              </a:rPr>
              <a:t>n.</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于是          </a:t>
            </a:r>
            <a:r>
              <a:rPr lang="en-US" altLang="zh-CN" sz="1800" dirty="0" smtClean="0">
                <a:solidFill>
                  <a:schemeClr val="tx2"/>
                </a:solidFill>
                <a:sym typeface="Symbol" pitchFamily="18" charset="2"/>
              </a:rPr>
              <a:t>T(k</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 T(k/3)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T(2k/3) </a:t>
            </a:r>
            <a:r>
              <a:rPr lang="en-US" altLang="zh-CN" sz="1800" dirty="0">
                <a:solidFill>
                  <a:schemeClr val="tx2"/>
                </a:solidFill>
                <a:sym typeface="Symbol" pitchFamily="18" charset="2"/>
              </a:rPr>
              <a:t>+ d k , </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迭代</a:t>
            </a:r>
            <a:r>
              <a:rPr lang="en-US" altLang="zh-CN" sz="1800" dirty="0" smtClean="0">
                <a:solidFill>
                  <a:schemeClr val="tx2"/>
                </a:solidFill>
                <a:sym typeface="Symbol" pitchFamily="18" charset="2"/>
              </a:rPr>
              <a:t>1</a:t>
            </a:r>
            <a:r>
              <a:rPr lang="zh-CN" altLang="en-US" sz="1800" dirty="0" smtClean="0">
                <a:solidFill>
                  <a:schemeClr val="tx2"/>
                </a:solidFill>
                <a:sym typeface="Symbol" pitchFamily="18" charset="2"/>
              </a:rPr>
              <a:t>次  </a:t>
            </a:r>
            <a:endParaRPr lang="zh-CN" altLang="en-US" sz="1800" dirty="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zh-CN" altLang="en-US" sz="1800" dirty="0">
                <a:solidFill>
                  <a:schemeClr val="tx2"/>
                </a:solidFill>
                <a:sym typeface="Symbol" pitchFamily="18" charset="2"/>
              </a:rPr>
              <a:t> </a:t>
            </a:r>
            <a:r>
              <a:rPr lang="zh-CN" altLang="en-US" sz="1800" dirty="0" smtClean="0">
                <a:solidFill>
                  <a:schemeClr val="tx2"/>
                </a:solidFill>
                <a:sym typeface="Symbol" pitchFamily="18" charset="2"/>
              </a:rPr>
              <a:t>                          </a:t>
            </a:r>
            <a:r>
              <a:rPr lang="en-US" altLang="zh-CN" sz="1800" dirty="0" smtClean="0">
                <a:solidFill>
                  <a:schemeClr val="tx2"/>
                </a:solidFill>
                <a:sym typeface="Symbol" pitchFamily="18" charset="2"/>
              </a:rPr>
              <a:t> s (k/3)</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log</a:t>
            </a:r>
            <a:r>
              <a:rPr lang="en-US" altLang="zh-CN" sz="1800" baseline="-25000" dirty="0" smtClean="0">
                <a:solidFill>
                  <a:schemeClr val="tx2"/>
                </a:solidFill>
                <a:sym typeface="Symbol" pitchFamily="18" charset="2"/>
              </a:rPr>
              <a:t>2</a:t>
            </a:r>
            <a:r>
              <a:rPr lang="en-US" altLang="zh-CN" sz="1800" dirty="0" smtClean="0">
                <a:solidFill>
                  <a:schemeClr val="tx2"/>
                </a:solidFill>
                <a:sym typeface="Symbol" pitchFamily="18" charset="2"/>
              </a:rPr>
              <a:t>k/3 + </a:t>
            </a:r>
            <a:r>
              <a:rPr lang="en-US" altLang="zh-CN" sz="1800" dirty="0">
                <a:solidFill>
                  <a:schemeClr val="tx2"/>
                </a:solidFill>
                <a:sym typeface="Symbol" pitchFamily="18" charset="2"/>
              </a:rPr>
              <a:t>s </a:t>
            </a:r>
            <a:r>
              <a:rPr lang="en-US" altLang="zh-CN" sz="1800" dirty="0" smtClean="0">
                <a:solidFill>
                  <a:schemeClr val="tx2"/>
                </a:solidFill>
                <a:sym typeface="Symbol" pitchFamily="18" charset="2"/>
              </a:rPr>
              <a:t>(2k/3) log</a:t>
            </a:r>
            <a:r>
              <a:rPr lang="en-US" altLang="zh-CN" sz="1800" baseline="-25000" dirty="0" smtClean="0">
                <a:solidFill>
                  <a:schemeClr val="tx2"/>
                </a:solidFill>
                <a:sym typeface="Symbol" pitchFamily="18" charset="2"/>
              </a:rPr>
              <a:t>2</a:t>
            </a:r>
            <a:r>
              <a:rPr lang="en-US" altLang="zh-CN" sz="1800" dirty="0" smtClean="0">
                <a:solidFill>
                  <a:schemeClr val="tx2"/>
                </a:solidFill>
                <a:sym typeface="Symbol" pitchFamily="18" charset="2"/>
              </a:rPr>
              <a:t>(2k/3) + d k</a:t>
            </a:r>
            <a:r>
              <a:rPr lang="en-US" altLang="zh-CN" sz="1800" dirty="0">
                <a:solidFill>
                  <a:schemeClr val="tx2"/>
                </a:solidFill>
                <a:sym typeface="Symbol" pitchFamily="18" charset="2"/>
              </a:rPr>
              <a:t>,         //</a:t>
            </a:r>
            <a:r>
              <a:rPr lang="zh-CN" altLang="en-US" sz="1800" dirty="0">
                <a:solidFill>
                  <a:schemeClr val="tx2"/>
                </a:solidFill>
                <a:sym typeface="Symbol" pitchFamily="18" charset="2"/>
              </a:rPr>
              <a:t>归纳假设 </a:t>
            </a:r>
          </a:p>
          <a:p>
            <a:pPr>
              <a:lnSpc>
                <a:spcPct val="110000"/>
              </a:lnSpc>
              <a:spcBef>
                <a:spcPct val="10000"/>
              </a:spcBef>
              <a:spcAft>
                <a:spcPct val="10000"/>
              </a:spcAft>
              <a:buSzPct val="75000"/>
              <a:buFont typeface="Wingdings" pitchFamily="2" charset="2"/>
              <a:buNone/>
            </a:pPr>
            <a:r>
              <a:rPr lang="zh-CN" altLang="en-US" sz="1800" dirty="0">
                <a:solidFill>
                  <a:schemeClr val="tx2"/>
                </a:solidFill>
                <a:sym typeface="Symbol" pitchFamily="18" charset="2"/>
              </a:rPr>
              <a:t>                      </a:t>
            </a:r>
            <a:r>
              <a:rPr lang="zh-CN" altLang="en-US" sz="1800" dirty="0" smtClean="0">
                <a:solidFill>
                  <a:schemeClr val="tx2"/>
                </a:solidFill>
                <a:sym typeface="Symbol" pitchFamily="18" charset="2"/>
              </a:rPr>
              <a:t>   </a:t>
            </a:r>
            <a:r>
              <a:rPr lang="en-US" altLang="zh-CN" sz="1800" dirty="0" smtClean="0">
                <a:solidFill>
                  <a:schemeClr val="tx2"/>
                </a:solidFill>
                <a:sym typeface="Symbol" pitchFamily="18" charset="2"/>
              </a:rPr>
              <a:t>   </a:t>
            </a:r>
            <a:r>
              <a:rPr lang="en-US" altLang="zh-CN" sz="1800" dirty="0">
                <a:solidFill>
                  <a:schemeClr val="tx2"/>
                </a:solidFill>
                <a:sym typeface="Symbol" pitchFamily="18" charset="2"/>
              </a:rPr>
              <a:t>s </a:t>
            </a:r>
            <a:r>
              <a:rPr lang="en-US" altLang="zh-CN" sz="1800" dirty="0" smtClean="0">
                <a:solidFill>
                  <a:schemeClr val="tx2"/>
                </a:solidFill>
                <a:sym typeface="Symbol" pitchFamily="18" charset="2"/>
              </a:rPr>
              <a:t>k</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log</a:t>
            </a:r>
            <a:r>
              <a:rPr lang="en-US" altLang="zh-CN" sz="1800" baseline="-25000" dirty="0" smtClean="0">
                <a:solidFill>
                  <a:schemeClr val="tx2"/>
                </a:solidFill>
                <a:sym typeface="Symbol" pitchFamily="18" charset="2"/>
              </a:rPr>
              <a:t>2</a:t>
            </a:r>
            <a:r>
              <a:rPr lang="en-US" altLang="zh-CN" sz="1800" dirty="0" smtClean="0">
                <a:solidFill>
                  <a:schemeClr val="tx2"/>
                </a:solidFill>
                <a:sym typeface="Symbol" pitchFamily="18" charset="2"/>
              </a:rPr>
              <a:t>k</a:t>
            </a:r>
            <a:r>
              <a:rPr lang="en-US" altLang="zh-CN" sz="1800" baseline="30000" dirty="0" smtClean="0">
                <a:solidFill>
                  <a:schemeClr val="tx2"/>
                </a:solidFill>
                <a:sym typeface="Symbol" pitchFamily="18" charset="2"/>
              </a:rPr>
              <a:t>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k( s(log</a:t>
            </a:r>
            <a:r>
              <a:rPr lang="en-US" altLang="zh-CN" sz="1800" baseline="-25000" dirty="0" smtClean="0">
                <a:solidFill>
                  <a:schemeClr val="tx2"/>
                </a:solidFill>
                <a:sym typeface="Symbol" pitchFamily="18" charset="2"/>
              </a:rPr>
              <a:t>2</a:t>
            </a:r>
            <a:r>
              <a:rPr lang="en-US" altLang="zh-CN" sz="1800" dirty="0" smtClean="0">
                <a:solidFill>
                  <a:schemeClr val="tx2"/>
                </a:solidFill>
                <a:sym typeface="Symbol" pitchFamily="18" charset="2"/>
              </a:rPr>
              <a:t>27/4)/3 – d )</a:t>
            </a:r>
            <a:endParaRPr lang="en-US" altLang="zh-CN" sz="1800" dirty="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     &lt; </a:t>
            </a:r>
            <a:r>
              <a:rPr lang="en-US" altLang="zh-CN" sz="1800" dirty="0">
                <a:solidFill>
                  <a:schemeClr val="tx2"/>
                </a:solidFill>
                <a:sym typeface="Symbol" pitchFamily="18" charset="2"/>
              </a:rPr>
              <a:t>s </a:t>
            </a:r>
            <a:r>
              <a:rPr lang="en-US" altLang="zh-CN" sz="1800" dirty="0" smtClean="0">
                <a:solidFill>
                  <a:schemeClr val="tx2"/>
                </a:solidFill>
                <a:sym typeface="Symbol" pitchFamily="18" charset="2"/>
              </a:rPr>
              <a:t>k</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log</a:t>
            </a:r>
            <a:r>
              <a:rPr lang="en-US" altLang="zh-CN" sz="1800" baseline="-25000" dirty="0" smtClean="0">
                <a:solidFill>
                  <a:schemeClr val="tx2"/>
                </a:solidFill>
                <a:sym typeface="Symbol" pitchFamily="18" charset="2"/>
              </a:rPr>
              <a:t>2</a:t>
            </a:r>
            <a:r>
              <a:rPr lang="en-US" altLang="zh-CN" sz="1800" dirty="0" smtClean="0">
                <a:solidFill>
                  <a:schemeClr val="tx2"/>
                </a:solidFill>
                <a:sym typeface="Symbol" pitchFamily="18" charset="2"/>
              </a:rPr>
              <a:t>k </a:t>
            </a:r>
            <a:endParaRPr lang="en-US" altLang="zh-CN" sz="1800" dirty="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综上所述</a:t>
            </a:r>
            <a:r>
              <a:rPr lang="en-US" altLang="zh-CN" sz="1800" dirty="0" smtClean="0">
                <a:solidFill>
                  <a:schemeClr val="tx2"/>
                </a:solidFill>
                <a:sym typeface="Symbol" pitchFamily="18" charset="2"/>
              </a:rPr>
              <a:t>, </a:t>
            </a:r>
            <a:r>
              <a:rPr lang="zh-CN" altLang="en-US" sz="1800" dirty="0" smtClean="0">
                <a:solidFill>
                  <a:schemeClr val="tx2"/>
                </a:solidFill>
                <a:sym typeface="Symbol" pitchFamily="18" charset="2"/>
              </a:rPr>
              <a:t>对</a:t>
            </a:r>
            <a:r>
              <a:rPr lang="zh-CN" altLang="en-US" sz="1800" dirty="0">
                <a:solidFill>
                  <a:schemeClr val="tx2"/>
                </a:solidFill>
                <a:sym typeface="Symbol" pitchFamily="18" charset="2"/>
              </a:rPr>
              <a:t>任意 </a:t>
            </a:r>
            <a:r>
              <a:rPr lang="en-US" altLang="zh-CN" sz="1800" dirty="0">
                <a:solidFill>
                  <a:schemeClr val="tx2"/>
                </a:solidFill>
                <a:sym typeface="Symbol" pitchFamily="18" charset="2"/>
              </a:rPr>
              <a:t>n &gt; 0, T(n)  s </a:t>
            </a:r>
            <a:r>
              <a:rPr lang="en-US" altLang="zh-CN" sz="1800" dirty="0" smtClean="0">
                <a:solidFill>
                  <a:schemeClr val="tx2"/>
                </a:solidFill>
                <a:sym typeface="Symbol" pitchFamily="18" charset="2"/>
              </a:rPr>
              <a:t>n log</a:t>
            </a:r>
            <a:r>
              <a:rPr lang="en-US" altLang="zh-CN" sz="1800" baseline="-25000" dirty="0" smtClean="0">
                <a:solidFill>
                  <a:schemeClr val="tx2"/>
                </a:solidFill>
                <a:sym typeface="Symbol" pitchFamily="18" charset="2"/>
              </a:rPr>
              <a:t>2</a:t>
            </a:r>
            <a:r>
              <a:rPr lang="en-US" altLang="zh-CN" sz="1800" dirty="0" smtClean="0">
                <a:solidFill>
                  <a:schemeClr val="tx2"/>
                </a:solidFill>
                <a:sym typeface="Symbol" pitchFamily="18" charset="2"/>
              </a:rPr>
              <a:t>n, </a:t>
            </a:r>
            <a:r>
              <a:rPr lang="zh-CN" altLang="en-US" sz="1800" dirty="0" smtClean="0">
                <a:solidFill>
                  <a:schemeClr val="tx2"/>
                </a:solidFill>
                <a:sym typeface="Symbol" pitchFamily="18" charset="2"/>
              </a:rPr>
              <a:t>最坏情况超过线性时间</a:t>
            </a:r>
            <a:r>
              <a:rPr lang="en-US" altLang="zh-CN" sz="1800" dirty="0" smtClean="0">
                <a:solidFill>
                  <a:schemeClr val="tx2"/>
                </a:solidFill>
                <a:sym typeface="Symbol" pitchFamily="18" charset="2"/>
              </a:rPr>
              <a:t>.</a:t>
            </a:r>
          </a:p>
        </p:txBody>
      </p:sp>
    </p:spTree>
    <p:extLst>
      <p:ext uri="{BB962C8B-B14F-4D97-AF65-F5344CB8AC3E}">
        <p14:creationId xmlns:p14="http://schemas.microsoft.com/office/powerpoint/2010/main" val="1349410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idx="4294967295"/>
          </p:nvPr>
        </p:nvSpPr>
        <p:spPr/>
        <p:txBody>
          <a:bodyPr/>
          <a:lstStyle/>
          <a:p>
            <a:pPr eaLnBrk="1" hangingPunct="1"/>
            <a:r>
              <a:rPr lang="zh-CN" altLang="en-US" b="1" dirty="0" smtClean="0"/>
              <a:t>第</a:t>
            </a:r>
            <a:r>
              <a:rPr lang="en-US" altLang="zh-CN" b="1" dirty="0" smtClean="0"/>
              <a:t>2</a:t>
            </a:r>
            <a:r>
              <a:rPr lang="zh-CN" altLang="en-US" b="1" dirty="0" smtClean="0"/>
              <a:t>章 分治</a:t>
            </a:r>
          </a:p>
        </p:txBody>
      </p:sp>
      <p:sp>
        <p:nvSpPr>
          <p:cNvPr id="7171" name="Text Box 5"/>
          <p:cNvSpPr txBox="1">
            <a:spLocks noChangeArrowheads="1"/>
          </p:cNvSpPr>
          <p:nvPr/>
        </p:nvSpPr>
        <p:spPr bwMode="auto">
          <a:xfrm>
            <a:off x="107950" y="1173163"/>
            <a:ext cx="8964613" cy="293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nSpc>
                <a:spcPct val="110000"/>
              </a:lnSpc>
              <a:spcBef>
                <a:spcPct val="10000"/>
              </a:spcBef>
              <a:spcAft>
                <a:spcPct val="10000"/>
              </a:spcAft>
              <a:buSzPct val="75000"/>
              <a:buFont typeface="Wingdings" pitchFamily="2" charset="2"/>
              <a:buNone/>
            </a:pPr>
            <a:r>
              <a:rPr lang="en-US" altLang="zh-CN" sz="2000" dirty="0"/>
              <a:t>2.25 </a:t>
            </a:r>
            <a:r>
              <a:rPr lang="zh-CN" altLang="en-US" sz="2000" dirty="0"/>
              <a:t>在线性时间选择算法中</a:t>
            </a:r>
            <a:r>
              <a:rPr lang="en-US" altLang="zh-CN" sz="2000" dirty="0"/>
              <a:t>, </a:t>
            </a:r>
            <a:r>
              <a:rPr lang="zh-CN" altLang="en-US" sz="2000" dirty="0"/>
              <a:t>输入元素被划分为</a:t>
            </a:r>
            <a:r>
              <a:rPr lang="en-US" altLang="zh-CN" sz="2000" dirty="0"/>
              <a:t>5</a:t>
            </a:r>
            <a:r>
              <a:rPr lang="zh-CN" altLang="en-US" sz="2000" dirty="0"/>
              <a:t>个一组</a:t>
            </a:r>
            <a:r>
              <a:rPr lang="en-US" altLang="zh-CN" sz="2000" dirty="0"/>
              <a:t>, </a:t>
            </a:r>
            <a:r>
              <a:rPr lang="zh-CN" altLang="en-US" sz="2000" dirty="0"/>
              <a:t>如果将它们划分为</a:t>
            </a:r>
            <a:r>
              <a:rPr lang="en-US" altLang="zh-CN" sz="2000" dirty="0"/>
              <a:t>7</a:t>
            </a:r>
            <a:r>
              <a:rPr lang="zh-CN" altLang="en-US" sz="2000" dirty="0"/>
              <a:t>个一组</a:t>
            </a:r>
            <a:r>
              <a:rPr lang="en-US" altLang="zh-CN" sz="2000" dirty="0"/>
              <a:t>, </a:t>
            </a:r>
            <a:r>
              <a:rPr lang="zh-CN" altLang="en-US" sz="2000" dirty="0"/>
              <a:t>该算法仍然是线性时间算法吗</a:t>
            </a:r>
            <a:r>
              <a:rPr lang="en-US" altLang="zh-CN" sz="2000" dirty="0"/>
              <a:t>? </a:t>
            </a:r>
            <a:r>
              <a:rPr lang="zh-CN" altLang="en-US" sz="2000" dirty="0"/>
              <a:t>划分成</a:t>
            </a:r>
            <a:r>
              <a:rPr lang="en-US" altLang="zh-CN" sz="2000" dirty="0"/>
              <a:t>3</a:t>
            </a:r>
            <a:r>
              <a:rPr lang="zh-CN" altLang="en-US" sz="2000" dirty="0"/>
              <a:t>个一组又怎样</a:t>
            </a:r>
            <a:r>
              <a:rPr lang="en-US" altLang="zh-CN" sz="2000" dirty="0" smtClean="0"/>
              <a:t>?</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注</a:t>
            </a:r>
            <a:r>
              <a:rPr lang="en-US" altLang="zh-CN" sz="1800" dirty="0" smtClean="0">
                <a:solidFill>
                  <a:schemeClr val="tx2"/>
                </a:solidFill>
                <a:sym typeface="Symbol" pitchFamily="18" charset="2"/>
              </a:rPr>
              <a:t>1:</a:t>
            </a:r>
            <a:r>
              <a:rPr lang="zh-CN" altLang="en-US" sz="1800" dirty="0" smtClean="0">
                <a:solidFill>
                  <a:schemeClr val="tx2"/>
                </a:solidFill>
                <a:sym typeface="Symbol" pitchFamily="18" charset="2"/>
              </a:rPr>
              <a:t>有同学得到更精确的递推公式</a:t>
            </a:r>
            <a:r>
              <a:rPr lang="en-US" altLang="zh-CN" sz="1800" dirty="0" smtClean="0">
                <a:solidFill>
                  <a:schemeClr val="tx2"/>
                </a:solidFill>
                <a:sym typeface="Symbol" pitchFamily="18" charset="2"/>
              </a:rPr>
              <a:t>:</a:t>
            </a:r>
          </a:p>
          <a:p>
            <a:pPr>
              <a:lnSpc>
                <a:spcPct val="110000"/>
              </a:lnSpc>
              <a:spcBef>
                <a:spcPct val="10000"/>
              </a:spcBef>
              <a:spcAft>
                <a:spcPct val="10000"/>
              </a:spcAft>
              <a:buSzPct val="75000"/>
              <a:buFont typeface="Wingdings" pitchFamily="2" charset="2"/>
              <a:buNone/>
            </a:pPr>
            <a:r>
              <a:rPr lang="en-US" altLang="zh-CN" sz="1800" dirty="0" smtClean="0">
                <a:solidFill>
                  <a:schemeClr val="tx2"/>
                </a:solidFill>
                <a:sym typeface="Symbol" pitchFamily="18" charset="2"/>
              </a:rPr>
              <a:t>               T(n</a:t>
            </a:r>
            <a:r>
              <a:rPr lang="en-US" altLang="zh-CN" sz="1800" dirty="0">
                <a:solidFill>
                  <a:schemeClr val="tx2"/>
                </a:solidFill>
                <a:sym typeface="Symbol" pitchFamily="18" charset="2"/>
              </a:rPr>
              <a:t>)  </a:t>
            </a:r>
            <a:r>
              <a:rPr lang="en-US" altLang="zh-CN" sz="1800" dirty="0" smtClean="0">
                <a:solidFill>
                  <a:schemeClr val="tx2"/>
                </a:solidFill>
                <a:sym typeface="Symbol" pitchFamily="18" charset="2"/>
              </a:rPr>
              <a:t>T(n/7) </a:t>
            </a: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T(5n/7+8) </a:t>
            </a:r>
            <a:r>
              <a:rPr lang="en-US" altLang="zh-CN" sz="1800" dirty="0">
                <a:solidFill>
                  <a:schemeClr val="tx2"/>
                </a:solidFill>
                <a:sym typeface="Symbol" pitchFamily="18" charset="2"/>
              </a:rPr>
              <a:t>+ d n,</a:t>
            </a:r>
            <a:endParaRPr lang="en-US" altLang="zh-CN" sz="1800" dirty="0" smtClean="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en-US" altLang="zh-CN" sz="1800" dirty="0" smtClean="0">
                <a:solidFill>
                  <a:schemeClr val="tx2"/>
                </a:solidFill>
                <a:sym typeface="Symbol" pitchFamily="18" charset="2"/>
              </a:rPr>
              <a:t>               T(n</a:t>
            </a:r>
            <a:r>
              <a:rPr lang="en-US" altLang="zh-CN" sz="1800" dirty="0">
                <a:solidFill>
                  <a:schemeClr val="tx2"/>
                </a:solidFill>
                <a:sym typeface="Symbol" pitchFamily="18" charset="2"/>
              </a:rPr>
              <a:t>)  T(n/3) + </a:t>
            </a:r>
            <a:r>
              <a:rPr lang="en-US" altLang="zh-CN" sz="1800" dirty="0" smtClean="0">
                <a:solidFill>
                  <a:schemeClr val="tx2"/>
                </a:solidFill>
                <a:sym typeface="Symbol" pitchFamily="18" charset="2"/>
              </a:rPr>
              <a:t>T(2n/3+4) </a:t>
            </a:r>
            <a:r>
              <a:rPr lang="en-US" altLang="zh-CN" sz="1800" dirty="0">
                <a:solidFill>
                  <a:schemeClr val="tx2"/>
                </a:solidFill>
                <a:sym typeface="Symbol" pitchFamily="18" charset="2"/>
              </a:rPr>
              <a:t>+ d </a:t>
            </a:r>
            <a:r>
              <a:rPr lang="en-US" altLang="zh-CN" sz="1800" dirty="0" smtClean="0">
                <a:solidFill>
                  <a:schemeClr val="tx2"/>
                </a:solidFill>
                <a:sym typeface="Symbol" pitchFamily="18" charset="2"/>
              </a:rPr>
              <a:t>n</a:t>
            </a:r>
          </a:p>
          <a:p>
            <a:pPr>
              <a:lnSpc>
                <a:spcPct val="110000"/>
              </a:lnSpc>
              <a:spcBef>
                <a:spcPct val="10000"/>
              </a:spcBef>
              <a:spcAft>
                <a:spcPct val="10000"/>
              </a:spcAft>
              <a:buSzPct val="75000"/>
              <a:buFont typeface="Wingdings" pitchFamily="2" charset="2"/>
              <a:buNone/>
            </a:pPr>
            <a:r>
              <a:rPr lang="zh-CN" altLang="en-US" sz="1800" dirty="0" smtClean="0">
                <a:solidFill>
                  <a:schemeClr val="tx2"/>
                </a:solidFill>
                <a:sym typeface="Symbol" pitchFamily="18" charset="2"/>
              </a:rPr>
              <a:t>注</a:t>
            </a:r>
            <a:r>
              <a:rPr lang="en-US" altLang="zh-CN" sz="1800" dirty="0" smtClean="0">
                <a:solidFill>
                  <a:schemeClr val="tx2"/>
                </a:solidFill>
                <a:sym typeface="Symbol" pitchFamily="18" charset="2"/>
              </a:rPr>
              <a:t>2: </a:t>
            </a:r>
            <a:r>
              <a:rPr lang="zh-CN" altLang="en-US" sz="1800" dirty="0" smtClean="0">
                <a:solidFill>
                  <a:schemeClr val="tx2"/>
                </a:solidFill>
                <a:sym typeface="Symbol" pitchFamily="18" charset="2"/>
              </a:rPr>
              <a:t>有同学对于</a:t>
            </a:r>
            <a:r>
              <a:rPr lang="en-US" altLang="zh-CN" sz="1800" dirty="0">
                <a:solidFill>
                  <a:schemeClr val="tx2"/>
                </a:solidFill>
                <a:sym typeface="Symbol" pitchFamily="18" charset="2"/>
              </a:rPr>
              <a:t>T(n) </a:t>
            </a:r>
            <a:r>
              <a:rPr lang="en-US" altLang="zh-CN" sz="1800" dirty="0" smtClean="0">
                <a:solidFill>
                  <a:schemeClr val="tx2"/>
                </a:solidFill>
                <a:sym typeface="Symbol" pitchFamily="18" charset="2"/>
              </a:rPr>
              <a:t>= </a:t>
            </a:r>
            <a:r>
              <a:rPr lang="en-US" altLang="zh-CN" sz="1800" dirty="0">
                <a:solidFill>
                  <a:schemeClr val="tx2"/>
                </a:solidFill>
                <a:sym typeface="Symbol" pitchFamily="18" charset="2"/>
              </a:rPr>
              <a:t>T(n/7) + </a:t>
            </a:r>
            <a:r>
              <a:rPr lang="en-US" altLang="zh-CN" sz="1800" dirty="0" smtClean="0">
                <a:solidFill>
                  <a:schemeClr val="tx2"/>
                </a:solidFill>
                <a:sym typeface="Symbol" pitchFamily="18" charset="2"/>
              </a:rPr>
              <a:t>T(3n/4) </a:t>
            </a:r>
            <a:r>
              <a:rPr lang="en-US" altLang="zh-CN" sz="1800" dirty="0">
                <a:solidFill>
                  <a:schemeClr val="tx2"/>
                </a:solidFill>
                <a:sym typeface="Symbol" pitchFamily="18" charset="2"/>
              </a:rPr>
              <a:t>+ d </a:t>
            </a:r>
            <a:r>
              <a:rPr lang="en-US" altLang="zh-CN" sz="1800" dirty="0" smtClean="0">
                <a:solidFill>
                  <a:schemeClr val="tx2"/>
                </a:solidFill>
                <a:sym typeface="Symbol" pitchFamily="18" charset="2"/>
              </a:rPr>
              <a:t>n </a:t>
            </a:r>
            <a:r>
              <a:rPr lang="zh-CN" altLang="en-US" sz="1800" dirty="0" smtClean="0">
                <a:solidFill>
                  <a:schemeClr val="tx2"/>
                </a:solidFill>
                <a:sym typeface="Symbol" pitchFamily="18" charset="2"/>
              </a:rPr>
              <a:t>给出了下面的计算方法</a:t>
            </a:r>
            <a:endParaRPr lang="en-US" altLang="zh-CN" sz="1800" dirty="0" smtClean="0">
              <a:solidFill>
                <a:schemeClr val="tx2"/>
              </a:solidFill>
              <a:sym typeface="Symbol" pitchFamily="18" charset="2"/>
            </a:endParaRPr>
          </a:p>
          <a:p>
            <a:pPr>
              <a:lnSpc>
                <a:spcPct val="110000"/>
              </a:lnSpc>
              <a:spcBef>
                <a:spcPct val="10000"/>
              </a:spcBef>
              <a:spcAft>
                <a:spcPct val="10000"/>
              </a:spcAft>
              <a:buSzPct val="75000"/>
              <a:buFont typeface="Wingdings" pitchFamily="2" charset="2"/>
              <a:buNone/>
            </a:pPr>
            <a:r>
              <a:rPr lang="en-US" altLang="zh-CN" sz="1800" dirty="0" smtClean="0">
                <a:solidFill>
                  <a:schemeClr val="tx2"/>
                </a:solidFill>
                <a:sym typeface="Symbol" pitchFamily="18" charset="2"/>
              </a:rPr>
              <a:t>    T(n)  </a:t>
            </a:r>
            <a:r>
              <a:rPr lang="en-US" altLang="zh-CN" sz="1800" dirty="0" err="1" smtClean="0">
                <a:solidFill>
                  <a:schemeClr val="tx2"/>
                </a:solidFill>
                <a:sym typeface="Symbol" pitchFamily="18" charset="2"/>
              </a:rPr>
              <a:t>dn</a:t>
            </a:r>
            <a:r>
              <a:rPr lang="en-US" altLang="zh-CN" sz="1800" dirty="0" smtClean="0">
                <a:solidFill>
                  <a:schemeClr val="tx2"/>
                </a:solidFill>
                <a:sym typeface="Symbol" pitchFamily="18" charset="2"/>
              </a:rPr>
              <a:t> + </a:t>
            </a:r>
            <a:r>
              <a:rPr lang="en-US" altLang="zh-CN" sz="1800" dirty="0" err="1" smtClean="0">
                <a:solidFill>
                  <a:schemeClr val="tx2"/>
                </a:solidFill>
                <a:sym typeface="Symbol" pitchFamily="18" charset="2"/>
              </a:rPr>
              <a:t>dn</a:t>
            </a:r>
            <a:r>
              <a:rPr lang="en-US" altLang="zh-CN" sz="1800" dirty="0" smtClean="0">
                <a:solidFill>
                  <a:schemeClr val="tx2"/>
                </a:solidFill>
                <a:sym typeface="Symbol" pitchFamily="18" charset="2"/>
              </a:rPr>
              <a:t>(1/7+3/4) </a:t>
            </a:r>
            <a:r>
              <a:rPr lang="en-US" altLang="zh-CN" sz="1800" dirty="0">
                <a:solidFill>
                  <a:schemeClr val="tx2"/>
                </a:solidFill>
                <a:sym typeface="Symbol" pitchFamily="18" charset="2"/>
              </a:rPr>
              <a:t>+ </a:t>
            </a:r>
            <a:r>
              <a:rPr lang="en-US" altLang="zh-CN" sz="1800" dirty="0" err="1" smtClean="0">
                <a:solidFill>
                  <a:schemeClr val="tx2"/>
                </a:solidFill>
                <a:sym typeface="Symbol" pitchFamily="18" charset="2"/>
              </a:rPr>
              <a:t>dn</a:t>
            </a:r>
            <a:r>
              <a:rPr lang="en-US" altLang="zh-CN" sz="1800" dirty="0" smtClean="0">
                <a:solidFill>
                  <a:schemeClr val="tx2"/>
                </a:solidFill>
                <a:sym typeface="Symbol" pitchFamily="18" charset="2"/>
              </a:rPr>
              <a:t>(1/7+3/4)</a:t>
            </a:r>
            <a:r>
              <a:rPr lang="en-US" altLang="zh-CN" sz="1800" baseline="30000" dirty="0" smtClean="0">
                <a:solidFill>
                  <a:schemeClr val="tx2"/>
                </a:solidFill>
                <a:sym typeface="Symbol" pitchFamily="18" charset="2"/>
              </a:rPr>
              <a:t>2 </a:t>
            </a:r>
            <a:r>
              <a:rPr lang="en-US" altLang="zh-CN" sz="1800" dirty="0" smtClean="0">
                <a:solidFill>
                  <a:schemeClr val="tx2"/>
                </a:solidFill>
                <a:sym typeface="Symbol" pitchFamily="18" charset="2"/>
              </a:rPr>
              <a:t>+ </a:t>
            </a:r>
            <a:r>
              <a:rPr lang="en-US" altLang="zh-CN" sz="1800" dirty="0" err="1" smtClean="0">
                <a:solidFill>
                  <a:schemeClr val="tx2"/>
                </a:solidFill>
                <a:sym typeface="Symbol" pitchFamily="18" charset="2"/>
              </a:rPr>
              <a:t>dn</a:t>
            </a:r>
            <a:r>
              <a:rPr lang="en-US" altLang="zh-CN" sz="1800" dirty="0" smtClean="0">
                <a:solidFill>
                  <a:schemeClr val="tx2"/>
                </a:solidFill>
                <a:sym typeface="Symbol" pitchFamily="18" charset="2"/>
              </a:rPr>
              <a:t>(1/7+3/4)</a:t>
            </a:r>
            <a:r>
              <a:rPr lang="en-US" altLang="zh-CN" sz="1800" baseline="30000" dirty="0" smtClean="0">
                <a:solidFill>
                  <a:schemeClr val="tx2"/>
                </a:solidFill>
                <a:sym typeface="Symbol" pitchFamily="18" charset="2"/>
              </a:rPr>
              <a:t>3 </a:t>
            </a:r>
            <a:r>
              <a:rPr lang="en-US" altLang="zh-CN" sz="1800" dirty="0" smtClean="0">
                <a:solidFill>
                  <a:schemeClr val="tx2"/>
                </a:solidFill>
                <a:sym typeface="Symbol" pitchFamily="18" charset="2"/>
              </a:rPr>
              <a:t>+ …</a:t>
            </a:r>
          </a:p>
          <a:p>
            <a:pPr>
              <a:lnSpc>
                <a:spcPct val="110000"/>
              </a:lnSpc>
              <a:spcBef>
                <a:spcPct val="10000"/>
              </a:spcBef>
              <a:spcAft>
                <a:spcPct val="10000"/>
              </a:spcAft>
              <a:buSzPct val="75000"/>
              <a:buFont typeface="Wingdings" pitchFamily="2" charset="2"/>
              <a:buNone/>
            </a:pPr>
            <a:r>
              <a:rPr lang="en-US" altLang="zh-CN" sz="1800" dirty="0">
                <a:solidFill>
                  <a:schemeClr val="tx2"/>
                </a:solidFill>
                <a:sym typeface="Symbol" pitchFamily="18" charset="2"/>
              </a:rPr>
              <a:t> </a:t>
            </a:r>
            <a:r>
              <a:rPr lang="en-US" altLang="zh-CN" sz="1800" dirty="0" smtClean="0">
                <a:solidFill>
                  <a:schemeClr val="tx2"/>
                </a:solidFill>
                <a:sym typeface="Symbol" pitchFamily="18" charset="2"/>
              </a:rPr>
              <a:t>           = </a:t>
            </a:r>
            <a:r>
              <a:rPr lang="en-US" altLang="zh-CN" sz="1800" dirty="0" err="1" smtClean="0">
                <a:solidFill>
                  <a:schemeClr val="tx2"/>
                </a:solidFill>
                <a:sym typeface="Symbol" pitchFamily="18" charset="2"/>
              </a:rPr>
              <a:t>dn</a:t>
            </a:r>
            <a:r>
              <a:rPr lang="en-US" altLang="zh-CN" sz="1800" dirty="0" smtClean="0">
                <a:solidFill>
                  <a:schemeClr val="tx2"/>
                </a:solidFill>
                <a:sym typeface="Symbol" pitchFamily="18" charset="2"/>
              </a:rPr>
              <a:t> 1/ (1-1/7-3/4) = 28dn/3</a:t>
            </a:r>
            <a:endParaRPr lang="zh-CN" altLang="zh-CN" sz="1800" dirty="0">
              <a:solidFill>
                <a:schemeClr val="tx2"/>
              </a:solidFill>
              <a:sym typeface="Symbol" pitchFamily="18" charset="2"/>
            </a:endParaRPr>
          </a:p>
        </p:txBody>
      </p:sp>
    </p:spTree>
    <p:extLst>
      <p:ext uri="{BB962C8B-B14F-4D97-AF65-F5344CB8AC3E}">
        <p14:creationId xmlns:p14="http://schemas.microsoft.com/office/powerpoint/2010/main" val="22206954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idx="4294967295"/>
          </p:nvPr>
        </p:nvSpPr>
        <p:spPr/>
        <p:txBody>
          <a:bodyPr/>
          <a:lstStyle/>
          <a:p>
            <a:pPr eaLnBrk="1" hangingPunct="1"/>
            <a:r>
              <a:rPr lang="zh-CN" altLang="en-US" b="1" smtClean="0"/>
              <a:t>第</a:t>
            </a:r>
            <a:r>
              <a:rPr lang="en-US" altLang="zh-CN" b="1" smtClean="0"/>
              <a:t>3</a:t>
            </a:r>
            <a:r>
              <a:rPr lang="zh-CN" altLang="en-US" b="1" smtClean="0"/>
              <a:t>章 动态规划</a:t>
            </a:r>
          </a:p>
        </p:txBody>
      </p:sp>
      <p:sp>
        <p:nvSpPr>
          <p:cNvPr id="8195" name="Text Box 5"/>
          <p:cNvSpPr txBox="1">
            <a:spLocks noChangeArrowheads="1"/>
          </p:cNvSpPr>
          <p:nvPr/>
        </p:nvSpPr>
        <p:spPr bwMode="auto">
          <a:xfrm>
            <a:off x="250825" y="1412875"/>
            <a:ext cx="8208963" cy="2182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71500" indent="-571500" eaLnBrk="0" hangingPunct="0">
              <a:spcBef>
                <a:spcPct val="20000"/>
              </a:spcBef>
              <a:buChar char="•"/>
              <a:defRPr kumimoji="1" sz="3200">
                <a:solidFill>
                  <a:schemeClr val="tx1"/>
                </a:solidFill>
                <a:latin typeface="Times New Roman" pitchFamily="18" charset="0"/>
                <a:ea typeface="宋体" charset="-122"/>
              </a:defRPr>
            </a:lvl1pPr>
            <a:lvl2pPr marL="742950" indent="-285750" eaLnBrk="0" hangingPunct="0">
              <a:spcBef>
                <a:spcPct val="20000"/>
              </a:spcBef>
              <a:buChar char="–"/>
              <a:defRPr kumimoji="1" sz="2800">
                <a:solidFill>
                  <a:schemeClr val="tx1"/>
                </a:solidFill>
                <a:latin typeface="Times New Roman" pitchFamily="18" charset="0"/>
                <a:ea typeface="宋体" charset="-122"/>
              </a:defRPr>
            </a:lvl2pPr>
            <a:lvl3pPr marL="1143000" indent="-228600" eaLnBrk="0" hangingPunct="0">
              <a:spcBef>
                <a:spcPct val="20000"/>
              </a:spcBef>
              <a:buChar char="•"/>
              <a:defRPr kumimoji="1" sz="2400">
                <a:solidFill>
                  <a:schemeClr val="tx1"/>
                </a:solidFill>
                <a:latin typeface="Times New Roman" pitchFamily="18" charset="0"/>
                <a:ea typeface="宋体" charset="-122"/>
              </a:defRPr>
            </a:lvl3pPr>
            <a:lvl4pPr marL="1600200" indent="-228600" eaLnBrk="0" hangingPunct="0">
              <a:spcBef>
                <a:spcPct val="20000"/>
              </a:spcBef>
              <a:buChar char="–"/>
              <a:defRPr kumimoji="1" sz="2000">
                <a:solidFill>
                  <a:schemeClr val="tx1"/>
                </a:solidFill>
                <a:latin typeface="Times New Roman" pitchFamily="18" charset="0"/>
                <a:ea typeface="宋体" charset="-122"/>
              </a:defRPr>
            </a:lvl4pPr>
            <a:lvl5pPr marL="2057400" indent="-228600" eaLnBrk="0" hangingPunct="0">
              <a:spcBef>
                <a:spcPct val="20000"/>
              </a:spcBef>
              <a:buChar char="»"/>
              <a:defRPr kumimoji="1" sz="2000">
                <a:solidFill>
                  <a:schemeClr val="tx1"/>
                </a:solidFill>
                <a:latin typeface="Times New Roman" pitchFamily="18" charset="0"/>
                <a:ea typeface="宋体"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charset="-122"/>
              </a:defRPr>
            </a:lvl9pPr>
          </a:lstStyle>
          <a:p>
            <a:pPr>
              <a:lnSpc>
                <a:spcPct val="115000"/>
              </a:lnSpc>
              <a:spcBef>
                <a:spcPct val="10000"/>
              </a:spcBef>
              <a:buSzPct val="75000"/>
              <a:buFont typeface="Wingdings" pitchFamily="2" charset="2"/>
              <a:buNone/>
            </a:pPr>
            <a:r>
              <a:rPr lang="en-US" altLang="zh-CN" sz="2800">
                <a:solidFill>
                  <a:srgbClr val="000000"/>
                </a:solidFill>
              </a:rPr>
              <a:t>1. </a:t>
            </a:r>
            <a:r>
              <a:rPr lang="zh-CN" altLang="en-US" sz="2800">
                <a:solidFill>
                  <a:srgbClr val="000000"/>
                </a:solidFill>
              </a:rPr>
              <a:t> 考虑下面的整数线性规划问题 </a:t>
            </a:r>
            <a:r>
              <a:rPr lang="en-US" altLang="zh-CN" sz="2800">
                <a:solidFill>
                  <a:srgbClr val="000000"/>
                </a:solidFill>
              </a:rPr>
              <a:t>. </a:t>
            </a:r>
          </a:p>
          <a:p>
            <a:pPr>
              <a:lnSpc>
                <a:spcPct val="115000"/>
              </a:lnSpc>
              <a:spcBef>
                <a:spcPct val="10000"/>
              </a:spcBef>
              <a:buSzPct val="75000"/>
              <a:buFont typeface="Wingdings" pitchFamily="2" charset="2"/>
              <a:buNone/>
            </a:pPr>
            <a:r>
              <a:rPr lang="zh-CN" altLang="en-US" sz="2800">
                <a:solidFill>
                  <a:srgbClr val="000000"/>
                </a:solidFill>
              </a:rPr>
              <a:t>      即给定 序列</a:t>
            </a:r>
            <a:r>
              <a:rPr lang="en-US" altLang="zh-CN" sz="2800" i="1">
                <a:solidFill>
                  <a:srgbClr val="000000"/>
                </a:solidFill>
              </a:rPr>
              <a:t>a</a:t>
            </a:r>
            <a:r>
              <a:rPr lang="en-US" altLang="zh-CN" sz="2800" baseline="-25000">
                <a:solidFill>
                  <a:srgbClr val="000000"/>
                </a:solidFill>
              </a:rPr>
              <a:t>1</a:t>
            </a:r>
            <a:r>
              <a:rPr lang="en-US" altLang="zh-CN" sz="2800">
                <a:solidFill>
                  <a:srgbClr val="000000"/>
                </a:solidFill>
              </a:rPr>
              <a:t>,</a:t>
            </a:r>
            <a:r>
              <a:rPr lang="en-US" altLang="zh-CN" sz="2800" i="1">
                <a:solidFill>
                  <a:srgbClr val="000000"/>
                </a:solidFill>
              </a:rPr>
              <a:t> a</a:t>
            </a:r>
            <a:r>
              <a:rPr lang="en-US" altLang="zh-CN" sz="2800" baseline="-25000">
                <a:solidFill>
                  <a:srgbClr val="000000"/>
                </a:solidFill>
              </a:rPr>
              <a:t>2</a:t>
            </a:r>
            <a:r>
              <a:rPr lang="en-US" altLang="zh-CN" sz="2800">
                <a:solidFill>
                  <a:srgbClr val="000000"/>
                </a:solidFill>
              </a:rPr>
              <a:t>,…,</a:t>
            </a:r>
            <a:r>
              <a:rPr lang="en-US" altLang="zh-CN" sz="2800" i="1">
                <a:solidFill>
                  <a:srgbClr val="000000"/>
                </a:solidFill>
              </a:rPr>
              <a:t>a</a:t>
            </a:r>
            <a:r>
              <a:rPr lang="en-US" altLang="zh-CN" sz="2800" i="1" baseline="-25000">
                <a:solidFill>
                  <a:srgbClr val="000000"/>
                </a:solidFill>
              </a:rPr>
              <a:t>n</a:t>
            </a:r>
            <a:r>
              <a:rPr lang="en-US" altLang="zh-CN" sz="2800">
                <a:solidFill>
                  <a:srgbClr val="000000"/>
                </a:solidFill>
              </a:rPr>
              <a:t>, </a:t>
            </a:r>
            <a:r>
              <a:rPr lang="zh-CN" altLang="en-US" sz="2800">
                <a:solidFill>
                  <a:srgbClr val="000000"/>
                </a:solidFill>
              </a:rPr>
              <a:t>求</a:t>
            </a:r>
            <a:endParaRPr lang="en-US" altLang="zh-CN" sz="2800">
              <a:solidFill>
                <a:srgbClr val="000000"/>
              </a:solidFill>
            </a:endParaRPr>
          </a:p>
          <a:p>
            <a:pPr>
              <a:lnSpc>
                <a:spcPct val="115000"/>
              </a:lnSpc>
              <a:spcBef>
                <a:spcPct val="10000"/>
              </a:spcBef>
              <a:buSzPct val="75000"/>
              <a:buFont typeface="Wingdings" pitchFamily="2" charset="2"/>
              <a:buNone/>
            </a:pPr>
            <a:r>
              <a:rPr lang="en-US" altLang="zh-CN" sz="2800">
                <a:solidFill>
                  <a:srgbClr val="000000"/>
                </a:solidFill>
              </a:rPr>
              <a:t>               max </a:t>
            </a:r>
            <a:r>
              <a:rPr lang="en-US" altLang="zh-CN" sz="2800" i="1">
                <a:solidFill>
                  <a:srgbClr val="000000"/>
                </a:solidFill>
              </a:rPr>
              <a:t>c</a:t>
            </a:r>
            <a:r>
              <a:rPr lang="en-US" altLang="zh-CN" sz="2800" baseline="-25000">
                <a:solidFill>
                  <a:srgbClr val="000000"/>
                </a:solidFill>
              </a:rPr>
              <a:t>1</a:t>
            </a:r>
            <a:r>
              <a:rPr lang="en-US" altLang="zh-CN" sz="2800" i="1">
                <a:solidFill>
                  <a:srgbClr val="000000"/>
                </a:solidFill>
              </a:rPr>
              <a:t>x</a:t>
            </a:r>
            <a:r>
              <a:rPr lang="en-US" altLang="zh-CN" sz="2800" baseline="-25000">
                <a:solidFill>
                  <a:srgbClr val="000000"/>
                </a:solidFill>
              </a:rPr>
              <a:t>1</a:t>
            </a:r>
            <a:r>
              <a:rPr lang="en-US" altLang="zh-CN" sz="2800">
                <a:solidFill>
                  <a:srgbClr val="000000"/>
                </a:solidFill>
              </a:rPr>
              <a:t>+</a:t>
            </a:r>
            <a:r>
              <a:rPr lang="en-US" altLang="zh-CN" sz="2800" i="1">
                <a:solidFill>
                  <a:srgbClr val="000000"/>
                </a:solidFill>
              </a:rPr>
              <a:t> c</a:t>
            </a:r>
            <a:r>
              <a:rPr lang="en-US" altLang="zh-CN" sz="2800" baseline="-25000">
                <a:solidFill>
                  <a:srgbClr val="000000"/>
                </a:solidFill>
              </a:rPr>
              <a:t>2</a:t>
            </a:r>
            <a:r>
              <a:rPr lang="en-US" altLang="zh-CN" sz="2800" i="1">
                <a:solidFill>
                  <a:srgbClr val="000000"/>
                </a:solidFill>
              </a:rPr>
              <a:t>x</a:t>
            </a:r>
            <a:r>
              <a:rPr lang="en-US" altLang="zh-CN" sz="2800" baseline="-25000">
                <a:solidFill>
                  <a:srgbClr val="000000"/>
                </a:solidFill>
              </a:rPr>
              <a:t>2</a:t>
            </a:r>
            <a:r>
              <a:rPr lang="en-US" altLang="zh-CN" sz="2800">
                <a:solidFill>
                  <a:srgbClr val="000000"/>
                </a:solidFill>
              </a:rPr>
              <a:t>+…+</a:t>
            </a:r>
            <a:r>
              <a:rPr lang="en-US" altLang="zh-CN" sz="2800" i="1">
                <a:solidFill>
                  <a:srgbClr val="000000"/>
                </a:solidFill>
              </a:rPr>
              <a:t> c</a:t>
            </a:r>
            <a:r>
              <a:rPr lang="en-US" altLang="zh-CN" sz="2800" baseline="-25000">
                <a:solidFill>
                  <a:srgbClr val="000000"/>
                </a:solidFill>
              </a:rPr>
              <a:t>n</a:t>
            </a:r>
            <a:r>
              <a:rPr lang="en-US" altLang="zh-CN" sz="2800" i="1">
                <a:solidFill>
                  <a:srgbClr val="000000"/>
                </a:solidFill>
              </a:rPr>
              <a:t>x</a:t>
            </a:r>
            <a:r>
              <a:rPr lang="en-US" altLang="zh-CN" sz="2800" i="1" baseline="-25000">
                <a:solidFill>
                  <a:srgbClr val="000000"/>
                </a:solidFill>
              </a:rPr>
              <a:t>n</a:t>
            </a:r>
            <a:r>
              <a:rPr lang="en-US" altLang="zh-CN" sz="2800">
                <a:solidFill>
                  <a:srgbClr val="000000"/>
                </a:solidFill>
              </a:rPr>
              <a:t>, </a:t>
            </a:r>
          </a:p>
          <a:p>
            <a:pPr>
              <a:lnSpc>
                <a:spcPct val="115000"/>
              </a:lnSpc>
              <a:spcBef>
                <a:spcPct val="10000"/>
              </a:spcBef>
              <a:buSzPct val="75000"/>
              <a:buFont typeface="Wingdings" pitchFamily="2" charset="2"/>
              <a:buNone/>
            </a:pPr>
            <a:r>
              <a:rPr lang="en-US" altLang="zh-CN" sz="2800">
                <a:solidFill>
                  <a:srgbClr val="000000"/>
                </a:solidFill>
              </a:rPr>
              <a:t>      </a:t>
            </a:r>
            <a:r>
              <a:rPr lang="zh-CN" altLang="en-US" sz="2800">
                <a:solidFill>
                  <a:srgbClr val="000000"/>
                </a:solidFill>
              </a:rPr>
              <a:t>满足 </a:t>
            </a:r>
            <a:r>
              <a:rPr lang="en-US" altLang="zh-CN" sz="2800" i="1">
                <a:solidFill>
                  <a:srgbClr val="000000"/>
                </a:solidFill>
              </a:rPr>
              <a:t>a</a:t>
            </a:r>
            <a:r>
              <a:rPr lang="en-US" altLang="zh-CN" sz="2800" baseline="-25000">
                <a:solidFill>
                  <a:srgbClr val="000000"/>
                </a:solidFill>
              </a:rPr>
              <a:t>1</a:t>
            </a:r>
            <a:r>
              <a:rPr lang="en-US" altLang="zh-CN" sz="2800" i="1">
                <a:solidFill>
                  <a:srgbClr val="000000"/>
                </a:solidFill>
              </a:rPr>
              <a:t>x</a:t>
            </a:r>
            <a:r>
              <a:rPr lang="en-US" altLang="zh-CN" sz="2800" baseline="-25000">
                <a:solidFill>
                  <a:srgbClr val="000000"/>
                </a:solidFill>
              </a:rPr>
              <a:t>1</a:t>
            </a:r>
            <a:r>
              <a:rPr lang="en-US" altLang="zh-CN" sz="2800">
                <a:solidFill>
                  <a:srgbClr val="000000"/>
                </a:solidFill>
              </a:rPr>
              <a:t>+</a:t>
            </a:r>
            <a:r>
              <a:rPr lang="en-US" altLang="zh-CN" sz="2800" i="1">
                <a:solidFill>
                  <a:srgbClr val="000000"/>
                </a:solidFill>
              </a:rPr>
              <a:t> a</a:t>
            </a:r>
            <a:r>
              <a:rPr lang="en-US" altLang="zh-CN" sz="2800" baseline="-25000">
                <a:solidFill>
                  <a:srgbClr val="000000"/>
                </a:solidFill>
              </a:rPr>
              <a:t>2</a:t>
            </a:r>
            <a:r>
              <a:rPr lang="en-US" altLang="zh-CN" sz="2800" i="1">
                <a:solidFill>
                  <a:srgbClr val="000000"/>
                </a:solidFill>
              </a:rPr>
              <a:t>x</a:t>
            </a:r>
            <a:r>
              <a:rPr lang="en-US" altLang="zh-CN" sz="2800" baseline="-25000">
                <a:solidFill>
                  <a:srgbClr val="000000"/>
                </a:solidFill>
              </a:rPr>
              <a:t>2</a:t>
            </a:r>
            <a:r>
              <a:rPr lang="en-US" altLang="zh-CN" sz="2800">
                <a:solidFill>
                  <a:srgbClr val="000000"/>
                </a:solidFill>
              </a:rPr>
              <a:t>+…+</a:t>
            </a:r>
            <a:r>
              <a:rPr lang="en-US" altLang="zh-CN" sz="2800" i="1">
                <a:solidFill>
                  <a:srgbClr val="000000"/>
                </a:solidFill>
              </a:rPr>
              <a:t> a</a:t>
            </a:r>
            <a:r>
              <a:rPr lang="en-US" altLang="zh-CN" sz="2800" i="1" baseline="-25000">
                <a:solidFill>
                  <a:srgbClr val="000000"/>
                </a:solidFill>
              </a:rPr>
              <a:t>n</a:t>
            </a:r>
            <a:r>
              <a:rPr lang="en-US" altLang="zh-CN" sz="2800" i="1">
                <a:solidFill>
                  <a:srgbClr val="000000"/>
                </a:solidFill>
              </a:rPr>
              <a:t>x</a:t>
            </a:r>
            <a:r>
              <a:rPr lang="en-US" altLang="zh-CN" sz="2800" i="1" baseline="-25000">
                <a:solidFill>
                  <a:srgbClr val="000000"/>
                </a:solidFill>
              </a:rPr>
              <a:t>n</a:t>
            </a:r>
            <a:r>
              <a:rPr lang="en-US" altLang="zh-CN" sz="2800" baseline="-25000">
                <a:solidFill>
                  <a:srgbClr val="000000"/>
                </a:solidFill>
              </a:rPr>
              <a:t> </a:t>
            </a:r>
            <a:r>
              <a:rPr lang="zh-CN" altLang="en-US" sz="2800">
                <a:solidFill>
                  <a:srgbClr val="000000"/>
                </a:solidFill>
                <a:sym typeface="Symbol" pitchFamily="18" charset="2"/>
              </a:rPr>
              <a:t></a:t>
            </a:r>
            <a:r>
              <a:rPr lang="en-US" altLang="zh-CN" sz="2800">
                <a:solidFill>
                  <a:srgbClr val="000000"/>
                </a:solidFill>
                <a:sym typeface="Symbol" pitchFamily="18" charset="2"/>
              </a:rPr>
              <a:t>b,  </a:t>
            </a:r>
            <a:r>
              <a:rPr lang="en-US" altLang="zh-CN" sz="2800" i="1">
                <a:solidFill>
                  <a:srgbClr val="000000"/>
                </a:solidFill>
                <a:sym typeface="Symbol" pitchFamily="18" charset="2"/>
              </a:rPr>
              <a:t>x</a:t>
            </a:r>
            <a:r>
              <a:rPr lang="en-US" altLang="zh-CN" sz="2800" i="1" baseline="-25000">
                <a:solidFill>
                  <a:srgbClr val="000000"/>
                </a:solidFill>
                <a:sym typeface="Symbol" pitchFamily="18" charset="2"/>
              </a:rPr>
              <a:t>i</a:t>
            </a:r>
            <a:r>
              <a:rPr lang="zh-CN" altLang="en-US" sz="2800">
                <a:solidFill>
                  <a:srgbClr val="000000"/>
                </a:solidFill>
                <a:sym typeface="Symbol" pitchFamily="18" charset="2"/>
              </a:rPr>
              <a:t>为非负整数 </a:t>
            </a:r>
          </a:p>
        </p:txBody>
      </p:sp>
      <p:sp>
        <p:nvSpPr>
          <p:cNvPr id="8196" name="Text Box 5"/>
          <p:cNvSpPr txBox="1">
            <a:spLocks noChangeArrowheads="1"/>
          </p:cNvSpPr>
          <p:nvPr/>
        </p:nvSpPr>
        <p:spPr bwMode="auto">
          <a:xfrm>
            <a:off x="51924" y="3789040"/>
            <a:ext cx="5024132" cy="28315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10000"/>
              </a:spcBef>
              <a:spcAft>
                <a:spcPct val="10000"/>
              </a:spcAft>
            </a:pPr>
            <a:r>
              <a:rPr lang="zh-CN" altLang="en-US" sz="2000" dirty="0"/>
              <a:t>解</a:t>
            </a:r>
            <a:r>
              <a:rPr lang="en-US" altLang="zh-CN" sz="2000" dirty="0"/>
              <a:t>: </a:t>
            </a:r>
            <a:r>
              <a:rPr lang="zh-CN" altLang="en-US" sz="2000" dirty="0"/>
              <a:t>动态规划</a:t>
            </a:r>
            <a:r>
              <a:rPr lang="en-US" altLang="zh-CN" sz="2000" dirty="0"/>
              <a:t>, </a:t>
            </a:r>
            <a:r>
              <a:rPr lang="zh-CN" altLang="en-US" sz="2000" dirty="0"/>
              <a:t>子结构</a:t>
            </a:r>
            <a:r>
              <a:rPr lang="en-US" altLang="zh-CN" sz="2000" dirty="0"/>
              <a:t>[1:i], OSP</a:t>
            </a:r>
          </a:p>
          <a:p>
            <a:pPr eaLnBrk="1" hangingPunct="1">
              <a:lnSpc>
                <a:spcPct val="110000"/>
              </a:lnSpc>
              <a:spcBef>
                <a:spcPct val="10000"/>
              </a:spcBef>
              <a:spcAft>
                <a:spcPct val="10000"/>
              </a:spcAft>
            </a:pPr>
            <a:r>
              <a:rPr lang="zh-CN" altLang="en-US" sz="2000" dirty="0"/>
              <a:t>设</a:t>
            </a:r>
            <a:r>
              <a:rPr lang="en-US" altLang="zh-CN" sz="2000" dirty="0"/>
              <a:t>f[</a:t>
            </a:r>
            <a:r>
              <a:rPr lang="en-US" altLang="zh-CN" sz="2000" dirty="0" err="1"/>
              <a:t>i</a:t>
            </a:r>
            <a:r>
              <a:rPr lang="en-US" altLang="zh-CN" sz="2000" dirty="0"/>
              <a:t>][k]</a:t>
            </a:r>
            <a:r>
              <a:rPr lang="zh-CN" altLang="en-US" sz="2000" dirty="0"/>
              <a:t>为用</a:t>
            </a:r>
            <a:r>
              <a:rPr lang="en-US" altLang="zh-CN" sz="2000" dirty="0"/>
              <a:t>X[1:i]</a:t>
            </a:r>
            <a:r>
              <a:rPr lang="zh-CN" altLang="en-US" sz="2000" dirty="0"/>
              <a:t>组合出重量</a:t>
            </a:r>
            <a:r>
              <a:rPr lang="en-US" altLang="zh-CN" sz="2000" dirty="0"/>
              <a:t>k</a:t>
            </a:r>
            <a:r>
              <a:rPr lang="zh-CN" altLang="en-US" sz="2000" dirty="0"/>
              <a:t>的最大价值 </a:t>
            </a:r>
          </a:p>
          <a:p>
            <a:pPr eaLnBrk="1" hangingPunct="1">
              <a:lnSpc>
                <a:spcPct val="110000"/>
              </a:lnSpc>
              <a:spcBef>
                <a:spcPct val="10000"/>
              </a:spcBef>
              <a:spcAft>
                <a:spcPct val="10000"/>
              </a:spcAft>
            </a:pPr>
            <a:r>
              <a:rPr lang="zh-CN" altLang="en-US" sz="2000" dirty="0"/>
              <a:t>则 </a:t>
            </a:r>
            <a:r>
              <a:rPr lang="en-US" altLang="zh-CN" sz="2000" dirty="0"/>
              <a:t>f[</a:t>
            </a:r>
            <a:r>
              <a:rPr lang="en-US" altLang="zh-CN" sz="2000" dirty="0" err="1"/>
              <a:t>i</a:t>
            </a:r>
            <a:r>
              <a:rPr lang="en-US" altLang="zh-CN" sz="2000" dirty="0"/>
              <a:t>][k]=max{f[i-1][k],f[</a:t>
            </a:r>
            <a:r>
              <a:rPr lang="en-US" altLang="zh-CN" sz="2000" dirty="0" err="1"/>
              <a:t>i</a:t>
            </a:r>
            <a:r>
              <a:rPr lang="en-US" altLang="zh-CN" sz="2000" dirty="0"/>
              <a:t>][k-x[</a:t>
            </a:r>
            <a:r>
              <a:rPr lang="en-US" altLang="zh-CN" sz="2000" dirty="0" err="1"/>
              <a:t>i</a:t>
            </a:r>
            <a:r>
              <a:rPr lang="en-US" altLang="zh-CN" sz="2000" dirty="0"/>
              <a:t>]]+c[</a:t>
            </a:r>
            <a:r>
              <a:rPr lang="en-US" altLang="zh-CN" sz="2000" dirty="0" err="1"/>
              <a:t>i</a:t>
            </a:r>
            <a:r>
              <a:rPr lang="en-US" altLang="zh-CN" sz="2000" dirty="0"/>
              <a:t>]} </a:t>
            </a:r>
          </a:p>
          <a:p>
            <a:pPr eaLnBrk="1" hangingPunct="1">
              <a:lnSpc>
                <a:spcPct val="110000"/>
              </a:lnSpc>
              <a:spcBef>
                <a:spcPct val="10000"/>
              </a:spcBef>
              <a:spcAft>
                <a:spcPct val="10000"/>
              </a:spcAft>
            </a:pPr>
            <a:r>
              <a:rPr lang="zh-CN" altLang="en-US" sz="2000" dirty="0"/>
              <a:t>去掉第</a:t>
            </a:r>
            <a:r>
              <a:rPr lang="en-US" altLang="zh-CN" sz="2000" dirty="0"/>
              <a:t>1</a:t>
            </a:r>
            <a:r>
              <a:rPr lang="zh-CN" altLang="en-US" sz="2000" dirty="0"/>
              <a:t>维坐标</a:t>
            </a:r>
            <a:r>
              <a:rPr lang="en-US" altLang="zh-CN" sz="2000" dirty="0"/>
              <a:t>, </a:t>
            </a:r>
            <a:endParaRPr lang="en-US" altLang="zh-CN" sz="2000" dirty="0" smtClean="0"/>
          </a:p>
          <a:p>
            <a:pPr eaLnBrk="1" hangingPunct="1">
              <a:lnSpc>
                <a:spcPct val="110000"/>
              </a:lnSpc>
              <a:spcBef>
                <a:spcPct val="10000"/>
              </a:spcBef>
              <a:spcAft>
                <a:spcPct val="10000"/>
              </a:spcAft>
            </a:pPr>
            <a:r>
              <a:rPr lang="zh-CN" altLang="en-US" sz="2000" dirty="0" smtClean="0"/>
              <a:t>修改</a:t>
            </a:r>
            <a:r>
              <a:rPr lang="zh-CN" altLang="en-US" sz="2000" dirty="0"/>
              <a:t>拆分方案数</a:t>
            </a:r>
            <a:r>
              <a:rPr lang="en-US" altLang="zh-CN" sz="2000" dirty="0"/>
              <a:t>2</a:t>
            </a:r>
            <a:r>
              <a:rPr lang="zh-CN" altLang="en-US" sz="2000" dirty="0"/>
              <a:t>即可得到</a:t>
            </a:r>
            <a:r>
              <a:rPr lang="zh-CN" altLang="en-US" sz="2000" dirty="0" smtClean="0"/>
              <a:t>算法</a:t>
            </a:r>
            <a:r>
              <a:rPr lang="en-US" altLang="zh-CN" sz="2000" dirty="0" smtClean="0"/>
              <a:t>. </a:t>
            </a:r>
            <a:r>
              <a:rPr lang="zh-CN" altLang="en-US" sz="2000" dirty="0" smtClean="0"/>
              <a:t> </a:t>
            </a:r>
            <a:endParaRPr lang="en-US" altLang="zh-CN" sz="2000" dirty="0" smtClean="0"/>
          </a:p>
          <a:p>
            <a:pPr eaLnBrk="1" hangingPunct="1">
              <a:lnSpc>
                <a:spcPct val="110000"/>
              </a:lnSpc>
              <a:spcBef>
                <a:spcPct val="10000"/>
              </a:spcBef>
              <a:spcAft>
                <a:spcPct val="10000"/>
              </a:spcAft>
            </a:pPr>
            <a:r>
              <a:rPr lang="zh-CN" altLang="en-US" sz="2000" dirty="0" smtClean="0"/>
              <a:t>时间复杂度</a:t>
            </a:r>
            <a:r>
              <a:rPr lang="en-US" altLang="zh-CN" sz="2000" dirty="0" smtClean="0"/>
              <a:t>O(</a:t>
            </a:r>
            <a:r>
              <a:rPr lang="en-US" altLang="zh-CN" sz="2000" dirty="0" err="1" smtClean="0"/>
              <a:t>nb</a:t>
            </a:r>
            <a:r>
              <a:rPr lang="en-US" altLang="zh-CN" sz="2000" dirty="0" smtClean="0"/>
              <a:t>)</a:t>
            </a:r>
          </a:p>
          <a:p>
            <a:pPr eaLnBrk="1" hangingPunct="1">
              <a:lnSpc>
                <a:spcPct val="110000"/>
              </a:lnSpc>
              <a:spcBef>
                <a:spcPct val="10000"/>
              </a:spcBef>
              <a:spcAft>
                <a:spcPct val="10000"/>
              </a:spcAft>
            </a:pPr>
            <a:r>
              <a:rPr lang="zh-CN" altLang="en-US" sz="2000" dirty="0" smtClean="0">
                <a:solidFill>
                  <a:srgbClr val="FF0000"/>
                </a:solidFill>
              </a:rPr>
              <a:t>注意</a:t>
            </a:r>
            <a:r>
              <a:rPr lang="zh-CN" altLang="en-US" sz="2000" dirty="0" smtClean="0"/>
              <a:t>递推关系二维</a:t>
            </a:r>
            <a:r>
              <a:rPr lang="en-US" altLang="zh-CN" sz="2000" dirty="0" smtClean="0"/>
              <a:t>, </a:t>
            </a:r>
            <a:r>
              <a:rPr lang="zh-CN" altLang="en-US" sz="2000" dirty="0" smtClean="0"/>
              <a:t>编程可以一维</a:t>
            </a:r>
            <a:r>
              <a:rPr lang="en-US" altLang="zh-CN" sz="2000" dirty="0" smtClean="0"/>
              <a:t>. </a:t>
            </a:r>
            <a:endParaRPr lang="en-US" altLang="zh-CN" sz="2000" dirty="0"/>
          </a:p>
        </p:txBody>
      </p:sp>
      <p:sp>
        <p:nvSpPr>
          <p:cNvPr id="5" name="Text Box 5"/>
          <p:cNvSpPr txBox="1">
            <a:spLocks noChangeArrowheads="1"/>
          </p:cNvSpPr>
          <p:nvPr/>
        </p:nvSpPr>
        <p:spPr bwMode="auto">
          <a:xfrm>
            <a:off x="5017701" y="3897049"/>
            <a:ext cx="3143809" cy="1908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lnSpc>
                <a:spcPct val="110000"/>
              </a:lnSpc>
              <a:spcBef>
                <a:spcPct val="5000"/>
              </a:spcBef>
              <a:spcAft>
                <a:spcPct val="5000"/>
              </a:spcAft>
            </a:pPr>
            <a:r>
              <a:rPr lang="en-US" altLang="zh-CN" sz="2000" dirty="0">
                <a:solidFill>
                  <a:schemeClr val="tx1"/>
                </a:solidFill>
                <a:sym typeface="Symbol" pitchFamily="18" charset="2"/>
              </a:rPr>
              <a:t>1. </a:t>
            </a:r>
            <a:r>
              <a:rPr lang="zh-CN" altLang="en-US" sz="2000" dirty="0">
                <a:solidFill>
                  <a:schemeClr val="tx1"/>
                </a:solidFill>
                <a:sym typeface="Symbol" pitchFamily="18" charset="2"/>
              </a:rPr>
              <a:t>初始</a:t>
            </a:r>
            <a:r>
              <a:rPr lang="en-US" altLang="zh-CN" sz="2000" dirty="0">
                <a:solidFill>
                  <a:schemeClr val="tx1"/>
                </a:solidFill>
                <a:sym typeface="Symbol" pitchFamily="18" charset="2"/>
              </a:rPr>
              <a:t>f[1:n]=0, f[0]=0 </a:t>
            </a:r>
          </a:p>
          <a:p>
            <a:pPr eaLnBrk="1" hangingPunct="1">
              <a:lnSpc>
                <a:spcPct val="110000"/>
              </a:lnSpc>
              <a:spcBef>
                <a:spcPct val="5000"/>
              </a:spcBef>
              <a:spcAft>
                <a:spcPct val="5000"/>
              </a:spcAft>
            </a:pPr>
            <a:r>
              <a:rPr lang="en-US" altLang="zh-CN" sz="2000" dirty="0">
                <a:solidFill>
                  <a:schemeClr val="tx1"/>
                </a:solidFill>
                <a:sym typeface="Symbol" pitchFamily="18" charset="2"/>
              </a:rPr>
              <a:t>2. </a:t>
            </a:r>
            <a:r>
              <a:rPr lang="zh-CN" altLang="en-US" sz="2000" dirty="0">
                <a:solidFill>
                  <a:schemeClr val="tx1"/>
                </a:solidFill>
                <a:sym typeface="Symbol" pitchFamily="18" charset="2"/>
              </a:rPr>
              <a:t>对</a:t>
            </a:r>
            <a:r>
              <a:rPr lang="en-US" altLang="zh-CN" sz="2000" dirty="0" err="1" smtClean="0">
                <a:solidFill>
                  <a:schemeClr val="tx1"/>
                </a:solidFill>
                <a:sym typeface="Symbol" pitchFamily="18" charset="2"/>
              </a:rPr>
              <a:t>i</a:t>
            </a:r>
            <a:r>
              <a:rPr lang="en-US" altLang="zh-CN" sz="2000" dirty="0" smtClean="0">
                <a:solidFill>
                  <a:schemeClr val="tx1"/>
                </a:solidFill>
                <a:sym typeface="Symbol" pitchFamily="18" charset="2"/>
              </a:rPr>
              <a:t>=1:n, </a:t>
            </a:r>
            <a:r>
              <a:rPr lang="zh-CN" altLang="en-US" sz="2000" dirty="0">
                <a:solidFill>
                  <a:schemeClr val="tx1"/>
                </a:solidFill>
                <a:sym typeface="Symbol" pitchFamily="18" charset="2"/>
              </a:rPr>
              <a:t>对</a:t>
            </a:r>
            <a:r>
              <a:rPr lang="en-US" altLang="zh-CN" sz="2000" dirty="0" smtClean="0">
                <a:solidFill>
                  <a:schemeClr val="tx1"/>
                </a:solidFill>
                <a:sym typeface="Symbol" pitchFamily="18" charset="2"/>
              </a:rPr>
              <a:t>s=</a:t>
            </a:r>
            <a:r>
              <a:rPr lang="en-US" altLang="zh-CN" sz="2000" dirty="0" smtClean="0">
                <a:solidFill>
                  <a:srgbClr val="FF3300"/>
                </a:solidFill>
                <a:sym typeface="Symbol" pitchFamily="18" charset="2"/>
              </a:rPr>
              <a:t>X[</a:t>
            </a:r>
            <a:r>
              <a:rPr lang="en-US" altLang="zh-CN" sz="2000" dirty="0" err="1" smtClean="0">
                <a:solidFill>
                  <a:srgbClr val="FF3300"/>
                </a:solidFill>
                <a:sym typeface="Symbol" pitchFamily="18" charset="2"/>
              </a:rPr>
              <a:t>i</a:t>
            </a:r>
            <a:r>
              <a:rPr lang="en-US" altLang="zh-CN" sz="2000" dirty="0" smtClean="0">
                <a:solidFill>
                  <a:srgbClr val="FF3300"/>
                </a:solidFill>
                <a:sym typeface="Symbol" pitchFamily="18" charset="2"/>
              </a:rPr>
              <a:t>]:b</a:t>
            </a:r>
            <a:r>
              <a:rPr lang="en-US" altLang="zh-CN" sz="2000" dirty="0" smtClean="0">
                <a:solidFill>
                  <a:schemeClr val="tx1"/>
                </a:solidFill>
                <a:sym typeface="Symbol" pitchFamily="18" charset="2"/>
              </a:rPr>
              <a:t>, </a:t>
            </a:r>
            <a:endParaRPr lang="en-US" altLang="zh-CN" sz="2000" dirty="0">
              <a:solidFill>
                <a:schemeClr val="tx1"/>
              </a:solidFill>
              <a:sym typeface="Symbol" pitchFamily="18" charset="2"/>
            </a:endParaRPr>
          </a:p>
          <a:p>
            <a:pPr eaLnBrk="1" hangingPunct="1">
              <a:lnSpc>
                <a:spcPct val="110000"/>
              </a:lnSpc>
              <a:spcBef>
                <a:spcPct val="5000"/>
              </a:spcBef>
              <a:spcAft>
                <a:spcPct val="5000"/>
              </a:spcAft>
            </a:pPr>
            <a:r>
              <a:rPr lang="en-US" altLang="zh-CN" sz="2000" dirty="0" smtClean="0">
                <a:solidFill>
                  <a:schemeClr val="tx1"/>
                </a:solidFill>
                <a:sym typeface="Symbol" pitchFamily="18" charset="2"/>
              </a:rPr>
              <a:t>3.   </a:t>
            </a:r>
            <a:r>
              <a:rPr lang="zh-CN" altLang="en-US" sz="2000" dirty="0" smtClean="0">
                <a:solidFill>
                  <a:schemeClr val="tx1"/>
                </a:solidFill>
                <a:sym typeface="Symbol" pitchFamily="18" charset="2"/>
              </a:rPr>
              <a:t>若 </a:t>
            </a:r>
            <a:r>
              <a:rPr lang="en-US" altLang="zh-CN" sz="2000" dirty="0">
                <a:solidFill>
                  <a:schemeClr val="tx1"/>
                </a:solidFill>
                <a:sym typeface="Symbol" pitchFamily="18" charset="2"/>
              </a:rPr>
              <a:t>c[</a:t>
            </a:r>
            <a:r>
              <a:rPr lang="en-US" altLang="zh-CN" sz="2000" dirty="0" err="1">
                <a:solidFill>
                  <a:schemeClr val="tx1"/>
                </a:solidFill>
                <a:sym typeface="Symbol" pitchFamily="18" charset="2"/>
              </a:rPr>
              <a:t>i</a:t>
            </a:r>
            <a:r>
              <a:rPr lang="en-US" altLang="zh-CN" sz="2000" dirty="0">
                <a:solidFill>
                  <a:schemeClr val="tx1"/>
                </a:solidFill>
                <a:sym typeface="Symbol" pitchFamily="18" charset="2"/>
              </a:rPr>
              <a:t>]+f[s-X[</a:t>
            </a:r>
            <a:r>
              <a:rPr lang="en-US" altLang="zh-CN" sz="2000" dirty="0" err="1">
                <a:solidFill>
                  <a:schemeClr val="tx1"/>
                </a:solidFill>
                <a:sym typeface="Symbol" pitchFamily="18" charset="2"/>
              </a:rPr>
              <a:t>i</a:t>
            </a:r>
            <a:r>
              <a:rPr lang="en-US" altLang="zh-CN" sz="2000" dirty="0">
                <a:solidFill>
                  <a:schemeClr val="tx1"/>
                </a:solidFill>
                <a:sym typeface="Symbol" pitchFamily="18" charset="2"/>
              </a:rPr>
              <a:t>]]&gt;f[s], </a:t>
            </a:r>
            <a:endParaRPr lang="en-US" altLang="zh-CN" sz="2000" dirty="0" smtClean="0">
              <a:solidFill>
                <a:schemeClr val="tx1"/>
              </a:solidFill>
              <a:sym typeface="Symbol" pitchFamily="18" charset="2"/>
            </a:endParaRPr>
          </a:p>
          <a:p>
            <a:pPr eaLnBrk="1" hangingPunct="1">
              <a:lnSpc>
                <a:spcPct val="110000"/>
              </a:lnSpc>
              <a:spcBef>
                <a:spcPct val="5000"/>
              </a:spcBef>
              <a:spcAft>
                <a:spcPct val="5000"/>
              </a:spcAft>
            </a:pPr>
            <a:r>
              <a:rPr lang="en-US" altLang="zh-CN" sz="2000" dirty="0" smtClean="0">
                <a:solidFill>
                  <a:schemeClr val="tx1"/>
                </a:solidFill>
                <a:sym typeface="Symbol" pitchFamily="18" charset="2"/>
              </a:rPr>
              <a:t>4.</a:t>
            </a:r>
            <a:r>
              <a:rPr lang="zh-CN" altLang="en-US" sz="2000" dirty="0" smtClean="0">
                <a:solidFill>
                  <a:schemeClr val="tx1"/>
                </a:solidFill>
                <a:sym typeface="Symbol" pitchFamily="18" charset="2"/>
              </a:rPr>
              <a:t>      则</a:t>
            </a:r>
            <a:r>
              <a:rPr lang="en-US" altLang="zh-CN" sz="2000" dirty="0">
                <a:solidFill>
                  <a:schemeClr val="tx1"/>
                </a:solidFill>
                <a:sym typeface="Symbol" pitchFamily="18" charset="2"/>
              </a:rPr>
              <a:t>f[s]+=f[s-X[</a:t>
            </a:r>
            <a:r>
              <a:rPr lang="en-US" altLang="zh-CN" sz="2000" dirty="0" err="1">
                <a:solidFill>
                  <a:schemeClr val="tx1"/>
                </a:solidFill>
                <a:sym typeface="Symbol" pitchFamily="18" charset="2"/>
              </a:rPr>
              <a:t>i</a:t>
            </a:r>
            <a:r>
              <a:rPr lang="en-US" altLang="zh-CN" sz="2000" dirty="0">
                <a:solidFill>
                  <a:schemeClr val="tx1"/>
                </a:solidFill>
                <a:sym typeface="Symbol" pitchFamily="18" charset="2"/>
              </a:rPr>
              <a:t>]]+c[</a:t>
            </a:r>
            <a:r>
              <a:rPr lang="en-US" altLang="zh-CN" sz="2000" dirty="0" err="1">
                <a:solidFill>
                  <a:schemeClr val="tx1"/>
                </a:solidFill>
                <a:sym typeface="Symbol" pitchFamily="18" charset="2"/>
              </a:rPr>
              <a:t>i</a:t>
            </a:r>
            <a:r>
              <a:rPr lang="en-US" altLang="zh-CN" sz="2000" dirty="0">
                <a:solidFill>
                  <a:schemeClr val="tx1"/>
                </a:solidFill>
                <a:sym typeface="Symbol" pitchFamily="18" charset="2"/>
              </a:rPr>
              <a:t>] </a:t>
            </a:r>
          </a:p>
          <a:p>
            <a:pPr eaLnBrk="1" hangingPunct="1">
              <a:lnSpc>
                <a:spcPct val="110000"/>
              </a:lnSpc>
              <a:spcBef>
                <a:spcPct val="5000"/>
              </a:spcBef>
              <a:spcAft>
                <a:spcPct val="5000"/>
              </a:spcAft>
            </a:pPr>
            <a:r>
              <a:rPr lang="en-US" altLang="zh-CN" sz="2000" dirty="0" smtClean="0">
                <a:solidFill>
                  <a:schemeClr val="tx1"/>
                </a:solidFill>
                <a:sym typeface="Symbol" pitchFamily="18" charset="2"/>
              </a:rPr>
              <a:t>5. </a:t>
            </a:r>
            <a:r>
              <a:rPr lang="zh-CN" altLang="en-US" sz="2000" dirty="0">
                <a:solidFill>
                  <a:schemeClr val="tx1"/>
                </a:solidFill>
                <a:sym typeface="Symbol" pitchFamily="18" charset="2"/>
              </a:rPr>
              <a:t>输出</a:t>
            </a:r>
            <a:r>
              <a:rPr lang="en-US" altLang="zh-CN" sz="2000" dirty="0" smtClean="0">
                <a:solidFill>
                  <a:schemeClr val="tx1"/>
                </a:solidFill>
                <a:sym typeface="Symbol" pitchFamily="18" charset="2"/>
              </a:rPr>
              <a:t>f[b] </a:t>
            </a:r>
            <a:endParaRPr lang="zh-CN" altLang="en-US" sz="2000" dirty="0">
              <a:solidFill>
                <a:schemeClr val="tx1"/>
              </a:solidFill>
              <a:sym typeface="Symbol" pitchFamily="18" charset="2"/>
            </a:endParaRPr>
          </a:p>
        </p:txBody>
      </p:sp>
    </p:spTree>
    <p:extLst>
      <p:ext uri="{BB962C8B-B14F-4D97-AF65-F5344CB8AC3E}">
        <p14:creationId xmlns:p14="http://schemas.microsoft.com/office/powerpoint/2010/main" val="1201953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2"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p:txBody>
          <a:bodyPr/>
          <a:lstStyle/>
          <a:p>
            <a:pPr eaLnBrk="1" hangingPunct="1"/>
            <a:r>
              <a:rPr lang="zh-CN" altLang="en-US" b="1" smtClean="0"/>
              <a:t>第</a:t>
            </a:r>
            <a:r>
              <a:rPr lang="en-US" altLang="zh-CN" b="1" smtClean="0"/>
              <a:t>3</a:t>
            </a:r>
            <a:r>
              <a:rPr lang="zh-CN" altLang="en-US" b="1" smtClean="0"/>
              <a:t>章 动态规划</a:t>
            </a:r>
          </a:p>
        </p:txBody>
      </p:sp>
      <p:sp>
        <p:nvSpPr>
          <p:cNvPr id="10243" name="Text Box 3"/>
          <p:cNvSpPr txBox="1">
            <a:spLocks noChangeArrowheads="1"/>
          </p:cNvSpPr>
          <p:nvPr/>
        </p:nvSpPr>
        <p:spPr bwMode="auto">
          <a:xfrm>
            <a:off x="107950" y="1268413"/>
            <a:ext cx="8964613" cy="3140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en-US" altLang="zh-CN" sz="2000">
                <a:solidFill>
                  <a:srgbClr val="000000"/>
                </a:solidFill>
                <a:sym typeface="Symbol" pitchFamily="18" charset="2"/>
              </a:rPr>
              <a:t>2. </a:t>
            </a:r>
            <a:r>
              <a:rPr lang="zh-CN" altLang="en-US" sz="2000">
                <a:solidFill>
                  <a:srgbClr val="000000"/>
                </a:solidFill>
                <a:sym typeface="Symbol" pitchFamily="18" charset="2"/>
              </a:rPr>
              <a:t>石子合并问题</a:t>
            </a:r>
          </a:p>
          <a:p>
            <a:pPr eaLnBrk="1" hangingPunct="1"/>
            <a:r>
              <a:rPr lang="zh-CN" altLang="en-US" sz="2000">
                <a:solidFill>
                  <a:srgbClr val="000000"/>
                </a:solidFill>
                <a:sym typeface="Symbol" pitchFamily="18" charset="2"/>
              </a:rPr>
              <a:t>问题描述</a:t>
            </a:r>
            <a:r>
              <a:rPr lang="en-US" altLang="zh-CN" sz="2000">
                <a:solidFill>
                  <a:srgbClr val="000000"/>
                </a:solidFill>
                <a:sym typeface="Symbol" pitchFamily="18" charset="2"/>
              </a:rPr>
              <a:t>: </a:t>
            </a:r>
            <a:r>
              <a:rPr lang="zh-CN" altLang="en-US" sz="2000">
                <a:solidFill>
                  <a:srgbClr val="000000"/>
                </a:solidFill>
                <a:sym typeface="Symbol" pitchFamily="18" charset="2"/>
              </a:rPr>
              <a:t>在一个圆形操场的四周摆放着</a:t>
            </a:r>
            <a:r>
              <a:rPr lang="en-US" altLang="zh-CN" sz="2000">
                <a:solidFill>
                  <a:srgbClr val="000000"/>
                </a:solidFill>
                <a:sym typeface="Symbol" pitchFamily="18" charset="2"/>
              </a:rPr>
              <a:t>n</a:t>
            </a:r>
            <a:r>
              <a:rPr lang="zh-CN" altLang="en-US" sz="2000">
                <a:solidFill>
                  <a:srgbClr val="000000"/>
                </a:solidFill>
                <a:sym typeface="Symbol" pitchFamily="18" charset="2"/>
              </a:rPr>
              <a:t>堆石子</a:t>
            </a:r>
            <a:r>
              <a:rPr lang="en-US" altLang="zh-CN" sz="2000">
                <a:solidFill>
                  <a:srgbClr val="000000"/>
                </a:solidFill>
                <a:sym typeface="Symbol" pitchFamily="18" charset="2"/>
              </a:rPr>
              <a:t>. </a:t>
            </a:r>
            <a:r>
              <a:rPr lang="zh-CN" altLang="en-US" sz="2000">
                <a:solidFill>
                  <a:srgbClr val="000000"/>
                </a:solidFill>
                <a:sym typeface="Symbol" pitchFamily="18" charset="2"/>
              </a:rPr>
              <a:t>现在要将石子有次序地合并成一堆</a:t>
            </a:r>
            <a:r>
              <a:rPr lang="en-US" altLang="zh-CN" sz="2000">
                <a:solidFill>
                  <a:srgbClr val="000000"/>
                </a:solidFill>
                <a:sym typeface="Symbol" pitchFamily="18" charset="2"/>
              </a:rPr>
              <a:t>. </a:t>
            </a:r>
            <a:r>
              <a:rPr lang="zh-CN" altLang="en-US" sz="2000">
                <a:solidFill>
                  <a:srgbClr val="000000"/>
                </a:solidFill>
                <a:sym typeface="Symbol" pitchFamily="18" charset="2"/>
              </a:rPr>
              <a:t>规定每次只能选相邻的</a:t>
            </a:r>
            <a:r>
              <a:rPr lang="en-US" altLang="zh-CN" sz="2000">
                <a:solidFill>
                  <a:srgbClr val="000000"/>
                </a:solidFill>
                <a:sym typeface="Symbol" pitchFamily="18" charset="2"/>
              </a:rPr>
              <a:t>2</a:t>
            </a:r>
            <a:r>
              <a:rPr lang="zh-CN" altLang="en-US" sz="2000">
                <a:solidFill>
                  <a:srgbClr val="000000"/>
                </a:solidFill>
                <a:sym typeface="Symbol" pitchFamily="18" charset="2"/>
              </a:rPr>
              <a:t>堆石子合并成一堆</a:t>
            </a:r>
            <a:r>
              <a:rPr lang="en-US" altLang="zh-CN" sz="2000">
                <a:solidFill>
                  <a:srgbClr val="000000"/>
                </a:solidFill>
                <a:sym typeface="Symbol" pitchFamily="18" charset="2"/>
              </a:rPr>
              <a:t>, </a:t>
            </a:r>
            <a:r>
              <a:rPr lang="zh-CN" altLang="en-US" sz="2000">
                <a:solidFill>
                  <a:srgbClr val="000000"/>
                </a:solidFill>
                <a:sym typeface="Symbol" pitchFamily="18" charset="2"/>
              </a:rPr>
              <a:t>并将新的一堆石子数记为该次合并的得分</a:t>
            </a:r>
            <a:r>
              <a:rPr lang="en-US" altLang="zh-CN" sz="2000">
                <a:solidFill>
                  <a:srgbClr val="000000"/>
                </a:solidFill>
                <a:sym typeface="Symbol" pitchFamily="18" charset="2"/>
              </a:rPr>
              <a:t>. </a:t>
            </a:r>
            <a:r>
              <a:rPr lang="zh-CN" altLang="en-US" sz="2000">
                <a:solidFill>
                  <a:srgbClr val="000000"/>
                </a:solidFill>
                <a:sym typeface="Symbol" pitchFamily="18" charset="2"/>
              </a:rPr>
              <a:t>试设计一个算法</a:t>
            </a:r>
            <a:r>
              <a:rPr lang="en-US" altLang="zh-CN" sz="2000">
                <a:solidFill>
                  <a:srgbClr val="000000"/>
                </a:solidFill>
                <a:sym typeface="Symbol" pitchFamily="18" charset="2"/>
              </a:rPr>
              <a:t>, </a:t>
            </a:r>
            <a:r>
              <a:rPr lang="zh-CN" altLang="en-US" sz="2000">
                <a:solidFill>
                  <a:srgbClr val="000000"/>
                </a:solidFill>
                <a:sym typeface="Symbol" pitchFamily="18" charset="2"/>
              </a:rPr>
              <a:t>计算出将</a:t>
            </a:r>
            <a:r>
              <a:rPr lang="en-US" altLang="zh-CN" sz="2000">
                <a:solidFill>
                  <a:srgbClr val="000000"/>
                </a:solidFill>
                <a:sym typeface="Symbol" pitchFamily="18" charset="2"/>
              </a:rPr>
              <a:t>n</a:t>
            </a:r>
            <a:r>
              <a:rPr lang="zh-CN" altLang="en-US" sz="2000">
                <a:solidFill>
                  <a:srgbClr val="000000"/>
                </a:solidFill>
                <a:sym typeface="Symbol" pitchFamily="18" charset="2"/>
              </a:rPr>
              <a:t>堆石子合并成一堆的最小得分和最大得分</a:t>
            </a:r>
            <a:r>
              <a:rPr lang="en-US" altLang="zh-CN" sz="2000">
                <a:solidFill>
                  <a:srgbClr val="000000"/>
                </a:solidFill>
                <a:sym typeface="Symbol" pitchFamily="18" charset="2"/>
              </a:rPr>
              <a:t>. </a:t>
            </a:r>
          </a:p>
          <a:p>
            <a:pPr eaLnBrk="1" hangingPunct="1"/>
            <a:r>
              <a:rPr lang="zh-CN" altLang="en-US" sz="2000">
                <a:solidFill>
                  <a:srgbClr val="000000"/>
                </a:solidFill>
                <a:sym typeface="Symbol" pitchFamily="18" charset="2"/>
              </a:rPr>
              <a:t>算法设计</a:t>
            </a:r>
            <a:r>
              <a:rPr lang="en-US" altLang="zh-CN" sz="2000">
                <a:solidFill>
                  <a:srgbClr val="000000"/>
                </a:solidFill>
                <a:sym typeface="Symbol" pitchFamily="18" charset="2"/>
              </a:rPr>
              <a:t>: </a:t>
            </a:r>
            <a:r>
              <a:rPr lang="zh-CN" altLang="en-US" sz="2000">
                <a:solidFill>
                  <a:srgbClr val="000000"/>
                </a:solidFill>
                <a:sym typeface="Symbol" pitchFamily="18" charset="2"/>
              </a:rPr>
              <a:t>对于给定</a:t>
            </a:r>
            <a:r>
              <a:rPr lang="en-US" altLang="zh-CN" sz="2000">
                <a:solidFill>
                  <a:srgbClr val="000000"/>
                </a:solidFill>
                <a:sym typeface="Symbol" pitchFamily="18" charset="2"/>
              </a:rPr>
              <a:t>n</a:t>
            </a:r>
            <a:r>
              <a:rPr lang="zh-CN" altLang="en-US" sz="2000">
                <a:solidFill>
                  <a:srgbClr val="000000"/>
                </a:solidFill>
                <a:sym typeface="Symbol" pitchFamily="18" charset="2"/>
              </a:rPr>
              <a:t>堆石子</a:t>
            </a:r>
            <a:r>
              <a:rPr lang="en-US" altLang="zh-CN" sz="2000">
                <a:solidFill>
                  <a:srgbClr val="000000"/>
                </a:solidFill>
                <a:sym typeface="Symbol" pitchFamily="18" charset="2"/>
              </a:rPr>
              <a:t>, </a:t>
            </a:r>
            <a:r>
              <a:rPr lang="zh-CN" altLang="en-US" sz="2000">
                <a:solidFill>
                  <a:srgbClr val="000000"/>
                </a:solidFill>
                <a:sym typeface="Symbol" pitchFamily="18" charset="2"/>
              </a:rPr>
              <a:t>计算合并成一堆的最小得分和最大得分</a:t>
            </a:r>
            <a:r>
              <a:rPr lang="en-US" altLang="zh-CN" sz="2000">
                <a:solidFill>
                  <a:srgbClr val="000000"/>
                </a:solidFill>
                <a:sym typeface="Symbol" pitchFamily="18" charset="2"/>
              </a:rPr>
              <a:t>. </a:t>
            </a:r>
          </a:p>
          <a:p>
            <a:pPr eaLnBrk="1" hangingPunct="1"/>
            <a:r>
              <a:rPr lang="zh-CN" altLang="en-US" sz="2000">
                <a:solidFill>
                  <a:srgbClr val="000000"/>
                </a:solidFill>
                <a:sym typeface="Symbol" pitchFamily="18" charset="2"/>
              </a:rPr>
              <a:t>数据输入</a:t>
            </a:r>
            <a:r>
              <a:rPr lang="en-US" altLang="zh-CN" sz="2000">
                <a:solidFill>
                  <a:srgbClr val="000000"/>
                </a:solidFill>
                <a:sym typeface="Symbol" pitchFamily="18" charset="2"/>
              </a:rPr>
              <a:t>: </a:t>
            </a:r>
            <a:r>
              <a:rPr lang="zh-CN" altLang="en-US" sz="2000">
                <a:solidFill>
                  <a:srgbClr val="000000"/>
                </a:solidFill>
                <a:sym typeface="Symbol" pitchFamily="18" charset="2"/>
              </a:rPr>
              <a:t>由文件</a:t>
            </a:r>
            <a:r>
              <a:rPr lang="en-US" altLang="zh-CN" sz="2000">
                <a:solidFill>
                  <a:srgbClr val="000000"/>
                </a:solidFill>
                <a:sym typeface="Symbol" pitchFamily="18" charset="2"/>
              </a:rPr>
              <a:t>input.txt</a:t>
            </a:r>
            <a:r>
              <a:rPr lang="zh-CN" altLang="en-US" sz="2000">
                <a:solidFill>
                  <a:srgbClr val="000000"/>
                </a:solidFill>
                <a:sym typeface="Symbol" pitchFamily="18" charset="2"/>
              </a:rPr>
              <a:t>提供输入数据</a:t>
            </a:r>
            <a:r>
              <a:rPr lang="en-US" altLang="zh-CN" sz="2000">
                <a:solidFill>
                  <a:srgbClr val="000000"/>
                </a:solidFill>
                <a:sym typeface="Symbol" pitchFamily="18" charset="2"/>
              </a:rPr>
              <a:t>. </a:t>
            </a:r>
            <a:r>
              <a:rPr lang="zh-CN" altLang="en-US" sz="2000">
                <a:solidFill>
                  <a:srgbClr val="000000"/>
                </a:solidFill>
                <a:sym typeface="Symbol" pitchFamily="18" charset="2"/>
              </a:rPr>
              <a:t>文件的第</a:t>
            </a:r>
            <a:r>
              <a:rPr lang="en-US" altLang="zh-CN" sz="2000">
                <a:solidFill>
                  <a:srgbClr val="000000"/>
                </a:solidFill>
                <a:sym typeface="Symbol" pitchFamily="18" charset="2"/>
              </a:rPr>
              <a:t>1</a:t>
            </a:r>
            <a:r>
              <a:rPr lang="zh-CN" altLang="en-US" sz="2000">
                <a:solidFill>
                  <a:srgbClr val="000000"/>
                </a:solidFill>
                <a:sym typeface="Symbol" pitchFamily="18" charset="2"/>
              </a:rPr>
              <a:t>行是正整数</a:t>
            </a:r>
            <a:r>
              <a:rPr lang="en-US" altLang="zh-CN" sz="2000">
                <a:solidFill>
                  <a:srgbClr val="000000"/>
                </a:solidFill>
                <a:sym typeface="Symbol" pitchFamily="18" charset="2"/>
              </a:rPr>
              <a:t>n, 1n100, </a:t>
            </a:r>
            <a:r>
              <a:rPr lang="zh-CN" altLang="en-US" sz="2000">
                <a:solidFill>
                  <a:srgbClr val="000000"/>
                </a:solidFill>
                <a:sym typeface="Symbol" pitchFamily="18" charset="2"/>
              </a:rPr>
              <a:t>表示有</a:t>
            </a:r>
            <a:r>
              <a:rPr lang="en-US" altLang="zh-CN" sz="2000">
                <a:solidFill>
                  <a:srgbClr val="000000"/>
                </a:solidFill>
                <a:sym typeface="Symbol" pitchFamily="18" charset="2"/>
              </a:rPr>
              <a:t>n</a:t>
            </a:r>
            <a:r>
              <a:rPr lang="zh-CN" altLang="en-US" sz="2000">
                <a:solidFill>
                  <a:srgbClr val="000000"/>
                </a:solidFill>
                <a:sym typeface="Symbol" pitchFamily="18" charset="2"/>
              </a:rPr>
              <a:t>堆石子</a:t>
            </a:r>
            <a:r>
              <a:rPr lang="en-US" altLang="zh-CN" sz="2000">
                <a:solidFill>
                  <a:srgbClr val="000000"/>
                </a:solidFill>
                <a:sym typeface="Symbol" pitchFamily="18" charset="2"/>
              </a:rPr>
              <a:t>. </a:t>
            </a:r>
            <a:r>
              <a:rPr lang="zh-CN" altLang="en-US" sz="2000">
                <a:solidFill>
                  <a:srgbClr val="000000"/>
                </a:solidFill>
                <a:sym typeface="Symbol" pitchFamily="18" charset="2"/>
              </a:rPr>
              <a:t>第</a:t>
            </a:r>
            <a:r>
              <a:rPr lang="en-US" altLang="zh-CN" sz="2000">
                <a:solidFill>
                  <a:srgbClr val="000000"/>
                </a:solidFill>
                <a:sym typeface="Symbol" pitchFamily="18" charset="2"/>
              </a:rPr>
              <a:t>2</a:t>
            </a:r>
            <a:r>
              <a:rPr lang="zh-CN" altLang="en-US" sz="2000">
                <a:solidFill>
                  <a:srgbClr val="000000"/>
                </a:solidFill>
                <a:sym typeface="Symbol" pitchFamily="18" charset="2"/>
              </a:rPr>
              <a:t>行有</a:t>
            </a:r>
            <a:r>
              <a:rPr lang="en-US" altLang="zh-CN" sz="2000">
                <a:solidFill>
                  <a:srgbClr val="000000"/>
                </a:solidFill>
                <a:sym typeface="Symbol" pitchFamily="18" charset="2"/>
              </a:rPr>
              <a:t>n</a:t>
            </a:r>
            <a:r>
              <a:rPr lang="zh-CN" altLang="en-US" sz="2000">
                <a:solidFill>
                  <a:srgbClr val="000000"/>
                </a:solidFill>
                <a:sym typeface="Symbol" pitchFamily="18" charset="2"/>
              </a:rPr>
              <a:t>个数</a:t>
            </a:r>
            <a:r>
              <a:rPr lang="en-US" altLang="zh-CN" sz="2000">
                <a:solidFill>
                  <a:srgbClr val="000000"/>
                </a:solidFill>
                <a:sym typeface="Symbol" pitchFamily="18" charset="2"/>
              </a:rPr>
              <a:t>, </a:t>
            </a:r>
            <a:r>
              <a:rPr lang="zh-CN" altLang="en-US" sz="2000">
                <a:solidFill>
                  <a:srgbClr val="000000"/>
                </a:solidFill>
                <a:sym typeface="Symbol" pitchFamily="18" charset="2"/>
              </a:rPr>
              <a:t>分别表示</a:t>
            </a:r>
            <a:r>
              <a:rPr lang="en-US" altLang="zh-CN" sz="2000">
                <a:solidFill>
                  <a:srgbClr val="000000"/>
                </a:solidFill>
                <a:sym typeface="Symbol" pitchFamily="18" charset="2"/>
              </a:rPr>
              <a:t>n</a:t>
            </a:r>
            <a:r>
              <a:rPr lang="zh-CN" altLang="en-US" sz="2000">
                <a:solidFill>
                  <a:srgbClr val="000000"/>
                </a:solidFill>
                <a:sym typeface="Symbol" pitchFamily="18" charset="2"/>
              </a:rPr>
              <a:t>堆石子的个数</a:t>
            </a:r>
            <a:r>
              <a:rPr lang="en-US" altLang="zh-CN" sz="2000">
                <a:solidFill>
                  <a:srgbClr val="000000"/>
                </a:solidFill>
                <a:sym typeface="Symbol" pitchFamily="18" charset="2"/>
              </a:rPr>
              <a:t>. </a:t>
            </a:r>
          </a:p>
          <a:p>
            <a:pPr eaLnBrk="1" hangingPunct="1"/>
            <a:r>
              <a:rPr lang="zh-CN" altLang="en-US" sz="2000">
                <a:solidFill>
                  <a:srgbClr val="000000"/>
                </a:solidFill>
                <a:sym typeface="Symbol" pitchFamily="18" charset="2"/>
              </a:rPr>
              <a:t>结果输出</a:t>
            </a:r>
            <a:r>
              <a:rPr lang="en-US" altLang="zh-CN" sz="2000">
                <a:solidFill>
                  <a:srgbClr val="000000"/>
                </a:solidFill>
                <a:sym typeface="Symbol" pitchFamily="18" charset="2"/>
              </a:rPr>
              <a:t>: </a:t>
            </a:r>
            <a:r>
              <a:rPr lang="zh-CN" altLang="en-US" sz="2000">
                <a:solidFill>
                  <a:srgbClr val="000000"/>
                </a:solidFill>
                <a:sym typeface="Symbol" pitchFamily="18" charset="2"/>
              </a:rPr>
              <a:t>将计算结果输出到文件</a:t>
            </a:r>
            <a:r>
              <a:rPr lang="en-US" altLang="zh-CN" sz="2000">
                <a:solidFill>
                  <a:srgbClr val="000000"/>
                </a:solidFill>
                <a:sym typeface="Symbol" pitchFamily="18" charset="2"/>
              </a:rPr>
              <a:t>output.txt, </a:t>
            </a:r>
            <a:r>
              <a:rPr lang="zh-CN" altLang="en-US" sz="2000">
                <a:solidFill>
                  <a:srgbClr val="000000"/>
                </a:solidFill>
                <a:sym typeface="Symbol" pitchFamily="18" charset="2"/>
              </a:rPr>
              <a:t>文件第</a:t>
            </a:r>
            <a:r>
              <a:rPr lang="en-US" altLang="zh-CN" sz="2000">
                <a:solidFill>
                  <a:srgbClr val="000000"/>
                </a:solidFill>
                <a:sym typeface="Symbol" pitchFamily="18" charset="2"/>
              </a:rPr>
              <a:t>1</a:t>
            </a:r>
            <a:r>
              <a:rPr lang="zh-CN" altLang="en-US" sz="2000">
                <a:solidFill>
                  <a:srgbClr val="000000"/>
                </a:solidFill>
                <a:sym typeface="Symbol" pitchFamily="18" charset="2"/>
              </a:rPr>
              <a:t>行是最小得分</a:t>
            </a:r>
            <a:r>
              <a:rPr lang="en-US" altLang="zh-CN" sz="2000">
                <a:solidFill>
                  <a:srgbClr val="000000"/>
                </a:solidFill>
                <a:sym typeface="Symbol" pitchFamily="18" charset="2"/>
              </a:rPr>
              <a:t>, </a:t>
            </a:r>
            <a:r>
              <a:rPr lang="zh-CN" altLang="en-US" sz="2000">
                <a:solidFill>
                  <a:srgbClr val="000000"/>
                </a:solidFill>
                <a:sym typeface="Symbol" pitchFamily="18" charset="2"/>
              </a:rPr>
              <a:t>第</a:t>
            </a:r>
            <a:r>
              <a:rPr lang="en-US" altLang="zh-CN" sz="2000">
                <a:solidFill>
                  <a:srgbClr val="000000"/>
                </a:solidFill>
                <a:sym typeface="Symbol" pitchFamily="18" charset="2"/>
              </a:rPr>
              <a:t>2</a:t>
            </a:r>
            <a:r>
              <a:rPr lang="zh-CN" altLang="en-US" sz="2000">
                <a:solidFill>
                  <a:srgbClr val="000000"/>
                </a:solidFill>
                <a:sym typeface="Symbol" pitchFamily="18" charset="2"/>
              </a:rPr>
              <a:t>行是最大得分</a:t>
            </a:r>
            <a:r>
              <a:rPr lang="en-US" altLang="zh-CN" sz="2000">
                <a:solidFill>
                  <a:srgbClr val="000000"/>
                </a:solidFill>
                <a:sym typeface="Symbol" pitchFamily="18" charset="2"/>
              </a:rPr>
              <a:t>. </a:t>
            </a:r>
            <a:endParaRPr lang="zh-CN" altLang="en-US" sz="2000"/>
          </a:p>
        </p:txBody>
      </p:sp>
      <p:sp>
        <p:nvSpPr>
          <p:cNvPr id="10244" name="Text Box 4"/>
          <p:cNvSpPr txBox="1">
            <a:spLocks noChangeArrowheads="1"/>
          </p:cNvSpPr>
          <p:nvPr/>
        </p:nvSpPr>
        <p:spPr bwMode="auto">
          <a:xfrm>
            <a:off x="1422400" y="4941888"/>
            <a:ext cx="17811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输入文件示例 </a:t>
            </a:r>
          </a:p>
          <a:p>
            <a:pPr eaLnBrk="1" hangingPunct="1"/>
            <a:r>
              <a:rPr lang="en-US" altLang="zh-CN" sz="2000"/>
              <a:t>input.txt </a:t>
            </a:r>
          </a:p>
          <a:p>
            <a:pPr eaLnBrk="1" hangingPunct="1"/>
            <a:r>
              <a:rPr lang="en-US" altLang="zh-CN" sz="2000"/>
              <a:t>4 </a:t>
            </a:r>
          </a:p>
          <a:p>
            <a:pPr eaLnBrk="1" hangingPunct="1"/>
            <a:r>
              <a:rPr lang="en-US" altLang="zh-CN" sz="2000"/>
              <a:t>4 4 5 9 </a:t>
            </a:r>
          </a:p>
        </p:txBody>
      </p:sp>
      <p:sp>
        <p:nvSpPr>
          <p:cNvPr id="10245" name="Text Box 5"/>
          <p:cNvSpPr txBox="1">
            <a:spLocks noChangeArrowheads="1"/>
          </p:cNvSpPr>
          <p:nvPr/>
        </p:nvSpPr>
        <p:spPr bwMode="auto">
          <a:xfrm>
            <a:off x="4086225" y="5013325"/>
            <a:ext cx="1781175"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sz="2800" b="1">
                <a:solidFill>
                  <a:schemeClr val="tx2"/>
                </a:solidFill>
                <a:latin typeface="Times New Roman" pitchFamily="18" charset="0"/>
                <a:ea typeface="宋体" charset="-122"/>
              </a:defRPr>
            </a:lvl1pPr>
            <a:lvl2pPr marL="742950" indent="-285750" eaLnBrk="0" hangingPunct="0">
              <a:defRPr kumimoji="1" sz="2800" b="1">
                <a:solidFill>
                  <a:schemeClr val="tx2"/>
                </a:solidFill>
                <a:latin typeface="Times New Roman" pitchFamily="18" charset="0"/>
                <a:ea typeface="宋体" charset="-122"/>
              </a:defRPr>
            </a:lvl2pPr>
            <a:lvl3pPr marL="1143000" indent="-228600" eaLnBrk="0" hangingPunct="0">
              <a:defRPr kumimoji="1" sz="2800" b="1">
                <a:solidFill>
                  <a:schemeClr val="tx2"/>
                </a:solidFill>
                <a:latin typeface="Times New Roman" pitchFamily="18" charset="0"/>
                <a:ea typeface="宋体" charset="-122"/>
              </a:defRPr>
            </a:lvl3pPr>
            <a:lvl4pPr marL="1600200" indent="-228600" eaLnBrk="0" hangingPunct="0">
              <a:defRPr kumimoji="1" sz="2800" b="1">
                <a:solidFill>
                  <a:schemeClr val="tx2"/>
                </a:solidFill>
                <a:latin typeface="Times New Roman" pitchFamily="18" charset="0"/>
                <a:ea typeface="宋体" charset="-122"/>
              </a:defRPr>
            </a:lvl4pPr>
            <a:lvl5pPr marL="2057400" indent="-228600" eaLnBrk="0" hangingPunct="0">
              <a:defRPr kumimoji="1" sz="2800" b="1">
                <a:solidFill>
                  <a:schemeClr val="tx2"/>
                </a:solidFill>
                <a:latin typeface="Times New Roman" pitchFamily="18" charset="0"/>
                <a:ea typeface="宋体" charset="-122"/>
              </a:defRPr>
            </a:lvl5pPr>
            <a:lvl6pPr marL="2514600" indent="-228600" eaLnBrk="0" fontAlgn="base" hangingPunct="0">
              <a:spcBef>
                <a:spcPct val="0"/>
              </a:spcBef>
              <a:spcAft>
                <a:spcPct val="0"/>
              </a:spcAft>
              <a:defRPr kumimoji="1" sz="2800" b="1">
                <a:solidFill>
                  <a:schemeClr val="tx2"/>
                </a:solidFill>
                <a:latin typeface="Times New Roman" pitchFamily="18" charset="0"/>
                <a:ea typeface="宋体" charset="-122"/>
              </a:defRPr>
            </a:lvl6pPr>
            <a:lvl7pPr marL="2971800" indent="-228600" eaLnBrk="0" fontAlgn="base" hangingPunct="0">
              <a:spcBef>
                <a:spcPct val="0"/>
              </a:spcBef>
              <a:spcAft>
                <a:spcPct val="0"/>
              </a:spcAft>
              <a:defRPr kumimoji="1" sz="2800" b="1">
                <a:solidFill>
                  <a:schemeClr val="tx2"/>
                </a:solidFill>
                <a:latin typeface="Times New Roman" pitchFamily="18" charset="0"/>
                <a:ea typeface="宋体" charset="-122"/>
              </a:defRPr>
            </a:lvl7pPr>
            <a:lvl8pPr marL="3429000" indent="-228600" eaLnBrk="0" fontAlgn="base" hangingPunct="0">
              <a:spcBef>
                <a:spcPct val="0"/>
              </a:spcBef>
              <a:spcAft>
                <a:spcPct val="0"/>
              </a:spcAft>
              <a:defRPr kumimoji="1" sz="2800" b="1">
                <a:solidFill>
                  <a:schemeClr val="tx2"/>
                </a:solidFill>
                <a:latin typeface="Times New Roman" pitchFamily="18" charset="0"/>
                <a:ea typeface="宋体" charset="-122"/>
              </a:defRPr>
            </a:lvl8pPr>
            <a:lvl9pPr marL="3886200" indent="-228600" eaLnBrk="0" fontAlgn="base" hangingPunct="0">
              <a:spcBef>
                <a:spcPct val="0"/>
              </a:spcBef>
              <a:spcAft>
                <a:spcPct val="0"/>
              </a:spcAft>
              <a:defRPr kumimoji="1" sz="2800" b="1">
                <a:solidFill>
                  <a:schemeClr val="tx2"/>
                </a:solidFill>
                <a:latin typeface="Times New Roman" pitchFamily="18" charset="0"/>
                <a:ea typeface="宋体" charset="-122"/>
              </a:defRPr>
            </a:lvl9pPr>
          </a:lstStyle>
          <a:p>
            <a:pPr eaLnBrk="1" hangingPunct="1"/>
            <a:r>
              <a:rPr lang="zh-CN" altLang="en-US" sz="2000"/>
              <a:t>输出文件示例 </a:t>
            </a:r>
          </a:p>
          <a:p>
            <a:pPr eaLnBrk="1" hangingPunct="1"/>
            <a:r>
              <a:rPr lang="en-US" altLang="zh-CN" sz="2000"/>
              <a:t>output.txt </a:t>
            </a:r>
          </a:p>
          <a:p>
            <a:pPr eaLnBrk="1" hangingPunct="1"/>
            <a:r>
              <a:rPr lang="en-US" altLang="zh-CN" sz="2000"/>
              <a:t>43 </a:t>
            </a:r>
          </a:p>
          <a:p>
            <a:pPr eaLnBrk="1" hangingPunct="1"/>
            <a:r>
              <a:rPr lang="en-US" altLang="zh-CN" sz="2000"/>
              <a:t>54  </a:t>
            </a:r>
          </a:p>
        </p:txBody>
      </p:sp>
    </p:spTree>
    <p:extLst>
      <p:ext uri="{BB962C8B-B14F-4D97-AF65-F5344CB8AC3E}">
        <p14:creationId xmlns:p14="http://schemas.microsoft.com/office/powerpoint/2010/main" val="1448385421"/>
      </p:ext>
    </p:extLst>
  </p:cSld>
  <p:clrMapOvr>
    <a:masterClrMapping/>
  </p:clrMapOvr>
  <p:timing>
    <p:tnLst>
      <p:par>
        <p:cTn id="1" dur="indefinite" restart="never" nodeType="tmRoot"/>
      </p:par>
    </p:tnLst>
  </p:timing>
</p:sld>
</file>

<file path=ppt/theme/theme1.xml><?xml version="1.0" encoding="utf-8"?>
<a:theme xmlns:a="http://schemas.openxmlformats.org/drawingml/2006/main" name="空白版">
  <a:themeElements>
    <a:clrScheme name="空白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空白版">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20000"/>
          </a:lnSpc>
          <a:spcBef>
            <a:spcPct val="0"/>
          </a:spcBef>
          <a:spcAft>
            <a:spcPct val="0"/>
          </a:spcAft>
          <a:buClrTx/>
          <a:buSzTx/>
          <a:buFontTx/>
          <a:buNone/>
          <a:tabLst/>
          <a:defRPr kumimoji="1" lang="zh-CN" altLang="en-US" sz="3200" b="1" i="0" u="none" strike="noStrike" cap="none" normalizeH="0" baseline="0" smtClean="0">
            <a:ln>
              <a:noFill/>
            </a:ln>
            <a:solidFill>
              <a:schemeClr val="tx2"/>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20000"/>
          </a:lnSpc>
          <a:spcBef>
            <a:spcPct val="0"/>
          </a:spcBef>
          <a:spcAft>
            <a:spcPct val="0"/>
          </a:spcAft>
          <a:buClrTx/>
          <a:buSzTx/>
          <a:buFontTx/>
          <a:buNone/>
          <a:tabLst/>
          <a:defRPr kumimoji="1" lang="zh-CN" altLang="en-US" sz="3200" b="1" i="0" u="none" strike="noStrike" cap="none" normalizeH="0" baseline="0" smtClean="0">
            <a:ln>
              <a:noFill/>
            </a:ln>
            <a:solidFill>
              <a:schemeClr val="tx2"/>
            </a:solidFill>
            <a:effectLst/>
            <a:latin typeface="Times New Roman" pitchFamily="18" charset="0"/>
            <a:ea typeface="宋体" pitchFamily="2" charset="-122"/>
          </a:defRPr>
        </a:defPPr>
      </a:lstStyle>
    </a:lnDef>
    <a:txDef>
      <a:spPr bwMode="auto">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wrap="none" rtlCol="0">
        <a:spAutoFit/>
      </a:bodyPr>
      <a:lstStyle>
        <a:defPPr eaLnBrk="0" hangingPunct="0">
          <a:spcBef>
            <a:spcPct val="10000"/>
          </a:spcBef>
          <a:buSzPct val="75000"/>
          <a:defRPr sz="2800" dirty="0" smtClean="0">
            <a:solidFill>
              <a:schemeClr val="tx1"/>
            </a:solidFill>
          </a:defRPr>
        </a:defPPr>
      </a:lstStyle>
    </a:txDef>
  </a:objectDefaults>
  <a:extraClrSchemeLst>
    <a:extraClrScheme>
      <a:clrScheme name="空白版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空白版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空白版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空白版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空白版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空白版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空白版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C:\WINDOWS\Application Data\Microsoft\Templates\空白版.pot</Template>
  <TotalTime>23466</TotalTime>
  <Words>5997</Words>
  <Application>Microsoft Office PowerPoint</Application>
  <PresentationFormat>全屏显示(4:3)</PresentationFormat>
  <Paragraphs>488</Paragraphs>
  <Slides>32</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32</vt:i4>
      </vt:variant>
    </vt:vector>
  </HeadingPairs>
  <TitlesOfParts>
    <vt:vector size="38" baseType="lpstr">
      <vt:lpstr>宋体</vt:lpstr>
      <vt:lpstr>Arial</vt:lpstr>
      <vt:lpstr>Symbol</vt:lpstr>
      <vt:lpstr>Times New Roman</vt:lpstr>
      <vt:lpstr>Wingdings</vt:lpstr>
      <vt:lpstr>空白版</vt:lpstr>
      <vt:lpstr>数据结构与算法设计</vt:lpstr>
      <vt:lpstr>第2章 分治</vt:lpstr>
      <vt:lpstr>第2章 分治</vt:lpstr>
      <vt:lpstr>第2章 分治</vt:lpstr>
      <vt:lpstr>第2章 分治</vt:lpstr>
      <vt:lpstr>第2章 分治</vt:lpstr>
      <vt:lpstr>第2章 分治</vt:lpstr>
      <vt:lpstr>第3章 动态规划</vt:lpstr>
      <vt:lpstr>第3章 动态规划</vt:lpstr>
      <vt:lpstr>第3章 动态规划</vt:lpstr>
      <vt:lpstr>第3章 动态规划</vt:lpstr>
      <vt:lpstr>第3章 动态规划</vt:lpstr>
      <vt:lpstr>第3章 动态规划</vt:lpstr>
      <vt:lpstr>第3章 动态规划</vt:lpstr>
      <vt:lpstr>第3章 动态规划</vt:lpstr>
      <vt:lpstr>第3章 动态规划</vt:lpstr>
      <vt:lpstr>第3章 动态规划</vt:lpstr>
      <vt:lpstr>第3章 动态规划</vt:lpstr>
      <vt:lpstr>第四章 贪心</vt:lpstr>
      <vt:lpstr>第四章 贪心</vt:lpstr>
      <vt:lpstr>第四章 贪心</vt:lpstr>
      <vt:lpstr>第四章 贪心</vt:lpstr>
      <vt:lpstr>第四章 贪心</vt:lpstr>
      <vt:lpstr>第四章 贪心</vt:lpstr>
      <vt:lpstr>第四章 贪心</vt:lpstr>
      <vt:lpstr>第五章 回溯</vt:lpstr>
      <vt:lpstr>第五章 回溯</vt:lpstr>
      <vt:lpstr>第五章 回溯</vt:lpstr>
      <vt:lpstr>第八章 网络流</vt:lpstr>
      <vt:lpstr>第八章 网络流</vt:lpstr>
      <vt:lpstr>第八章 网络流</vt:lpstr>
      <vt:lpstr>第八章 网络流</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组合数学</dc:title>
  <dc:creator>Liu Qinghui</dc:creator>
  <cp:lastModifiedBy>Windows User</cp:lastModifiedBy>
  <cp:revision>1106</cp:revision>
  <dcterms:created xsi:type="dcterms:W3CDTF">2002-01-21T12:59:37Z</dcterms:created>
  <dcterms:modified xsi:type="dcterms:W3CDTF">2021-12-27T13:24:39Z</dcterms:modified>
</cp:coreProperties>
</file>