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60" r:id="rId7"/>
    <p:sldId id="259" r:id="rId8"/>
    <p:sldId id="288" r:id="rId9"/>
    <p:sldId id="287" r:id="rId10"/>
    <p:sldId id="263" r:id="rId11"/>
    <p:sldId id="264" r:id="rId12"/>
    <p:sldId id="269" r:id="rId13"/>
    <p:sldId id="272" r:id="rId14"/>
    <p:sldId id="274" r:id="rId15"/>
    <p:sldId id="275" r:id="rId16"/>
    <p:sldId id="277" r:id="rId17"/>
    <p:sldId id="278" r:id="rId18"/>
    <p:sldId id="286" r:id="rId19"/>
    <p:sldId id="279" r:id="rId20"/>
    <p:sldId id="280" r:id="rId21"/>
    <p:sldId id="266" r:id="rId22"/>
    <p:sldId id="282" r:id="rId23"/>
    <p:sldId id="283" r:id="rId24"/>
    <p:sldId id="265" r:id="rId25"/>
    <p:sldId id="267" r:id="rId26"/>
    <p:sldId id="285" r:id="rId27"/>
    <p:sldId id="268" r:id="rId28"/>
    <p:sldId id="284"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bc.com/news/world-europe-200256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9092-F114-48F2-8338-9AF4F7C5EF94}"/>
              </a:ext>
            </a:extLst>
          </p:cNvPr>
          <p:cNvSpPr>
            <a:spLocks noGrp="1"/>
          </p:cNvSpPr>
          <p:nvPr>
            <p:ph type="ctrTitle"/>
          </p:nvPr>
        </p:nvSpPr>
        <p:spPr/>
        <p:txBody>
          <a:bodyPr>
            <a:normAutofit fontScale="90000"/>
          </a:bodyPr>
          <a:lstStyle/>
          <a:p>
            <a:r>
              <a:rPr lang="en-US" cap="none" dirty="0">
                <a:ln w="0"/>
                <a:effectLst>
                  <a:outerShdw blurRad="38100" dist="19050" dir="2700000" algn="tl" rotWithShape="0">
                    <a:schemeClr val="dk1">
                      <a:alpha val="40000"/>
                    </a:schemeClr>
                  </a:outerShdw>
                </a:effectLst>
              </a:rPr>
              <a:t>Automated Quadrat Analysis of Real-time </a:t>
            </a:r>
            <a:br>
              <a:rPr lang="en-US" cap="none" dirty="0">
                <a:ln w="0"/>
                <a:effectLst>
                  <a:outerShdw blurRad="38100" dist="19050" dir="2700000" algn="tl" rotWithShape="0">
                    <a:schemeClr val="dk1">
                      <a:alpha val="40000"/>
                    </a:schemeClr>
                  </a:outerShdw>
                </a:effectLst>
              </a:rPr>
            </a:br>
            <a:r>
              <a:rPr lang="en-US" cap="none" dirty="0">
                <a:ln w="0"/>
                <a:effectLst>
                  <a:outerShdw blurRad="38100" dist="19050" dir="2700000" algn="tl" rotWithShape="0">
                    <a:schemeClr val="dk1">
                      <a:alpha val="40000"/>
                    </a:schemeClr>
                  </a:outerShdw>
                </a:effectLst>
              </a:rPr>
              <a:t>USGS Earthquake Data</a:t>
            </a:r>
          </a:p>
        </p:txBody>
      </p:sp>
      <p:sp>
        <p:nvSpPr>
          <p:cNvPr id="3" name="Subtitle 2">
            <a:extLst>
              <a:ext uri="{FF2B5EF4-FFF2-40B4-BE49-F238E27FC236}">
                <a16:creationId xmlns:a16="http://schemas.microsoft.com/office/drawing/2014/main" id="{112A916C-4316-4848-A7BC-13F15699B347}"/>
              </a:ext>
            </a:extLst>
          </p:cNvPr>
          <p:cNvSpPr>
            <a:spLocks noGrp="1"/>
          </p:cNvSpPr>
          <p:nvPr>
            <p:ph type="subTitle" idx="1"/>
          </p:nvPr>
        </p:nvSpPr>
        <p:spPr>
          <a:xfrm>
            <a:off x="1371600" y="3632200"/>
            <a:ext cx="9448800" cy="1321539"/>
          </a:xfrm>
        </p:spPr>
        <p:txBody>
          <a:bodyPr>
            <a:normAutofit/>
          </a:bodyPr>
          <a:lstStyle/>
          <a:p>
            <a:r>
              <a:rPr lang="en-US" dirty="0">
                <a:ln w="0"/>
                <a:effectLst>
                  <a:outerShdw blurRad="38100" dist="19050" dir="2700000" algn="tl" rotWithShape="0">
                    <a:schemeClr val="dk1">
                      <a:alpha val="40000"/>
                    </a:schemeClr>
                  </a:outerShdw>
                </a:effectLst>
              </a:rPr>
              <a:t>Dustin McGrew</a:t>
            </a:r>
          </a:p>
          <a:p>
            <a:r>
              <a:rPr lang="en-US" dirty="0">
                <a:ln w="0"/>
                <a:effectLst>
                  <a:outerShdw blurRad="38100" dist="19050" dir="2700000" algn="tl" rotWithShape="0">
                    <a:schemeClr val="dk1">
                      <a:alpha val="40000"/>
                    </a:schemeClr>
                  </a:outerShdw>
                </a:effectLst>
              </a:rPr>
              <a:t>GEOG 32641-01</a:t>
            </a:r>
          </a:p>
          <a:p>
            <a:r>
              <a:rPr lang="en-US" dirty="0">
                <a:ln w="0"/>
                <a:effectLst>
                  <a:outerShdw blurRad="38100" dist="19050" dir="2700000" algn="tl" rotWithShape="0">
                    <a:schemeClr val="dk1">
                      <a:alpha val="40000"/>
                    </a:schemeClr>
                  </a:outerShdw>
                </a:effectLst>
              </a:rPr>
              <a:t>Northwest Missouri State University</a:t>
            </a:r>
          </a:p>
        </p:txBody>
      </p:sp>
    </p:spTree>
    <p:extLst>
      <p:ext uri="{BB962C8B-B14F-4D97-AF65-F5344CB8AC3E}">
        <p14:creationId xmlns:p14="http://schemas.microsoft.com/office/powerpoint/2010/main" val="143980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C098-57A5-43C2-9B0B-532201445C1D}"/>
              </a:ext>
            </a:extLst>
          </p:cNvPr>
          <p:cNvSpPr>
            <a:spLocks noGrp="1"/>
          </p:cNvSpPr>
          <p:nvPr>
            <p:ph type="title"/>
          </p:nvPr>
        </p:nvSpPr>
        <p:spPr/>
        <p:txBody>
          <a:bodyPr/>
          <a:lstStyle/>
          <a:p>
            <a:r>
              <a:rPr lang="en-US" dirty="0"/>
              <a:t>Main Processes</a:t>
            </a:r>
          </a:p>
        </p:txBody>
      </p:sp>
      <p:sp>
        <p:nvSpPr>
          <p:cNvPr id="3" name="Content Placeholder 2">
            <a:extLst>
              <a:ext uri="{FF2B5EF4-FFF2-40B4-BE49-F238E27FC236}">
                <a16:creationId xmlns:a16="http://schemas.microsoft.com/office/drawing/2014/main" id="{E2E8ADDD-7D71-44B1-BD13-465D35982AEC}"/>
              </a:ext>
            </a:extLst>
          </p:cNvPr>
          <p:cNvSpPr>
            <a:spLocks noGrp="1"/>
          </p:cNvSpPr>
          <p:nvPr>
            <p:ph idx="1"/>
          </p:nvPr>
        </p:nvSpPr>
        <p:spPr>
          <a:xfrm>
            <a:off x="685800" y="2057401"/>
            <a:ext cx="10820400" cy="4574218"/>
          </a:xfrm>
        </p:spPr>
        <p:txBody>
          <a:bodyPr>
            <a:normAutofit fontScale="92500" lnSpcReduction="20000"/>
          </a:bodyPr>
          <a:lstStyle/>
          <a:p>
            <a:pPr marL="0" indent="0">
              <a:buNone/>
            </a:pPr>
            <a:r>
              <a:rPr lang="en-US" sz="2400" dirty="0"/>
              <a:t>1) Gather input parameters from user</a:t>
            </a:r>
          </a:p>
          <a:p>
            <a:pPr lvl="1"/>
            <a:r>
              <a:rPr lang="en-US" sz="2200" dirty="0"/>
              <a:t>Workspace, shapefile, time period, magnitude, quadrat size</a:t>
            </a:r>
          </a:p>
          <a:p>
            <a:pPr marL="0" indent="0">
              <a:buNone/>
            </a:pPr>
            <a:r>
              <a:rPr lang="en-US" sz="2400" dirty="0"/>
              <a:t>2) Query USGS website to get JSON text data</a:t>
            </a:r>
          </a:p>
          <a:p>
            <a:pPr lvl="1"/>
            <a:r>
              <a:rPr lang="en-US" sz="2200" dirty="0"/>
              <a:t>Adjust the query based on time period and magnitude</a:t>
            </a:r>
          </a:p>
          <a:p>
            <a:pPr marL="0" indent="0">
              <a:buNone/>
            </a:pPr>
            <a:r>
              <a:rPr lang="en-US" sz="2400" dirty="0"/>
              <a:t>3) Store JSON text data in earthquake feature class variable</a:t>
            </a:r>
          </a:p>
          <a:p>
            <a:pPr marL="0" indent="0">
              <a:buNone/>
            </a:pPr>
            <a:r>
              <a:rPr lang="en-US" sz="2400" dirty="0"/>
              <a:t>4) Add attribute data (fields) to the feature class using insert cursor</a:t>
            </a:r>
          </a:p>
          <a:p>
            <a:pPr marL="0" indent="0">
              <a:buNone/>
            </a:pPr>
            <a:r>
              <a:rPr lang="en-US" sz="2400" dirty="0"/>
              <a:t>5) Create quadrat grid using fishnet function in </a:t>
            </a:r>
            <a:r>
              <a:rPr lang="en-US" sz="2400" dirty="0" err="1"/>
              <a:t>arcpy</a:t>
            </a:r>
            <a:endParaRPr lang="en-US" sz="2400" dirty="0"/>
          </a:p>
          <a:p>
            <a:pPr lvl="1"/>
            <a:r>
              <a:rPr lang="en-US" sz="2200" dirty="0"/>
              <a:t>Adjust grid height and width based on user specifications</a:t>
            </a:r>
          </a:p>
          <a:p>
            <a:pPr marL="0" indent="0">
              <a:buNone/>
            </a:pPr>
            <a:r>
              <a:rPr lang="en-US" sz="2400" dirty="0"/>
              <a:t>6) Perform spatial join on the grid layer with the earthquake feature class layer</a:t>
            </a:r>
          </a:p>
          <a:p>
            <a:pPr marL="0" indent="0">
              <a:buNone/>
            </a:pPr>
            <a:r>
              <a:rPr lang="en-US" sz="2400" dirty="0"/>
              <a:t>7) Query the joined shapefile to get the aggregate statistics for each grid</a:t>
            </a:r>
          </a:p>
          <a:p>
            <a:pPr marL="0" indent="0">
              <a:buNone/>
            </a:pPr>
            <a:r>
              <a:rPr lang="en-US" sz="2400" dirty="0"/>
              <a:t>8) (Optional) Generate a text file containing earthquake data points</a:t>
            </a:r>
          </a:p>
          <a:p>
            <a:pPr marL="0" indent="0">
              <a:buNone/>
            </a:pPr>
            <a:r>
              <a:rPr lang="en-US" sz="2400" dirty="0"/>
              <a:t>9) (Optional) Generate a global earthquake map with quadrat grid</a:t>
            </a:r>
          </a:p>
          <a:p>
            <a:pPr marL="0" indent="0">
              <a:buNone/>
            </a:pPr>
            <a:r>
              <a:rPr lang="en-US" sz="2400" dirty="0"/>
              <a:t>10) (Optional) Generate a program log containing earthquake statistics</a:t>
            </a:r>
          </a:p>
          <a:p>
            <a:endParaRPr lang="en-US" dirty="0"/>
          </a:p>
        </p:txBody>
      </p:sp>
    </p:spTree>
    <p:extLst>
      <p:ext uri="{BB962C8B-B14F-4D97-AF65-F5344CB8AC3E}">
        <p14:creationId xmlns:p14="http://schemas.microsoft.com/office/powerpoint/2010/main" val="136653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D361-774B-498D-9F5C-9233E28EF4D5}"/>
              </a:ext>
            </a:extLst>
          </p:cNvPr>
          <p:cNvSpPr>
            <a:spLocks noGrp="1"/>
          </p:cNvSpPr>
          <p:nvPr>
            <p:ph type="title"/>
          </p:nvPr>
        </p:nvSpPr>
        <p:spPr>
          <a:xfrm>
            <a:off x="2895600" y="764373"/>
            <a:ext cx="8610600" cy="1293028"/>
          </a:xfrm>
        </p:spPr>
        <p:txBody>
          <a:bodyPr/>
          <a:lstStyle/>
          <a:p>
            <a:r>
              <a:rPr lang="en-US" dirty="0"/>
              <a:t>Flowchart</a:t>
            </a:r>
          </a:p>
        </p:txBody>
      </p:sp>
      <p:sp>
        <p:nvSpPr>
          <p:cNvPr id="6" name="Flowchart: Decision 5">
            <a:extLst>
              <a:ext uri="{FF2B5EF4-FFF2-40B4-BE49-F238E27FC236}">
                <a16:creationId xmlns:a16="http://schemas.microsoft.com/office/drawing/2014/main" id="{12F08397-AA8F-449A-A84E-013F875346E4}"/>
              </a:ext>
            </a:extLst>
          </p:cNvPr>
          <p:cNvSpPr/>
          <p:nvPr/>
        </p:nvSpPr>
        <p:spPr>
          <a:xfrm>
            <a:off x="611624" y="3588460"/>
            <a:ext cx="1127464" cy="736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7" name="Flowchart: Decision 6">
            <a:extLst>
              <a:ext uri="{FF2B5EF4-FFF2-40B4-BE49-F238E27FC236}">
                <a16:creationId xmlns:a16="http://schemas.microsoft.com/office/drawing/2014/main" id="{6B4BE202-FF15-4535-AE54-2DDE5BFDC1AC}"/>
              </a:ext>
            </a:extLst>
          </p:cNvPr>
          <p:cNvSpPr/>
          <p:nvPr/>
        </p:nvSpPr>
        <p:spPr>
          <a:xfrm>
            <a:off x="611624" y="4526166"/>
            <a:ext cx="1127464" cy="736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8" name="Flowchart: Decision 7">
            <a:extLst>
              <a:ext uri="{FF2B5EF4-FFF2-40B4-BE49-F238E27FC236}">
                <a16:creationId xmlns:a16="http://schemas.microsoft.com/office/drawing/2014/main" id="{EF1080C2-E4C5-4A8B-8584-1D28AAFB92C8}"/>
              </a:ext>
            </a:extLst>
          </p:cNvPr>
          <p:cNvSpPr/>
          <p:nvPr/>
        </p:nvSpPr>
        <p:spPr>
          <a:xfrm>
            <a:off x="611624" y="2650754"/>
            <a:ext cx="1127464" cy="736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9" name="Flowchart: Decision 8">
            <a:extLst>
              <a:ext uri="{FF2B5EF4-FFF2-40B4-BE49-F238E27FC236}">
                <a16:creationId xmlns:a16="http://schemas.microsoft.com/office/drawing/2014/main" id="{FD4A333E-DC4F-4AF3-8050-2820FBCCE962}"/>
              </a:ext>
            </a:extLst>
          </p:cNvPr>
          <p:cNvSpPr/>
          <p:nvPr/>
        </p:nvSpPr>
        <p:spPr>
          <a:xfrm>
            <a:off x="611624" y="1713048"/>
            <a:ext cx="1127464" cy="7368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10" name="Flowchart: Process 9">
            <a:extLst>
              <a:ext uri="{FF2B5EF4-FFF2-40B4-BE49-F238E27FC236}">
                <a16:creationId xmlns:a16="http://schemas.microsoft.com/office/drawing/2014/main" id="{0FDC6DB2-F462-4A72-AF1F-7B8034DDC5AC}"/>
              </a:ext>
            </a:extLst>
          </p:cNvPr>
          <p:cNvSpPr/>
          <p:nvPr/>
        </p:nvSpPr>
        <p:spPr>
          <a:xfrm>
            <a:off x="2189825" y="315344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JSON</a:t>
            </a:r>
          </a:p>
        </p:txBody>
      </p:sp>
      <p:sp>
        <p:nvSpPr>
          <p:cNvPr id="11" name="Flowchart: Process 10">
            <a:extLst>
              <a:ext uri="{FF2B5EF4-FFF2-40B4-BE49-F238E27FC236}">
                <a16:creationId xmlns:a16="http://schemas.microsoft.com/office/drawing/2014/main" id="{6D930D27-CC79-4CC3-9E60-04B7571C12AF}"/>
              </a:ext>
            </a:extLst>
          </p:cNvPr>
          <p:cNvSpPr/>
          <p:nvPr/>
        </p:nvSpPr>
        <p:spPr>
          <a:xfrm>
            <a:off x="4181011" y="2433245"/>
            <a:ext cx="1411549" cy="7368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FC</a:t>
            </a:r>
          </a:p>
        </p:txBody>
      </p:sp>
      <p:sp>
        <p:nvSpPr>
          <p:cNvPr id="12" name="Flowchart: Process 11">
            <a:extLst>
              <a:ext uri="{FF2B5EF4-FFF2-40B4-BE49-F238E27FC236}">
                <a16:creationId xmlns:a16="http://schemas.microsoft.com/office/drawing/2014/main" id="{EB618A02-D0AF-42DD-B3B4-1DC1CA124D79}"/>
              </a:ext>
            </a:extLst>
          </p:cNvPr>
          <p:cNvSpPr/>
          <p:nvPr/>
        </p:nvSpPr>
        <p:spPr>
          <a:xfrm>
            <a:off x="4168620" y="3935118"/>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Grid</a:t>
            </a:r>
          </a:p>
        </p:txBody>
      </p:sp>
      <p:sp>
        <p:nvSpPr>
          <p:cNvPr id="13" name="Flowchart: Process 12">
            <a:extLst>
              <a:ext uri="{FF2B5EF4-FFF2-40B4-BE49-F238E27FC236}">
                <a16:creationId xmlns:a16="http://schemas.microsoft.com/office/drawing/2014/main" id="{08785408-7419-4ED9-9DF2-9FF3E189E928}"/>
              </a:ext>
            </a:extLst>
          </p:cNvPr>
          <p:cNvSpPr/>
          <p:nvPr/>
        </p:nvSpPr>
        <p:spPr>
          <a:xfrm>
            <a:off x="6128007" y="319007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Spatial Join</a:t>
            </a:r>
          </a:p>
        </p:txBody>
      </p:sp>
      <p:sp>
        <p:nvSpPr>
          <p:cNvPr id="14" name="Flowchart: Process 13">
            <a:extLst>
              <a:ext uri="{FF2B5EF4-FFF2-40B4-BE49-F238E27FC236}">
                <a16:creationId xmlns:a16="http://schemas.microsoft.com/office/drawing/2014/main" id="{0DF4D1DC-9FE5-48BC-90E3-8B9A6A49C871}"/>
              </a:ext>
            </a:extLst>
          </p:cNvPr>
          <p:cNvSpPr/>
          <p:nvPr/>
        </p:nvSpPr>
        <p:spPr>
          <a:xfrm>
            <a:off x="8006376" y="318674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 Analysis</a:t>
            </a:r>
          </a:p>
        </p:txBody>
      </p:sp>
      <p:sp>
        <p:nvSpPr>
          <p:cNvPr id="16" name="Flowchart: Process 15">
            <a:extLst>
              <a:ext uri="{FF2B5EF4-FFF2-40B4-BE49-F238E27FC236}">
                <a16:creationId xmlns:a16="http://schemas.microsoft.com/office/drawing/2014/main" id="{EAC14AEB-C563-45AB-A9B8-43679344BDAD}"/>
              </a:ext>
            </a:extLst>
          </p:cNvPr>
          <p:cNvSpPr/>
          <p:nvPr/>
        </p:nvSpPr>
        <p:spPr>
          <a:xfrm>
            <a:off x="10005706" y="213916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Data File</a:t>
            </a:r>
          </a:p>
        </p:txBody>
      </p:sp>
      <p:sp>
        <p:nvSpPr>
          <p:cNvPr id="17" name="Flowchart: Process 16">
            <a:extLst>
              <a:ext uri="{FF2B5EF4-FFF2-40B4-BE49-F238E27FC236}">
                <a16:creationId xmlns:a16="http://schemas.microsoft.com/office/drawing/2014/main" id="{E3A4C558-1C64-4BC9-BA6E-9106300E331E}"/>
              </a:ext>
            </a:extLst>
          </p:cNvPr>
          <p:cNvSpPr/>
          <p:nvPr/>
        </p:nvSpPr>
        <p:spPr>
          <a:xfrm>
            <a:off x="10005707" y="318674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Map</a:t>
            </a:r>
          </a:p>
        </p:txBody>
      </p:sp>
      <p:sp>
        <p:nvSpPr>
          <p:cNvPr id="18" name="Flowchart: Process 17">
            <a:extLst>
              <a:ext uri="{FF2B5EF4-FFF2-40B4-BE49-F238E27FC236}">
                <a16:creationId xmlns:a16="http://schemas.microsoft.com/office/drawing/2014/main" id="{D95ADB1C-B847-470B-B43A-8B13EFE8AFE9}"/>
              </a:ext>
            </a:extLst>
          </p:cNvPr>
          <p:cNvSpPr/>
          <p:nvPr/>
        </p:nvSpPr>
        <p:spPr>
          <a:xfrm>
            <a:off x="10005708" y="423432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Log</a:t>
            </a:r>
          </a:p>
        </p:txBody>
      </p:sp>
      <p:cxnSp>
        <p:nvCxnSpPr>
          <p:cNvPr id="20" name="Straight Arrow Connector 19">
            <a:extLst>
              <a:ext uri="{FF2B5EF4-FFF2-40B4-BE49-F238E27FC236}">
                <a16:creationId xmlns:a16="http://schemas.microsoft.com/office/drawing/2014/main" id="{88E91383-2931-4D08-8E78-A5FB4EA70C47}"/>
              </a:ext>
            </a:extLst>
          </p:cNvPr>
          <p:cNvCxnSpPr>
            <a:stCxn id="6" idx="3"/>
            <a:endCxn id="10" idx="1"/>
          </p:cNvCxnSpPr>
          <p:nvPr/>
        </p:nvCxnSpPr>
        <p:spPr>
          <a:xfrm flipV="1">
            <a:off x="1739088" y="3521865"/>
            <a:ext cx="450737" cy="43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BD0D9F-FD36-411F-8588-821A15120678}"/>
              </a:ext>
            </a:extLst>
          </p:cNvPr>
          <p:cNvCxnSpPr>
            <a:stCxn id="8" idx="3"/>
            <a:endCxn id="10" idx="1"/>
          </p:cNvCxnSpPr>
          <p:nvPr/>
        </p:nvCxnSpPr>
        <p:spPr>
          <a:xfrm>
            <a:off x="1739088" y="3019178"/>
            <a:ext cx="450737" cy="502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AAC7DD-1C13-4498-851B-D3E32BAE6D20}"/>
              </a:ext>
            </a:extLst>
          </p:cNvPr>
          <p:cNvCxnSpPr>
            <a:stCxn id="13" idx="3"/>
            <a:endCxn id="14" idx="1"/>
          </p:cNvCxnSpPr>
          <p:nvPr/>
        </p:nvCxnSpPr>
        <p:spPr>
          <a:xfrm flipV="1">
            <a:off x="7539556" y="3555165"/>
            <a:ext cx="466820" cy="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409822-E110-4E59-B775-DAA72734AB12}"/>
              </a:ext>
            </a:extLst>
          </p:cNvPr>
          <p:cNvCxnSpPr>
            <a:stCxn id="14" idx="3"/>
            <a:endCxn id="17" idx="1"/>
          </p:cNvCxnSpPr>
          <p:nvPr/>
        </p:nvCxnSpPr>
        <p:spPr>
          <a:xfrm>
            <a:off x="9417925" y="3555165"/>
            <a:ext cx="587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41E6ED8-318C-41D8-AF3E-5FB98571BFE3}"/>
              </a:ext>
            </a:extLst>
          </p:cNvPr>
          <p:cNvCxnSpPr>
            <a:stCxn id="9" idx="3"/>
            <a:endCxn id="10" idx="0"/>
          </p:cNvCxnSpPr>
          <p:nvPr/>
        </p:nvCxnSpPr>
        <p:spPr>
          <a:xfrm>
            <a:off x="1739088" y="2081472"/>
            <a:ext cx="1156512" cy="1071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8DF7742-7C7B-4D9D-A782-F061B8F01314}"/>
              </a:ext>
            </a:extLst>
          </p:cNvPr>
          <p:cNvCxnSpPr>
            <a:stCxn id="7" idx="3"/>
            <a:endCxn id="10" idx="2"/>
          </p:cNvCxnSpPr>
          <p:nvPr/>
        </p:nvCxnSpPr>
        <p:spPr>
          <a:xfrm flipV="1">
            <a:off x="1739088" y="3890288"/>
            <a:ext cx="1156512" cy="1004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239A37A-E058-47D8-98E0-A23A0623ED33}"/>
              </a:ext>
            </a:extLst>
          </p:cNvPr>
          <p:cNvCxnSpPr>
            <a:stCxn id="10" idx="3"/>
            <a:endCxn id="11" idx="1"/>
          </p:cNvCxnSpPr>
          <p:nvPr/>
        </p:nvCxnSpPr>
        <p:spPr>
          <a:xfrm flipV="1">
            <a:off x="3601374" y="2801668"/>
            <a:ext cx="579637" cy="7201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14E7DB52-5279-4A85-BC90-B7BEF94A4AE6}"/>
              </a:ext>
            </a:extLst>
          </p:cNvPr>
          <p:cNvCxnSpPr>
            <a:stCxn id="10" idx="3"/>
            <a:endCxn id="12" idx="1"/>
          </p:cNvCxnSpPr>
          <p:nvPr/>
        </p:nvCxnSpPr>
        <p:spPr>
          <a:xfrm>
            <a:off x="3601374" y="3521865"/>
            <a:ext cx="567246" cy="781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28DDC84E-6D35-49D1-A4E7-C757556C1D7D}"/>
              </a:ext>
            </a:extLst>
          </p:cNvPr>
          <p:cNvCxnSpPr>
            <a:stCxn id="12" idx="3"/>
            <a:endCxn id="13" idx="1"/>
          </p:cNvCxnSpPr>
          <p:nvPr/>
        </p:nvCxnSpPr>
        <p:spPr>
          <a:xfrm flipV="1">
            <a:off x="5580169" y="3558495"/>
            <a:ext cx="547838" cy="74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C74C7CE2-59AD-40D9-9751-5897F1C32ACD}"/>
              </a:ext>
            </a:extLst>
          </p:cNvPr>
          <p:cNvCxnSpPr>
            <a:stCxn id="11" idx="3"/>
            <a:endCxn id="13" idx="1"/>
          </p:cNvCxnSpPr>
          <p:nvPr/>
        </p:nvCxnSpPr>
        <p:spPr>
          <a:xfrm>
            <a:off x="5592560" y="2801668"/>
            <a:ext cx="535447" cy="756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BCE4B31-7517-4FAE-9981-BA26F737ADF0}"/>
              </a:ext>
            </a:extLst>
          </p:cNvPr>
          <p:cNvCxnSpPr>
            <a:stCxn id="14" idx="3"/>
            <a:endCxn id="18" idx="1"/>
          </p:cNvCxnSpPr>
          <p:nvPr/>
        </p:nvCxnSpPr>
        <p:spPr>
          <a:xfrm>
            <a:off x="9417925" y="3555165"/>
            <a:ext cx="587783" cy="1047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9B1296A4-41CB-41E5-A286-355FCB736F73}"/>
              </a:ext>
            </a:extLst>
          </p:cNvPr>
          <p:cNvCxnSpPr>
            <a:stCxn id="14" idx="3"/>
            <a:endCxn id="16" idx="1"/>
          </p:cNvCxnSpPr>
          <p:nvPr/>
        </p:nvCxnSpPr>
        <p:spPr>
          <a:xfrm flipV="1">
            <a:off x="9417925" y="2507585"/>
            <a:ext cx="587781" cy="1047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25FE385-0FF6-4C1A-AD68-1E69667AA15E}"/>
              </a:ext>
            </a:extLst>
          </p:cNvPr>
          <p:cNvSpPr txBox="1"/>
          <p:nvPr/>
        </p:nvSpPr>
        <p:spPr>
          <a:xfrm>
            <a:off x="1739088" y="4918659"/>
            <a:ext cx="1961965" cy="1754326"/>
          </a:xfrm>
          <a:prstGeom prst="rect">
            <a:avLst/>
          </a:prstGeom>
          <a:noFill/>
        </p:spPr>
        <p:txBody>
          <a:bodyPr wrap="square" rtlCol="0">
            <a:spAutoFit/>
          </a:bodyPr>
          <a:lstStyle/>
          <a:p>
            <a:r>
              <a:rPr lang="en-US" sz="1200" u="sng" dirty="0"/>
              <a:t>User inputs</a:t>
            </a:r>
          </a:p>
          <a:p>
            <a:r>
              <a:rPr lang="en-US" sz="1200" dirty="0"/>
              <a:t>ArcMap document</a:t>
            </a:r>
          </a:p>
          <a:p>
            <a:r>
              <a:rPr lang="en-US" sz="1200" dirty="0"/>
              <a:t>Query Time period</a:t>
            </a:r>
          </a:p>
          <a:p>
            <a:r>
              <a:rPr lang="en-US" sz="1200" dirty="0"/>
              <a:t>Query Magnitude</a:t>
            </a:r>
          </a:p>
          <a:p>
            <a:r>
              <a:rPr lang="en-US" sz="1200" dirty="0"/>
              <a:t>Quadrat Cell Height</a:t>
            </a:r>
          </a:p>
          <a:p>
            <a:r>
              <a:rPr lang="en-US" sz="1200" dirty="0"/>
              <a:t>Quadrat Cell Width</a:t>
            </a:r>
          </a:p>
          <a:p>
            <a:r>
              <a:rPr lang="en-US" sz="1200" dirty="0"/>
              <a:t>Generate text file?</a:t>
            </a:r>
          </a:p>
          <a:p>
            <a:r>
              <a:rPr lang="en-US" sz="1200" dirty="0"/>
              <a:t>Generate map?</a:t>
            </a:r>
          </a:p>
          <a:p>
            <a:r>
              <a:rPr lang="en-US" sz="1200" dirty="0"/>
              <a:t>Generate log?</a:t>
            </a:r>
          </a:p>
        </p:txBody>
      </p:sp>
      <p:sp>
        <p:nvSpPr>
          <p:cNvPr id="75" name="TextBox 74">
            <a:extLst>
              <a:ext uri="{FF2B5EF4-FFF2-40B4-BE49-F238E27FC236}">
                <a16:creationId xmlns:a16="http://schemas.microsoft.com/office/drawing/2014/main" id="{91FC9109-0172-4911-BC08-FB2579791EED}"/>
              </a:ext>
            </a:extLst>
          </p:cNvPr>
          <p:cNvSpPr txBox="1"/>
          <p:nvPr/>
        </p:nvSpPr>
        <p:spPr>
          <a:xfrm>
            <a:off x="6164626" y="4288682"/>
            <a:ext cx="3405501" cy="2123658"/>
          </a:xfrm>
          <a:prstGeom prst="rect">
            <a:avLst/>
          </a:prstGeom>
          <a:noFill/>
        </p:spPr>
        <p:txBody>
          <a:bodyPr wrap="square" rtlCol="0">
            <a:spAutoFit/>
          </a:bodyPr>
          <a:lstStyle/>
          <a:p>
            <a:r>
              <a:rPr lang="en-US" sz="1200" u="sng" dirty="0"/>
              <a:t>Main functions (in order)</a:t>
            </a:r>
          </a:p>
          <a:p>
            <a:r>
              <a:rPr lang="en-US" sz="1200" dirty="0" err="1"/>
              <a:t>arcpy.CreateFeatureclass_management</a:t>
            </a:r>
            <a:r>
              <a:rPr lang="en-US" sz="1200" dirty="0"/>
              <a:t>()</a:t>
            </a:r>
          </a:p>
          <a:p>
            <a:r>
              <a:rPr lang="en-US" sz="1200" dirty="0" err="1"/>
              <a:t>arcpy.AddField_management</a:t>
            </a:r>
            <a:r>
              <a:rPr lang="en-US" sz="1200" dirty="0"/>
              <a:t>()</a:t>
            </a:r>
          </a:p>
          <a:p>
            <a:r>
              <a:rPr lang="en-US" sz="1200" dirty="0" err="1"/>
              <a:t>arcpy.da.InsertCursor</a:t>
            </a:r>
            <a:r>
              <a:rPr lang="en-US" sz="1200" dirty="0"/>
              <a:t>()</a:t>
            </a:r>
          </a:p>
          <a:p>
            <a:r>
              <a:rPr lang="en-US" sz="1200" dirty="0" err="1"/>
              <a:t>arcpy.CreateFishnet_management</a:t>
            </a:r>
            <a:r>
              <a:rPr lang="en-US" sz="1200" dirty="0"/>
              <a:t>()</a:t>
            </a:r>
          </a:p>
          <a:p>
            <a:r>
              <a:rPr lang="en-US" sz="1200" dirty="0" err="1"/>
              <a:t>arcpy.SpatialJoin_analysis</a:t>
            </a:r>
            <a:r>
              <a:rPr lang="en-US" sz="1200" dirty="0"/>
              <a:t>()</a:t>
            </a:r>
          </a:p>
          <a:p>
            <a:r>
              <a:rPr lang="en-US" sz="1200" dirty="0" err="1"/>
              <a:t>arcpy.Statistics_analysis</a:t>
            </a:r>
            <a:r>
              <a:rPr lang="en-US" sz="1200" dirty="0"/>
              <a:t>()</a:t>
            </a:r>
          </a:p>
          <a:p>
            <a:r>
              <a:rPr lang="en-US" sz="1200" dirty="0" err="1"/>
              <a:t>arcpy.mapping.MapDocument</a:t>
            </a:r>
            <a:r>
              <a:rPr lang="en-US" sz="1200" dirty="0"/>
              <a:t>()</a:t>
            </a:r>
          </a:p>
          <a:p>
            <a:r>
              <a:rPr lang="en-US" sz="1200" dirty="0" err="1"/>
              <a:t>arcpy.mapping.ExportToPDF</a:t>
            </a:r>
            <a:r>
              <a:rPr lang="en-US" sz="1200" dirty="0"/>
              <a:t>()</a:t>
            </a:r>
          </a:p>
          <a:p>
            <a:r>
              <a:rPr lang="en-US" sz="1200" dirty="0" err="1"/>
              <a:t>arcpy.Delete_management</a:t>
            </a:r>
            <a:r>
              <a:rPr lang="en-US" sz="1200" dirty="0"/>
              <a:t>()</a:t>
            </a:r>
          </a:p>
          <a:p>
            <a:endParaRPr lang="en-US" sz="1200" dirty="0"/>
          </a:p>
        </p:txBody>
      </p:sp>
      <p:sp>
        <p:nvSpPr>
          <p:cNvPr id="77" name="TextBox 76">
            <a:extLst>
              <a:ext uri="{FF2B5EF4-FFF2-40B4-BE49-F238E27FC236}">
                <a16:creationId xmlns:a16="http://schemas.microsoft.com/office/drawing/2014/main" id="{D4521BCC-CEFF-49E5-AD7F-FC22BFDA602D}"/>
              </a:ext>
            </a:extLst>
          </p:cNvPr>
          <p:cNvSpPr txBox="1"/>
          <p:nvPr/>
        </p:nvSpPr>
        <p:spPr>
          <a:xfrm>
            <a:off x="2189825" y="1490541"/>
            <a:ext cx="5045475" cy="461665"/>
          </a:xfrm>
          <a:prstGeom prst="rect">
            <a:avLst/>
          </a:prstGeom>
          <a:noFill/>
        </p:spPr>
        <p:txBody>
          <a:bodyPr wrap="square" rtlCol="0">
            <a:spAutoFit/>
          </a:bodyPr>
          <a:lstStyle/>
          <a:p>
            <a:r>
              <a:rPr lang="en-US" sz="1200" u="sng" dirty="0"/>
              <a:t>Query URL</a:t>
            </a:r>
          </a:p>
          <a:p>
            <a:r>
              <a:rPr lang="en-US" sz="1200" dirty="0"/>
              <a:t>"https://earthquake.usgs.gov/earthquakes/feed/v1.0/summary/"</a:t>
            </a:r>
          </a:p>
        </p:txBody>
      </p:sp>
      <p:sp>
        <p:nvSpPr>
          <p:cNvPr id="78" name="Flowchart: Process 77">
            <a:extLst>
              <a:ext uri="{FF2B5EF4-FFF2-40B4-BE49-F238E27FC236}">
                <a16:creationId xmlns:a16="http://schemas.microsoft.com/office/drawing/2014/main" id="{C3CAB62B-9157-4210-919A-8B40A591C5C2}"/>
              </a:ext>
            </a:extLst>
          </p:cNvPr>
          <p:cNvSpPr/>
          <p:nvPr/>
        </p:nvSpPr>
        <p:spPr>
          <a:xfrm>
            <a:off x="8006375" y="2061111"/>
            <a:ext cx="1411549" cy="7368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Shapefile</a:t>
            </a:r>
          </a:p>
        </p:txBody>
      </p:sp>
      <p:cxnSp>
        <p:nvCxnSpPr>
          <p:cNvPr id="80" name="Straight Arrow Connector 79">
            <a:extLst>
              <a:ext uri="{FF2B5EF4-FFF2-40B4-BE49-F238E27FC236}">
                <a16:creationId xmlns:a16="http://schemas.microsoft.com/office/drawing/2014/main" id="{D4ABE560-47EA-40B8-B67C-323F73BD3C02}"/>
              </a:ext>
            </a:extLst>
          </p:cNvPr>
          <p:cNvCxnSpPr>
            <a:stCxn id="14" idx="0"/>
            <a:endCxn id="78" idx="2"/>
          </p:cNvCxnSpPr>
          <p:nvPr/>
        </p:nvCxnSpPr>
        <p:spPr>
          <a:xfrm flipH="1" flipV="1">
            <a:off x="8712150" y="2797958"/>
            <a:ext cx="1" cy="388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14E568-47B2-4292-9A25-C4A620886F1E}"/>
              </a:ext>
            </a:extLst>
          </p:cNvPr>
          <p:cNvSpPr txBox="1"/>
          <p:nvPr/>
        </p:nvSpPr>
        <p:spPr>
          <a:xfrm>
            <a:off x="9570127" y="5175682"/>
            <a:ext cx="2272685" cy="461665"/>
          </a:xfrm>
          <a:prstGeom prst="rect">
            <a:avLst/>
          </a:prstGeom>
          <a:noFill/>
        </p:spPr>
        <p:txBody>
          <a:bodyPr wrap="square" rtlCol="0">
            <a:spAutoFit/>
          </a:bodyPr>
          <a:lstStyle/>
          <a:p>
            <a:r>
              <a:rPr lang="en-US" sz="1200" dirty="0"/>
              <a:t>*All outputs apart from the shapefile are optional.</a:t>
            </a:r>
          </a:p>
        </p:txBody>
      </p:sp>
    </p:spTree>
    <p:extLst>
      <p:ext uri="{BB962C8B-B14F-4D97-AF65-F5344CB8AC3E}">
        <p14:creationId xmlns:p14="http://schemas.microsoft.com/office/powerpoint/2010/main" val="112341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CF26-FDE6-4A38-A858-C7ABB1BADD0E}"/>
              </a:ext>
            </a:extLst>
          </p:cNvPr>
          <p:cNvSpPr>
            <a:spLocks noGrp="1"/>
          </p:cNvSpPr>
          <p:nvPr>
            <p:ph type="title"/>
          </p:nvPr>
        </p:nvSpPr>
        <p:spPr>
          <a:xfrm>
            <a:off x="4141340" y="502851"/>
            <a:ext cx="7523917" cy="1293028"/>
          </a:xfrm>
        </p:spPr>
        <p:txBody>
          <a:bodyPr/>
          <a:lstStyle/>
          <a:p>
            <a:r>
              <a:rPr lang="en-US" dirty="0"/>
              <a:t>The Main Program</a:t>
            </a:r>
          </a:p>
        </p:txBody>
      </p:sp>
      <p:pic>
        <p:nvPicPr>
          <p:cNvPr id="4" name="Picture 3" descr="A screenshot of a social media post&#10;&#10;Description automatically generated">
            <a:extLst>
              <a:ext uri="{FF2B5EF4-FFF2-40B4-BE49-F238E27FC236}">
                <a16:creationId xmlns:a16="http://schemas.microsoft.com/office/drawing/2014/main" id="{F25B678D-94D1-49C9-9265-9297C30D4648}"/>
              </a:ext>
            </a:extLst>
          </p:cNvPr>
          <p:cNvPicPr>
            <a:picLocks noChangeAspect="1"/>
          </p:cNvPicPr>
          <p:nvPr/>
        </p:nvPicPr>
        <p:blipFill>
          <a:blip r:embed="rId2"/>
          <a:stretch>
            <a:fillRect/>
          </a:stretch>
        </p:blipFill>
        <p:spPr>
          <a:xfrm>
            <a:off x="2443622" y="1795879"/>
            <a:ext cx="8405588" cy="46409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3306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7798763-875B-4D7D-AAE9-DE8ACA49206F}"/>
              </a:ext>
            </a:extLst>
          </p:cNvPr>
          <p:cNvSpPr>
            <a:spLocks noGrp="1"/>
          </p:cNvSpPr>
          <p:nvPr>
            <p:ph type="title"/>
          </p:nvPr>
        </p:nvSpPr>
        <p:spPr>
          <a:xfrm>
            <a:off x="685800" y="975055"/>
            <a:ext cx="3306744" cy="1293028"/>
          </a:xfrm>
        </p:spPr>
        <p:txBody>
          <a:bodyPr anchor="b">
            <a:normAutofit/>
          </a:bodyPr>
          <a:lstStyle/>
          <a:p>
            <a:r>
              <a:rPr lang="en-US" sz="3200"/>
              <a:t>URL Query I</a:t>
            </a:r>
          </a:p>
        </p:txBody>
      </p:sp>
      <p:sp>
        <p:nvSpPr>
          <p:cNvPr id="17" name="Content Placeholder 9">
            <a:extLst>
              <a:ext uri="{FF2B5EF4-FFF2-40B4-BE49-F238E27FC236}">
                <a16:creationId xmlns:a16="http://schemas.microsoft.com/office/drawing/2014/main" id="{98AEAD86-74F6-40C7-8FAE-0A154FB8CA2F}"/>
              </a:ext>
            </a:extLst>
          </p:cNvPr>
          <p:cNvSpPr>
            <a:spLocks noGrp="1"/>
          </p:cNvSpPr>
          <p:nvPr>
            <p:ph idx="1"/>
          </p:nvPr>
        </p:nvSpPr>
        <p:spPr>
          <a:xfrm>
            <a:off x="685801" y="2413262"/>
            <a:ext cx="3306742" cy="3805423"/>
          </a:xfrm>
        </p:spPr>
        <p:txBody>
          <a:bodyPr>
            <a:normAutofit/>
          </a:bodyPr>
          <a:lstStyle/>
          <a:p>
            <a:r>
              <a:rPr lang="en-US" sz="1600" dirty="0"/>
              <a:t>A </a:t>
            </a:r>
            <a:r>
              <a:rPr lang="en-US" sz="1600" dirty="0" err="1"/>
              <a:t>base_url</a:t>
            </a:r>
            <a:r>
              <a:rPr lang="en-US" sz="1600" dirty="0"/>
              <a:t> variable is created to contain the </a:t>
            </a:r>
            <a:r>
              <a:rPr lang="en-US" sz="1600" dirty="0" err="1"/>
              <a:t>url</a:t>
            </a:r>
            <a:r>
              <a:rPr lang="en-US" sz="1600" dirty="0"/>
              <a:t> that will be edited by inserting additional text specifying the time period and magnitude of earthquakes</a:t>
            </a:r>
          </a:p>
          <a:p>
            <a:r>
              <a:rPr lang="en-US" sz="1600" dirty="0"/>
              <a:t>Two custom functions are used to edit the </a:t>
            </a:r>
            <a:r>
              <a:rPr lang="en-US" sz="1600" dirty="0" err="1"/>
              <a:t>url</a:t>
            </a:r>
            <a:r>
              <a:rPr lang="en-US" sz="1600" dirty="0"/>
              <a:t> based on the user specified time period and magnitude for earthquakes</a:t>
            </a:r>
          </a:p>
          <a:p>
            <a:pPr lvl="1"/>
            <a:r>
              <a:rPr lang="en-US" sz="1600" dirty="0"/>
              <a:t>The main function will return the correct text which is then appended to the </a:t>
            </a:r>
            <a:r>
              <a:rPr lang="en-US" sz="1600" dirty="0" err="1"/>
              <a:t>base_url</a:t>
            </a:r>
            <a:endParaRPr lang="en-US" sz="1600" dirty="0"/>
          </a:p>
        </p:txBody>
      </p:sp>
      <p:sp>
        <p:nvSpPr>
          <p:cNvPr id="27"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id="{59897850-C284-420B-9BAF-7F964326006B}"/>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49680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77B1AF4-B6F7-4BCD-AE58-0383F3617720}"/>
              </a:ext>
            </a:extLst>
          </p:cNvPr>
          <p:cNvSpPr>
            <a:spLocks noGrp="1"/>
          </p:cNvSpPr>
          <p:nvPr>
            <p:ph type="title"/>
          </p:nvPr>
        </p:nvSpPr>
        <p:spPr>
          <a:xfrm>
            <a:off x="685800" y="975055"/>
            <a:ext cx="3306744" cy="1293028"/>
          </a:xfrm>
        </p:spPr>
        <p:txBody>
          <a:bodyPr anchor="b">
            <a:normAutofit/>
          </a:bodyPr>
          <a:lstStyle/>
          <a:p>
            <a:r>
              <a:rPr lang="en-US" sz="3200" dirty="0"/>
              <a:t>URL query II</a:t>
            </a:r>
          </a:p>
        </p:txBody>
      </p:sp>
      <p:sp>
        <p:nvSpPr>
          <p:cNvPr id="10" name="Content Placeholder 9">
            <a:extLst>
              <a:ext uri="{FF2B5EF4-FFF2-40B4-BE49-F238E27FC236}">
                <a16:creationId xmlns:a16="http://schemas.microsoft.com/office/drawing/2014/main" id="{808BC3BD-7AAF-4F2D-BA51-28717AAF832B}"/>
              </a:ext>
            </a:extLst>
          </p:cNvPr>
          <p:cNvSpPr>
            <a:spLocks noGrp="1"/>
          </p:cNvSpPr>
          <p:nvPr>
            <p:ph idx="1"/>
          </p:nvPr>
        </p:nvSpPr>
        <p:spPr>
          <a:xfrm>
            <a:off x="685801" y="2413262"/>
            <a:ext cx="3306742" cy="3805423"/>
          </a:xfrm>
        </p:spPr>
        <p:txBody>
          <a:bodyPr>
            <a:normAutofit fontScale="92500"/>
          </a:bodyPr>
          <a:lstStyle/>
          <a:p>
            <a:r>
              <a:rPr lang="en-US" sz="1600" dirty="0"/>
              <a:t>A try and except clause is used to test the connection, and an error will be produced if the connection fails, followed by the program being terminated</a:t>
            </a:r>
          </a:p>
          <a:p>
            <a:r>
              <a:rPr lang="en-US" sz="1600" dirty="0"/>
              <a:t>The </a:t>
            </a:r>
            <a:r>
              <a:rPr lang="en-US" sz="1600" dirty="0" err="1"/>
              <a:t>methods.get</a:t>
            </a:r>
            <a:r>
              <a:rPr lang="en-US" sz="1600" dirty="0"/>
              <a:t>() method is used to pull the JSON text from the </a:t>
            </a:r>
            <a:r>
              <a:rPr lang="en-US" sz="1600" dirty="0" err="1"/>
              <a:t>url</a:t>
            </a:r>
            <a:r>
              <a:rPr lang="en-US" sz="1600" dirty="0"/>
              <a:t>, which is then stored in the “decoded” variable</a:t>
            </a:r>
          </a:p>
          <a:p>
            <a:r>
              <a:rPr lang="en-US" sz="1600" dirty="0"/>
              <a:t>A custom function is used to remove any null values that are acquired from the JSON text</a:t>
            </a:r>
          </a:p>
          <a:p>
            <a:pPr lvl="1"/>
            <a:r>
              <a:rPr lang="en-US" sz="1300" dirty="0"/>
              <a:t>It is important to remove these values since they cannot be imported into an ArcMap attribute table</a:t>
            </a:r>
          </a:p>
        </p:txBody>
      </p:sp>
      <p:sp>
        <p:nvSpPr>
          <p:cNvPr id="24"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D958719-4F8B-448C-A6AB-596BCAB603BB}"/>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252626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3">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35">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06B8366-8322-422B-83D5-FE1C552CFAA0}"/>
              </a:ext>
            </a:extLst>
          </p:cNvPr>
          <p:cNvSpPr>
            <a:spLocks noGrp="1"/>
          </p:cNvSpPr>
          <p:nvPr>
            <p:ph type="title"/>
          </p:nvPr>
        </p:nvSpPr>
        <p:spPr>
          <a:xfrm>
            <a:off x="685800" y="975055"/>
            <a:ext cx="3306744" cy="1293028"/>
          </a:xfrm>
        </p:spPr>
        <p:txBody>
          <a:bodyPr anchor="b">
            <a:normAutofit/>
          </a:bodyPr>
          <a:lstStyle/>
          <a:p>
            <a:r>
              <a:rPr lang="en-US" sz="3000" dirty="0"/>
              <a:t>Create </a:t>
            </a:r>
            <a:br>
              <a:rPr lang="en-US" sz="3000" dirty="0"/>
            </a:br>
            <a:r>
              <a:rPr lang="en-US" sz="3000" dirty="0"/>
              <a:t>feature class</a:t>
            </a:r>
          </a:p>
        </p:txBody>
      </p:sp>
      <p:sp>
        <p:nvSpPr>
          <p:cNvPr id="19" name="Content Placeholder 9">
            <a:extLst>
              <a:ext uri="{FF2B5EF4-FFF2-40B4-BE49-F238E27FC236}">
                <a16:creationId xmlns:a16="http://schemas.microsoft.com/office/drawing/2014/main" id="{9CEB458B-AC1D-48FF-9785-BEE3E45ED61B}"/>
              </a:ext>
            </a:extLst>
          </p:cNvPr>
          <p:cNvSpPr>
            <a:spLocks noGrp="1"/>
          </p:cNvSpPr>
          <p:nvPr>
            <p:ph idx="1"/>
          </p:nvPr>
        </p:nvSpPr>
        <p:spPr>
          <a:xfrm>
            <a:off x="685801" y="2413262"/>
            <a:ext cx="3306742" cy="3805423"/>
          </a:xfrm>
        </p:spPr>
        <p:txBody>
          <a:bodyPr>
            <a:noAutofit/>
          </a:bodyPr>
          <a:lstStyle/>
          <a:p>
            <a:r>
              <a:rPr lang="en-US" sz="1700" dirty="0"/>
              <a:t>The shapefile is first created using the create feature management function, and insert cursor is then used to insert the fields and data gathered from the JSON text into the new shapefile</a:t>
            </a:r>
          </a:p>
          <a:p>
            <a:r>
              <a:rPr lang="en-US" sz="1700" dirty="0"/>
              <a:t>Data values are gathered from the JSON text using dictionary keys</a:t>
            </a:r>
          </a:p>
          <a:p>
            <a:r>
              <a:rPr lang="en-US" sz="1700" dirty="0"/>
              <a:t>An optional text file can be generated that contains additional meta data for each earthquake location</a:t>
            </a:r>
          </a:p>
        </p:txBody>
      </p:sp>
      <p:sp>
        <p:nvSpPr>
          <p:cNvPr id="42"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4">
            <a:extLst>
              <a:ext uri="{FF2B5EF4-FFF2-40B4-BE49-F238E27FC236}">
                <a16:creationId xmlns:a16="http://schemas.microsoft.com/office/drawing/2014/main" id="{0046453E-40D2-4D25-AA24-8D244E578646}"/>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31240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27D0857-A7A5-4671-8F04-702BF80BCDE6}"/>
              </a:ext>
            </a:extLst>
          </p:cNvPr>
          <p:cNvSpPr>
            <a:spLocks noGrp="1"/>
          </p:cNvSpPr>
          <p:nvPr>
            <p:ph type="title"/>
          </p:nvPr>
        </p:nvSpPr>
        <p:spPr>
          <a:xfrm>
            <a:off x="685800" y="975055"/>
            <a:ext cx="3306744" cy="1293028"/>
          </a:xfrm>
        </p:spPr>
        <p:txBody>
          <a:bodyPr anchor="b">
            <a:normAutofit/>
          </a:bodyPr>
          <a:lstStyle/>
          <a:p>
            <a:r>
              <a:rPr lang="en-US" sz="3200" dirty="0"/>
              <a:t>Create Quadrat Grid</a:t>
            </a:r>
          </a:p>
        </p:txBody>
      </p:sp>
      <p:sp>
        <p:nvSpPr>
          <p:cNvPr id="21" name="Content Placeholder 9">
            <a:extLst>
              <a:ext uri="{FF2B5EF4-FFF2-40B4-BE49-F238E27FC236}">
                <a16:creationId xmlns:a16="http://schemas.microsoft.com/office/drawing/2014/main" id="{1BA8D1D7-C60E-499E-B317-34FE573391F9}"/>
              </a:ext>
            </a:extLst>
          </p:cNvPr>
          <p:cNvSpPr>
            <a:spLocks noGrp="1"/>
          </p:cNvSpPr>
          <p:nvPr>
            <p:ph idx="1"/>
          </p:nvPr>
        </p:nvSpPr>
        <p:spPr>
          <a:xfrm>
            <a:off x="685801" y="2413262"/>
            <a:ext cx="3306742" cy="3805423"/>
          </a:xfrm>
        </p:spPr>
        <p:txBody>
          <a:bodyPr>
            <a:noAutofit/>
          </a:bodyPr>
          <a:lstStyle/>
          <a:p>
            <a:r>
              <a:rPr lang="en-US" sz="1600" dirty="0"/>
              <a:t>The </a:t>
            </a:r>
            <a:r>
              <a:rPr lang="en-US" sz="1600" dirty="0" err="1"/>
              <a:t>arcpy</a:t>
            </a:r>
            <a:r>
              <a:rPr lang="en-US" sz="1600" dirty="0"/>
              <a:t> create fishnet management function is used to compute quadrat grids based on the cell height and width specified by the user</a:t>
            </a:r>
          </a:p>
          <a:p>
            <a:r>
              <a:rPr lang="en-US" sz="1600" dirty="0"/>
              <a:t>The extent of the grid has been predetermined based on the spatial properties of the map document so it does not require user input</a:t>
            </a:r>
          </a:p>
          <a:p>
            <a:r>
              <a:rPr lang="en-US" sz="1600" dirty="0"/>
              <a:t>The user should use caution when choosing the appropriate cell sizes, since smaller sizes will require a longer processing time</a:t>
            </a:r>
          </a:p>
        </p:txBody>
      </p:sp>
      <p:sp>
        <p:nvSpPr>
          <p:cNvPr id="22"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4" descr="A screenshot of a social media post&#10;&#10;Description automatically generated">
            <a:extLst>
              <a:ext uri="{FF2B5EF4-FFF2-40B4-BE49-F238E27FC236}">
                <a16:creationId xmlns:a16="http://schemas.microsoft.com/office/drawing/2014/main" id="{722AFB29-B544-4172-8AB4-80CCE0CD1CEC}"/>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359962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271E3B2-85F0-472C-A96D-4DA64437D351}"/>
              </a:ext>
            </a:extLst>
          </p:cNvPr>
          <p:cNvSpPr>
            <a:spLocks noGrp="1"/>
          </p:cNvSpPr>
          <p:nvPr>
            <p:ph type="title"/>
          </p:nvPr>
        </p:nvSpPr>
        <p:spPr>
          <a:xfrm>
            <a:off x="685800" y="975055"/>
            <a:ext cx="3306744" cy="1293028"/>
          </a:xfrm>
        </p:spPr>
        <p:txBody>
          <a:bodyPr anchor="b">
            <a:normAutofit/>
          </a:bodyPr>
          <a:lstStyle/>
          <a:p>
            <a:r>
              <a:rPr lang="en-US" sz="3200" dirty="0"/>
              <a:t>Calculate Statistics</a:t>
            </a:r>
          </a:p>
        </p:txBody>
      </p:sp>
      <p:sp>
        <p:nvSpPr>
          <p:cNvPr id="10" name="Content Placeholder 9">
            <a:extLst>
              <a:ext uri="{FF2B5EF4-FFF2-40B4-BE49-F238E27FC236}">
                <a16:creationId xmlns:a16="http://schemas.microsoft.com/office/drawing/2014/main" id="{C721122A-4E91-4A28-9B7F-ED06D3A77648}"/>
              </a:ext>
            </a:extLst>
          </p:cNvPr>
          <p:cNvSpPr>
            <a:spLocks noGrp="1"/>
          </p:cNvSpPr>
          <p:nvPr>
            <p:ph idx="1"/>
          </p:nvPr>
        </p:nvSpPr>
        <p:spPr>
          <a:xfrm>
            <a:off x="685801" y="2413262"/>
            <a:ext cx="3306742" cy="3805423"/>
          </a:xfrm>
        </p:spPr>
        <p:txBody>
          <a:bodyPr>
            <a:noAutofit/>
          </a:bodyPr>
          <a:lstStyle/>
          <a:p>
            <a:r>
              <a:rPr lang="en-US" sz="1600" dirty="0"/>
              <a:t>The spatial join analysis function is used to join the quadrat grid and earthquake point feature class, which is then output as a temporary file</a:t>
            </a:r>
          </a:p>
          <a:p>
            <a:r>
              <a:rPr lang="en-US" sz="1600" dirty="0"/>
              <a:t>The statistics analysis function is then used to acquire the aggregate statistics (e.g., standard deviation) from the temporary file which is necessary to compute the variance in earthquake frequency for each cell</a:t>
            </a:r>
          </a:p>
          <a:p>
            <a:r>
              <a:rPr lang="en-US" sz="1600" dirty="0"/>
              <a:t>Finally, the variance, mean, and </a:t>
            </a:r>
            <a:r>
              <a:rPr lang="en-US" sz="1600" dirty="0" err="1"/>
              <a:t>vmr</a:t>
            </a:r>
            <a:r>
              <a:rPr lang="en-US" sz="1600" dirty="0"/>
              <a:t> is calculated for global earthquake locations</a:t>
            </a:r>
          </a:p>
        </p:txBody>
      </p:sp>
      <p:sp>
        <p:nvSpPr>
          <p:cNvPr id="23"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B363F2D-E5DE-4DA5-86B1-27DE9FB4B066}"/>
              </a:ext>
            </a:extLst>
          </p:cNvPr>
          <p:cNvPicPr>
            <a:picLocks noChangeAspect="1"/>
          </p:cNvPicPr>
          <p:nvPr/>
        </p:nvPicPr>
        <p:blipFill rotWithShape="1">
          <a:blip r:embed="rId3"/>
          <a:srcRect r="28855" b="1"/>
          <a:stretch/>
        </p:blipFill>
        <p:spPr>
          <a:xfrm>
            <a:off x="4955339" y="1336566"/>
            <a:ext cx="6127287" cy="4607567"/>
          </a:xfrm>
          <a:prstGeom prst="rect">
            <a:avLst/>
          </a:prstGeom>
        </p:spPr>
      </p:pic>
    </p:spTree>
    <p:extLst>
      <p:ext uri="{BB962C8B-B14F-4D97-AF65-F5344CB8AC3E}">
        <p14:creationId xmlns:p14="http://schemas.microsoft.com/office/powerpoint/2010/main" val="52746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E9C5E9E-E55D-4BA6-9467-934E9C40D8E4}"/>
              </a:ext>
            </a:extLst>
          </p:cNvPr>
          <p:cNvSpPr>
            <a:spLocks noGrp="1"/>
          </p:cNvSpPr>
          <p:nvPr>
            <p:ph type="title"/>
          </p:nvPr>
        </p:nvSpPr>
        <p:spPr>
          <a:xfrm>
            <a:off x="685800" y="975055"/>
            <a:ext cx="3306744" cy="1293028"/>
          </a:xfrm>
        </p:spPr>
        <p:txBody>
          <a:bodyPr anchor="b">
            <a:normAutofit/>
          </a:bodyPr>
          <a:lstStyle/>
          <a:p>
            <a:r>
              <a:rPr lang="en-US" sz="3200" dirty="0"/>
              <a:t>Generate </a:t>
            </a:r>
            <a:br>
              <a:rPr lang="en-US" sz="3200" dirty="0"/>
            </a:br>
            <a:r>
              <a:rPr lang="en-US" sz="3200" dirty="0"/>
              <a:t>Data Text File</a:t>
            </a:r>
          </a:p>
        </p:txBody>
      </p:sp>
      <p:sp>
        <p:nvSpPr>
          <p:cNvPr id="20" name="Content Placeholder 9">
            <a:extLst>
              <a:ext uri="{FF2B5EF4-FFF2-40B4-BE49-F238E27FC236}">
                <a16:creationId xmlns:a16="http://schemas.microsoft.com/office/drawing/2014/main" id="{8D224E3B-13BE-4AA1-8539-43370DF76FFD}"/>
              </a:ext>
            </a:extLst>
          </p:cNvPr>
          <p:cNvSpPr>
            <a:spLocks noGrp="1"/>
          </p:cNvSpPr>
          <p:nvPr>
            <p:ph idx="1"/>
          </p:nvPr>
        </p:nvSpPr>
        <p:spPr>
          <a:xfrm>
            <a:off x="685801" y="2413262"/>
            <a:ext cx="3306742" cy="3805423"/>
          </a:xfrm>
        </p:spPr>
        <p:txBody>
          <a:bodyPr>
            <a:normAutofit/>
          </a:bodyPr>
          <a:lstStyle/>
          <a:p>
            <a:r>
              <a:rPr lang="en-US" sz="1800" dirty="0"/>
              <a:t>The user has the option to generate a text file containing the meta data for each individual earthquake location</a:t>
            </a:r>
          </a:p>
          <a:p>
            <a:r>
              <a:rPr lang="en-US" sz="1800" dirty="0"/>
              <a:t>The text is formatted to be easily imported into Microsoft Excel using commas as delimiters</a:t>
            </a:r>
          </a:p>
          <a:p>
            <a:endParaRPr lang="en-US" sz="1600" dirty="0"/>
          </a:p>
        </p:txBody>
      </p:sp>
      <p:sp>
        <p:nvSpPr>
          <p:cNvPr id="17"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E45C8CE1-8ABF-45AC-9DF4-B6213A3EAFBC}"/>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392493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B476E16-91D9-4763-89E1-81F08EF09718}"/>
              </a:ext>
            </a:extLst>
          </p:cNvPr>
          <p:cNvSpPr>
            <a:spLocks noGrp="1"/>
          </p:cNvSpPr>
          <p:nvPr>
            <p:ph type="title"/>
          </p:nvPr>
        </p:nvSpPr>
        <p:spPr>
          <a:xfrm>
            <a:off x="685800" y="975055"/>
            <a:ext cx="3306744" cy="1293028"/>
          </a:xfrm>
        </p:spPr>
        <p:txBody>
          <a:bodyPr anchor="b">
            <a:normAutofit/>
          </a:bodyPr>
          <a:lstStyle/>
          <a:p>
            <a:r>
              <a:rPr lang="en-US" sz="3200" dirty="0"/>
              <a:t>Generate Map</a:t>
            </a:r>
          </a:p>
        </p:txBody>
      </p:sp>
      <p:sp>
        <p:nvSpPr>
          <p:cNvPr id="10" name="Content Placeholder 9">
            <a:extLst>
              <a:ext uri="{FF2B5EF4-FFF2-40B4-BE49-F238E27FC236}">
                <a16:creationId xmlns:a16="http://schemas.microsoft.com/office/drawing/2014/main" id="{446C67B9-BC42-4E03-A23E-225A7B534696}"/>
              </a:ext>
            </a:extLst>
          </p:cNvPr>
          <p:cNvSpPr>
            <a:spLocks noGrp="1"/>
          </p:cNvSpPr>
          <p:nvPr>
            <p:ph idx="1"/>
          </p:nvPr>
        </p:nvSpPr>
        <p:spPr>
          <a:xfrm>
            <a:off x="685801" y="2413262"/>
            <a:ext cx="3306742" cy="3805423"/>
          </a:xfrm>
        </p:spPr>
        <p:txBody>
          <a:bodyPr>
            <a:noAutofit/>
          </a:bodyPr>
          <a:lstStyle/>
          <a:p>
            <a:r>
              <a:rPr lang="en-US" sz="1450" dirty="0"/>
              <a:t>The user can decided whether to produce a global earthquake map detailing point data and quadrat grid</a:t>
            </a:r>
          </a:p>
          <a:p>
            <a:r>
              <a:rPr lang="en-US" sz="1450" dirty="0"/>
              <a:t>the </a:t>
            </a:r>
            <a:r>
              <a:rPr lang="en-US" sz="1450" dirty="0" err="1"/>
              <a:t>arcpy.mapping</a:t>
            </a:r>
            <a:r>
              <a:rPr lang="en-US" sz="1450" dirty="0"/>
              <a:t> function is used to automatically produce the map without any editing from the user</a:t>
            </a:r>
          </a:p>
          <a:p>
            <a:r>
              <a:rPr lang="en-US" sz="1450" dirty="0"/>
              <a:t>Most of the layers are included in the map document and are automatically loaded into </a:t>
            </a:r>
            <a:r>
              <a:rPr lang="en-US" sz="1450" dirty="0" err="1"/>
              <a:t>arcpy</a:t>
            </a:r>
            <a:r>
              <a:rPr lang="en-US" sz="1450" dirty="0"/>
              <a:t> when the map is created</a:t>
            </a:r>
          </a:p>
          <a:p>
            <a:r>
              <a:rPr lang="en-US" sz="1450" dirty="0"/>
              <a:t>Additional information such as the specified time period and magnitude, as well as earthquake statistics are dynamically added to the map when it is produced</a:t>
            </a:r>
          </a:p>
        </p:txBody>
      </p:sp>
      <p:sp>
        <p:nvSpPr>
          <p:cNvPr id="17"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1D4A6731-0CA4-40E0-B223-B7DE7002EC87}"/>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291094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6B74-5D8C-4814-ABD7-4C0B3D16387D}"/>
              </a:ext>
            </a:extLst>
          </p:cNvPr>
          <p:cNvSpPr>
            <a:spLocks noGrp="1"/>
          </p:cNvSpPr>
          <p:nvPr>
            <p:ph type="title"/>
          </p:nvPr>
        </p:nvSpPr>
        <p:spPr>
          <a:xfrm>
            <a:off x="2895600" y="764373"/>
            <a:ext cx="8610600" cy="1293028"/>
          </a:xfrm>
        </p:spPr>
        <p:txBody>
          <a:bodyPr>
            <a:normAutofit/>
          </a:bodyPr>
          <a:lstStyle/>
          <a:p>
            <a:r>
              <a:rPr lang="en-US" cap="none" dirty="0"/>
              <a:t>INTRODUCTION I</a:t>
            </a:r>
          </a:p>
        </p:txBody>
      </p:sp>
      <p:sp>
        <p:nvSpPr>
          <p:cNvPr id="3" name="Content Placeholder 2">
            <a:extLst>
              <a:ext uri="{FF2B5EF4-FFF2-40B4-BE49-F238E27FC236}">
                <a16:creationId xmlns:a16="http://schemas.microsoft.com/office/drawing/2014/main" id="{A4A10E03-CDB7-490E-85A9-457164427F57}"/>
              </a:ext>
            </a:extLst>
          </p:cNvPr>
          <p:cNvSpPr>
            <a:spLocks noGrp="1"/>
          </p:cNvSpPr>
          <p:nvPr>
            <p:ph idx="1"/>
          </p:nvPr>
        </p:nvSpPr>
        <p:spPr>
          <a:xfrm>
            <a:off x="677333" y="2194560"/>
            <a:ext cx="5816600" cy="4024125"/>
          </a:xfrm>
        </p:spPr>
        <p:txBody>
          <a:bodyPr>
            <a:normAutofit lnSpcReduction="10000"/>
          </a:bodyPr>
          <a:lstStyle/>
          <a:p>
            <a:r>
              <a:rPr lang="en-US" sz="2400" dirty="0"/>
              <a:t>Earthquakes are a global geological phenomenon that have the capability for widespread destruction of urban and residential areas</a:t>
            </a:r>
          </a:p>
          <a:p>
            <a:r>
              <a:rPr lang="en-US" sz="2400" dirty="0"/>
              <a:t>They are mainly caused by tectonic plate fault lines being displaced due to stress, but they can also be caused by man-made explosives</a:t>
            </a:r>
          </a:p>
          <a:p>
            <a:r>
              <a:rPr lang="en-US" sz="2400" dirty="0"/>
              <a:t>The destructive potential for earthquakes is measured by magnitude scales (e.g., Richter)</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C376AEA9-075B-4696-A17A-771E5206C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0" y="2998370"/>
            <a:ext cx="4521200" cy="2416503"/>
          </a:xfrm>
          <a:prstGeom prst="rect">
            <a:avLst/>
          </a:prstGeom>
        </p:spPr>
      </p:pic>
      <p:sp>
        <p:nvSpPr>
          <p:cNvPr id="5" name="TextBox 4">
            <a:extLst>
              <a:ext uri="{FF2B5EF4-FFF2-40B4-BE49-F238E27FC236}">
                <a16:creationId xmlns:a16="http://schemas.microsoft.com/office/drawing/2014/main" id="{202B0698-75F8-4AAE-85E5-26067F79B518}"/>
              </a:ext>
            </a:extLst>
          </p:cNvPr>
          <p:cNvSpPr txBox="1"/>
          <p:nvPr/>
        </p:nvSpPr>
        <p:spPr>
          <a:xfrm>
            <a:off x="6984999" y="5414873"/>
            <a:ext cx="4521200" cy="646331"/>
          </a:xfrm>
          <a:prstGeom prst="rect">
            <a:avLst/>
          </a:prstGeom>
          <a:noFill/>
        </p:spPr>
        <p:txBody>
          <a:bodyPr wrap="square" rtlCol="0">
            <a:spAutoFit/>
          </a:bodyPr>
          <a:lstStyle/>
          <a:p>
            <a:r>
              <a:rPr lang="en-US" sz="1200" dirty="0"/>
              <a:t>The Richter magnitude scale.</a:t>
            </a:r>
          </a:p>
          <a:p>
            <a:r>
              <a:rPr lang="fr-FR" sz="1200" dirty="0"/>
              <a:t>Image Source: http://pubs.sciepub.com/jgg/5/4/1/Table/1</a:t>
            </a:r>
            <a:endParaRPr lang="en-US" sz="1200" dirty="0"/>
          </a:p>
        </p:txBody>
      </p:sp>
    </p:spTree>
    <p:extLst>
      <p:ext uri="{BB962C8B-B14F-4D97-AF65-F5344CB8AC3E}">
        <p14:creationId xmlns:p14="http://schemas.microsoft.com/office/powerpoint/2010/main" val="1905585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1CCE1968-3EE3-434D-ADC1-B9117837F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4">
            <a:extLst>
              <a:ext uri="{FF2B5EF4-FFF2-40B4-BE49-F238E27FC236}">
                <a16:creationId xmlns:a16="http://schemas.microsoft.com/office/drawing/2014/main" id="{F536D28F-37AD-4F3A-9DE3-5DB42C78AF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3404E39-BF9F-4638-8126-A80074F82761}"/>
              </a:ext>
            </a:extLst>
          </p:cNvPr>
          <p:cNvSpPr>
            <a:spLocks noGrp="1"/>
          </p:cNvSpPr>
          <p:nvPr>
            <p:ph type="title"/>
          </p:nvPr>
        </p:nvSpPr>
        <p:spPr>
          <a:xfrm>
            <a:off x="685800" y="975055"/>
            <a:ext cx="3306744" cy="1293028"/>
          </a:xfrm>
        </p:spPr>
        <p:txBody>
          <a:bodyPr anchor="b">
            <a:normAutofit/>
          </a:bodyPr>
          <a:lstStyle/>
          <a:p>
            <a:r>
              <a:rPr lang="en-US" sz="3200" dirty="0"/>
              <a:t>Generate log</a:t>
            </a:r>
          </a:p>
        </p:txBody>
      </p:sp>
      <p:sp>
        <p:nvSpPr>
          <p:cNvPr id="20" name="Content Placeholder 9">
            <a:extLst>
              <a:ext uri="{FF2B5EF4-FFF2-40B4-BE49-F238E27FC236}">
                <a16:creationId xmlns:a16="http://schemas.microsoft.com/office/drawing/2014/main" id="{0248FBF6-57F4-4FBC-890B-E03D28FEA7E8}"/>
              </a:ext>
            </a:extLst>
          </p:cNvPr>
          <p:cNvSpPr>
            <a:spLocks noGrp="1"/>
          </p:cNvSpPr>
          <p:nvPr>
            <p:ph idx="1"/>
          </p:nvPr>
        </p:nvSpPr>
        <p:spPr>
          <a:xfrm>
            <a:off x="685801" y="2413262"/>
            <a:ext cx="3306742" cy="3805423"/>
          </a:xfrm>
        </p:spPr>
        <p:txBody>
          <a:bodyPr>
            <a:normAutofit/>
          </a:bodyPr>
          <a:lstStyle/>
          <a:p>
            <a:r>
              <a:rPr lang="en-US" sz="2000" dirty="0"/>
              <a:t>Another option for the user is to generate a program log that contains time and statistical information</a:t>
            </a:r>
          </a:p>
          <a:p>
            <a:r>
              <a:rPr lang="en-US" sz="2000" dirty="0"/>
              <a:t>The log should be continually updated with the latest information each time the program is run</a:t>
            </a:r>
          </a:p>
        </p:txBody>
      </p:sp>
      <p:sp>
        <p:nvSpPr>
          <p:cNvPr id="17" name="Rounded Rectangle 14">
            <a:extLst>
              <a:ext uri="{FF2B5EF4-FFF2-40B4-BE49-F238E27FC236}">
                <a16:creationId xmlns:a16="http://schemas.microsoft.com/office/drawing/2014/main" id="{0A460548-61E6-441F-A0E8-C3A05EAAD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41AD3E1F-7A54-404A-B98F-EBB01CDC5FAD}"/>
              </a:ext>
            </a:extLst>
          </p:cNvPr>
          <p:cNvPicPr>
            <a:picLocks noChangeAspect="1"/>
          </p:cNvPicPr>
          <p:nvPr/>
        </p:nvPicPr>
        <p:blipFill rotWithShape="1">
          <a:blip r:embed="rId3"/>
          <a:srcRect r="28523" b="2"/>
          <a:stretch/>
        </p:blipFill>
        <p:spPr>
          <a:xfrm>
            <a:off x="4955339" y="1336566"/>
            <a:ext cx="6127287" cy="4607567"/>
          </a:xfrm>
          <a:prstGeom prst="rect">
            <a:avLst/>
          </a:prstGeom>
        </p:spPr>
      </p:pic>
    </p:spTree>
    <p:extLst>
      <p:ext uri="{BB962C8B-B14F-4D97-AF65-F5344CB8AC3E}">
        <p14:creationId xmlns:p14="http://schemas.microsoft.com/office/powerpoint/2010/main" val="183850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B3E3-F079-4FE0-83D1-5D5E98A996C3}"/>
              </a:ext>
            </a:extLst>
          </p:cNvPr>
          <p:cNvSpPr>
            <a:spLocks noGrp="1"/>
          </p:cNvSpPr>
          <p:nvPr>
            <p:ph type="title"/>
          </p:nvPr>
        </p:nvSpPr>
        <p:spPr>
          <a:xfrm>
            <a:off x="2895600" y="764373"/>
            <a:ext cx="8610600" cy="1293028"/>
          </a:xfrm>
        </p:spPr>
        <p:txBody>
          <a:bodyPr/>
          <a:lstStyle/>
          <a:p>
            <a:r>
              <a:rPr lang="en-US" dirty="0"/>
              <a:t>Results I</a:t>
            </a:r>
          </a:p>
        </p:txBody>
      </p:sp>
      <p:pic>
        <p:nvPicPr>
          <p:cNvPr id="5" name="Content Placeholder 4" descr="A bunch of different types of map&#10;&#10;Description automatically generated">
            <a:extLst>
              <a:ext uri="{FF2B5EF4-FFF2-40B4-BE49-F238E27FC236}">
                <a16:creationId xmlns:a16="http://schemas.microsoft.com/office/drawing/2014/main" id="{C04E654E-1D77-4C1F-906F-4599643537F1}"/>
              </a:ext>
            </a:extLst>
          </p:cNvPr>
          <p:cNvPicPr>
            <a:picLocks noGrp="1" noChangeAspect="1"/>
          </p:cNvPicPr>
          <p:nvPr>
            <p:ph idx="1"/>
          </p:nvPr>
        </p:nvPicPr>
        <p:blipFill>
          <a:blip r:embed="rId2"/>
          <a:stretch>
            <a:fillRect/>
          </a:stretch>
        </p:blipFill>
        <p:spPr>
          <a:xfrm>
            <a:off x="685800" y="2239512"/>
            <a:ext cx="10820400" cy="3933138"/>
          </a:xfrm>
        </p:spPr>
      </p:pic>
      <p:sp>
        <p:nvSpPr>
          <p:cNvPr id="4" name="TextBox 3">
            <a:extLst>
              <a:ext uri="{FF2B5EF4-FFF2-40B4-BE49-F238E27FC236}">
                <a16:creationId xmlns:a16="http://schemas.microsoft.com/office/drawing/2014/main" id="{D75679B8-DE1E-481F-9639-BCF4FF3A983B}"/>
              </a:ext>
            </a:extLst>
          </p:cNvPr>
          <p:cNvSpPr txBox="1"/>
          <p:nvPr/>
        </p:nvSpPr>
        <p:spPr>
          <a:xfrm>
            <a:off x="1873188" y="1779125"/>
            <a:ext cx="3444536" cy="369332"/>
          </a:xfrm>
          <a:prstGeom prst="rect">
            <a:avLst/>
          </a:prstGeom>
          <a:noFill/>
        </p:spPr>
        <p:txBody>
          <a:bodyPr wrap="square" rtlCol="0">
            <a:spAutoFit/>
          </a:bodyPr>
          <a:lstStyle/>
          <a:p>
            <a:r>
              <a:rPr lang="en-US" dirty="0"/>
              <a:t>VMR = 7.6, Cell Size = 10,10</a:t>
            </a:r>
          </a:p>
        </p:txBody>
      </p:sp>
    </p:spTree>
    <p:extLst>
      <p:ext uri="{BB962C8B-B14F-4D97-AF65-F5344CB8AC3E}">
        <p14:creationId xmlns:p14="http://schemas.microsoft.com/office/powerpoint/2010/main" val="99509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5B14-5F7C-4AF0-97B8-909EE534948B}"/>
              </a:ext>
            </a:extLst>
          </p:cNvPr>
          <p:cNvSpPr>
            <a:spLocks noGrp="1"/>
          </p:cNvSpPr>
          <p:nvPr>
            <p:ph type="title"/>
          </p:nvPr>
        </p:nvSpPr>
        <p:spPr/>
        <p:txBody>
          <a:bodyPr/>
          <a:lstStyle/>
          <a:p>
            <a:r>
              <a:rPr lang="en-US" dirty="0"/>
              <a:t>Results II</a:t>
            </a:r>
          </a:p>
        </p:txBody>
      </p:sp>
      <p:pic>
        <p:nvPicPr>
          <p:cNvPr id="5" name="Content Placeholder 4" descr="A close up of a map&#10;&#10;Description automatically generated">
            <a:extLst>
              <a:ext uri="{FF2B5EF4-FFF2-40B4-BE49-F238E27FC236}">
                <a16:creationId xmlns:a16="http://schemas.microsoft.com/office/drawing/2014/main" id="{0A2556E1-871A-46FC-8DF7-0848068BD178}"/>
              </a:ext>
            </a:extLst>
          </p:cNvPr>
          <p:cNvPicPr>
            <a:picLocks noGrp="1" noChangeAspect="1"/>
          </p:cNvPicPr>
          <p:nvPr>
            <p:ph idx="1"/>
          </p:nvPr>
        </p:nvPicPr>
        <p:blipFill>
          <a:blip r:embed="rId2"/>
          <a:stretch>
            <a:fillRect/>
          </a:stretch>
        </p:blipFill>
        <p:spPr>
          <a:xfrm>
            <a:off x="685800" y="2239512"/>
            <a:ext cx="10820400" cy="3933138"/>
          </a:xfrm>
        </p:spPr>
      </p:pic>
      <p:sp>
        <p:nvSpPr>
          <p:cNvPr id="4" name="TextBox 3">
            <a:extLst>
              <a:ext uri="{FF2B5EF4-FFF2-40B4-BE49-F238E27FC236}">
                <a16:creationId xmlns:a16="http://schemas.microsoft.com/office/drawing/2014/main" id="{ABB003BC-4950-46FC-BABD-430A7F54D19A}"/>
              </a:ext>
            </a:extLst>
          </p:cNvPr>
          <p:cNvSpPr txBox="1"/>
          <p:nvPr/>
        </p:nvSpPr>
        <p:spPr>
          <a:xfrm>
            <a:off x="1873188" y="1779125"/>
            <a:ext cx="3444536" cy="369332"/>
          </a:xfrm>
          <a:prstGeom prst="rect">
            <a:avLst/>
          </a:prstGeom>
          <a:noFill/>
        </p:spPr>
        <p:txBody>
          <a:bodyPr wrap="square" rtlCol="0">
            <a:spAutoFit/>
          </a:bodyPr>
          <a:lstStyle/>
          <a:p>
            <a:r>
              <a:rPr lang="en-US" dirty="0"/>
              <a:t>VMR = 3.0, Cell Size = 20,20</a:t>
            </a:r>
          </a:p>
        </p:txBody>
      </p:sp>
    </p:spTree>
    <p:extLst>
      <p:ext uri="{BB962C8B-B14F-4D97-AF65-F5344CB8AC3E}">
        <p14:creationId xmlns:p14="http://schemas.microsoft.com/office/powerpoint/2010/main" val="345525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3016-D9B6-4A1F-B275-15983732A035}"/>
              </a:ext>
            </a:extLst>
          </p:cNvPr>
          <p:cNvSpPr>
            <a:spLocks noGrp="1"/>
          </p:cNvSpPr>
          <p:nvPr>
            <p:ph type="title"/>
          </p:nvPr>
        </p:nvSpPr>
        <p:spPr>
          <a:xfrm>
            <a:off x="2895600" y="764373"/>
            <a:ext cx="8610600" cy="1293028"/>
          </a:xfrm>
        </p:spPr>
        <p:txBody>
          <a:bodyPr/>
          <a:lstStyle/>
          <a:p>
            <a:r>
              <a:rPr lang="en-US" dirty="0"/>
              <a:t>Results III</a:t>
            </a:r>
          </a:p>
        </p:txBody>
      </p:sp>
      <p:pic>
        <p:nvPicPr>
          <p:cNvPr id="5" name="Content Placeholder 4">
            <a:extLst>
              <a:ext uri="{FF2B5EF4-FFF2-40B4-BE49-F238E27FC236}">
                <a16:creationId xmlns:a16="http://schemas.microsoft.com/office/drawing/2014/main" id="{5F808BC8-E2E5-4C53-B149-07BEDB6AB012}"/>
              </a:ext>
            </a:extLst>
          </p:cNvPr>
          <p:cNvPicPr>
            <a:picLocks noGrp="1" noChangeAspect="1"/>
          </p:cNvPicPr>
          <p:nvPr>
            <p:ph idx="1"/>
          </p:nvPr>
        </p:nvPicPr>
        <p:blipFill>
          <a:blip r:embed="rId2"/>
          <a:stretch>
            <a:fillRect/>
          </a:stretch>
        </p:blipFill>
        <p:spPr>
          <a:xfrm>
            <a:off x="685800" y="2239512"/>
            <a:ext cx="10820400" cy="3933138"/>
          </a:xfrm>
        </p:spPr>
      </p:pic>
      <p:sp>
        <p:nvSpPr>
          <p:cNvPr id="4" name="TextBox 3">
            <a:extLst>
              <a:ext uri="{FF2B5EF4-FFF2-40B4-BE49-F238E27FC236}">
                <a16:creationId xmlns:a16="http://schemas.microsoft.com/office/drawing/2014/main" id="{37857329-FB5D-4C24-92CA-D4AB37C4EDB3}"/>
              </a:ext>
            </a:extLst>
          </p:cNvPr>
          <p:cNvSpPr txBox="1"/>
          <p:nvPr/>
        </p:nvSpPr>
        <p:spPr>
          <a:xfrm>
            <a:off x="1873188" y="1779125"/>
            <a:ext cx="3444536" cy="369332"/>
          </a:xfrm>
          <a:prstGeom prst="rect">
            <a:avLst/>
          </a:prstGeom>
          <a:noFill/>
        </p:spPr>
        <p:txBody>
          <a:bodyPr wrap="square" rtlCol="0">
            <a:spAutoFit/>
          </a:bodyPr>
          <a:lstStyle/>
          <a:p>
            <a:r>
              <a:rPr lang="en-US" dirty="0"/>
              <a:t>VMR = 9.8, Cell Size = 15,15</a:t>
            </a:r>
          </a:p>
        </p:txBody>
      </p:sp>
    </p:spTree>
    <p:extLst>
      <p:ext uri="{BB962C8B-B14F-4D97-AF65-F5344CB8AC3E}">
        <p14:creationId xmlns:p14="http://schemas.microsoft.com/office/powerpoint/2010/main" val="2865509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0E8E-7CEB-4A5A-93A0-D385CB4C1C9F}"/>
              </a:ext>
            </a:extLst>
          </p:cNvPr>
          <p:cNvSpPr>
            <a:spLocks noGrp="1"/>
          </p:cNvSpPr>
          <p:nvPr>
            <p:ph type="title"/>
          </p:nvPr>
        </p:nvSpPr>
        <p:spPr>
          <a:xfrm>
            <a:off x="2895600" y="764373"/>
            <a:ext cx="8610600" cy="1293028"/>
          </a:xfrm>
        </p:spPr>
        <p:txBody>
          <a:bodyPr/>
          <a:lstStyle/>
          <a:p>
            <a:r>
              <a:rPr lang="en-US"/>
              <a:t>Technical Issues</a:t>
            </a:r>
            <a:endParaRPr lang="en-US" dirty="0"/>
          </a:p>
        </p:txBody>
      </p:sp>
      <p:sp>
        <p:nvSpPr>
          <p:cNvPr id="3" name="Content Placeholder 2">
            <a:extLst>
              <a:ext uri="{FF2B5EF4-FFF2-40B4-BE49-F238E27FC236}">
                <a16:creationId xmlns:a16="http://schemas.microsoft.com/office/drawing/2014/main" id="{63C4E48B-1339-4630-BCD8-A3AF7AE56B0E}"/>
              </a:ext>
            </a:extLst>
          </p:cNvPr>
          <p:cNvSpPr>
            <a:spLocks noGrp="1"/>
          </p:cNvSpPr>
          <p:nvPr>
            <p:ph idx="1"/>
          </p:nvPr>
        </p:nvSpPr>
        <p:spPr/>
        <p:txBody>
          <a:bodyPr/>
          <a:lstStyle/>
          <a:p>
            <a:r>
              <a:rPr lang="en-US" dirty="0"/>
              <a:t>The </a:t>
            </a:r>
            <a:r>
              <a:rPr lang="en-US" dirty="0" err="1"/>
              <a:t>url</a:t>
            </a:r>
            <a:r>
              <a:rPr lang="en-US" dirty="0"/>
              <a:t> for the USGS website is cases sensitive, and the script depends on the </a:t>
            </a:r>
            <a:r>
              <a:rPr lang="en-US" dirty="0" err="1"/>
              <a:t>url</a:t>
            </a:r>
            <a:r>
              <a:rPr lang="en-US" dirty="0"/>
              <a:t> remaining unchanged throughout its use</a:t>
            </a:r>
          </a:p>
          <a:p>
            <a:pPr lvl="1"/>
            <a:r>
              <a:rPr lang="en-US" dirty="0"/>
              <a:t>Thus, if the USGS website </a:t>
            </a:r>
            <a:r>
              <a:rPr lang="en-US" dirty="0" err="1"/>
              <a:t>url</a:t>
            </a:r>
            <a:r>
              <a:rPr lang="en-US" dirty="0"/>
              <a:t> is changed at any point in time by the administrator, then the script will require readjustment before further use</a:t>
            </a:r>
          </a:p>
          <a:p>
            <a:pPr lvl="1"/>
            <a:r>
              <a:rPr lang="en-US" dirty="0"/>
              <a:t>This is a drawback to the script as the user may not be familiar enough with Python to be able to edit the script</a:t>
            </a:r>
          </a:p>
          <a:p>
            <a:r>
              <a:rPr lang="en-US" dirty="0"/>
              <a:t>The quadrat cell size can affect processing times</a:t>
            </a:r>
          </a:p>
          <a:p>
            <a:pPr lvl="1"/>
            <a:r>
              <a:rPr lang="en-US" dirty="0"/>
              <a:t>A much longer processing time will be needed (depending on the computer’s processing power) if the user decides to use a smaller cell size for the grid</a:t>
            </a:r>
          </a:p>
          <a:p>
            <a:r>
              <a:rPr lang="en-US" dirty="0"/>
              <a:t>The script is setup in a way where the code will fail if the earthquake shapefile is output to any location other than the workspace folder included with the script</a:t>
            </a:r>
          </a:p>
        </p:txBody>
      </p:sp>
    </p:spTree>
    <p:extLst>
      <p:ext uri="{BB962C8B-B14F-4D97-AF65-F5344CB8AC3E}">
        <p14:creationId xmlns:p14="http://schemas.microsoft.com/office/powerpoint/2010/main" val="229318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F1-FDCB-482E-9191-0E3FCA8C1515}"/>
              </a:ext>
            </a:extLst>
          </p:cNvPr>
          <p:cNvSpPr>
            <a:spLocks noGrp="1"/>
          </p:cNvSpPr>
          <p:nvPr>
            <p:ph type="title"/>
          </p:nvPr>
        </p:nvSpPr>
        <p:spPr/>
        <p:txBody>
          <a:bodyPr/>
          <a:lstStyle/>
          <a:p>
            <a:r>
              <a:rPr lang="en-US" dirty="0"/>
              <a:t>Conclusion I</a:t>
            </a:r>
          </a:p>
        </p:txBody>
      </p:sp>
      <p:sp>
        <p:nvSpPr>
          <p:cNvPr id="3" name="Content Placeholder 2">
            <a:extLst>
              <a:ext uri="{FF2B5EF4-FFF2-40B4-BE49-F238E27FC236}">
                <a16:creationId xmlns:a16="http://schemas.microsoft.com/office/drawing/2014/main" id="{7FE2305C-3A5E-4249-8FF0-92487E8725C6}"/>
              </a:ext>
            </a:extLst>
          </p:cNvPr>
          <p:cNvSpPr>
            <a:spLocks noGrp="1"/>
          </p:cNvSpPr>
          <p:nvPr>
            <p:ph idx="1"/>
          </p:nvPr>
        </p:nvSpPr>
        <p:spPr/>
        <p:txBody>
          <a:bodyPr>
            <a:normAutofit/>
          </a:bodyPr>
          <a:lstStyle/>
          <a:p>
            <a:r>
              <a:rPr lang="en-US" sz="2400" dirty="0"/>
              <a:t>This paper presents a tool for monitoring the location and spatial variability of earthquake occurrences</a:t>
            </a:r>
          </a:p>
          <a:p>
            <a:pPr lvl="1"/>
            <a:r>
              <a:rPr lang="en-US" sz="2400" dirty="0"/>
              <a:t>The script dynamically retrieves earthquake point data from the United States Geological Survey website, which is then used to create a point feature class in ArcMap software</a:t>
            </a:r>
          </a:p>
          <a:p>
            <a:pPr lvl="1"/>
            <a:r>
              <a:rPr lang="en-US" sz="2400" dirty="0"/>
              <a:t>The variability of earthquake point data is then assessed using pattern analysis, namely quadrat analysis which divides the study area into certain grids and compares the density of points in each cell</a:t>
            </a:r>
          </a:p>
          <a:p>
            <a:pPr lvl="1"/>
            <a:r>
              <a:rPr lang="en-US" sz="2400" dirty="0"/>
              <a:t>Results suggest that VMR may provide a good indication of global earthquake variability</a:t>
            </a:r>
          </a:p>
        </p:txBody>
      </p:sp>
    </p:spTree>
    <p:extLst>
      <p:ext uri="{BB962C8B-B14F-4D97-AF65-F5344CB8AC3E}">
        <p14:creationId xmlns:p14="http://schemas.microsoft.com/office/powerpoint/2010/main" val="14051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6186-7739-4F1D-809D-D123DEE30967}"/>
              </a:ext>
            </a:extLst>
          </p:cNvPr>
          <p:cNvSpPr>
            <a:spLocks noGrp="1"/>
          </p:cNvSpPr>
          <p:nvPr>
            <p:ph type="title"/>
          </p:nvPr>
        </p:nvSpPr>
        <p:spPr/>
        <p:txBody>
          <a:bodyPr/>
          <a:lstStyle/>
          <a:p>
            <a:r>
              <a:rPr lang="en-US" dirty="0"/>
              <a:t>CONCLUSION II</a:t>
            </a:r>
          </a:p>
        </p:txBody>
      </p:sp>
      <p:sp>
        <p:nvSpPr>
          <p:cNvPr id="3" name="Content Placeholder 2">
            <a:extLst>
              <a:ext uri="{FF2B5EF4-FFF2-40B4-BE49-F238E27FC236}">
                <a16:creationId xmlns:a16="http://schemas.microsoft.com/office/drawing/2014/main" id="{FBB628FE-E1E7-4C1F-B910-AEDE2D6A4417}"/>
              </a:ext>
            </a:extLst>
          </p:cNvPr>
          <p:cNvSpPr>
            <a:spLocks noGrp="1"/>
          </p:cNvSpPr>
          <p:nvPr>
            <p:ph idx="1"/>
          </p:nvPr>
        </p:nvSpPr>
        <p:spPr/>
        <p:txBody>
          <a:bodyPr>
            <a:normAutofit/>
          </a:bodyPr>
          <a:lstStyle/>
          <a:p>
            <a:r>
              <a:rPr lang="en-US" sz="2400" dirty="0"/>
              <a:t>Earthquake locations are expected to be clustered around fault lines, thus the VMR value should be consistently large for all time periods</a:t>
            </a:r>
          </a:p>
          <a:p>
            <a:r>
              <a:rPr lang="en-US" sz="2400" dirty="0"/>
              <a:t>A decreases in the VMR value for the same time period indicates that the global distribution is becoming more dispersed</a:t>
            </a:r>
          </a:p>
          <a:p>
            <a:pPr lvl="1"/>
            <a:r>
              <a:rPr lang="en-US" sz="2400" dirty="0"/>
              <a:t>This can suggest an increase in the frequency of “intra-fault” earthquakes </a:t>
            </a:r>
          </a:p>
          <a:p>
            <a:r>
              <a:rPr lang="en-US" sz="2400" dirty="0"/>
              <a:t>An increase in the VMR value suggests an increase in the frequency of earthquakes occurring near fault lines </a:t>
            </a:r>
          </a:p>
          <a:p>
            <a:r>
              <a:rPr lang="en-US" sz="2400" dirty="0"/>
              <a:t>These results can aid policy makers and emergency response planners in developing a response to increased earthquake activity.</a:t>
            </a:r>
          </a:p>
        </p:txBody>
      </p:sp>
    </p:spTree>
    <p:extLst>
      <p:ext uri="{BB962C8B-B14F-4D97-AF65-F5344CB8AC3E}">
        <p14:creationId xmlns:p14="http://schemas.microsoft.com/office/powerpoint/2010/main" val="2573478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778-1D76-4217-A165-3F8BD27F5271}"/>
              </a:ext>
            </a:extLst>
          </p:cNvPr>
          <p:cNvSpPr>
            <a:spLocks noGrp="1"/>
          </p:cNvSpPr>
          <p:nvPr>
            <p:ph type="title"/>
          </p:nvPr>
        </p:nvSpPr>
        <p:spPr/>
        <p:txBody>
          <a:bodyPr/>
          <a:lstStyle/>
          <a:p>
            <a:r>
              <a:rPr lang="en-US" dirty="0"/>
              <a:t>Further development I</a:t>
            </a:r>
          </a:p>
        </p:txBody>
      </p:sp>
      <p:sp>
        <p:nvSpPr>
          <p:cNvPr id="3" name="Content Placeholder 2">
            <a:extLst>
              <a:ext uri="{FF2B5EF4-FFF2-40B4-BE49-F238E27FC236}">
                <a16:creationId xmlns:a16="http://schemas.microsoft.com/office/drawing/2014/main" id="{055D250C-F1A5-41BB-A9C9-E7FC2474754E}"/>
              </a:ext>
            </a:extLst>
          </p:cNvPr>
          <p:cNvSpPr>
            <a:spLocks noGrp="1"/>
          </p:cNvSpPr>
          <p:nvPr>
            <p:ph idx="1"/>
          </p:nvPr>
        </p:nvSpPr>
        <p:spPr>
          <a:xfrm>
            <a:off x="685800" y="1905802"/>
            <a:ext cx="10820400" cy="4024125"/>
          </a:xfrm>
        </p:spPr>
        <p:txBody>
          <a:bodyPr>
            <a:noAutofit/>
          </a:bodyPr>
          <a:lstStyle/>
          <a:p>
            <a:r>
              <a:rPr lang="en-US" sz="2300" dirty="0"/>
              <a:t>Future development of the project can be divided into two categories, namely improvements in the methodology and refinement of the program itself</a:t>
            </a:r>
          </a:p>
          <a:p>
            <a:pPr lvl="1"/>
            <a:r>
              <a:rPr lang="en-US" sz="2300" dirty="0"/>
              <a:t>The script currently depends on the </a:t>
            </a:r>
            <a:r>
              <a:rPr lang="en-US" sz="2300" dirty="0" err="1"/>
              <a:t>url</a:t>
            </a:r>
            <a:r>
              <a:rPr lang="en-US" sz="2300" dirty="0"/>
              <a:t> remaining stationary and any administrative changes will disable future use </a:t>
            </a:r>
          </a:p>
          <a:p>
            <a:pPr lvl="1"/>
            <a:r>
              <a:rPr lang="en-US" sz="2300" dirty="0"/>
              <a:t>The program requires future development that will enable it to dynamically gather USGS data without relying on a linear function for selecting the correct </a:t>
            </a:r>
            <a:r>
              <a:rPr lang="en-US" sz="2300" dirty="0" err="1"/>
              <a:t>url</a:t>
            </a:r>
            <a:endParaRPr lang="en-US" sz="2300" dirty="0"/>
          </a:p>
          <a:p>
            <a:pPr lvl="1"/>
            <a:r>
              <a:rPr lang="en-US" sz="2300" dirty="0"/>
              <a:t>The slow processing time involved when producing smaller cell sizes can be improved by introducing programming techniques that can boost performance. </a:t>
            </a:r>
          </a:p>
          <a:p>
            <a:pPr lvl="2"/>
            <a:r>
              <a:rPr lang="en-US" sz="2100" dirty="0"/>
              <a:t>One such technique is known as multithreading, which can significantly increase the performance for computers with multi-core processors </a:t>
            </a:r>
          </a:p>
        </p:txBody>
      </p:sp>
    </p:spTree>
    <p:extLst>
      <p:ext uri="{BB962C8B-B14F-4D97-AF65-F5344CB8AC3E}">
        <p14:creationId xmlns:p14="http://schemas.microsoft.com/office/powerpoint/2010/main" val="178956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50D8-143D-4EC0-BD5D-1B11E3653D9D}"/>
              </a:ext>
            </a:extLst>
          </p:cNvPr>
          <p:cNvSpPr>
            <a:spLocks noGrp="1"/>
          </p:cNvSpPr>
          <p:nvPr>
            <p:ph type="title"/>
          </p:nvPr>
        </p:nvSpPr>
        <p:spPr/>
        <p:txBody>
          <a:bodyPr/>
          <a:lstStyle/>
          <a:p>
            <a:r>
              <a:rPr lang="en-US" dirty="0"/>
              <a:t>Further Development II</a:t>
            </a:r>
          </a:p>
        </p:txBody>
      </p:sp>
      <p:sp>
        <p:nvSpPr>
          <p:cNvPr id="3" name="Content Placeholder 2">
            <a:extLst>
              <a:ext uri="{FF2B5EF4-FFF2-40B4-BE49-F238E27FC236}">
                <a16:creationId xmlns:a16="http://schemas.microsoft.com/office/drawing/2014/main" id="{022C0D7B-3D56-4BCB-82D1-B652E14533C4}"/>
              </a:ext>
            </a:extLst>
          </p:cNvPr>
          <p:cNvSpPr>
            <a:spLocks noGrp="1"/>
          </p:cNvSpPr>
          <p:nvPr>
            <p:ph idx="1"/>
          </p:nvPr>
        </p:nvSpPr>
        <p:spPr/>
        <p:txBody>
          <a:bodyPr>
            <a:normAutofit/>
          </a:bodyPr>
          <a:lstStyle/>
          <a:p>
            <a:r>
              <a:rPr lang="en-US" sz="2400" dirty="0"/>
              <a:t>The quadrat analysis method has yet to be scientifically proven as an apt method for monitoring earthquake spatial variability</a:t>
            </a:r>
          </a:p>
          <a:p>
            <a:pPr lvl="1"/>
            <a:r>
              <a:rPr lang="en-US" sz="2400" dirty="0"/>
              <a:t>The methodology presented in this paper represents a hypothetical examination of possible analysis methods for earthquake observation</a:t>
            </a:r>
          </a:p>
          <a:p>
            <a:pPr lvl="1"/>
            <a:r>
              <a:rPr lang="en-US" sz="2400" dirty="0"/>
              <a:t>Regardless, the method is still based on the foundations of spatial statistics, so there should be observed consistency between data sets and their distribution </a:t>
            </a:r>
          </a:p>
          <a:p>
            <a:r>
              <a:rPr lang="en-US" sz="2400" dirty="0"/>
              <a:t>Future development should investigate whether the statistical data is representative of the inherent variability observed in the natural processes associated with earthquake locations and occurrences</a:t>
            </a:r>
          </a:p>
        </p:txBody>
      </p:sp>
    </p:spTree>
    <p:extLst>
      <p:ext uri="{BB962C8B-B14F-4D97-AF65-F5344CB8AC3E}">
        <p14:creationId xmlns:p14="http://schemas.microsoft.com/office/powerpoint/2010/main" val="47628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FEBB-1768-46EB-9849-8BDD189F40CB}"/>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BFE5C6A-DAD9-487B-8A0D-ECB32A54A030}"/>
              </a:ext>
            </a:extLst>
          </p:cNvPr>
          <p:cNvSpPr>
            <a:spLocks noGrp="1"/>
          </p:cNvSpPr>
          <p:nvPr>
            <p:ph idx="1"/>
          </p:nvPr>
        </p:nvSpPr>
        <p:spPr/>
        <p:txBody>
          <a:bodyPr/>
          <a:lstStyle/>
          <a:p>
            <a:r>
              <a:rPr lang="en-US" dirty="0"/>
              <a:t>McGrew, J. Chapman., et al. An Introduction to Statistical Problem Solving in Geography. Waveland Press, 2014.</a:t>
            </a:r>
          </a:p>
        </p:txBody>
      </p:sp>
    </p:spTree>
    <p:extLst>
      <p:ext uri="{BB962C8B-B14F-4D97-AF65-F5344CB8AC3E}">
        <p14:creationId xmlns:p14="http://schemas.microsoft.com/office/powerpoint/2010/main" val="314680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B614448-23E8-4EDB-8370-663916A899E1}"/>
              </a:ext>
            </a:extLst>
          </p:cNvPr>
          <p:cNvSpPr>
            <a:spLocks noGrp="1"/>
          </p:cNvSpPr>
          <p:nvPr>
            <p:ph type="title"/>
          </p:nvPr>
        </p:nvSpPr>
        <p:spPr>
          <a:xfrm>
            <a:off x="685799" y="764373"/>
            <a:ext cx="3977639" cy="1600200"/>
          </a:xfrm>
        </p:spPr>
        <p:txBody>
          <a:bodyPr anchor="b">
            <a:normAutofit/>
          </a:bodyPr>
          <a:lstStyle/>
          <a:p>
            <a:pPr algn="l"/>
            <a:r>
              <a:rPr lang="en-US" sz="3200" dirty="0"/>
              <a:t>INTRODUCTION II</a:t>
            </a:r>
          </a:p>
        </p:txBody>
      </p:sp>
      <p:sp>
        <p:nvSpPr>
          <p:cNvPr id="20" name="Content Placeholder 8">
            <a:extLst>
              <a:ext uri="{FF2B5EF4-FFF2-40B4-BE49-F238E27FC236}">
                <a16:creationId xmlns:a16="http://schemas.microsoft.com/office/drawing/2014/main" id="{5B39D554-EE45-4370-853B-D99D7CCA53D2}"/>
              </a:ext>
            </a:extLst>
          </p:cNvPr>
          <p:cNvSpPr>
            <a:spLocks noGrp="1"/>
          </p:cNvSpPr>
          <p:nvPr>
            <p:ph idx="1"/>
          </p:nvPr>
        </p:nvSpPr>
        <p:spPr>
          <a:xfrm>
            <a:off x="685800" y="2364573"/>
            <a:ext cx="3977639" cy="3854112"/>
          </a:xfrm>
        </p:spPr>
        <p:txBody>
          <a:bodyPr>
            <a:normAutofit fontScale="92500"/>
          </a:bodyPr>
          <a:lstStyle/>
          <a:p>
            <a:r>
              <a:rPr lang="en-US" sz="1800" dirty="0"/>
              <a:t>National and international agencies regularly monitor earthquake occurrences and provide easily accessible data</a:t>
            </a:r>
          </a:p>
          <a:p>
            <a:r>
              <a:rPr lang="en-US" sz="1800" dirty="0"/>
              <a:t>The United States Geological Service provides global earthquake point data in JSON text format that is regularly updated, queries can be filtered for selected time periods and magnitude levels</a:t>
            </a:r>
          </a:p>
          <a:p>
            <a:r>
              <a:rPr lang="en-US" sz="1800" dirty="0"/>
              <a:t>This data can be automatically imported into ArcMap for spatial analysis using the </a:t>
            </a:r>
            <a:r>
              <a:rPr lang="en-US" sz="1800" dirty="0" err="1"/>
              <a:t>arcpy</a:t>
            </a:r>
            <a:r>
              <a:rPr lang="en-US" sz="1800" dirty="0"/>
              <a:t>, json, and requests modules in python</a:t>
            </a:r>
          </a:p>
          <a:p>
            <a:endParaRPr lang="en-US" sz="1600" dirty="0"/>
          </a:p>
        </p:txBody>
      </p:sp>
      <p:pic>
        <p:nvPicPr>
          <p:cNvPr id="21" name="Content Placeholder 3">
            <a:extLst>
              <a:ext uri="{FF2B5EF4-FFF2-40B4-BE49-F238E27FC236}">
                <a16:creationId xmlns:a16="http://schemas.microsoft.com/office/drawing/2014/main" id="{8331D845-0C80-4A44-93B0-8713A406D20C}"/>
              </a:ext>
            </a:extLst>
          </p:cNvPr>
          <p:cNvPicPr>
            <a:picLocks noChangeAspect="1"/>
          </p:cNvPicPr>
          <p:nvPr/>
        </p:nvPicPr>
        <p:blipFill>
          <a:blip r:embed="rId3"/>
          <a:stretch>
            <a:fillRect/>
          </a:stretch>
        </p:blipFill>
        <p:spPr>
          <a:xfrm>
            <a:off x="4972699" y="1669359"/>
            <a:ext cx="6533501" cy="3626092"/>
          </a:xfrm>
          <a:prstGeom prst="rect">
            <a:avLst/>
          </a:prstGeom>
        </p:spPr>
      </p:pic>
      <p:sp>
        <p:nvSpPr>
          <p:cNvPr id="22" name="TextBox 21">
            <a:extLst>
              <a:ext uri="{FF2B5EF4-FFF2-40B4-BE49-F238E27FC236}">
                <a16:creationId xmlns:a16="http://schemas.microsoft.com/office/drawing/2014/main" id="{9A2B9AC9-A7EA-4874-8DFA-D837215F31B8}"/>
              </a:ext>
            </a:extLst>
          </p:cNvPr>
          <p:cNvSpPr txBox="1"/>
          <p:nvPr/>
        </p:nvSpPr>
        <p:spPr>
          <a:xfrm>
            <a:off x="5415380" y="5295451"/>
            <a:ext cx="4820574" cy="461665"/>
          </a:xfrm>
          <a:prstGeom prst="rect">
            <a:avLst/>
          </a:prstGeom>
          <a:noFill/>
        </p:spPr>
        <p:txBody>
          <a:bodyPr wrap="square" rtlCol="0">
            <a:spAutoFit/>
          </a:bodyPr>
          <a:lstStyle/>
          <a:p>
            <a:r>
              <a:rPr lang="en-US" sz="1200" dirty="0"/>
              <a:t>An image of the USGS website providing links to Earthquake data and locations in JSON format.</a:t>
            </a:r>
          </a:p>
        </p:txBody>
      </p:sp>
    </p:spTree>
    <p:extLst>
      <p:ext uri="{BB962C8B-B14F-4D97-AF65-F5344CB8AC3E}">
        <p14:creationId xmlns:p14="http://schemas.microsoft.com/office/powerpoint/2010/main" val="111616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4C7D-11B4-4A2C-BA23-2B497AB544E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141BD3C1-CECF-4307-8479-13610292A00E}"/>
              </a:ext>
            </a:extLst>
          </p:cNvPr>
          <p:cNvSpPr>
            <a:spLocks noGrp="1"/>
          </p:cNvSpPr>
          <p:nvPr>
            <p:ph idx="1"/>
          </p:nvPr>
        </p:nvSpPr>
        <p:spPr/>
        <p:txBody>
          <a:bodyPr>
            <a:normAutofit lnSpcReduction="10000"/>
          </a:bodyPr>
          <a:lstStyle/>
          <a:p>
            <a:r>
              <a:rPr lang="en-US" dirty="0"/>
              <a:t>Earthquakes are notoriously difficult to predict by scientists due to the ambiguous and complex processes that are involved in the movement of the tectonic plates along fault lines</a:t>
            </a:r>
          </a:p>
          <a:p>
            <a:pPr lvl="1"/>
            <a:r>
              <a:rPr lang="en-US" dirty="0">
                <a:hlinkClick r:id="rId2"/>
              </a:rPr>
              <a:t>https://www.bbc.com/news/world-europe-20025626</a:t>
            </a:r>
            <a:endParaRPr lang="en-US" dirty="0"/>
          </a:p>
          <a:p>
            <a:r>
              <a:rPr lang="en-US" dirty="0"/>
              <a:t>Currently, like most other natural disasters, our best approach to the issue is rapid emergency response and planning before and after their occurrence</a:t>
            </a:r>
          </a:p>
          <a:p>
            <a:r>
              <a:rPr lang="en-US" dirty="0"/>
              <a:t>We cannot predict earthquakes with 100% certainty, but we can use spatial statistics and automated mapping services to track the amount of earthquakes and their spatial variability based on certain time periods</a:t>
            </a:r>
          </a:p>
          <a:p>
            <a:pPr lvl="1"/>
            <a:r>
              <a:rPr lang="en-US" dirty="0"/>
              <a:t>Most earthquakes normally occur on fault lines, but there have been many cases of “intra plate” earthquakes</a:t>
            </a:r>
          </a:p>
          <a:p>
            <a:pPr lvl="1"/>
            <a:r>
              <a:rPr lang="en-US" dirty="0"/>
              <a:t>Such earthquakes may provide an indication of where future earthquakes are likely to occur, so it important to track their spatial variability</a:t>
            </a:r>
          </a:p>
        </p:txBody>
      </p:sp>
    </p:spTree>
    <p:extLst>
      <p:ext uri="{BB962C8B-B14F-4D97-AF65-F5344CB8AC3E}">
        <p14:creationId xmlns:p14="http://schemas.microsoft.com/office/powerpoint/2010/main" val="393649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0D2-7991-4DC5-AA0F-91E427586F23}"/>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61D08AF5-8ACB-43EC-9F91-A7553819174D}"/>
              </a:ext>
            </a:extLst>
          </p:cNvPr>
          <p:cNvSpPr>
            <a:spLocks noGrp="1"/>
          </p:cNvSpPr>
          <p:nvPr>
            <p:ph idx="1"/>
          </p:nvPr>
        </p:nvSpPr>
        <p:spPr>
          <a:xfrm>
            <a:off x="685800" y="2283337"/>
            <a:ext cx="10952826" cy="4024125"/>
          </a:xfrm>
        </p:spPr>
        <p:txBody>
          <a:bodyPr>
            <a:normAutofit/>
          </a:bodyPr>
          <a:lstStyle/>
          <a:p>
            <a:r>
              <a:rPr lang="en-US" sz="2400" dirty="0"/>
              <a:t>It is essential for the individuals, organizations, and nations to monitor earthquake locations for the purposes of emergency response and planning</a:t>
            </a:r>
          </a:p>
          <a:p>
            <a:r>
              <a:rPr lang="en-US" sz="2400" dirty="0"/>
              <a:t>This python script presents a simple and effective means for monitoring earthquake frequency and regional variation without having to undertake more complex geologic analysis, the tool can be used indefinitely to get the latest earthquake data and locations</a:t>
            </a:r>
          </a:p>
          <a:p>
            <a:r>
              <a:rPr lang="en-US" sz="2400" dirty="0"/>
              <a:t>Quadrat analysis provides the best means for assessing the global spatial variability of earthquake locations, since other tools provided in geospatial software such as ArcMap are not designed for global scales</a:t>
            </a:r>
          </a:p>
        </p:txBody>
      </p:sp>
    </p:spTree>
    <p:extLst>
      <p:ext uri="{BB962C8B-B14F-4D97-AF65-F5344CB8AC3E}">
        <p14:creationId xmlns:p14="http://schemas.microsoft.com/office/powerpoint/2010/main" val="413148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0D2-7991-4DC5-AA0F-91E427586F2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D08AF5-8ACB-43EC-9F91-A7553819174D}"/>
              </a:ext>
            </a:extLst>
          </p:cNvPr>
          <p:cNvSpPr>
            <a:spLocks noGrp="1"/>
          </p:cNvSpPr>
          <p:nvPr>
            <p:ph idx="1"/>
          </p:nvPr>
        </p:nvSpPr>
        <p:spPr>
          <a:xfrm>
            <a:off x="685800" y="2194560"/>
            <a:ext cx="10820400" cy="4215118"/>
          </a:xfrm>
        </p:spPr>
        <p:txBody>
          <a:bodyPr>
            <a:normAutofit fontScale="92500" lnSpcReduction="10000"/>
          </a:bodyPr>
          <a:lstStyle/>
          <a:p>
            <a:r>
              <a:rPr lang="en-US" sz="2400" dirty="0"/>
              <a:t>Develop a python script to be imported in ArcMap that dynamically gathers global earthquake data from the USGS website based on user input parameters for time period and magnitude and creates a point shapefile to be used in further analysis</a:t>
            </a:r>
          </a:p>
          <a:p>
            <a:r>
              <a:rPr lang="en-US" sz="2400" dirty="0"/>
              <a:t>Perform automated quadrant analysis of global Earthquake locations based on user input parameters for quadrat cell height and width</a:t>
            </a:r>
          </a:p>
          <a:p>
            <a:pPr lvl="1"/>
            <a:r>
              <a:rPr lang="en-US" sz="2400" dirty="0"/>
              <a:t>The calculated VMR will aid in monitoring the regional variability of global earthquake locations</a:t>
            </a:r>
          </a:p>
          <a:p>
            <a:pPr lvl="1"/>
            <a:r>
              <a:rPr lang="en-US" sz="2400" dirty="0"/>
              <a:t>Increases or decreases in the VMR value for the same time period could indicate a change in the location of regional fault and intra-fault earthquake occurrences</a:t>
            </a:r>
          </a:p>
          <a:p>
            <a:r>
              <a:rPr lang="en-US" sz="2400" dirty="0"/>
              <a:t>Create a global map of earthquake locations for the selected time period and earthquake magnitude </a:t>
            </a:r>
          </a:p>
          <a:p>
            <a:endParaRPr lang="en-US" dirty="0"/>
          </a:p>
        </p:txBody>
      </p:sp>
    </p:spTree>
    <p:extLst>
      <p:ext uri="{BB962C8B-B14F-4D97-AF65-F5344CB8AC3E}">
        <p14:creationId xmlns:p14="http://schemas.microsoft.com/office/powerpoint/2010/main" val="301177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CF8-1C6B-40CD-916E-7E441FFCE07F}"/>
              </a:ext>
            </a:extLst>
          </p:cNvPr>
          <p:cNvSpPr>
            <a:spLocks noGrp="1"/>
          </p:cNvSpPr>
          <p:nvPr>
            <p:ph type="title"/>
          </p:nvPr>
        </p:nvSpPr>
        <p:spPr/>
        <p:txBody>
          <a:bodyPr/>
          <a:lstStyle/>
          <a:p>
            <a:r>
              <a:rPr lang="en-US" dirty="0"/>
              <a:t>Quadrat analysis I</a:t>
            </a:r>
          </a:p>
        </p:txBody>
      </p:sp>
      <p:pic>
        <p:nvPicPr>
          <p:cNvPr id="8" name="Picture 7">
            <a:extLst>
              <a:ext uri="{FF2B5EF4-FFF2-40B4-BE49-F238E27FC236}">
                <a16:creationId xmlns:a16="http://schemas.microsoft.com/office/drawing/2014/main" id="{7FFE971C-8D8B-4305-8512-DF0C4421C770}"/>
              </a:ext>
            </a:extLst>
          </p:cNvPr>
          <p:cNvPicPr>
            <a:picLocks noChangeAspect="1"/>
          </p:cNvPicPr>
          <p:nvPr/>
        </p:nvPicPr>
        <p:blipFill>
          <a:blip r:embed="rId2"/>
          <a:stretch>
            <a:fillRect/>
          </a:stretch>
        </p:blipFill>
        <p:spPr>
          <a:xfrm>
            <a:off x="8409163" y="3079377"/>
            <a:ext cx="1725318" cy="731583"/>
          </a:xfrm>
          <a:prstGeom prst="rect">
            <a:avLst/>
          </a:prstGeom>
        </p:spPr>
      </p:pic>
      <p:pic>
        <p:nvPicPr>
          <p:cNvPr id="9" name="Picture 8">
            <a:extLst>
              <a:ext uri="{FF2B5EF4-FFF2-40B4-BE49-F238E27FC236}">
                <a16:creationId xmlns:a16="http://schemas.microsoft.com/office/drawing/2014/main" id="{E4E07776-FF33-4C66-ACA1-A29EFF8AFFC8}"/>
              </a:ext>
            </a:extLst>
          </p:cNvPr>
          <p:cNvPicPr>
            <a:picLocks noChangeAspect="1"/>
          </p:cNvPicPr>
          <p:nvPr/>
        </p:nvPicPr>
        <p:blipFill>
          <a:blip r:embed="rId3"/>
          <a:stretch>
            <a:fillRect/>
          </a:stretch>
        </p:blipFill>
        <p:spPr>
          <a:xfrm>
            <a:off x="8409163" y="3923496"/>
            <a:ext cx="2194750" cy="786452"/>
          </a:xfrm>
          <a:prstGeom prst="rect">
            <a:avLst/>
          </a:prstGeom>
        </p:spPr>
      </p:pic>
      <p:pic>
        <p:nvPicPr>
          <p:cNvPr id="10" name="Picture 9">
            <a:extLst>
              <a:ext uri="{FF2B5EF4-FFF2-40B4-BE49-F238E27FC236}">
                <a16:creationId xmlns:a16="http://schemas.microsoft.com/office/drawing/2014/main" id="{9763B1EE-1FF5-45B7-B0B2-DE34318AEA83}"/>
              </a:ext>
            </a:extLst>
          </p:cNvPr>
          <p:cNvPicPr>
            <a:picLocks noChangeAspect="1"/>
          </p:cNvPicPr>
          <p:nvPr/>
        </p:nvPicPr>
        <p:blipFill>
          <a:blip r:embed="rId4"/>
          <a:stretch>
            <a:fillRect/>
          </a:stretch>
        </p:blipFill>
        <p:spPr>
          <a:xfrm>
            <a:off x="6641170" y="4891286"/>
            <a:ext cx="5261304" cy="1524132"/>
          </a:xfrm>
          <a:prstGeom prst="rect">
            <a:avLst/>
          </a:prstGeom>
        </p:spPr>
      </p:pic>
      <p:sp>
        <p:nvSpPr>
          <p:cNvPr id="12" name="Content Placeholder 2">
            <a:extLst>
              <a:ext uri="{FF2B5EF4-FFF2-40B4-BE49-F238E27FC236}">
                <a16:creationId xmlns:a16="http://schemas.microsoft.com/office/drawing/2014/main" id="{7C1E817F-46C5-4DC3-904E-AA05E34749C9}"/>
              </a:ext>
            </a:extLst>
          </p:cNvPr>
          <p:cNvSpPr>
            <a:spLocks noGrp="1"/>
          </p:cNvSpPr>
          <p:nvPr>
            <p:ph idx="1"/>
          </p:nvPr>
        </p:nvSpPr>
        <p:spPr>
          <a:xfrm>
            <a:off x="677333" y="2194560"/>
            <a:ext cx="5816600" cy="4220858"/>
          </a:xfrm>
        </p:spPr>
        <p:txBody>
          <a:bodyPr>
            <a:normAutofit fontScale="92500" lnSpcReduction="10000"/>
          </a:bodyPr>
          <a:lstStyle/>
          <a:p>
            <a:r>
              <a:rPr lang="en-US" sz="2500" dirty="0"/>
              <a:t>Quadrat analysis is a form of spatial analysis that compares the spatial pattern and frequency of data in separate grids</a:t>
            </a:r>
          </a:p>
          <a:p>
            <a:r>
              <a:rPr lang="en-US" sz="2500" dirty="0"/>
              <a:t>Results of the analysis are examined using the variance-mean ratio (VMR), which examines the relationship between cell frequency variance and the mean cell frequency</a:t>
            </a:r>
          </a:p>
          <a:p>
            <a:r>
              <a:rPr lang="en-US" sz="2500" dirty="0"/>
              <a:t>VMR patterns:</a:t>
            </a:r>
          </a:p>
          <a:p>
            <a:pPr lvl="1"/>
            <a:r>
              <a:rPr lang="en-US" sz="2300" dirty="0"/>
              <a:t>VMR &gt; 1: clustered</a:t>
            </a:r>
          </a:p>
          <a:p>
            <a:pPr lvl="1"/>
            <a:r>
              <a:rPr lang="en-US" sz="2300" dirty="0"/>
              <a:t>VMR = 0: random</a:t>
            </a:r>
          </a:p>
          <a:p>
            <a:pPr lvl="1"/>
            <a:r>
              <a:rPr lang="en-US" sz="2300" dirty="0"/>
              <a:t>VMR &lt; 1: dispersed</a:t>
            </a:r>
          </a:p>
          <a:p>
            <a:endParaRPr lang="en-US" dirty="0"/>
          </a:p>
        </p:txBody>
      </p:sp>
      <p:pic>
        <p:nvPicPr>
          <p:cNvPr id="13" name="Picture 12">
            <a:extLst>
              <a:ext uri="{FF2B5EF4-FFF2-40B4-BE49-F238E27FC236}">
                <a16:creationId xmlns:a16="http://schemas.microsoft.com/office/drawing/2014/main" id="{88AC9F15-378E-4668-8893-3337DDBA6071}"/>
              </a:ext>
            </a:extLst>
          </p:cNvPr>
          <p:cNvPicPr>
            <a:picLocks noChangeAspect="1"/>
          </p:cNvPicPr>
          <p:nvPr/>
        </p:nvPicPr>
        <p:blipFill>
          <a:blip r:embed="rId5"/>
          <a:stretch>
            <a:fillRect/>
          </a:stretch>
        </p:blipFill>
        <p:spPr>
          <a:xfrm>
            <a:off x="7200900" y="2057401"/>
            <a:ext cx="11049711" cy="1080533"/>
          </a:xfrm>
          <a:prstGeom prst="rect">
            <a:avLst/>
          </a:prstGeom>
        </p:spPr>
      </p:pic>
    </p:spTree>
    <p:extLst>
      <p:ext uri="{BB962C8B-B14F-4D97-AF65-F5344CB8AC3E}">
        <p14:creationId xmlns:p14="http://schemas.microsoft.com/office/powerpoint/2010/main" val="123866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D225-62AD-4D14-8313-3E0D83DAF4A5}"/>
              </a:ext>
            </a:extLst>
          </p:cNvPr>
          <p:cNvSpPr>
            <a:spLocks noGrp="1"/>
          </p:cNvSpPr>
          <p:nvPr>
            <p:ph type="title"/>
          </p:nvPr>
        </p:nvSpPr>
        <p:spPr/>
        <p:txBody>
          <a:bodyPr/>
          <a:lstStyle/>
          <a:p>
            <a:r>
              <a:rPr lang="en-US" dirty="0"/>
              <a:t>Quadrat Analysis II</a:t>
            </a:r>
          </a:p>
        </p:txBody>
      </p:sp>
      <p:sp>
        <p:nvSpPr>
          <p:cNvPr id="3" name="Content Placeholder 2">
            <a:extLst>
              <a:ext uri="{FF2B5EF4-FFF2-40B4-BE49-F238E27FC236}">
                <a16:creationId xmlns:a16="http://schemas.microsoft.com/office/drawing/2014/main" id="{BF06EEFD-B25F-48A0-8D7B-C804978ACB1E}"/>
              </a:ext>
            </a:extLst>
          </p:cNvPr>
          <p:cNvSpPr>
            <a:spLocks noGrp="1"/>
          </p:cNvSpPr>
          <p:nvPr>
            <p:ph idx="1"/>
          </p:nvPr>
        </p:nvSpPr>
        <p:spPr/>
        <p:txBody>
          <a:bodyPr>
            <a:normAutofit lnSpcReduction="10000"/>
          </a:bodyPr>
          <a:lstStyle/>
          <a:p>
            <a:r>
              <a:rPr lang="en-US" dirty="0"/>
              <a:t>The differences in point data frequency for each cell provides an indication of how the data is globally distributed across the grid, which is measured by the total variance of each cell</a:t>
            </a:r>
          </a:p>
          <a:p>
            <a:r>
              <a:rPr lang="en-US" dirty="0"/>
              <a:t>The mean density of points in a cell is necessary to calculate the variance-mean ratio</a:t>
            </a:r>
          </a:p>
          <a:p>
            <a:r>
              <a:rPr lang="en-US" dirty="0"/>
              <a:t>The variance-mean ratio (VMR) is a measurement that is designed to minimize the bias (due to point density) that is inherent in the absolute variance</a:t>
            </a:r>
          </a:p>
          <a:p>
            <a:r>
              <a:rPr lang="en-US" dirty="0"/>
              <a:t>The VMR value functions as a gradient, whereby the data points will become more clustered as the VMR increases, and a decrease in VMR values suggests that the data is more dispersed</a:t>
            </a:r>
          </a:p>
          <a:p>
            <a:pPr lvl="1"/>
            <a:r>
              <a:rPr lang="en-US" dirty="0"/>
              <a:t>The closer the VMR value is to 1, the more likely the distribution resembles random noise</a:t>
            </a:r>
          </a:p>
        </p:txBody>
      </p:sp>
    </p:spTree>
    <p:extLst>
      <p:ext uri="{BB962C8B-B14F-4D97-AF65-F5344CB8AC3E}">
        <p14:creationId xmlns:p14="http://schemas.microsoft.com/office/powerpoint/2010/main" val="25888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7F21-4E34-4737-98A8-CF2153A565EA}"/>
              </a:ext>
            </a:extLst>
          </p:cNvPr>
          <p:cNvSpPr>
            <a:spLocks noGrp="1"/>
          </p:cNvSpPr>
          <p:nvPr>
            <p:ph type="title"/>
          </p:nvPr>
        </p:nvSpPr>
        <p:spPr/>
        <p:txBody>
          <a:bodyPr/>
          <a:lstStyle/>
          <a:p>
            <a:r>
              <a:rPr lang="en-US" dirty="0"/>
              <a:t>Quadrat analysis III</a:t>
            </a:r>
          </a:p>
        </p:txBody>
      </p:sp>
      <p:pic>
        <p:nvPicPr>
          <p:cNvPr id="4" name="Content Placeholder 3">
            <a:extLst>
              <a:ext uri="{FF2B5EF4-FFF2-40B4-BE49-F238E27FC236}">
                <a16:creationId xmlns:a16="http://schemas.microsoft.com/office/drawing/2014/main" id="{0F709BEA-0AF5-4004-8CC8-DFBD04E1A568}"/>
              </a:ext>
            </a:extLst>
          </p:cNvPr>
          <p:cNvPicPr>
            <a:picLocks noGrp="1" noChangeAspect="1"/>
          </p:cNvPicPr>
          <p:nvPr>
            <p:ph idx="1"/>
          </p:nvPr>
        </p:nvPicPr>
        <p:blipFill>
          <a:blip r:embed="rId2"/>
          <a:stretch>
            <a:fillRect/>
          </a:stretch>
        </p:blipFill>
        <p:spPr>
          <a:xfrm>
            <a:off x="687867" y="2906901"/>
            <a:ext cx="10678140" cy="1044197"/>
          </a:xfrm>
          <a:prstGeom prst="rect">
            <a:avLst/>
          </a:prstGeom>
        </p:spPr>
      </p:pic>
      <p:pic>
        <p:nvPicPr>
          <p:cNvPr id="5" name="Picture 4">
            <a:extLst>
              <a:ext uri="{FF2B5EF4-FFF2-40B4-BE49-F238E27FC236}">
                <a16:creationId xmlns:a16="http://schemas.microsoft.com/office/drawing/2014/main" id="{CC6508C5-AE35-420D-91BA-33E6737DE9AD}"/>
              </a:ext>
            </a:extLst>
          </p:cNvPr>
          <p:cNvPicPr>
            <a:picLocks noChangeAspect="1"/>
          </p:cNvPicPr>
          <p:nvPr/>
        </p:nvPicPr>
        <p:blipFill>
          <a:blip r:embed="rId3"/>
          <a:stretch>
            <a:fillRect/>
          </a:stretch>
        </p:blipFill>
        <p:spPr>
          <a:xfrm>
            <a:off x="6175899" y="2906901"/>
            <a:ext cx="1725318" cy="731583"/>
          </a:xfrm>
          <a:prstGeom prst="rect">
            <a:avLst/>
          </a:prstGeom>
        </p:spPr>
      </p:pic>
      <p:pic>
        <p:nvPicPr>
          <p:cNvPr id="6" name="Picture 5">
            <a:extLst>
              <a:ext uri="{FF2B5EF4-FFF2-40B4-BE49-F238E27FC236}">
                <a16:creationId xmlns:a16="http://schemas.microsoft.com/office/drawing/2014/main" id="{F12B83EB-7C52-4E33-9233-512178B5D7F0}"/>
              </a:ext>
            </a:extLst>
          </p:cNvPr>
          <p:cNvPicPr>
            <a:picLocks noChangeAspect="1"/>
          </p:cNvPicPr>
          <p:nvPr/>
        </p:nvPicPr>
        <p:blipFill>
          <a:blip r:embed="rId4"/>
          <a:stretch>
            <a:fillRect/>
          </a:stretch>
        </p:blipFill>
        <p:spPr>
          <a:xfrm>
            <a:off x="9595536" y="2906901"/>
            <a:ext cx="2194750" cy="786452"/>
          </a:xfrm>
          <a:prstGeom prst="rect">
            <a:avLst/>
          </a:prstGeom>
        </p:spPr>
      </p:pic>
      <p:sp>
        <p:nvSpPr>
          <p:cNvPr id="7" name="TextBox 6">
            <a:extLst>
              <a:ext uri="{FF2B5EF4-FFF2-40B4-BE49-F238E27FC236}">
                <a16:creationId xmlns:a16="http://schemas.microsoft.com/office/drawing/2014/main" id="{DD44DEF7-EF34-4977-B099-F5B265EFD338}"/>
              </a:ext>
            </a:extLst>
          </p:cNvPr>
          <p:cNvSpPr txBox="1"/>
          <p:nvPr/>
        </p:nvSpPr>
        <p:spPr>
          <a:xfrm>
            <a:off x="687867" y="3845368"/>
            <a:ext cx="3591170" cy="2117183"/>
          </a:xfrm>
          <a:prstGeom prst="rect">
            <a:avLst/>
          </a:prstGeom>
          <a:noFill/>
        </p:spPr>
        <p:txBody>
          <a:bodyPr wrap="square" rtlCol="0">
            <a:spAutoFit/>
          </a:bodyPr>
          <a:lstStyle/>
          <a:p>
            <a:pPr>
              <a:lnSpc>
                <a:spcPct val="150000"/>
              </a:lnSpc>
            </a:pPr>
            <a:r>
              <a:rPr lang="en-US" i="1" dirty="0"/>
              <a:t>f</a:t>
            </a:r>
            <a:r>
              <a:rPr lang="en-US" i="1" baseline="-25000" dirty="0"/>
              <a:t>i</a:t>
            </a:r>
            <a:r>
              <a:rPr lang="en-US" dirty="0"/>
              <a:t> = the frequency of cells with </a:t>
            </a:r>
            <a:r>
              <a:rPr lang="en-US" i="1" dirty="0" err="1"/>
              <a:t>i</a:t>
            </a:r>
            <a:r>
              <a:rPr lang="en-US" dirty="0"/>
              <a:t> earthquake points</a:t>
            </a:r>
          </a:p>
          <a:p>
            <a:pPr>
              <a:lnSpc>
                <a:spcPct val="150000"/>
              </a:lnSpc>
            </a:pPr>
            <a:r>
              <a:rPr lang="en-US" i="1" dirty="0"/>
              <a:t>X</a:t>
            </a:r>
            <a:r>
              <a:rPr lang="en-US" i="1" baseline="-25000" dirty="0"/>
              <a:t>i</a:t>
            </a:r>
            <a:r>
              <a:rPr lang="en-US" dirty="0"/>
              <a:t> = the number of earthquakes per cell</a:t>
            </a:r>
          </a:p>
          <a:p>
            <a:pPr>
              <a:lnSpc>
                <a:spcPct val="150000"/>
              </a:lnSpc>
            </a:pPr>
            <a:r>
              <a:rPr lang="en-US" i="1" dirty="0"/>
              <a:t>m</a:t>
            </a:r>
            <a:r>
              <a:rPr lang="en-US" dirty="0"/>
              <a:t> = the number of cells</a:t>
            </a:r>
          </a:p>
        </p:txBody>
      </p:sp>
      <p:sp>
        <p:nvSpPr>
          <p:cNvPr id="8" name="TextBox 7">
            <a:extLst>
              <a:ext uri="{FF2B5EF4-FFF2-40B4-BE49-F238E27FC236}">
                <a16:creationId xmlns:a16="http://schemas.microsoft.com/office/drawing/2014/main" id="{588945B6-0564-45F2-A694-17066548E7B5}"/>
              </a:ext>
            </a:extLst>
          </p:cNvPr>
          <p:cNvSpPr txBox="1"/>
          <p:nvPr/>
        </p:nvSpPr>
        <p:spPr>
          <a:xfrm>
            <a:off x="5526349" y="3845368"/>
            <a:ext cx="3591170" cy="1286186"/>
          </a:xfrm>
          <a:prstGeom prst="rect">
            <a:avLst/>
          </a:prstGeom>
          <a:noFill/>
        </p:spPr>
        <p:txBody>
          <a:bodyPr wrap="square" rtlCol="0">
            <a:spAutoFit/>
          </a:bodyPr>
          <a:lstStyle/>
          <a:p>
            <a:pPr>
              <a:lnSpc>
                <a:spcPct val="150000"/>
              </a:lnSpc>
            </a:pPr>
            <a:r>
              <a:rPr lang="en-US" i="1" dirty="0"/>
              <a:t>n = </a:t>
            </a:r>
            <a:r>
              <a:rPr lang="en-US" dirty="0"/>
              <a:t>the number of earthquake data points </a:t>
            </a:r>
            <a:endParaRPr lang="en-US" i="1" dirty="0"/>
          </a:p>
          <a:p>
            <a:pPr>
              <a:lnSpc>
                <a:spcPct val="150000"/>
              </a:lnSpc>
            </a:pPr>
            <a:r>
              <a:rPr lang="en-US" i="1" dirty="0"/>
              <a:t>m</a:t>
            </a:r>
            <a:r>
              <a:rPr lang="en-US" dirty="0"/>
              <a:t> = the number of cells</a:t>
            </a:r>
          </a:p>
        </p:txBody>
      </p:sp>
      <p:cxnSp>
        <p:nvCxnSpPr>
          <p:cNvPr id="10" name="Straight Arrow Connector 9">
            <a:extLst>
              <a:ext uri="{FF2B5EF4-FFF2-40B4-BE49-F238E27FC236}">
                <a16:creationId xmlns:a16="http://schemas.microsoft.com/office/drawing/2014/main" id="{8CC24373-997C-4FFD-B683-E267BC08DC80}"/>
              </a:ext>
            </a:extLst>
          </p:cNvPr>
          <p:cNvCxnSpPr>
            <a:cxnSpLocks/>
          </p:cNvCxnSpPr>
          <p:nvPr/>
        </p:nvCxnSpPr>
        <p:spPr>
          <a:xfrm>
            <a:off x="4944862" y="3272692"/>
            <a:ext cx="116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FD6C17D-1130-42D5-8457-44A6D8BB6CA3}"/>
              </a:ext>
            </a:extLst>
          </p:cNvPr>
          <p:cNvCxnSpPr>
            <a:cxnSpLocks/>
          </p:cNvCxnSpPr>
          <p:nvPr/>
        </p:nvCxnSpPr>
        <p:spPr>
          <a:xfrm>
            <a:off x="8282866" y="3272692"/>
            <a:ext cx="1200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2426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72</TotalTime>
  <Words>2171</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Century Gothic</vt:lpstr>
      <vt:lpstr>Vapor Trail</vt:lpstr>
      <vt:lpstr>Automated Quadrat Analysis of Real-time  USGS Earthquake Data</vt:lpstr>
      <vt:lpstr>INTRODUCTION I</vt:lpstr>
      <vt:lpstr>INTRODUCTION II</vt:lpstr>
      <vt:lpstr>The Problem</vt:lpstr>
      <vt:lpstr>JUSTIFICATION</vt:lpstr>
      <vt:lpstr>OBJECTIVE</vt:lpstr>
      <vt:lpstr>Quadrat analysis I</vt:lpstr>
      <vt:lpstr>Quadrat Analysis II</vt:lpstr>
      <vt:lpstr>Quadrat analysis III</vt:lpstr>
      <vt:lpstr>Main Processes</vt:lpstr>
      <vt:lpstr>Flowchart</vt:lpstr>
      <vt:lpstr>The Main Program</vt:lpstr>
      <vt:lpstr>URL Query I</vt:lpstr>
      <vt:lpstr>URL query II</vt:lpstr>
      <vt:lpstr>Create  feature class</vt:lpstr>
      <vt:lpstr>Create Quadrat Grid</vt:lpstr>
      <vt:lpstr>Calculate Statistics</vt:lpstr>
      <vt:lpstr>Generate  Data Text File</vt:lpstr>
      <vt:lpstr>Generate Map</vt:lpstr>
      <vt:lpstr>Generate log</vt:lpstr>
      <vt:lpstr>Results I</vt:lpstr>
      <vt:lpstr>Results II</vt:lpstr>
      <vt:lpstr>Results III</vt:lpstr>
      <vt:lpstr>Technical Issues</vt:lpstr>
      <vt:lpstr>Conclusion I</vt:lpstr>
      <vt:lpstr>CONCLUSION II</vt:lpstr>
      <vt:lpstr>Further development I</vt:lpstr>
      <vt:lpstr>Further Development II</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Quadrat Analysis of Real-time  USGS Earthquake Data</dc:title>
  <dc:creator>Dustin McGrew</dc:creator>
  <cp:lastModifiedBy>Dustin McGrew</cp:lastModifiedBy>
  <cp:revision>10</cp:revision>
  <dcterms:created xsi:type="dcterms:W3CDTF">2018-11-14T22:26:11Z</dcterms:created>
  <dcterms:modified xsi:type="dcterms:W3CDTF">2018-11-15T00:53:02Z</dcterms:modified>
</cp:coreProperties>
</file>