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533962d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533962d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ef23de3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ef23de3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533962d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533962d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f07f79e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f07f79e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533962d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533962d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ef23de30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ef23de30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434343"/>
                </a:solidFill>
                <a:latin typeface="Georgia"/>
                <a:ea typeface="Georgia"/>
                <a:cs typeface="Georgia"/>
                <a:sym typeface="Georgia"/>
              </a:rPr>
              <a:t>The cleaned data source already had the point-of-sale coordinates for each car, so after doing a .groupby() and .count() on that column, all that had to be done was to extract the coordinates column into useable series for Lat and Lng, and to use the Count totals as the intensity.</a:t>
            </a:r>
            <a:endParaRPr sz="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04ef2318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04ef2318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04ef2318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04ef2318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f07f79e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f07f79e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the questions we mentioned in the beginning. And list the key </a:t>
            </a:r>
            <a:r>
              <a:rPr lang="en"/>
              <a:t>findings in each graph.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ef23de3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ef23de3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04ef231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04ef231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f07f79eac_3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f07f79eac_3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04ef231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04ef231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ef23de3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ef23de3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04ef231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04ef231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533962d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533962d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533962d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533962d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hyperlink" Target="https://data.wa.go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Georgia"/>
                <a:ea typeface="Georgia"/>
                <a:cs typeface="Georgia"/>
                <a:sym typeface="Georgia"/>
              </a:rPr>
              <a:t>Driving the Future: An Analysis of Electric Car Sales in the State of Washington</a:t>
            </a:r>
            <a:endParaRPr>
              <a:latin typeface="Georgia"/>
              <a:ea typeface="Georgia"/>
              <a:cs typeface="Georgia"/>
              <a:sym typeface="Georgia"/>
            </a:endParaRPr>
          </a:p>
        </p:txBody>
      </p:sp>
      <p:sp>
        <p:nvSpPr>
          <p:cNvPr id="86" name="Google Shape;86;p13"/>
          <p:cNvSpPr txBox="1"/>
          <p:nvPr>
            <p:ph idx="1" type="subTitle"/>
          </p:nvPr>
        </p:nvSpPr>
        <p:spPr>
          <a:xfrm>
            <a:off x="311700" y="2712950"/>
            <a:ext cx="8442300" cy="2249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1900">
                <a:latin typeface="Georgia"/>
                <a:ea typeface="Georgia"/>
                <a:cs typeface="Georgia"/>
                <a:sym typeface="Georgia"/>
              </a:rPr>
              <a:t>by</a:t>
            </a:r>
            <a:endParaRPr sz="1900">
              <a:latin typeface="Georgia"/>
              <a:ea typeface="Georgia"/>
              <a:cs typeface="Georgia"/>
              <a:sym typeface="Georgia"/>
            </a:endParaRPr>
          </a:p>
          <a:p>
            <a:pPr indent="0" lvl="0" marL="0" rtl="0" algn="ctr">
              <a:spcBef>
                <a:spcPts val="0"/>
              </a:spcBef>
              <a:spcAft>
                <a:spcPts val="0"/>
              </a:spcAft>
              <a:buNone/>
            </a:pPr>
            <a:r>
              <a:t/>
            </a:r>
            <a:endParaRPr sz="1900">
              <a:latin typeface="Georgia"/>
              <a:ea typeface="Georgia"/>
              <a:cs typeface="Georgia"/>
              <a:sym typeface="Georgia"/>
            </a:endParaRPr>
          </a:p>
          <a:p>
            <a:pPr indent="0" lvl="0" marL="0" rtl="0" algn="ctr">
              <a:spcBef>
                <a:spcPts val="0"/>
              </a:spcBef>
              <a:spcAft>
                <a:spcPts val="0"/>
              </a:spcAft>
              <a:buNone/>
            </a:pPr>
            <a:r>
              <a:rPr lang="en" sz="1900">
                <a:latin typeface="Georgia"/>
                <a:ea typeface="Georgia"/>
                <a:cs typeface="Georgia"/>
                <a:sym typeface="Georgia"/>
              </a:rPr>
              <a:t>Angel Flores </a:t>
            </a:r>
            <a:endParaRPr sz="1900">
              <a:latin typeface="Georgia"/>
              <a:ea typeface="Georgia"/>
              <a:cs typeface="Georgia"/>
              <a:sym typeface="Georgia"/>
            </a:endParaRPr>
          </a:p>
          <a:p>
            <a:pPr indent="0" lvl="0" marL="0" rtl="0" algn="ctr">
              <a:spcBef>
                <a:spcPts val="0"/>
              </a:spcBef>
              <a:spcAft>
                <a:spcPts val="0"/>
              </a:spcAft>
              <a:buNone/>
            </a:pPr>
            <a:r>
              <a:rPr lang="en" sz="1900">
                <a:latin typeface="Georgia"/>
                <a:ea typeface="Georgia"/>
                <a:cs typeface="Georgia"/>
                <a:sym typeface="Georgia"/>
              </a:rPr>
              <a:t>Robert James</a:t>
            </a:r>
            <a:endParaRPr sz="1900">
              <a:latin typeface="Georgia"/>
              <a:ea typeface="Georgia"/>
              <a:cs typeface="Georgia"/>
              <a:sym typeface="Georgia"/>
            </a:endParaRPr>
          </a:p>
          <a:p>
            <a:pPr indent="0" lvl="0" marL="0" rtl="0" algn="ctr">
              <a:spcBef>
                <a:spcPts val="0"/>
              </a:spcBef>
              <a:spcAft>
                <a:spcPts val="0"/>
              </a:spcAft>
              <a:buNone/>
            </a:pPr>
            <a:r>
              <a:rPr lang="en" sz="1900">
                <a:latin typeface="Georgia"/>
                <a:ea typeface="Georgia"/>
                <a:cs typeface="Georgia"/>
                <a:sym typeface="Georgia"/>
              </a:rPr>
              <a:t>David Campos</a:t>
            </a:r>
            <a:endParaRPr sz="1900">
              <a:latin typeface="Georgia"/>
              <a:ea typeface="Georgia"/>
              <a:cs typeface="Georgia"/>
              <a:sym typeface="Georgia"/>
            </a:endParaRPr>
          </a:p>
          <a:p>
            <a:pPr indent="0" lvl="0" marL="0" rtl="0" algn="ctr">
              <a:spcBef>
                <a:spcPts val="0"/>
              </a:spcBef>
              <a:spcAft>
                <a:spcPts val="0"/>
              </a:spcAft>
              <a:buNone/>
            </a:pPr>
            <a:r>
              <a:rPr lang="en" sz="1900">
                <a:latin typeface="Georgia"/>
                <a:ea typeface="Georgia"/>
                <a:cs typeface="Georgia"/>
                <a:sym typeface="Georgia"/>
              </a:rPr>
              <a:t> Yu-Hsi Chen</a:t>
            </a:r>
            <a:endParaRPr sz="1900">
              <a:latin typeface="Georgia"/>
              <a:ea typeface="Georgia"/>
              <a:cs typeface="Georgia"/>
              <a:sym typeface="Georgia"/>
            </a:endParaRPr>
          </a:p>
          <a:p>
            <a:pPr indent="0" lvl="0" marL="0" rtl="0" algn="ctr">
              <a:spcBef>
                <a:spcPts val="0"/>
              </a:spcBef>
              <a:spcAft>
                <a:spcPts val="0"/>
              </a:spcAft>
              <a:buNone/>
            </a:pPr>
            <a:r>
              <a:rPr lang="en" sz="1900">
                <a:latin typeface="Georgia"/>
                <a:ea typeface="Georgia"/>
                <a:cs typeface="Georgia"/>
                <a:sym typeface="Georgia"/>
              </a:rPr>
              <a:t>Dustin Oakes </a:t>
            </a:r>
            <a:endParaRPr sz="1900">
              <a:latin typeface="Georgia"/>
              <a:ea typeface="Georgia"/>
              <a:cs typeface="Georgia"/>
              <a:sym typeface="Georgia"/>
            </a:endParaRPr>
          </a:p>
          <a:p>
            <a:pPr indent="0" lvl="0" marL="0" rtl="0" algn="ctr">
              <a:spcBef>
                <a:spcPts val="0"/>
              </a:spcBef>
              <a:spcAft>
                <a:spcPts val="0"/>
              </a:spcAft>
              <a:buNone/>
            </a:pPr>
            <a:r>
              <a:rPr lang="en" sz="1900">
                <a:latin typeface="Georgia"/>
                <a:ea typeface="Georgia"/>
                <a:cs typeface="Georgia"/>
                <a:sym typeface="Georgia"/>
              </a:rPr>
              <a:t>Patricia Roa</a:t>
            </a:r>
            <a:endParaRPr sz="1900">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nvSpPr>
        <p:spPr>
          <a:xfrm>
            <a:off x="6857950" y="326000"/>
            <a:ext cx="2226300" cy="567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Georgia"/>
                <a:ea typeface="Georgia"/>
                <a:cs typeface="Georgia"/>
                <a:sym typeface="Georgia"/>
              </a:rPr>
              <a:t>Bar graph of brands with 1000+ units sold.</a:t>
            </a:r>
            <a:endParaRPr b="1" sz="1500">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323850" lvl="0" marL="457200" rtl="0" algn="l">
              <a:spcBef>
                <a:spcPts val="0"/>
              </a:spcBef>
              <a:spcAft>
                <a:spcPts val="0"/>
              </a:spcAft>
              <a:buClr>
                <a:schemeClr val="lt1"/>
              </a:buClr>
              <a:buSzPts val="1500"/>
              <a:buFont typeface="Georgia"/>
              <a:buChar char="●"/>
            </a:pPr>
            <a:r>
              <a:rPr lang="en" sz="1500">
                <a:solidFill>
                  <a:schemeClr val="lt1"/>
                </a:solidFill>
                <a:latin typeface="Georgia"/>
                <a:ea typeface="Georgia"/>
                <a:cs typeface="Georgia"/>
                <a:sym typeface="Georgia"/>
              </a:rPr>
              <a:t>Even if electric car sales for Nissan, Chevrolet, and Ford were combined, Tesla still owns the market in Washington.</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300">
              <a:solidFill>
                <a:schemeClr val="lt1"/>
              </a:solidFill>
              <a:latin typeface="Georgia"/>
              <a:ea typeface="Georgia"/>
              <a:cs typeface="Georgia"/>
              <a:sym typeface="Georgia"/>
            </a:endParaRPr>
          </a:p>
          <a:p>
            <a:pPr indent="0" lvl="0" marL="0" rtl="0" algn="l">
              <a:spcBef>
                <a:spcPts val="0"/>
              </a:spcBef>
              <a:spcAft>
                <a:spcPts val="0"/>
              </a:spcAft>
              <a:buNone/>
            </a:pPr>
            <a:r>
              <a:t/>
            </a:r>
            <a:endParaRPr sz="1300">
              <a:solidFill>
                <a:schemeClr val="lt1"/>
              </a:solidFill>
              <a:latin typeface="Georgia"/>
              <a:ea typeface="Georgia"/>
              <a:cs typeface="Georgia"/>
              <a:sym typeface="Georgia"/>
            </a:endParaRPr>
          </a:p>
          <a:p>
            <a:pPr indent="0" lvl="0" marL="0" rtl="0" algn="l">
              <a:spcBef>
                <a:spcPts val="0"/>
              </a:spcBef>
              <a:spcAft>
                <a:spcPts val="0"/>
              </a:spcAft>
              <a:buNone/>
            </a:pPr>
            <a:r>
              <a:t/>
            </a:r>
            <a:endParaRPr sz="1300">
              <a:solidFill>
                <a:schemeClr val="lt1"/>
              </a:solidFill>
              <a:latin typeface="Georgia"/>
              <a:ea typeface="Georgia"/>
              <a:cs typeface="Georgia"/>
              <a:sym typeface="Georgia"/>
            </a:endParaRPr>
          </a:p>
          <a:p>
            <a:pPr indent="-323850" lvl="0" marL="457200" rtl="0" algn="l">
              <a:spcBef>
                <a:spcPts val="0"/>
              </a:spcBef>
              <a:spcAft>
                <a:spcPts val="0"/>
              </a:spcAft>
              <a:buClr>
                <a:schemeClr val="lt1"/>
              </a:buClr>
              <a:buSzPts val="1500"/>
              <a:buFont typeface="Georgia"/>
              <a:buChar char="●"/>
            </a:pPr>
            <a:r>
              <a:rPr lang="en" sz="1500">
                <a:solidFill>
                  <a:schemeClr val="lt1"/>
                </a:solidFill>
                <a:latin typeface="Georgia"/>
                <a:ea typeface="Georgia"/>
                <a:cs typeface="Georgia"/>
                <a:sym typeface="Georgia"/>
              </a:rPr>
              <a:t>The least popular brands for electric cars are Chrysler, Hyundai and Jeep.</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a:p>
            <a:pPr indent="0" lvl="0" marL="0" rtl="0" algn="l">
              <a:spcBef>
                <a:spcPts val="0"/>
              </a:spcBef>
              <a:spcAft>
                <a:spcPts val="0"/>
              </a:spcAft>
              <a:buNone/>
            </a:pPr>
            <a:r>
              <a:t/>
            </a:r>
            <a:endParaRPr/>
          </a:p>
        </p:txBody>
      </p:sp>
      <p:pic>
        <p:nvPicPr>
          <p:cNvPr id="143" name="Google Shape;143;p22"/>
          <p:cNvPicPr preferRelativeResize="0"/>
          <p:nvPr/>
        </p:nvPicPr>
        <p:blipFill>
          <a:blip r:embed="rId3">
            <a:alphaModFix/>
          </a:blip>
          <a:stretch>
            <a:fillRect/>
          </a:stretch>
        </p:blipFill>
        <p:spPr>
          <a:xfrm>
            <a:off x="0" y="0"/>
            <a:ext cx="685795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latin typeface="Georgia"/>
                <a:ea typeface="Georgia"/>
                <a:cs typeface="Georgia"/>
                <a:sym typeface="Georgia"/>
              </a:rPr>
              <a:t>Key Findings of Electric Car Sales in WA </a:t>
            </a:r>
            <a:endParaRPr>
              <a:latin typeface="Georgia"/>
              <a:ea typeface="Georgia"/>
              <a:cs typeface="Georgia"/>
              <a:sym typeface="Georgia"/>
            </a:endParaRPr>
          </a:p>
        </p:txBody>
      </p:sp>
      <p:sp>
        <p:nvSpPr>
          <p:cNvPr id="149" name="Google Shape;149;p23"/>
          <p:cNvSpPr txBox="1"/>
          <p:nvPr>
            <p:ph idx="1" type="body"/>
          </p:nvPr>
        </p:nvSpPr>
        <p:spPr>
          <a:xfrm>
            <a:off x="311700" y="1229875"/>
            <a:ext cx="50838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accent1"/>
              </a:buClr>
              <a:buSzPts val="1800"/>
              <a:buFont typeface="Georgia"/>
              <a:buAutoNum type="arabicPeriod"/>
            </a:pPr>
            <a:r>
              <a:rPr b="1" lang="en">
                <a:solidFill>
                  <a:schemeClr val="accent1"/>
                </a:solidFill>
                <a:latin typeface="Georgia"/>
                <a:ea typeface="Georgia"/>
                <a:cs typeface="Georgia"/>
                <a:sym typeface="Georgia"/>
              </a:rPr>
              <a:t>Electric Battery Vehicles </a:t>
            </a:r>
            <a:r>
              <a:rPr lang="en">
                <a:solidFill>
                  <a:schemeClr val="accent1"/>
                </a:solidFill>
                <a:latin typeface="Georgia"/>
                <a:ea typeface="Georgia"/>
                <a:cs typeface="Georgia"/>
                <a:sym typeface="Georgia"/>
              </a:rPr>
              <a:t>are </a:t>
            </a:r>
            <a:r>
              <a:rPr b="1" lang="en">
                <a:solidFill>
                  <a:schemeClr val="accent1"/>
                </a:solidFill>
                <a:latin typeface="Georgia"/>
                <a:ea typeface="Georgia"/>
                <a:cs typeface="Georgia"/>
                <a:sym typeface="Georgia"/>
              </a:rPr>
              <a:t>more popular </a:t>
            </a:r>
            <a:r>
              <a:rPr lang="en">
                <a:solidFill>
                  <a:schemeClr val="accent1"/>
                </a:solidFill>
                <a:latin typeface="Georgia"/>
                <a:ea typeface="Georgia"/>
                <a:cs typeface="Georgia"/>
                <a:sym typeface="Georgia"/>
              </a:rPr>
              <a:t>than Hybrid-Electric Vehicles </a:t>
            </a:r>
            <a:endParaRPr>
              <a:solidFill>
                <a:schemeClr val="accent1"/>
              </a:solidFill>
              <a:latin typeface="Georgia"/>
              <a:ea typeface="Georgia"/>
              <a:cs typeface="Georgia"/>
              <a:sym typeface="Georgia"/>
            </a:endParaRPr>
          </a:p>
          <a:p>
            <a:pPr indent="0" lvl="0" marL="0" rtl="0" algn="l">
              <a:spcBef>
                <a:spcPts val="1200"/>
              </a:spcBef>
              <a:spcAft>
                <a:spcPts val="0"/>
              </a:spcAft>
              <a:buNone/>
            </a:pPr>
            <a:r>
              <a:t/>
            </a:r>
            <a:endParaRPr>
              <a:solidFill>
                <a:schemeClr val="accent1"/>
              </a:solidFill>
              <a:latin typeface="Georgia"/>
              <a:ea typeface="Georgia"/>
              <a:cs typeface="Georgia"/>
              <a:sym typeface="Georgia"/>
            </a:endParaRPr>
          </a:p>
          <a:p>
            <a:pPr indent="-342900" lvl="0" marL="457200" rtl="0" algn="l">
              <a:spcBef>
                <a:spcPts val="1200"/>
              </a:spcBef>
              <a:spcAft>
                <a:spcPts val="0"/>
              </a:spcAft>
              <a:buClr>
                <a:schemeClr val="accent1"/>
              </a:buClr>
              <a:buSzPts val="1800"/>
              <a:buFont typeface="Georgia"/>
              <a:buAutoNum type="arabicPeriod"/>
            </a:pPr>
            <a:r>
              <a:rPr lang="en">
                <a:solidFill>
                  <a:schemeClr val="accent1"/>
                </a:solidFill>
                <a:latin typeface="Georgia"/>
                <a:ea typeface="Georgia"/>
                <a:cs typeface="Georgia"/>
                <a:sym typeface="Georgia"/>
              </a:rPr>
              <a:t>Despite newer Hybrid-Electric car models entering the market, this type of vehicle is steadily declining in sale. </a:t>
            </a:r>
            <a:endParaRPr>
              <a:solidFill>
                <a:schemeClr val="accent1"/>
              </a:solidFill>
              <a:latin typeface="Georgia"/>
              <a:ea typeface="Georgia"/>
              <a:cs typeface="Georgia"/>
              <a:sym typeface="Georgia"/>
            </a:endParaRPr>
          </a:p>
          <a:p>
            <a:pPr indent="0" lvl="0" marL="0" rtl="0" algn="l">
              <a:spcBef>
                <a:spcPts val="1200"/>
              </a:spcBef>
              <a:spcAft>
                <a:spcPts val="0"/>
              </a:spcAft>
              <a:buNone/>
            </a:pPr>
            <a:r>
              <a:t/>
            </a:r>
            <a:endParaRPr>
              <a:solidFill>
                <a:schemeClr val="accent1"/>
              </a:solidFill>
              <a:latin typeface="Georgia"/>
              <a:ea typeface="Georgia"/>
              <a:cs typeface="Georgia"/>
              <a:sym typeface="Georgia"/>
            </a:endParaRPr>
          </a:p>
          <a:p>
            <a:pPr indent="-342900" lvl="0" marL="457200" rtl="0" algn="l">
              <a:spcBef>
                <a:spcPts val="1200"/>
              </a:spcBef>
              <a:spcAft>
                <a:spcPts val="0"/>
              </a:spcAft>
              <a:buClr>
                <a:schemeClr val="accent1"/>
              </a:buClr>
              <a:buSzPts val="1800"/>
              <a:buFont typeface="Georgia"/>
              <a:buAutoNum type="arabicPeriod"/>
            </a:pPr>
            <a:r>
              <a:rPr b="1" lang="en">
                <a:solidFill>
                  <a:schemeClr val="accent1"/>
                </a:solidFill>
                <a:latin typeface="Georgia"/>
                <a:ea typeface="Georgia"/>
                <a:cs typeface="Georgia"/>
                <a:sym typeface="Georgia"/>
              </a:rPr>
              <a:t>Tesla</a:t>
            </a:r>
            <a:r>
              <a:rPr lang="en">
                <a:solidFill>
                  <a:schemeClr val="accent1"/>
                </a:solidFill>
                <a:latin typeface="Georgia"/>
                <a:ea typeface="Georgia"/>
                <a:cs typeface="Georgia"/>
                <a:sym typeface="Georgia"/>
              </a:rPr>
              <a:t> is the </a:t>
            </a:r>
            <a:r>
              <a:rPr b="1" lang="en">
                <a:solidFill>
                  <a:schemeClr val="accent1"/>
                </a:solidFill>
                <a:latin typeface="Georgia"/>
                <a:ea typeface="Georgia"/>
                <a:cs typeface="Georgia"/>
                <a:sym typeface="Georgia"/>
              </a:rPr>
              <a:t>highest selling electric car</a:t>
            </a:r>
            <a:r>
              <a:rPr lang="en">
                <a:solidFill>
                  <a:schemeClr val="accent1"/>
                </a:solidFill>
                <a:latin typeface="Georgia"/>
                <a:ea typeface="Georgia"/>
                <a:cs typeface="Georgia"/>
                <a:sym typeface="Georgia"/>
              </a:rPr>
              <a:t> </a:t>
            </a:r>
            <a:r>
              <a:rPr b="1" lang="en">
                <a:solidFill>
                  <a:schemeClr val="accent1"/>
                </a:solidFill>
                <a:latin typeface="Georgia"/>
                <a:ea typeface="Georgia"/>
                <a:cs typeface="Georgia"/>
                <a:sym typeface="Georgia"/>
              </a:rPr>
              <a:t>brand</a:t>
            </a:r>
            <a:r>
              <a:rPr lang="en">
                <a:solidFill>
                  <a:schemeClr val="accent1"/>
                </a:solidFill>
                <a:latin typeface="Georgia"/>
                <a:ea typeface="Georgia"/>
                <a:cs typeface="Georgia"/>
                <a:sym typeface="Georgia"/>
              </a:rPr>
              <a:t> in the state of Washington.</a:t>
            </a:r>
            <a:endParaRPr>
              <a:latin typeface="Georgia"/>
              <a:ea typeface="Georgia"/>
              <a:cs typeface="Georgia"/>
              <a:sym typeface="Georgia"/>
            </a:endParaRPr>
          </a:p>
        </p:txBody>
      </p:sp>
      <p:pic>
        <p:nvPicPr>
          <p:cNvPr id="150" name="Google Shape;150;p23"/>
          <p:cNvPicPr preferRelativeResize="0"/>
          <p:nvPr/>
        </p:nvPicPr>
        <p:blipFill>
          <a:blip r:embed="rId3">
            <a:alphaModFix/>
          </a:blip>
          <a:stretch>
            <a:fillRect/>
          </a:stretch>
        </p:blipFill>
        <p:spPr>
          <a:xfrm>
            <a:off x="5266875" y="1068701"/>
            <a:ext cx="3877125" cy="2582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075" y="228600"/>
            <a:ext cx="8520600" cy="57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en" sz="2161">
                <a:latin typeface="Georgia"/>
                <a:ea typeface="Georgia"/>
                <a:cs typeface="Georgia"/>
                <a:sym typeface="Georgia"/>
              </a:rPr>
              <a:t>Top 4 Selling Electric Car Brands in each county</a:t>
            </a:r>
            <a:endParaRPr sz="2161">
              <a:latin typeface="Georgia"/>
              <a:ea typeface="Georgia"/>
              <a:cs typeface="Georgia"/>
              <a:sym typeface="Georgia"/>
            </a:endParaRPr>
          </a:p>
        </p:txBody>
      </p:sp>
      <p:sp>
        <p:nvSpPr>
          <p:cNvPr id="156" name="Google Shape;156;p24"/>
          <p:cNvSpPr/>
          <p:nvPr/>
        </p:nvSpPr>
        <p:spPr>
          <a:xfrm>
            <a:off x="3920425" y="1049950"/>
            <a:ext cx="1006200" cy="15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nvSpPr>
        <p:spPr>
          <a:xfrm>
            <a:off x="3573150" y="696800"/>
            <a:ext cx="22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Without</a:t>
            </a:r>
            <a:r>
              <a:rPr lang="en">
                <a:latin typeface="Georgia"/>
                <a:ea typeface="Georgia"/>
                <a:cs typeface="Georgia"/>
                <a:sym typeface="Georgia"/>
              </a:rPr>
              <a:t> King County</a:t>
            </a:r>
            <a:endParaRPr>
              <a:latin typeface="Georgia"/>
              <a:ea typeface="Georgia"/>
              <a:cs typeface="Georgia"/>
              <a:sym typeface="Georgia"/>
            </a:endParaRPr>
          </a:p>
        </p:txBody>
      </p:sp>
      <p:pic>
        <p:nvPicPr>
          <p:cNvPr id="158" name="Google Shape;158;p24"/>
          <p:cNvPicPr preferRelativeResize="0"/>
          <p:nvPr/>
        </p:nvPicPr>
        <p:blipFill>
          <a:blip r:embed="rId3">
            <a:alphaModFix/>
          </a:blip>
          <a:stretch>
            <a:fillRect/>
          </a:stretch>
        </p:blipFill>
        <p:spPr>
          <a:xfrm>
            <a:off x="171200" y="1209848"/>
            <a:ext cx="3749225" cy="3380027"/>
          </a:xfrm>
          <a:prstGeom prst="rect">
            <a:avLst/>
          </a:prstGeom>
          <a:noFill/>
          <a:ln>
            <a:noFill/>
          </a:ln>
        </p:spPr>
      </p:pic>
      <p:pic>
        <p:nvPicPr>
          <p:cNvPr id="159" name="Google Shape;159;p24"/>
          <p:cNvPicPr preferRelativeResize="0"/>
          <p:nvPr/>
        </p:nvPicPr>
        <p:blipFill>
          <a:blip r:embed="rId4">
            <a:alphaModFix/>
          </a:blip>
          <a:stretch>
            <a:fillRect/>
          </a:stretch>
        </p:blipFill>
        <p:spPr>
          <a:xfrm>
            <a:off x="4926625" y="1209850"/>
            <a:ext cx="3749224" cy="3432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2385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Georgia"/>
                <a:ea typeface="Georgia"/>
                <a:cs typeface="Georgia"/>
                <a:sym typeface="Georgia"/>
              </a:rPr>
              <a:t>Key Findings</a:t>
            </a:r>
            <a:endParaRPr>
              <a:solidFill>
                <a:schemeClr val="lt1"/>
              </a:solidFill>
              <a:latin typeface="Georgia"/>
              <a:ea typeface="Georgia"/>
              <a:cs typeface="Georgia"/>
              <a:sym typeface="Georgia"/>
            </a:endParaRPr>
          </a:p>
        </p:txBody>
      </p:sp>
      <p:sp>
        <p:nvSpPr>
          <p:cNvPr id="165" name="Google Shape;165;p25"/>
          <p:cNvSpPr txBox="1"/>
          <p:nvPr>
            <p:ph idx="1" type="body"/>
          </p:nvPr>
        </p:nvSpPr>
        <p:spPr>
          <a:xfrm>
            <a:off x="311700" y="902250"/>
            <a:ext cx="7958400" cy="3918600"/>
          </a:xfrm>
          <a:prstGeom prst="rect">
            <a:avLst/>
          </a:prstGeom>
        </p:spPr>
        <p:txBody>
          <a:bodyPr anchorCtr="0" anchor="t" bIns="91425" lIns="91425" spcFirstLastPara="1" rIns="91425" wrap="square" tIns="91425">
            <a:noAutofit/>
          </a:bodyPr>
          <a:lstStyle/>
          <a:p>
            <a:pPr indent="-334327" lvl="0" marL="457200" rtl="0" algn="l">
              <a:lnSpc>
                <a:spcPct val="95000"/>
              </a:lnSpc>
              <a:spcBef>
                <a:spcPts val="0"/>
              </a:spcBef>
              <a:spcAft>
                <a:spcPts val="0"/>
              </a:spcAft>
              <a:buClr>
                <a:schemeClr val="lt1"/>
              </a:buClr>
              <a:buSzPts val="1665"/>
              <a:buFont typeface="Georgia"/>
              <a:buChar char="●"/>
            </a:pPr>
            <a:r>
              <a:rPr b="1" lang="en" sz="1665">
                <a:solidFill>
                  <a:schemeClr val="lt1"/>
                </a:solidFill>
                <a:latin typeface="Georgia"/>
                <a:ea typeface="Georgia"/>
                <a:cs typeface="Georgia"/>
                <a:sym typeface="Georgia"/>
              </a:rPr>
              <a:t>Tesla</a:t>
            </a:r>
            <a:r>
              <a:rPr lang="en" sz="1665">
                <a:solidFill>
                  <a:schemeClr val="lt1"/>
                </a:solidFill>
                <a:latin typeface="Georgia"/>
                <a:ea typeface="Georgia"/>
                <a:cs typeface="Georgia"/>
                <a:sym typeface="Georgia"/>
              </a:rPr>
              <a:t> is the most popular electric vehicle brand in each county.</a:t>
            </a:r>
            <a:endParaRPr sz="1665">
              <a:solidFill>
                <a:schemeClr val="lt1"/>
              </a:solidFill>
              <a:latin typeface="Georgia"/>
              <a:ea typeface="Georgia"/>
              <a:cs typeface="Georgia"/>
              <a:sym typeface="Georgia"/>
            </a:endParaRPr>
          </a:p>
          <a:p>
            <a:pPr indent="0" lvl="0" marL="457200" rtl="0" algn="l">
              <a:lnSpc>
                <a:spcPct val="95000"/>
              </a:lnSpc>
              <a:spcBef>
                <a:spcPts val="1200"/>
              </a:spcBef>
              <a:spcAft>
                <a:spcPts val="0"/>
              </a:spcAft>
              <a:buSzPts val="1018"/>
              <a:buNone/>
            </a:pPr>
            <a:r>
              <a:t/>
            </a:r>
            <a:endParaRPr sz="1665">
              <a:solidFill>
                <a:schemeClr val="lt1"/>
              </a:solidFill>
              <a:latin typeface="Georgia"/>
              <a:ea typeface="Georgia"/>
              <a:cs typeface="Georgia"/>
              <a:sym typeface="Georgia"/>
            </a:endParaRPr>
          </a:p>
          <a:p>
            <a:pPr indent="-334327" lvl="0" marL="457200" rtl="0" algn="l">
              <a:lnSpc>
                <a:spcPct val="95000"/>
              </a:lnSpc>
              <a:spcBef>
                <a:spcPts val="1200"/>
              </a:spcBef>
              <a:spcAft>
                <a:spcPts val="0"/>
              </a:spcAft>
              <a:buClr>
                <a:schemeClr val="lt1"/>
              </a:buClr>
              <a:buSzPts val="1665"/>
              <a:buFont typeface="Georgia"/>
              <a:buChar char="●"/>
            </a:pPr>
            <a:r>
              <a:rPr lang="en" sz="1665">
                <a:solidFill>
                  <a:schemeClr val="lt1"/>
                </a:solidFill>
                <a:latin typeface="Georgia"/>
                <a:ea typeface="Georgia"/>
                <a:cs typeface="Georgia"/>
                <a:sym typeface="Georgia"/>
              </a:rPr>
              <a:t>Without the giant Tesla, </a:t>
            </a:r>
            <a:r>
              <a:rPr b="1" lang="en" sz="1665">
                <a:solidFill>
                  <a:schemeClr val="lt1"/>
                </a:solidFill>
                <a:latin typeface="Georgia"/>
                <a:ea typeface="Georgia"/>
                <a:cs typeface="Georgia"/>
                <a:sym typeface="Georgia"/>
              </a:rPr>
              <a:t>Nissan</a:t>
            </a:r>
            <a:r>
              <a:rPr lang="en" sz="1665">
                <a:solidFill>
                  <a:schemeClr val="lt1"/>
                </a:solidFill>
                <a:latin typeface="Georgia"/>
                <a:ea typeface="Georgia"/>
                <a:cs typeface="Georgia"/>
                <a:sym typeface="Georgia"/>
              </a:rPr>
              <a:t> is thriving in electric car sales in all counties.</a:t>
            </a:r>
            <a:endParaRPr sz="1665">
              <a:solidFill>
                <a:schemeClr val="lt1"/>
              </a:solidFill>
              <a:latin typeface="Georgia"/>
              <a:ea typeface="Georgia"/>
              <a:cs typeface="Georgia"/>
              <a:sym typeface="Georgia"/>
            </a:endParaRPr>
          </a:p>
          <a:p>
            <a:pPr indent="0" lvl="0" marL="457200" rtl="0" algn="l">
              <a:lnSpc>
                <a:spcPct val="95000"/>
              </a:lnSpc>
              <a:spcBef>
                <a:spcPts val="1200"/>
              </a:spcBef>
              <a:spcAft>
                <a:spcPts val="0"/>
              </a:spcAft>
              <a:buSzPts val="1018"/>
              <a:buNone/>
            </a:pPr>
            <a:r>
              <a:t/>
            </a:r>
            <a:endParaRPr sz="1665">
              <a:solidFill>
                <a:schemeClr val="lt1"/>
              </a:solidFill>
              <a:latin typeface="Georgia"/>
              <a:ea typeface="Georgia"/>
              <a:cs typeface="Georgia"/>
              <a:sym typeface="Georgia"/>
            </a:endParaRPr>
          </a:p>
          <a:p>
            <a:pPr indent="-334327" lvl="0" marL="457200" rtl="0" algn="l">
              <a:lnSpc>
                <a:spcPct val="95000"/>
              </a:lnSpc>
              <a:spcBef>
                <a:spcPts val="1200"/>
              </a:spcBef>
              <a:spcAft>
                <a:spcPts val="0"/>
              </a:spcAft>
              <a:buClr>
                <a:schemeClr val="lt1"/>
              </a:buClr>
              <a:buSzPts val="1665"/>
              <a:buFont typeface="Georgia"/>
              <a:buChar char="●"/>
            </a:pPr>
            <a:r>
              <a:rPr b="1" lang="en" sz="1665">
                <a:solidFill>
                  <a:schemeClr val="lt1"/>
                </a:solidFill>
                <a:latin typeface="Georgia"/>
                <a:ea typeface="Georgia"/>
                <a:cs typeface="Georgia"/>
                <a:sym typeface="Georgia"/>
              </a:rPr>
              <a:t>King county</a:t>
            </a:r>
            <a:r>
              <a:rPr lang="en" sz="1665">
                <a:solidFill>
                  <a:schemeClr val="lt1"/>
                </a:solidFill>
                <a:latin typeface="Georgia"/>
                <a:ea typeface="Georgia"/>
                <a:cs typeface="Georgia"/>
                <a:sym typeface="Georgia"/>
              </a:rPr>
              <a:t> is area that sold and owns the most electric vehicles, followed by Snohomish,  Pierce, and Clark county. </a:t>
            </a:r>
            <a:endParaRPr sz="1665">
              <a:solidFill>
                <a:schemeClr val="lt1"/>
              </a:solidFill>
              <a:latin typeface="Georgia"/>
              <a:ea typeface="Georgia"/>
              <a:cs typeface="Georgia"/>
              <a:sym typeface="Georgia"/>
            </a:endParaRPr>
          </a:p>
          <a:p>
            <a:pPr indent="0" lvl="0" marL="457200" rtl="0" algn="l">
              <a:lnSpc>
                <a:spcPct val="95000"/>
              </a:lnSpc>
              <a:spcBef>
                <a:spcPts val="1200"/>
              </a:spcBef>
              <a:spcAft>
                <a:spcPts val="0"/>
              </a:spcAft>
              <a:buSzPts val="1018"/>
              <a:buNone/>
            </a:pPr>
            <a:r>
              <a:t/>
            </a:r>
            <a:endParaRPr sz="1665">
              <a:solidFill>
                <a:schemeClr val="lt1"/>
              </a:solidFill>
              <a:latin typeface="Georgia"/>
              <a:ea typeface="Georgia"/>
              <a:cs typeface="Georgia"/>
              <a:sym typeface="Georgia"/>
            </a:endParaRPr>
          </a:p>
          <a:p>
            <a:pPr indent="-334327" lvl="0" marL="457200" rtl="0" algn="l">
              <a:lnSpc>
                <a:spcPct val="95000"/>
              </a:lnSpc>
              <a:spcBef>
                <a:spcPts val="1200"/>
              </a:spcBef>
              <a:spcAft>
                <a:spcPts val="0"/>
              </a:spcAft>
              <a:buClr>
                <a:schemeClr val="lt1"/>
              </a:buClr>
              <a:buSzPts val="1665"/>
              <a:buFont typeface="Georgia"/>
              <a:buChar char="●"/>
            </a:pPr>
            <a:r>
              <a:rPr lang="en" sz="1665">
                <a:solidFill>
                  <a:schemeClr val="lt1"/>
                </a:solidFill>
                <a:latin typeface="Georgia"/>
                <a:ea typeface="Georgia"/>
                <a:cs typeface="Georgia"/>
                <a:sym typeface="Georgia"/>
              </a:rPr>
              <a:t>There is a </a:t>
            </a:r>
            <a:r>
              <a:rPr b="1" lang="en" sz="1665">
                <a:solidFill>
                  <a:schemeClr val="lt1"/>
                </a:solidFill>
                <a:latin typeface="Georgia"/>
                <a:ea typeface="Georgia"/>
                <a:cs typeface="Georgia"/>
                <a:sym typeface="Georgia"/>
              </a:rPr>
              <a:t>direct positive correlation</a:t>
            </a:r>
            <a:r>
              <a:rPr lang="en" sz="1665">
                <a:solidFill>
                  <a:schemeClr val="lt1"/>
                </a:solidFill>
                <a:latin typeface="Georgia"/>
                <a:ea typeface="Georgia"/>
                <a:cs typeface="Georgia"/>
                <a:sym typeface="Georgia"/>
              </a:rPr>
              <a:t> between electric vehicle sales and county population observed. </a:t>
            </a:r>
            <a:endParaRPr sz="1665">
              <a:solidFill>
                <a:schemeClr val="lt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121551" y="0"/>
            <a:ext cx="9022451" cy="5729917"/>
          </a:xfrm>
          <a:prstGeom prst="rect">
            <a:avLst/>
          </a:prstGeom>
          <a:noFill/>
          <a:ln>
            <a:noFill/>
          </a:ln>
        </p:spPr>
      </p:pic>
      <p:sp>
        <p:nvSpPr>
          <p:cNvPr id="171" name="Google Shape;171;p26"/>
          <p:cNvSpPr txBox="1"/>
          <p:nvPr/>
        </p:nvSpPr>
        <p:spPr>
          <a:xfrm>
            <a:off x="705625" y="373175"/>
            <a:ext cx="785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highlight>
                  <a:schemeClr val="lt1"/>
                </a:highlight>
                <a:latin typeface="Georgia"/>
                <a:ea typeface="Georgia"/>
                <a:cs typeface="Georgia"/>
                <a:sym typeface="Georgia"/>
              </a:rPr>
              <a:t>Heatmap: Volume of Battery and Hybrid Car Sales in Washington </a:t>
            </a:r>
            <a:endParaRPr b="1">
              <a:solidFill>
                <a:schemeClr val="dk2"/>
              </a:solidFill>
              <a:highlight>
                <a:schemeClr val="lt1"/>
              </a:highlight>
              <a:latin typeface="Georgia"/>
              <a:ea typeface="Georgia"/>
              <a:cs typeface="Georgia"/>
              <a:sym typeface="Georgia"/>
            </a:endParaRPr>
          </a:p>
          <a:p>
            <a:pPr indent="0" lvl="0" marL="0" rtl="0" algn="ctr">
              <a:spcBef>
                <a:spcPts val="0"/>
              </a:spcBef>
              <a:spcAft>
                <a:spcPts val="0"/>
              </a:spcAft>
              <a:buNone/>
            </a:pPr>
            <a:r>
              <a:t/>
            </a:r>
            <a:endParaRPr b="1">
              <a:solidFill>
                <a:schemeClr val="dk2"/>
              </a:solidFill>
              <a:highlight>
                <a:schemeClr val="lt1"/>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Georgia"/>
                <a:ea typeface="Georgia"/>
                <a:cs typeface="Georgia"/>
                <a:sym typeface="Georgia"/>
              </a:rPr>
              <a:t>F</a:t>
            </a:r>
            <a:r>
              <a:rPr lang="en">
                <a:solidFill>
                  <a:schemeClr val="lt1"/>
                </a:solidFill>
                <a:latin typeface="Georgia"/>
                <a:ea typeface="Georgia"/>
                <a:cs typeface="Georgia"/>
                <a:sym typeface="Georgia"/>
              </a:rPr>
              <a:t>indings of the Heatmap</a:t>
            </a:r>
            <a:endParaRPr>
              <a:solidFill>
                <a:schemeClr val="lt1"/>
              </a:solidFill>
              <a:latin typeface="Georgia"/>
              <a:ea typeface="Georgia"/>
              <a:cs typeface="Georgia"/>
              <a:sym typeface="Georgia"/>
            </a:endParaRPr>
          </a:p>
        </p:txBody>
      </p:sp>
      <p:sp>
        <p:nvSpPr>
          <p:cNvPr id="177" name="Google Shape;177;p27"/>
          <p:cNvSpPr txBox="1"/>
          <p:nvPr>
            <p:ph idx="1" type="body"/>
          </p:nvPr>
        </p:nvSpPr>
        <p:spPr>
          <a:xfrm>
            <a:off x="120075" y="1098775"/>
            <a:ext cx="5114100" cy="3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586">
                <a:solidFill>
                  <a:schemeClr val="lt1"/>
                </a:solidFill>
                <a:latin typeface="Georgia"/>
                <a:ea typeface="Georgia"/>
                <a:cs typeface="Georgia"/>
                <a:sym typeface="Georgia"/>
              </a:rPr>
              <a:t>To create the heatmap, we used the gmaps api.</a:t>
            </a:r>
            <a:endParaRPr sz="1586">
              <a:solidFill>
                <a:schemeClr val="lt1"/>
              </a:solidFill>
              <a:latin typeface="Georgia"/>
              <a:ea typeface="Georgia"/>
              <a:cs typeface="Georgia"/>
              <a:sym typeface="Georgia"/>
            </a:endParaRPr>
          </a:p>
          <a:p>
            <a:pPr indent="0" lvl="0" marL="0" rtl="0" algn="l">
              <a:spcBef>
                <a:spcPts val="1200"/>
              </a:spcBef>
              <a:spcAft>
                <a:spcPts val="0"/>
              </a:spcAft>
              <a:buSzPts val="605"/>
              <a:buNone/>
            </a:pPr>
            <a:r>
              <a:rPr lang="en" sz="1586">
                <a:solidFill>
                  <a:schemeClr val="lt1"/>
                </a:solidFill>
                <a:latin typeface="Georgia"/>
                <a:ea typeface="Georgia"/>
                <a:cs typeface="Georgia"/>
                <a:sym typeface="Georgia"/>
              </a:rPr>
              <a:t>By extracting the coordinates and plotting the longitude and latitude with the point-of-sale, it can be observed that:</a:t>
            </a:r>
            <a:endParaRPr sz="1586">
              <a:solidFill>
                <a:schemeClr val="lt1"/>
              </a:solidFill>
              <a:latin typeface="Georgia"/>
              <a:ea typeface="Georgia"/>
              <a:cs typeface="Georgia"/>
              <a:sym typeface="Georgia"/>
            </a:endParaRPr>
          </a:p>
          <a:p>
            <a:pPr indent="-329343" lvl="0" marL="457200" rtl="0" algn="l">
              <a:spcBef>
                <a:spcPts val="1200"/>
              </a:spcBef>
              <a:spcAft>
                <a:spcPts val="0"/>
              </a:spcAft>
              <a:buClr>
                <a:schemeClr val="lt1"/>
              </a:buClr>
              <a:buSzPts val="1587"/>
              <a:buFont typeface="Georgia"/>
              <a:buChar char="-"/>
            </a:pPr>
            <a:r>
              <a:rPr lang="en" sz="1586">
                <a:solidFill>
                  <a:schemeClr val="lt1"/>
                </a:solidFill>
                <a:latin typeface="Georgia"/>
                <a:ea typeface="Georgia"/>
                <a:cs typeface="Georgia"/>
                <a:sym typeface="Georgia"/>
              </a:rPr>
              <a:t>More cars tended to be sold in places with </a:t>
            </a:r>
            <a:r>
              <a:rPr b="1" lang="en" sz="1586">
                <a:solidFill>
                  <a:schemeClr val="lt1"/>
                </a:solidFill>
                <a:latin typeface="Georgia"/>
                <a:ea typeface="Georgia"/>
                <a:cs typeface="Georgia"/>
                <a:sym typeface="Georgia"/>
              </a:rPr>
              <a:t>higher population density</a:t>
            </a:r>
            <a:r>
              <a:rPr lang="en" sz="1586">
                <a:solidFill>
                  <a:schemeClr val="lt1"/>
                </a:solidFill>
                <a:latin typeface="Georgia"/>
                <a:ea typeface="Georgia"/>
                <a:cs typeface="Georgia"/>
                <a:sym typeface="Georgia"/>
              </a:rPr>
              <a:t>.</a:t>
            </a:r>
            <a:endParaRPr sz="1586">
              <a:solidFill>
                <a:schemeClr val="lt1"/>
              </a:solidFill>
              <a:latin typeface="Georgia"/>
              <a:ea typeface="Georgia"/>
              <a:cs typeface="Georgia"/>
              <a:sym typeface="Georgia"/>
            </a:endParaRPr>
          </a:p>
          <a:p>
            <a:pPr indent="0" lvl="0" marL="457200" rtl="0" algn="l">
              <a:spcBef>
                <a:spcPts val="1200"/>
              </a:spcBef>
              <a:spcAft>
                <a:spcPts val="0"/>
              </a:spcAft>
              <a:buSzPts val="605"/>
              <a:buNone/>
            </a:pPr>
            <a:r>
              <a:t/>
            </a:r>
            <a:endParaRPr sz="1586">
              <a:solidFill>
                <a:schemeClr val="lt1"/>
              </a:solidFill>
              <a:latin typeface="Georgia"/>
              <a:ea typeface="Georgia"/>
              <a:cs typeface="Georgia"/>
              <a:sym typeface="Georgia"/>
            </a:endParaRPr>
          </a:p>
          <a:p>
            <a:pPr indent="-329343" lvl="0" marL="457200" rtl="0" algn="l">
              <a:spcBef>
                <a:spcPts val="1200"/>
              </a:spcBef>
              <a:spcAft>
                <a:spcPts val="0"/>
              </a:spcAft>
              <a:buClr>
                <a:schemeClr val="lt1"/>
              </a:buClr>
              <a:buSzPts val="1587"/>
              <a:buFont typeface="Georgia"/>
              <a:buChar char="-"/>
            </a:pPr>
            <a:r>
              <a:rPr lang="en" sz="1586">
                <a:solidFill>
                  <a:schemeClr val="lt1"/>
                </a:solidFill>
                <a:latin typeface="Georgia"/>
                <a:ea typeface="Georgia"/>
                <a:cs typeface="Georgia"/>
                <a:sym typeface="Georgia"/>
              </a:rPr>
              <a:t>Portland, Tacoma, Olimpia, and Spokane were all areas of high sale volumes, but </a:t>
            </a:r>
            <a:r>
              <a:rPr b="1" lang="en" sz="1586">
                <a:solidFill>
                  <a:schemeClr val="lt1"/>
                </a:solidFill>
                <a:latin typeface="Georgia"/>
                <a:ea typeface="Georgia"/>
                <a:cs typeface="Georgia"/>
                <a:sym typeface="Georgia"/>
              </a:rPr>
              <a:t>Seattle</a:t>
            </a:r>
            <a:r>
              <a:rPr lang="en" sz="1586">
                <a:solidFill>
                  <a:schemeClr val="lt1"/>
                </a:solidFill>
                <a:latin typeface="Georgia"/>
                <a:ea typeface="Georgia"/>
                <a:cs typeface="Georgia"/>
                <a:sym typeface="Georgia"/>
              </a:rPr>
              <a:t> had the most electric car sales.</a:t>
            </a:r>
            <a:endParaRPr sz="1586">
              <a:solidFill>
                <a:schemeClr val="lt1"/>
              </a:solidFill>
              <a:latin typeface="Georgia"/>
              <a:ea typeface="Georgia"/>
              <a:cs typeface="Georgia"/>
              <a:sym typeface="Georgia"/>
            </a:endParaRPr>
          </a:p>
          <a:p>
            <a:pPr indent="0" lvl="0" marL="457200" rtl="0" algn="l">
              <a:spcBef>
                <a:spcPts val="1200"/>
              </a:spcBef>
              <a:spcAft>
                <a:spcPts val="1200"/>
              </a:spcAft>
              <a:buSzPts val="605"/>
              <a:buNone/>
            </a:pPr>
            <a:r>
              <a:t/>
            </a:r>
            <a:endParaRPr sz="989">
              <a:latin typeface="Georgia"/>
              <a:ea typeface="Georgia"/>
              <a:cs typeface="Georgia"/>
              <a:sym typeface="Georgia"/>
            </a:endParaRPr>
          </a:p>
        </p:txBody>
      </p:sp>
      <p:pic>
        <p:nvPicPr>
          <p:cNvPr id="178" name="Google Shape;178;p27"/>
          <p:cNvPicPr preferRelativeResize="0"/>
          <p:nvPr/>
        </p:nvPicPr>
        <p:blipFill>
          <a:blip r:embed="rId3">
            <a:alphaModFix/>
          </a:blip>
          <a:stretch>
            <a:fillRect/>
          </a:stretch>
        </p:blipFill>
        <p:spPr>
          <a:xfrm>
            <a:off x="5234175" y="1017800"/>
            <a:ext cx="3757425" cy="250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6307375" y="734275"/>
            <a:ext cx="2345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lt1"/>
              </a:solidFill>
              <a:latin typeface="Georgia"/>
              <a:ea typeface="Georgia"/>
              <a:cs typeface="Georgia"/>
              <a:sym typeface="Georgia"/>
            </a:endParaRPr>
          </a:p>
        </p:txBody>
      </p:sp>
      <p:pic>
        <p:nvPicPr>
          <p:cNvPr id="184" name="Google Shape;184;p28"/>
          <p:cNvPicPr preferRelativeResize="0"/>
          <p:nvPr/>
        </p:nvPicPr>
        <p:blipFill>
          <a:blip r:embed="rId3">
            <a:alphaModFix/>
          </a:blip>
          <a:stretch>
            <a:fillRect/>
          </a:stretch>
        </p:blipFill>
        <p:spPr>
          <a:xfrm>
            <a:off x="77500" y="70600"/>
            <a:ext cx="6055424" cy="4982124"/>
          </a:xfrm>
          <a:prstGeom prst="rect">
            <a:avLst/>
          </a:prstGeom>
          <a:noFill/>
          <a:ln>
            <a:noFill/>
          </a:ln>
        </p:spPr>
      </p:pic>
      <p:sp>
        <p:nvSpPr>
          <p:cNvPr id="185" name="Google Shape;185;p28"/>
          <p:cNvSpPr txBox="1"/>
          <p:nvPr/>
        </p:nvSpPr>
        <p:spPr>
          <a:xfrm>
            <a:off x="6404150" y="393325"/>
            <a:ext cx="2345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Georgia"/>
                <a:ea typeface="Georgia"/>
                <a:cs typeface="Georgia"/>
                <a:sym typeface="Georgia"/>
              </a:rPr>
              <a:t>There are 109,137 electric cars sold and registered in WA.</a:t>
            </a:r>
            <a:endParaRPr sz="1500">
              <a:solidFill>
                <a:schemeClr val="lt1"/>
              </a:solidFill>
              <a:latin typeface="Georgia"/>
              <a:ea typeface="Georgia"/>
              <a:cs typeface="Georgia"/>
              <a:sym typeface="Georgia"/>
            </a:endParaRPr>
          </a:p>
        </p:txBody>
      </p:sp>
      <p:sp>
        <p:nvSpPr>
          <p:cNvPr id="186" name="Google Shape;186;p28"/>
          <p:cNvSpPr txBox="1"/>
          <p:nvPr/>
        </p:nvSpPr>
        <p:spPr>
          <a:xfrm>
            <a:off x="6525175" y="1401850"/>
            <a:ext cx="2127900" cy="36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Georgia"/>
                <a:ea typeface="Georgia"/>
                <a:cs typeface="Georgia"/>
                <a:sym typeface="Georgia"/>
              </a:rPr>
              <a:t>King County</a:t>
            </a:r>
            <a:r>
              <a:rPr lang="en">
                <a:solidFill>
                  <a:schemeClr val="lt1"/>
                </a:solidFill>
                <a:latin typeface="Georgia"/>
                <a:ea typeface="Georgia"/>
                <a:cs typeface="Georgia"/>
                <a:sym typeface="Georgia"/>
              </a:rPr>
              <a:t> sold and owns the most electric vehicles followed by Snohomish and Pierce.</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King County accounts for </a:t>
            </a:r>
            <a:r>
              <a:rPr b="1" lang="en" sz="1700">
                <a:solidFill>
                  <a:schemeClr val="lt1"/>
                </a:solidFill>
                <a:latin typeface="Georgia"/>
                <a:ea typeface="Georgia"/>
                <a:cs typeface="Georgia"/>
                <a:sym typeface="Georgia"/>
              </a:rPr>
              <a:t>52.6%</a:t>
            </a:r>
            <a:r>
              <a:rPr lang="en">
                <a:solidFill>
                  <a:schemeClr val="lt1"/>
                </a:solidFill>
                <a:latin typeface="Georgia"/>
                <a:ea typeface="Georgia"/>
                <a:cs typeface="Georgia"/>
                <a:sym typeface="Georgia"/>
              </a:rPr>
              <a:t> of all electric cars in WA with 57,360 e-vehicles sold and registered.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Snohomish - 12,018 EV’s (11%)</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Pierce - 8,211 EV’s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(7.5%)</a:t>
            </a:r>
            <a:endParaRPr>
              <a:solidFill>
                <a:schemeClr val="lt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6394075" y="1571350"/>
            <a:ext cx="2531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Georgia"/>
                <a:ea typeface="Georgia"/>
                <a:cs typeface="Georgia"/>
                <a:sym typeface="Georgia"/>
              </a:rPr>
              <a:t>The county of Garfield had the overall lowest electric car sales over the last decade with only 4 electric cars registered and sold. (0.003%)</a:t>
            </a:r>
            <a:br>
              <a:rPr lang="en">
                <a:solidFill>
                  <a:schemeClr val="lt1"/>
                </a:solidFill>
                <a:latin typeface="Georgia"/>
                <a:ea typeface="Georgia"/>
                <a:cs typeface="Georgia"/>
                <a:sym typeface="Georgia"/>
              </a:rPr>
            </a:b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Columbia - 13 EV’s (0.01%)</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Ferry - 27 EV’s (0.02%)</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pic>
        <p:nvPicPr>
          <p:cNvPr id="192" name="Google Shape;192;p29"/>
          <p:cNvPicPr preferRelativeResize="0"/>
          <p:nvPr/>
        </p:nvPicPr>
        <p:blipFill>
          <a:blip r:embed="rId3">
            <a:alphaModFix/>
          </a:blip>
          <a:stretch>
            <a:fillRect/>
          </a:stretch>
        </p:blipFill>
        <p:spPr>
          <a:xfrm>
            <a:off x="0" y="0"/>
            <a:ext cx="6171075" cy="5333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Conclusions</a:t>
            </a:r>
            <a:endParaRPr>
              <a:latin typeface="Georgia"/>
              <a:ea typeface="Georgia"/>
              <a:cs typeface="Georgia"/>
              <a:sym typeface="Georgia"/>
            </a:endParaRPr>
          </a:p>
        </p:txBody>
      </p:sp>
      <p:sp>
        <p:nvSpPr>
          <p:cNvPr id="198" name="Google Shape;19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AutoNum type="arabicPeriod"/>
            </a:pPr>
            <a:r>
              <a:rPr lang="en">
                <a:solidFill>
                  <a:schemeClr val="accent1"/>
                </a:solidFill>
                <a:latin typeface="Georgia"/>
                <a:ea typeface="Georgia"/>
                <a:cs typeface="Georgia"/>
                <a:sym typeface="Georgia"/>
              </a:rPr>
              <a:t>Battery electric vehicles are the most popular selling type of electric car.</a:t>
            </a:r>
            <a:endParaRPr>
              <a:solidFill>
                <a:schemeClr val="accent1"/>
              </a:solidFill>
              <a:latin typeface="Georgia"/>
              <a:ea typeface="Georgia"/>
              <a:cs typeface="Georgia"/>
              <a:sym typeface="Georgia"/>
            </a:endParaRPr>
          </a:p>
          <a:p>
            <a:pPr indent="-342900" lvl="0" marL="457200" rtl="0" algn="l">
              <a:spcBef>
                <a:spcPts val="0"/>
              </a:spcBef>
              <a:spcAft>
                <a:spcPts val="0"/>
              </a:spcAft>
              <a:buClr>
                <a:schemeClr val="accent1"/>
              </a:buClr>
              <a:buSzPts val="1800"/>
              <a:buFont typeface="Georgia"/>
              <a:buAutoNum type="arabicPeriod"/>
            </a:pPr>
            <a:r>
              <a:rPr lang="en">
                <a:solidFill>
                  <a:schemeClr val="accent1"/>
                </a:solidFill>
                <a:latin typeface="Georgia"/>
                <a:ea typeface="Georgia"/>
                <a:cs typeface="Georgia"/>
                <a:sym typeface="Georgia"/>
              </a:rPr>
              <a:t>Tesla is the most popular brand of electric vehicle in the state of Washington. Tesla is also the most popular brand in every county in Washington.</a:t>
            </a:r>
            <a:endParaRPr>
              <a:solidFill>
                <a:schemeClr val="accent1"/>
              </a:solidFill>
              <a:latin typeface="Georgia"/>
              <a:ea typeface="Georgia"/>
              <a:cs typeface="Georgia"/>
              <a:sym typeface="Georgia"/>
            </a:endParaRPr>
          </a:p>
          <a:p>
            <a:pPr indent="-342900" lvl="0" marL="457200" rtl="0" algn="l">
              <a:spcBef>
                <a:spcPts val="0"/>
              </a:spcBef>
              <a:spcAft>
                <a:spcPts val="0"/>
              </a:spcAft>
              <a:buClr>
                <a:schemeClr val="accent1"/>
              </a:buClr>
              <a:buSzPts val="1800"/>
              <a:buFont typeface="Georgia"/>
              <a:buAutoNum type="arabicPeriod"/>
            </a:pPr>
            <a:r>
              <a:rPr lang="en">
                <a:solidFill>
                  <a:schemeClr val="accent1"/>
                </a:solidFill>
                <a:latin typeface="Georgia"/>
                <a:ea typeface="Georgia"/>
                <a:cs typeface="Georgia"/>
                <a:sym typeface="Georgia"/>
              </a:rPr>
              <a:t>Electric Vehicle sales are significantly high in King County, followed by Snohomish and Pierce.</a:t>
            </a:r>
            <a:endParaRPr>
              <a:solidFill>
                <a:schemeClr val="accent1"/>
              </a:solidFill>
              <a:latin typeface="Georgia"/>
              <a:ea typeface="Georgia"/>
              <a:cs typeface="Georgia"/>
              <a:sym typeface="Georgia"/>
            </a:endParaRPr>
          </a:p>
          <a:p>
            <a:pPr indent="-342900" lvl="0" marL="457200" rtl="0" algn="l">
              <a:spcBef>
                <a:spcPts val="0"/>
              </a:spcBef>
              <a:spcAft>
                <a:spcPts val="0"/>
              </a:spcAft>
              <a:buClr>
                <a:schemeClr val="accent1"/>
              </a:buClr>
              <a:buSzPts val="1800"/>
              <a:buFont typeface="Georgia"/>
              <a:buAutoNum type="arabicPeriod"/>
            </a:pPr>
            <a:r>
              <a:rPr lang="en">
                <a:solidFill>
                  <a:schemeClr val="accent1"/>
                </a:solidFill>
                <a:latin typeface="Georgia"/>
                <a:ea typeface="Georgia"/>
                <a:cs typeface="Georgia"/>
                <a:sym typeface="Georgia"/>
              </a:rPr>
              <a:t>Electric</a:t>
            </a:r>
            <a:r>
              <a:rPr lang="en">
                <a:solidFill>
                  <a:schemeClr val="accent1"/>
                </a:solidFill>
                <a:latin typeface="Georgia"/>
                <a:ea typeface="Georgia"/>
                <a:cs typeface="Georgia"/>
                <a:sym typeface="Georgia"/>
              </a:rPr>
              <a:t> Vehicle sales were extremely low in counties Garfield, Columbia, and Ferry. </a:t>
            </a:r>
            <a:endParaRPr>
              <a:solidFill>
                <a:schemeClr val="accent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311700" y="342475"/>
            <a:ext cx="35307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Georgia"/>
                <a:ea typeface="Georgia"/>
                <a:cs typeface="Georgia"/>
                <a:sym typeface="Georgia"/>
              </a:rPr>
              <a:t>Premise</a:t>
            </a:r>
            <a:endParaRPr>
              <a:latin typeface="Georgia"/>
              <a:ea typeface="Georgia"/>
              <a:cs typeface="Georgia"/>
              <a:sym typeface="Georgia"/>
            </a:endParaRPr>
          </a:p>
        </p:txBody>
      </p:sp>
      <p:sp>
        <p:nvSpPr>
          <p:cNvPr id="92" name="Google Shape;92;p14"/>
          <p:cNvSpPr txBox="1"/>
          <p:nvPr/>
        </p:nvSpPr>
        <p:spPr>
          <a:xfrm>
            <a:off x="80675" y="1167950"/>
            <a:ext cx="4215600" cy="2616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An imaginary client wants to open a used car dealership in Washington State. </a:t>
            </a:r>
            <a:endParaRPr sz="1600">
              <a:solidFill>
                <a:schemeClr val="lt1"/>
              </a:solidFill>
              <a:latin typeface="Georgia"/>
              <a:ea typeface="Georgia"/>
              <a:cs typeface="Georgia"/>
              <a:sym typeface="Georgia"/>
            </a:endParaRPr>
          </a:p>
          <a:p>
            <a:pPr indent="0" lvl="0" marL="457200" rtl="0" algn="l">
              <a:spcBef>
                <a:spcPts val="0"/>
              </a:spcBef>
              <a:spcAft>
                <a:spcPts val="0"/>
              </a:spcAft>
              <a:buNone/>
            </a:pPr>
            <a:r>
              <a:t/>
            </a:r>
            <a:endParaRPr sz="1600">
              <a:solidFill>
                <a:schemeClr val="lt1"/>
              </a:solidFill>
              <a:latin typeface="Georgia"/>
              <a:ea typeface="Georgia"/>
              <a:cs typeface="Georgia"/>
              <a:sym typeface="Georgia"/>
            </a:endParaRPr>
          </a:p>
          <a:p>
            <a:pPr indent="0" lvl="0" marL="457200" rtl="0" algn="l">
              <a:spcBef>
                <a:spcPts val="0"/>
              </a:spcBef>
              <a:spcAft>
                <a:spcPts val="0"/>
              </a:spcAft>
              <a:buNone/>
            </a:pPr>
            <a:r>
              <a:t/>
            </a:r>
            <a:endParaRPr sz="1600">
              <a:solidFill>
                <a:schemeClr val="lt1"/>
              </a:solidFill>
              <a:latin typeface="Georgia"/>
              <a:ea typeface="Georgia"/>
              <a:cs typeface="Georgia"/>
              <a:sym typeface="Georgia"/>
            </a:endParaRPr>
          </a:p>
          <a:p>
            <a:pPr indent="0" lvl="0" marL="457200" rtl="0" algn="l">
              <a:spcBef>
                <a:spcPts val="0"/>
              </a:spcBef>
              <a:spcAft>
                <a:spcPts val="0"/>
              </a:spcAft>
              <a:buNone/>
            </a:pPr>
            <a:r>
              <a:t/>
            </a:r>
            <a:endParaRPr sz="1600">
              <a:solidFill>
                <a:schemeClr val="lt1"/>
              </a:solidFill>
              <a:latin typeface="Georgia"/>
              <a:ea typeface="Georgia"/>
              <a:cs typeface="Georgia"/>
              <a:sym typeface="Georgia"/>
            </a:endParaRPr>
          </a:p>
          <a:p>
            <a:pPr indent="-330200" lvl="0" marL="457200" rtl="0" algn="l">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They want to specialize in either fuel efficient hybrid vehicles or battery-powered electric vehicles. </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pic>
        <p:nvPicPr>
          <p:cNvPr id="93" name="Google Shape;93;p14"/>
          <p:cNvPicPr preferRelativeResize="0"/>
          <p:nvPr/>
        </p:nvPicPr>
        <p:blipFill>
          <a:blip r:embed="rId3">
            <a:alphaModFix/>
          </a:blip>
          <a:stretch>
            <a:fillRect/>
          </a:stretch>
        </p:blipFill>
        <p:spPr>
          <a:xfrm>
            <a:off x="4337650" y="1135075"/>
            <a:ext cx="4543002" cy="30279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11700" y="342475"/>
            <a:ext cx="35307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Georgia"/>
                <a:ea typeface="Georgia"/>
                <a:cs typeface="Georgia"/>
                <a:sym typeface="Georgia"/>
              </a:rPr>
              <a:t>Premise</a:t>
            </a:r>
            <a:endParaRPr>
              <a:latin typeface="Georgia"/>
              <a:ea typeface="Georgia"/>
              <a:cs typeface="Georgia"/>
              <a:sym typeface="Georgia"/>
            </a:endParaRPr>
          </a:p>
        </p:txBody>
      </p:sp>
      <p:sp>
        <p:nvSpPr>
          <p:cNvPr id="99" name="Google Shape;99;p15"/>
          <p:cNvSpPr txBox="1"/>
          <p:nvPr/>
        </p:nvSpPr>
        <p:spPr>
          <a:xfrm>
            <a:off x="121025" y="1167950"/>
            <a:ext cx="4175100" cy="3540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They want to stock the most popular make of car for the area that they open their lot in. </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sz="1600">
              <a:solidFill>
                <a:schemeClr val="lt1"/>
              </a:solidFill>
              <a:latin typeface="Georgia"/>
              <a:ea typeface="Georgia"/>
              <a:cs typeface="Georgia"/>
              <a:sym typeface="Georgia"/>
            </a:endParaRPr>
          </a:p>
          <a:p>
            <a:pPr indent="-330200" lvl="0" marL="457200" rtl="0" algn="l">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They plan on opening their lot in an area where a lot of new cars are sold in order to make buying and reselling vehicles easier in a market full of potential buyers.</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 </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pic>
        <p:nvPicPr>
          <p:cNvPr id="100" name="Google Shape;100;p15"/>
          <p:cNvPicPr preferRelativeResize="0"/>
          <p:nvPr/>
        </p:nvPicPr>
        <p:blipFill>
          <a:blip r:embed="rId3">
            <a:alphaModFix/>
          </a:blip>
          <a:stretch>
            <a:fillRect/>
          </a:stretch>
        </p:blipFill>
        <p:spPr>
          <a:xfrm>
            <a:off x="4337650" y="961400"/>
            <a:ext cx="4803574" cy="3201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2" type="body"/>
          </p:nvPr>
        </p:nvSpPr>
        <p:spPr>
          <a:xfrm>
            <a:off x="421275" y="289775"/>
            <a:ext cx="4097400" cy="47994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t/>
            </a:r>
            <a:endParaRPr b="1" sz="1400">
              <a:solidFill>
                <a:schemeClr val="accent1"/>
              </a:solidFill>
              <a:latin typeface="Georgia"/>
              <a:ea typeface="Georgia"/>
              <a:cs typeface="Georgia"/>
              <a:sym typeface="Georgia"/>
            </a:endParaRPr>
          </a:p>
          <a:p>
            <a:pPr indent="0" lvl="0" marL="0" rtl="0" algn="ctr">
              <a:lnSpc>
                <a:spcPct val="100000"/>
              </a:lnSpc>
              <a:spcBef>
                <a:spcPts val="0"/>
              </a:spcBef>
              <a:spcAft>
                <a:spcPts val="0"/>
              </a:spcAft>
              <a:buNone/>
            </a:pPr>
            <a:r>
              <a:rPr b="1" lang="en" sz="1400">
                <a:solidFill>
                  <a:schemeClr val="accent1"/>
                </a:solidFill>
                <a:latin typeface="Georgia"/>
                <a:ea typeface="Georgia"/>
                <a:cs typeface="Georgia"/>
                <a:sym typeface="Georgia"/>
              </a:rPr>
              <a:t>OUR INQUIRIES OF ELECTRIC VEHICLES IN WASHINGTON:</a:t>
            </a:r>
            <a:endParaRPr b="1" sz="1400">
              <a:solidFill>
                <a:schemeClr val="accent1"/>
              </a:solidFill>
              <a:latin typeface="Georgia"/>
              <a:ea typeface="Georgia"/>
              <a:cs typeface="Georgia"/>
              <a:sym typeface="Georgia"/>
            </a:endParaRPr>
          </a:p>
          <a:p>
            <a:pPr indent="0" lvl="0" marL="0" rtl="0" algn="ctr">
              <a:lnSpc>
                <a:spcPct val="100000"/>
              </a:lnSpc>
              <a:spcBef>
                <a:spcPts val="0"/>
              </a:spcBef>
              <a:spcAft>
                <a:spcPts val="0"/>
              </a:spcAft>
              <a:buNone/>
            </a:pPr>
            <a:r>
              <a:t/>
            </a:r>
            <a:endParaRPr sz="1400">
              <a:solidFill>
                <a:schemeClr val="accent1"/>
              </a:solidFill>
              <a:latin typeface="Georgia"/>
              <a:ea typeface="Georgia"/>
              <a:cs typeface="Georgia"/>
              <a:sym typeface="Georgia"/>
            </a:endParaRPr>
          </a:p>
          <a:p>
            <a:pPr indent="0" lvl="0" marL="0" rtl="0" algn="l">
              <a:lnSpc>
                <a:spcPct val="100000"/>
              </a:lnSpc>
              <a:spcBef>
                <a:spcPts val="0"/>
              </a:spcBef>
              <a:spcAft>
                <a:spcPts val="0"/>
              </a:spcAft>
              <a:buNone/>
            </a:pPr>
            <a:r>
              <a:t/>
            </a:r>
            <a:endParaRPr sz="1400">
              <a:solidFill>
                <a:schemeClr val="accent1"/>
              </a:solidFill>
              <a:latin typeface="Georgia"/>
              <a:ea typeface="Georgia"/>
              <a:cs typeface="Georgia"/>
              <a:sym typeface="Georgia"/>
            </a:endParaRPr>
          </a:p>
          <a:p>
            <a:pPr indent="-330200" lvl="0" marL="457200" rtl="0" algn="l">
              <a:lnSpc>
                <a:spcPct val="100000"/>
              </a:lnSpc>
              <a:spcBef>
                <a:spcPts val="0"/>
              </a:spcBef>
              <a:spcAft>
                <a:spcPts val="0"/>
              </a:spcAft>
              <a:buClr>
                <a:schemeClr val="accent1"/>
              </a:buClr>
              <a:buSzPts val="1600"/>
              <a:buFont typeface="Georgia"/>
              <a:buAutoNum type="arabicPeriod"/>
            </a:pPr>
            <a:r>
              <a:rPr lang="en" sz="1600">
                <a:solidFill>
                  <a:schemeClr val="accent1"/>
                </a:solidFill>
                <a:latin typeface="Georgia"/>
                <a:ea typeface="Georgia"/>
                <a:cs typeface="Georgia"/>
                <a:sym typeface="Georgia"/>
              </a:rPr>
              <a:t>Which type of electric vehicle is more popular? </a:t>
            </a:r>
            <a:r>
              <a:rPr b="1" lang="en" sz="1600">
                <a:solidFill>
                  <a:schemeClr val="accent1"/>
                </a:solidFill>
                <a:latin typeface="Georgia"/>
                <a:ea typeface="Georgia"/>
                <a:cs typeface="Georgia"/>
                <a:sym typeface="Georgia"/>
              </a:rPr>
              <a:t>Battery-Electric</a:t>
            </a:r>
            <a:r>
              <a:rPr lang="en" sz="1600">
                <a:solidFill>
                  <a:schemeClr val="accent1"/>
                </a:solidFill>
                <a:latin typeface="Georgia"/>
                <a:ea typeface="Georgia"/>
                <a:cs typeface="Georgia"/>
                <a:sym typeface="Georgia"/>
              </a:rPr>
              <a:t> or </a:t>
            </a:r>
            <a:r>
              <a:rPr b="1" lang="en" sz="1600">
                <a:solidFill>
                  <a:schemeClr val="accent1"/>
                </a:solidFill>
                <a:latin typeface="Georgia"/>
                <a:ea typeface="Georgia"/>
                <a:cs typeface="Georgia"/>
                <a:sym typeface="Georgia"/>
              </a:rPr>
              <a:t>Hybrid Electric?</a:t>
            </a:r>
            <a:endParaRPr b="1" sz="1600">
              <a:solidFill>
                <a:schemeClr val="accent1"/>
              </a:solidFill>
              <a:highlight>
                <a:srgbClr val="FFFF00"/>
              </a:highlight>
              <a:latin typeface="Georgia"/>
              <a:ea typeface="Georgia"/>
              <a:cs typeface="Georgia"/>
              <a:sym typeface="Georgia"/>
            </a:endParaRPr>
          </a:p>
          <a:p>
            <a:pPr indent="0" lvl="0" marL="0" rtl="0" algn="l">
              <a:lnSpc>
                <a:spcPct val="100000"/>
              </a:lnSpc>
              <a:spcBef>
                <a:spcPts val="0"/>
              </a:spcBef>
              <a:spcAft>
                <a:spcPts val="0"/>
              </a:spcAft>
              <a:buNone/>
            </a:pPr>
            <a:r>
              <a:t/>
            </a:r>
            <a:endParaRPr sz="1600">
              <a:solidFill>
                <a:schemeClr val="accent1"/>
              </a:solidFill>
              <a:latin typeface="Georgia"/>
              <a:ea typeface="Georgia"/>
              <a:cs typeface="Georgia"/>
              <a:sym typeface="Georgia"/>
            </a:endParaRPr>
          </a:p>
          <a:p>
            <a:pPr indent="-330200" lvl="0" marL="457200" rtl="0" algn="l">
              <a:lnSpc>
                <a:spcPct val="100000"/>
              </a:lnSpc>
              <a:spcBef>
                <a:spcPts val="0"/>
              </a:spcBef>
              <a:spcAft>
                <a:spcPts val="0"/>
              </a:spcAft>
              <a:buClr>
                <a:schemeClr val="accent1"/>
              </a:buClr>
              <a:buSzPts val="1600"/>
              <a:buFont typeface="Georgia"/>
              <a:buAutoNum type="arabicPeriod"/>
            </a:pPr>
            <a:r>
              <a:rPr lang="en" sz="1600">
                <a:solidFill>
                  <a:schemeClr val="accent1"/>
                </a:solidFill>
                <a:latin typeface="Georgia"/>
                <a:ea typeface="Georgia"/>
                <a:cs typeface="Georgia"/>
                <a:sym typeface="Georgia"/>
              </a:rPr>
              <a:t>Which </a:t>
            </a:r>
            <a:r>
              <a:rPr b="1" lang="en" sz="1600">
                <a:solidFill>
                  <a:schemeClr val="accent1"/>
                </a:solidFill>
                <a:latin typeface="Georgia"/>
                <a:ea typeface="Georgia"/>
                <a:cs typeface="Georgia"/>
                <a:sym typeface="Georgia"/>
              </a:rPr>
              <a:t>brand</a:t>
            </a:r>
            <a:r>
              <a:rPr lang="en" sz="1600">
                <a:solidFill>
                  <a:schemeClr val="accent1"/>
                </a:solidFill>
                <a:latin typeface="Georgia"/>
                <a:ea typeface="Georgia"/>
                <a:cs typeface="Georgia"/>
                <a:sym typeface="Georgia"/>
              </a:rPr>
              <a:t> of electric vehicles is </a:t>
            </a:r>
            <a:r>
              <a:rPr b="1" lang="en" sz="1600">
                <a:solidFill>
                  <a:schemeClr val="accent1"/>
                </a:solidFill>
                <a:latin typeface="Georgia"/>
                <a:ea typeface="Georgia"/>
                <a:cs typeface="Georgia"/>
                <a:sym typeface="Georgia"/>
              </a:rPr>
              <a:t>the most popular</a:t>
            </a:r>
            <a:r>
              <a:rPr lang="en" sz="1600">
                <a:solidFill>
                  <a:schemeClr val="accent1"/>
                </a:solidFill>
                <a:latin typeface="Georgia"/>
                <a:ea typeface="Georgia"/>
                <a:cs typeface="Georgia"/>
                <a:sym typeface="Georgia"/>
              </a:rPr>
              <a:t> in Washington? And which brand is most popular in each </a:t>
            </a:r>
            <a:r>
              <a:rPr b="1" lang="en" sz="1600">
                <a:solidFill>
                  <a:schemeClr val="accent1"/>
                </a:solidFill>
                <a:latin typeface="Georgia"/>
                <a:ea typeface="Georgia"/>
                <a:cs typeface="Georgia"/>
                <a:sym typeface="Georgia"/>
              </a:rPr>
              <a:t>county</a:t>
            </a:r>
            <a:r>
              <a:rPr lang="en" sz="1600">
                <a:solidFill>
                  <a:schemeClr val="accent1"/>
                </a:solidFill>
                <a:latin typeface="Georgia"/>
                <a:ea typeface="Georgia"/>
                <a:cs typeface="Georgia"/>
                <a:sym typeface="Georgia"/>
              </a:rPr>
              <a:t>?</a:t>
            </a:r>
            <a:endParaRPr sz="1600">
              <a:solidFill>
                <a:schemeClr val="accent1"/>
              </a:solidFill>
              <a:latin typeface="Georgia"/>
              <a:ea typeface="Georgia"/>
              <a:cs typeface="Georgia"/>
              <a:sym typeface="Georgia"/>
            </a:endParaRPr>
          </a:p>
          <a:p>
            <a:pPr indent="0" lvl="0" marL="0" rtl="0" algn="l">
              <a:lnSpc>
                <a:spcPct val="100000"/>
              </a:lnSpc>
              <a:spcBef>
                <a:spcPts val="0"/>
              </a:spcBef>
              <a:spcAft>
                <a:spcPts val="0"/>
              </a:spcAft>
              <a:buNone/>
            </a:pPr>
            <a:r>
              <a:t/>
            </a:r>
            <a:endParaRPr sz="1400">
              <a:solidFill>
                <a:schemeClr val="accent1"/>
              </a:solidFill>
              <a:latin typeface="Georgia"/>
              <a:ea typeface="Georgia"/>
              <a:cs typeface="Georgia"/>
              <a:sym typeface="Georgia"/>
            </a:endParaRPr>
          </a:p>
          <a:p>
            <a:pPr indent="0" lvl="0" marL="457200" rtl="0" algn="l">
              <a:lnSpc>
                <a:spcPct val="100000"/>
              </a:lnSpc>
              <a:spcBef>
                <a:spcPts val="0"/>
              </a:spcBef>
              <a:spcAft>
                <a:spcPts val="0"/>
              </a:spcAft>
              <a:buNone/>
            </a:pPr>
            <a:r>
              <a:t/>
            </a:r>
            <a:endParaRPr sz="1400">
              <a:solidFill>
                <a:schemeClr val="accent1"/>
              </a:solidFill>
              <a:latin typeface="Georgia"/>
              <a:ea typeface="Georgia"/>
              <a:cs typeface="Georgia"/>
              <a:sym typeface="Georgia"/>
            </a:endParaRPr>
          </a:p>
        </p:txBody>
      </p:sp>
      <p:pic>
        <p:nvPicPr>
          <p:cNvPr id="106" name="Google Shape;106;p16"/>
          <p:cNvPicPr preferRelativeResize="0"/>
          <p:nvPr/>
        </p:nvPicPr>
        <p:blipFill>
          <a:blip r:embed="rId3">
            <a:alphaModFix/>
          </a:blip>
          <a:stretch>
            <a:fillRect/>
          </a:stretch>
        </p:blipFill>
        <p:spPr>
          <a:xfrm>
            <a:off x="4645475" y="1271013"/>
            <a:ext cx="4355176" cy="283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2" type="body"/>
          </p:nvPr>
        </p:nvSpPr>
        <p:spPr>
          <a:xfrm>
            <a:off x="421275" y="289775"/>
            <a:ext cx="4097400" cy="4799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1400">
                <a:solidFill>
                  <a:schemeClr val="accent1"/>
                </a:solidFill>
                <a:latin typeface="Georgia"/>
                <a:ea typeface="Georgia"/>
                <a:cs typeface="Georgia"/>
                <a:sym typeface="Georgia"/>
              </a:rPr>
              <a:t>OUR INQUIRIES OF ELECTRIC VEHICLES IN WASHINGTON:</a:t>
            </a:r>
            <a:endParaRPr b="1" sz="1400">
              <a:solidFill>
                <a:schemeClr val="accent1"/>
              </a:solidFill>
              <a:latin typeface="Georgia"/>
              <a:ea typeface="Georgia"/>
              <a:cs typeface="Georgia"/>
              <a:sym typeface="Georgia"/>
            </a:endParaRPr>
          </a:p>
          <a:p>
            <a:pPr indent="0" lvl="0" marL="0" rtl="0" algn="l">
              <a:lnSpc>
                <a:spcPct val="100000"/>
              </a:lnSpc>
              <a:spcBef>
                <a:spcPts val="0"/>
              </a:spcBef>
              <a:spcAft>
                <a:spcPts val="0"/>
              </a:spcAft>
              <a:buNone/>
            </a:pPr>
            <a:r>
              <a:t/>
            </a:r>
            <a:endParaRPr sz="1400">
              <a:solidFill>
                <a:schemeClr val="accent1"/>
              </a:solidFill>
              <a:latin typeface="Georgia"/>
              <a:ea typeface="Georgia"/>
              <a:cs typeface="Georgia"/>
              <a:sym typeface="Georgia"/>
            </a:endParaRPr>
          </a:p>
          <a:p>
            <a:pPr indent="0" lvl="0" marL="0" rtl="0" algn="l">
              <a:lnSpc>
                <a:spcPct val="100000"/>
              </a:lnSpc>
              <a:spcBef>
                <a:spcPts val="0"/>
              </a:spcBef>
              <a:spcAft>
                <a:spcPts val="0"/>
              </a:spcAft>
              <a:buNone/>
            </a:pPr>
            <a:r>
              <a:t/>
            </a:r>
            <a:endParaRPr sz="1600">
              <a:solidFill>
                <a:schemeClr val="accent1"/>
              </a:solidFill>
              <a:latin typeface="Georgia"/>
              <a:ea typeface="Georgia"/>
              <a:cs typeface="Georgia"/>
              <a:sym typeface="Georgia"/>
            </a:endParaRPr>
          </a:p>
          <a:p>
            <a:pPr indent="0" lvl="0" marL="457200" rtl="0" algn="l">
              <a:lnSpc>
                <a:spcPct val="100000"/>
              </a:lnSpc>
              <a:spcBef>
                <a:spcPts val="0"/>
              </a:spcBef>
              <a:spcAft>
                <a:spcPts val="0"/>
              </a:spcAft>
              <a:buNone/>
            </a:pPr>
            <a:r>
              <a:rPr lang="en" sz="1600">
                <a:solidFill>
                  <a:schemeClr val="accent1"/>
                </a:solidFill>
                <a:latin typeface="Georgia"/>
                <a:ea typeface="Georgia"/>
                <a:cs typeface="Georgia"/>
                <a:sym typeface="Georgia"/>
              </a:rPr>
              <a:t>3.    Which areas in Washington are </a:t>
            </a:r>
            <a:r>
              <a:rPr b="1" lang="en" sz="1600">
                <a:solidFill>
                  <a:schemeClr val="accent1"/>
                </a:solidFill>
                <a:latin typeface="Georgia"/>
                <a:ea typeface="Georgia"/>
                <a:cs typeface="Georgia"/>
                <a:sym typeface="Georgia"/>
              </a:rPr>
              <a:t>electric vehicle sales</a:t>
            </a:r>
            <a:r>
              <a:rPr lang="en" sz="1600">
                <a:solidFill>
                  <a:schemeClr val="accent1"/>
                </a:solidFill>
                <a:latin typeface="Georgia"/>
                <a:ea typeface="Georgia"/>
                <a:cs typeface="Georgia"/>
                <a:sym typeface="Georgia"/>
              </a:rPr>
              <a:t> significantly </a:t>
            </a:r>
            <a:r>
              <a:rPr b="1" lang="en" sz="1600">
                <a:solidFill>
                  <a:schemeClr val="accent1"/>
                </a:solidFill>
                <a:latin typeface="Georgia"/>
                <a:ea typeface="Georgia"/>
                <a:cs typeface="Georgia"/>
                <a:sym typeface="Georgia"/>
              </a:rPr>
              <a:t>high</a:t>
            </a:r>
            <a:r>
              <a:rPr lang="en" sz="1600">
                <a:solidFill>
                  <a:schemeClr val="accent1"/>
                </a:solidFill>
                <a:latin typeface="Georgia"/>
                <a:ea typeface="Georgia"/>
                <a:cs typeface="Georgia"/>
                <a:sym typeface="Georgia"/>
              </a:rPr>
              <a:t>?</a:t>
            </a:r>
            <a:endParaRPr sz="1600">
              <a:solidFill>
                <a:schemeClr val="accent1"/>
              </a:solidFill>
              <a:latin typeface="Georgia"/>
              <a:ea typeface="Georgia"/>
              <a:cs typeface="Georgia"/>
              <a:sym typeface="Georgia"/>
            </a:endParaRPr>
          </a:p>
          <a:p>
            <a:pPr indent="0" lvl="0" marL="457200" rtl="0" algn="l">
              <a:lnSpc>
                <a:spcPct val="100000"/>
              </a:lnSpc>
              <a:spcBef>
                <a:spcPts val="0"/>
              </a:spcBef>
              <a:spcAft>
                <a:spcPts val="0"/>
              </a:spcAft>
              <a:buNone/>
            </a:pPr>
            <a:r>
              <a:t/>
            </a:r>
            <a:endParaRPr sz="1600">
              <a:solidFill>
                <a:schemeClr val="accent1"/>
              </a:solidFill>
              <a:latin typeface="Georgia"/>
              <a:ea typeface="Georgia"/>
              <a:cs typeface="Georgia"/>
              <a:sym typeface="Georgia"/>
            </a:endParaRPr>
          </a:p>
          <a:p>
            <a:pPr indent="0" lvl="0" marL="457200" rtl="0" algn="l">
              <a:lnSpc>
                <a:spcPct val="100000"/>
              </a:lnSpc>
              <a:spcBef>
                <a:spcPts val="0"/>
              </a:spcBef>
              <a:spcAft>
                <a:spcPts val="0"/>
              </a:spcAft>
              <a:buNone/>
            </a:pPr>
            <a:r>
              <a:rPr lang="en" sz="1600">
                <a:solidFill>
                  <a:schemeClr val="accent1"/>
                </a:solidFill>
                <a:latin typeface="Georgia"/>
                <a:ea typeface="Georgia"/>
                <a:cs typeface="Georgia"/>
                <a:sym typeface="Georgia"/>
              </a:rPr>
              <a:t>4.  In </a:t>
            </a:r>
            <a:r>
              <a:rPr b="1" lang="en" sz="1600">
                <a:solidFill>
                  <a:schemeClr val="accent1"/>
                </a:solidFill>
                <a:latin typeface="Georgia"/>
                <a:ea typeface="Georgia"/>
                <a:cs typeface="Georgia"/>
                <a:sym typeface="Georgia"/>
              </a:rPr>
              <a:t>which counties</a:t>
            </a:r>
            <a:r>
              <a:rPr lang="en" sz="1600">
                <a:solidFill>
                  <a:schemeClr val="accent1"/>
                </a:solidFill>
                <a:latin typeface="Georgia"/>
                <a:ea typeface="Georgia"/>
                <a:cs typeface="Georgia"/>
                <a:sym typeface="Georgia"/>
              </a:rPr>
              <a:t> of the state are the electric vehicle sales the </a:t>
            </a:r>
            <a:r>
              <a:rPr b="1" lang="en" sz="1600">
                <a:solidFill>
                  <a:schemeClr val="accent1"/>
                </a:solidFill>
                <a:latin typeface="Georgia"/>
                <a:ea typeface="Georgia"/>
                <a:cs typeface="Georgia"/>
                <a:sym typeface="Georgia"/>
              </a:rPr>
              <a:t>lowes</a:t>
            </a:r>
            <a:r>
              <a:rPr b="1" lang="en" sz="1600">
                <a:solidFill>
                  <a:schemeClr val="accent1"/>
                </a:solidFill>
                <a:latin typeface="Georgia"/>
                <a:ea typeface="Georgia"/>
                <a:cs typeface="Georgia"/>
                <a:sym typeface="Georgia"/>
              </a:rPr>
              <a:t>t in volume?</a:t>
            </a:r>
            <a:endParaRPr b="1" sz="1600">
              <a:solidFill>
                <a:schemeClr val="accent1"/>
              </a:solidFill>
              <a:latin typeface="Georgia"/>
              <a:ea typeface="Georgia"/>
              <a:cs typeface="Georgia"/>
              <a:sym typeface="Georgia"/>
            </a:endParaRPr>
          </a:p>
        </p:txBody>
      </p:sp>
      <p:pic>
        <p:nvPicPr>
          <p:cNvPr id="112" name="Google Shape;112;p17"/>
          <p:cNvPicPr preferRelativeResize="0"/>
          <p:nvPr/>
        </p:nvPicPr>
        <p:blipFill>
          <a:blip r:embed="rId3">
            <a:alphaModFix/>
          </a:blip>
          <a:stretch>
            <a:fillRect/>
          </a:stretch>
        </p:blipFill>
        <p:spPr>
          <a:xfrm>
            <a:off x="4645475" y="1271013"/>
            <a:ext cx="4355176" cy="283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8"/>
          <p:cNvSpPr txBox="1"/>
          <p:nvPr>
            <p:ph type="ctrTitle"/>
          </p:nvPr>
        </p:nvSpPr>
        <p:spPr>
          <a:xfrm>
            <a:off x="311700" y="564350"/>
            <a:ext cx="8520600" cy="71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Georgia"/>
                <a:ea typeface="Georgia"/>
                <a:cs typeface="Georgia"/>
                <a:sym typeface="Georgia"/>
              </a:rPr>
              <a:t>Our </a:t>
            </a:r>
            <a:r>
              <a:rPr lang="en">
                <a:latin typeface="Georgia"/>
                <a:ea typeface="Georgia"/>
                <a:cs typeface="Georgia"/>
                <a:sym typeface="Georgia"/>
              </a:rPr>
              <a:t>Data </a:t>
            </a:r>
            <a:endParaRPr>
              <a:latin typeface="Georgia"/>
              <a:ea typeface="Georgia"/>
              <a:cs typeface="Georgia"/>
              <a:sym typeface="Georgia"/>
            </a:endParaRPr>
          </a:p>
        </p:txBody>
      </p:sp>
      <p:sp>
        <p:nvSpPr>
          <p:cNvPr id="118" name="Google Shape;118;p18"/>
          <p:cNvSpPr txBox="1"/>
          <p:nvPr/>
        </p:nvSpPr>
        <p:spPr>
          <a:xfrm>
            <a:off x="574775" y="1744700"/>
            <a:ext cx="82071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Georgia"/>
                <a:ea typeface="Georgia"/>
                <a:cs typeface="Georgia"/>
                <a:sym typeface="Georgia"/>
              </a:rPr>
              <a:t>Ou</a:t>
            </a:r>
            <a:r>
              <a:rPr lang="en" sz="1800">
                <a:solidFill>
                  <a:schemeClr val="lt1"/>
                </a:solidFill>
                <a:latin typeface="Georgia"/>
                <a:ea typeface="Georgia"/>
                <a:cs typeface="Georgia"/>
                <a:sym typeface="Georgia"/>
              </a:rPr>
              <a:t>r findings are based on a dataset from </a:t>
            </a:r>
            <a:r>
              <a:rPr lang="en" sz="1800" u="sng">
                <a:solidFill>
                  <a:schemeClr val="lt1"/>
                </a:solidFill>
                <a:latin typeface="Georgia"/>
                <a:ea typeface="Georgia"/>
                <a:cs typeface="Georgia"/>
                <a:sym typeface="Georgia"/>
                <a:hlinkClick r:id="rId4">
                  <a:extLst>
                    <a:ext uri="{A12FA001-AC4F-418D-AE19-62706E023703}">
                      <ahyp:hlinkClr val="tx"/>
                    </a:ext>
                  </a:extLst>
                </a:hlinkClick>
              </a:rPr>
              <a:t>https://data.wa.gov/</a:t>
            </a:r>
            <a:r>
              <a:rPr lang="en" sz="1800">
                <a:solidFill>
                  <a:schemeClr val="lt1"/>
                </a:solidFill>
                <a:latin typeface="Georgia"/>
                <a:ea typeface="Georgia"/>
                <a:cs typeface="Georgia"/>
                <a:sym typeface="Georgia"/>
              </a:rPr>
              <a:t>, which </a:t>
            </a:r>
            <a:r>
              <a:rPr lang="en" sz="1800">
                <a:solidFill>
                  <a:schemeClr val="lt1"/>
                </a:solidFill>
                <a:latin typeface="Georgia"/>
                <a:ea typeface="Georgia"/>
                <a:cs typeface="Georgia"/>
                <a:sym typeface="Georgia"/>
              </a:rPr>
              <a:t>contains hybrid and battery-electric cars registered and sold in Washington State. </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sz="1600">
              <a:solidFill>
                <a:schemeClr val="lt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19"/>
          <p:cNvSpPr/>
          <p:nvPr/>
        </p:nvSpPr>
        <p:spPr>
          <a:xfrm>
            <a:off x="352975" y="857250"/>
            <a:ext cx="4218900" cy="3973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ph type="ctrTitle"/>
          </p:nvPr>
        </p:nvSpPr>
        <p:spPr>
          <a:xfrm>
            <a:off x="261275" y="60100"/>
            <a:ext cx="8520600" cy="71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highlight>
                  <a:schemeClr val="lt1"/>
                </a:highlight>
                <a:latin typeface="Georgia"/>
                <a:ea typeface="Georgia"/>
                <a:cs typeface="Georgia"/>
                <a:sym typeface="Georgia"/>
              </a:rPr>
              <a:t>Our Data is Clean </a:t>
            </a:r>
            <a:endParaRPr>
              <a:solidFill>
                <a:schemeClr val="dk1"/>
              </a:solidFill>
              <a:highlight>
                <a:schemeClr val="lt1"/>
              </a:highlight>
              <a:latin typeface="Georgia"/>
              <a:ea typeface="Georgia"/>
              <a:cs typeface="Georgia"/>
              <a:sym typeface="Georgia"/>
            </a:endParaRPr>
          </a:p>
        </p:txBody>
      </p:sp>
      <p:sp>
        <p:nvSpPr>
          <p:cNvPr id="125" name="Google Shape;125;p19"/>
          <p:cNvSpPr txBox="1"/>
          <p:nvPr/>
        </p:nvSpPr>
        <p:spPr>
          <a:xfrm>
            <a:off x="352975" y="904650"/>
            <a:ext cx="4074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lt1"/>
              </a:solidFill>
              <a:latin typeface="Georgia"/>
              <a:ea typeface="Georgia"/>
              <a:cs typeface="Georgia"/>
              <a:sym typeface="Georgia"/>
            </a:endParaRPr>
          </a:p>
          <a:p>
            <a:pPr indent="0" lvl="0" marL="457200" rtl="0" algn="l">
              <a:spcBef>
                <a:spcPts val="0"/>
              </a:spcBef>
              <a:spcAft>
                <a:spcPts val="0"/>
              </a:spcAft>
              <a:buNone/>
            </a:pPr>
            <a:r>
              <a:rPr b="1" lang="en" sz="1600">
                <a:solidFill>
                  <a:schemeClr val="dk1"/>
                </a:solidFill>
                <a:highlight>
                  <a:schemeClr val="lt1"/>
                </a:highlight>
                <a:latin typeface="Georgia"/>
                <a:ea typeface="Georgia"/>
                <a:cs typeface="Georgia"/>
                <a:sym typeface="Georgia"/>
              </a:rPr>
              <a:t>Data was cleaned to fit the subject of our inquiries:    </a:t>
            </a:r>
            <a:endParaRPr b="1" sz="1600">
              <a:solidFill>
                <a:schemeClr val="dk1"/>
              </a:solidFill>
              <a:highlight>
                <a:schemeClr val="lt1"/>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chemeClr val="lt1"/>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chemeClr val="lt1"/>
                </a:highlight>
                <a:latin typeface="Georgia"/>
                <a:ea typeface="Georgia"/>
                <a:cs typeface="Georgia"/>
                <a:sym typeface="Georgia"/>
              </a:rPr>
              <a:t>1997 - 2010 model sales were removed. They accounted for 68/109,481 (.06%) of data.</a:t>
            </a:r>
            <a:endParaRPr sz="1600">
              <a:solidFill>
                <a:schemeClr val="dk1"/>
              </a:solidFill>
              <a:highlight>
                <a:schemeClr val="lt1"/>
              </a:highlight>
              <a:latin typeface="Georgia"/>
              <a:ea typeface="Georgia"/>
              <a:cs typeface="Georgia"/>
              <a:sym typeface="Georgia"/>
            </a:endParaRPr>
          </a:p>
          <a:p>
            <a:pPr indent="0" lvl="0" marL="457200" rtl="0" algn="l">
              <a:spcBef>
                <a:spcPts val="0"/>
              </a:spcBef>
              <a:spcAft>
                <a:spcPts val="0"/>
              </a:spcAft>
              <a:buNone/>
            </a:pPr>
            <a:r>
              <a:t/>
            </a:r>
            <a:endParaRPr sz="1600">
              <a:solidFill>
                <a:schemeClr val="dk1"/>
              </a:solidFill>
              <a:highlight>
                <a:schemeClr val="lt1"/>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chemeClr val="lt1"/>
                </a:highlight>
                <a:latin typeface="Georgia"/>
                <a:ea typeface="Georgia"/>
                <a:cs typeface="Georgia"/>
                <a:sym typeface="Georgia"/>
              </a:rPr>
              <a:t>Data about vehicles sold in other states that were then registered in Washington were removed. </a:t>
            </a:r>
            <a:endParaRPr sz="1600">
              <a:solidFill>
                <a:schemeClr val="dk1"/>
              </a:solidFill>
              <a:highlight>
                <a:schemeClr val="lt1"/>
              </a:highlight>
              <a:latin typeface="Georgia"/>
              <a:ea typeface="Georgia"/>
              <a:cs typeface="Georgia"/>
              <a:sym typeface="Georgia"/>
            </a:endParaRPr>
          </a:p>
          <a:p>
            <a:pPr indent="0" lvl="0" marL="457200" rtl="0" algn="l">
              <a:spcBef>
                <a:spcPts val="0"/>
              </a:spcBef>
              <a:spcAft>
                <a:spcPts val="0"/>
              </a:spcAft>
              <a:buNone/>
            </a:pPr>
            <a:r>
              <a:t/>
            </a:r>
            <a:endParaRPr sz="1600">
              <a:solidFill>
                <a:schemeClr val="dk1"/>
              </a:solidFill>
              <a:highlight>
                <a:schemeClr val="lt1"/>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chemeClr val="lt1"/>
                </a:highlight>
                <a:latin typeface="Georgia"/>
                <a:ea typeface="Georgia"/>
                <a:cs typeface="Georgia"/>
                <a:sym typeface="Georgia"/>
              </a:rPr>
              <a:t>Irrelevant columns and duplicates were removed.</a:t>
            </a:r>
            <a:endParaRPr sz="1600">
              <a:solidFill>
                <a:schemeClr val="dk1"/>
              </a:solidFill>
              <a:highlight>
                <a:schemeClr val="lt1"/>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2" type="body"/>
          </p:nvPr>
        </p:nvSpPr>
        <p:spPr>
          <a:xfrm>
            <a:off x="4950000" y="474875"/>
            <a:ext cx="3837000" cy="3695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Font typeface="Georgia"/>
              <a:buChar char="●"/>
            </a:pPr>
            <a:r>
              <a:rPr lang="en" sz="1500">
                <a:latin typeface="Georgia"/>
                <a:ea typeface="Georgia"/>
                <a:cs typeface="Georgia"/>
                <a:sym typeface="Georgia"/>
              </a:rPr>
              <a:t>Currently, Battery Electric Vehicles outnumber Plug-in Hybrid Electric vehicles by nearly 3x.</a:t>
            </a:r>
            <a:endParaRPr sz="1500">
              <a:latin typeface="Georgia"/>
              <a:ea typeface="Georgia"/>
              <a:cs typeface="Georgia"/>
              <a:sym typeface="Georgia"/>
            </a:endParaRPr>
          </a:p>
          <a:p>
            <a:pPr indent="0" lvl="0" marL="0" rtl="0" algn="l">
              <a:spcBef>
                <a:spcPts val="1200"/>
              </a:spcBef>
              <a:spcAft>
                <a:spcPts val="0"/>
              </a:spcAft>
              <a:buNone/>
            </a:pPr>
            <a:r>
              <a:t/>
            </a:r>
            <a:endParaRPr sz="1500">
              <a:latin typeface="Georgia"/>
              <a:ea typeface="Georgia"/>
              <a:cs typeface="Georgia"/>
              <a:sym typeface="Georgia"/>
            </a:endParaRPr>
          </a:p>
          <a:p>
            <a:pPr indent="0" lvl="0" marL="457200" rtl="0" algn="l">
              <a:spcBef>
                <a:spcPts val="1200"/>
              </a:spcBef>
              <a:spcAft>
                <a:spcPts val="0"/>
              </a:spcAft>
              <a:buNone/>
            </a:pPr>
            <a:r>
              <a:t/>
            </a:r>
            <a:endParaRPr sz="1500">
              <a:solidFill>
                <a:srgbClr val="000000"/>
              </a:solidFill>
              <a:latin typeface="Georgia"/>
              <a:ea typeface="Georgia"/>
              <a:cs typeface="Georgia"/>
              <a:sym typeface="Georgia"/>
            </a:endParaRPr>
          </a:p>
          <a:p>
            <a:pPr indent="-355600" lvl="0" marL="457200" rtl="0" algn="l">
              <a:spcBef>
                <a:spcPts val="0"/>
              </a:spcBef>
              <a:spcAft>
                <a:spcPts val="0"/>
              </a:spcAft>
              <a:buSzPts val="2000"/>
              <a:buFont typeface="Georgia"/>
              <a:buChar char="●"/>
            </a:pPr>
            <a:r>
              <a:rPr lang="en" sz="1500">
                <a:latin typeface="Georgia"/>
                <a:ea typeface="Georgia"/>
                <a:cs typeface="Georgia"/>
                <a:sym typeface="Georgia"/>
              </a:rPr>
              <a:t>Since 2011 there has been a total of 82,575 BEV registered in the state of Washington compared to only 26,555 PHEV.</a:t>
            </a:r>
            <a:endParaRPr sz="1500">
              <a:latin typeface="Georgia"/>
              <a:ea typeface="Georgia"/>
              <a:cs typeface="Georgia"/>
              <a:sym typeface="Georgia"/>
            </a:endParaRPr>
          </a:p>
        </p:txBody>
      </p:sp>
      <p:pic>
        <p:nvPicPr>
          <p:cNvPr id="131" name="Google Shape;131;p20"/>
          <p:cNvPicPr preferRelativeResize="0"/>
          <p:nvPr/>
        </p:nvPicPr>
        <p:blipFill>
          <a:blip r:embed="rId3">
            <a:alphaModFix/>
          </a:blip>
          <a:stretch>
            <a:fillRect/>
          </a:stretch>
        </p:blipFill>
        <p:spPr>
          <a:xfrm>
            <a:off x="241375" y="793775"/>
            <a:ext cx="4204350" cy="305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6125800" y="403400"/>
            <a:ext cx="2783400" cy="3822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chemeClr val="accent1"/>
                </a:solidFill>
                <a:latin typeface="Georgia"/>
                <a:ea typeface="Georgia"/>
                <a:cs typeface="Georgia"/>
                <a:sym typeface="Georgia"/>
              </a:rPr>
              <a:t>L</a:t>
            </a:r>
            <a:r>
              <a:rPr b="1" lang="en">
                <a:solidFill>
                  <a:schemeClr val="accent1"/>
                </a:solidFill>
                <a:latin typeface="Georgia"/>
                <a:ea typeface="Georgia"/>
                <a:cs typeface="Georgia"/>
                <a:sym typeface="Georgia"/>
              </a:rPr>
              <a:t>ine graph showing the trend of car sales by their model year.</a:t>
            </a:r>
            <a:endParaRPr b="1">
              <a:solidFill>
                <a:schemeClr val="accent1"/>
              </a:solidFill>
              <a:latin typeface="Georgia"/>
              <a:ea typeface="Georgia"/>
              <a:cs typeface="Georgia"/>
              <a:sym typeface="Georgia"/>
            </a:endParaRPr>
          </a:p>
          <a:p>
            <a:pPr indent="-317182" lvl="0" marL="457200" rtl="0" algn="l">
              <a:spcBef>
                <a:spcPts val="1200"/>
              </a:spcBef>
              <a:spcAft>
                <a:spcPts val="0"/>
              </a:spcAft>
              <a:buClr>
                <a:schemeClr val="accent1"/>
              </a:buClr>
              <a:buSzPct val="100000"/>
              <a:buFont typeface="Georgia"/>
              <a:buChar char="●"/>
            </a:pPr>
            <a:r>
              <a:rPr lang="en">
                <a:solidFill>
                  <a:schemeClr val="accent1"/>
                </a:solidFill>
                <a:latin typeface="Georgia"/>
                <a:ea typeface="Georgia"/>
                <a:cs typeface="Georgia"/>
                <a:sym typeface="Georgia"/>
              </a:rPr>
              <a:t>Battery Electric Vehicle (BEV) sales have consistently outperformed Hybrid vehicle sales in WA.</a:t>
            </a:r>
            <a:endParaRPr>
              <a:solidFill>
                <a:schemeClr val="accent1"/>
              </a:solidFill>
              <a:latin typeface="Georgia"/>
              <a:ea typeface="Georgia"/>
              <a:cs typeface="Georgia"/>
              <a:sym typeface="Georgia"/>
            </a:endParaRPr>
          </a:p>
          <a:p>
            <a:pPr indent="0" lvl="0" marL="457200" rtl="0" algn="l">
              <a:spcBef>
                <a:spcPts val="1200"/>
              </a:spcBef>
              <a:spcAft>
                <a:spcPts val="0"/>
              </a:spcAft>
              <a:buNone/>
            </a:pPr>
            <a:r>
              <a:t/>
            </a:r>
            <a:endParaRPr>
              <a:solidFill>
                <a:schemeClr val="accent1"/>
              </a:solidFill>
              <a:latin typeface="Georgia"/>
              <a:ea typeface="Georgia"/>
              <a:cs typeface="Georgia"/>
              <a:sym typeface="Georgia"/>
            </a:endParaRPr>
          </a:p>
          <a:p>
            <a:pPr indent="-317182" lvl="0" marL="457200" rtl="0" algn="l">
              <a:spcBef>
                <a:spcPts val="1200"/>
              </a:spcBef>
              <a:spcAft>
                <a:spcPts val="0"/>
              </a:spcAft>
              <a:buClr>
                <a:schemeClr val="accent1"/>
              </a:buClr>
              <a:buSzPct val="100000"/>
              <a:buFont typeface="Georgia"/>
              <a:buChar char="●"/>
            </a:pPr>
            <a:r>
              <a:rPr lang="en">
                <a:solidFill>
                  <a:schemeClr val="accent1"/>
                </a:solidFill>
                <a:latin typeface="Georgia"/>
                <a:ea typeface="Georgia"/>
                <a:cs typeface="Georgia"/>
                <a:sym typeface="Georgia"/>
              </a:rPr>
              <a:t>Despite newer models entering the market for both electric car types, hybrids decline and battery increases significantly.</a:t>
            </a:r>
            <a:endParaRPr>
              <a:solidFill>
                <a:schemeClr val="accent1"/>
              </a:solidFill>
              <a:latin typeface="Georgia"/>
              <a:ea typeface="Georgia"/>
              <a:cs typeface="Georgia"/>
              <a:sym typeface="Georgia"/>
            </a:endParaRPr>
          </a:p>
          <a:p>
            <a:pPr indent="0" lvl="0" marL="0" rtl="0" algn="l">
              <a:spcBef>
                <a:spcPts val="1200"/>
              </a:spcBef>
              <a:spcAft>
                <a:spcPts val="1200"/>
              </a:spcAft>
              <a:buNone/>
            </a:pPr>
            <a:r>
              <a:t/>
            </a:r>
            <a:endParaRPr/>
          </a:p>
        </p:txBody>
      </p:sp>
      <p:pic>
        <p:nvPicPr>
          <p:cNvPr id="137" name="Google Shape;137;p21"/>
          <p:cNvPicPr preferRelativeResize="0"/>
          <p:nvPr/>
        </p:nvPicPr>
        <p:blipFill>
          <a:blip r:embed="rId3">
            <a:alphaModFix/>
          </a:blip>
          <a:stretch>
            <a:fillRect/>
          </a:stretch>
        </p:blipFill>
        <p:spPr>
          <a:xfrm>
            <a:off x="1" y="95687"/>
            <a:ext cx="6024525" cy="46334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