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4"/>
  </p:notesMasterIdLst>
  <p:handoutMasterIdLst>
    <p:handoutMasterId r:id="rId55"/>
  </p:handoutMasterIdLst>
  <p:sldIdLst>
    <p:sldId id="488" r:id="rId2"/>
    <p:sldId id="489" r:id="rId3"/>
    <p:sldId id="537" r:id="rId4"/>
    <p:sldId id="490" r:id="rId5"/>
    <p:sldId id="491" r:id="rId6"/>
    <p:sldId id="492" r:id="rId7"/>
    <p:sldId id="493" r:id="rId8"/>
    <p:sldId id="495" r:id="rId9"/>
    <p:sldId id="494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2" r:id="rId25"/>
    <p:sldId id="533" r:id="rId26"/>
    <p:sldId id="534" r:id="rId27"/>
    <p:sldId id="535" r:id="rId28"/>
    <p:sldId id="539" r:id="rId29"/>
    <p:sldId id="497" r:id="rId30"/>
    <p:sldId id="496" r:id="rId31"/>
    <p:sldId id="531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36" r:id="rId42"/>
    <p:sldId id="507" r:id="rId43"/>
    <p:sldId id="538" r:id="rId44"/>
    <p:sldId id="508" r:id="rId45"/>
    <p:sldId id="509" r:id="rId46"/>
    <p:sldId id="510" r:id="rId47"/>
    <p:sldId id="511" r:id="rId48"/>
    <p:sldId id="512" r:id="rId49"/>
    <p:sldId id="513" r:id="rId50"/>
    <p:sldId id="514" r:id="rId51"/>
    <p:sldId id="515" r:id="rId52"/>
    <p:sldId id="516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6"/>
    <p:restoredTop sz="93750"/>
  </p:normalViewPr>
  <p:slideViewPr>
    <p:cSldViewPr>
      <p:cViewPr varScale="1">
        <p:scale>
          <a:sx n="125" d="100"/>
          <a:sy n="125" d="100"/>
        </p:scale>
        <p:origin x="1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EC3E7C4-ECDD-B84E-AA0E-3A8DB66572E2}" type="datetimeFigureOut">
              <a:rPr lang="en-US"/>
              <a:pPr>
                <a:defRPr/>
              </a:pPr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D35F51ED-8EE2-2D4C-833B-619E62C72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0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1BCFF95-88FA-2946-B8AB-EEF70EFF4855}" type="datetimeFigureOut">
              <a:rPr lang="en-US"/>
              <a:pPr>
                <a:defRPr/>
              </a:pPr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1C0E2FC-7150-D34C-9EC3-812FDB70E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06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C47EF9-29FA-A84D-9039-AE6279B4B578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0E2FC-7150-D34C-9EC3-812FDB70E42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152400"/>
            <a:ext cx="304800" cy="304800"/>
          </a:xfrm>
          <a:prstGeom prst="actionButtonForwardNext">
            <a:avLst/>
          </a:prstGeom>
          <a:gradFill rotWithShape="1">
            <a:gsLst>
              <a:gs pos="0">
                <a:srgbClr val="FF8D8F"/>
              </a:gs>
              <a:gs pos="64999">
                <a:srgbClr val="FFC2C3"/>
              </a:gs>
              <a:gs pos="100000">
                <a:srgbClr val="FFD0D1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2F8490E-3619-C14E-B7E1-80125661D80F}" type="datetime1">
              <a:rPr lang="en-US"/>
              <a:pPr>
                <a:defRPr/>
              </a:pPr>
              <a:t>1/25/18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8A5DD75-540F-BB43-A6D0-DBBED4FEB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262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DA375-72AB-C947-8CBE-A3B9CECA1F31}" type="datetime1">
              <a:rPr lang="en-US"/>
              <a:pPr>
                <a:defRPr/>
              </a:pPr>
              <a:t>1/25/18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AEC11-8813-6F41-997E-76F76622D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2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E7DF8-5BB3-AB4B-A3D4-5B366EC9886D}" type="datetime1">
              <a:rPr lang="en-US"/>
              <a:pPr>
                <a:defRPr/>
              </a:pPr>
              <a:t>1/25/18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75B4-1FE5-8E45-A7A5-67A6A9760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05800" y="152400"/>
            <a:ext cx="304800" cy="304800"/>
          </a:xfrm>
          <a:prstGeom prst="actionButtonBackPrevious">
            <a:avLst/>
          </a:prstGeom>
          <a:gradFill rotWithShape="1">
            <a:gsLst>
              <a:gs pos="0">
                <a:srgbClr val="FF8D8F"/>
              </a:gs>
              <a:gs pos="64999">
                <a:srgbClr val="FFC2C3"/>
              </a:gs>
              <a:gs pos="100000">
                <a:srgbClr val="FFD0D1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152400"/>
            <a:ext cx="304800" cy="304800"/>
          </a:xfrm>
          <a:prstGeom prst="actionButtonForwardNext">
            <a:avLst/>
          </a:prstGeom>
          <a:gradFill rotWithShape="1">
            <a:gsLst>
              <a:gs pos="0">
                <a:srgbClr val="FF8D8F"/>
              </a:gs>
              <a:gs pos="64999">
                <a:srgbClr val="FFC2C3"/>
              </a:gs>
              <a:gs pos="100000">
                <a:srgbClr val="FFD0D1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CDD93-51CA-3D45-9603-310891EE425B}" type="datetime1">
              <a:rPr lang="en-US"/>
              <a:pPr>
                <a:defRPr/>
              </a:pPr>
              <a:t>1/25/18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BA4EB-D7DD-6848-9467-22580FB36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508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508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AC158-78B9-7143-B509-599512883008}" type="datetime1">
              <a:rPr lang="en-US"/>
              <a:pPr>
                <a:defRPr/>
              </a:pPr>
              <a:t>1/25/18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D4BC9-A52C-D648-BFA0-E51A98F8F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04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6B81E-DD25-0D4A-8FBF-EE54777C4A87}" type="datetime1">
              <a:rPr lang="en-US"/>
              <a:pPr>
                <a:defRPr/>
              </a:pPr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A6BB5-6AA0-B644-AFE8-F98F087AA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7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9EB36-4765-5B43-BB3B-AC7373763904}" type="datetime1">
              <a:rPr lang="en-US"/>
              <a:pPr>
                <a:defRPr/>
              </a:pPr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FC520-07F2-3545-B6F3-76BF99D6D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0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A0617-4567-284E-8DF5-9933BB116160}" type="datetime1">
              <a:rPr lang="en-US"/>
              <a:pPr>
                <a:defRPr/>
              </a:pPr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46CF2-4866-2C4C-B547-22982F54C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1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3972E-968E-3948-AF85-54B5FEC660F4}" type="datetime1">
              <a:rPr lang="en-US"/>
              <a:pPr>
                <a:defRPr/>
              </a:pPr>
              <a:t>1/25/18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39C49-A615-B94E-9433-D49FA51FA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98AD6-8485-3040-83FD-25FA35342D0F}" type="datetime1">
              <a:rPr lang="en-US"/>
              <a:pPr>
                <a:defRPr/>
              </a:pPr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FADFD-59F8-DA47-9BB7-854EAA22D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64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508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508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5E8D6-F7D2-2F49-B22B-D274975285E7}" type="datetime1">
              <a:rPr lang="en-US"/>
              <a:pPr>
                <a:defRPr/>
              </a:pPr>
              <a:t>1/25/18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4FCD1-6645-F34B-8EBF-1B242C987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19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charset="0"/>
                <a:cs typeface="Arial" charset="0"/>
              </a:defRPr>
            </a:lvl1pPr>
          </a:lstStyle>
          <a:p>
            <a:pPr>
              <a:defRPr/>
            </a:pPr>
            <a:fld id="{12153A4C-3703-4542-9E4B-FD2CAF2C2CCB}" type="datetime1">
              <a:rPr lang="en-US"/>
              <a:pPr>
                <a:defRPr/>
              </a:pPr>
              <a:t>1/25/18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charset="0"/>
                <a:cs typeface="Arial" charset="0"/>
              </a:defRPr>
            </a:lvl1pPr>
          </a:lstStyle>
          <a:p>
            <a:pPr>
              <a:defRPr/>
            </a:pPr>
            <a:fld id="{61AB15DD-890E-E14C-8B93-80FDB93D2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05800" y="152400"/>
            <a:ext cx="304800" cy="304800"/>
          </a:xfrm>
          <a:prstGeom prst="actionButtonBackPrevious">
            <a:avLst/>
          </a:prstGeom>
          <a:gradFill rotWithShape="1">
            <a:gsLst>
              <a:gs pos="0">
                <a:srgbClr val="FF8D8F"/>
              </a:gs>
              <a:gs pos="64999">
                <a:srgbClr val="FFC2C3"/>
              </a:gs>
              <a:gs pos="100000">
                <a:srgbClr val="FFD0D1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152400"/>
            <a:ext cx="304800" cy="304800"/>
          </a:xfrm>
          <a:prstGeom prst="actionButtonForwardNext">
            <a:avLst/>
          </a:prstGeom>
          <a:gradFill rotWithShape="1">
            <a:gsLst>
              <a:gs pos="0">
                <a:srgbClr val="FF8D8F"/>
              </a:gs>
              <a:gs pos="64999">
                <a:srgbClr val="FFC2C3"/>
              </a:gs>
              <a:gs pos="100000">
                <a:srgbClr val="FFD0D1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79" r:id="rId7"/>
    <p:sldLayoutId id="2147483888" r:id="rId8"/>
    <p:sldLayoutId id="2147483889" r:id="rId9"/>
    <p:sldLayoutId id="2147483880" r:id="rId10"/>
    <p:sldLayoutId id="214748388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0"/>
        <a:buChar char=""/>
        <a:defRPr sz="27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0"/>
        <a:buChar char="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OutputStream.html" TargetMode="External"/><Relationship Id="rId2" Type="http://schemas.openxmlformats.org/officeDocument/2006/relationships/hyperlink" Target="http://docs.oracle.com/javase/7/docs/api/java/io/InputStrea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7/docs/api/java/io/PrintStream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Introduction To</a:t>
            </a:r>
            <a:br>
              <a:rPr lang="en-US" dirty="0">
                <a:ea typeface="+mj-ea"/>
                <a:cs typeface="+mj-cs"/>
              </a:rPr>
            </a:br>
            <a:r>
              <a:rPr lang="en-US" dirty="0" err="1">
                <a:ea typeface="+mj-ea"/>
                <a:cs typeface="+mj-cs"/>
              </a:rPr>
              <a:t>Javadoc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>
                <a:latin typeface="Lucida Sans Unicode" charset="0"/>
              </a:rPr>
              <a:t>Java How to Program, 10/e</a:t>
            </a:r>
          </a:p>
          <a:p>
            <a:pPr marR="0" eaLnBrk="1" hangingPunct="1"/>
            <a:r>
              <a:rPr lang="en-US">
                <a:latin typeface="Lucida Sans Unicode" charset="0"/>
              </a:rPr>
              <a:t>Late Objects Version</a:t>
            </a:r>
          </a:p>
          <a:p>
            <a:pPr marR="0" eaLnBrk="1" hangingPunct="1"/>
            <a:endParaRPr lang="en-US">
              <a:latin typeface="Lucida Sans Unicode" charset="0"/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E8F0F4"/>
                </a:solidFill>
                <a:latin typeface="Lucida Sans Unicode" charset="0"/>
              </a:rPr>
              <a:t>© Copyright 1992-2015 by Pearson Education, Inc.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 can think of the invocation of a method as a transaction between:</a:t>
            </a:r>
          </a:p>
          <a:p>
            <a:pPr lvl="1">
              <a:defRPr/>
            </a:pPr>
            <a:r>
              <a:rPr lang="en-US" dirty="0"/>
              <a:t>CLIENT:  the portion of the code that calls the method</a:t>
            </a:r>
          </a:p>
          <a:p>
            <a:pPr lvl="1">
              <a:defRPr/>
            </a:pPr>
            <a:r>
              <a:rPr lang="en-US" dirty="0"/>
              <a:t>SERVER:  the portion of the code that actually executes the method.</a:t>
            </a:r>
          </a:p>
          <a:p>
            <a:pPr lvl="1">
              <a:defRPr/>
            </a:pPr>
            <a:r>
              <a:rPr lang="en-US" dirty="0"/>
              <a:t>For example:  Let’s say we have a class Dog that has a method called bark() and let’s say we have a class called </a:t>
            </a:r>
            <a:r>
              <a:rPr lang="en-US" dirty="0" err="1"/>
              <a:t>DogTrainer</a:t>
            </a:r>
            <a:r>
              <a:rPr lang="en-US" dirty="0"/>
              <a:t> that at some point invokes the bark() method of a Dog object.</a:t>
            </a:r>
          </a:p>
          <a:p>
            <a:pPr lvl="1">
              <a:defRPr/>
            </a:pPr>
            <a:r>
              <a:rPr lang="en-US" dirty="0"/>
              <a:t>CLIENT:  </a:t>
            </a:r>
            <a:r>
              <a:rPr lang="en-US" dirty="0" err="1"/>
              <a:t>DogTrainer</a:t>
            </a:r>
            <a:r>
              <a:rPr lang="en-US" dirty="0"/>
              <a:t> object</a:t>
            </a:r>
          </a:p>
          <a:p>
            <a:pPr lvl="1">
              <a:defRPr/>
            </a:pPr>
            <a:r>
              <a:rPr lang="en-US" dirty="0"/>
              <a:t>SERVER:  Dog object that is running it’s bark                                                 			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Client / Server Model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090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Client / Server Model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2438400"/>
            <a:ext cx="1981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438400"/>
            <a:ext cx="1981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3581400" y="34290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8600" y="2895600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bark()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1828800"/>
            <a:ext cx="201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DogTrainer</a:t>
            </a:r>
            <a:r>
              <a:rPr lang="en-US" dirty="0"/>
              <a:t> 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7208" y="1828800"/>
            <a:ext cx="133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Object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657600"/>
            <a:ext cx="1198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invoking</a:t>
            </a:r>
          </a:p>
          <a:p>
            <a:pPr algn="ctr"/>
            <a:r>
              <a:rPr lang="en-US" dirty="0"/>
              <a:t>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2004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2882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72761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458200" cy="4525962"/>
          </a:xfrm>
        </p:spPr>
        <p:txBody>
          <a:bodyPr/>
          <a:lstStyle/>
          <a:p>
            <a:pPr>
              <a:defRPr/>
            </a:pPr>
            <a:r>
              <a:rPr lang="en-US" dirty="0"/>
              <a:t>What is the point of thinking about it this way?</a:t>
            </a:r>
          </a:p>
          <a:p>
            <a:pPr lvl="1">
              <a:defRPr/>
            </a:pPr>
            <a:r>
              <a:rPr lang="en-US" dirty="0"/>
              <a:t>It has to do with checking that the invocation of the method “make sense” in terms of the data that goes in and the data that comes out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Remember:  Data “goes in” </a:t>
            </a:r>
            <a:r>
              <a:rPr lang="en-US" i="1" dirty="0"/>
              <a:t>via</a:t>
            </a:r>
            <a:r>
              <a:rPr lang="en-US" dirty="0"/>
              <a:t> </a:t>
            </a:r>
            <a:r>
              <a:rPr lang="en-US" b="1" u="sng" dirty="0"/>
              <a:t>parameters</a:t>
            </a:r>
            <a:r>
              <a:rPr lang="en-US" dirty="0"/>
              <a:t> and “comes out”</a:t>
            </a:r>
            <a:r>
              <a:rPr lang="en-US" i="1" dirty="0"/>
              <a:t> via</a:t>
            </a:r>
            <a:r>
              <a:rPr lang="en-US" dirty="0"/>
              <a:t> a </a:t>
            </a:r>
            <a:r>
              <a:rPr lang="en-US" b="1" u="sng" dirty="0"/>
              <a:t>return value</a:t>
            </a:r>
            <a:endParaRPr lang="en-US" dirty="0"/>
          </a:p>
          <a:p>
            <a:pPr lvl="1">
              <a:defRPr/>
            </a:pPr>
            <a:endParaRPr lang="en-US" b="1" u="sng" dirty="0"/>
          </a:p>
          <a:p>
            <a:pPr lvl="1">
              <a:defRPr/>
            </a:pPr>
            <a:r>
              <a:rPr lang="en-US" b="1" u="sng" dirty="0"/>
              <a:t>Let’s modify our example a bit and imagine that there is a parameter to the bark method that represents how forcefully that command is given (i.e. the decibel level of the trainer’s voice)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Client / Server Model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910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Client / Server Model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2438400"/>
            <a:ext cx="1981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438400"/>
            <a:ext cx="1981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3581400" y="34290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15851" y="2895600"/>
            <a:ext cx="20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bark( </a:t>
            </a:r>
            <a:r>
              <a:rPr lang="en-US" dirty="0" err="1"/>
              <a:t>trainerVoice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1828800"/>
            <a:ext cx="201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DogTrainer</a:t>
            </a:r>
            <a:r>
              <a:rPr lang="en-US" dirty="0"/>
              <a:t> 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7208" y="1828800"/>
            <a:ext cx="133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Object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657600"/>
            <a:ext cx="1198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invoking</a:t>
            </a:r>
          </a:p>
          <a:p>
            <a:pPr algn="ctr"/>
            <a:r>
              <a:rPr lang="en-US" dirty="0"/>
              <a:t>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2004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2882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4724400"/>
            <a:ext cx="68179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 – if </a:t>
            </a:r>
            <a:r>
              <a:rPr lang="en-US" dirty="0" err="1"/>
              <a:t>trainerVoice</a:t>
            </a:r>
            <a:r>
              <a:rPr lang="en-US" dirty="0"/>
              <a:t> is, say, a float representing the decibel level,</a:t>
            </a:r>
          </a:p>
          <a:p>
            <a:r>
              <a:rPr lang="en-US" dirty="0"/>
              <a:t>	there must be limits on the “meaningful values” of this</a:t>
            </a:r>
          </a:p>
          <a:p>
            <a:r>
              <a:rPr lang="en-US" dirty="0"/>
              <a:t>	number!!  Although a negative number is allowed as a</a:t>
            </a:r>
          </a:p>
          <a:p>
            <a:r>
              <a:rPr lang="en-US" dirty="0"/>
              <a:t>	floating point number, clearly it would be meaningless in</a:t>
            </a:r>
          </a:p>
          <a:p>
            <a:r>
              <a:rPr lang="en-US" dirty="0"/>
              <a:t>		this use-case....</a:t>
            </a:r>
          </a:p>
        </p:txBody>
      </p:sp>
    </p:spTree>
    <p:extLst>
      <p:ext uri="{BB962C8B-B14F-4D97-AF65-F5344CB8AC3E}">
        <p14:creationId xmlns:p14="http://schemas.microsoft.com/office/powerpoint/2010/main" val="3662406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Client / Server Model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2438400"/>
            <a:ext cx="1981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438400"/>
            <a:ext cx="1981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3581400" y="34290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15851" y="2895600"/>
            <a:ext cx="20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bark( </a:t>
            </a:r>
            <a:r>
              <a:rPr lang="en-US" dirty="0" err="1"/>
              <a:t>trainerVoice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1828800"/>
            <a:ext cx="201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DogTrainer</a:t>
            </a:r>
            <a:r>
              <a:rPr lang="en-US" dirty="0"/>
              <a:t> 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7208" y="1828800"/>
            <a:ext cx="133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Object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657600"/>
            <a:ext cx="1198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invoking</a:t>
            </a:r>
          </a:p>
          <a:p>
            <a:pPr algn="ctr"/>
            <a:r>
              <a:rPr lang="en-US" dirty="0"/>
              <a:t>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2004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2882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4724400"/>
            <a:ext cx="68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724400"/>
            <a:ext cx="387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JOB IS IT TO CHECK?!?!?</a:t>
            </a:r>
          </a:p>
        </p:txBody>
      </p:sp>
    </p:spTree>
    <p:extLst>
      <p:ext uri="{BB962C8B-B14F-4D97-AF65-F5344CB8AC3E}">
        <p14:creationId xmlns:p14="http://schemas.microsoft.com/office/powerpoint/2010/main" val="188194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Client / Server Model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2438400"/>
            <a:ext cx="1981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438400"/>
            <a:ext cx="1981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3581400" y="34290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15851" y="2895600"/>
            <a:ext cx="20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bark( </a:t>
            </a:r>
            <a:r>
              <a:rPr lang="en-US" dirty="0" err="1"/>
              <a:t>trainerVoice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1828800"/>
            <a:ext cx="201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DogTrainer</a:t>
            </a:r>
            <a:r>
              <a:rPr lang="en-US" dirty="0"/>
              <a:t> 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7208" y="1828800"/>
            <a:ext cx="133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Object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657600"/>
            <a:ext cx="1198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invoking</a:t>
            </a:r>
          </a:p>
          <a:p>
            <a:pPr algn="ctr"/>
            <a:r>
              <a:rPr lang="en-US" dirty="0"/>
              <a:t>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2004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2882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648200"/>
            <a:ext cx="7537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Checking the value of </a:t>
            </a:r>
            <a:r>
              <a:rPr lang="en-US" dirty="0" err="1"/>
              <a:t>trainerVoice</a:t>
            </a:r>
            <a:r>
              <a:rPr lang="en-US" dirty="0"/>
              <a:t> can be done by the the </a:t>
            </a:r>
            <a:r>
              <a:rPr lang="en-US" dirty="0" err="1"/>
              <a:t>DogTrainer</a:t>
            </a:r>
            <a:endParaRPr lang="en-US" dirty="0"/>
          </a:p>
          <a:p>
            <a:r>
              <a:rPr lang="en-US" dirty="0"/>
              <a:t>object and the Dog object (i.e. on both sides) but this results in checking</a:t>
            </a:r>
          </a:p>
          <a:p>
            <a:r>
              <a:rPr lang="en-US" dirty="0"/>
              <a:t>twice, which seems unnecessary – twice the necessary computation!!!</a:t>
            </a:r>
          </a:p>
        </p:txBody>
      </p:sp>
    </p:spTree>
    <p:extLst>
      <p:ext uri="{BB962C8B-B14F-4D97-AF65-F5344CB8AC3E}">
        <p14:creationId xmlns:p14="http://schemas.microsoft.com/office/powerpoint/2010/main" val="231278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Client / Server Model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2438400"/>
            <a:ext cx="1981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438400"/>
            <a:ext cx="1981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3581400" y="34290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15851" y="2895600"/>
            <a:ext cx="20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bark( </a:t>
            </a:r>
            <a:r>
              <a:rPr lang="en-US" dirty="0" err="1"/>
              <a:t>trainerVoice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1828800"/>
            <a:ext cx="201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DogTrainer</a:t>
            </a:r>
            <a:r>
              <a:rPr lang="en-US" dirty="0"/>
              <a:t> 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7208" y="1828800"/>
            <a:ext cx="133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Object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657600"/>
            <a:ext cx="1198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invoking</a:t>
            </a:r>
          </a:p>
          <a:p>
            <a:pPr algn="ctr"/>
            <a:r>
              <a:rPr lang="en-US" dirty="0"/>
              <a:t>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2004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2882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419600"/>
            <a:ext cx="81898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Checking the value of </a:t>
            </a:r>
            <a:r>
              <a:rPr lang="en-US" dirty="0" err="1"/>
              <a:t>trainerVoice</a:t>
            </a:r>
            <a:r>
              <a:rPr lang="en-US" dirty="0"/>
              <a:t> can be done by the the </a:t>
            </a:r>
            <a:r>
              <a:rPr lang="en-US" dirty="0" err="1"/>
              <a:t>DogTrainer</a:t>
            </a:r>
            <a:endParaRPr lang="en-US" dirty="0"/>
          </a:p>
          <a:p>
            <a:r>
              <a:rPr lang="en-US" dirty="0"/>
              <a:t>object and the Dog object (i.e. on both sides) but this results in checking</a:t>
            </a:r>
          </a:p>
          <a:p>
            <a:r>
              <a:rPr lang="en-US" dirty="0"/>
              <a:t>twice, which seems unnecessary – twice the necessary computation!!!</a:t>
            </a:r>
          </a:p>
          <a:p>
            <a:endParaRPr lang="en-US" dirty="0"/>
          </a:p>
          <a:p>
            <a:r>
              <a:rPr lang="en-US" dirty="0"/>
              <a:t>Also, if we don’t do any checking at all, the code of the server could become</a:t>
            </a:r>
          </a:p>
          <a:p>
            <a:r>
              <a:rPr lang="en-US" dirty="0"/>
              <a:t>		overly complicated – all possible values of </a:t>
            </a:r>
            <a:r>
              <a:rPr lang="en-US" dirty="0" err="1"/>
              <a:t>trainerVoice</a:t>
            </a:r>
            <a:r>
              <a:rPr lang="en-US" dirty="0"/>
              <a:t> must</a:t>
            </a:r>
          </a:p>
          <a:p>
            <a:r>
              <a:rPr lang="en-US" dirty="0"/>
              <a:t>			be dealt with!!</a:t>
            </a:r>
          </a:p>
        </p:txBody>
      </p:sp>
    </p:spTree>
    <p:extLst>
      <p:ext uri="{BB962C8B-B14F-4D97-AF65-F5344CB8AC3E}">
        <p14:creationId xmlns:p14="http://schemas.microsoft.com/office/powerpoint/2010/main" val="268605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525962"/>
          </a:xfrm>
        </p:spPr>
        <p:txBody>
          <a:bodyPr/>
          <a:lstStyle/>
          <a:p>
            <a:pPr>
              <a:defRPr/>
            </a:pPr>
            <a:r>
              <a:rPr lang="en-US" dirty="0"/>
              <a:t>What is the point of thinking about it this way?</a:t>
            </a:r>
          </a:p>
          <a:p>
            <a:pPr lvl="1">
              <a:defRPr/>
            </a:pPr>
            <a:r>
              <a:rPr lang="en-US" dirty="0"/>
              <a:t>“Data Into” the method will be the responsibility of the Client</a:t>
            </a:r>
          </a:p>
          <a:p>
            <a:pPr lvl="1">
              <a:defRPr/>
            </a:pPr>
            <a:r>
              <a:rPr lang="en-US" dirty="0"/>
              <a:t>“Data Out of” the method will be the responsibility of the Server.  Also state-changes in the server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Client / Server Model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50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525962"/>
          </a:xfrm>
        </p:spPr>
        <p:txBody>
          <a:bodyPr/>
          <a:lstStyle/>
          <a:p>
            <a:pPr>
              <a:defRPr/>
            </a:pPr>
            <a:r>
              <a:rPr lang="en-US" dirty="0"/>
              <a:t>Since the method itself is the “unit” to which the client/server model is applied, we label this method with </a:t>
            </a:r>
            <a:r>
              <a:rPr lang="en-US" dirty="0" err="1"/>
              <a:t>javadoc</a:t>
            </a:r>
            <a:r>
              <a:rPr lang="en-US" dirty="0"/>
              <a:t> comments stating the conditions of the </a:t>
            </a:r>
            <a:r>
              <a:rPr lang="en-US" b="1" u="sng" dirty="0"/>
              <a:t>client-server “contract”</a:t>
            </a:r>
            <a:endParaRPr lang="en-US" dirty="0"/>
          </a:p>
          <a:p>
            <a:pPr>
              <a:defRPr/>
            </a:pPr>
            <a:endParaRPr lang="en-US" b="1" u="sng" dirty="0"/>
          </a:p>
          <a:p>
            <a:pPr>
              <a:defRPr/>
            </a:pPr>
            <a:r>
              <a:rPr lang="en-US" dirty="0"/>
              <a:t>There are 3 main parts of this:</a:t>
            </a:r>
          </a:p>
          <a:p>
            <a:pPr lvl="1">
              <a:defRPr/>
            </a:pPr>
            <a:r>
              <a:rPr lang="en-US" dirty="0"/>
              <a:t>Preconditions</a:t>
            </a:r>
          </a:p>
          <a:p>
            <a:pPr lvl="1">
              <a:defRPr/>
            </a:pPr>
            <a:r>
              <a:rPr lang="en-US" dirty="0" err="1"/>
              <a:t>Postconditions</a:t>
            </a:r>
            <a:endParaRPr lang="en-US" dirty="0"/>
          </a:p>
          <a:p>
            <a:pPr lvl="1">
              <a:defRPr/>
            </a:pPr>
            <a:r>
              <a:rPr lang="en-US" dirty="0"/>
              <a:t>Invariants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Client / Server Model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533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2667000"/>
          </a:xfrm>
        </p:spPr>
        <p:txBody>
          <a:bodyPr/>
          <a:lstStyle/>
          <a:p>
            <a:pPr>
              <a:defRPr/>
            </a:pPr>
            <a:r>
              <a:rPr lang="en-US" dirty="0"/>
              <a:t>PRECONDITIONS:</a:t>
            </a:r>
          </a:p>
          <a:p>
            <a:pPr lvl="1">
              <a:defRPr/>
            </a:pPr>
            <a:r>
              <a:rPr lang="en-US" dirty="0"/>
              <a:t>MUST BE TRUE at the BEGINNING of execution of the method</a:t>
            </a:r>
          </a:p>
          <a:p>
            <a:pPr lvl="1">
              <a:defRPr/>
            </a:pPr>
            <a:r>
              <a:rPr lang="en-US" dirty="0"/>
              <a:t>Often place bounds on the values of parameters</a:t>
            </a:r>
          </a:p>
          <a:p>
            <a:pPr lvl="1">
              <a:defRPr/>
            </a:pPr>
            <a:r>
              <a:rPr lang="en-US" dirty="0"/>
              <a:t>Are the responsibility of the CLIENT</a:t>
            </a:r>
          </a:p>
          <a:p>
            <a:pPr lvl="1">
              <a:defRPr/>
            </a:pPr>
            <a:r>
              <a:rPr lang="en-US" dirty="0"/>
              <a:t>@require is used as the </a:t>
            </a:r>
            <a:r>
              <a:rPr lang="en-US" dirty="0" err="1"/>
              <a:t>javadoc</a:t>
            </a:r>
            <a:r>
              <a:rPr lang="en-US" dirty="0"/>
              <a:t> label</a:t>
            </a:r>
          </a:p>
          <a:p>
            <a:pPr>
              <a:defRPr/>
            </a:pPr>
            <a:endParaRPr lang="en-US" b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Client / Server Model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03" y="4038600"/>
            <a:ext cx="9007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/**</a:t>
            </a:r>
          </a:p>
          <a:p>
            <a:r>
              <a:rPr lang="en-US" dirty="0">
                <a:latin typeface="Courier"/>
                <a:cs typeface="Courier"/>
              </a:rPr>
              <a:t>    @</a:t>
            </a:r>
            <a:r>
              <a:rPr lang="en-US" dirty="0" err="1">
                <a:latin typeface="Courier"/>
                <a:cs typeface="Courier"/>
              </a:rPr>
              <a:t>custom.require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trainerVoice</a:t>
            </a:r>
            <a:r>
              <a:rPr lang="en-US" dirty="0">
                <a:latin typeface="Courier"/>
                <a:cs typeface="Courier"/>
              </a:rPr>
              <a:t> &gt;= 0.0 &amp;&amp; </a:t>
            </a:r>
            <a:r>
              <a:rPr lang="en-US" dirty="0" err="1">
                <a:latin typeface="Courier"/>
                <a:cs typeface="Courier"/>
              </a:rPr>
              <a:t>trainerVoice</a:t>
            </a:r>
            <a:r>
              <a:rPr lang="en-US" dirty="0">
                <a:latin typeface="Courier"/>
                <a:cs typeface="Courier"/>
              </a:rPr>
              <a:t> &lt;= 100.0</a:t>
            </a:r>
          </a:p>
          <a:p>
            <a:r>
              <a:rPr lang="en-US" dirty="0">
                <a:latin typeface="Courier"/>
                <a:cs typeface="Courier"/>
              </a:rPr>
              <a:t>**/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public void bark (float </a:t>
            </a:r>
            <a:r>
              <a:rPr lang="en-US" dirty="0" err="1">
                <a:latin typeface="Courier"/>
                <a:cs typeface="Courier"/>
              </a:rPr>
              <a:t>trainerVoice</a:t>
            </a:r>
            <a:r>
              <a:rPr lang="en-US" dirty="0">
                <a:latin typeface="Courier"/>
                <a:cs typeface="Courier"/>
              </a:rPr>
              <a:t>) {...}</a:t>
            </a:r>
          </a:p>
        </p:txBody>
      </p:sp>
    </p:spTree>
    <p:extLst>
      <p:ext uri="{BB962C8B-B14F-4D97-AF65-F5344CB8AC3E}">
        <p14:creationId xmlns:p14="http://schemas.microsoft.com/office/powerpoint/2010/main" val="340178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Don</a:t>
            </a:r>
            <a:r>
              <a:rPr lang="mr-IN" dirty="0">
                <a:cs typeface="+mj-cs"/>
              </a:rPr>
              <a:t>’</a:t>
            </a:r>
            <a:r>
              <a:rPr lang="en-US" dirty="0">
                <a:cs typeface="+mj-cs"/>
              </a:rPr>
              <a:t>t be this guy: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</a:rPr>
              <a:t>© Copyright 1992-2015 by Pearson Education, Inc. All Rights Reserved.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55" y="1481138"/>
            <a:ext cx="4520290" cy="4525962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2667000"/>
          </a:xfrm>
        </p:spPr>
        <p:txBody>
          <a:bodyPr/>
          <a:lstStyle/>
          <a:p>
            <a:pPr>
              <a:defRPr/>
            </a:pPr>
            <a:r>
              <a:rPr lang="en-US" dirty="0"/>
              <a:t>POSTCONDITIONS:</a:t>
            </a:r>
          </a:p>
          <a:p>
            <a:pPr lvl="1">
              <a:defRPr/>
            </a:pPr>
            <a:r>
              <a:rPr lang="en-US" dirty="0"/>
              <a:t>MUST BE TRUE at the END of execution of the method</a:t>
            </a:r>
          </a:p>
          <a:p>
            <a:pPr lvl="1">
              <a:defRPr/>
            </a:pPr>
            <a:r>
              <a:rPr lang="en-US" dirty="0"/>
              <a:t>Often place bounds on return value</a:t>
            </a:r>
          </a:p>
          <a:p>
            <a:pPr lvl="1">
              <a:defRPr/>
            </a:pPr>
            <a:r>
              <a:rPr lang="en-US" dirty="0"/>
              <a:t>Are the responsibility of the SERVER</a:t>
            </a:r>
          </a:p>
          <a:p>
            <a:pPr lvl="1">
              <a:defRPr/>
            </a:pPr>
            <a:r>
              <a:rPr lang="en-US" dirty="0"/>
              <a:t>@ensure is used as the </a:t>
            </a:r>
            <a:r>
              <a:rPr lang="en-US" dirty="0" err="1"/>
              <a:t>javadoc</a:t>
            </a:r>
            <a:r>
              <a:rPr lang="en-US" dirty="0"/>
              <a:t> label</a:t>
            </a:r>
          </a:p>
          <a:p>
            <a:pPr lvl="1">
              <a:defRPr/>
            </a:pPr>
            <a:r>
              <a:rPr lang="en-US" dirty="0"/>
              <a:t>NOTE: the syntax uses the method </a:t>
            </a:r>
            <a:r>
              <a:rPr lang="en-US"/>
              <a:t>call invocation </a:t>
            </a:r>
            <a:r>
              <a:rPr lang="en-US" dirty="0"/>
              <a:t>rather than a variable or parameter name</a:t>
            </a:r>
          </a:p>
          <a:p>
            <a:pPr>
              <a:defRPr/>
            </a:pPr>
            <a:endParaRPr lang="en-US" b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Client / Server Model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721" y="4321442"/>
            <a:ext cx="84545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/**</a:t>
            </a:r>
          </a:p>
          <a:p>
            <a:r>
              <a:rPr lang="en-US" sz="1600" dirty="0">
                <a:latin typeface="Courier"/>
                <a:cs typeface="Courier"/>
              </a:rPr>
              <a:t>    @</a:t>
            </a:r>
            <a:r>
              <a:rPr lang="en-US" sz="1600" dirty="0" err="1">
                <a:latin typeface="Courier"/>
                <a:cs typeface="Courier"/>
              </a:rPr>
              <a:t>custom.ensure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getAltitude</a:t>
            </a:r>
            <a:r>
              <a:rPr lang="en-US" sz="1600" dirty="0">
                <a:latin typeface="Courier"/>
                <a:cs typeface="Courier"/>
              </a:rPr>
              <a:t>() &gt;= 0.0 &amp;&amp; </a:t>
            </a:r>
            <a:r>
              <a:rPr lang="en-US" sz="1600" dirty="0" err="1">
                <a:latin typeface="Courier"/>
                <a:cs typeface="Courier"/>
              </a:rPr>
              <a:t>getAltitude</a:t>
            </a:r>
            <a:r>
              <a:rPr lang="en-US" sz="1600" dirty="0">
                <a:latin typeface="Courier"/>
                <a:cs typeface="Courier"/>
              </a:rPr>
              <a:t>() &lt;= 60000.0</a:t>
            </a:r>
          </a:p>
          <a:p>
            <a:r>
              <a:rPr lang="en-US" sz="1600" dirty="0">
                <a:latin typeface="Courier"/>
                <a:cs typeface="Courier"/>
              </a:rPr>
              <a:t>**/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public double </a:t>
            </a:r>
            <a:r>
              <a:rPr lang="en-US" sz="1600" dirty="0" err="1">
                <a:latin typeface="Courier"/>
                <a:cs typeface="Courier"/>
              </a:rPr>
              <a:t>getAltitude</a:t>
            </a:r>
            <a:r>
              <a:rPr lang="en-US" sz="1600" dirty="0">
                <a:latin typeface="Courier"/>
                <a:cs typeface="Courier"/>
              </a:rPr>
              <a:t> () {...}</a:t>
            </a:r>
          </a:p>
        </p:txBody>
      </p:sp>
    </p:spTree>
    <p:extLst>
      <p:ext uri="{BB962C8B-B14F-4D97-AF65-F5344CB8AC3E}">
        <p14:creationId xmlns:p14="http://schemas.microsoft.com/office/powerpoint/2010/main" val="505373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2667000"/>
          </a:xfrm>
        </p:spPr>
        <p:txBody>
          <a:bodyPr/>
          <a:lstStyle/>
          <a:p>
            <a:pPr>
              <a:defRPr/>
            </a:pPr>
            <a:r>
              <a:rPr lang="en-US" dirty="0"/>
              <a:t>POSTCONDITIONS:</a:t>
            </a:r>
          </a:p>
          <a:p>
            <a:pPr lvl="1">
              <a:defRPr/>
            </a:pPr>
            <a:r>
              <a:rPr lang="en-US" dirty="0"/>
              <a:t>Often used to make explicit how an objects state will have changed at the end of a method</a:t>
            </a:r>
          </a:p>
          <a:p>
            <a:pPr lvl="1">
              <a:defRPr/>
            </a:pPr>
            <a:r>
              <a:rPr lang="en-US" dirty="0"/>
              <a:t>NOTE: when we’re talking about state change, we need a shorthand to talk about what the state was when the method started – we use “old” for this.</a:t>
            </a:r>
          </a:p>
          <a:p>
            <a:pPr>
              <a:defRPr/>
            </a:pPr>
            <a:endParaRPr lang="en-US" b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Client / Server Model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886200"/>
            <a:ext cx="7904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/**</a:t>
            </a:r>
          </a:p>
          <a:p>
            <a:r>
              <a:rPr lang="en-US" dirty="0">
                <a:latin typeface="Courier"/>
                <a:cs typeface="Courier"/>
              </a:rPr>
              <a:t>    @</a:t>
            </a:r>
            <a:r>
              <a:rPr lang="en-US" dirty="0" err="1">
                <a:latin typeface="Courier"/>
                <a:cs typeface="Courier"/>
              </a:rPr>
              <a:t>custom.ensure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this.getCount</a:t>
            </a:r>
            <a:r>
              <a:rPr lang="en-US" dirty="0">
                <a:latin typeface="Courier"/>
                <a:cs typeface="Courier"/>
              </a:rPr>
              <a:t>() == </a:t>
            </a:r>
            <a:r>
              <a:rPr lang="en-US" dirty="0" err="1">
                <a:latin typeface="Courier"/>
                <a:cs typeface="Courier"/>
              </a:rPr>
              <a:t>old.getCount</a:t>
            </a:r>
            <a:r>
              <a:rPr lang="en-US" dirty="0">
                <a:latin typeface="Courier"/>
                <a:cs typeface="Courier"/>
              </a:rPr>
              <a:t>() + 1</a:t>
            </a:r>
          </a:p>
          <a:p>
            <a:r>
              <a:rPr lang="en-US" dirty="0">
                <a:latin typeface="Courier"/>
                <a:cs typeface="Courier"/>
              </a:rPr>
              <a:t>**/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public void </a:t>
            </a:r>
            <a:r>
              <a:rPr lang="en-US" dirty="0" err="1">
                <a:latin typeface="Courier"/>
                <a:cs typeface="Courier"/>
              </a:rPr>
              <a:t>incrementCount</a:t>
            </a:r>
            <a:r>
              <a:rPr lang="en-US" dirty="0">
                <a:latin typeface="Courier"/>
                <a:cs typeface="Courier"/>
              </a:rPr>
              <a:t> () {...}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9077" y="5700156"/>
            <a:ext cx="765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remember – we use method calls in this syntax, above I’ve assumed</a:t>
            </a:r>
          </a:p>
          <a:p>
            <a:r>
              <a:rPr lang="en-US" dirty="0"/>
              <a:t>	that this class has a query method called “</a:t>
            </a:r>
            <a:r>
              <a:rPr lang="en-US" dirty="0" err="1"/>
              <a:t>getCount</a:t>
            </a:r>
            <a:r>
              <a:rPr lang="en-US" dirty="0"/>
              <a:t>()”</a:t>
            </a:r>
          </a:p>
        </p:txBody>
      </p:sp>
    </p:spTree>
    <p:extLst>
      <p:ext uri="{BB962C8B-B14F-4D97-AF65-F5344CB8AC3E}">
        <p14:creationId xmlns:p14="http://schemas.microsoft.com/office/powerpoint/2010/main" val="887314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2667000"/>
          </a:xfrm>
        </p:spPr>
        <p:txBody>
          <a:bodyPr/>
          <a:lstStyle/>
          <a:p>
            <a:pPr>
              <a:defRPr/>
            </a:pPr>
            <a:r>
              <a:rPr lang="en-US" dirty="0"/>
              <a:t>INVARIANTS:</a:t>
            </a:r>
          </a:p>
          <a:p>
            <a:pPr lvl="1">
              <a:defRPr/>
            </a:pPr>
            <a:r>
              <a:rPr lang="en-US" dirty="0"/>
              <a:t>MUST BE TRUE ALL THE TIME!!!!</a:t>
            </a:r>
          </a:p>
          <a:p>
            <a:pPr lvl="1">
              <a:defRPr/>
            </a:pPr>
            <a:r>
              <a:rPr lang="en-US" dirty="0"/>
              <a:t>Often place bounds on instance variables</a:t>
            </a:r>
          </a:p>
          <a:p>
            <a:pPr lvl="1">
              <a:defRPr/>
            </a:pPr>
            <a:r>
              <a:rPr lang="en-US" dirty="0"/>
              <a:t>Are the responsibility of the PROGRAMMER of the SERVER</a:t>
            </a:r>
          </a:p>
          <a:p>
            <a:pPr lvl="1">
              <a:defRPr/>
            </a:pPr>
            <a:r>
              <a:rPr lang="en-US" dirty="0"/>
              <a:t>@invariant is used as the </a:t>
            </a:r>
            <a:r>
              <a:rPr lang="en-US" dirty="0" err="1"/>
              <a:t>javadoc</a:t>
            </a:r>
            <a:r>
              <a:rPr lang="en-US" dirty="0"/>
              <a:t> label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Client / Server Model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60" y="3961537"/>
            <a:ext cx="9195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/**</a:t>
            </a:r>
          </a:p>
          <a:p>
            <a:r>
              <a:rPr lang="en-US" sz="1600" dirty="0">
                <a:latin typeface="Courier"/>
                <a:cs typeface="Courier"/>
              </a:rPr>
              <a:t>	instance variables follow this comment:</a:t>
            </a:r>
          </a:p>
          <a:p>
            <a:r>
              <a:rPr lang="en-US" sz="1600" dirty="0">
                <a:latin typeface="Courier"/>
                <a:cs typeface="Courier"/>
              </a:rPr>
              <a:t>**/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</a:p>
          <a:p>
            <a:r>
              <a:rPr lang="en-US" sz="1600" dirty="0">
                <a:latin typeface="Courier"/>
                <a:cs typeface="Courier"/>
              </a:rPr>
              <a:t>       private double altitude;  /** @</a:t>
            </a:r>
            <a:r>
              <a:rPr lang="en-US" sz="1600" dirty="0" err="1">
                <a:latin typeface="Courier"/>
                <a:cs typeface="Courier"/>
              </a:rPr>
              <a:t>custom.invariant</a:t>
            </a:r>
            <a:r>
              <a:rPr lang="en-US" sz="1600" dirty="0">
                <a:latin typeface="Courier"/>
                <a:cs typeface="Courier"/>
              </a:rPr>
              <a:t> altitude &gt;= 0.0 */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5715000"/>
            <a:ext cx="694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value of this instance variable must NEVER, EVER be allowed</a:t>
            </a:r>
          </a:p>
          <a:p>
            <a:r>
              <a:rPr lang="en-US" dirty="0"/>
              <a:t>	to dip below zero in this case, not even for one statement</a:t>
            </a:r>
          </a:p>
        </p:txBody>
      </p:sp>
    </p:spTree>
    <p:extLst>
      <p:ext uri="{BB962C8B-B14F-4D97-AF65-F5344CB8AC3E}">
        <p14:creationId xmlns:p14="http://schemas.microsoft.com/office/powerpoint/2010/main" val="399843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2667000"/>
          </a:xfrm>
        </p:spPr>
        <p:txBody>
          <a:bodyPr/>
          <a:lstStyle/>
          <a:p>
            <a:pPr>
              <a:defRPr/>
            </a:pPr>
            <a:r>
              <a:rPr lang="en-US" dirty="0"/>
              <a:t>OK so now we’ve got:</a:t>
            </a:r>
          </a:p>
          <a:p>
            <a:pPr lvl="1">
              <a:defRPr/>
            </a:pPr>
            <a:r>
              <a:rPr lang="en-US" dirty="0"/>
              <a:t>Data coming in being tested ONCE (by the client)</a:t>
            </a:r>
          </a:p>
          <a:p>
            <a:pPr lvl="1">
              <a:defRPr/>
            </a:pPr>
            <a:r>
              <a:rPr lang="en-US" dirty="0"/>
              <a:t>Data coming out being checked ONCE (by the server)</a:t>
            </a:r>
          </a:p>
          <a:p>
            <a:pPr lvl="1">
              <a:defRPr/>
            </a:pPr>
            <a:r>
              <a:rPr lang="en-US" dirty="0"/>
              <a:t>A clear definition of what the server expects from the client, and what the server promises the client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If the client breaks the contract: THE SERVER PROMISES NOTHING!!!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“If you give me what I need, I promise to give you back this...”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Client / Server Model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7134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2667000"/>
          </a:xfrm>
        </p:spPr>
        <p:txBody>
          <a:bodyPr/>
          <a:lstStyle/>
          <a:p>
            <a:pPr>
              <a:defRPr/>
            </a:pPr>
            <a:r>
              <a:rPr lang="en-US" dirty="0"/>
              <a:t>You need to be very careful when extending classes or implementing interfaces:</a:t>
            </a:r>
          </a:p>
          <a:p>
            <a:pPr lvl="1">
              <a:defRPr/>
            </a:pPr>
            <a:r>
              <a:rPr lang="en-US" dirty="0"/>
              <a:t>This is a very subtle point</a:t>
            </a:r>
          </a:p>
          <a:p>
            <a:pPr lvl="1">
              <a:defRPr/>
            </a:pPr>
            <a:r>
              <a:rPr lang="en-US" dirty="0"/>
              <a:t>AGAIN: If the client breaks the contract: THE SERVER PROMISES NOTHING!!!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Client / Server Model - Subtyping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4290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imagine we’re talking about our  Dog class from before, and we’ve got a bark() method that looks like the following, where the return value now is the decibel level of the bark produced by the Dog: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267200"/>
            <a:ext cx="80842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/**</a:t>
            </a:r>
          </a:p>
          <a:p>
            <a:r>
              <a:rPr lang="en-US" sz="1600" dirty="0">
                <a:latin typeface="Courier"/>
                <a:cs typeface="Courier"/>
              </a:rPr>
              <a:t>    @</a:t>
            </a:r>
            <a:r>
              <a:rPr lang="en-US" sz="1600" dirty="0" err="1">
                <a:latin typeface="Courier"/>
                <a:cs typeface="Courier"/>
              </a:rPr>
              <a:t>custom.require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trainerVoice</a:t>
            </a:r>
            <a:r>
              <a:rPr lang="en-US" sz="1600" dirty="0">
                <a:latin typeface="Courier"/>
                <a:cs typeface="Courier"/>
              </a:rPr>
              <a:t> &gt;= 0.0 &amp;&amp; </a:t>
            </a:r>
            <a:r>
              <a:rPr lang="en-US" sz="1600" dirty="0" err="1">
                <a:latin typeface="Courier"/>
                <a:cs typeface="Courier"/>
              </a:rPr>
              <a:t>trainerVoice</a:t>
            </a:r>
            <a:r>
              <a:rPr lang="en-US" sz="1600" dirty="0">
                <a:latin typeface="Courier"/>
                <a:cs typeface="Courier"/>
              </a:rPr>
              <a:t> &lt;= 100.0</a:t>
            </a:r>
          </a:p>
          <a:p>
            <a:r>
              <a:rPr lang="en-US" sz="1600" dirty="0">
                <a:latin typeface="Courier"/>
                <a:cs typeface="Courier"/>
              </a:rPr>
              <a:t>    @</a:t>
            </a:r>
            <a:r>
              <a:rPr lang="en-US" sz="1600" dirty="0" err="1">
                <a:latin typeface="Courier"/>
                <a:cs typeface="Courier"/>
              </a:rPr>
              <a:t>custom.ensure</a:t>
            </a:r>
            <a:r>
              <a:rPr lang="en-US" sz="1600" dirty="0">
                <a:latin typeface="Courier"/>
                <a:cs typeface="Courier"/>
              </a:rPr>
              <a:t>  bark() &gt;= 0.0 &amp;&amp; bark() &lt;= 200.0</a:t>
            </a:r>
          </a:p>
          <a:p>
            <a:r>
              <a:rPr lang="en-US" sz="1600" dirty="0">
                <a:latin typeface="Courier"/>
                <a:cs typeface="Courier"/>
              </a:rPr>
              <a:t>**/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public float bark (float </a:t>
            </a:r>
            <a:r>
              <a:rPr lang="en-US" sz="1600" dirty="0" err="1">
                <a:latin typeface="Courier"/>
                <a:cs typeface="Courier"/>
              </a:rPr>
              <a:t>trainerVoice</a:t>
            </a:r>
            <a:r>
              <a:rPr lang="en-US" sz="1600" dirty="0">
                <a:latin typeface="Courier"/>
                <a:cs typeface="Courier"/>
              </a:rPr>
              <a:t>) {...}</a:t>
            </a:r>
          </a:p>
        </p:txBody>
      </p:sp>
    </p:spTree>
    <p:extLst>
      <p:ext uri="{BB962C8B-B14F-4D97-AF65-F5344CB8AC3E}">
        <p14:creationId xmlns:p14="http://schemas.microsoft.com/office/powerpoint/2010/main" val="3113394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Client / Server Model - Subtyping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1242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Now let’s define a new class, Poodle, that overrides the bark method of Dog and is defined like 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80842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/**</a:t>
            </a:r>
          </a:p>
          <a:p>
            <a:r>
              <a:rPr lang="en-US" sz="1600" dirty="0">
                <a:latin typeface="Courier"/>
                <a:cs typeface="Courier"/>
              </a:rPr>
              <a:t>    Dog’s bark() method</a:t>
            </a:r>
          </a:p>
          <a:p>
            <a:r>
              <a:rPr lang="en-US" sz="1600" dirty="0">
                <a:latin typeface="Courier"/>
                <a:cs typeface="Courier"/>
              </a:rPr>
              <a:t>    @</a:t>
            </a:r>
            <a:r>
              <a:rPr lang="en-US" sz="1600" dirty="0" err="1">
                <a:latin typeface="Courier"/>
                <a:cs typeface="Courier"/>
              </a:rPr>
              <a:t>custom.require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trainerVoice</a:t>
            </a:r>
            <a:r>
              <a:rPr lang="en-US" sz="1600" dirty="0">
                <a:latin typeface="Courier"/>
                <a:cs typeface="Courier"/>
              </a:rPr>
              <a:t> &gt;= 0.0 &amp;&amp; </a:t>
            </a:r>
            <a:r>
              <a:rPr lang="en-US" sz="1600" dirty="0" err="1">
                <a:latin typeface="Courier"/>
                <a:cs typeface="Courier"/>
              </a:rPr>
              <a:t>trainerVoice</a:t>
            </a:r>
            <a:r>
              <a:rPr lang="en-US" sz="1600" dirty="0">
                <a:latin typeface="Courier"/>
                <a:cs typeface="Courier"/>
              </a:rPr>
              <a:t> &lt;= 100.0</a:t>
            </a:r>
          </a:p>
          <a:p>
            <a:r>
              <a:rPr lang="en-US" sz="1600" dirty="0">
                <a:latin typeface="Courier"/>
                <a:cs typeface="Courier"/>
              </a:rPr>
              <a:t>    @</a:t>
            </a:r>
            <a:r>
              <a:rPr lang="en-US" sz="1600" dirty="0" err="1">
                <a:latin typeface="Courier"/>
                <a:cs typeface="Courier"/>
              </a:rPr>
              <a:t>custom.ensure</a:t>
            </a:r>
            <a:r>
              <a:rPr lang="en-US" sz="1600" dirty="0">
                <a:latin typeface="Courier"/>
                <a:cs typeface="Courier"/>
              </a:rPr>
              <a:t>  bark() &gt;= 0.0 &amp;&amp; bark() &lt;= 200.0</a:t>
            </a:r>
          </a:p>
          <a:p>
            <a:r>
              <a:rPr lang="en-US" sz="1600" dirty="0">
                <a:latin typeface="Courier"/>
                <a:cs typeface="Courier"/>
              </a:rPr>
              <a:t>**/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public float bark (float </a:t>
            </a:r>
            <a:r>
              <a:rPr lang="en-US" sz="1600" dirty="0" err="1">
                <a:latin typeface="Courier"/>
                <a:cs typeface="Courier"/>
              </a:rPr>
              <a:t>trainerVoice</a:t>
            </a:r>
            <a:r>
              <a:rPr lang="en-US" sz="1600" dirty="0">
                <a:latin typeface="Courier"/>
                <a:cs typeface="Courier"/>
              </a:rPr>
              <a:t>) {...}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886200"/>
            <a:ext cx="8084264" cy="181588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/**</a:t>
            </a:r>
          </a:p>
          <a:p>
            <a:r>
              <a:rPr lang="en-US" sz="1600" dirty="0">
                <a:latin typeface="Courier"/>
                <a:cs typeface="Courier"/>
              </a:rPr>
              <a:t>    Poodle’s bark() method</a:t>
            </a:r>
          </a:p>
          <a:p>
            <a:r>
              <a:rPr lang="en-US" sz="1600" dirty="0">
                <a:latin typeface="Courier"/>
                <a:cs typeface="Courier"/>
              </a:rPr>
              <a:t>    @</a:t>
            </a:r>
            <a:r>
              <a:rPr lang="en-US" sz="1600" dirty="0" err="1">
                <a:latin typeface="Courier"/>
                <a:cs typeface="Courier"/>
              </a:rPr>
              <a:t>custom.require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trainerVoice</a:t>
            </a:r>
            <a:r>
              <a:rPr lang="en-US" sz="1600" dirty="0">
                <a:latin typeface="Courier"/>
                <a:cs typeface="Courier"/>
              </a:rPr>
              <a:t> &gt;= 0.0 &amp;&amp; </a:t>
            </a:r>
            <a:r>
              <a:rPr lang="en-US" sz="1600" dirty="0" err="1">
                <a:latin typeface="Courier"/>
                <a:cs typeface="Courier"/>
              </a:rPr>
              <a:t>trainerVoice</a:t>
            </a:r>
            <a:r>
              <a:rPr lang="en-US" sz="1600" dirty="0">
                <a:latin typeface="Courier"/>
                <a:cs typeface="Courier"/>
              </a:rPr>
              <a:t> &lt;= 100.0</a:t>
            </a:r>
          </a:p>
          <a:p>
            <a:r>
              <a:rPr lang="en-US" sz="1600" dirty="0">
                <a:latin typeface="Courier"/>
                <a:cs typeface="Courier"/>
              </a:rPr>
              <a:t>    @</a:t>
            </a:r>
            <a:r>
              <a:rPr lang="en-US" sz="1600" dirty="0" err="1">
                <a:latin typeface="Courier"/>
                <a:cs typeface="Courier"/>
              </a:rPr>
              <a:t>custom.ensure</a:t>
            </a:r>
            <a:r>
              <a:rPr lang="en-US" sz="1600" dirty="0">
                <a:latin typeface="Courier"/>
                <a:cs typeface="Courier"/>
              </a:rPr>
              <a:t>  bark() &gt;= 0.0 &amp;&amp; bark() &lt;= 200.0</a:t>
            </a:r>
          </a:p>
          <a:p>
            <a:r>
              <a:rPr lang="en-US" sz="1600" dirty="0">
                <a:latin typeface="Courier"/>
                <a:cs typeface="Courier"/>
              </a:rPr>
              <a:t>**/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public float bark (float </a:t>
            </a:r>
            <a:r>
              <a:rPr lang="en-US" sz="1600" dirty="0" err="1">
                <a:latin typeface="Courier"/>
                <a:cs typeface="Courier"/>
              </a:rPr>
              <a:t>trainerVoice</a:t>
            </a:r>
            <a:r>
              <a:rPr lang="en-US" sz="1600" dirty="0">
                <a:latin typeface="Courier"/>
                <a:cs typeface="Courier"/>
              </a:rPr>
              <a:t>) {...}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B02E17-B449-7D43-9485-E666AE4581B7}"/>
              </a:ext>
            </a:extLst>
          </p:cNvPr>
          <p:cNvSpPr txBox="1"/>
          <p:nvPr/>
        </p:nvSpPr>
        <p:spPr>
          <a:xfrm>
            <a:off x="2057400" y="5870744"/>
            <a:ext cx="681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what the options are for our pre- and post-conditions…</a:t>
            </a:r>
          </a:p>
        </p:txBody>
      </p:sp>
    </p:spTree>
    <p:extLst>
      <p:ext uri="{BB962C8B-B14F-4D97-AF65-F5344CB8AC3E}">
        <p14:creationId xmlns:p14="http://schemas.microsoft.com/office/powerpoint/2010/main" val="2382676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Client / Server Model - Subtyping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2667000"/>
          </a:xfrm>
        </p:spPr>
        <p:txBody>
          <a:bodyPr/>
          <a:lstStyle/>
          <a:p>
            <a:pPr>
              <a:defRPr/>
            </a:pPr>
            <a:r>
              <a:rPr lang="en-US" dirty="0"/>
              <a:t>RULE 1: </a:t>
            </a:r>
            <a:r>
              <a:rPr lang="en-US" b="1" u="sng" dirty="0"/>
              <a:t>Preconditions may be made more “relaxed” in the subclass but NOT MORE RESTRICTIVE!!!</a:t>
            </a:r>
          </a:p>
          <a:p>
            <a:pPr lvl="1">
              <a:defRPr/>
            </a:pPr>
            <a:r>
              <a:rPr lang="en-US" dirty="0"/>
              <a:t>Clients of Poodle are likely to be implemented in terms of Dog in order to take advantage of polymorphism.</a:t>
            </a:r>
          </a:p>
          <a:p>
            <a:pPr lvl="1">
              <a:defRPr/>
            </a:pPr>
            <a:r>
              <a:rPr lang="en-US" dirty="0"/>
              <a:t>They will use (rightly) Poodle objects as if they are Dog objects</a:t>
            </a:r>
          </a:p>
          <a:p>
            <a:pPr lvl="1">
              <a:defRPr/>
            </a:pPr>
            <a:r>
              <a:rPr lang="en-US" dirty="0"/>
              <a:t>The Dog class states to the client – “you can provide me with this kind of data and I will give you what you want”</a:t>
            </a:r>
          </a:p>
          <a:p>
            <a:pPr lvl="1">
              <a:defRPr/>
            </a:pPr>
            <a:r>
              <a:rPr lang="en-US" dirty="0"/>
              <a:t>Poodle class with more restrictive preconditions     		breaks Dog’s contract with clients!!!</a:t>
            </a:r>
          </a:p>
        </p:txBody>
      </p:sp>
    </p:spTree>
    <p:extLst>
      <p:ext uri="{BB962C8B-B14F-4D97-AF65-F5344CB8AC3E}">
        <p14:creationId xmlns:p14="http://schemas.microsoft.com/office/powerpoint/2010/main" val="2563106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Client / Server Model - Subtyping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2667000"/>
          </a:xfrm>
        </p:spPr>
        <p:txBody>
          <a:bodyPr/>
          <a:lstStyle/>
          <a:p>
            <a:pPr>
              <a:defRPr/>
            </a:pPr>
            <a:r>
              <a:rPr lang="en-US"/>
              <a:t>RULE 2: </a:t>
            </a:r>
            <a:r>
              <a:rPr lang="en-US" b="1" u="sng" dirty="0" err="1"/>
              <a:t>Postconditions</a:t>
            </a:r>
            <a:r>
              <a:rPr lang="en-US" b="1" u="sng" dirty="0"/>
              <a:t> may be made more restrictive in the subclass but NOT MORE “RELAXED”!!!</a:t>
            </a:r>
          </a:p>
          <a:p>
            <a:pPr lvl="1">
              <a:defRPr/>
            </a:pPr>
            <a:r>
              <a:rPr lang="en-US" dirty="0"/>
              <a:t>Same as before with regards to client</a:t>
            </a:r>
          </a:p>
          <a:p>
            <a:pPr lvl="1">
              <a:defRPr/>
            </a:pPr>
            <a:r>
              <a:rPr lang="en-US" dirty="0"/>
              <a:t>The Dog class promises the client – “I will give you back data in this range”</a:t>
            </a:r>
          </a:p>
          <a:p>
            <a:pPr lvl="1">
              <a:defRPr/>
            </a:pPr>
            <a:r>
              <a:rPr lang="en-US" dirty="0"/>
              <a:t>Poodle class with more relaxed </a:t>
            </a:r>
            <a:r>
              <a:rPr lang="en-US" dirty="0" err="1"/>
              <a:t>postconditions</a:t>
            </a:r>
            <a:r>
              <a:rPr lang="en-US" dirty="0"/>
              <a:t>     		breaks Dog’s contract with clients!!!</a:t>
            </a:r>
          </a:p>
        </p:txBody>
      </p:sp>
    </p:spTree>
    <p:extLst>
      <p:ext uri="{BB962C8B-B14F-4D97-AF65-F5344CB8AC3E}">
        <p14:creationId xmlns:p14="http://schemas.microsoft.com/office/powerpoint/2010/main" val="1513071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Get Javadoc to understand our </a:t>
            </a:r>
            <a:br>
              <a:rPr lang="en-US" dirty="0"/>
            </a:br>
            <a:r>
              <a:rPr lang="en-US" dirty="0"/>
              <a:t>		new “custom” tags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F7929-8F22-5B41-BF83-E51B715F5B1F}"/>
              </a:ext>
            </a:extLst>
          </p:cNvPr>
          <p:cNvSpPr txBox="1"/>
          <p:nvPr/>
        </p:nvSpPr>
        <p:spPr>
          <a:xfrm>
            <a:off x="762000" y="2133600"/>
            <a:ext cx="7221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javadoc</a:t>
            </a:r>
            <a:r>
              <a:rPr lang="en-US" dirty="0"/>
              <a:t> -tag custom.</a:t>
            </a:r>
            <a:r>
              <a:rPr lang="en-US" dirty="0" err="1"/>
              <a:t>require:cm</a:t>
            </a:r>
            <a:r>
              <a:rPr lang="en-US" dirty="0"/>
              <a:t>:"Precondition:"  \</a:t>
            </a:r>
          </a:p>
          <a:p>
            <a:r>
              <a:rPr lang="en-US" dirty="0"/>
              <a:t>             -tag custom.</a:t>
            </a:r>
            <a:r>
              <a:rPr lang="en-US" dirty="0" err="1"/>
              <a:t>ensure:cm</a:t>
            </a:r>
            <a:r>
              <a:rPr lang="en-US" dirty="0"/>
              <a:t>:"</a:t>
            </a:r>
            <a:r>
              <a:rPr lang="en-US" dirty="0" err="1"/>
              <a:t>Postcondition</a:t>
            </a:r>
            <a:r>
              <a:rPr lang="en-US" dirty="0"/>
              <a:t>:" -</a:t>
            </a:r>
            <a:r>
              <a:rPr lang="en-US" dirty="0" err="1"/>
              <a:t>Xdoclint:none</a:t>
            </a:r>
            <a:r>
              <a:rPr lang="en-US" dirty="0"/>
              <a:t> *.java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EADBB-1579-EE49-8769-ACC4FC603E75}"/>
              </a:ext>
            </a:extLst>
          </p:cNvPr>
          <p:cNvSpPr txBox="1"/>
          <p:nvPr/>
        </p:nvSpPr>
        <p:spPr>
          <a:xfrm>
            <a:off x="782320" y="3305969"/>
            <a:ext cx="6301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add a line to your .profile to create an alias for Javadoc: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19E6D-4E58-D14E-8149-208D29C96A47}"/>
              </a:ext>
            </a:extLst>
          </p:cNvPr>
          <p:cNvSpPr txBox="1"/>
          <p:nvPr/>
        </p:nvSpPr>
        <p:spPr>
          <a:xfrm>
            <a:off x="751840" y="4114800"/>
            <a:ext cx="6926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alias </a:t>
            </a:r>
            <a:r>
              <a:rPr lang="en-US" dirty="0" err="1"/>
              <a:t>javadoc</a:t>
            </a:r>
            <a:r>
              <a:rPr lang="en-US" dirty="0"/>
              <a:t>=“</a:t>
            </a:r>
            <a:r>
              <a:rPr lang="en-US" dirty="0" err="1"/>
              <a:t>javadoc</a:t>
            </a:r>
            <a:r>
              <a:rPr lang="en-US" dirty="0"/>
              <a:t> -tag custom.</a:t>
            </a:r>
            <a:r>
              <a:rPr lang="en-US" dirty="0" err="1"/>
              <a:t>require:cm</a:t>
            </a:r>
            <a:r>
              <a:rPr lang="en-US" dirty="0"/>
              <a:t>:"Precondition:"  \</a:t>
            </a:r>
          </a:p>
          <a:p>
            <a:r>
              <a:rPr lang="en-US" dirty="0"/>
              <a:t>             -tag custom.</a:t>
            </a:r>
            <a:r>
              <a:rPr lang="en-US" dirty="0" err="1"/>
              <a:t>ensure:cm</a:t>
            </a:r>
            <a:r>
              <a:rPr lang="en-US" dirty="0"/>
              <a:t>:"</a:t>
            </a:r>
            <a:r>
              <a:rPr lang="en-US" dirty="0" err="1"/>
              <a:t>Postcondition</a:t>
            </a:r>
            <a:r>
              <a:rPr lang="en-US" dirty="0"/>
              <a:t>:" -</a:t>
            </a:r>
            <a:r>
              <a:rPr lang="en-US" dirty="0" err="1"/>
              <a:t>Xdoclint:none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78708-5FB9-4142-92D3-C1011178D54B}"/>
              </a:ext>
            </a:extLst>
          </p:cNvPr>
          <p:cNvSpPr txBox="1"/>
          <p:nvPr/>
        </p:nvSpPr>
        <p:spPr>
          <a:xfrm>
            <a:off x="457200" y="4986100"/>
            <a:ext cx="8105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(Note: the backslash at the end of the first line indicates line continuation</a:t>
            </a:r>
          </a:p>
          <a:p>
            <a:r>
              <a:rPr lang="en-US" dirty="0"/>
              <a:t>	it’s preferable to do it all on one line and just remove the backslash.  </a:t>
            </a:r>
          </a:p>
          <a:p>
            <a:r>
              <a:rPr lang="en-US" dirty="0"/>
              <a:t>	Also this is EXACTLY the sort of non-default thing you might put in</a:t>
            </a:r>
          </a:p>
          <a:p>
            <a:r>
              <a:rPr lang="en-US" dirty="0"/>
              <a:t>			 a README file for your project)</a:t>
            </a:r>
          </a:p>
        </p:txBody>
      </p:sp>
    </p:spTree>
    <p:extLst>
      <p:ext uri="{BB962C8B-B14F-4D97-AF65-F5344CB8AC3E}">
        <p14:creationId xmlns:p14="http://schemas.microsoft.com/office/powerpoint/2010/main" val="611610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Lucida Sans Unicode" charset="0"/>
              </a:rPr>
              <a:t>TWO MAIN TYPES OF TESTING:</a:t>
            </a:r>
          </a:p>
          <a:p>
            <a:pPr marL="392113" lvl="1" indent="0">
              <a:buFont typeface="Wingdings" pitchFamily="2" charset="2"/>
              <a:buNone/>
              <a:defRPr/>
            </a:pPr>
            <a:endParaRPr lang="en-US" dirty="0">
              <a:latin typeface="Lucida Sans Unicode" charset="0"/>
            </a:endParaRPr>
          </a:p>
          <a:p>
            <a:pPr>
              <a:defRPr/>
            </a:pPr>
            <a:r>
              <a:rPr lang="en-US" b="1" u="sng" dirty="0">
                <a:latin typeface="Lucida Sans Unicode" charset="0"/>
              </a:rPr>
              <a:t>Functional Testing</a:t>
            </a:r>
            <a:r>
              <a:rPr lang="en-US" dirty="0">
                <a:latin typeface="Lucida Sans Unicode" charset="0"/>
              </a:rPr>
              <a:t> – Given  some input, does the software system </a:t>
            </a:r>
            <a:r>
              <a:rPr lang="en-US" i="1" dirty="0">
                <a:latin typeface="Lucida Sans Unicode" charset="0"/>
              </a:rPr>
              <a:t>as a whole</a:t>
            </a:r>
            <a:r>
              <a:rPr lang="en-US" dirty="0">
                <a:latin typeface="Lucida Sans Unicode" charset="0"/>
              </a:rPr>
              <a:t> produce correct output?  Often referred to as “black box” testing</a:t>
            </a:r>
          </a:p>
          <a:p>
            <a:pPr>
              <a:defRPr/>
            </a:pPr>
            <a:endParaRPr lang="en-US" dirty="0">
              <a:latin typeface="Lucida Sans Unicode" charset="0"/>
            </a:endParaRPr>
          </a:p>
          <a:p>
            <a:pPr>
              <a:defRPr/>
            </a:pPr>
            <a:r>
              <a:rPr lang="en-US" b="1" u="sng" dirty="0">
                <a:latin typeface="Lucida Sans Unicode" charset="0"/>
              </a:rPr>
              <a:t>Unit Testing</a:t>
            </a:r>
            <a:r>
              <a:rPr lang="en-US" dirty="0">
                <a:latin typeface="Lucida Sans Unicode" charset="0"/>
              </a:rPr>
              <a:t> – Do each of the </a:t>
            </a:r>
            <a:r>
              <a:rPr lang="en-US" i="1" dirty="0">
                <a:latin typeface="Lucida Sans Unicode" charset="0"/>
              </a:rPr>
              <a:t>individual components</a:t>
            </a:r>
            <a:r>
              <a:rPr lang="en-US" dirty="0">
                <a:latin typeface="Lucida Sans Unicode" charset="0"/>
              </a:rPr>
              <a:t> of your software system behave properly?</a:t>
            </a:r>
          </a:p>
          <a:p>
            <a:pPr>
              <a:defRPr/>
            </a:pPr>
            <a:endParaRPr lang="en-US" dirty="0">
              <a:latin typeface="Lucida Sans Unicode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Testing: Two Main Types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73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cs typeface="+mn-cs"/>
              </a:rPr>
              <a:t>Javadoc</a:t>
            </a:r>
            <a:r>
              <a:rPr lang="en-US" dirty="0">
                <a:cs typeface="+mn-cs"/>
              </a:rPr>
              <a:t> is a system for generating documentation from Java code.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The </a:t>
            </a:r>
            <a:r>
              <a:rPr lang="en-US" i="1" dirty="0" err="1">
                <a:cs typeface="+mn-cs"/>
              </a:rPr>
              <a:t>javadoc</a:t>
            </a:r>
            <a:r>
              <a:rPr lang="en-US" dirty="0">
                <a:cs typeface="+mn-cs"/>
              </a:rPr>
              <a:t> binary utility has been included in the JDK since the initial release.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Provides an easy-to-use way to document code that in a standard, uniform way.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cs typeface="+mj-cs"/>
              </a:rPr>
              <a:t>Javadoc</a:t>
            </a:r>
            <a:endParaRPr lang="en-US" dirty="0">
              <a:cs typeface="+mj-cs"/>
            </a:endParaRP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8739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>
                <a:cs typeface="+mn-cs"/>
              </a:rPr>
              <a:t>Unit Testing</a:t>
            </a:r>
            <a:r>
              <a:rPr lang="en-US" dirty="0">
                <a:cs typeface="+mn-cs"/>
              </a:rPr>
              <a:t> is the testing of small, discrete units of code (“units”) to determine if they are functioning properly.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/>
              <a:t>JUnit is a framework for unit-testing Java applications.</a:t>
            </a: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/>
              <a:t>JUnit is one of the most popular testing tools for Java. It is open-source and available for free at </a:t>
            </a:r>
            <a:r>
              <a:rPr lang="en-US" i="1" dirty="0" err="1"/>
              <a:t>junit.org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Testing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5812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Lucida Sans Unicode" charset="0"/>
              </a:rPr>
              <a:t>Typically, each class will have one JUnit test class associated with it.</a:t>
            </a:r>
          </a:p>
          <a:p>
            <a:pPr lvl="1">
              <a:defRPr/>
            </a:pPr>
            <a:r>
              <a:rPr lang="en-US" dirty="0">
                <a:latin typeface="Lucida Sans Unicode" charset="0"/>
              </a:rPr>
              <a:t>i.e. class Animal is tested by class </a:t>
            </a:r>
            <a:r>
              <a:rPr lang="en-US" dirty="0" err="1">
                <a:latin typeface="Lucida Sans Unicode" charset="0"/>
              </a:rPr>
              <a:t>AnimalTest</a:t>
            </a:r>
            <a:r>
              <a:rPr lang="en-US" dirty="0">
                <a:latin typeface="Lucida Sans Unicode" charset="0"/>
              </a:rPr>
              <a:t>.</a:t>
            </a:r>
          </a:p>
          <a:p>
            <a:pPr marL="392113" lvl="1" indent="0">
              <a:buFont typeface="Wingdings" pitchFamily="2" charset="2"/>
              <a:buNone/>
              <a:defRPr/>
            </a:pPr>
            <a:endParaRPr lang="en-US" dirty="0">
              <a:latin typeface="Lucida Sans Unicode" charset="0"/>
            </a:endParaRPr>
          </a:p>
          <a:p>
            <a:pPr>
              <a:defRPr/>
            </a:pPr>
            <a:r>
              <a:rPr lang="en-US" dirty="0">
                <a:latin typeface="Lucida Sans Unicode" charset="0"/>
              </a:rPr>
              <a:t>This test class can then be run at any time.</a:t>
            </a:r>
          </a:p>
          <a:p>
            <a:pPr>
              <a:defRPr/>
            </a:pPr>
            <a:endParaRPr lang="en-US" dirty="0">
              <a:latin typeface="Lucida Sans Unicode" charset="0"/>
            </a:endParaRPr>
          </a:p>
          <a:p>
            <a:pPr>
              <a:defRPr/>
            </a:pPr>
            <a:r>
              <a:rPr lang="en-US" dirty="0">
                <a:latin typeface="Lucida Sans Unicode" charset="0"/>
              </a:rPr>
              <a:t>The idea is to write tests that ensure the class is working the way it ought to.</a:t>
            </a:r>
          </a:p>
          <a:p>
            <a:pPr lvl="2">
              <a:defRPr/>
            </a:pPr>
            <a:r>
              <a:rPr lang="en-US" dirty="0">
                <a:latin typeface="Lucida Sans Unicode" charset="0"/>
              </a:rPr>
              <a:t>Do normal cases work?</a:t>
            </a:r>
          </a:p>
          <a:p>
            <a:pPr lvl="2">
              <a:defRPr/>
            </a:pPr>
            <a:r>
              <a:rPr lang="en-US" dirty="0">
                <a:latin typeface="Lucida Sans Unicode" charset="0"/>
              </a:rPr>
              <a:t>Do edge cases work?</a:t>
            </a:r>
          </a:p>
          <a:p>
            <a:pPr lvl="2">
              <a:defRPr/>
            </a:pPr>
            <a:r>
              <a:rPr lang="en-US" dirty="0">
                <a:latin typeface="Lucida Sans Unicode" charset="0"/>
              </a:rPr>
              <a:t>Are errors handled correctly?</a:t>
            </a:r>
          </a:p>
          <a:p>
            <a:pPr>
              <a:defRPr/>
            </a:pPr>
            <a:endParaRPr lang="en-US" dirty="0">
              <a:latin typeface="Lucida Sans Unicode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Automating Tests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1028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In Java, the “units” of a class being tested are usually its </a:t>
            </a:r>
            <a:r>
              <a:rPr lang="en-US" i="1">
                <a:latin typeface="Lucida Sans Unicode" charset="0"/>
              </a:rPr>
              <a:t>methods</a:t>
            </a:r>
            <a:r>
              <a:rPr lang="en-US">
                <a:latin typeface="Lucida Sans Unicode" charset="0"/>
              </a:rPr>
              <a:t>.</a:t>
            </a:r>
          </a:p>
          <a:p>
            <a:endParaRPr lang="en-US">
              <a:latin typeface="Lucida Sans Unicode" charset="0"/>
            </a:endParaRPr>
          </a:p>
          <a:p>
            <a:r>
              <a:rPr lang="en-US">
                <a:latin typeface="Lucida Sans Unicode" charset="0"/>
              </a:rPr>
              <a:t>Since methods should be small and serve only a single purpose, they lend themselves well to testing.</a:t>
            </a:r>
          </a:p>
          <a:p>
            <a:endParaRPr lang="en-US">
              <a:latin typeface="Lucida Sans Unicode" charset="0"/>
            </a:endParaRPr>
          </a:p>
          <a:p>
            <a:r>
              <a:rPr lang="en-US">
                <a:latin typeface="Lucida Sans Unicode" charset="0"/>
              </a:rPr>
              <a:t>A good test class will have multiple tests per method that properly measure if the method is behaving.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Methods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4960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It is a good idea to write your tests such that </a:t>
            </a:r>
            <a:r>
              <a:rPr lang="en-US" u="sng" dirty="0">
                <a:latin typeface="Lucida Sans Unicode" charset="0"/>
              </a:rPr>
              <a:t>specific</a:t>
            </a:r>
            <a:r>
              <a:rPr lang="en-US" dirty="0">
                <a:latin typeface="Lucida Sans Unicode" charset="0"/>
              </a:rPr>
              <a:t> input values are provided and compared against specific expected output values.</a:t>
            </a:r>
          </a:p>
          <a:p>
            <a:endParaRPr lang="en-US" dirty="0">
              <a:latin typeface="Lucida Sans Unicode" charset="0"/>
            </a:endParaRPr>
          </a:p>
          <a:p>
            <a:r>
              <a:rPr lang="en-US" dirty="0">
                <a:latin typeface="Lucida Sans Unicode" charset="0"/>
              </a:rPr>
              <a:t>If the values agree, we can assume that the test is successful.</a:t>
            </a:r>
          </a:p>
          <a:p>
            <a:endParaRPr lang="en-US" dirty="0">
              <a:latin typeface="Lucida Sans Unicode" charset="0"/>
            </a:endParaRPr>
          </a:p>
          <a:p>
            <a:r>
              <a:rPr lang="en-US" dirty="0">
                <a:latin typeface="Lucida Sans Unicode" charset="0"/>
              </a:rPr>
              <a:t>A good test will test each method using multiple test cases specifically chosen to 			benchmark edge cases.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Testing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40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No more testing “by hand.”</a:t>
            </a:r>
          </a:p>
          <a:p>
            <a:r>
              <a:rPr lang="en-US">
                <a:latin typeface="Lucida Sans Unicode" charset="0"/>
              </a:rPr>
              <a:t>Can easily check if a new feature breaks the tests.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Lucida Sans Unicode" charset="0"/>
              </a:rPr>
              <a:t>Allow large new changes to rapidly be made.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Lucida Sans Unicode" charset="0"/>
              </a:rPr>
              <a:t>Check if change requests from other users break any part of the system.</a:t>
            </a:r>
          </a:p>
          <a:p>
            <a:r>
              <a:rPr lang="en-US">
                <a:latin typeface="Lucida Sans Unicode" charset="0"/>
              </a:rPr>
              <a:t>Can be used as a measurement of code stability.</a:t>
            </a:r>
          </a:p>
          <a:p>
            <a:r>
              <a:rPr lang="en-US">
                <a:latin typeface="Lucida Sans Unicode" charset="0"/>
              </a:rPr>
              <a:t>Help document and explain features of the code.</a:t>
            </a:r>
          </a:p>
          <a:p>
            <a:pPr lvl="1">
              <a:buFont typeface="Wingdings" charset="0"/>
              <a:buChar char="§"/>
            </a:pPr>
            <a:endParaRPr lang="en-US">
              <a:latin typeface="Lucida Sans Unicode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Advantages of Testing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5287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Test-Driven Implementation:</a:t>
            </a:r>
          </a:p>
          <a:p>
            <a:pPr lvl="1">
              <a:defRPr/>
            </a:pPr>
            <a:r>
              <a:rPr lang="en-US" dirty="0"/>
              <a:t>Write your test classes first.</a:t>
            </a:r>
          </a:p>
          <a:p>
            <a:pPr lvl="1">
              <a:defRPr/>
            </a:pPr>
            <a:r>
              <a:rPr lang="en-US" dirty="0"/>
              <a:t>Then start developing your implementation.</a:t>
            </a:r>
          </a:p>
          <a:p>
            <a:pPr lvl="1">
              <a:defRPr/>
            </a:pPr>
            <a:r>
              <a:rPr lang="en-US" dirty="0"/>
              <a:t>Use tests to gauge correctness of your code.</a:t>
            </a:r>
          </a:p>
          <a:p>
            <a:pPr marL="109537" indent="0">
              <a:buFont typeface="Wingdings 3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Implementation-Driven Testing</a:t>
            </a:r>
          </a:p>
          <a:p>
            <a:pPr lvl="1">
              <a:defRPr/>
            </a:pPr>
            <a:r>
              <a:rPr lang="en-US" dirty="0"/>
              <a:t>Write your tests classes after/during normal code development.</a:t>
            </a:r>
          </a:p>
          <a:p>
            <a:pPr lvl="1">
              <a:defRPr/>
            </a:pPr>
            <a:r>
              <a:rPr lang="en-US" dirty="0"/>
              <a:t>Ensure that the code already written works as it’s supposed 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Testing Paradigms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6859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Lucida Sans Unicode" charset="0"/>
              </a:rPr>
              <a:t>White Box Testing (Implementation-Driven Testing</a:t>
            </a:r>
          </a:p>
          <a:p>
            <a:pPr lvl="1">
              <a:buFont typeface="Wingdings" charset="0"/>
              <a:buChar char="§"/>
            </a:pPr>
            <a:r>
              <a:rPr lang="en-US" sz="2000" dirty="0">
                <a:latin typeface="Lucida Sans Unicode" charset="0"/>
              </a:rPr>
              <a:t>We have full access to the code we are testing.</a:t>
            </a:r>
          </a:p>
          <a:p>
            <a:pPr lvl="1">
              <a:buFont typeface="Wingdings" charset="0"/>
              <a:buChar char="§"/>
            </a:pPr>
            <a:r>
              <a:rPr lang="en-US" sz="2000" dirty="0">
                <a:latin typeface="Lucida Sans Unicode" charset="0"/>
              </a:rPr>
              <a:t>We can use the code to get an idea of how to test.</a:t>
            </a:r>
          </a:p>
          <a:p>
            <a:pPr lvl="1">
              <a:buFont typeface="Wingdings" charset="0"/>
              <a:buChar char="§"/>
            </a:pPr>
            <a:r>
              <a:rPr lang="en-US" sz="2000" dirty="0">
                <a:latin typeface="Lucida Sans Unicode" charset="0"/>
              </a:rPr>
              <a:t>Often development-driven by the authors of the code being tested.</a:t>
            </a:r>
          </a:p>
          <a:p>
            <a:r>
              <a:rPr lang="en-US" sz="2400" dirty="0">
                <a:latin typeface="Lucida Sans Unicode" charset="0"/>
              </a:rPr>
              <a:t>Black Box Testing (Functional Testing)</a:t>
            </a:r>
          </a:p>
          <a:p>
            <a:pPr lvl="1">
              <a:buFont typeface="Wingdings" charset="0"/>
              <a:buChar char="§"/>
            </a:pPr>
            <a:r>
              <a:rPr lang="en-US" sz="2000" dirty="0">
                <a:latin typeface="Lucida Sans Unicode" charset="0"/>
              </a:rPr>
              <a:t>We only have the documentation for the source.</a:t>
            </a:r>
          </a:p>
          <a:p>
            <a:pPr lvl="1">
              <a:buFont typeface="Wingdings" charset="0"/>
              <a:buChar char="§"/>
            </a:pPr>
            <a:r>
              <a:rPr lang="en-US" sz="2000" dirty="0">
                <a:latin typeface="Lucida Sans Unicode" charset="0"/>
              </a:rPr>
              <a:t>We test the code using what we expect to happen based on the classes </a:t>
            </a:r>
            <a:r>
              <a:rPr lang="en-US" sz="2000" u="sng" dirty="0">
                <a:latin typeface="Lucida Sans Unicode" charset="0"/>
              </a:rPr>
              <a:t>contracts</a:t>
            </a:r>
            <a:r>
              <a:rPr lang="en-US" sz="2000" dirty="0">
                <a:latin typeface="Lucida Sans Unicode" charset="0"/>
              </a:rPr>
              <a:t>.</a:t>
            </a:r>
          </a:p>
          <a:p>
            <a:r>
              <a:rPr lang="en-US" sz="2400" dirty="0">
                <a:latin typeface="Lucida Sans Unicode" charset="0"/>
              </a:rPr>
              <a:t>Grey Box Testing (Test-Driven Implementation)</a:t>
            </a:r>
          </a:p>
          <a:p>
            <a:pPr lvl="1">
              <a:buFont typeface="Wingdings" charset="0"/>
              <a:buChar char="§"/>
            </a:pPr>
            <a:r>
              <a:rPr lang="en-US" sz="2000" dirty="0">
                <a:latin typeface="Lucida Sans Unicode" charset="0"/>
              </a:rPr>
              <a:t>We “have” the source but we haven’t implemented it yet.</a:t>
            </a:r>
          </a:p>
          <a:p>
            <a:pPr lvl="1">
              <a:buFont typeface="Wingdings" charset="0"/>
              <a:buChar char="§"/>
            </a:pPr>
            <a:r>
              <a:rPr lang="en-US" sz="2000" dirty="0">
                <a:latin typeface="Lucida Sans Unicode" charset="0"/>
              </a:rPr>
              <a:t>We write the code to pass the test which it must pass.</a:t>
            </a:r>
          </a:p>
          <a:p>
            <a:pPr lvl="1">
              <a:buFont typeface="Wingdings" charset="0"/>
              <a:buChar char="§"/>
            </a:pPr>
            <a:endParaRPr lang="en-US" dirty="0">
              <a:latin typeface="Lucida Sans Unicode" charset="0"/>
            </a:endParaRPr>
          </a:p>
          <a:p>
            <a:pPr lvl="1">
              <a:buFont typeface="Wingdings" charset="0"/>
              <a:buChar char="§"/>
            </a:pPr>
            <a:endParaRPr lang="en-US" dirty="0">
              <a:latin typeface="Lucida Sans Unicode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Black vs. White vs. Grey Box Testing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67106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When JUnit is invoked, it will run each of the methods in your test class definition that are marked with the @Test annotation.</a:t>
            </a:r>
          </a:p>
          <a:p>
            <a:pPr>
              <a:defRPr/>
            </a:pPr>
            <a:endParaRPr lang="en-US" dirty="0"/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2DA2BF"/>
                </a:solidFill>
              </a:rPr>
              <a:t>public class </a:t>
            </a:r>
            <a:r>
              <a:rPr lang="en-US" dirty="0" err="1">
                <a:solidFill>
                  <a:srgbClr val="2DA2BF"/>
                </a:solidFill>
              </a:rPr>
              <a:t>AnimalTest</a:t>
            </a:r>
            <a:r>
              <a:rPr lang="en-US" dirty="0">
                <a:solidFill>
                  <a:srgbClr val="2DA2BF"/>
                </a:solidFill>
              </a:rPr>
              <a:t> {</a:t>
            </a:r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2DA2BF"/>
                </a:solidFill>
              </a:rPr>
              <a:t>	@Test</a:t>
            </a:r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2DA2BF"/>
                </a:solidFill>
              </a:rPr>
              <a:t>	public void </a:t>
            </a:r>
            <a:r>
              <a:rPr lang="en-US" dirty="0" err="1">
                <a:solidFill>
                  <a:srgbClr val="2DA2BF"/>
                </a:solidFill>
              </a:rPr>
              <a:t>shouldMoveCorrectly</a:t>
            </a:r>
            <a:r>
              <a:rPr lang="en-US" dirty="0">
                <a:solidFill>
                  <a:srgbClr val="2DA2BF"/>
                </a:solidFill>
              </a:rPr>
              <a:t>(){</a:t>
            </a:r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2DA2BF"/>
                </a:solidFill>
              </a:rPr>
              <a:t>		/* tests here. */</a:t>
            </a:r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2DA2BF"/>
                </a:solidFill>
              </a:rPr>
              <a:t>	}</a:t>
            </a:r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2DA2BF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Writing JUnit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66381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Font typeface="Wingdings 3" charset="0"/>
              <a:buNone/>
            </a:pPr>
            <a:r>
              <a:rPr lang="en-US">
                <a:latin typeface="Lucida Sans Unicode" charset="0"/>
              </a:rPr>
              <a:t>The latest release of JUnit uses Java annotations to declare tests.</a:t>
            </a:r>
          </a:p>
          <a:p>
            <a:pPr marL="107950" indent="0">
              <a:buFont typeface="Wingdings 3" charset="0"/>
              <a:buNone/>
            </a:pPr>
            <a:endParaRPr lang="en-US">
              <a:latin typeface="Lucida Sans Unicode" charset="0"/>
            </a:endParaRPr>
          </a:p>
          <a:p>
            <a:pPr marL="107950" indent="0">
              <a:buFont typeface="Wingdings 3" charset="0"/>
              <a:buNone/>
            </a:pPr>
            <a:endParaRPr lang="en-US">
              <a:latin typeface="Lucida Sans Unicode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JUnit 4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667000"/>
          <a:ext cx="79248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BeforeClass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this method </a:t>
                      </a:r>
                      <a:r>
                        <a:rPr lang="en-US" u="sng" dirty="0"/>
                        <a:t>before</a:t>
                      </a:r>
                      <a:r>
                        <a:rPr lang="en-US" baseline="0" dirty="0"/>
                        <a:t> running </a:t>
                      </a:r>
                      <a:r>
                        <a:rPr lang="en-US" u="sng" baseline="0" dirty="0"/>
                        <a:t>any</a:t>
                      </a:r>
                      <a:r>
                        <a:rPr lang="en-US" baseline="0" dirty="0"/>
                        <a:t> tests.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AfterClass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this method </a:t>
                      </a:r>
                      <a:r>
                        <a:rPr lang="en-US" u="sng" dirty="0"/>
                        <a:t>after</a:t>
                      </a:r>
                      <a:r>
                        <a:rPr lang="en-US" dirty="0"/>
                        <a:t> running </a:t>
                      </a:r>
                      <a:r>
                        <a:rPr lang="en-US" u="sng" dirty="0"/>
                        <a:t>all</a:t>
                      </a:r>
                      <a:r>
                        <a:rPr lang="en-US" dirty="0"/>
                        <a:t> tests.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@Before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this method </a:t>
                      </a:r>
                      <a:r>
                        <a:rPr lang="en-US" u="sng" dirty="0"/>
                        <a:t>before</a:t>
                      </a:r>
                      <a:r>
                        <a:rPr lang="en-US" dirty="0"/>
                        <a:t> every</a:t>
                      </a:r>
                      <a:r>
                        <a:rPr lang="en-US" baseline="0" dirty="0"/>
                        <a:t> test.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@After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this method </a:t>
                      </a:r>
                      <a:r>
                        <a:rPr lang="en-US" u="sng" dirty="0"/>
                        <a:t>after</a:t>
                      </a:r>
                      <a:r>
                        <a:rPr lang="en-US" dirty="0"/>
                        <a:t> every test.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@Test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</a:t>
                      </a:r>
                      <a:r>
                        <a:rPr lang="en-US" baseline="0" dirty="0"/>
                        <a:t> that a method is a test method.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667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JUnit 3 uses a different style for declaring tests.</a:t>
            </a:r>
          </a:p>
          <a:p>
            <a:endParaRPr lang="en-US">
              <a:latin typeface="Lucida Sans Unicode" charset="0"/>
            </a:endParaRPr>
          </a:p>
          <a:p>
            <a:pPr lvl="1">
              <a:buFont typeface="Wingdings" charset="0"/>
              <a:buChar char="§"/>
            </a:pPr>
            <a:r>
              <a:rPr lang="en-US">
                <a:latin typeface="Lucida Sans Unicode" charset="0"/>
              </a:rPr>
              <a:t>Test classes extend junit.framework.TestCase.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Lucida Sans Unicode" charset="0"/>
              </a:rPr>
              <a:t>Methods named </a:t>
            </a:r>
            <a:r>
              <a:rPr lang="en-US" b="1">
                <a:latin typeface="Lucida Sans Unicode" charset="0"/>
              </a:rPr>
              <a:t>setup() </a:t>
            </a:r>
            <a:r>
              <a:rPr lang="en-US">
                <a:latin typeface="Lucida Sans Unicode" charset="0"/>
              </a:rPr>
              <a:t>run before each test.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Lucida Sans Unicode" charset="0"/>
              </a:rPr>
              <a:t>Methods named </a:t>
            </a:r>
            <a:r>
              <a:rPr lang="en-US" b="1">
                <a:latin typeface="Lucida Sans Unicode" charset="0"/>
              </a:rPr>
              <a:t>tearDown() </a:t>
            </a:r>
            <a:r>
              <a:rPr lang="en-US">
                <a:latin typeface="Lucida Sans Unicode" charset="0"/>
              </a:rPr>
              <a:t>run after each test.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Lucida Sans Unicode" charset="0"/>
              </a:rPr>
              <a:t>Methods beginning with “</a:t>
            </a:r>
            <a:r>
              <a:rPr lang="en-US" altLang="ja-JP" b="1">
                <a:latin typeface="Lucida Sans Unicode" charset="0"/>
              </a:rPr>
              <a:t>test</a:t>
            </a:r>
            <a:r>
              <a:rPr lang="en-US">
                <a:latin typeface="Lucida Sans Unicode" charset="0"/>
              </a:rPr>
              <a:t>”</a:t>
            </a:r>
            <a:r>
              <a:rPr lang="en-US" altLang="ja-JP">
                <a:latin typeface="Lucida Sans Unicode" charset="0"/>
              </a:rPr>
              <a:t> are the test methods.</a:t>
            </a:r>
          </a:p>
          <a:p>
            <a:pPr lvl="1">
              <a:buFont typeface="Wingdings" charset="0"/>
              <a:buChar char="§"/>
            </a:pPr>
            <a:endParaRPr lang="en-US">
              <a:latin typeface="Lucida Sans Unicode" charset="0"/>
            </a:endParaRPr>
          </a:p>
          <a:p>
            <a:r>
              <a:rPr lang="en-US">
                <a:latin typeface="Lucida Sans Unicode" charset="0"/>
              </a:rPr>
              <a:t>We will be using JUnit 4 in this class.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Aside: JUnit 3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718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Javadoc</a:t>
            </a:r>
            <a:r>
              <a:rPr lang="en-US" dirty="0"/>
              <a:t> content is always included within special comment blocks.</a:t>
            </a:r>
          </a:p>
          <a:p>
            <a:pPr>
              <a:defRPr/>
            </a:pPr>
            <a:endParaRPr lang="en-US" dirty="0"/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/**</a:t>
            </a:r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	[</a:t>
            </a:r>
            <a:r>
              <a:rPr lang="en-US" dirty="0" err="1">
                <a:solidFill>
                  <a:srgbClr val="008000"/>
                </a:solidFill>
              </a:rPr>
              <a:t>Javadoc</a:t>
            </a:r>
            <a:r>
              <a:rPr lang="en-US" dirty="0">
                <a:solidFill>
                  <a:srgbClr val="008000"/>
                </a:solidFill>
              </a:rPr>
              <a:t> stuff here…]</a:t>
            </a:r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 */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</a:t>
            </a:r>
            <a:r>
              <a:rPr lang="en-US" dirty="0" err="1"/>
              <a:t>Javadoc</a:t>
            </a:r>
            <a:endParaRPr lang="en-US" dirty="0"/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 run a JUnit 4 test class from the terminal:</a:t>
            </a:r>
          </a:p>
          <a:p>
            <a:pPr>
              <a:defRPr/>
            </a:pPr>
            <a:endParaRPr lang="en-US" dirty="0"/>
          </a:p>
          <a:p>
            <a:pPr marL="109537" indent="0">
              <a:buFont typeface="Wingdings 3" charset="0"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java </a:t>
            </a:r>
            <a:r>
              <a:rPr lang="en-US" sz="1800" dirty="0" err="1">
                <a:latin typeface="Courier"/>
                <a:cs typeface="Courier"/>
              </a:rPr>
              <a:t>org.junit.runner.JUnitCore</a:t>
            </a:r>
            <a:r>
              <a:rPr lang="en-US" sz="1800" dirty="0">
                <a:latin typeface="Courier"/>
                <a:cs typeface="Courier"/>
              </a:rPr>
              <a:t> [test class]</a:t>
            </a:r>
          </a:p>
          <a:p>
            <a:pPr marL="109537" indent="0">
              <a:buFont typeface="Wingdings 3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Make sure that the JUnit .jar files are in your classpath. Two options:</a:t>
            </a:r>
          </a:p>
          <a:p>
            <a:pPr lvl="1">
              <a:defRPr/>
            </a:pPr>
            <a:r>
              <a:rPr lang="en-US" dirty="0"/>
              <a:t>Override your CLASSPATH variable.</a:t>
            </a:r>
          </a:p>
          <a:p>
            <a:pPr lvl="1">
              <a:defRPr/>
            </a:pPr>
            <a:r>
              <a:rPr lang="en-US" dirty="0"/>
              <a:t>Use the </a:t>
            </a:r>
            <a:r>
              <a:rPr lang="en-US" dirty="0">
                <a:latin typeface="Courier"/>
                <a:cs typeface="Courier"/>
              </a:rPr>
              <a:t>–</a:t>
            </a:r>
            <a:r>
              <a:rPr lang="en-US" dirty="0" err="1">
                <a:latin typeface="Courier"/>
                <a:cs typeface="Courier"/>
              </a:rPr>
              <a:t>cp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/>
              <a:t>switch when invoking java/</a:t>
            </a:r>
            <a:r>
              <a:rPr lang="en-US" dirty="0" err="1"/>
              <a:t>javac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Running JUnit Tests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8769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Cloud9, setup your C9 classpath by adding the following line to ~/.</a:t>
            </a:r>
            <a:r>
              <a:rPr lang="en-US" dirty="0" err="1"/>
              <a:t>bashrc</a:t>
            </a:r>
            <a:r>
              <a:rPr lang="en-US" dirty="0"/>
              <a:t> file:</a:t>
            </a:r>
          </a:p>
          <a:p>
            <a:endParaRPr lang="en-US" dirty="0"/>
          </a:p>
          <a:p>
            <a:pPr marL="109537" indent="0">
              <a:buNone/>
            </a:pPr>
            <a:r>
              <a:rPr lang="en-US" dirty="0">
                <a:solidFill>
                  <a:srgbClr val="FF0000"/>
                </a:solidFill>
              </a:rPr>
              <a:t>export CLASSPATH="/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/share/java/junit4.jar:/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/share/java/hamcrest-core-1.3.jar</a:t>
            </a:r>
            <a:r>
              <a:rPr lang="en-US">
                <a:solidFill>
                  <a:srgbClr val="FF0000"/>
                </a:solidFill>
              </a:rPr>
              <a:t>:."</a:t>
            </a:r>
            <a:endParaRPr lang="en-US" dirty="0">
              <a:solidFill>
                <a:srgbClr val="FF0000"/>
              </a:solidFill>
            </a:endParaRPr>
          </a:p>
          <a:p>
            <a:pPr marL="109537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You will need to restart your terminal for this to take effect.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JUnit Tests (Cloud 9)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3306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1"/>
          <p:cNvSpPr>
            <a:spLocks noGrp="1"/>
          </p:cNvSpPr>
          <p:nvPr>
            <p:ph idx="1"/>
          </p:nvPr>
        </p:nvSpPr>
        <p:spPr>
          <a:xfrm>
            <a:off x="897699" y="1219200"/>
            <a:ext cx="8229600" cy="4525962"/>
          </a:xfrm>
        </p:spPr>
        <p:txBody>
          <a:bodyPr/>
          <a:lstStyle/>
          <a:p>
            <a:r>
              <a:rPr lang="en-US" dirty="0">
                <a:latin typeface="Lucida Sans Unicode" charset="0"/>
              </a:rPr>
              <a:t>The </a:t>
            </a:r>
            <a:r>
              <a:rPr lang="en-US" dirty="0" err="1">
                <a:latin typeface="Lucida Sans Unicode" charset="0"/>
              </a:rPr>
              <a:t>org.junit.Assert</a:t>
            </a:r>
            <a:r>
              <a:rPr lang="en-US" dirty="0">
                <a:latin typeface="Lucida Sans Unicode" charset="0"/>
              </a:rPr>
              <a:t> class is the primary way to test methods.</a:t>
            </a:r>
          </a:p>
          <a:p>
            <a:r>
              <a:rPr lang="en-US" dirty="0">
                <a:latin typeface="Lucida Sans Unicode" charset="0"/>
              </a:rPr>
              <a:t>A test fails if any of its assertion conditions is not met.</a:t>
            </a:r>
          </a:p>
          <a:p>
            <a:r>
              <a:rPr lang="en-US" dirty="0">
                <a:latin typeface="Lucida Sans Unicode" charset="0"/>
              </a:rPr>
              <a:t>Examples of assertions:</a:t>
            </a:r>
          </a:p>
          <a:p>
            <a:pPr lvl="1">
              <a:buFont typeface="Wingdings" charset="0"/>
              <a:buChar char="§"/>
            </a:pPr>
            <a:r>
              <a:rPr lang="en-US" b="1" dirty="0" err="1">
                <a:latin typeface="Lucida Sans Unicode" charset="0"/>
              </a:rPr>
              <a:t>assertEquals</a:t>
            </a:r>
            <a:r>
              <a:rPr lang="en-US" dirty="0">
                <a:latin typeface="Lucida Sans Unicode" charset="0"/>
              </a:rPr>
              <a:t>(Object expected, Object actual);</a:t>
            </a:r>
          </a:p>
          <a:p>
            <a:pPr lvl="1">
              <a:buFont typeface="Wingdings" charset="0"/>
              <a:buChar char="§"/>
            </a:pPr>
            <a:r>
              <a:rPr lang="en-US" dirty="0" err="1">
                <a:latin typeface="Lucida Sans Unicode" charset="0"/>
              </a:rPr>
              <a:t>assertEquals</a:t>
            </a:r>
            <a:r>
              <a:rPr lang="en-US" dirty="0">
                <a:latin typeface="Lucida Sans Unicode" charset="0"/>
              </a:rPr>
              <a:t>(</a:t>
            </a:r>
            <a:r>
              <a:rPr lang="en-US" dirty="0" err="1">
                <a:latin typeface="Lucida Sans Unicode" charset="0"/>
              </a:rPr>
              <a:t>int</a:t>
            </a:r>
            <a:r>
              <a:rPr lang="en-US" dirty="0">
                <a:latin typeface="Lucida Sans Unicode" charset="0"/>
              </a:rPr>
              <a:t> expected, </a:t>
            </a:r>
            <a:r>
              <a:rPr lang="en-US" dirty="0" err="1">
                <a:latin typeface="Lucida Sans Unicode" charset="0"/>
              </a:rPr>
              <a:t>int</a:t>
            </a:r>
            <a:r>
              <a:rPr lang="en-US" dirty="0">
                <a:latin typeface="Lucida Sans Unicode" charset="0"/>
              </a:rPr>
              <a:t> actual);</a:t>
            </a:r>
          </a:p>
          <a:p>
            <a:pPr lvl="1">
              <a:buFont typeface="Wingdings" charset="0"/>
              <a:buChar char="§"/>
            </a:pPr>
            <a:r>
              <a:rPr lang="en-US" dirty="0" err="1">
                <a:latin typeface="Lucida Sans Unicode" charset="0"/>
              </a:rPr>
              <a:t>assertEquals</a:t>
            </a:r>
            <a:r>
              <a:rPr lang="en-US" dirty="0">
                <a:latin typeface="Lucida Sans Unicode" charset="0"/>
              </a:rPr>
              <a:t>(double expected, double actual, 			double tolerance);</a:t>
            </a:r>
          </a:p>
          <a:p>
            <a:pPr lvl="1">
              <a:buFont typeface="Wingdings" charset="0"/>
              <a:buChar char="§"/>
            </a:pPr>
            <a:r>
              <a:rPr lang="en-US" dirty="0" err="1">
                <a:latin typeface="Lucida Sans Unicode" charset="0"/>
              </a:rPr>
              <a:t>assertNotNull</a:t>
            </a:r>
            <a:r>
              <a:rPr lang="en-US" dirty="0">
                <a:latin typeface="Lucida Sans Unicode" charset="0"/>
              </a:rPr>
              <a:t>(Object object);</a:t>
            </a:r>
          </a:p>
          <a:p>
            <a:pPr lvl="1">
              <a:buFont typeface="Wingdings" charset="0"/>
              <a:buChar char="§"/>
            </a:pPr>
            <a:r>
              <a:rPr lang="en-US" b="1" dirty="0" err="1">
                <a:latin typeface="Lucida Sans Unicode" charset="0"/>
              </a:rPr>
              <a:t>assertTrue</a:t>
            </a:r>
            <a:r>
              <a:rPr lang="en-US" dirty="0">
                <a:latin typeface="Lucida Sans Unicode" charset="0"/>
              </a:rPr>
              <a:t>(</a:t>
            </a:r>
            <a:r>
              <a:rPr lang="en-US" dirty="0" err="1">
                <a:latin typeface="Lucida Sans Unicode" charset="0"/>
              </a:rPr>
              <a:t>boolean</a:t>
            </a:r>
            <a:r>
              <a:rPr lang="en-US" dirty="0">
                <a:latin typeface="Lucida Sans Unicode" charset="0"/>
              </a:rPr>
              <a:t> condition);</a:t>
            </a:r>
          </a:p>
          <a:p>
            <a:pPr lvl="1">
              <a:buFont typeface="Wingdings" charset="0"/>
              <a:buChar char="§"/>
            </a:pPr>
            <a:r>
              <a:rPr lang="en-US" dirty="0" err="1">
                <a:latin typeface="Lucida Sans Unicode" charset="0"/>
              </a:rPr>
              <a:t>assertFalse</a:t>
            </a:r>
            <a:r>
              <a:rPr lang="en-US" dirty="0">
                <a:latin typeface="Lucida Sans Unicode" charset="0"/>
              </a:rPr>
              <a:t>(</a:t>
            </a:r>
            <a:r>
              <a:rPr lang="en-US" dirty="0" err="1">
                <a:latin typeface="Lucida Sans Unicode" charset="0"/>
              </a:rPr>
              <a:t>boolean</a:t>
            </a:r>
            <a:r>
              <a:rPr lang="en-US" dirty="0">
                <a:latin typeface="Lucida Sans Unicode" charset="0"/>
              </a:rPr>
              <a:t> condition);</a:t>
            </a:r>
          </a:p>
          <a:p>
            <a:endParaRPr lang="en-US" dirty="0">
              <a:latin typeface="Lucida Sans Unicode" charset="0"/>
            </a:endParaRPr>
          </a:p>
          <a:p>
            <a:endParaRPr lang="en-US" dirty="0">
              <a:latin typeface="Lucida Sans Unicode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Assertions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3069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the first few lines of any Junit tester class, you’ll want to import both </a:t>
            </a:r>
            <a:r>
              <a:rPr lang="en-US" dirty="0" err="1"/>
              <a:t>junit</a:t>
            </a:r>
            <a:r>
              <a:rPr lang="en-US" dirty="0"/>
              <a:t> and Assert in the following manner:</a:t>
            </a:r>
          </a:p>
          <a:p>
            <a:pPr>
              <a:defRPr/>
            </a:pPr>
            <a:endParaRPr lang="en-US" dirty="0"/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2DA2BF"/>
                </a:solidFill>
              </a:rPr>
              <a:t>import static </a:t>
            </a:r>
            <a:r>
              <a:rPr lang="en-US" dirty="0" err="1">
                <a:solidFill>
                  <a:srgbClr val="2DA2BF"/>
                </a:solidFill>
              </a:rPr>
              <a:t>org.junit.Assert</a:t>
            </a:r>
            <a:r>
              <a:rPr lang="en-US" dirty="0">
                <a:solidFill>
                  <a:srgbClr val="2DA2BF"/>
                </a:solidFill>
              </a:rPr>
              <a:t>.*;</a:t>
            </a:r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2DA2BF"/>
                </a:solidFill>
              </a:rPr>
              <a:t>import </a:t>
            </a:r>
            <a:r>
              <a:rPr lang="en-US" dirty="0" err="1">
                <a:solidFill>
                  <a:srgbClr val="2DA2BF"/>
                </a:solidFill>
              </a:rPr>
              <a:t>org.junit</a:t>
            </a:r>
            <a:r>
              <a:rPr lang="en-US" dirty="0">
                <a:solidFill>
                  <a:srgbClr val="2DA2BF"/>
                </a:solidFill>
              </a:rPr>
              <a:t>.*;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Imports for JUnit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4654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It is a good idea to setup a </a:t>
            </a:r>
            <a:r>
              <a:rPr lang="en-US" u="sng" dirty="0"/>
              <a:t>test fixture</a:t>
            </a:r>
            <a:r>
              <a:rPr lang="en-US" dirty="0"/>
              <a:t> in your test class. This is simply a known state that can be starting points for each of your tests.</a:t>
            </a:r>
          </a:p>
          <a:p>
            <a:pPr>
              <a:defRPr/>
            </a:pPr>
            <a:endParaRPr lang="en-US" dirty="0"/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2DA2BF"/>
                </a:solidFill>
              </a:rPr>
              <a:t>private Animal </a:t>
            </a:r>
            <a:r>
              <a:rPr lang="en-US" dirty="0" err="1">
                <a:solidFill>
                  <a:srgbClr val="2DA2BF"/>
                </a:solidFill>
              </a:rPr>
              <a:t>testAnimal</a:t>
            </a:r>
            <a:r>
              <a:rPr lang="en-US" dirty="0">
                <a:solidFill>
                  <a:srgbClr val="2DA2BF"/>
                </a:solidFill>
              </a:rPr>
              <a:t>; // </a:t>
            </a:r>
            <a:r>
              <a:rPr lang="en-US">
                <a:solidFill>
                  <a:srgbClr val="2DA2BF"/>
                </a:solidFill>
              </a:rPr>
              <a:t>instance variable</a:t>
            </a:r>
            <a:endParaRPr lang="en-US" dirty="0">
              <a:solidFill>
                <a:srgbClr val="2DA2BF"/>
              </a:solidFill>
            </a:endParaRPr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2DA2BF"/>
                </a:solidFill>
              </a:rPr>
              <a:t>@Before</a:t>
            </a:r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2DA2BF"/>
                </a:solidFill>
              </a:rPr>
              <a:t>public void </a:t>
            </a:r>
            <a:r>
              <a:rPr lang="en-US" dirty="0" err="1">
                <a:solidFill>
                  <a:srgbClr val="2DA2BF"/>
                </a:solidFill>
              </a:rPr>
              <a:t>setupAnimal</a:t>
            </a:r>
            <a:r>
              <a:rPr lang="en-US" dirty="0">
                <a:solidFill>
                  <a:srgbClr val="2DA2BF"/>
                </a:solidFill>
              </a:rPr>
              <a:t> {</a:t>
            </a:r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2DA2BF"/>
                </a:solidFill>
              </a:rPr>
              <a:t>	//Always start with a brand new Animal.</a:t>
            </a:r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2DA2BF"/>
                </a:solidFill>
              </a:rPr>
              <a:t>	</a:t>
            </a:r>
            <a:r>
              <a:rPr lang="en-US" dirty="0" err="1">
                <a:solidFill>
                  <a:srgbClr val="2DA2BF"/>
                </a:solidFill>
              </a:rPr>
              <a:t>this.testAnimal</a:t>
            </a:r>
            <a:r>
              <a:rPr lang="en-US" dirty="0">
                <a:solidFill>
                  <a:srgbClr val="2DA2BF"/>
                </a:solidFill>
              </a:rPr>
              <a:t> = new Animal();</a:t>
            </a:r>
          </a:p>
          <a:p>
            <a:pPr marL="109537" indent="0">
              <a:buFont typeface="Wingdings 3" charset="0"/>
              <a:buNone/>
              <a:defRPr/>
            </a:pPr>
            <a:r>
              <a:rPr lang="en-US" dirty="0">
                <a:solidFill>
                  <a:srgbClr val="2DA2BF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 Fixtures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9807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Demos: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Counter Example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Redirecting </a:t>
            </a:r>
            <a:r>
              <a:rPr lang="en-US" dirty="0" err="1"/>
              <a:t>stdin</a:t>
            </a:r>
            <a:r>
              <a:rPr lang="en-US" dirty="0"/>
              <a:t>/</a:t>
            </a:r>
            <a:r>
              <a:rPr lang="en-US" dirty="0" err="1"/>
              <a:t>stdout</a:t>
            </a:r>
            <a:endParaRPr lang="en-US" dirty="0"/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7001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Methods that interact with standard input and standard output can be difficult to test.</a:t>
            </a:r>
          </a:p>
          <a:p>
            <a:endParaRPr lang="en-US">
              <a:latin typeface="Lucida Sans Unicode" charset="0"/>
            </a:endParaRPr>
          </a:p>
          <a:p>
            <a:pPr lvl="1">
              <a:buFont typeface="Wingdings" charset="0"/>
              <a:buChar char="§"/>
            </a:pPr>
            <a:r>
              <a:rPr lang="en-US" u="sng">
                <a:latin typeface="Lucida Sans Unicode" charset="0"/>
              </a:rPr>
              <a:t>Input</a:t>
            </a:r>
            <a:r>
              <a:rPr lang="en-US">
                <a:latin typeface="Lucida Sans Unicode" charset="0"/>
              </a:rPr>
              <a:t> from the keyboard depends on user interaction.</a:t>
            </a:r>
          </a:p>
          <a:p>
            <a:pPr lvl="1">
              <a:buFont typeface="Wingdings" charset="0"/>
              <a:buChar char="§"/>
            </a:pPr>
            <a:r>
              <a:rPr lang="en-US" u="sng">
                <a:latin typeface="Lucida Sans Unicode" charset="0"/>
              </a:rPr>
              <a:t>Output</a:t>
            </a:r>
            <a:r>
              <a:rPr lang="en-US">
                <a:latin typeface="Lucida Sans Unicode" charset="0"/>
              </a:rPr>
              <a:t> to the terminal is usually not saved to the Object state.</a:t>
            </a:r>
          </a:p>
          <a:p>
            <a:pPr lvl="1">
              <a:buFont typeface="Wingdings" charset="0"/>
              <a:buChar char="§"/>
            </a:pPr>
            <a:endParaRPr lang="en-US">
              <a:latin typeface="Lucida Sans Unicode" charset="0"/>
            </a:endParaRPr>
          </a:p>
          <a:p>
            <a:r>
              <a:rPr lang="en-US">
                <a:latin typeface="Lucida Sans Unicode" charset="0"/>
              </a:rPr>
              <a:t>Fortunately, we can solve this problem through the </a:t>
            </a:r>
            <a:r>
              <a:rPr lang="en-US" u="sng">
                <a:latin typeface="Lucida Sans Unicode" charset="0"/>
              </a:rPr>
              <a:t>redirection</a:t>
            </a:r>
            <a:r>
              <a:rPr lang="en-US">
                <a:latin typeface="Lucida Sans Unicode" charset="0"/>
              </a:rPr>
              <a:t> of input streams.</a:t>
            </a:r>
          </a:p>
          <a:p>
            <a:pPr lvl="1">
              <a:buFont typeface="Wingdings" charset="0"/>
              <a:buChar char="§"/>
            </a:pPr>
            <a:endParaRPr lang="en-US">
              <a:latin typeface="Lucida Sans Unicode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Testing Interactive Methods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6321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default standard </a:t>
            </a:r>
            <a:r>
              <a:rPr lang="en-US" u="sng" dirty="0"/>
              <a:t>input</a:t>
            </a:r>
            <a:r>
              <a:rPr lang="en-US" dirty="0"/>
              <a:t> is </a:t>
            </a:r>
            <a:r>
              <a:rPr lang="en-US" dirty="0" err="1"/>
              <a:t>System.in</a:t>
            </a:r>
            <a:r>
              <a:rPr lang="en-US" dirty="0"/>
              <a:t>. It is an instance of an </a:t>
            </a:r>
            <a:r>
              <a:rPr lang="en-US" dirty="0" err="1"/>
              <a:t>InputStream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 err="1"/>
              <a:t>InputStream</a:t>
            </a:r>
            <a:r>
              <a:rPr lang="en-US" dirty="0"/>
              <a:t> objects can be read() from.</a:t>
            </a:r>
          </a:p>
          <a:p>
            <a:pPr marL="392113" lvl="1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default standard </a:t>
            </a:r>
            <a:r>
              <a:rPr lang="en-US" u="sng" dirty="0"/>
              <a:t>output</a:t>
            </a:r>
            <a:r>
              <a:rPr lang="en-US" dirty="0"/>
              <a:t> is </a:t>
            </a:r>
            <a:r>
              <a:rPr lang="en-US" dirty="0" err="1"/>
              <a:t>System.out</a:t>
            </a:r>
            <a:r>
              <a:rPr lang="en-US" dirty="0"/>
              <a:t>. It is an instance of a </a:t>
            </a:r>
            <a:r>
              <a:rPr lang="en-US" dirty="0" err="1"/>
              <a:t>PrintStream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 err="1"/>
              <a:t>PrintStream</a:t>
            </a:r>
            <a:r>
              <a:rPr lang="en-US" dirty="0"/>
              <a:t> objects can print(), </a:t>
            </a:r>
            <a:r>
              <a:rPr lang="en-US" dirty="0" err="1"/>
              <a:t>println</a:t>
            </a:r>
            <a:r>
              <a:rPr lang="en-US" dirty="0"/>
              <a:t>(), etc.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Java lets us redefine these using the </a:t>
            </a:r>
            <a:r>
              <a:rPr lang="en-US" dirty="0" err="1"/>
              <a:t>System.setIn</a:t>
            </a:r>
            <a:r>
              <a:rPr lang="en-US" dirty="0"/>
              <a:t>() and </a:t>
            </a:r>
            <a:r>
              <a:rPr lang="en-US" dirty="0" err="1"/>
              <a:t>System.setOut</a:t>
            </a:r>
            <a:r>
              <a:rPr lang="en-US" dirty="0"/>
              <a:t>() methods, respectively.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Standard I/O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827520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There is a lot more to InputStreams and Output/PrintStreams. For the complete documentation, see Oracle’s documentation.</a:t>
            </a:r>
          </a:p>
          <a:p>
            <a:endParaRPr lang="en-US">
              <a:latin typeface="Lucida Sans Unicode" charset="0"/>
            </a:endParaRPr>
          </a:p>
          <a:p>
            <a:r>
              <a:rPr lang="en-US">
                <a:latin typeface="Lucida Sans Unicode" charset="0"/>
                <a:hlinkClick r:id="rId2"/>
              </a:rPr>
              <a:t>http://docs.oracle.com/javase/7/docs/api/java/io/InputStream.html</a:t>
            </a:r>
            <a:endParaRPr lang="en-US">
              <a:latin typeface="Lucida Sans Unicode" charset="0"/>
            </a:endParaRPr>
          </a:p>
          <a:p>
            <a:r>
              <a:rPr lang="en-US">
                <a:latin typeface="Lucida Sans Unicode" charset="0"/>
                <a:hlinkClick r:id="rId3"/>
              </a:rPr>
              <a:t>http://docs.oracle.com/javase/7/docs/api/java/io/OutputStream.html</a:t>
            </a:r>
            <a:endParaRPr lang="en-US">
              <a:latin typeface="Lucida Sans Unicode" charset="0"/>
            </a:endParaRPr>
          </a:p>
          <a:p>
            <a:r>
              <a:rPr lang="en-US">
                <a:latin typeface="Lucida Sans Unicode" charset="0"/>
                <a:hlinkClick r:id="rId4"/>
              </a:rPr>
              <a:t>http://docs.oracle.com/javase/7/docs/api/java/io/PrintStream.html</a:t>
            </a:r>
            <a:endParaRPr lang="en-US">
              <a:latin typeface="Lucida Sans Unicode" charset="0"/>
            </a:endParaRPr>
          </a:p>
          <a:p>
            <a:endParaRPr lang="en-US">
              <a:latin typeface="Lucida Sans Unicode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on Input/Print Streams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08686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Diagram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19200" y="1600200"/>
            <a:ext cx="16764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72200" y="1524000"/>
            <a:ext cx="19812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PrintStream</a:t>
            </a:r>
            <a:endParaRPr lang="en-US" dirty="0"/>
          </a:p>
        </p:txBody>
      </p:sp>
      <p:pic>
        <p:nvPicPr>
          <p:cNvPr id="34821" name="Picture 6" descr="576587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2309813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7" descr="j030926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030413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p Arrow 8"/>
          <p:cNvSpPr/>
          <p:nvPr/>
        </p:nvSpPr>
        <p:spPr>
          <a:xfrm>
            <a:off x="7010400" y="2209800"/>
            <a:ext cx="228600" cy="4572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Up Arrow 9"/>
          <p:cNvSpPr/>
          <p:nvPr/>
        </p:nvSpPr>
        <p:spPr>
          <a:xfrm flipH="1">
            <a:off x="1828800" y="2286000"/>
            <a:ext cx="609600" cy="4572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5" name="TextBox 10"/>
          <p:cNvSpPr txBox="1">
            <a:spLocks noChangeArrowheads="1"/>
          </p:cNvSpPr>
          <p:nvPr/>
        </p:nvSpPr>
        <p:spPr bwMode="auto">
          <a:xfrm>
            <a:off x="1676400" y="4343400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keyboard</a:t>
            </a:r>
          </a:p>
        </p:txBody>
      </p:sp>
      <p:sp>
        <p:nvSpPr>
          <p:cNvPr id="34826" name="TextBox 11"/>
          <p:cNvSpPr txBox="1">
            <a:spLocks noChangeArrowheads="1"/>
          </p:cNvSpPr>
          <p:nvPr/>
        </p:nvSpPr>
        <p:spPr bwMode="auto">
          <a:xfrm>
            <a:off x="6553200" y="4267200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Terminal</a:t>
            </a:r>
          </a:p>
        </p:txBody>
      </p:sp>
      <p:sp>
        <p:nvSpPr>
          <p:cNvPr id="34827" name="TextBox 12"/>
          <p:cNvSpPr txBox="1">
            <a:spLocks noChangeArrowheads="1"/>
          </p:cNvSpPr>
          <p:nvPr/>
        </p:nvSpPr>
        <p:spPr bwMode="auto">
          <a:xfrm>
            <a:off x="2971800" y="5562600"/>
            <a:ext cx="1198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System.in</a:t>
            </a:r>
          </a:p>
        </p:txBody>
      </p:sp>
      <p:sp>
        <p:nvSpPr>
          <p:cNvPr id="34828" name="TextBox 13"/>
          <p:cNvSpPr txBox="1">
            <a:spLocks noChangeArrowheads="1"/>
          </p:cNvSpPr>
          <p:nvPr/>
        </p:nvSpPr>
        <p:spPr bwMode="auto">
          <a:xfrm>
            <a:off x="4953000" y="5562600"/>
            <a:ext cx="1339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System.out</a:t>
            </a:r>
          </a:p>
          <a:p>
            <a:pPr eaLnBrk="1" hangingPunct="1"/>
            <a:endParaRPr lang="en-US" sz="1800"/>
          </a:p>
        </p:txBody>
      </p:sp>
      <p:sp>
        <p:nvSpPr>
          <p:cNvPr id="15" name="Bent-Up Arrow 14"/>
          <p:cNvSpPr/>
          <p:nvPr/>
        </p:nvSpPr>
        <p:spPr>
          <a:xfrm>
            <a:off x="6553200" y="4648200"/>
            <a:ext cx="685800" cy="12192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Bent-Up Arrow 15"/>
          <p:cNvSpPr/>
          <p:nvPr/>
        </p:nvSpPr>
        <p:spPr>
          <a:xfrm flipH="1">
            <a:off x="1828800" y="4800600"/>
            <a:ext cx="914400" cy="1219200"/>
          </a:xfrm>
          <a:prstGeom prst="bentUpArrow">
            <a:avLst>
              <a:gd name="adj1" fmla="val 25000"/>
              <a:gd name="adj2" fmla="val 25000"/>
              <a:gd name="adj3" fmla="val 471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31" name="TextBox 16"/>
          <p:cNvSpPr txBox="1">
            <a:spLocks noChangeArrowheads="1"/>
          </p:cNvSpPr>
          <p:nvPr/>
        </p:nvSpPr>
        <p:spPr bwMode="auto">
          <a:xfrm>
            <a:off x="2590800" y="2362200"/>
            <a:ext cx="55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Is a</a:t>
            </a:r>
          </a:p>
        </p:txBody>
      </p:sp>
      <p:sp>
        <p:nvSpPr>
          <p:cNvPr id="34832" name="TextBox 17"/>
          <p:cNvSpPr txBox="1">
            <a:spLocks noChangeArrowheads="1"/>
          </p:cNvSpPr>
          <p:nvPr/>
        </p:nvSpPr>
        <p:spPr bwMode="auto">
          <a:xfrm>
            <a:off x="7391400" y="2286000"/>
            <a:ext cx="55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Is a</a:t>
            </a:r>
          </a:p>
        </p:txBody>
      </p:sp>
    </p:spTree>
    <p:extLst>
      <p:ext uri="{BB962C8B-B14F-4D97-AF65-F5344CB8AC3E}">
        <p14:creationId xmlns:p14="http://schemas.microsoft.com/office/powerpoint/2010/main" val="362965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343400"/>
          </a:xfrm>
        </p:spPr>
        <p:txBody>
          <a:bodyPr/>
          <a:lstStyle/>
          <a:p>
            <a:pPr marL="107950" indent="0">
              <a:buFont typeface="Wingdings 3" charset="0"/>
              <a:buNone/>
            </a:pPr>
            <a:r>
              <a:rPr lang="en-US" sz="1600">
                <a:latin typeface="Lucida Sans Unicode" charset="0"/>
              </a:rPr>
              <a:t>/**</a:t>
            </a:r>
          </a:p>
          <a:p>
            <a:pPr marL="107950" indent="0">
              <a:buFont typeface="Wingdings 3" charset="0"/>
              <a:buNone/>
            </a:pPr>
            <a:r>
              <a:rPr lang="en-US" sz="1600">
                <a:latin typeface="Lucida Sans Unicode" charset="0"/>
              </a:rPr>
              <a:t> * A class that demonstrates Javadoc.</a:t>
            </a:r>
          </a:p>
          <a:p>
            <a:pPr marL="107950" indent="0">
              <a:buFont typeface="Wingdings 3" charset="0"/>
              <a:buNone/>
            </a:pPr>
            <a:r>
              <a:rPr lang="en-US" sz="1600">
                <a:latin typeface="Lucida Sans Unicode" charset="0"/>
              </a:rPr>
              <a:t> *</a:t>
            </a:r>
          </a:p>
          <a:p>
            <a:pPr marL="107950" indent="0">
              <a:buFont typeface="Wingdings 3" charset="0"/>
              <a:buNone/>
            </a:pPr>
            <a:r>
              <a:rPr lang="en-US" sz="1600">
                <a:latin typeface="Lucida Sans Unicode" charset="0"/>
              </a:rPr>
              <a:t> * Here is a more detailed paragraph describing this class.</a:t>
            </a:r>
          </a:p>
          <a:p>
            <a:pPr marL="107950" indent="0">
              <a:buFont typeface="Wingdings 3" charset="0"/>
              <a:buNone/>
            </a:pPr>
            <a:r>
              <a:rPr lang="en-US" sz="1600">
                <a:latin typeface="Lucida Sans Unicode" charset="0"/>
              </a:rPr>
              <a:t> */</a:t>
            </a:r>
          </a:p>
          <a:p>
            <a:pPr marL="107950" indent="0">
              <a:buFont typeface="Wingdings 3" charset="0"/>
              <a:buNone/>
            </a:pPr>
            <a:r>
              <a:rPr lang="en-US" sz="1600">
                <a:latin typeface="Lucida Sans Unicode" charset="0"/>
              </a:rPr>
              <a:t>public class MyClass {</a:t>
            </a:r>
          </a:p>
          <a:p>
            <a:pPr marL="107950" indent="0">
              <a:buFont typeface="Wingdings 3" charset="0"/>
              <a:buNone/>
            </a:pPr>
            <a:endParaRPr lang="en-US" sz="1600">
              <a:latin typeface="Lucida Sans Unicode" charset="0"/>
            </a:endParaRPr>
          </a:p>
          <a:p>
            <a:pPr marL="107950" indent="0">
              <a:buFont typeface="Wingdings 3" charset="0"/>
              <a:buNone/>
            </a:pPr>
            <a:r>
              <a:rPr lang="en-US" sz="1600">
                <a:latin typeface="Lucida Sans Unicode" charset="0"/>
              </a:rPr>
              <a:t>	/**</a:t>
            </a:r>
          </a:p>
          <a:p>
            <a:pPr marL="107950" indent="0">
              <a:buFont typeface="Wingdings 3" charset="0"/>
              <a:buNone/>
            </a:pPr>
            <a:r>
              <a:rPr lang="en-US" sz="1600">
                <a:latin typeface="Lucida Sans Unicode" charset="0"/>
              </a:rPr>
              <a:t>	 * This method does a lot of things.</a:t>
            </a:r>
          </a:p>
          <a:p>
            <a:pPr marL="107950" indent="0">
              <a:buFont typeface="Wingdings 3" charset="0"/>
              <a:buNone/>
            </a:pPr>
            <a:r>
              <a:rPr lang="en-US" sz="1600">
                <a:latin typeface="Lucida Sans Unicode" charset="0"/>
              </a:rPr>
              <a:t>	 */</a:t>
            </a:r>
          </a:p>
          <a:p>
            <a:pPr marL="107950" indent="0">
              <a:buFont typeface="Wingdings 3" charset="0"/>
              <a:buNone/>
            </a:pPr>
            <a:r>
              <a:rPr lang="en-US" sz="1600">
                <a:latin typeface="Lucida Sans Unicode" charset="0"/>
              </a:rPr>
              <a:t>	public void myMethod(){</a:t>
            </a:r>
          </a:p>
          <a:p>
            <a:pPr marL="107950" indent="0">
              <a:buFont typeface="Wingdings 3" charset="0"/>
              <a:buNone/>
            </a:pPr>
            <a:r>
              <a:rPr lang="en-US" sz="1600">
                <a:latin typeface="Lucida Sans Unicode" charset="0"/>
              </a:rPr>
              <a:t>		/* Do lots of things here. */</a:t>
            </a:r>
          </a:p>
          <a:p>
            <a:pPr marL="107950" indent="0">
              <a:buFont typeface="Wingdings 3" charset="0"/>
              <a:buNone/>
            </a:pPr>
            <a:r>
              <a:rPr lang="en-US" sz="1600">
                <a:latin typeface="Lucida Sans Unicode" charset="0"/>
              </a:rPr>
              <a:t>	}</a:t>
            </a:r>
          </a:p>
          <a:p>
            <a:pPr marL="107950" indent="0">
              <a:buFont typeface="Wingdings 3" charset="0"/>
              <a:buNone/>
            </a:pPr>
            <a:r>
              <a:rPr lang="en-US" sz="1600">
                <a:latin typeface="Lucida Sans Unicode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By using setIn() and setOut(), we have control over the source of data coming into a program and the destination of data coming out of a program.</a:t>
            </a:r>
          </a:p>
          <a:p>
            <a:endParaRPr lang="en-US">
              <a:latin typeface="Lucida Sans Unicode" charset="0"/>
            </a:endParaRPr>
          </a:p>
          <a:p>
            <a:r>
              <a:rPr lang="en-US">
                <a:latin typeface="Lucida Sans Unicode" charset="0"/>
              </a:rPr>
              <a:t>We can setup JUnit this way to test the behavior of the class being tested against known I/O.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Testing Through Redirection</a:t>
            </a: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0249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752600"/>
            <a:ext cx="88392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The easiest method is to have </a:t>
            </a:r>
            <a:r>
              <a:rPr lang="en-US" dirty="0" err="1"/>
              <a:t>System.in</a:t>
            </a:r>
            <a:r>
              <a:rPr lang="en-US" dirty="0"/>
              <a:t> read from a String. Let’s make an </a:t>
            </a:r>
            <a:r>
              <a:rPr lang="en-US" dirty="0" err="1"/>
              <a:t>InputStream</a:t>
            </a:r>
            <a:r>
              <a:rPr lang="en-US" dirty="0"/>
              <a:t> that reads from a String file. We must first convert our test string into a byte array.</a:t>
            </a:r>
          </a:p>
          <a:p>
            <a:pPr>
              <a:defRPr/>
            </a:pPr>
            <a:r>
              <a:rPr lang="en-US" dirty="0">
                <a:solidFill>
                  <a:srgbClr val="2DA2BF"/>
                </a:solidFill>
                <a:latin typeface="Courier"/>
                <a:cs typeface="Courier"/>
              </a:rPr>
              <a:t>String </a:t>
            </a:r>
            <a:r>
              <a:rPr lang="en-US" dirty="0" err="1">
                <a:solidFill>
                  <a:srgbClr val="2DA2BF"/>
                </a:solidFill>
                <a:latin typeface="Courier"/>
                <a:cs typeface="Courier"/>
              </a:rPr>
              <a:t>myString</a:t>
            </a:r>
            <a:r>
              <a:rPr lang="en-US" dirty="0">
                <a:solidFill>
                  <a:srgbClr val="2DA2BF"/>
                </a:solidFill>
                <a:latin typeface="Courier"/>
                <a:cs typeface="Courier"/>
              </a:rPr>
              <a:t> = “This is my input.”;</a:t>
            </a:r>
          </a:p>
          <a:p>
            <a:pPr>
              <a:defRPr/>
            </a:pPr>
            <a:r>
              <a:rPr lang="en-US" dirty="0">
                <a:solidFill>
                  <a:srgbClr val="2DA2BF"/>
                </a:solidFill>
                <a:latin typeface="Courier"/>
                <a:cs typeface="Courier"/>
              </a:rPr>
              <a:t>byte[] </a:t>
            </a:r>
            <a:r>
              <a:rPr lang="en-US" dirty="0" err="1">
                <a:solidFill>
                  <a:srgbClr val="2DA2BF"/>
                </a:solidFill>
                <a:latin typeface="Courier"/>
                <a:cs typeface="Courier"/>
              </a:rPr>
              <a:t>myStringBytes</a:t>
            </a:r>
            <a:r>
              <a:rPr lang="en-US" dirty="0">
                <a:solidFill>
                  <a:srgbClr val="2DA2BF"/>
                </a:solidFill>
                <a:latin typeface="Courier"/>
                <a:cs typeface="Courier"/>
              </a:rPr>
              <a:t> = 	</a:t>
            </a:r>
            <a:r>
              <a:rPr lang="en-US" dirty="0" err="1">
                <a:solidFill>
                  <a:srgbClr val="2DA2BF"/>
                </a:solidFill>
                <a:latin typeface="Courier"/>
                <a:cs typeface="Courier"/>
              </a:rPr>
              <a:t>myString.getBytes</a:t>
            </a:r>
            <a:r>
              <a:rPr lang="en-US" dirty="0">
                <a:solidFill>
                  <a:srgbClr val="2DA2BF"/>
                </a:solidFill>
                <a:latin typeface="Courier"/>
                <a:cs typeface="Courier"/>
              </a:rPr>
              <a:t>();</a:t>
            </a:r>
          </a:p>
          <a:p>
            <a:pPr>
              <a:defRPr/>
            </a:pPr>
            <a:r>
              <a:rPr lang="en-US" dirty="0" err="1">
                <a:solidFill>
                  <a:srgbClr val="2DA2BF"/>
                </a:solidFill>
                <a:latin typeface="Courier"/>
                <a:cs typeface="Courier"/>
              </a:rPr>
              <a:t>InputStream</a:t>
            </a:r>
            <a:r>
              <a:rPr lang="en-US" dirty="0">
                <a:solidFill>
                  <a:srgbClr val="2DA2B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2DA2BF"/>
                </a:solidFill>
                <a:latin typeface="Courier"/>
                <a:cs typeface="Courier"/>
              </a:rPr>
              <a:t>inputStream</a:t>
            </a:r>
            <a:r>
              <a:rPr lang="en-US" dirty="0">
                <a:solidFill>
                  <a:srgbClr val="2DA2BF"/>
                </a:solidFill>
                <a:latin typeface="Courier"/>
                <a:cs typeface="Courier"/>
              </a:rPr>
              <a:t> = new 	</a:t>
            </a:r>
            <a:r>
              <a:rPr lang="en-US" dirty="0" err="1">
                <a:solidFill>
                  <a:srgbClr val="2DA2BF"/>
                </a:solidFill>
                <a:latin typeface="Courier"/>
                <a:cs typeface="Courier"/>
              </a:rPr>
              <a:t>ByteArrayInputStream</a:t>
            </a:r>
            <a:r>
              <a:rPr lang="en-US" dirty="0">
                <a:solidFill>
                  <a:srgbClr val="2DA2BF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2DA2BF"/>
                </a:solidFill>
                <a:latin typeface="Courier"/>
                <a:cs typeface="Courier"/>
              </a:rPr>
              <a:t>myStringBytes</a:t>
            </a:r>
            <a:r>
              <a:rPr lang="en-US" dirty="0">
                <a:solidFill>
                  <a:srgbClr val="2DA2BF"/>
                </a:solidFill>
                <a:latin typeface="Courier"/>
                <a:cs typeface="Courier"/>
              </a:rPr>
              <a:t>);</a:t>
            </a:r>
          </a:p>
          <a:p>
            <a:pPr marL="109537" indent="0">
              <a:buFont typeface="Wingdings 3" charset="0"/>
              <a:buNone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System.in</a:t>
            </a:r>
            <a:r>
              <a:rPr lang="en-US" dirty="0"/>
              <a:t> from a String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2279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We can also write our output to a buffer that can be converted to a String.</a:t>
            </a:r>
          </a:p>
          <a:p>
            <a:r>
              <a:rPr lang="en-US" sz="2400">
                <a:solidFill>
                  <a:schemeClr val="accent1"/>
                </a:solidFill>
                <a:latin typeface="Courier" charset="0"/>
                <a:cs typeface="Courier" charset="0"/>
              </a:rPr>
              <a:t>ByteArrayOutputStream byteStream = new ByteArrayOutputStream();</a:t>
            </a:r>
          </a:p>
          <a:p>
            <a:r>
              <a:rPr lang="en-US" sz="2400">
                <a:solidFill>
                  <a:schemeClr val="accent1"/>
                </a:solidFill>
                <a:latin typeface="Courier" charset="0"/>
                <a:cs typeface="Courier" charset="0"/>
              </a:rPr>
              <a:t>PrintStream printStream = new PrintStream(byteStream);</a:t>
            </a:r>
            <a:endParaRPr lang="en-US">
              <a:latin typeface="Lucida Sans Unicode" charset="0"/>
            </a:endParaRPr>
          </a:p>
          <a:p>
            <a:r>
              <a:rPr lang="en-US">
                <a:latin typeface="Lucida Sans Unicode" charset="0"/>
              </a:rPr>
              <a:t>Then when we need to get the output:</a:t>
            </a:r>
          </a:p>
          <a:p>
            <a:r>
              <a:rPr lang="en-US">
                <a:solidFill>
                  <a:srgbClr val="2DA2BF"/>
                </a:solidFill>
                <a:latin typeface="Courier" charset="0"/>
                <a:cs typeface="Courier" charset="0"/>
              </a:rPr>
              <a:t>String output = byteStream.toString();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System.out</a:t>
            </a:r>
            <a:r>
              <a:rPr lang="en-US" dirty="0"/>
              <a:t> to a String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776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Javadoc</a:t>
            </a:r>
            <a:r>
              <a:rPr lang="en-US" dirty="0"/>
              <a:t> uses </a:t>
            </a:r>
            <a:r>
              <a:rPr lang="en-US" b="1" dirty="0"/>
              <a:t>tags</a:t>
            </a:r>
            <a:r>
              <a:rPr lang="en-US" dirty="0"/>
              <a:t> to annotate certain properties of classes or methods:</a:t>
            </a:r>
          </a:p>
          <a:p>
            <a:pPr>
              <a:defRPr/>
            </a:pPr>
            <a:r>
              <a:rPr lang="en-US" dirty="0"/>
              <a:t>Class Tags:</a:t>
            </a:r>
          </a:p>
          <a:p>
            <a:pPr marL="109537" indent="0">
              <a:buFont typeface="Wingdings 3" charset="0"/>
              <a:buNone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Javadoc</a:t>
            </a:r>
            <a:r>
              <a:rPr lang="en-US" dirty="0"/>
              <a:t> Tags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3048000"/>
          <a:ext cx="754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@author [name]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Tag</a:t>
                      </a:r>
                      <a:r>
                        <a:rPr lang="en-US" sz="1800" baseline="0" dirty="0"/>
                        <a:t> the author(s) of the class.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@version</a:t>
                      </a:r>
                      <a:r>
                        <a:rPr lang="en-US" sz="1800" baseline="0" dirty="0"/>
                        <a:t> [version]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Show the version of</a:t>
                      </a:r>
                      <a:r>
                        <a:rPr lang="en-US" sz="1800" baseline="0" dirty="0"/>
                        <a:t> the class.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@since [text]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</a:t>
                      </a:r>
                      <a:r>
                        <a:rPr lang="en-US" sz="1800" baseline="0" dirty="0"/>
                        <a:t> the method/class was introduced.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@see [reference]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List reference to another class/method.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Javadoc</a:t>
            </a:r>
            <a:r>
              <a:rPr lang="en-US" dirty="0"/>
              <a:t> Tags (cont.)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 Tags: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109537" indent="0">
              <a:buFont typeface="Wingdings 3" charset="0"/>
              <a:buNone/>
              <a:defRPr/>
            </a:pPr>
            <a:endParaRPr lang="en-US" dirty="0"/>
          </a:p>
          <a:p>
            <a:pPr marL="109537" indent="0">
              <a:buFont typeface="Wingdings 3" charset="0"/>
              <a:buNone/>
              <a:defRPr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2438400"/>
          <a:ext cx="7696200" cy="3032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7">
                <a:tc>
                  <a:txBody>
                    <a:bodyPr/>
                    <a:lstStyle/>
                    <a:p>
                      <a:r>
                        <a:rPr lang="en-US" sz="1800" dirty="0"/>
                        <a:t>Tag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Usage</a:t>
                      </a:r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7">
                <a:tc>
                  <a:txBody>
                    <a:bodyPr/>
                    <a:lstStyle/>
                    <a:p>
                      <a:r>
                        <a:rPr lang="en-US" sz="1800" dirty="0"/>
                        <a:t>@</a:t>
                      </a:r>
                      <a:r>
                        <a:rPr lang="en-US" sz="1800" dirty="0" err="1"/>
                        <a:t>param</a:t>
                      </a:r>
                      <a:r>
                        <a:rPr lang="en-US" sz="1800" dirty="0"/>
                        <a:t> [name]</a:t>
                      </a:r>
                      <a:r>
                        <a:rPr lang="en-US" sz="1800" baseline="0" dirty="0"/>
                        <a:t> [</a:t>
                      </a:r>
                      <a:r>
                        <a:rPr lang="en-US" sz="1800" baseline="0" dirty="0" err="1"/>
                        <a:t>desc</a:t>
                      </a:r>
                      <a:r>
                        <a:rPr lang="en-US" sz="1800" baseline="0" dirty="0"/>
                        <a:t>.]</a:t>
                      </a:r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Describes a</a:t>
                      </a:r>
                      <a:r>
                        <a:rPr lang="en-US" sz="1800" baseline="0" dirty="0"/>
                        <a:t> parameter.</a:t>
                      </a:r>
                      <a:endParaRPr lang="en-US" sz="1800" dirty="0"/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7">
                <a:tc>
                  <a:txBody>
                    <a:bodyPr/>
                    <a:lstStyle/>
                    <a:p>
                      <a:r>
                        <a:rPr lang="en-US" sz="1800" dirty="0"/>
                        <a:t>@return [</a:t>
                      </a:r>
                      <a:r>
                        <a:rPr lang="en-US" sz="1800" dirty="0" err="1"/>
                        <a:t>desc</a:t>
                      </a:r>
                      <a:r>
                        <a:rPr lang="en-US" sz="1800" dirty="0"/>
                        <a:t>.]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Describes the return</a:t>
                      </a:r>
                      <a:r>
                        <a:rPr lang="en-US" sz="1800" baseline="0" dirty="0"/>
                        <a:t>ed value.</a:t>
                      </a:r>
                      <a:endParaRPr lang="en-US" sz="1800" dirty="0"/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11">
                <a:tc>
                  <a:txBody>
                    <a:bodyPr/>
                    <a:lstStyle/>
                    <a:p>
                      <a:r>
                        <a:rPr lang="en-US" sz="1800" dirty="0"/>
                        <a:t>@throws [exception]</a:t>
                      </a:r>
                      <a:r>
                        <a:rPr lang="en-US" sz="1800" baseline="0" dirty="0"/>
                        <a:t> [</a:t>
                      </a:r>
                      <a:r>
                        <a:rPr lang="en-US" sz="1800" baseline="0" dirty="0" err="1"/>
                        <a:t>desc</a:t>
                      </a:r>
                      <a:r>
                        <a:rPr lang="en-US" sz="1800" baseline="0" dirty="0"/>
                        <a:t>.]</a:t>
                      </a:r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Describes a</a:t>
                      </a:r>
                      <a:r>
                        <a:rPr lang="en-US" sz="1800" baseline="0" dirty="0"/>
                        <a:t>n exception that may be thrown.</a:t>
                      </a:r>
                      <a:endParaRPr lang="en-US" sz="1800" dirty="0"/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11">
                <a:tc>
                  <a:txBody>
                    <a:bodyPr/>
                    <a:lstStyle/>
                    <a:p>
                      <a:r>
                        <a:rPr lang="en-US" sz="1800" dirty="0"/>
                        <a:t>@deprecated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the method is deprecated.</a:t>
                      </a:r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11">
                <a:tc>
                  <a:txBody>
                    <a:bodyPr/>
                    <a:lstStyle/>
                    <a:p>
                      <a:r>
                        <a:rPr lang="en-US" sz="1800" dirty="0"/>
                        <a:t>{@</a:t>
                      </a:r>
                      <a:r>
                        <a:rPr lang="en-US" sz="1800" dirty="0" err="1"/>
                        <a:t>inheritDoc</a:t>
                      </a:r>
                      <a:r>
                        <a:rPr lang="en-US" sz="1800" dirty="0"/>
                        <a:t>}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Automatically inserts </a:t>
                      </a:r>
                      <a:r>
                        <a:rPr lang="en-US" sz="1800" baseline="0" dirty="0"/>
                        <a:t>super class </a:t>
                      </a:r>
                      <a:r>
                        <a:rPr lang="en-US" sz="1800" baseline="0" dirty="0" err="1"/>
                        <a:t>Javadoc</a:t>
                      </a:r>
                      <a:r>
                        <a:rPr lang="en-US" sz="1800" baseline="0" dirty="0"/>
                        <a:t> properties.</a:t>
                      </a:r>
                      <a:endParaRPr lang="en-US" sz="1800" dirty="0"/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Tags can be used in </a:t>
            </a:r>
            <a:r>
              <a:rPr lang="en-US" dirty="0" err="1"/>
              <a:t>Javadoc</a:t>
            </a:r>
            <a:r>
              <a:rPr lang="en-US" dirty="0"/>
              <a:t> comments:</a:t>
            </a:r>
          </a:p>
          <a:p>
            <a:pPr>
              <a:defRPr/>
            </a:pPr>
            <a:endParaRPr lang="en-US" dirty="0"/>
          </a:p>
          <a:p>
            <a:pPr marL="109537" indent="0">
              <a:buFont typeface="Wingdings 3" charset="0"/>
              <a:buNone/>
              <a:defRPr/>
            </a:pPr>
            <a:endParaRPr lang="en-US" dirty="0"/>
          </a:p>
          <a:p>
            <a:pPr marL="109537" indent="0">
              <a:buFont typeface="Wingdings 3" charset="0"/>
              <a:buNone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Styling </a:t>
            </a:r>
            <a:r>
              <a:rPr lang="en-US" dirty="0" err="1"/>
              <a:t>Javadoc</a:t>
            </a:r>
            <a:endParaRPr lang="en-US" dirty="0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3200400"/>
          <a:ext cx="6096000" cy="1381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02">
                <a:tc>
                  <a:txBody>
                    <a:bodyPr/>
                    <a:lstStyle/>
                    <a:p>
                      <a:r>
                        <a:rPr lang="en-US" sz="1800" dirty="0"/>
                        <a:t>Tag</a:t>
                      </a: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Usage</a:t>
                      </a: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02">
                <a:tc>
                  <a:txBody>
                    <a:bodyPr/>
                    <a:lstStyle/>
                    <a:p>
                      <a:r>
                        <a:rPr lang="en-US" sz="1800" dirty="0"/>
                        <a:t>&lt;p&gt;</a:t>
                      </a: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Starts a new paragraph.</a:t>
                      </a: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21">
                <a:tc>
                  <a:txBody>
                    <a:bodyPr/>
                    <a:lstStyle/>
                    <a:p>
                      <a:r>
                        <a:rPr lang="en-US" sz="1800" dirty="0"/>
                        <a:t>&lt;code&gt;…&lt;/code&gt;</a:t>
                      </a: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Formats part</a:t>
                      </a:r>
                      <a:r>
                        <a:rPr lang="en-US" sz="1800" baseline="0" dirty="0"/>
                        <a:t> of the </a:t>
                      </a:r>
                      <a:r>
                        <a:rPr lang="en-US" sz="1800" baseline="0" dirty="0" err="1"/>
                        <a:t>Javadoc</a:t>
                      </a:r>
                      <a:r>
                        <a:rPr lang="en-US" sz="1800" baseline="0" dirty="0"/>
                        <a:t> as code.</a:t>
                      </a:r>
                      <a:endParaRPr lang="en-US" sz="1800" dirty="0"/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You can generate HTML from your </a:t>
            </a:r>
            <a:r>
              <a:rPr lang="en-US" dirty="0" err="1"/>
              <a:t>Javadoc’d</a:t>
            </a:r>
            <a:r>
              <a:rPr lang="en-US" dirty="0"/>
              <a:t> source code by invoking the following tool:</a:t>
            </a:r>
          </a:p>
          <a:p>
            <a:pPr>
              <a:defRPr/>
            </a:pPr>
            <a:endParaRPr lang="en-US" dirty="0"/>
          </a:p>
          <a:p>
            <a:pPr marL="109537" indent="0">
              <a:buFont typeface="Wingdings 3" charset="0"/>
              <a:buNone/>
              <a:defRPr/>
            </a:pPr>
            <a:r>
              <a:rPr lang="en-US" dirty="0" err="1"/>
              <a:t>javadoc</a:t>
            </a:r>
            <a:r>
              <a:rPr lang="en-US" dirty="0"/>
              <a:t> –d &lt;</a:t>
            </a:r>
            <a:r>
              <a:rPr lang="en-US" dirty="0" err="1"/>
              <a:t>dir</a:t>
            </a:r>
            <a:r>
              <a:rPr lang="en-US" dirty="0"/>
              <a:t>&gt; &lt;java-file-1&gt;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Generating </a:t>
            </a:r>
            <a:r>
              <a:rPr lang="en-US" dirty="0" err="1"/>
              <a:t>Javadoc</a:t>
            </a:r>
            <a:endParaRPr lang="en-US" dirty="0"/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Lucida Sans Unicode" charset="0"/>
                <a:cs typeface="Arial" charset="0"/>
              </a:rPr>
              <a:t>© Copyright 1992-2015 by Pearson Education, Inc. All Rights Reserved.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10731</TotalTime>
  <Words>3631</Words>
  <Application>Microsoft Macintosh PowerPoint</Application>
  <PresentationFormat>On-screen Show (4:3)</PresentationFormat>
  <Paragraphs>491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ＭＳ Ｐゴシック</vt:lpstr>
      <vt:lpstr>Arial</vt:lpstr>
      <vt:lpstr>Calibri</vt:lpstr>
      <vt:lpstr>Courier</vt:lpstr>
      <vt:lpstr>Lucida Sans Unicode</vt:lpstr>
      <vt:lpstr>Mangal</vt:lpstr>
      <vt:lpstr>Verdana</vt:lpstr>
      <vt:lpstr>Wingdings</vt:lpstr>
      <vt:lpstr>Wingdings 2</vt:lpstr>
      <vt:lpstr>Wingdings 3</vt:lpstr>
      <vt:lpstr>Concourse</vt:lpstr>
      <vt:lpstr>Introduction To Javadoc</vt:lpstr>
      <vt:lpstr>Don’t be this guy:</vt:lpstr>
      <vt:lpstr>Javadoc</vt:lpstr>
      <vt:lpstr>Using Javadoc</vt:lpstr>
      <vt:lpstr>Example</vt:lpstr>
      <vt:lpstr>Javadoc Tags</vt:lpstr>
      <vt:lpstr>Javadoc Tags (cont.)</vt:lpstr>
      <vt:lpstr>Styling Javadoc</vt:lpstr>
      <vt:lpstr>Generating Javadoc</vt:lpstr>
      <vt:lpstr>Client / Server Model</vt:lpstr>
      <vt:lpstr>Client / Server Model</vt:lpstr>
      <vt:lpstr>Client / Server Model</vt:lpstr>
      <vt:lpstr>Client / Server Model</vt:lpstr>
      <vt:lpstr>Client / Server Model</vt:lpstr>
      <vt:lpstr>Client / Server Model</vt:lpstr>
      <vt:lpstr>Client / Server Model</vt:lpstr>
      <vt:lpstr>Client / Server Model</vt:lpstr>
      <vt:lpstr>Client / Server Model</vt:lpstr>
      <vt:lpstr>Client / Server Model</vt:lpstr>
      <vt:lpstr>Client / Server Model</vt:lpstr>
      <vt:lpstr>Client / Server Model</vt:lpstr>
      <vt:lpstr>Client / Server Model</vt:lpstr>
      <vt:lpstr>Client / Server Model</vt:lpstr>
      <vt:lpstr>Client / Server Model - Subtyping</vt:lpstr>
      <vt:lpstr>Client / Server Model - Subtyping</vt:lpstr>
      <vt:lpstr>Client / Server Model - Subtyping</vt:lpstr>
      <vt:lpstr>Client / Server Model - Subtyping</vt:lpstr>
      <vt:lpstr>Get Javadoc to understand our    new “custom” tags</vt:lpstr>
      <vt:lpstr>Testing: Two Main Types</vt:lpstr>
      <vt:lpstr>Testing</vt:lpstr>
      <vt:lpstr>Automating Tests</vt:lpstr>
      <vt:lpstr>Methods</vt:lpstr>
      <vt:lpstr>Testing</vt:lpstr>
      <vt:lpstr>Advantages of Testing</vt:lpstr>
      <vt:lpstr>Testing Paradigms</vt:lpstr>
      <vt:lpstr>Black vs. White vs. Grey Box Testing</vt:lpstr>
      <vt:lpstr>Writing JUnit</vt:lpstr>
      <vt:lpstr>JUnit 4</vt:lpstr>
      <vt:lpstr>Aside: JUnit 3</vt:lpstr>
      <vt:lpstr>Running JUnit Tests</vt:lpstr>
      <vt:lpstr>Running JUnit Tests (Cloud 9)</vt:lpstr>
      <vt:lpstr>Assertions</vt:lpstr>
      <vt:lpstr>Imports for JUnit</vt:lpstr>
      <vt:lpstr>Test Fixtures</vt:lpstr>
      <vt:lpstr>Demos:  Basic Counter Example &amp; Redirecting stdin/stdout</vt:lpstr>
      <vt:lpstr>Testing Interactive Methods</vt:lpstr>
      <vt:lpstr>Standard I/O</vt:lpstr>
      <vt:lpstr>More on Input/Print Streams</vt:lpstr>
      <vt:lpstr>Diagram</vt:lpstr>
      <vt:lpstr>Testing Through Redirection</vt:lpstr>
      <vt:lpstr>System.in from a String</vt:lpstr>
      <vt:lpstr>System.out to a String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14.1  Introduction</dc:title>
  <dc:creator>paul</dc:creator>
  <cp:lastModifiedBy>Christopher M Summa</cp:lastModifiedBy>
  <cp:revision>128</cp:revision>
  <dcterms:created xsi:type="dcterms:W3CDTF">2009-06-18T16:26:36Z</dcterms:created>
  <dcterms:modified xsi:type="dcterms:W3CDTF">2018-01-25T18:39:31Z</dcterms:modified>
</cp:coreProperties>
</file>