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320" r:id="rId6"/>
    <p:sldId id="324" r:id="rId7"/>
    <p:sldId id="323" r:id="rId8"/>
    <p:sldId id="322" r:id="rId9"/>
    <p:sldId id="321" r:id="rId10"/>
    <p:sldId id="32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2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9" r:id="rId68"/>
    <p:sldId id="330" r:id="rId69"/>
  </p:sldIdLst>
  <p:sldSz cx="9144000" cy="6858000" type="screen4x3"/>
  <p:notesSz cx="6858000" cy="9144000"/>
  <p:embeddedFontLst>
    <p:embeddedFont>
      <p:font typeface="Bell MT" panose="02020503060305020303" pitchFamily="18" charset="77"/>
      <p:regular r:id="rId72"/>
      <p:bold r:id="rId73"/>
      <p:italic r:id="rId74"/>
    </p:embeddedFont>
    <p:embeddedFont>
      <p:font typeface="Book Antiqua" panose="02040602050305030304" pitchFamily="18" charset="0"/>
      <p:regular r:id="rId75"/>
      <p:bold r:id="rId76"/>
      <p:italic r:id="rId77"/>
      <p:boldItalic r:id="rId7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4660"/>
  </p:normalViewPr>
  <p:slideViewPr>
    <p:cSldViewPr>
      <p:cViewPr varScale="1">
        <p:scale>
          <a:sx n="131" d="100"/>
          <a:sy n="131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5.xml"/><Relationship Id="rId18" Type="http://schemas.openxmlformats.org/officeDocument/2006/relationships/slide" Target="slides/slide47.xml"/><Relationship Id="rId26" Type="http://schemas.openxmlformats.org/officeDocument/2006/relationships/slide" Target="slides/slide65.xml"/><Relationship Id="rId3" Type="http://schemas.openxmlformats.org/officeDocument/2006/relationships/slide" Target="slides/slide15.xml"/><Relationship Id="rId21" Type="http://schemas.openxmlformats.org/officeDocument/2006/relationships/slide" Target="slides/slide57.xml"/><Relationship Id="rId7" Type="http://schemas.openxmlformats.org/officeDocument/2006/relationships/slide" Target="slides/slide20.xml"/><Relationship Id="rId12" Type="http://schemas.openxmlformats.org/officeDocument/2006/relationships/slide" Target="slides/slide32.xml"/><Relationship Id="rId17" Type="http://schemas.openxmlformats.org/officeDocument/2006/relationships/slide" Target="slides/slide46.xml"/><Relationship Id="rId25" Type="http://schemas.openxmlformats.org/officeDocument/2006/relationships/slide" Target="slides/slide63.xml"/><Relationship Id="rId2" Type="http://schemas.openxmlformats.org/officeDocument/2006/relationships/slide" Target="slides/slide13.xml"/><Relationship Id="rId16" Type="http://schemas.openxmlformats.org/officeDocument/2006/relationships/slide" Target="slides/slide44.xml"/><Relationship Id="rId20" Type="http://schemas.openxmlformats.org/officeDocument/2006/relationships/slide" Target="slides/slide56.xml"/><Relationship Id="rId1" Type="http://schemas.openxmlformats.org/officeDocument/2006/relationships/slide" Target="slides/slide12.xml"/><Relationship Id="rId6" Type="http://schemas.openxmlformats.org/officeDocument/2006/relationships/slide" Target="slides/slide19.xml"/><Relationship Id="rId11" Type="http://schemas.openxmlformats.org/officeDocument/2006/relationships/slide" Target="slides/slide30.xml"/><Relationship Id="rId24" Type="http://schemas.openxmlformats.org/officeDocument/2006/relationships/slide" Target="slides/slide62.xml"/><Relationship Id="rId5" Type="http://schemas.openxmlformats.org/officeDocument/2006/relationships/slide" Target="slides/slide17.xml"/><Relationship Id="rId15" Type="http://schemas.openxmlformats.org/officeDocument/2006/relationships/slide" Target="slides/slide43.xml"/><Relationship Id="rId23" Type="http://schemas.openxmlformats.org/officeDocument/2006/relationships/slide" Target="slides/slide59.xml"/><Relationship Id="rId10" Type="http://schemas.openxmlformats.org/officeDocument/2006/relationships/slide" Target="slides/slide25.xml"/><Relationship Id="rId19" Type="http://schemas.openxmlformats.org/officeDocument/2006/relationships/slide" Target="slides/slide48.xml"/><Relationship Id="rId4" Type="http://schemas.openxmlformats.org/officeDocument/2006/relationships/slide" Target="slides/slide16.xml"/><Relationship Id="rId9" Type="http://schemas.openxmlformats.org/officeDocument/2006/relationships/slide" Target="slides/slide24.xml"/><Relationship Id="rId14" Type="http://schemas.openxmlformats.org/officeDocument/2006/relationships/slide" Target="slides/slide37.xml"/><Relationship Id="rId22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6FFF0-4190-354D-BBF9-ABCCDDF18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60ECD-4675-3846-95B2-B1F933086C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23A647-F6A6-C144-BC56-FDB74F6F1921}" type="datetimeFigureOut">
              <a:rPr lang="en-US"/>
              <a:pPr>
                <a:defRPr/>
              </a:pPr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161A-8A9E-F342-AB2C-4664BAD2D2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1B6EC-23B9-184C-A900-7DC4EF8C1E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198183-728F-5E42-BEB9-8F6A4F3EE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71649B9-9007-5E4A-AA29-278B8A33B0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DF65AA1-56DE-B34F-BF84-F592D7E7D0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3965693-E2F2-554C-B5F4-C1AA3587FAD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3BE042F4-DF01-9A4F-BE52-8E43EEC929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B836A9D0-79A0-2642-94A7-75823EC40C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38FB69C4-7A3A-2D42-80F8-FFE237EB3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u="none"/>
            </a:lvl1pPr>
          </a:lstStyle>
          <a:p>
            <a:pPr>
              <a:defRPr/>
            </a:pPr>
            <a:fld id="{68CC5927-E3C1-704E-94BA-9715ECCA1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87DA8E-D841-BD4A-8852-3628890B7F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834169-871A-6140-9DA7-D8C5D3EF2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B8D1DB-E881-DD41-86CC-23E29D033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8C11A-83EC-9E47-AFB1-66A85E9387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109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7E2176-7A6E-7A48-8453-759DA5AA1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BF716-DE6A-D547-A8F6-A8ACA6DB8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DCE928-F8BB-4F48-BB87-D22163712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30963-1EFD-2844-8341-39758515E9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346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2297D2-4AB9-2C42-B672-45D97BA8C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8021B0-68E9-C744-9D34-0149E974C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4FB93E-AF0A-E64D-8B40-D1BDB8E6F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F766-E229-6A48-88BC-58599E9343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62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BEE979-F823-A240-B0BE-E38EC861A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88DCED-A5EC-B548-8C90-741160AEF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C5551-42CE-0744-8CC8-4529EED7CE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46831-669F-BD40-87F5-263D16BDD0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7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9BDDD2-7736-EE4C-9DBC-B540862DE7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F38748-ABA1-FD4C-8A08-3BED74456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213D62-656E-6A43-9E7F-C4C6E8BBC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ADE78-A89B-4347-AC5A-5E1C10114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34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3194A-AE4A-AC44-AAD1-146DAF1892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B0413-8902-DD4E-A3AE-90663E271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45708-4EA5-274E-808E-40AA382D8B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B85A0-8576-854D-9F14-5001F9D53B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0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011095-D13D-354E-B111-65E52A8E8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FE5335-B008-A546-B9E6-FE5D91248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1306AE-8850-A349-B844-2C565DD48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7EF67-C8A6-854D-956B-4C96A71C79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168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9262D7-B13D-BB4E-B23C-31EDB9ED09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1622F6-7D89-DE4E-A731-4E7230194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B1BC88-6E50-DA4E-A736-713D3FDCF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22686-1968-CF47-AD7D-CE03DDF03F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03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1CB20F-9843-1045-96FB-03D4275CE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B7F5C1-FFCF-FB42-8436-21828F717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2347A0-828E-5C4B-86F6-58272293BF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5B060-564D-F74C-852E-EF400011EB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3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E0DE7-FAC6-484A-A98D-052A35777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E3591-7D19-A948-915E-59216E11E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2E7BE-618C-9942-AD10-A5FC811C5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059BF-9F73-B144-850A-DDD4C5F7A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3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C6F33-0F1F-7A43-BB4C-C42752403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3A4F7-4873-0B48-A93C-8D1D78535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33B2E-E297-8A4A-B52C-DCB989DA2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D2CF0-816E-0640-AC4F-6AAD5616E7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44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A18937-9B49-0148-9931-6A822791B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AE5CBF-37FE-BD46-B901-56A7C70C1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A8FB577-B7D4-D246-8BBA-929C80379D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EE8DA0-AF80-DB49-90B5-99AB67F056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F2EF458-1E5D-E74E-AFF4-899D69D2D5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pPr>
              <a:defRPr/>
            </a:pPr>
            <a:fld id="{F2ECA089-AEF4-D249-A253-37C338EC3A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312802FF-9CA6-4743-A92E-7234D54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9C348-BFAA-6C44-A974-5E74AAB9519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4513E9B-C564-0345-BBA4-93F64A055E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SQL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D0CACBC-9BC2-A047-99C5-550D0E3DDC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30CB-C9A2-5E49-BE01-8ECD0FAE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78DAB676-F618-524B-B3A4-4E46259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F8A38-3A06-534C-953F-2728BCAF56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D4AFFD0A-6D95-1A4F-AEDA-6F784F8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FE7F27-F08C-8440-8908-0A9253B0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000" i="1" kern="0" dirty="0">
                <a:solidFill>
                  <a:schemeClr val="accent2"/>
                </a:solidFill>
              </a:rPr>
              <a:t>SELECT</a:t>
            </a:r>
            <a:r>
              <a:rPr lang="en-US" altLang="zh-TW" sz="2000" u="none" kern="0" dirty="0"/>
              <a:t> clause</a:t>
            </a:r>
          </a:p>
          <a:p>
            <a:pPr lvl="1" eaLnBrk="1" hangingPunct="1">
              <a:defRPr/>
            </a:pPr>
            <a:r>
              <a:rPr lang="en-US" altLang="zh-TW" sz="2000" u="none" kern="0" dirty="0"/>
              <a:t>specifies columns to be retained in the result.</a:t>
            </a:r>
          </a:p>
          <a:p>
            <a:pPr eaLnBrk="1" hangingPunct="1">
              <a:defRPr/>
            </a:pPr>
            <a:r>
              <a:rPr lang="en-US" altLang="zh-TW" sz="2000" i="1" kern="0" dirty="0">
                <a:solidFill>
                  <a:schemeClr val="accent2"/>
                </a:solidFill>
              </a:rPr>
              <a:t>FROM</a:t>
            </a:r>
            <a:r>
              <a:rPr lang="en-US" altLang="zh-TW" sz="2000" u="none" kern="0" dirty="0"/>
              <a:t> clause</a:t>
            </a:r>
          </a:p>
          <a:p>
            <a:pPr lvl="1" eaLnBrk="1" hangingPunct="1">
              <a:defRPr/>
            </a:pPr>
            <a:r>
              <a:rPr lang="en-US" altLang="zh-TW" sz="2000" u="none" kern="0" dirty="0"/>
              <a:t>specifies a cross-product of tables.</a:t>
            </a:r>
          </a:p>
          <a:p>
            <a:pPr eaLnBrk="1" hangingPunct="1">
              <a:defRPr/>
            </a:pPr>
            <a:r>
              <a:rPr lang="en-US" altLang="zh-TW" sz="2000" i="1" kern="0" dirty="0">
                <a:solidFill>
                  <a:schemeClr val="accent2"/>
                </a:solidFill>
              </a:rPr>
              <a:t>WHERE</a:t>
            </a:r>
            <a:r>
              <a:rPr lang="en-US" altLang="zh-TW" sz="2000" u="none" kern="0" dirty="0"/>
              <a:t> clause (optional)</a:t>
            </a:r>
          </a:p>
          <a:p>
            <a:pPr lvl="1" eaLnBrk="1" hangingPunct="1">
              <a:defRPr/>
            </a:pPr>
            <a:r>
              <a:rPr lang="en-US" altLang="zh-TW" sz="2000" u="none" kern="0" dirty="0"/>
              <a:t>specifies selection conditions on the tables mentioned in the FROM clause.</a:t>
            </a:r>
          </a:p>
          <a:p>
            <a:pPr eaLnBrk="1" hangingPunct="1">
              <a:defRPr/>
            </a:pPr>
            <a:endParaRPr lang="en-US" altLang="zh-TW" sz="2800" u="none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6B6E1C75-2131-C14C-8CB0-0FFC922F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B9769-04A2-CF49-B2A8-E73065CD920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FB62C6F-1B2A-7844-8447-D03904DD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14400"/>
            <a:ext cx="5410200" cy="16859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800" u="none">
                <a:latin typeface="Arial" panose="020B0604020202020204" pitchFamily="34" charset="0"/>
              </a:rPr>
              <a:t>SELECT DISTINCT </a:t>
            </a:r>
            <a:r>
              <a:rPr kumimoji="0" lang="en-US" altLang="zh-TW" sz="2800" i="1" u="none">
                <a:latin typeface="Arial" panose="020B0604020202020204" pitchFamily="34" charset="0"/>
              </a:rPr>
              <a:t>a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1</a:t>
            </a:r>
            <a:r>
              <a:rPr kumimoji="0" lang="en-US" altLang="zh-TW" sz="2800" u="none">
                <a:latin typeface="Arial" panose="020B0604020202020204" pitchFamily="34" charset="0"/>
              </a:rPr>
              <a:t>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a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2</a:t>
            </a:r>
            <a:r>
              <a:rPr kumimoji="0" lang="en-US" altLang="zh-TW" sz="2800" u="none">
                <a:latin typeface="Arial" panose="020B0604020202020204" pitchFamily="34" charset="0"/>
              </a:rPr>
              <a:t>, …,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a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800" u="none">
                <a:latin typeface="Arial" panose="020B0604020202020204" pitchFamily="34" charset="0"/>
              </a:rPr>
              <a:t>FROM </a:t>
            </a:r>
            <a:r>
              <a:rPr kumimoji="0" lang="en-US" altLang="zh-TW" sz="2800" i="1" u="none">
                <a:latin typeface="Arial" panose="020B0604020202020204" pitchFamily="34" charset="0"/>
              </a:rPr>
              <a:t>R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1</a:t>
            </a:r>
            <a:r>
              <a:rPr kumimoji="0" lang="en-US" altLang="zh-TW" sz="2800" u="none">
                <a:latin typeface="Arial" panose="020B0604020202020204" pitchFamily="34" charset="0"/>
              </a:rPr>
              <a:t>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R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2</a:t>
            </a:r>
            <a:r>
              <a:rPr kumimoji="0" lang="en-US" altLang="zh-TW" sz="2800" u="none">
                <a:latin typeface="Arial" panose="020B0604020202020204" pitchFamily="34" charset="0"/>
              </a:rPr>
              <a:t>, …,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R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m</a:t>
            </a:r>
            <a:endParaRPr kumimoji="0" lang="en-US" altLang="zh-TW" sz="2800" u="none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800" u="none">
                <a:latin typeface="Arial" panose="020B0604020202020204" pitchFamily="34" charset="0"/>
              </a:rPr>
              <a:t>WHERE 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DC87719-4C38-3946-A7CF-0B96C7D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5608638" cy="4349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 </a:t>
            </a:r>
            <a:r>
              <a:rPr kumimoji="0" lang="en-US" altLang="zh-TW" sz="2500" i="1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1, </a:t>
            </a:r>
            <a:r>
              <a:rPr kumimoji="0" lang="en-US" altLang="zh-TW" sz="2500" i="1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2, …, </a:t>
            </a:r>
            <a:r>
              <a:rPr kumimoji="0" lang="en-US" altLang="zh-TW" sz="2500" i="1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n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(  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P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( R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x R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x … x R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m 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) )</a:t>
            </a:r>
          </a:p>
        </p:txBody>
      </p:sp>
      <p:sp>
        <p:nvSpPr>
          <p:cNvPr id="25604" name="Rectangle 1">
            <a:extLst>
              <a:ext uri="{FF2B5EF4-FFF2-40B4-BE49-F238E27FC236}">
                <a16:creationId xmlns:a16="http://schemas.microsoft.com/office/drawing/2014/main" id="{29B84BA9-EDC3-354A-94CC-7E0CBD46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27400"/>
            <a:ext cx="45720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An SQL query intuitively corresponds to a relational algebra expression involving selections, projections, and cross-products.</a:t>
            </a:r>
          </a:p>
        </p:txBody>
      </p:sp>
      <p:cxnSp>
        <p:nvCxnSpPr>
          <p:cNvPr id="25605" name="Straight Arrow Connector 7">
            <a:extLst>
              <a:ext uri="{FF2B5EF4-FFF2-40B4-BE49-F238E27FC236}">
                <a16:creationId xmlns:a16="http://schemas.microsoft.com/office/drawing/2014/main" id="{9B9C0C0A-EE0F-D14D-B448-02CED6E14AD5}"/>
              </a:ext>
            </a:extLst>
          </p:cNvPr>
          <p:cNvCxnSpPr>
            <a:cxnSpLocks noChangeShapeType="1"/>
            <a:stCxn id="25604" idx="0"/>
          </p:cNvCxnSpPr>
          <p:nvPr/>
        </p:nvCxnSpPr>
        <p:spPr bwMode="auto">
          <a:xfrm flipH="1" flipV="1">
            <a:off x="4800600" y="2743200"/>
            <a:ext cx="990600" cy="5842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Arrow Connector 15">
            <a:extLst>
              <a:ext uri="{FF2B5EF4-FFF2-40B4-BE49-F238E27FC236}">
                <a16:creationId xmlns:a16="http://schemas.microsoft.com/office/drawing/2014/main" id="{45243729-0542-2146-9FE7-D586F70FCC8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4343400"/>
            <a:ext cx="990600" cy="609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FC843E41-51E5-4E43-BA86-33ED88C9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FA042-5363-504C-91AA-2E8A0DD6946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138576F-5158-EF40-AD47-44ABF8457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/>
              <a:t>Example: </a:t>
            </a:r>
            <a:r>
              <a:rPr lang="en-US" altLang="zh-TW">
                <a:solidFill>
                  <a:srgbClr val="333399"/>
                </a:solidFill>
              </a:rPr>
              <a:t>Find the names of all branches in the loan relation</a:t>
            </a:r>
            <a:r>
              <a:rPr lang="en-US" altLang="zh-TW"/>
              <a:t>.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D22F680A-0F8E-2A45-8875-318F945D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4572000" cy="1004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SELECT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branch-name</a:t>
            </a:r>
          </a:p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FROM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Loan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A6A56FB3-D670-F448-86EC-0EFDE6822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849688"/>
          <a:ext cx="457200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Worksheet" r:id="rId3" imgW="1841500" imgH="635000" progId="Excel.Sheet.8">
                  <p:embed/>
                </p:oleObj>
              </mc:Choice>
              <mc:Fallback>
                <p:oleObj name="Worksheet" r:id="rId3" imgW="1841500" imgH="6350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1143000" y="3849688"/>
                        <a:ext cx="4572000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>
            <a:extLst>
              <a:ext uri="{FF2B5EF4-FFF2-40B4-BE49-F238E27FC236}">
                <a16:creationId xmlns:a16="http://schemas.microsoft.com/office/drawing/2014/main" id="{59A31483-72C1-6947-A69A-98A8CD2ED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849688"/>
          <a:ext cx="17526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Worksheet" r:id="rId5" imgW="927100" imgH="711200" progId="Excel.Sheet.8">
                  <p:embed/>
                </p:oleObj>
              </mc:Choice>
              <mc:Fallback>
                <p:oleObj name="Worksheet" r:id="rId5" imgW="927100" imgH="7112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6172200" y="3849688"/>
                        <a:ext cx="17526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7">
            <a:extLst>
              <a:ext uri="{FF2B5EF4-FFF2-40B4-BE49-F238E27FC236}">
                <a16:creationId xmlns:a16="http://schemas.microsoft.com/office/drawing/2014/main" id="{EA44C489-C583-A349-A4B9-12DC1094A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52800"/>
            <a:ext cx="449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229994DB-02F8-744E-A2B4-82F9EE09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52800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55EDAB0C-2013-A942-90FE-FDA0D9F0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958585-0D38-9743-A28C-D6C898482B0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4F304D9-5E8A-3447-A4BC-7701B1568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/>
              <a:t>To remove duplications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274AE169-3232-CC48-B383-BF43C1A7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5029200" cy="1004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SELECT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DISTINCT branch-name</a:t>
            </a:r>
          </a:p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FROM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Loan</a:t>
            </a:r>
          </a:p>
        </p:txBody>
      </p:sp>
      <p:graphicFrame>
        <p:nvGraphicFramePr>
          <p:cNvPr id="27652" name="Object 5">
            <a:extLst>
              <a:ext uri="{FF2B5EF4-FFF2-40B4-BE49-F238E27FC236}">
                <a16:creationId xmlns:a16="http://schemas.microsoft.com/office/drawing/2014/main" id="{DA4D15BF-874B-1945-A63F-D2192F427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68688"/>
          <a:ext cx="457200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Worksheet" r:id="rId3" imgW="1841500" imgH="635000" progId="Excel.Sheet.8">
                  <p:embed/>
                </p:oleObj>
              </mc:Choice>
              <mc:Fallback>
                <p:oleObj name="Worksheet" r:id="rId3" imgW="1841500" imgH="6350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1143000" y="3468688"/>
                        <a:ext cx="4572000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>
            <a:extLst>
              <a:ext uri="{FF2B5EF4-FFF2-40B4-BE49-F238E27FC236}">
                <a16:creationId xmlns:a16="http://schemas.microsoft.com/office/drawing/2014/main" id="{4A905481-B8CA-764C-A37E-18E5A3AB9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9025" y="3463925"/>
          <a:ext cx="17208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Worksheet" r:id="rId5" imgW="711200" imgH="495300" progId="Excel.Sheet.8">
                  <p:embed/>
                </p:oleObj>
              </mc:Choice>
              <mc:Fallback>
                <p:oleObj name="Worksheet" r:id="rId5" imgW="711200" imgH="4953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6169025" y="3463925"/>
                        <a:ext cx="17208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7">
            <a:extLst>
              <a:ext uri="{FF2B5EF4-FFF2-40B4-BE49-F238E27FC236}">
                <a16:creationId xmlns:a16="http://schemas.microsoft.com/office/drawing/2014/main" id="{E23A26AE-0E80-664D-961D-3F0495ED6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449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49C8882F-0DA9-4A4C-80E8-EFA6804BA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Result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48843D95-67A9-5A4D-8781-9FB5F998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B5F8C-AC04-BA48-896C-0E8D861E448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BCEBBA0-81AA-A240-A050-EC91BEA1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Conceptual Evaluation Strategy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Compute the cross-product of </a:t>
            </a:r>
            <a:r>
              <a:rPr lang="en-US" altLang="zh-TW" i="1">
                <a:solidFill>
                  <a:srgbClr val="CC0000"/>
                </a:solidFill>
              </a:rPr>
              <a:t>relation-list</a:t>
            </a:r>
            <a:r>
              <a:rPr lang="en-US" altLang="zh-TW">
                <a:solidFill>
                  <a:schemeClr val="accent2"/>
                </a:solidFill>
              </a:rPr>
              <a:t>.</a:t>
            </a:r>
            <a:endParaRPr lang="en-US" altLang="zh-TW"/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Discard resulting tuples if they fail </a:t>
            </a:r>
            <a:r>
              <a:rPr lang="en-US" altLang="zh-TW" i="1">
                <a:solidFill>
                  <a:srgbClr val="CC0000"/>
                </a:solidFill>
              </a:rPr>
              <a:t>qualifications</a:t>
            </a:r>
            <a:r>
              <a:rPr lang="en-US" altLang="zh-TW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Delete attributes that are not in </a:t>
            </a:r>
            <a:r>
              <a:rPr lang="en-US" altLang="zh-TW" i="1">
                <a:solidFill>
                  <a:srgbClr val="CC0000"/>
                </a:solidFill>
              </a:rPr>
              <a:t>target-list</a:t>
            </a:r>
            <a:r>
              <a:rPr lang="en-US" altLang="zh-TW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If </a:t>
            </a:r>
            <a:r>
              <a:rPr lang="en-US" altLang="zh-TW" sz="2400" i="1">
                <a:solidFill>
                  <a:srgbClr val="CC0000"/>
                </a:solidFill>
              </a:rPr>
              <a:t>DISTINCT</a:t>
            </a:r>
            <a:r>
              <a:rPr lang="en-US" altLang="zh-TW" i="1"/>
              <a:t> </a:t>
            </a:r>
            <a:r>
              <a:rPr lang="en-US" altLang="zh-TW"/>
              <a:t>is specified, eliminate duplicate rows.</a:t>
            </a:r>
          </a:p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400"/>
              <a:t>(This strategy is probably the least efficient way to compute a query!  An optimizer will find more efficient strategies to compute </a:t>
            </a:r>
            <a:r>
              <a:rPr lang="en-US" altLang="zh-TW" sz="2400" i="1">
                <a:solidFill>
                  <a:srgbClr val="CC0000"/>
                </a:solidFill>
              </a:rPr>
              <a:t>the same answers</a:t>
            </a:r>
            <a:r>
              <a:rPr lang="en-US" altLang="zh-TW" sz="2400"/>
              <a:t>.)</a:t>
            </a:r>
          </a:p>
          <a:p>
            <a:pPr eaLnBrk="1" hangingPunct="1">
              <a:buSzPct val="75000"/>
              <a:buFont typeface="Wingdings" pitchFamily="2" charset="2"/>
              <a:buChar char="§"/>
            </a:pPr>
            <a:endParaRPr lang="en-US" altLang="zh-TW" sz="2400"/>
          </a:p>
          <a:p>
            <a:pPr eaLnBrk="1" hangingPunct="1">
              <a:buSzPct val="75000"/>
              <a:buFont typeface="Wingdings" pitchFamily="2" charset="2"/>
              <a:buChar char="§"/>
            </a:pPr>
            <a:endParaRPr lang="en-US" altLang="zh-TW"/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AA7A4E50-BD53-194B-81CF-AA83089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1F5674-1890-D946-82D6-48B406FA912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653B3FC-5A40-014A-96B9-8A4C246FF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sz="2800"/>
              <a:t>Example (Q1, p.137): </a:t>
            </a:r>
            <a:r>
              <a:rPr lang="en-US" altLang="zh-TW" sz="2800">
                <a:solidFill>
                  <a:srgbClr val="333399"/>
                </a:solidFill>
              </a:rPr>
              <a:t>Find the names of sailors who have reserved boat number 103.</a:t>
            </a:r>
            <a:endParaRPr lang="en-US" altLang="zh-TW" sz="2800"/>
          </a:p>
        </p:txBody>
      </p:sp>
      <p:graphicFrame>
        <p:nvGraphicFramePr>
          <p:cNvPr id="17638" name="Group 230">
            <a:extLst>
              <a:ext uri="{FF2B5EF4-FFF2-40B4-BE49-F238E27FC236}">
                <a16:creationId xmlns:a16="http://schemas.microsoft.com/office/drawing/2014/main" id="{A9DCF14D-5589-B74F-A41A-DE7E09ED512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101850"/>
          <a:ext cx="2895600" cy="100647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639" name="Group 231">
            <a:extLst>
              <a:ext uri="{FF2B5EF4-FFF2-40B4-BE49-F238E27FC236}">
                <a16:creationId xmlns:a16="http://schemas.microsoft.com/office/drawing/2014/main" id="{3E030D97-E8EB-F14D-8DF0-5D3165FAA26F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2101850"/>
          <a:ext cx="3276600" cy="134143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44" name="Text Box 64">
            <a:extLst>
              <a:ext uri="{FF2B5EF4-FFF2-40B4-BE49-F238E27FC236}">
                <a16:creationId xmlns:a16="http://schemas.microsoft.com/office/drawing/2014/main" id="{BA9BFDB2-AE0A-AC46-9440-0FC5C7008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29000"/>
            <a:ext cx="2157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R3 of Reserves</a:t>
            </a:r>
          </a:p>
        </p:txBody>
      </p:sp>
      <p:sp>
        <p:nvSpPr>
          <p:cNvPr id="29745" name="Text Box 65">
            <a:extLst>
              <a:ext uri="{FF2B5EF4-FFF2-40B4-BE49-F238E27FC236}">
                <a16:creationId xmlns:a16="http://schemas.microsoft.com/office/drawing/2014/main" id="{E332DA66-2379-B04B-944B-2BEF3D84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25850"/>
            <a:ext cx="1966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S4 of Sailors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8180CDC0-819E-2043-89D4-64F53EB9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B6F859-587C-F84D-A66F-9C4A699AE5B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6183D906-60B4-D440-AC94-20B74115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787525"/>
            <a:ext cx="4908550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    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R.bid=103</a:t>
            </a:r>
          </a:p>
        </p:txBody>
      </p:sp>
      <p:graphicFrame>
        <p:nvGraphicFramePr>
          <p:cNvPr id="18508" name="Group 76">
            <a:extLst>
              <a:ext uri="{FF2B5EF4-FFF2-40B4-BE49-F238E27FC236}">
                <a16:creationId xmlns:a16="http://schemas.microsoft.com/office/drawing/2014/main" id="{9A10DE0C-83DF-3F49-91D1-A96C3AC09FF1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200400"/>
          <a:ext cx="6629400" cy="2346325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 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89" name="Text Box 73">
            <a:extLst>
              <a:ext uri="{FF2B5EF4-FFF2-40B4-BE49-F238E27FC236}">
                <a16:creationId xmlns:a16="http://schemas.microsoft.com/office/drawing/2014/main" id="{F1AD672E-0330-254A-A18A-6D08B3D5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/>
              <a:t>S4 X R3</a:t>
            </a:r>
          </a:p>
        </p:txBody>
      </p:sp>
      <p:sp>
        <p:nvSpPr>
          <p:cNvPr id="30790" name="Line 77">
            <a:extLst>
              <a:ext uri="{FF2B5EF4-FFF2-40B4-BE49-F238E27FC236}">
                <a16:creationId xmlns:a16="http://schemas.microsoft.com/office/drawing/2014/main" id="{D4DB2CD1-2EAF-BB46-B59B-5990CD3C10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410200"/>
            <a:ext cx="4572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Text Box 78">
            <a:extLst>
              <a:ext uri="{FF2B5EF4-FFF2-40B4-BE49-F238E27FC236}">
                <a16:creationId xmlns:a16="http://schemas.microsoft.com/office/drawing/2014/main" id="{49C8F672-6A40-0F47-8186-60C5C488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5654675"/>
            <a:ext cx="1498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Row remains after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selection.</a:t>
            </a:r>
          </a:p>
        </p:txBody>
      </p:sp>
      <p:sp>
        <p:nvSpPr>
          <p:cNvPr id="30792" name="Line 79">
            <a:extLst>
              <a:ext uri="{FF2B5EF4-FFF2-40B4-BE49-F238E27FC236}">
                <a16:creationId xmlns:a16="http://schemas.microsoft.com/office/drawing/2014/main" id="{34A2111C-D717-5F45-8685-70B43291C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5638800"/>
            <a:ext cx="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Text Box 80">
            <a:extLst>
              <a:ext uri="{FF2B5EF4-FFF2-40B4-BE49-F238E27FC236}">
                <a16:creationId xmlns:a16="http://schemas.microsoft.com/office/drawing/2014/main" id="{106DCC70-03D0-5142-A1D4-5806C941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19800"/>
            <a:ext cx="639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Result</a:t>
            </a:r>
          </a:p>
        </p:txBody>
      </p:sp>
      <p:graphicFrame>
        <p:nvGraphicFramePr>
          <p:cNvPr id="18558" name="Group 126">
            <a:extLst>
              <a:ext uri="{FF2B5EF4-FFF2-40B4-BE49-F238E27FC236}">
                <a16:creationId xmlns:a16="http://schemas.microsoft.com/office/drawing/2014/main" id="{082198D2-86D9-F14A-BA55-3CA522AA010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06400"/>
          <a:ext cx="2895600" cy="966788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59" name="Group 127">
            <a:extLst>
              <a:ext uri="{FF2B5EF4-FFF2-40B4-BE49-F238E27FC236}">
                <a16:creationId xmlns:a16="http://schemas.microsoft.com/office/drawing/2014/main" id="{1A243F22-09CB-ED43-9CE0-E344F41EAB5E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311150"/>
          <a:ext cx="3276600" cy="121920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89D23766-24AF-C74D-9359-6158398C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33946A-5E23-ED4F-B2F2-DCD31D6A07F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EC5EDC1-7A9C-554B-81C1-A5706EE9B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A Note on Range Variables</a:t>
            </a:r>
          </a:p>
          <a:p>
            <a:pPr lvl="1" eaLnBrk="1" hangingPunct="1"/>
            <a:r>
              <a:rPr lang="en-US" altLang="zh-TW"/>
              <a:t>Really needed only if the same relation appears twice in the </a:t>
            </a:r>
            <a:r>
              <a:rPr lang="en-US" altLang="zh-TW" sz="2400"/>
              <a:t>FROM</a:t>
            </a:r>
            <a:r>
              <a:rPr lang="en-US" altLang="zh-TW"/>
              <a:t> clause.  The previous query can also be written as: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>
              <a:buFontTx/>
              <a:buNone/>
            </a:pPr>
            <a:r>
              <a:rPr lang="en-US" altLang="zh-TW"/>
              <a:t>    or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EF14FF71-5347-7343-8F47-123C32AD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4629150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    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bid=103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3572907A-1E09-5047-8C82-1A4C3486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00600"/>
            <a:ext cx="4641850" cy="15494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    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Sailors, Reserves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Sailors.sid=Reserves.sid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u="none">
                <a:latin typeface="Book Antiqua" panose="02040602050305030304" pitchFamily="18" charset="0"/>
              </a:rPr>
              <a:t>              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bid=103</a:t>
            </a: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E11C763E-3E66-4B41-886E-09284698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16338"/>
            <a:ext cx="2074862" cy="155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It is good style,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however, to 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range variables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always!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2513E9AD-8B06-624E-919B-823D6327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18473-DE97-4E4F-834B-54872E636CB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B6E9162-7D2A-CB45-9B81-911A0533F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More Examples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E843CC0-8DA8-684B-871C-C58CAE4F2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Given the following schema:</a:t>
            </a:r>
          </a:p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000"/>
              <a:t>Sailors(</a:t>
            </a:r>
            <a:r>
              <a:rPr lang="en-US" altLang="zh-TW" sz="2000" i="1" u="sng"/>
              <a:t>sid</a:t>
            </a:r>
            <a:r>
              <a:rPr lang="en-US" altLang="zh-TW" sz="2000" u="sng"/>
              <a:t>: integer</a:t>
            </a:r>
            <a:r>
              <a:rPr lang="en-US" altLang="zh-TW" sz="2000"/>
              <a:t>, </a:t>
            </a:r>
            <a:r>
              <a:rPr lang="en-US" altLang="zh-TW" sz="2000" i="1"/>
              <a:t>sname</a:t>
            </a:r>
            <a:r>
              <a:rPr lang="en-US" altLang="zh-TW" sz="2000"/>
              <a:t>: string, </a:t>
            </a:r>
            <a:r>
              <a:rPr lang="en-US" altLang="zh-TW" sz="2000" i="1"/>
              <a:t>ratin</a:t>
            </a:r>
            <a:r>
              <a:rPr lang="en-US" altLang="zh-TW" sz="2000"/>
              <a:t>g:integer, </a:t>
            </a:r>
            <a:r>
              <a:rPr lang="en-US" altLang="zh-TW" sz="2000" i="1"/>
              <a:t>ag</a:t>
            </a:r>
            <a:r>
              <a:rPr lang="en-US" altLang="zh-TW" sz="2000"/>
              <a:t>e: real)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Boats(</a:t>
            </a:r>
            <a:r>
              <a:rPr lang="en-US" altLang="zh-TW" sz="2000" i="1" u="sng"/>
              <a:t>bid</a:t>
            </a:r>
            <a:r>
              <a:rPr lang="en-US" altLang="zh-TW" sz="2000" u="sng"/>
              <a:t>: integer</a:t>
            </a:r>
            <a:r>
              <a:rPr lang="en-US" altLang="zh-TW" sz="2000"/>
              <a:t>, </a:t>
            </a:r>
            <a:r>
              <a:rPr lang="en-US" altLang="zh-TW" sz="2000" i="1"/>
              <a:t>bname</a:t>
            </a:r>
            <a:r>
              <a:rPr lang="en-US" altLang="zh-TW" sz="2000"/>
              <a:t>; string, </a:t>
            </a:r>
            <a:r>
              <a:rPr lang="en-US" altLang="zh-TW" sz="2000" i="1"/>
              <a:t>colo</a:t>
            </a:r>
            <a:r>
              <a:rPr lang="en-US" altLang="zh-TW" sz="2000"/>
              <a:t>r: string)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Reserves(</a:t>
            </a:r>
            <a:r>
              <a:rPr lang="en-US" altLang="zh-TW" sz="2000" i="1" u="sng"/>
              <a:t>sid</a:t>
            </a:r>
            <a:r>
              <a:rPr lang="en-US" altLang="zh-TW" sz="2000" u="sng"/>
              <a:t>: integer, </a:t>
            </a:r>
            <a:r>
              <a:rPr lang="en-US" altLang="zh-TW" sz="2000" i="1" u="sng"/>
              <a:t>bid</a:t>
            </a:r>
            <a:r>
              <a:rPr lang="en-US" altLang="zh-TW" sz="2000" u="sng"/>
              <a:t>: integer, </a:t>
            </a:r>
            <a:r>
              <a:rPr lang="en-US" altLang="zh-TW" sz="2000" i="1" u="sng"/>
              <a:t>day</a:t>
            </a:r>
            <a:r>
              <a:rPr lang="en-US" altLang="zh-TW" sz="2000" u="sng"/>
              <a:t>: date</a:t>
            </a:r>
            <a:r>
              <a:rPr lang="en-US" altLang="zh-TW" sz="2000"/>
              <a:t>)</a:t>
            </a:r>
          </a:p>
        </p:txBody>
      </p:sp>
      <p:grpSp>
        <p:nvGrpSpPr>
          <p:cNvPr id="32772" name="Group 20">
            <a:extLst>
              <a:ext uri="{FF2B5EF4-FFF2-40B4-BE49-F238E27FC236}">
                <a16:creationId xmlns:a16="http://schemas.microsoft.com/office/drawing/2014/main" id="{9DB3DBA7-A757-2F46-9085-409AF9B5747D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3810000"/>
            <a:ext cx="4808537" cy="1828800"/>
            <a:chOff x="763" y="2400"/>
            <a:chExt cx="3029" cy="1152"/>
          </a:xfrm>
        </p:grpSpPr>
        <p:sp>
          <p:nvSpPr>
            <p:cNvPr id="32773" name="Text Box 6">
              <a:extLst>
                <a:ext uri="{FF2B5EF4-FFF2-40B4-BE49-F238E27FC236}">
                  <a16:creationId xmlns:a16="http://schemas.microsoft.com/office/drawing/2014/main" id="{BACE4169-4BC4-9448-AC5D-05A53407A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240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2774" name="Rectangle 7">
              <a:extLst>
                <a:ext uri="{FF2B5EF4-FFF2-40B4-BE49-F238E27FC236}">
                  <a16:creationId xmlns:a16="http://schemas.microsoft.com/office/drawing/2014/main" id="{D19FA02A-812E-7043-9457-669F43111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48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2775" name="Rectangle 8">
              <a:extLst>
                <a:ext uri="{FF2B5EF4-FFF2-40B4-BE49-F238E27FC236}">
                  <a16:creationId xmlns:a16="http://schemas.microsoft.com/office/drawing/2014/main" id="{ABE2D58C-2571-DE4D-AB49-2C98152D5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48"/>
              <a:ext cx="62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2776" name="Rectangle 9">
              <a:extLst>
                <a:ext uri="{FF2B5EF4-FFF2-40B4-BE49-F238E27FC236}">
                  <a16:creationId xmlns:a16="http://schemas.microsoft.com/office/drawing/2014/main" id="{AD53BBA0-7CDD-E245-B392-FEDDE6143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48"/>
              <a:ext cx="528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2777" name="Text Box 11">
              <a:extLst>
                <a:ext uri="{FF2B5EF4-FFF2-40B4-BE49-F238E27FC236}">
                  <a16:creationId xmlns:a16="http://schemas.microsoft.com/office/drawing/2014/main" id="{0166297F-945E-584C-A84B-6734A5505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32"/>
              <a:ext cx="6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2778" name="Rectangle 12">
              <a:extLst>
                <a:ext uri="{FF2B5EF4-FFF2-40B4-BE49-F238E27FC236}">
                  <a16:creationId xmlns:a16="http://schemas.microsoft.com/office/drawing/2014/main" id="{C7D9FD43-95B4-914B-BE13-563C7E92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0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2779" name="Rectangle 13">
              <a:extLst>
                <a:ext uri="{FF2B5EF4-FFF2-40B4-BE49-F238E27FC236}">
                  <a16:creationId xmlns:a16="http://schemas.microsoft.com/office/drawing/2014/main" id="{DD9FDCD1-C117-634B-B5A2-82E73E8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2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2780" name="Rectangle 14">
              <a:extLst>
                <a:ext uri="{FF2B5EF4-FFF2-40B4-BE49-F238E27FC236}">
                  <a16:creationId xmlns:a16="http://schemas.microsoft.com/office/drawing/2014/main" id="{3E36ADAD-0A34-2C42-BA3B-C489B630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48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2781" name="Rectangle 15">
              <a:extLst>
                <a:ext uri="{FF2B5EF4-FFF2-40B4-BE49-F238E27FC236}">
                  <a16:creationId xmlns:a16="http://schemas.microsoft.com/office/drawing/2014/main" id="{EDC411D8-66AB-8149-8955-DDA3E0F7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80"/>
              <a:ext cx="528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2782" name="Text Box 16">
              <a:extLst>
                <a:ext uri="{FF2B5EF4-FFF2-40B4-BE49-F238E27FC236}">
                  <a16:creationId xmlns:a16="http://schemas.microsoft.com/office/drawing/2014/main" id="{243AC43F-182A-8146-9CD7-5118E4170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264"/>
              <a:ext cx="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2783" name="Rectangle 17">
              <a:extLst>
                <a:ext uri="{FF2B5EF4-FFF2-40B4-BE49-F238E27FC236}">
                  <a16:creationId xmlns:a16="http://schemas.microsoft.com/office/drawing/2014/main" id="{72A432BA-56CA-2145-A614-FEB384A1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12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2784" name="Rectangle 18">
              <a:extLst>
                <a:ext uri="{FF2B5EF4-FFF2-40B4-BE49-F238E27FC236}">
                  <a16:creationId xmlns:a16="http://schemas.microsoft.com/office/drawing/2014/main" id="{D8E4E38A-EB29-B84E-A228-2947E797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12"/>
              <a:ext cx="432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2785" name="Rectangle 19">
              <a:extLst>
                <a:ext uri="{FF2B5EF4-FFF2-40B4-BE49-F238E27FC236}">
                  <a16:creationId xmlns:a16="http://schemas.microsoft.com/office/drawing/2014/main" id="{7B7A7AE6-C7E6-F743-B084-017B3189C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12"/>
              <a:ext cx="38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5216CE16-551D-D248-B7D3-F613926F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DAE08-2767-514A-91B8-595BC0F6AE2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7806460-15FB-744B-A72C-76554EBFB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800">
                <a:solidFill>
                  <a:schemeClr val="accent2"/>
                </a:solidFill>
              </a:rPr>
              <a:t>Example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0066"/>
                </a:solidFill>
              </a:rPr>
              <a:t>Find the sids of sailors who have reserved a red boat.</a:t>
            </a:r>
          </a:p>
          <a:p>
            <a:pPr eaLnBrk="1" hangingPunct="1">
              <a:buFontTx/>
              <a:buNone/>
            </a:pPr>
            <a:endParaRPr lang="en-US" altLang="zh-TW" sz="28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0066"/>
                </a:solidFill>
              </a:rPr>
              <a:t>	</a:t>
            </a:r>
            <a:r>
              <a:rPr lang="en-US" altLang="zh-TW" sz="2800">
                <a:solidFill>
                  <a:schemeClr val="accent2"/>
                </a:solidFill>
              </a:rPr>
              <a:t>Example</a:t>
            </a:r>
            <a:r>
              <a:rPr lang="en-US" altLang="zh-TW" sz="2800">
                <a:solidFill>
                  <a:srgbClr val="000066"/>
                </a:solidFill>
              </a:rPr>
              <a:t>: Find the names of sailors who have reserved a red boat.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A77CC3DB-A721-4047-924A-F49A4C23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5819775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Boat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B.bid = R.bid AND B.color = ‘red’</a:t>
            </a:r>
          </a:p>
        </p:txBody>
      </p:sp>
      <p:grpSp>
        <p:nvGrpSpPr>
          <p:cNvPr id="33796" name="Group 19">
            <a:extLst>
              <a:ext uri="{FF2B5EF4-FFF2-40B4-BE49-F238E27FC236}">
                <a16:creationId xmlns:a16="http://schemas.microsoft.com/office/drawing/2014/main" id="{5FE1152C-1786-2B4D-A87B-B359E02469E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72841699-78D7-9C47-8AD1-7095E78CB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20268828-3FC1-E048-BC9C-48FBDAA6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BD137431-98E3-D943-9E9D-F6F70032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3801" name="Rectangle 9">
              <a:extLst>
                <a:ext uri="{FF2B5EF4-FFF2-40B4-BE49-F238E27FC236}">
                  <a16:creationId xmlns:a16="http://schemas.microsoft.com/office/drawing/2014/main" id="{75FCD243-7135-5048-A19A-9AF1F6D88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2D29B620-45DB-1D45-8FA6-340FF7803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9913FF73-5386-5642-9DC3-F75EF9E25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3804" name="Rectangle 12">
              <a:extLst>
                <a:ext uri="{FF2B5EF4-FFF2-40B4-BE49-F238E27FC236}">
                  <a16:creationId xmlns:a16="http://schemas.microsoft.com/office/drawing/2014/main" id="{8EF98025-02A1-7642-8278-AFEE9FA9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3805" name="Rectangle 13">
              <a:extLst>
                <a:ext uri="{FF2B5EF4-FFF2-40B4-BE49-F238E27FC236}">
                  <a16:creationId xmlns:a16="http://schemas.microsoft.com/office/drawing/2014/main" id="{58B94F62-D81E-704E-92E1-D5A478A3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3806" name="Rectangle 14">
              <a:extLst>
                <a:ext uri="{FF2B5EF4-FFF2-40B4-BE49-F238E27FC236}">
                  <a16:creationId xmlns:a16="http://schemas.microsoft.com/office/drawing/2014/main" id="{0E38729B-F702-0F47-9DFD-9F6DF61AB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66501EF8-8D66-2A4A-AAAB-CAF882307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3808" name="Rectangle 16">
              <a:extLst>
                <a:ext uri="{FF2B5EF4-FFF2-40B4-BE49-F238E27FC236}">
                  <a16:creationId xmlns:a16="http://schemas.microsoft.com/office/drawing/2014/main" id="{0B96C2FB-CEB4-D44B-A50C-0769E91C5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3809" name="Rectangle 17">
              <a:extLst>
                <a:ext uri="{FF2B5EF4-FFF2-40B4-BE49-F238E27FC236}">
                  <a16:creationId xmlns:a16="http://schemas.microsoft.com/office/drawing/2014/main" id="{EDD4D044-43C4-8849-A254-FFD97CF69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3810" name="Rectangle 18">
              <a:extLst>
                <a:ext uri="{FF2B5EF4-FFF2-40B4-BE49-F238E27FC236}">
                  <a16:creationId xmlns:a16="http://schemas.microsoft.com/office/drawing/2014/main" id="{348FCA85-5CD4-5042-B9D9-7BBC6A7A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3797" name="Rectangle 20">
            <a:extLst>
              <a:ext uri="{FF2B5EF4-FFF2-40B4-BE49-F238E27FC236}">
                <a16:creationId xmlns:a16="http://schemas.microsoft.com/office/drawing/2014/main" id="{81516C4D-D731-0E48-A4A2-A8B65203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35525"/>
            <a:ext cx="6461125" cy="15494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 S, Reserves R, Boat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 = R.sid AND R.bid = B.bid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u="none">
                <a:latin typeface="Book Antiqua" panose="02040602050305030304" pitchFamily="18" charset="0"/>
              </a:rPr>
              <a:t>	  B.color = ‘red’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2D0CD14E-09B6-CE41-8B72-D0EC555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942BD-9256-7943-99C8-162705241D1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64E261B-AD70-9747-8C43-CAA5FB507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Introduction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7BE8F2F-7A2A-D644-8A18-5FF54088C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Structured Query Language (SQL)</a:t>
            </a:r>
            <a:r>
              <a:rPr lang="en-US" altLang="zh-TW" sz="2400"/>
              <a:t> is the most widely used commercial relational database language.</a:t>
            </a:r>
          </a:p>
          <a:p>
            <a:pPr eaLnBrk="1" hangingPunct="1"/>
            <a:r>
              <a:rPr lang="en-US" altLang="zh-TW" sz="2400"/>
              <a:t>It was originally developed at IBM in the SEQUEL-XRM and System-R projects (1974-1977).</a:t>
            </a:r>
          </a:p>
          <a:p>
            <a:pPr eaLnBrk="1" hangingPunct="1"/>
            <a:r>
              <a:rPr lang="en-US" altLang="zh-TW" sz="2400"/>
              <a:t>Almost immediately, other vendors introduced DBMS products based on SQL, and it is now a de facto standard.</a:t>
            </a:r>
          </a:p>
          <a:p>
            <a:pPr eaLnBrk="1" hangingPunct="1"/>
            <a:r>
              <a:rPr lang="en-US" altLang="zh-TW" sz="2400"/>
              <a:t>The SQL continues to evolve in response to the changing need.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B3B6FB49-5E5A-CB48-8EC9-F4E1116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FAB3E-E319-B546-A761-4D01C04835B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A08CC9FD-80AD-1546-A0BA-5FEC6C6D7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chemeClr val="accent2"/>
                </a:solidFill>
              </a:rPr>
              <a:t>Example</a:t>
            </a:r>
            <a:r>
              <a:rPr lang="en-US" altLang="zh-TW"/>
              <a:t>: </a:t>
            </a:r>
            <a:r>
              <a:rPr lang="en-US" altLang="zh-TW">
                <a:solidFill>
                  <a:srgbClr val="000066"/>
                </a:solidFill>
              </a:rPr>
              <a:t>Find the colors of boats reserved by Lubber.</a:t>
            </a:r>
          </a:p>
          <a:p>
            <a:pPr eaLnBrk="1" hangingPunct="1">
              <a:buFontTx/>
              <a:buNone/>
            </a:pPr>
            <a:endParaRPr lang="en-US" altLang="zh-TW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>
                <a:solidFill>
                  <a:srgbClr val="000066"/>
                </a:solidFill>
              </a:rPr>
              <a:t>	</a:t>
            </a:r>
            <a:r>
              <a:rPr lang="en-US" altLang="zh-TW" sz="2400"/>
              <a:t>(In general, there may be more than one sailor called Lubber. In this case, it will return the colors of boats reserved by some Lubber).</a:t>
            </a:r>
          </a:p>
        </p:txBody>
      </p:sp>
      <p:grpSp>
        <p:nvGrpSpPr>
          <p:cNvPr id="34819" name="Group 4">
            <a:extLst>
              <a:ext uri="{FF2B5EF4-FFF2-40B4-BE49-F238E27FC236}">
                <a16:creationId xmlns:a16="http://schemas.microsoft.com/office/drawing/2014/main" id="{D2D9A64D-03C2-6A43-9111-8CB4B65F7BF0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14D120A2-0AAA-AE4D-863A-7EDF455A8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F13F53A3-459A-B64A-B08F-B850F5CBA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4823" name="Rectangle 7">
              <a:extLst>
                <a:ext uri="{FF2B5EF4-FFF2-40B4-BE49-F238E27FC236}">
                  <a16:creationId xmlns:a16="http://schemas.microsoft.com/office/drawing/2014/main" id="{180540C2-8BD7-924B-9564-0BA55F5C6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B124EA2E-A5F0-2046-8B00-20E0FBA26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1441678E-4689-CB4E-9D99-19A972BB9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66BE7EA2-F857-AF45-A8A5-58ED5263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4827" name="Rectangle 11">
              <a:extLst>
                <a:ext uri="{FF2B5EF4-FFF2-40B4-BE49-F238E27FC236}">
                  <a16:creationId xmlns:a16="http://schemas.microsoft.com/office/drawing/2014/main" id="{58B54E37-E57B-FF4D-AF28-63DAB705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4828" name="Rectangle 12">
              <a:extLst>
                <a:ext uri="{FF2B5EF4-FFF2-40B4-BE49-F238E27FC236}">
                  <a16:creationId xmlns:a16="http://schemas.microsoft.com/office/drawing/2014/main" id="{2FA1D49D-8173-E947-9DC5-72F8049A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4829" name="Rectangle 13">
              <a:extLst>
                <a:ext uri="{FF2B5EF4-FFF2-40B4-BE49-F238E27FC236}">
                  <a16:creationId xmlns:a16="http://schemas.microsoft.com/office/drawing/2014/main" id="{B8FE8F9D-B7C1-EF42-B0E1-CA2B21F84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id="{DAEC6FEA-6D95-7F42-AEFB-5E1328B2E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D3250ED8-F4F4-4A44-8FD3-9ED786B0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4832" name="Rectangle 16">
              <a:extLst>
                <a:ext uri="{FF2B5EF4-FFF2-40B4-BE49-F238E27FC236}">
                  <a16:creationId xmlns:a16="http://schemas.microsoft.com/office/drawing/2014/main" id="{B0E27E85-138F-CA4D-9D68-524435F8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4833" name="Rectangle 17">
              <a:extLst>
                <a:ext uri="{FF2B5EF4-FFF2-40B4-BE49-F238E27FC236}">
                  <a16:creationId xmlns:a16="http://schemas.microsoft.com/office/drawing/2014/main" id="{B5C24B5C-E4ED-8F4D-93D8-7717D96F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4820" name="Rectangle 18">
            <a:extLst>
              <a:ext uri="{FF2B5EF4-FFF2-40B4-BE49-F238E27FC236}">
                <a16:creationId xmlns:a16="http://schemas.microsoft.com/office/drawing/2014/main" id="{674523DE-B064-8443-822A-47BCE0C0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6461125" cy="15494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B.color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 S, Reserves R, Boat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 = R.sid AND R.bid = B.bid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u="none">
                <a:latin typeface="Book Antiqua" panose="02040602050305030304" pitchFamily="18" charset="0"/>
              </a:rPr>
              <a:t>	  S.name = ‘Lubber’.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7E49BC49-07DF-8848-8933-1C15CF3D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9A8752-7A88-A645-A2CC-CED3046A0FE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E79980-AAFF-D742-9A70-1134E31D8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chemeClr val="accent2"/>
                </a:solidFill>
              </a:rPr>
              <a:t>Example</a:t>
            </a:r>
            <a:r>
              <a:rPr lang="en-US" altLang="zh-TW"/>
              <a:t>: </a:t>
            </a:r>
            <a:r>
              <a:rPr lang="en-US" altLang="zh-TW">
                <a:solidFill>
                  <a:srgbClr val="000066"/>
                </a:solidFill>
              </a:rPr>
              <a:t>Find the names of sailors who have reserved at least one boat.</a:t>
            </a:r>
          </a:p>
          <a:p>
            <a:pPr eaLnBrk="1" hangingPunct="1">
              <a:buFontTx/>
              <a:buNone/>
            </a:pPr>
            <a:endParaRPr lang="en-US" altLang="zh-TW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>
                <a:solidFill>
                  <a:srgbClr val="000066"/>
                </a:solidFill>
              </a:rPr>
              <a:t>	</a:t>
            </a:r>
            <a:r>
              <a:rPr lang="en-US" altLang="zh-TW" sz="2400"/>
              <a:t>(If a sailor has not made a reservation, the second step in the conceptual evaluation strategy would eliminate all rows in the cross-product that involve this sailor).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EF84F745-2A03-2E41-9592-8C5DEFC1069E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5845" name="Text Box 4">
              <a:extLst>
                <a:ext uri="{FF2B5EF4-FFF2-40B4-BE49-F238E27FC236}">
                  <a16:creationId xmlns:a16="http://schemas.microsoft.com/office/drawing/2014/main" id="{27E4BB1F-24E9-9A43-8896-66191054C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5846" name="Rectangle 5">
              <a:extLst>
                <a:ext uri="{FF2B5EF4-FFF2-40B4-BE49-F238E27FC236}">
                  <a16:creationId xmlns:a16="http://schemas.microsoft.com/office/drawing/2014/main" id="{DD38C5DB-4E37-F14E-A074-7A6D93E63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5847" name="Rectangle 6">
              <a:extLst>
                <a:ext uri="{FF2B5EF4-FFF2-40B4-BE49-F238E27FC236}">
                  <a16:creationId xmlns:a16="http://schemas.microsoft.com/office/drawing/2014/main" id="{E6AB3AB9-139E-D54B-8855-C8AD0691E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5848" name="Rectangle 7">
              <a:extLst>
                <a:ext uri="{FF2B5EF4-FFF2-40B4-BE49-F238E27FC236}">
                  <a16:creationId xmlns:a16="http://schemas.microsoft.com/office/drawing/2014/main" id="{AAE2A141-5A15-C041-88FA-19E438C7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5849" name="Text Box 8">
              <a:extLst>
                <a:ext uri="{FF2B5EF4-FFF2-40B4-BE49-F238E27FC236}">
                  <a16:creationId xmlns:a16="http://schemas.microsoft.com/office/drawing/2014/main" id="{A98FA47A-8E47-C242-83CF-CD71782AB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5850" name="Rectangle 9">
              <a:extLst>
                <a:ext uri="{FF2B5EF4-FFF2-40B4-BE49-F238E27FC236}">
                  <a16:creationId xmlns:a16="http://schemas.microsoft.com/office/drawing/2014/main" id="{BA70901B-6D71-6D43-A8EB-A06272B7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5851" name="Rectangle 10">
              <a:extLst>
                <a:ext uri="{FF2B5EF4-FFF2-40B4-BE49-F238E27FC236}">
                  <a16:creationId xmlns:a16="http://schemas.microsoft.com/office/drawing/2014/main" id="{B884923E-BE26-4943-93DB-5FCEFF01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5852" name="Rectangle 11">
              <a:extLst>
                <a:ext uri="{FF2B5EF4-FFF2-40B4-BE49-F238E27FC236}">
                  <a16:creationId xmlns:a16="http://schemas.microsoft.com/office/drawing/2014/main" id="{B269B0F0-1F93-1649-A7A5-347F90CC4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5853" name="Rectangle 12">
              <a:extLst>
                <a:ext uri="{FF2B5EF4-FFF2-40B4-BE49-F238E27FC236}">
                  <a16:creationId xmlns:a16="http://schemas.microsoft.com/office/drawing/2014/main" id="{C36B9727-8CA7-8743-9FFD-6AA62060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5854" name="Text Box 13">
              <a:extLst>
                <a:ext uri="{FF2B5EF4-FFF2-40B4-BE49-F238E27FC236}">
                  <a16:creationId xmlns:a16="http://schemas.microsoft.com/office/drawing/2014/main" id="{9106E956-AC50-764A-BD48-E5B37EBA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5855" name="Rectangle 14">
              <a:extLst>
                <a:ext uri="{FF2B5EF4-FFF2-40B4-BE49-F238E27FC236}">
                  <a16:creationId xmlns:a16="http://schemas.microsoft.com/office/drawing/2014/main" id="{96098147-71AA-D840-A0F7-AE0FBD43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5856" name="Rectangle 15">
              <a:extLst>
                <a:ext uri="{FF2B5EF4-FFF2-40B4-BE49-F238E27FC236}">
                  <a16:creationId xmlns:a16="http://schemas.microsoft.com/office/drawing/2014/main" id="{C0799B88-8015-2947-AF1E-C088B972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5857" name="Rectangle 16">
              <a:extLst>
                <a:ext uri="{FF2B5EF4-FFF2-40B4-BE49-F238E27FC236}">
                  <a16:creationId xmlns:a16="http://schemas.microsoft.com/office/drawing/2014/main" id="{EA2BF45B-06A6-3147-BFC2-92D9C7DF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5844" name="Rectangle 17">
            <a:extLst>
              <a:ext uri="{FF2B5EF4-FFF2-40B4-BE49-F238E27FC236}">
                <a16:creationId xmlns:a16="http://schemas.microsoft.com/office/drawing/2014/main" id="{9C14BF5C-074F-7045-98CE-0E511787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9525"/>
            <a:ext cx="3849688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 = R.sid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B11D1C97-3BD5-EF4D-983A-BB4DD614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0673B-832C-A242-A478-C24C8A3D47F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686B0A8-FC2D-354D-A210-CA9294335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Expressions and Strings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FA1BF093-0865-F34A-A0A0-AD9F721F9F4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3048000"/>
            <a:ext cx="7772400" cy="3048000"/>
          </a:xfrm>
          <a:noFill/>
        </p:spPr>
        <p:txBody>
          <a:bodyPr/>
          <a:lstStyle/>
          <a:p>
            <a:pPr eaLnBrk="1" hangingPunct="1"/>
            <a:r>
              <a:rPr lang="en-US" altLang="zh-TW" sz="2400"/>
              <a:t>Illustrates use of arithmetic expressions and string pattern matching:  </a:t>
            </a:r>
            <a:r>
              <a:rPr lang="en-US" altLang="zh-TW" sz="2400" i="1"/>
              <a:t>Find triples (of ages of sailors and two fields defined by expressions) for sailors whose names begin and end with B and contain at least three characters.</a:t>
            </a:r>
          </a:p>
          <a:p>
            <a:pPr eaLnBrk="1" hangingPunct="1"/>
            <a:r>
              <a:rPr lang="en-US" altLang="zh-TW" sz="2000">
                <a:solidFill>
                  <a:schemeClr val="accent2"/>
                </a:solidFill>
              </a:rPr>
              <a:t>AS</a:t>
            </a:r>
            <a:r>
              <a:rPr lang="en-US" altLang="zh-TW" sz="2000"/>
              <a:t> </a:t>
            </a:r>
            <a:r>
              <a:rPr lang="en-US" altLang="zh-TW" sz="2400"/>
              <a:t>and </a:t>
            </a:r>
            <a:r>
              <a:rPr lang="en-US" altLang="zh-TW" sz="2400">
                <a:solidFill>
                  <a:schemeClr val="accent2"/>
                </a:solidFill>
              </a:rPr>
              <a:t>=</a:t>
            </a:r>
            <a:r>
              <a:rPr lang="en-US" altLang="zh-TW" sz="2400"/>
              <a:t> are two ways to name fields in result.</a:t>
            </a:r>
          </a:p>
          <a:p>
            <a:pPr eaLnBrk="1" hangingPunct="1"/>
            <a:r>
              <a:rPr lang="en-US" altLang="zh-TW" sz="2000">
                <a:solidFill>
                  <a:schemeClr val="accent2"/>
                </a:solidFill>
              </a:rPr>
              <a:t>LIKE</a:t>
            </a:r>
            <a:r>
              <a:rPr lang="en-US" altLang="zh-TW" sz="2400"/>
              <a:t> is used for string matching. `</a:t>
            </a:r>
            <a:r>
              <a:rPr lang="en-US" altLang="zh-TW" sz="2400">
                <a:solidFill>
                  <a:schemeClr val="accent2"/>
                </a:solidFill>
              </a:rPr>
              <a:t>_</a:t>
            </a:r>
            <a:r>
              <a:rPr lang="en-US" altLang="zh-TW" sz="2400"/>
              <a:t>’ stands for any one character and `</a:t>
            </a:r>
            <a:r>
              <a:rPr lang="en-US" altLang="zh-TW" sz="2400">
                <a:solidFill>
                  <a:schemeClr val="accent2"/>
                </a:solidFill>
              </a:rPr>
              <a:t>%</a:t>
            </a:r>
            <a:r>
              <a:rPr lang="en-US" altLang="zh-TW" sz="2400"/>
              <a:t>’ stands for 0 or more arbitrary characters. 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800">
              <a:latin typeface="Book Antiqua" panose="02040602050305030304" pitchFamily="18" charset="0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A651DCC3-5E8E-1B4A-B292-92FAC71C0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509713"/>
            <a:ext cx="6121400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S.age, age1=S.age-5, 2*S.age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AS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age2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LIKE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‘B_%B’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6603DD4C-41C1-8E42-AB76-897CD6C1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F58C66-220F-954D-8514-515C16D44E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FAF9113-C388-7946-A13D-291B5EC30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Union, Intersect, and Except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558F6B-15AF-4C40-A5EB-578982499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SQL provides three set-manipulation constructs that extend the basic query form presented earlier.</a:t>
            </a:r>
          </a:p>
          <a:p>
            <a:pPr lvl="1" eaLnBrk="1" hangingPunct="1"/>
            <a:r>
              <a:rPr lang="en-US" altLang="zh-TW"/>
              <a:t>Union (</a:t>
            </a:r>
            <a:r>
              <a:rPr lang="en-US" altLang="zh-TW">
                <a:sym typeface="Symbol" pitchFamily="2" charset="2"/>
              </a:rPr>
              <a:t></a:t>
            </a:r>
            <a:r>
              <a:rPr lang="en-US" altLang="zh-TW"/>
              <a:t>)</a:t>
            </a:r>
          </a:p>
          <a:p>
            <a:pPr lvl="1" eaLnBrk="1" hangingPunct="1"/>
            <a:r>
              <a:rPr lang="en-US" altLang="zh-TW"/>
              <a:t>Intersection (</a:t>
            </a:r>
            <a:r>
              <a:rPr lang="en-US" altLang="zh-TW">
                <a:sym typeface="Symbol" pitchFamily="2" charset="2"/>
              </a:rPr>
              <a:t>)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Except ()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000"/>
              <a:t>(many systems recognize the keyword MINUS for EXCEPT)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391519B5-3C7E-8948-8512-2E7E313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2FC3F-1C81-0D45-BABB-8E0A306DD04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grpSp>
        <p:nvGrpSpPr>
          <p:cNvPr id="38914" name="Group 4">
            <a:extLst>
              <a:ext uri="{FF2B5EF4-FFF2-40B4-BE49-F238E27FC236}">
                <a16:creationId xmlns:a16="http://schemas.microsoft.com/office/drawing/2014/main" id="{0695E918-CE65-0343-BD8E-476F041182E8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8919" name="Text Box 5">
              <a:extLst>
                <a:ext uri="{FF2B5EF4-FFF2-40B4-BE49-F238E27FC236}">
                  <a16:creationId xmlns:a16="http://schemas.microsoft.com/office/drawing/2014/main" id="{FC8C0B76-49BF-B445-A100-632B778A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8920" name="Rectangle 6">
              <a:extLst>
                <a:ext uri="{FF2B5EF4-FFF2-40B4-BE49-F238E27FC236}">
                  <a16:creationId xmlns:a16="http://schemas.microsoft.com/office/drawing/2014/main" id="{AE48AD1E-F0D8-1F49-BD39-9BA333EE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8921" name="Rectangle 7">
              <a:extLst>
                <a:ext uri="{FF2B5EF4-FFF2-40B4-BE49-F238E27FC236}">
                  <a16:creationId xmlns:a16="http://schemas.microsoft.com/office/drawing/2014/main" id="{181339D1-6B4C-854B-85F5-2D28F4E87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8922" name="Rectangle 8">
              <a:extLst>
                <a:ext uri="{FF2B5EF4-FFF2-40B4-BE49-F238E27FC236}">
                  <a16:creationId xmlns:a16="http://schemas.microsoft.com/office/drawing/2014/main" id="{449FD081-FA6F-B940-9BBE-0BEF03E4D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8923" name="Text Box 9">
              <a:extLst>
                <a:ext uri="{FF2B5EF4-FFF2-40B4-BE49-F238E27FC236}">
                  <a16:creationId xmlns:a16="http://schemas.microsoft.com/office/drawing/2014/main" id="{3D02700B-D794-9A44-9E23-07FB56D8F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8924" name="Rectangle 10">
              <a:extLst>
                <a:ext uri="{FF2B5EF4-FFF2-40B4-BE49-F238E27FC236}">
                  <a16:creationId xmlns:a16="http://schemas.microsoft.com/office/drawing/2014/main" id="{B1F3616B-FA9A-9140-B516-64B3E05B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8925" name="Rectangle 11">
              <a:extLst>
                <a:ext uri="{FF2B5EF4-FFF2-40B4-BE49-F238E27FC236}">
                  <a16:creationId xmlns:a16="http://schemas.microsoft.com/office/drawing/2014/main" id="{F0D925B2-5F8D-404C-B816-44299F214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8926" name="Rectangle 12">
              <a:extLst>
                <a:ext uri="{FF2B5EF4-FFF2-40B4-BE49-F238E27FC236}">
                  <a16:creationId xmlns:a16="http://schemas.microsoft.com/office/drawing/2014/main" id="{30BDC611-0D5A-834E-9E6C-BC256997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8927" name="Rectangle 13">
              <a:extLst>
                <a:ext uri="{FF2B5EF4-FFF2-40B4-BE49-F238E27FC236}">
                  <a16:creationId xmlns:a16="http://schemas.microsoft.com/office/drawing/2014/main" id="{0A5C4A71-FA05-6344-B644-3DD36F89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8928" name="Text Box 14">
              <a:extLst>
                <a:ext uri="{FF2B5EF4-FFF2-40B4-BE49-F238E27FC236}">
                  <a16:creationId xmlns:a16="http://schemas.microsoft.com/office/drawing/2014/main" id="{57B7F9DB-CF2D-D84E-9CB9-87A92677C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8929" name="Rectangle 15">
              <a:extLst>
                <a:ext uri="{FF2B5EF4-FFF2-40B4-BE49-F238E27FC236}">
                  <a16:creationId xmlns:a16="http://schemas.microsoft.com/office/drawing/2014/main" id="{90692765-AC75-C84A-80E4-965DD555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8930" name="Rectangle 16">
              <a:extLst>
                <a:ext uri="{FF2B5EF4-FFF2-40B4-BE49-F238E27FC236}">
                  <a16:creationId xmlns:a16="http://schemas.microsoft.com/office/drawing/2014/main" id="{A721A097-8DF9-F64A-A097-13F259B2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8931" name="Rectangle 17">
              <a:extLst>
                <a:ext uri="{FF2B5EF4-FFF2-40B4-BE49-F238E27FC236}">
                  <a16:creationId xmlns:a16="http://schemas.microsoft.com/office/drawing/2014/main" id="{A0E0A673-5E0E-BD4D-9A6A-8718A6D6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6B542748-3CB9-E74E-A578-CB4EC6FA8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81100"/>
            <a:ext cx="8610600" cy="876300"/>
          </a:xfrm>
        </p:spPr>
        <p:txBody>
          <a:bodyPr lIns="90488" tIns="44450" rIns="90488" bIns="44450"/>
          <a:lstStyle/>
          <a:p>
            <a:pPr algn="l" eaLnBrk="1" hangingPunct="1">
              <a:defRPr/>
            </a:pPr>
            <a:r>
              <a:rPr lang="en-US" altLang="zh-TW" sz="2400"/>
              <a:t>Example: </a:t>
            </a:r>
            <a:r>
              <a:rPr lang="en-US" altLang="zh-TW" sz="2400">
                <a:solidFill>
                  <a:srgbClr val="000066"/>
                </a:solidFill>
              </a:rPr>
              <a:t>Find sid’s of sailors who’ve reserved a red </a:t>
            </a:r>
            <a:r>
              <a:rPr lang="en-US" altLang="zh-TW" sz="2400" u="sng">
                <a:solidFill>
                  <a:srgbClr val="000066"/>
                </a:solidFill>
              </a:rPr>
              <a:t>or</a:t>
            </a:r>
            <a:r>
              <a:rPr lang="en-US" altLang="zh-TW" sz="2400">
                <a:solidFill>
                  <a:srgbClr val="000066"/>
                </a:solidFill>
              </a:rPr>
              <a:t> a green boat</a:t>
            </a:r>
          </a:p>
        </p:txBody>
      </p:sp>
      <p:sp>
        <p:nvSpPr>
          <p:cNvPr id="38916" name="Rectangle 19">
            <a:extLst>
              <a:ext uri="{FF2B5EF4-FFF2-40B4-BE49-F238E27FC236}">
                <a16:creationId xmlns:a16="http://schemas.microsoft.com/office/drawing/2014/main" id="{57385020-E902-FE45-A827-C1BD48A05B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38862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UNION</a:t>
            </a:r>
            <a:r>
              <a:rPr lang="en-US" altLang="zh-TW" sz="2000"/>
              <a:t>: Can be used to compute the union of any two </a:t>
            </a:r>
            <a:r>
              <a:rPr lang="en-US" altLang="zh-TW" sz="2000" i="1">
                <a:solidFill>
                  <a:schemeClr val="accent2"/>
                </a:solidFill>
              </a:rPr>
              <a:t>union-compatible</a:t>
            </a:r>
            <a:r>
              <a:rPr lang="en-US" altLang="zh-TW" sz="2000"/>
              <a:t> sets of tuples (which are themselves the result of SQL queries).</a:t>
            </a:r>
          </a:p>
          <a:p>
            <a:pPr eaLnBrk="1" hangingPunct="1"/>
            <a:r>
              <a:rPr lang="en-US" altLang="zh-TW" sz="2000"/>
              <a:t>If we replace </a:t>
            </a:r>
            <a:r>
              <a:rPr lang="en-US" altLang="zh-TW" sz="1800">
                <a:solidFill>
                  <a:schemeClr val="accent2"/>
                </a:solidFill>
              </a:rPr>
              <a:t>OR</a:t>
            </a:r>
            <a:r>
              <a:rPr lang="en-US" altLang="zh-TW" sz="1800"/>
              <a:t> </a:t>
            </a:r>
            <a:r>
              <a:rPr lang="en-US" altLang="zh-TW" sz="2000"/>
              <a:t>by </a:t>
            </a:r>
            <a:r>
              <a:rPr lang="en-US" altLang="zh-TW" sz="1800">
                <a:solidFill>
                  <a:schemeClr val="accent2"/>
                </a:solidFill>
              </a:rPr>
              <a:t>AND</a:t>
            </a:r>
            <a:r>
              <a:rPr lang="en-US" altLang="zh-TW" sz="1800"/>
              <a:t> </a:t>
            </a:r>
            <a:r>
              <a:rPr lang="en-US" altLang="zh-TW" sz="2000"/>
              <a:t>in the first version, what do we get?</a:t>
            </a:r>
          </a:p>
          <a:p>
            <a:pPr eaLnBrk="1" hangingPunct="1"/>
            <a:r>
              <a:rPr lang="en-US" altLang="zh-TW" sz="2000"/>
              <a:t>Also available:  </a:t>
            </a:r>
            <a:r>
              <a:rPr lang="en-US" altLang="zh-TW" sz="1800">
                <a:solidFill>
                  <a:schemeClr val="accent2"/>
                </a:solidFill>
              </a:rPr>
              <a:t>EXCEPT</a:t>
            </a:r>
            <a:r>
              <a:rPr lang="en-US" altLang="zh-TW" sz="1800"/>
              <a:t>  </a:t>
            </a:r>
            <a:r>
              <a:rPr lang="en-US" altLang="zh-TW" sz="2000"/>
              <a:t>(What do we get if we replace </a:t>
            </a:r>
            <a:r>
              <a:rPr lang="en-US" altLang="zh-TW" sz="1800">
                <a:solidFill>
                  <a:schemeClr val="accent2"/>
                </a:solidFill>
              </a:rPr>
              <a:t>UNION</a:t>
            </a:r>
            <a:r>
              <a:rPr lang="en-US" altLang="zh-TW" sz="1800"/>
              <a:t> </a:t>
            </a:r>
            <a:r>
              <a:rPr lang="en-US" altLang="zh-TW" sz="2000"/>
              <a:t>by </a:t>
            </a:r>
            <a:r>
              <a:rPr lang="en-US" altLang="zh-TW" sz="1800">
                <a:solidFill>
                  <a:schemeClr val="accent2"/>
                </a:solidFill>
              </a:rPr>
              <a:t>EXCEPT</a:t>
            </a:r>
            <a:r>
              <a:rPr lang="en-US" altLang="zh-TW" sz="2000"/>
              <a:t>?)</a:t>
            </a:r>
          </a:p>
        </p:txBody>
      </p:sp>
      <p:sp>
        <p:nvSpPr>
          <p:cNvPr id="38917" name="Rectangle 20">
            <a:extLst>
              <a:ext uri="{FF2B5EF4-FFF2-40B4-BE49-F238E27FC236}">
                <a16:creationId xmlns:a16="http://schemas.microsoft.com/office/drawing/2014/main" id="{6EA412E5-CA55-CC42-9D7A-04E37F18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982788"/>
            <a:ext cx="3792537" cy="10969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S.sid=R.sid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(B.color=‘red’ </a:t>
            </a:r>
            <a:r>
              <a:rPr kumimoji="0" lang="en-US" altLang="zh-TW" sz="1400" u="none">
                <a:solidFill>
                  <a:schemeClr val="accent2"/>
                </a:solidFill>
                <a:latin typeface="Book Antiqua" panose="02040602050305030304" pitchFamily="18" charset="0"/>
              </a:rPr>
              <a:t>OR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B.color=‘green’)</a:t>
            </a:r>
          </a:p>
        </p:txBody>
      </p:sp>
      <p:sp>
        <p:nvSpPr>
          <p:cNvPr id="38918" name="Rectangle 21">
            <a:extLst>
              <a:ext uri="{FF2B5EF4-FFF2-40B4-BE49-F238E27FC236}">
                <a16:creationId xmlns:a16="http://schemas.microsoft.com/office/drawing/2014/main" id="{25536BA7-97C7-704D-827B-A1C50E79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3613150"/>
            <a:ext cx="4445000" cy="22574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solidFill>
                  <a:schemeClr val="accent2"/>
                </a:solidFill>
                <a:latin typeface="Book Antiqua" panose="02040602050305030304" pitchFamily="18" charset="0"/>
              </a:rPr>
              <a:t>UNION</a:t>
            </a:r>
            <a:endParaRPr kumimoji="0" lang="en-US" altLang="zh-TW" sz="16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B.color=‘green’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49860C4B-5276-0C47-8574-BE1AA15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30D980-0AA5-7346-AFE9-C1E542B4F6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grpSp>
        <p:nvGrpSpPr>
          <p:cNvPr id="39938" name="Group 2">
            <a:extLst>
              <a:ext uri="{FF2B5EF4-FFF2-40B4-BE49-F238E27FC236}">
                <a16:creationId xmlns:a16="http://schemas.microsoft.com/office/drawing/2014/main" id="{155A52E6-0E70-674B-88A1-B472B79A722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9943" name="Text Box 3">
              <a:extLst>
                <a:ext uri="{FF2B5EF4-FFF2-40B4-BE49-F238E27FC236}">
                  <a16:creationId xmlns:a16="http://schemas.microsoft.com/office/drawing/2014/main" id="{BF783BAA-CA10-2949-8021-F94806D77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9944" name="Rectangle 4">
              <a:extLst>
                <a:ext uri="{FF2B5EF4-FFF2-40B4-BE49-F238E27FC236}">
                  <a16:creationId xmlns:a16="http://schemas.microsoft.com/office/drawing/2014/main" id="{C652DA07-D1E6-A04E-A02C-F95F1ED45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9945" name="Rectangle 5">
              <a:extLst>
                <a:ext uri="{FF2B5EF4-FFF2-40B4-BE49-F238E27FC236}">
                  <a16:creationId xmlns:a16="http://schemas.microsoft.com/office/drawing/2014/main" id="{C81BB373-4E59-3941-A9DA-5BCB6ED7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9946" name="Rectangle 6">
              <a:extLst>
                <a:ext uri="{FF2B5EF4-FFF2-40B4-BE49-F238E27FC236}">
                  <a16:creationId xmlns:a16="http://schemas.microsoft.com/office/drawing/2014/main" id="{CC10AF7F-1332-3448-8D02-9E11307F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9947" name="Text Box 7">
              <a:extLst>
                <a:ext uri="{FF2B5EF4-FFF2-40B4-BE49-F238E27FC236}">
                  <a16:creationId xmlns:a16="http://schemas.microsoft.com/office/drawing/2014/main" id="{70C5EB87-AEC8-844E-8157-46158E584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9948" name="Rectangle 8">
              <a:extLst>
                <a:ext uri="{FF2B5EF4-FFF2-40B4-BE49-F238E27FC236}">
                  <a16:creationId xmlns:a16="http://schemas.microsoft.com/office/drawing/2014/main" id="{987334FA-AA3C-A945-A333-3FC7DA27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9949" name="Rectangle 9">
              <a:extLst>
                <a:ext uri="{FF2B5EF4-FFF2-40B4-BE49-F238E27FC236}">
                  <a16:creationId xmlns:a16="http://schemas.microsoft.com/office/drawing/2014/main" id="{489B61B1-528C-C74D-B47B-B746F445A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9950" name="Rectangle 10">
              <a:extLst>
                <a:ext uri="{FF2B5EF4-FFF2-40B4-BE49-F238E27FC236}">
                  <a16:creationId xmlns:a16="http://schemas.microsoft.com/office/drawing/2014/main" id="{4D9D8756-E49F-7842-83A2-20E885B2C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9951" name="Rectangle 11">
              <a:extLst>
                <a:ext uri="{FF2B5EF4-FFF2-40B4-BE49-F238E27FC236}">
                  <a16:creationId xmlns:a16="http://schemas.microsoft.com/office/drawing/2014/main" id="{D11F2B28-3B4D-FE49-8905-F77571C1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9952" name="Text Box 12">
              <a:extLst>
                <a:ext uri="{FF2B5EF4-FFF2-40B4-BE49-F238E27FC236}">
                  <a16:creationId xmlns:a16="http://schemas.microsoft.com/office/drawing/2014/main" id="{B9FCD682-CE8F-6641-8DA3-0D3924D1F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9953" name="Rectangle 13">
              <a:extLst>
                <a:ext uri="{FF2B5EF4-FFF2-40B4-BE49-F238E27FC236}">
                  <a16:creationId xmlns:a16="http://schemas.microsoft.com/office/drawing/2014/main" id="{516EA142-0C55-E841-AD45-C84526733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9954" name="Rectangle 14">
              <a:extLst>
                <a:ext uri="{FF2B5EF4-FFF2-40B4-BE49-F238E27FC236}">
                  <a16:creationId xmlns:a16="http://schemas.microsoft.com/office/drawing/2014/main" id="{0BF1216E-2D53-0444-9859-110B3ABD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9955" name="Rectangle 15">
              <a:extLst>
                <a:ext uri="{FF2B5EF4-FFF2-40B4-BE49-F238E27FC236}">
                  <a16:creationId xmlns:a16="http://schemas.microsoft.com/office/drawing/2014/main" id="{93C00CFF-682E-E941-B406-F5F700C2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548D28D7-F2DD-0C4E-834D-5E32CD999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sid’s of sailors who’ve reserved a red </a:t>
            </a:r>
            <a:r>
              <a:rPr lang="en-US" altLang="zh-TW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 green boat</a:t>
            </a:r>
          </a:p>
        </p:txBody>
      </p:sp>
      <p:sp>
        <p:nvSpPr>
          <p:cNvPr id="39940" name="Rectangle 17">
            <a:extLst>
              <a:ext uri="{FF2B5EF4-FFF2-40B4-BE49-F238E27FC236}">
                <a16:creationId xmlns:a16="http://schemas.microsoft.com/office/drawing/2014/main" id="{7FBE6470-6B99-314A-B461-FFDACB55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396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accent2"/>
                </a:solidFill>
              </a:rPr>
              <a:t>INTERSECT</a:t>
            </a:r>
            <a:r>
              <a:rPr lang="en-US" altLang="zh-TW" sz="2400" u="none">
                <a:solidFill>
                  <a:schemeClr val="accent2"/>
                </a:solidFill>
              </a:rPr>
              <a:t>: </a:t>
            </a:r>
            <a:r>
              <a:rPr lang="en-US" altLang="zh-TW" sz="2400" u="none"/>
              <a:t>Can be used to compute the intersection of any two  </a:t>
            </a:r>
            <a:r>
              <a:rPr lang="en-US" altLang="zh-TW" sz="2400" i="1" u="none">
                <a:solidFill>
                  <a:schemeClr val="accent2"/>
                </a:solidFill>
              </a:rPr>
              <a:t>union-compatible</a:t>
            </a:r>
            <a:r>
              <a:rPr lang="en-US" altLang="zh-TW" sz="2400" u="none"/>
              <a:t> sets of tuples. </a:t>
            </a:r>
          </a:p>
          <a:p>
            <a:pPr eaLnBrk="1" hangingPunct="1"/>
            <a:endParaRPr lang="en-US" altLang="zh-TW" sz="2400" u="none"/>
          </a:p>
          <a:p>
            <a:pPr eaLnBrk="1" hangingPunct="1"/>
            <a:r>
              <a:rPr lang="en-US" altLang="zh-TW" sz="2400" u="none"/>
              <a:t>Included in the SQL/92 standard, but some systems don’t support it.</a:t>
            </a:r>
          </a:p>
        </p:txBody>
      </p:sp>
      <p:sp>
        <p:nvSpPr>
          <p:cNvPr id="39941" name="Rectangle 18">
            <a:extLst>
              <a:ext uri="{FF2B5EF4-FFF2-40B4-BE49-F238E27FC236}">
                <a16:creationId xmlns:a16="http://schemas.microsoft.com/office/drawing/2014/main" id="{7071AC97-3E57-A84D-B1AD-32935323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119313"/>
            <a:ext cx="4668837" cy="17668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S, Boats B1, Reserves R1,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Boats B2, Reserves R2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S.sid=R1.sid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R1.bid=B1.bid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S.sid=R2.sid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R2.bid=B2.bid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(B1.color=‘red’ 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B2.color=‘green’)</a:t>
            </a:r>
          </a:p>
        </p:txBody>
      </p:sp>
      <p:sp>
        <p:nvSpPr>
          <p:cNvPr id="39942" name="Rectangle 19">
            <a:extLst>
              <a:ext uri="{FF2B5EF4-FFF2-40B4-BE49-F238E27FC236}">
                <a16:creationId xmlns:a16="http://schemas.microsoft.com/office/drawing/2014/main" id="{59F8630A-D491-4242-B8B7-901D3528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98925"/>
            <a:ext cx="4445000" cy="25304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INTERSECT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B.color=‘green’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>
            <a:extLst>
              <a:ext uri="{FF2B5EF4-FFF2-40B4-BE49-F238E27FC236}">
                <a16:creationId xmlns:a16="http://schemas.microsoft.com/office/drawing/2014/main" id="{CC2E7F0F-DD34-744D-A962-FE1D5C64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C7523F-1648-334F-B3DB-A2E1FA0EC10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grpSp>
        <p:nvGrpSpPr>
          <p:cNvPr id="40962" name="Group 2">
            <a:extLst>
              <a:ext uri="{FF2B5EF4-FFF2-40B4-BE49-F238E27FC236}">
                <a16:creationId xmlns:a16="http://schemas.microsoft.com/office/drawing/2014/main" id="{875E3DCC-24C9-3745-8B05-22B93D8839D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40968" name="Text Box 3">
              <a:extLst>
                <a:ext uri="{FF2B5EF4-FFF2-40B4-BE49-F238E27FC236}">
                  <a16:creationId xmlns:a16="http://schemas.microsoft.com/office/drawing/2014/main" id="{73A88D5B-2E43-8949-A1DC-3B43A8A3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0969" name="Rectangle 4">
              <a:extLst>
                <a:ext uri="{FF2B5EF4-FFF2-40B4-BE49-F238E27FC236}">
                  <a16:creationId xmlns:a16="http://schemas.microsoft.com/office/drawing/2014/main" id="{8C2C8C16-AF12-A748-BE55-643B62A6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0970" name="Rectangle 5">
              <a:extLst>
                <a:ext uri="{FF2B5EF4-FFF2-40B4-BE49-F238E27FC236}">
                  <a16:creationId xmlns:a16="http://schemas.microsoft.com/office/drawing/2014/main" id="{C3F1E011-B63C-6946-9F65-78BBB7DCA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0971" name="Rectangle 6">
              <a:extLst>
                <a:ext uri="{FF2B5EF4-FFF2-40B4-BE49-F238E27FC236}">
                  <a16:creationId xmlns:a16="http://schemas.microsoft.com/office/drawing/2014/main" id="{A628B021-12CA-294F-8068-7C305CBD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0972" name="Text Box 7">
              <a:extLst>
                <a:ext uri="{FF2B5EF4-FFF2-40B4-BE49-F238E27FC236}">
                  <a16:creationId xmlns:a16="http://schemas.microsoft.com/office/drawing/2014/main" id="{12BBA5CB-81E9-994C-90B5-AC27931E9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0973" name="Rectangle 8">
              <a:extLst>
                <a:ext uri="{FF2B5EF4-FFF2-40B4-BE49-F238E27FC236}">
                  <a16:creationId xmlns:a16="http://schemas.microsoft.com/office/drawing/2014/main" id="{CA49B3D5-55D8-1A4F-B384-343F703D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0974" name="Rectangle 9">
              <a:extLst>
                <a:ext uri="{FF2B5EF4-FFF2-40B4-BE49-F238E27FC236}">
                  <a16:creationId xmlns:a16="http://schemas.microsoft.com/office/drawing/2014/main" id="{BD3AE9F4-F6EA-2E49-91D9-867D81A31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0975" name="Rectangle 10">
              <a:extLst>
                <a:ext uri="{FF2B5EF4-FFF2-40B4-BE49-F238E27FC236}">
                  <a16:creationId xmlns:a16="http://schemas.microsoft.com/office/drawing/2014/main" id="{55BDB388-A644-D242-B14E-FC40802A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0976" name="Rectangle 11">
              <a:extLst>
                <a:ext uri="{FF2B5EF4-FFF2-40B4-BE49-F238E27FC236}">
                  <a16:creationId xmlns:a16="http://schemas.microsoft.com/office/drawing/2014/main" id="{465BF551-C22C-3B45-BCBC-F71DE6237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0977" name="Text Box 12">
              <a:extLst>
                <a:ext uri="{FF2B5EF4-FFF2-40B4-BE49-F238E27FC236}">
                  <a16:creationId xmlns:a16="http://schemas.microsoft.com/office/drawing/2014/main" id="{09226616-84FF-BF4C-99F5-F7790F4F9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0978" name="Rectangle 13">
              <a:extLst>
                <a:ext uri="{FF2B5EF4-FFF2-40B4-BE49-F238E27FC236}">
                  <a16:creationId xmlns:a16="http://schemas.microsoft.com/office/drawing/2014/main" id="{FAE9B2B0-B4EA-B741-9991-A833EB322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0979" name="Rectangle 14">
              <a:extLst>
                <a:ext uri="{FF2B5EF4-FFF2-40B4-BE49-F238E27FC236}">
                  <a16:creationId xmlns:a16="http://schemas.microsoft.com/office/drawing/2014/main" id="{79177FBA-6B06-F647-9531-6946B9E48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0980" name="Rectangle 15">
              <a:extLst>
                <a:ext uri="{FF2B5EF4-FFF2-40B4-BE49-F238E27FC236}">
                  <a16:creationId xmlns:a16="http://schemas.microsoft.com/office/drawing/2014/main" id="{E216A229-B420-A14D-83BE-70973F1BB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5EE7872E-3CE2-7740-B824-D4C27014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sid’s of all sailors who’ve reserved red boat but not green boat.</a:t>
            </a:r>
          </a:p>
        </p:txBody>
      </p:sp>
      <p:sp>
        <p:nvSpPr>
          <p:cNvPr id="40964" name="Rectangle 17">
            <a:extLst>
              <a:ext uri="{FF2B5EF4-FFF2-40B4-BE49-F238E27FC236}">
                <a16:creationId xmlns:a16="http://schemas.microsoft.com/office/drawing/2014/main" id="{BBF24BC6-2A6A-E544-A840-F226F4FD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4140200" cy="25304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EXCEPT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B.color=‘green’</a:t>
            </a:r>
          </a:p>
        </p:txBody>
      </p:sp>
      <p:sp>
        <p:nvSpPr>
          <p:cNvPr id="40965" name="Text Box 19">
            <a:extLst>
              <a:ext uri="{FF2B5EF4-FFF2-40B4-BE49-F238E27FC236}">
                <a16:creationId xmlns:a16="http://schemas.microsoft.com/office/drawing/2014/main" id="{0F16E7AE-7B8B-A445-B178-B02E8515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3597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Indeed, since the Reserves relation contains sid information, there is no need to look at the Sailors relation.</a:t>
            </a:r>
          </a:p>
        </p:txBody>
      </p:sp>
      <p:sp>
        <p:nvSpPr>
          <p:cNvPr id="40966" name="Rectangle 20">
            <a:extLst>
              <a:ext uri="{FF2B5EF4-FFF2-40B4-BE49-F238E27FC236}">
                <a16:creationId xmlns:a16="http://schemas.microsoft.com/office/drawing/2014/main" id="{8DA18045-9EAF-2847-A18D-ED0E389B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4495800" cy="1981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EXCEPT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B.color=‘green’</a:t>
            </a:r>
          </a:p>
        </p:txBody>
      </p:sp>
      <p:sp>
        <p:nvSpPr>
          <p:cNvPr id="40967" name="Line 21">
            <a:extLst>
              <a:ext uri="{FF2B5EF4-FFF2-40B4-BE49-F238E27FC236}">
                <a16:creationId xmlns:a16="http://schemas.microsoft.com/office/drawing/2014/main" id="{66E19E34-30D9-6243-BB4E-8F6542A8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81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4E70C3DD-5169-604E-A2CE-B426EC9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B6F765-6BAD-824F-A79D-3ED80F89DA5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grpSp>
        <p:nvGrpSpPr>
          <p:cNvPr id="41986" name="Group 2">
            <a:extLst>
              <a:ext uri="{FF2B5EF4-FFF2-40B4-BE49-F238E27FC236}">
                <a16:creationId xmlns:a16="http://schemas.microsoft.com/office/drawing/2014/main" id="{F71FEF08-2023-7846-8960-6EFBB4494FFC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41989" name="Text Box 3">
              <a:extLst>
                <a:ext uri="{FF2B5EF4-FFF2-40B4-BE49-F238E27FC236}">
                  <a16:creationId xmlns:a16="http://schemas.microsoft.com/office/drawing/2014/main" id="{25E79913-F1E8-1540-8937-44F0741E6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id="{ADDEE5A4-33F8-9343-AD72-7BA68F128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1991" name="Rectangle 5">
              <a:extLst>
                <a:ext uri="{FF2B5EF4-FFF2-40B4-BE49-F238E27FC236}">
                  <a16:creationId xmlns:a16="http://schemas.microsoft.com/office/drawing/2014/main" id="{F1DE5EF2-6917-934A-B51D-88CB5778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1992" name="Rectangle 6">
              <a:extLst>
                <a:ext uri="{FF2B5EF4-FFF2-40B4-BE49-F238E27FC236}">
                  <a16:creationId xmlns:a16="http://schemas.microsoft.com/office/drawing/2014/main" id="{FF076EA0-7721-DF42-B3BC-827AE9102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1993" name="Text Box 7">
              <a:extLst>
                <a:ext uri="{FF2B5EF4-FFF2-40B4-BE49-F238E27FC236}">
                  <a16:creationId xmlns:a16="http://schemas.microsoft.com/office/drawing/2014/main" id="{67F2DACC-59EE-D543-AE01-EA2948E3A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1994" name="Rectangle 8">
              <a:extLst>
                <a:ext uri="{FF2B5EF4-FFF2-40B4-BE49-F238E27FC236}">
                  <a16:creationId xmlns:a16="http://schemas.microsoft.com/office/drawing/2014/main" id="{2C66BA8C-0B89-E645-867C-401FCB9C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1995" name="Rectangle 9">
              <a:extLst>
                <a:ext uri="{FF2B5EF4-FFF2-40B4-BE49-F238E27FC236}">
                  <a16:creationId xmlns:a16="http://schemas.microsoft.com/office/drawing/2014/main" id="{00C34413-D697-E24F-A041-B9CB3FC1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1996" name="Rectangle 10">
              <a:extLst>
                <a:ext uri="{FF2B5EF4-FFF2-40B4-BE49-F238E27FC236}">
                  <a16:creationId xmlns:a16="http://schemas.microsoft.com/office/drawing/2014/main" id="{1A55023A-89D5-F341-9C55-3851780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1997" name="Rectangle 11">
              <a:extLst>
                <a:ext uri="{FF2B5EF4-FFF2-40B4-BE49-F238E27FC236}">
                  <a16:creationId xmlns:a16="http://schemas.microsoft.com/office/drawing/2014/main" id="{A7568B2B-FF14-2647-BE20-EA454A65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1998" name="Text Box 12">
              <a:extLst>
                <a:ext uri="{FF2B5EF4-FFF2-40B4-BE49-F238E27FC236}">
                  <a16:creationId xmlns:a16="http://schemas.microsoft.com/office/drawing/2014/main" id="{951ED66E-A326-3A47-B9F7-84422931F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1999" name="Rectangle 13">
              <a:extLst>
                <a:ext uri="{FF2B5EF4-FFF2-40B4-BE49-F238E27FC236}">
                  <a16:creationId xmlns:a16="http://schemas.microsoft.com/office/drawing/2014/main" id="{71B3EBF8-8E52-8146-80EF-2965C078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2000" name="Rectangle 14">
              <a:extLst>
                <a:ext uri="{FF2B5EF4-FFF2-40B4-BE49-F238E27FC236}">
                  <a16:creationId xmlns:a16="http://schemas.microsoft.com/office/drawing/2014/main" id="{6E705276-1C38-394B-A17B-6CBEFE7E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2001" name="Rectangle 15">
              <a:extLst>
                <a:ext uri="{FF2B5EF4-FFF2-40B4-BE49-F238E27FC236}">
                  <a16:creationId xmlns:a16="http://schemas.microsoft.com/office/drawing/2014/main" id="{4CDE501A-E09C-ED4C-9B0E-32FA158C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4D9939F8-9390-634C-983C-A6235B32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</a:t>
            </a:r>
            <a:r>
              <a:rPr lang="en-US" altLang="zh-TW" sz="2400" b="1" u="none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sid’s</a:t>
            </a: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 all sailors who have a rating of 10 or reserved boat 104</a:t>
            </a:r>
          </a:p>
        </p:txBody>
      </p:sp>
      <p:sp>
        <p:nvSpPr>
          <p:cNvPr id="41988" name="Rectangle 19">
            <a:extLst>
              <a:ext uri="{FF2B5EF4-FFF2-40B4-BE49-F238E27FC236}">
                <a16:creationId xmlns:a16="http://schemas.microsoft.com/office/drawing/2014/main" id="{5BF7B8DF-E995-0A41-B397-CE2F2883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4495800" cy="1981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 =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UNION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R.bid=104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D9CABC-4B27-AB48-A315-ABA6F6B8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 operator</a:t>
            </a:r>
          </a:p>
        </p:txBody>
      </p:sp>
      <p:sp>
        <p:nvSpPr>
          <p:cNvPr id="43010" name="Content Placeholder 5">
            <a:extLst>
              <a:ext uri="{FF2B5EF4-FFF2-40B4-BE49-F238E27FC236}">
                <a16:creationId xmlns:a16="http://schemas.microsoft.com/office/drawing/2014/main" id="{9A95C604-A797-B247-B103-AA2EEF66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219200"/>
          </a:xfrm>
        </p:spPr>
        <p:txBody>
          <a:bodyPr/>
          <a:lstStyle/>
          <a:p>
            <a:r>
              <a:rPr lang="en-US" altLang="en-US"/>
              <a:t>The IN operator allows you to specify multiple values in a WHERE clause</a:t>
            </a:r>
          </a:p>
        </p:txBody>
      </p:sp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54CFBA63-F39F-5E4F-A411-ECE8A4B5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3011A-2A47-E241-AC62-9CA12AADDE1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379FC19-76A5-C741-98D3-B6F26523D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575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names of boats which are red, blue,</a:t>
            </a:r>
          </a:p>
          <a:p>
            <a:pPr eaLnBrk="1" hangingPunct="1">
              <a:defRPr/>
            </a:pP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or green.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6757DFF8-872B-3C4D-804E-59BE1212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016375"/>
            <a:ext cx="5029200" cy="10128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B.bname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Boats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B.color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IN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(‘red’,  ‘blue’,  ’green’)</a:t>
            </a:r>
          </a:p>
        </p:txBody>
      </p:sp>
      <p:grpSp>
        <p:nvGrpSpPr>
          <p:cNvPr id="43014" name="Group 2">
            <a:extLst>
              <a:ext uri="{FF2B5EF4-FFF2-40B4-BE49-F238E27FC236}">
                <a16:creationId xmlns:a16="http://schemas.microsoft.com/office/drawing/2014/main" id="{3D8C8EC0-8B6F-2544-B6B5-2AC00A9FB718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5516563"/>
            <a:ext cx="4198937" cy="884237"/>
            <a:chOff x="763" y="378"/>
            <a:chExt cx="2540" cy="494"/>
          </a:xfrm>
        </p:grpSpPr>
        <p:sp>
          <p:nvSpPr>
            <p:cNvPr id="43015" name="Text Box 3">
              <a:extLst>
                <a:ext uri="{FF2B5EF4-FFF2-40B4-BE49-F238E27FC236}">
                  <a16:creationId xmlns:a16="http://schemas.microsoft.com/office/drawing/2014/main" id="{CA6CBCEE-F1DE-5445-BC13-AA07C866B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3016" name="Rectangle 4">
              <a:extLst>
                <a:ext uri="{FF2B5EF4-FFF2-40B4-BE49-F238E27FC236}">
                  <a16:creationId xmlns:a16="http://schemas.microsoft.com/office/drawing/2014/main" id="{0B21C6DE-5051-484F-88CE-C04B7C5A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3017" name="Rectangle 5">
              <a:extLst>
                <a:ext uri="{FF2B5EF4-FFF2-40B4-BE49-F238E27FC236}">
                  <a16:creationId xmlns:a16="http://schemas.microsoft.com/office/drawing/2014/main" id="{5ECAB7EB-BBBE-B346-81F1-C5B12042C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3018" name="Rectangle 6">
              <a:extLst>
                <a:ext uri="{FF2B5EF4-FFF2-40B4-BE49-F238E27FC236}">
                  <a16:creationId xmlns:a16="http://schemas.microsoft.com/office/drawing/2014/main" id="{957E7F83-8742-144F-958F-6D7DE2CC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3019" name="Text Box 7">
              <a:extLst>
                <a:ext uri="{FF2B5EF4-FFF2-40B4-BE49-F238E27FC236}">
                  <a16:creationId xmlns:a16="http://schemas.microsoft.com/office/drawing/2014/main" id="{1624985E-B08B-1546-8F55-EE0A35A2A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3020" name="Rectangle 8">
              <a:extLst>
                <a:ext uri="{FF2B5EF4-FFF2-40B4-BE49-F238E27FC236}">
                  <a16:creationId xmlns:a16="http://schemas.microsoft.com/office/drawing/2014/main" id="{A4B5C66F-787B-D643-B86E-1C82A62D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3021" name="Rectangle 9">
              <a:extLst>
                <a:ext uri="{FF2B5EF4-FFF2-40B4-BE49-F238E27FC236}">
                  <a16:creationId xmlns:a16="http://schemas.microsoft.com/office/drawing/2014/main" id="{50B98B66-DDB7-D44A-9026-A0C8CAA4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3022" name="Rectangle 10">
              <a:extLst>
                <a:ext uri="{FF2B5EF4-FFF2-40B4-BE49-F238E27FC236}">
                  <a16:creationId xmlns:a16="http://schemas.microsoft.com/office/drawing/2014/main" id="{7ADB4F8A-42BA-A44F-912F-179211A3C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3023" name="Rectangle 11">
              <a:extLst>
                <a:ext uri="{FF2B5EF4-FFF2-40B4-BE49-F238E27FC236}">
                  <a16:creationId xmlns:a16="http://schemas.microsoft.com/office/drawing/2014/main" id="{A2AEE9D0-5A3D-1748-8249-5A9AEC4B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3024" name="Text Box 12">
              <a:extLst>
                <a:ext uri="{FF2B5EF4-FFF2-40B4-BE49-F238E27FC236}">
                  <a16:creationId xmlns:a16="http://schemas.microsoft.com/office/drawing/2014/main" id="{2BC96012-BB06-2C46-90D8-9D70D781B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3025" name="Rectangle 13">
              <a:extLst>
                <a:ext uri="{FF2B5EF4-FFF2-40B4-BE49-F238E27FC236}">
                  <a16:creationId xmlns:a16="http://schemas.microsoft.com/office/drawing/2014/main" id="{B60C7A94-E34C-BF4C-867A-441CD385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3026" name="Rectangle 14">
              <a:extLst>
                <a:ext uri="{FF2B5EF4-FFF2-40B4-BE49-F238E27FC236}">
                  <a16:creationId xmlns:a16="http://schemas.microsoft.com/office/drawing/2014/main" id="{7599526D-C408-7A48-8CE1-BAA482E7F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3027" name="Rectangle 15">
              <a:extLst>
                <a:ext uri="{FF2B5EF4-FFF2-40B4-BE49-F238E27FC236}">
                  <a16:creationId xmlns:a16="http://schemas.microsoft.com/office/drawing/2014/main" id="{13210B2E-2B7E-6E4A-9602-BC5B5888C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966724F5-A887-B44B-99FA-4B9F4A82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AC0F2F-FC8A-D745-BD7A-DCF32D4C79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2543399-B72D-2B47-BA1E-A369EDAA0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Nested Queries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9EA16EC-61E0-D940-98EA-0332F3459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</a:t>
            </a:r>
            <a:r>
              <a:rPr lang="en-US" altLang="zh-TW">
                <a:solidFill>
                  <a:schemeClr val="accent2"/>
                </a:solidFill>
              </a:rPr>
              <a:t>nested query</a:t>
            </a:r>
            <a:r>
              <a:rPr lang="en-US" altLang="zh-TW"/>
              <a:t> is a query that has another query embedded within it.</a:t>
            </a:r>
          </a:p>
          <a:p>
            <a:pPr eaLnBrk="1" hangingPunct="1"/>
            <a:r>
              <a:rPr lang="en-US" altLang="zh-TW"/>
              <a:t>The embedded query is called a </a:t>
            </a:r>
            <a:r>
              <a:rPr lang="en-US" altLang="zh-TW">
                <a:solidFill>
                  <a:schemeClr val="accent2"/>
                </a:solidFill>
              </a:rPr>
              <a:t>subquery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The embedded query can be a nested query itself.</a:t>
            </a:r>
          </a:p>
          <a:p>
            <a:pPr lvl="1" eaLnBrk="1" hangingPunct="1"/>
            <a:r>
              <a:rPr lang="en-US" altLang="zh-TW"/>
              <a:t>Queries may have very deeply nested structures.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75293B93-F2BD-D346-888D-62838D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20D18-EE78-1140-89B0-8DAECA50C63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ADFCA01E-D4EE-DE49-A014-0E3C3ECB5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/>
              <a:t>The SQL language has several aspects to it:</a:t>
            </a:r>
          </a:p>
          <a:p>
            <a:pPr lvl="1" eaLnBrk="1" hangingPunct="1"/>
            <a:r>
              <a:rPr lang="en-US" altLang="zh-TW">
                <a:solidFill>
                  <a:schemeClr val="accent2"/>
                </a:solidFill>
              </a:rPr>
              <a:t>The Data Manipulation Language (DML)</a:t>
            </a:r>
          </a:p>
          <a:p>
            <a:pPr lvl="2" eaLnBrk="1" hangingPunct="1"/>
            <a:r>
              <a:rPr lang="en-US" altLang="zh-TW"/>
              <a:t>The subset of SQL allows users to pose queries and to insert, delete, and modify rows.</a:t>
            </a:r>
          </a:p>
          <a:p>
            <a:pPr lvl="1" eaLnBrk="1" hangingPunct="1"/>
            <a:r>
              <a:rPr lang="en-US" altLang="zh-TW">
                <a:solidFill>
                  <a:schemeClr val="accent2"/>
                </a:solidFill>
              </a:rPr>
              <a:t>The Data Definition Language (DDL)</a:t>
            </a:r>
          </a:p>
          <a:p>
            <a:pPr lvl="2" eaLnBrk="1" hangingPunct="1"/>
            <a:r>
              <a:rPr lang="en-US" altLang="zh-TW"/>
              <a:t>The subset of SQL supports the creation, deletion, and modification to definitions for tables and views.</a:t>
            </a:r>
          </a:p>
          <a:p>
            <a:pPr lvl="1" eaLnBrk="1" hangingPunct="1"/>
            <a:r>
              <a:rPr lang="en-US" altLang="zh-TW">
                <a:solidFill>
                  <a:schemeClr val="accent2"/>
                </a:solidFill>
              </a:rPr>
              <a:t>Triggers and Advanced Integrity Constraints</a:t>
            </a:r>
          </a:p>
          <a:p>
            <a:pPr lvl="2" eaLnBrk="1" hangingPunct="1"/>
            <a:r>
              <a:rPr lang="en-US" altLang="zh-TW"/>
              <a:t>The feature was introduced in SQL:1999. The  standard includes support for triggers, which are action executed by the DBMS whenever changes to the database meet conditions specified in the trigger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>
            <a:extLst>
              <a:ext uri="{FF2B5EF4-FFF2-40B4-BE49-F238E27FC236}">
                <a16:creationId xmlns:a16="http://schemas.microsoft.com/office/drawing/2014/main" id="{32CB0B82-C36E-2246-B66F-5CA678BE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FDB77-A517-7E4D-84AC-3D282DD4A24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EA5CB4B-1E39-D146-87DF-B188C338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5800"/>
            <a:ext cx="8613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800" i="1" u="none">
                <a:solidFill>
                  <a:schemeClr val="accent2"/>
                </a:solidFill>
                <a:latin typeface="Book Antiqua" panose="02040602050305030304" pitchFamily="18" charset="0"/>
              </a:rPr>
              <a:t>Example</a:t>
            </a:r>
            <a:r>
              <a:rPr kumimoji="0" lang="en-US" altLang="zh-TW" sz="2800" i="1" u="none">
                <a:latin typeface="Book Antiqua" panose="02040602050305030304" pitchFamily="18" charset="0"/>
              </a:rPr>
              <a:t>: </a:t>
            </a:r>
            <a:r>
              <a:rPr kumimoji="0" lang="en-US" altLang="zh-TW" sz="2800" i="1" u="none">
                <a:solidFill>
                  <a:srgbClr val="000066"/>
                </a:solidFill>
                <a:latin typeface="Book Antiqua" panose="02040602050305030304" pitchFamily="18" charset="0"/>
              </a:rPr>
              <a:t>Find names of sailors who’ve reserved boat #103: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CAE9EB4-865C-7243-A4B6-7DCF0D7A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71600"/>
            <a:ext cx="4648200" cy="16129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S.sid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IN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R.bid=103)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2530C83-0C04-8F40-91E3-46A9D9493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8077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A very powerful feature of SQL:  a </a:t>
            </a:r>
            <a:r>
              <a:rPr lang="en-US" altLang="zh-TW" sz="2000" u="none">
                <a:solidFill>
                  <a:schemeClr val="accent2"/>
                </a:solidFill>
              </a:rPr>
              <a:t>WHERE</a:t>
            </a:r>
            <a:r>
              <a:rPr lang="en-US" altLang="zh-TW" sz="2400" u="none"/>
              <a:t> clause can itself contain an SQL query!  (Actually, so can </a:t>
            </a:r>
            <a:r>
              <a:rPr lang="en-US" altLang="zh-TW" sz="2000" u="none">
                <a:solidFill>
                  <a:schemeClr val="accent2"/>
                </a:solidFill>
              </a:rPr>
              <a:t>FROM</a:t>
            </a:r>
            <a:r>
              <a:rPr lang="en-US" altLang="zh-TW" sz="2400" u="none"/>
              <a:t> and </a:t>
            </a:r>
            <a:r>
              <a:rPr lang="en-US" altLang="zh-TW" sz="2000" u="none">
                <a:solidFill>
                  <a:schemeClr val="accent2"/>
                </a:solidFill>
              </a:rPr>
              <a:t>HAVING</a:t>
            </a:r>
            <a:r>
              <a:rPr lang="en-US" altLang="zh-TW" sz="2400" u="none"/>
              <a:t> clauses.)</a:t>
            </a:r>
          </a:p>
          <a:p>
            <a:pPr eaLnBrk="1" hangingPunct="1"/>
            <a:r>
              <a:rPr lang="en-US" altLang="zh-TW" sz="2400" u="none"/>
              <a:t>To find sailors who’ve </a:t>
            </a:r>
            <a:r>
              <a:rPr lang="en-US" altLang="zh-TW" sz="2400" i="1" u="none"/>
              <a:t>not</a:t>
            </a:r>
            <a:r>
              <a:rPr lang="en-US" altLang="zh-TW" sz="2400" u="none"/>
              <a:t> reserved #103, use </a:t>
            </a:r>
            <a:r>
              <a:rPr lang="en-US" altLang="zh-TW" sz="2000" u="none">
                <a:solidFill>
                  <a:schemeClr val="accent2"/>
                </a:solidFill>
              </a:rPr>
              <a:t>NOT IN</a:t>
            </a:r>
            <a:r>
              <a:rPr lang="en-US" altLang="zh-TW" sz="2400" u="none"/>
              <a:t>.</a:t>
            </a:r>
          </a:p>
          <a:p>
            <a:pPr eaLnBrk="1" hangingPunct="1"/>
            <a:r>
              <a:rPr lang="en-US" altLang="zh-TW" sz="2400" u="none"/>
              <a:t>To understand semantics of nested queries, think of a </a:t>
            </a:r>
            <a:r>
              <a:rPr lang="en-US" altLang="zh-TW" sz="2400" i="1">
                <a:solidFill>
                  <a:schemeClr val="accent2"/>
                </a:solidFill>
              </a:rPr>
              <a:t>nested loops</a:t>
            </a:r>
            <a:r>
              <a:rPr lang="en-US" altLang="zh-TW" sz="2400" u="none"/>
              <a:t> evaluation:  </a:t>
            </a:r>
            <a:r>
              <a:rPr lang="en-US" altLang="zh-TW" sz="2400" i="1" u="none"/>
              <a:t>For each Sailors tuple, check the qualification by computing the subquery.</a:t>
            </a:r>
          </a:p>
        </p:txBody>
      </p:sp>
      <p:sp>
        <p:nvSpPr>
          <p:cNvPr id="45061" name="TextBox 1">
            <a:extLst>
              <a:ext uri="{FF2B5EF4-FFF2-40B4-BE49-F238E27FC236}">
                <a16:creationId xmlns:a16="http://schemas.microsoft.com/office/drawing/2014/main" id="{81EE3423-8BD5-DB46-A45C-40D88C5C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1524000"/>
            <a:ext cx="21494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Note that this query can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be implemented easily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without using nested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structure.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BA45583B-66E8-114D-80CF-841E384B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0D7C6B-75BC-B746-BCB1-8B9F4EB9E97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A6E18CC-6526-434F-BB36-03B11DA32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Correlated Nested Queries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187B1B0-7907-4042-BBD1-92A24D7D5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 the previous example, the inner subquery has been completely independent of the outer query.</a:t>
            </a:r>
          </a:p>
          <a:p>
            <a:pPr eaLnBrk="1" hangingPunct="1"/>
            <a:r>
              <a:rPr lang="en-US" altLang="zh-TW"/>
              <a:t>In general, the inner subquery could depend on the row currently being examined in the outer query.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>
            <a:extLst>
              <a:ext uri="{FF2B5EF4-FFF2-40B4-BE49-F238E27FC236}">
                <a16:creationId xmlns:a16="http://schemas.microsoft.com/office/drawing/2014/main" id="{C7821907-A86F-0544-845F-7EB0A04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D11B4-12FA-B24E-988D-400D4D42305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0B95A71-B320-D04B-B8BD-D0B3F1E4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0881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800" i="1" u="none">
                <a:solidFill>
                  <a:schemeClr val="accent2"/>
                </a:solidFill>
                <a:latin typeface="Book Antiqua" panose="02040602050305030304" pitchFamily="18" charset="0"/>
              </a:rPr>
              <a:t>Example</a:t>
            </a:r>
            <a:r>
              <a:rPr kumimoji="0" lang="en-US" altLang="zh-TW" sz="2800" i="1" u="none">
                <a:latin typeface="Book Antiqua" panose="02040602050305030304" pitchFamily="18" charset="0"/>
              </a:rPr>
              <a:t>: </a:t>
            </a:r>
            <a:r>
              <a:rPr kumimoji="0" lang="en-US" altLang="zh-TW" sz="2800" i="1" u="none">
                <a:solidFill>
                  <a:srgbClr val="000066"/>
                </a:solidFill>
                <a:latin typeface="Book Antiqua" panose="02040602050305030304" pitchFamily="18" charset="0"/>
              </a:rPr>
              <a:t>Find names of sailors who’ve reserved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800" i="1" u="none">
                <a:solidFill>
                  <a:srgbClr val="000066"/>
                </a:solidFill>
                <a:latin typeface="Book Antiqua" panose="02040602050305030304" pitchFamily="18" charset="0"/>
              </a:rPr>
              <a:t>boat #103: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85C20FF-B42A-8448-886F-CEF5D3C2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156325" cy="16129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 EXISTS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R.bid=103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</a:t>
            </a:r>
            <a:r>
              <a:rPr kumimoji="0" lang="en-US" altLang="zh-TW" sz="2000">
                <a:latin typeface="Book Antiqua" panose="02040602050305030304" pitchFamily="18" charset="0"/>
              </a:rPr>
              <a:t>S.sid</a:t>
            </a:r>
            <a:r>
              <a:rPr kumimoji="0" lang="en-US" altLang="zh-TW" sz="2000" u="none">
                <a:latin typeface="Book Antiqua" panose="02040602050305030304" pitchFamily="18" charset="0"/>
              </a:rPr>
              <a:t>=R.sid)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AC35990-FA9D-8A4C-AED9-19508343C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830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accent2"/>
                </a:solidFill>
              </a:rPr>
              <a:t>EXISTS</a:t>
            </a:r>
            <a:r>
              <a:rPr lang="en-US" altLang="zh-TW" sz="2400" u="none">
                <a:solidFill>
                  <a:schemeClr val="accent2"/>
                </a:solidFill>
              </a:rPr>
              <a:t> </a:t>
            </a:r>
            <a:r>
              <a:rPr lang="en-US" altLang="zh-TW" sz="2400" u="none"/>
              <a:t>is another set comparison operator, which allows us to test whether a set is nonempty. </a:t>
            </a:r>
            <a:r>
              <a:rPr lang="en-US" altLang="zh-TW" sz="2000" u="none">
                <a:solidFill>
                  <a:srgbClr val="FF0000"/>
                </a:solidFill>
              </a:rPr>
              <a:t>(Return true if the result is non-empty)</a:t>
            </a:r>
          </a:p>
          <a:p>
            <a:pPr eaLnBrk="1" hangingPunct="1"/>
            <a:r>
              <a:rPr lang="en-US" altLang="zh-TW" sz="2400" u="none"/>
              <a:t>If </a:t>
            </a:r>
            <a:r>
              <a:rPr lang="en-US" altLang="zh-TW" sz="2000" u="none">
                <a:solidFill>
                  <a:schemeClr val="accent2"/>
                </a:solidFill>
              </a:rPr>
              <a:t>UNIQUE</a:t>
            </a:r>
            <a:r>
              <a:rPr lang="en-US" altLang="zh-TW" sz="2000" u="none"/>
              <a:t> </a:t>
            </a:r>
            <a:r>
              <a:rPr lang="en-US" altLang="zh-TW" sz="2400" u="none"/>
              <a:t>is used, and * is replaced by </a:t>
            </a:r>
            <a:r>
              <a:rPr lang="en-US" altLang="zh-TW" sz="2400" i="1" u="none"/>
              <a:t>R.bid</a:t>
            </a:r>
            <a:r>
              <a:rPr lang="en-US" altLang="zh-TW" sz="2400" u="none"/>
              <a:t>, finds sailors with at most one reservation for boat #103.  (</a:t>
            </a:r>
            <a:r>
              <a:rPr lang="en-US" altLang="zh-TW" sz="2000" u="none"/>
              <a:t>UNIQUE</a:t>
            </a:r>
            <a:r>
              <a:rPr lang="en-US" altLang="zh-TW" sz="2400" u="none"/>
              <a:t> checks for duplicate tuples</a:t>
            </a:r>
            <a:r>
              <a:rPr lang="en-US" altLang="zh-TW" sz="2400" u="none">
                <a:solidFill>
                  <a:srgbClr val="FF0000"/>
                </a:solidFill>
              </a:rPr>
              <a:t> </a:t>
            </a:r>
            <a:r>
              <a:rPr lang="en-US" altLang="zh-TW" sz="2000" u="none">
                <a:solidFill>
                  <a:srgbClr val="FF0000"/>
                </a:solidFill>
              </a:rPr>
              <a:t>(Return true if the result has no duplicate record)</a:t>
            </a:r>
            <a:r>
              <a:rPr lang="en-US" altLang="zh-TW" sz="2400" u="none"/>
              <a:t>; </a:t>
            </a:r>
            <a:br>
              <a:rPr lang="en-US" altLang="zh-TW" sz="2400" u="none"/>
            </a:br>
            <a:r>
              <a:rPr lang="en-US" altLang="zh-TW" sz="2400" u="none"/>
              <a:t>* denotes all attributes. Why do we have to replace * by </a:t>
            </a:r>
            <a:r>
              <a:rPr lang="en-US" altLang="zh-TW" sz="2400" i="1" u="none"/>
              <a:t>R.bid</a:t>
            </a:r>
            <a:r>
              <a:rPr lang="en-US" altLang="zh-TW" sz="2400" u="none"/>
              <a:t>?)</a:t>
            </a:r>
            <a:r>
              <a:rPr lang="en-US" altLang="zh-TW" sz="2400" u="none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TW" sz="2400" u="none"/>
              <a:t>Illustrates why, in general, subquery must be re-computed for each Sailors tuple.</a:t>
            </a:r>
          </a:p>
        </p:txBody>
      </p:sp>
      <p:sp>
        <p:nvSpPr>
          <p:cNvPr id="47109" name="Freeform 5">
            <a:extLst>
              <a:ext uri="{FF2B5EF4-FFF2-40B4-BE49-F238E27FC236}">
                <a16:creationId xmlns:a16="http://schemas.microsoft.com/office/drawing/2014/main" id="{40B52CA4-87AD-7D4A-AAE7-2E7395B14F1A}"/>
              </a:ext>
            </a:extLst>
          </p:cNvPr>
          <p:cNvSpPr>
            <a:spLocks/>
          </p:cNvSpPr>
          <p:nvPr/>
        </p:nvSpPr>
        <p:spPr bwMode="auto">
          <a:xfrm>
            <a:off x="2971800" y="1849438"/>
            <a:ext cx="2808288" cy="1046162"/>
          </a:xfrm>
          <a:custGeom>
            <a:avLst/>
            <a:gdLst>
              <a:gd name="T0" fmla="*/ 0 w 1769"/>
              <a:gd name="T1" fmla="*/ 0 h 659"/>
              <a:gd name="T2" fmla="*/ 2147483646 w 1769"/>
              <a:gd name="T3" fmla="*/ 0 h 659"/>
              <a:gd name="T4" fmla="*/ 2147483646 w 1769"/>
              <a:gd name="T5" fmla="*/ 2147483646 h 659"/>
              <a:gd name="T6" fmla="*/ 0 60000 65536"/>
              <a:gd name="T7" fmla="*/ 0 60000 65536"/>
              <a:gd name="T8" fmla="*/ 0 60000 65536"/>
              <a:gd name="T9" fmla="*/ 0 w 1769"/>
              <a:gd name="T10" fmla="*/ 0 h 659"/>
              <a:gd name="T11" fmla="*/ 1769 w 1769"/>
              <a:gd name="T12" fmla="*/ 659 h 6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659">
                <a:moveTo>
                  <a:pt x="0" y="0"/>
                </a:moveTo>
                <a:lnTo>
                  <a:pt x="1769" y="0"/>
                </a:lnTo>
                <a:lnTo>
                  <a:pt x="1768" y="659"/>
                </a:lnTo>
              </a:path>
            </a:pathLst>
          </a:custGeom>
          <a:noFill/>
          <a:ln w="952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E192EB2C-F7CA-3841-8784-47F65628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C50D7-A901-AB45-993F-9873F865C11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4D1E45A-2403-E34D-AF58-338BC7E7A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Set-comparison Operators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F93CFB96-D26E-AB42-9ECE-87F52235C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</p:spPr>
        <p:txBody>
          <a:bodyPr/>
          <a:lstStyle/>
          <a:p>
            <a:pPr eaLnBrk="1" hangingPunct="1"/>
            <a:r>
              <a:rPr lang="en-US" altLang="zh-TW" sz="2400"/>
              <a:t>We’ve already seen </a:t>
            </a:r>
            <a:r>
              <a:rPr lang="en-US" altLang="zh-TW" sz="2000"/>
              <a:t>IN, EXISTS </a:t>
            </a:r>
            <a:r>
              <a:rPr lang="en-US" altLang="zh-TW" sz="2400"/>
              <a:t>and </a:t>
            </a:r>
            <a:r>
              <a:rPr lang="en-US" altLang="zh-TW" sz="2000"/>
              <a:t>UNIQUE</a:t>
            </a:r>
            <a:r>
              <a:rPr lang="en-US" altLang="zh-TW" sz="2400"/>
              <a:t>.  </a:t>
            </a:r>
            <a:br>
              <a:rPr lang="en-US" altLang="zh-TW" sz="2400"/>
            </a:br>
            <a:r>
              <a:rPr lang="en-US" altLang="zh-TW" sz="2400"/>
              <a:t>We can also use </a:t>
            </a:r>
            <a:r>
              <a:rPr lang="en-US" altLang="zh-TW" sz="2000">
                <a:solidFill>
                  <a:schemeClr val="accent2"/>
                </a:solidFill>
              </a:rPr>
              <a:t>NOT IN, NOT EXISTS </a:t>
            </a:r>
            <a:r>
              <a:rPr lang="en-US" altLang="zh-TW" sz="2400"/>
              <a:t>and </a:t>
            </a:r>
            <a:r>
              <a:rPr lang="en-US" altLang="zh-TW" sz="2000">
                <a:solidFill>
                  <a:schemeClr val="accent2"/>
                </a:solidFill>
              </a:rPr>
              <a:t>NOT UNIQUE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400"/>
              <a:t>Also available:  </a:t>
            </a:r>
            <a:r>
              <a:rPr lang="en-US" altLang="zh-TW" sz="2400" i="1">
                <a:solidFill>
                  <a:schemeClr val="accent2"/>
                </a:solidFill>
              </a:rPr>
              <a:t>op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  <a:r>
              <a:rPr lang="en-US" altLang="zh-TW" sz="2000">
                <a:solidFill>
                  <a:schemeClr val="accent2"/>
                </a:solidFill>
              </a:rPr>
              <a:t>ANY</a:t>
            </a:r>
            <a:r>
              <a:rPr lang="en-US" altLang="zh-TW" sz="2400">
                <a:solidFill>
                  <a:schemeClr val="accent2"/>
                </a:solidFill>
              </a:rPr>
              <a:t>, </a:t>
            </a:r>
            <a:r>
              <a:rPr lang="en-US" altLang="zh-TW" sz="2400" i="1">
                <a:solidFill>
                  <a:schemeClr val="accent2"/>
                </a:solidFill>
              </a:rPr>
              <a:t>op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  <a:r>
              <a:rPr lang="en-US" altLang="zh-TW" sz="2000">
                <a:solidFill>
                  <a:schemeClr val="accent2"/>
                </a:solidFill>
              </a:rPr>
              <a:t>ALL</a:t>
            </a:r>
            <a:endParaRPr lang="en-US" altLang="zh-TW" sz="240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000"/>
              <a:t>Where op is one of the arithmetic comparison operators</a:t>
            </a:r>
          </a:p>
          <a:p>
            <a:pPr lvl="1" eaLnBrk="1" hangingPunct="1"/>
            <a:r>
              <a:rPr lang="en-US" altLang="zh-TW" sz="2000">
                <a:solidFill>
                  <a:schemeClr val="accent2"/>
                </a:solidFill>
              </a:rPr>
              <a:t>SOME </a:t>
            </a:r>
            <a:r>
              <a:rPr lang="en-US" altLang="zh-TW" sz="2000"/>
              <a:t>is also available, but it is just a synonym for </a:t>
            </a:r>
            <a:r>
              <a:rPr lang="en-US" altLang="zh-TW" sz="2000">
                <a:solidFill>
                  <a:schemeClr val="accent2"/>
                </a:solidFill>
              </a:rPr>
              <a:t>ANY</a:t>
            </a:r>
            <a:r>
              <a:rPr lang="en-US" altLang="zh-TW" sz="2000"/>
              <a:t>.</a:t>
            </a:r>
            <a:endParaRPr lang="en-US" altLang="zh-TW" sz="200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Example</a:t>
            </a:r>
            <a:r>
              <a:rPr lang="en-US" altLang="zh-TW" sz="2400">
                <a:solidFill>
                  <a:srgbClr val="000066"/>
                </a:solidFill>
              </a:rPr>
              <a:t>: Find sailors whose rating is greater than that of some sailor called Horatio:</a:t>
            </a:r>
          </a:p>
        </p:txBody>
      </p:sp>
      <p:graphicFrame>
        <p:nvGraphicFramePr>
          <p:cNvPr id="48132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750F05A-D0DD-7C42-A5AE-3BD05E8D3CC2}"/>
              </a:ext>
            </a:extLst>
          </p:cNvPr>
          <p:cNvGraphicFramePr>
            <a:graphicFrameLocks/>
          </p:cNvGraphicFramePr>
          <p:nvPr/>
        </p:nvGraphicFramePr>
        <p:xfrm>
          <a:off x="7162800" y="2819400"/>
          <a:ext cx="1600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3" imgW="38328600" imgH="8775700" progId="Equation.3">
                  <p:embed/>
                </p:oleObj>
              </mc:Choice>
              <mc:Fallback>
                <p:oleObj name="Equation" r:id="rId3" imgW="38328600" imgH="87757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819400"/>
                        <a:ext cx="16002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6">
            <a:extLst>
              <a:ext uri="{FF2B5EF4-FFF2-40B4-BE49-F238E27FC236}">
                <a16:creationId xmlns:a16="http://schemas.microsoft.com/office/drawing/2014/main" id="{6248146D-A3C5-094C-AB54-41B14E21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59300"/>
            <a:ext cx="6127750" cy="16129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S.rating </a:t>
            </a:r>
            <a:r>
              <a:rPr kumimoji="0" lang="en-US" altLang="zh-TW" sz="2000" u="none">
                <a:solidFill>
                  <a:schemeClr val="accent2"/>
                </a:solidFill>
                <a:latin typeface="Book Antiqua" panose="02040602050305030304" pitchFamily="18" charset="0"/>
              </a:rPr>
              <a:t>&gt; 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ANY</a:t>
            </a:r>
            <a:r>
              <a:rPr kumimoji="0" lang="en-US" altLang="zh-TW" sz="2000" u="none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(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S2.rating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S2.sname=‘Horatio’)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>
            <a:extLst>
              <a:ext uri="{FF2B5EF4-FFF2-40B4-BE49-F238E27FC236}">
                <a16:creationId xmlns:a16="http://schemas.microsoft.com/office/drawing/2014/main" id="{362767A7-C179-2542-8E3B-CDB8518D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9739C-9DAC-3449-B9D2-E9EB642E1B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grpSp>
        <p:nvGrpSpPr>
          <p:cNvPr id="49154" name="Group 2">
            <a:extLst>
              <a:ext uri="{FF2B5EF4-FFF2-40B4-BE49-F238E27FC236}">
                <a16:creationId xmlns:a16="http://schemas.microsoft.com/office/drawing/2014/main" id="{01785C04-0C4D-D641-9271-50ED5EE7BDC8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49159" name="Text Box 3">
              <a:extLst>
                <a:ext uri="{FF2B5EF4-FFF2-40B4-BE49-F238E27FC236}">
                  <a16:creationId xmlns:a16="http://schemas.microsoft.com/office/drawing/2014/main" id="{01C9CED7-1DF8-E94B-AA07-DD2474DB8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9160" name="Rectangle 4">
              <a:extLst>
                <a:ext uri="{FF2B5EF4-FFF2-40B4-BE49-F238E27FC236}">
                  <a16:creationId xmlns:a16="http://schemas.microsoft.com/office/drawing/2014/main" id="{610CBB55-0DC9-A840-AFF3-2F2B0013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9161" name="Rectangle 5">
              <a:extLst>
                <a:ext uri="{FF2B5EF4-FFF2-40B4-BE49-F238E27FC236}">
                  <a16:creationId xmlns:a16="http://schemas.microsoft.com/office/drawing/2014/main" id="{D2183A81-BED0-374B-AE7A-102255D63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9162" name="Rectangle 6">
              <a:extLst>
                <a:ext uri="{FF2B5EF4-FFF2-40B4-BE49-F238E27FC236}">
                  <a16:creationId xmlns:a16="http://schemas.microsoft.com/office/drawing/2014/main" id="{E3384DF1-15B8-CA41-9954-369F1C4A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9163" name="Text Box 7">
              <a:extLst>
                <a:ext uri="{FF2B5EF4-FFF2-40B4-BE49-F238E27FC236}">
                  <a16:creationId xmlns:a16="http://schemas.microsoft.com/office/drawing/2014/main" id="{BDCF656A-BD3A-8141-8301-FF9BA41AC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9164" name="Rectangle 8">
              <a:extLst>
                <a:ext uri="{FF2B5EF4-FFF2-40B4-BE49-F238E27FC236}">
                  <a16:creationId xmlns:a16="http://schemas.microsoft.com/office/drawing/2014/main" id="{52466C56-A4E5-F947-8C44-69484C43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9165" name="Rectangle 9">
              <a:extLst>
                <a:ext uri="{FF2B5EF4-FFF2-40B4-BE49-F238E27FC236}">
                  <a16:creationId xmlns:a16="http://schemas.microsoft.com/office/drawing/2014/main" id="{A527446A-F8DA-FD4A-AF41-070CAC693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9166" name="Rectangle 10">
              <a:extLst>
                <a:ext uri="{FF2B5EF4-FFF2-40B4-BE49-F238E27FC236}">
                  <a16:creationId xmlns:a16="http://schemas.microsoft.com/office/drawing/2014/main" id="{6829BAAC-2156-174B-B85F-61784E1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9167" name="Rectangle 11">
              <a:extLst>
                <a:ext uri="{FF2B5EF4-FFF2-40B4-BE49-F238E27FC236}">
                  <a16:creationId xmlns:a16="http://schemas.microsoft.com/office/drawing/2014/main" id="{38447920-DF48-5C44-92E3-D2B5A427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9168" name="Text Box 12">
              <a:extLst>
                <a:ext uri="{FF2B5EF4-FFF2-40B4-BE49-F238E27FC236}">
                  <a16:creationId xmlns:a16="http://schemas.microsoft.com/office/drawing/2014/main" id="{E2A84E02-8204-AB4E-AEF8-2A6751AC1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9169" name="Rectangle 13">
              <a:extLst>
                <a:ext uri="{FF2B5EF4-FFF2-40B4-BE49-F238E27FC236}">
                  <a16:creationId xmlns:a16="http://schemas.microsoft.com/office/drawing/2014/main" id="{43C0C0D3-0039-EF4C-AAB1-856EF2AC4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9170" name="Rectangle 14">
              <a:extLst>
                <a:ext uri="{FF2B5EF4-FFF2-40B4-BE49-F238E27FC236}">
                  <a16:creationId xmlns:a16="http://schemas.microsoft.com/office/drawing/2014/main" id="{760B3AD4-8AFA-294B-964E-A75FFCFC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9171" name="Rectangle 15">
              <a:extLst>
                <a:ext uri="{FF2B5EF4-FFF2-40B4-BE49-F238E27FC236}">
                  <a16:creationId xmlns:a16="http://schemas.microsoft.com/office/drawing/2014/main" id="{287731C5-83D7-2345-B916-6BEAB66F5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B125C877-C748-984A-8B8D-20EC9B80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229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sailors whose rating is better than every sailor called Horatio.</a:t>
            </a:r>
          </a:p>
        </p:txBody>
      </p:sp>
      <p:sp>
        <p:nvSpPr>
          <p:cNvPr id="49156" name="Rectangle 18">
            <a:extLst>
              <a:ext uri="{FF2B5EF4-FFF2-40B4-BE49-F238E27FC236}">
                <a16:creationId xmlns:a16="http://schemas.microsoft.com/office/drawing/2014/main" id="{E0E0CF8C-0FB2-B749-A5D3-E3C71968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5529263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 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&gt; 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ALL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S2.sname=‘Horatio’)</a:t>
            </a:r>
          </a:p>
        </p:txBody>
      </p:sp>
      <p:sp>
        <p:nvSpPr>
          <p:cNvPr id="36883" name="Rectangle 19">
            <a:extLst>
              <a:ext uri="{FF2B5EF4-FFF2-40B4-BE49-F238E27FC236}">
                <a16:creationId xmlns:a16="http://schemas.microsoft.com/office/drawing/2014/main" id="{C9A4412C-C05A-CE46-9292-16838849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00500"/>
            <a:ext cx="7772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sailors with the highest rating.</a:t>
            </a:r>
          </a:p>
        </p:txBody>
      </p:sp>
      <p:sp>
        <p:nvSpPr>
          <p:cNvPr id="49158" name="Rectangle 20">
            <a:extLst>
              <a:ext uri="{FF2B5EF4-FFF2-40B4-BE49-F238E27FC236}">
                <a16:creationId xmlns:a16="http://schemas.microsoft.com/office/drawing/2014/main" id="{D9AF1B41-1857-5849-916B-063C18A6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38713"/>
            <a:ext cx="5181600" cy="14620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 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&gt;= 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ALL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51312F0A-F1A9-E44E-A85A-655789EF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D81184-A3B0-344D-895B-3286EA3DDDA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08FA5F64-A11C-7B4D-93E5-48FC0CDB5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/>
              <a:t>Rewriting INTERSECT queries using IN</a:t>
            </a:r>
          </a:p>
          <a:p>
            <a:pPr eaLnBrk="1" hangingPunct="1"/>
            <a:endParaRPr lang="en-US" altLang="zh-TW"/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CFB76EA7-5F46-7449-B0F1-B28E5ABD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0975"/>
            <a:ext cx="8178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solidFill>
                  <a:schemeClr val="accent2"/>
                </a:solidFill>
                <a:latin typeface="Book Antiqua" panose="02040602050305030304" pitchFamily="18" charset="0"/>
              </a:rPr>
              <a:t>Example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: </a:t>
            </a:r>
            <a:r>
              <a:rPr kumimoji="0" lang="en-US" altLang="zh-TW" sz="2400" i="1" u="none">
                <a:solidFill>
                  <a:srgbClr val="000066"/>
                </a:solidFill>
                <a:latin typeface="Book Antiqua" panose="02040602050305030304" pitchFamily="18" charset="0"/>
              </a:rPr>
              <a:t>Find sid’s of sailors who’ve reserved both a red and a green boat: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888147AE-23EF-B24C-97E9-F76B9FA9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408238"/>
            <a:ext cx="6680200" cy="2011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IN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S2, Boats B2, Reserves R2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S2.sid=R2.sid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R2.bid=B2.bid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B2.color=‘green’)</a:t>
            </a:r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D4BC66DE-D3F7-2E44-9E7D-4B6767558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8458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Similarly, </a:t>
            </a:r>
            <a:r>
              <a:rPr lang="en-US" altLang="zh-TW" sz="2000" u="none"/>
              <a:t>EXCEPT</a:t>
            </a:r>
            <a:r>
              <a:rPr lang="en-US" altLang="zh-TW" sz="2400" u="none"/>
              <a:t> queries can be re-written using </a:t>
            </a:r>
            <a:r>
              <a:rPr lang="en-US" altLang="zh-TW" sz="2000" u="none"/>
              <a:t>NOT IN</a:t>
            </a:r>
            <a:r>
              <a:rPr lang="en-US" altLang="zh-TW" sz="2400" u="none"/>
              <a:t>.  </a:t>
            </a:r>
          </a:p>
          <a:p>
            <a:pPr eaLnBrk="1" hangingPunct="1"/>
            <a:r>
              <a:rPr lang="en-US" altLang="zh-TW" sz="2400" u="none"/>
              <a:t>To find </a:t>
            </a:r>
            <a:r>
              <a:rPr lang="en-US" altLang="zh-TW" sz="2400" i="1" u="none"/>
              <a:t>names</a:t>
            </a:r>
            <a:r>
              <a:rPr lang="en-US" altLang="zh-TW" sz="2400" u="none"/>
              <a:t> (not </a:t>
            </a:r>
            <a:r>
              <a:rPr lang="en-US" altLang="zh-TW" sz="2400" i="1" u="none"/>
              <a:t>sid</a:t>
            </a:r>
            <a:r>
              <a:rPr lang="en-US" altLang="zh-TW" sz="2400" u="none"/>
              <a:t>’s) of Sailors who’ve reserved both red and green boats, just replace</a:t>
            </a:r>
            <a:r>
              <a:rPr lang="en-US" altLang="zh-TW" sz="2400" i="1" u="none"/>
              <a:t> S.sid </a:t>
            </a:r>
            <a:r>
              <a:rPr lang="en-US" altLang="zh-TW" sz="2400" u="none"/>
              <a:t>by </a:t>
            </a:r>
            <a:r>
              <a:rPr lang="en-US" altLang="zh-TW" sz="2400" i="1" u="none"/>
              <a:t>S.sname</a:t>
            </a:r>
            <a:r>
              <a:rPr lang="en-US" altLang="zh-TW" sz="2400" u="none"/>
              <a:t> in </a:t>
            </a:r>
            <a:r>
              <a:rPr lang="en-US" altLang="zh-TW" sz="2000" u="none"/>
              <a:t>SELECT</a:t>
            </a:r>
            <a:r>
              <a:rPr lang="en-US" altLang="zh-TW" sz="2400" u="none"/>
              <a:t> clause.  (What about </a:t>
            </a:r>
            <a:r>
              <a:rPr lang="en-US" altLang="zh-TW" sz="2000" u="none"/>
              <a:t>INTERSECT</a:t>
            </a:r>
            <a:r>
              <a:rPr lang="en-US" altLang="zh-TW" sz="2400" u="none"/>
              <a:t> query? [ see p. 150 of the textbook])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174ACD62-D148-1C40-B94F-3838704D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A9B63-09CD-4E43-BADE-81B89A25511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C5821AE-47A2-8F45-A03C-93C1EA3C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Division in SQL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FCE637EE-14E7-254F-8643-3F102DB463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solidFill>
                  <a:schemeClr val="accent2"/>
                </a:solidFill>
                <a:latin typeface="Book Antiqua" panose="02040602050305030304" pitchFamily="18" charset="0"/>
              </a:rPr>
              <a:t>Example:</a:t>
            </a:r>
            <a:r>
              <a:rPr kumimoji="0" lang="en-US" altLang="zh-TW" sz="2400">
                <a:solidFill>
                  <a:srgbClr val="CF0E30"/>
                </a:solidFill>
                <a:latin typeface="Book Antiqua" panose="02040602050305030304" pitchFamily="18" charset="0"/>
              </a:rPr>
              <a:t> </a:t>
            </a:r>
            <a:r>
              <a:rPr kumimoji="0" lang="en-US" altLang="zh-TW" sz="2400">
                <a:solidFill>
                  <a:srgbClr val="000066"/>
                </a:solidFill>
                <a:latin typeface="Book Antiqua" panose="02040602050305030304" pitchFamily="18" charset="0"/>
              </a:rPr>
              <a:t>Find sailors who’ve reserved all boats.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B17A36E4-F78D-704A-AEA6-95F5C2FC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81225"/>
            <a:ext cx="3378200" cy="25431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 NOT EXISTS 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((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Boats 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EXCEPT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R.sid=S.sid))</a:t>
            </a:r>
          </a:p>
        </p:txBody>
      </p:sp>
      <p:grpSp>
        <p:nvGrpSpPr>
          <p:cNvPr id="51205" name="Group 6">
            <a:extLst>
              <a:ext uri="{FF2B5EF4-FFF2-40B4-BE49-F238E27FC236}">
                <a16:creationId xmlns:a16="http://schemas.microsoft.com/office/drawing/2014/main" id="{9FB58606-6EE0-184B-A6AC-D528557EF67A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087563"/>
            <a:ext cx="4198937" cy="884237"/>
            <a:chOff x="763" y="378"/>
            <a:chExt cx="2540" cy="494"/>
          </a:xfrm>
        </p:grpSpPr>
        <p:sp>
          <p:nvSpPr>
            <p:cNvPr id="51213" name="Text Box 7">
              <a:extLst>
                <a:ext uri="{FF2B5EF4-FFF2-40B4-BE49-F238E27FC236}">
                  <a16:creationId xmlns:a16="http://schemas.microsoft.com/office/drawing/2014/main" id="{767C3605-E68A-EB48-95D6-1FA025EC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1214" name="Rectangle 8">
              <a:extLst>
                <a:ext uri="{FF2B5EF4-FFF2-40B4-BE49-F238E27FC236}">
                  <a16:creationId xmlns:a16="http://schemas.microsoft.com/office/drawing/2014/main" id="{5F1DF9A6-B75C-6F45-9831-8F407B9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1215" name="Rectangle 9">
              <a:extLst>
                <a:ext uri="{FF2B5EF4-FFF2-40B4-BE49-F238E27FC236}">
                  <a16:creationId xmlns:a16="http://schemas.microsoft.com/office/drawing/2014/main" id="{39C305C6-72EE-1B48-B87E-FCB15E7A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1216" name="Rectangle 10">
              <a:extLst>
                <a:ext uri="{FF2B5EF4-FFF2-40B4-BE49-F238E27FC236}">
                  <a16:creationId xmlns:a16="http://schemas.microsoft.com/office/drawing/2014/main" id="{0E12B994-7A80-AE4B-A85F-64739E939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1217" name="Text Box 11">
              <a:extLst>
                <a:ext uri="{FF2B5EF4-FFF2-40B4-BE49-F238E27FC236}">
                  <a16:creationId xmlns:a16="http://schemas.microsoft.com/office/drawing/2014/main" id="{4553DD8F-BBD9-6743-9162-6AEC6BDDE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1218" name="Rectangle 12">
              <a:extLst>
                <a:ext uri="{FF2B5EF4-FFF2-40B4-BE49-F238E27FC236}">
                  <a16:creationId xmlns:a16="http://schemas.microsoft.com/office/drawing/2014/main" id="{2B248851-D25A-2E4C-88BA-DD1A0BC2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1219" name="Rectangle 13">
              <a:extLst>
                <a:ext uri="{FF2B5EF4-FFF2-40B4-BE49-F238E27FC236}">
                  <a16:creationId xmlns:a16="http://schemas.microsoft.com/office/drawing/2014/main" id="{52AC9576-BDA2-BA43-8181-4399AAE24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1220" name="Rectangle 14">
              <a:extLst>
                <a:ext uri="{FF2B5EF4-FFF2-40B4-BE49-F238E27FC236}">
                  <a16:creationId xmlns:a16="http://schemas.microsoft.com/office/drawing/2014/main" id="{D3A29605-7929-7B41-ADEF-EEF87544A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1221" name="Rectangle 15">
              <a:extLst>
                <a:ext uri="{FF2B5EF4-FFF2-40B4-BE49-F238E27FC236}">
                  <a16:creationId xmlns:a16="http://schemas.microsoft.com/office/drawing/2014/main" id="{362F2005-291B-A642-9CAD-DC6B9A915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1222" name="Text Box 16">
              <a:extLst>
                <a:ext uri="{FF2B5EF4-FFF2-40B4-BE49-F238E27FC236}">
                  <a16:creationId xmlns:a16="http://schemas.microsoft.com/office/drawing/2014/main" id="{D8192BF3-A9F0-6E41-ADAD-579E183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1223" name="Rectangle 17">
              <a:extLst>
                <a:ext uri="{FF2B5EF4-FFF2-40B4-BE49-F238E27FC236}">
                  <a16:creationId xmlns:a16="http://schemas.microsoft.com/office/drawing/2014/main" id="{95EAC6B2-8AC0-F64C-B5BF-3AE1EB50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1224" name="Rectangle 18">
              <a:extLst>
                <a:ext uri="{FF2B5EF4-FFF2-40B4-BE49-F238E27FC236}">
                  <a16:creationId xmlns:a16="http://schemas.microsoft.com/office/drawing/2014/main" id="{CF1D822A-6D01-0D4D-9CE8-B31E0FEA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1225" name="Rectangle 19">
              <a:extLst>
                <a:ext uri="{FF2B5EF4-FFF2-40B4-BE49-F238E27FC236}">
                  <a16:creationId xmlns:a16="http://schemas.microsoft.com/office/drawing/2014/main" id="{33897D23-4FE7-2D4F-AED8-0AE0D194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51206" name="Text Box 20">
            <a:extLst>
              <a:ext uri="{FF2B5EF4-FFF2-40B4-BE49-F238E27FC236}">
                <a16:creationId xmlns:a16="http://schemas.microsoft.com/office/drawing/2014/main" id="{2601B45D-CDF9-EC41-B4DB-C33BD466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043488"/>
            <a:ext cx="6810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Note that this query is correlated – for each sailor S, we check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see if the set of boats reserved by S includes every boat.</a:t>
            </a: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EDD28734-7FC5-DA4B-A460-061C73CF12A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997200"/>
            <a:ext cx="5791200" cy="1651000"/>
            <a:chOff x="1104" y="1888"/>
            <a:chExt cx="3648" cy="1040"/>
          </a:xfrm>
        </p:grpSpPr>
        <p:sp>
          <p:nvSpPr>
            <p:cNvPr id="51208" name="AutoShape 25">
              <a:extLst>
                <a:ext uri="{FF2B5EF4-FFF2-40B4-BE49-F238E27FC236}">
                  <a16:creationId xmlns:a16="http://schemas.microsoft.com/office/drawing/2014/main" id="{13956FEE-780C-7A43-9D54-CEDF2776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448"/>
              <a:ext cx="1488" cy="480"/>
            </a:xfrm>
            <a:prstGeom prst="borderCallout1">
              <a:avLst>
                <a:gd name="adj1" fmla="val 15000"/>
                <a:gd name="adj2" fmla="val 103227"/>
                <a:gd name="adj3" fmla="val 45833"/>
                <a:gd name="adj4" fmla="val 143412"/>
              </a:avLst>
            </a:prstGeom>
            <a:noFill/>
            <a:ln w="15875">
              <a:solidFill>
                <a:schemeClr val="accent2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zh-TW" sz="2400" u="none"/>
            </a:p>
          </p:txBody>
        </p:sp>
        <p:grpSp>
          <p:nvGrpSpPr>
            <p:cNvPr id="51209" name="Group 28">
              <a:extLst>
                <a:ext uri="{FF2B5EF4-FFF2-40B4-BE49-F238E27FC236}">
                  <a16:creationId xmlns:a16="http://schemas.microsoft.com/office/drawing/2014/main" id="{AE9AF6FB-45D7-7C47-8B62-1FDA2F50D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0" y="1888"/>
              <a:ext cx="2868" cy="479"/>
              <a:chOff x="1170" y="1888"/>
              <a:chExt cx="2868" cy="479"/>
            </a:xfrm>
          </p:grpSpPr>
          <p:sp>
            <p:nvSpPr>
              <p:cNvPr id="51211" name="AutoShape 24">
                <a:extLst>
                  <a:ext uri="{FF2B5EF4-FFF2-40B4-BE49-F238E27FC236}">
                    <a16:creationId xmlns:a16="http://schemas.microsoft.com/office/drawing/2014/main" id="{4DA8EB2D-2AC9-444C-8D86-2A962E17A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888"/>
                <a:ext cx="1038" cy="368"/>
              </a:xfrm>
              <a:prstGeom prst="borderCallout2">
                <a:avLst>
                  <a:gd name="adj1" fmla="val 19565"/>
                  <a:gd name="adj2" fmla="val 104625"/>
                  <a:gd name="adj3" fmla="val 19565"/>
                  <a:gd name="adj4" fmla="val 155972"/>
                  <a:gd name="adj5" fmla="val 102176"/>
                  <a:gd name="adj6" fmla="val 209343"/>
                </a:avLst>
              </a:prstGeom>
              <a:noFill/>
              <a:ln w="15875">
                <a:solidFill>
                  <a:schemeClr val="accent2"/>
                </a:solidFill>
                <a:prstDash val="lg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zh-TW" sz="2400" u="none"/>
              </a:p>
            </p:txBody>
          </p:sp>
          <p:sp>
            <p:nvSpPr>
              <p:cNvPr id="51212" name="Text Box 26">
                <a:extLst>
                  <a:ext uri="{FF2B5EF4-FFF2-40B4-BE49-F238E27FC236}">
                    <a16:creationId xmlns:a16="http://schemas.microsoft.com/office/drawing/2014/main" id="{6E900041-0DFB-9E43-8CD1-1CA2F7242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2136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accent2"/>
                    </a:solidFill>
                  </a:rPr>
                  <a:t>All boats</a:t>
                </a:r>
              </a:p>
            </p:txBody>
          </p:sp>
        </p:grpSp>
        <p:sp>
          <p:nvSpPr>
            <p:cNvPr id="51210" name="Text Box 27">
              <a:extLst>
                <a:ext uri="{FF2B5EF4-FFF2-40B4-BE49-F238E27FC236}">
                  <a16:creationId xmlns:a16="http://schemas.microsoft.com/office/drawing/2014/main" id="{7C007435-1686-174E-92A3-72FB8CFDD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553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u="none">
                  <a:solidFill>
                    <a:schemeClr val="accent2"/>
                  </a:solidFill>
                </a:rPr>
                <a:t>All boats reserved by 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3052DE8C-478A-0843-83CE-83F1F1D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1AAC1-6BF8-E442-ACAA-7AFE6B12011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9A425CD-B881-EE44-968E-172BC9E0F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400">
                <a:solidFill>
                  <a:srgbClr val="000066"/>
                </a:solidFill>
              </a:rPr>
              <a:t>An Alternative way to write the previous query without using EXCEPT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000066"/>
                </a:solidFill>
              </a:rPr>
              <a:t>	</a:t>
            </a:r>
            <a:r>
              <a:rPr lang="en-US" altLang="zh-TW" sz="2400"/>
              <a:t>Intuitively, for each sailor we check that there is no boat that has not been reserved by this sailor.</a:t>
            </a:r>
            <a:endParaRPr lang="en-US" altLang="zh-TW" sz="2400">
              <a:solidFill>
                <a:srgbClr val="000066"/>
              </a:solidFill>
            </a:endParaRPr>
          </a:p>
        </p:txBody>
      </p:sp>
      <p:grpSp>
        <p:nvGrpSpPr>
          <p:cNvPr id="52227" name="Group 4">
            <a:extLst>
              <a:ext uri="{FF2B5EF4-FFF2-40B4-BE49-F238E27FC236}">
                <a16:creationId xmlns:a16="http://schemas.microsoft.com/office/drawing/2014/main" id="{BF28B1D4-2074-EA4C-A56B-FDE6B9CD280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04800"/>
            <a:ext cx="4198937" cy="884238"/>
            <a:chOff x="763" y="378"/>
            <a:chExt cx="2540" cy="494"/>
          </a:xfrm>
        </p:grpSpPr>
        <p:sp>
          <p:nvSpPr>
            <p:cNvPr id="52235" name="Text Box 5">
              <a:extLst>
                <a:ext uri="{FF2B5EF4-FFF2-40B4-BE49-F238E27FC236}">
                  <a16:creationId xmlns:a16="http://schemas.microsoft.com/office/drawing/2014/main" id="{1FF666E9-6FB2-E041-B332-C2D7C106D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2236" name="Rectangle 6">
              <a:extLst>
                <a:ext uri="{FF2B5EF4-FFF2-40B4-BE49-F238E27FC236}">
                  <a16:creationId xmlns:a16="http://schemas.microsoft.com/office/drawing/2014/main" id="{792D1C70-16D0-A54A-A69F-2C8D656C3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2237" name="Rectangle 7">
              <a:extLst>
                <a:ext uri="{FF2B5EF4-FFF2-40B4-BE49-F238E27FC236}">
                  <a16:creationId xmlns:a16="http://schemas.microsoft.com/office/drawing/2014/main" id="{49F425B5-42D6-8444-AA9C-B66AD76B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2238" name="Rectangle 8">
              <a:extLst>
                <a:ext uri="{FF2B5EF4-FFF2-40B4-BE49-F238E27FC236}">
                  <a16:creationId xmlns:a16="http://schemas.microsoft.com/office/drawing/2014/main" id="{E9FBC5AE-CB40-8E41-A8F4-64B652A60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2239" name="Text Box 9">
              <a:extLst>
                <a:ext uri="{FF2B5EF4-FFF2-40B4-BE49-F238E27FC236}">
                  <a16:creationId xmlns:a16="http://schemas.microsoft.com/office/drawing/2014/main" id="{43CE20D2-EF5D-F147-A8EE-E278512D3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2240" name="Rectangle 10">
              <a:extLst>
                <a:ext uri="{FF2B5EF4-FFF2-40B4-BE49-F238E27FC236}">
                  <a16:creationId xmlns:a16="http://schemas.microsoft.com/office/drawing/2014/main" id="{68F2190B-917D-E34E-915C-F714BEF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2241" name="Rectangle 11">
              <a:extLst>
                <a:ext uri="{FF2B5EF4-FFF2-40B4-BE49-F238E27FC236}">
                  <a16:creationId xmlns:a16="http://schemas.microsoft.com/office/drawing/2014/main" id="{581B4FC3-3E18-0047-968B-6F8F3B54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2242" name="Rectangle 12">
              <a:extLst>
                <a:ext uri="{FF2B5EF4-FFF2-40B4-BE49-F238E27FC236}">
                  <a16:creationId xmlns:a16="http://schemas.microsoft.com/office/drawing/2014/main" id="{DBE9E462-9041-1443-B938-2DEA8D6D7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2243" name="Rectangle 13">
              <a:extLst>
                <a:ext uri="{FF2B5EF4-FFF2-40B4-BE49-F238E27FC236}">
                  <a16:creationId xmlns:a16="http://schemas.microsoft.com/office/drawing/2014/main" id="{72C879EA-FBD0-EB4E-9BB2-FAF0FCEA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2244" name="Text Box 14">
              <a:extLst>
                <a:ext uri="{FF2B5EF4-FFF2-40B4-BE49-F238E27FC236}">
                  <a16:creationId xmlns:a16="http://schemas.microsoft.com/office/drawing/2014/main" id="{AE781CC6-00C6-534B-AED5-30FD188E4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2245" name="Rectangle 15">
              <a:extLst>
                <a:ext uri="{FF2B5EF4-FFF2-40B4-BE49-F238E27FC236}">
                  <a16:creationId xmlns:a16="http://schemas.microsoft.com/office/drawing/2014/main" id="{D14B0659-9A2C-194A-A1CE-C46620EE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2246" name="Rectangle 16">
              <a:extLst>
                <a:ext uri="{FF2B5EF4-FFF2-40B4-BE49-F238E27FC236}">
                  <a16:creationId xmlns:a16="http://schemas.microsoft.com/office/drawing/2014/main" id="{89F59A98-3ADC-CC4D-8B59-B120EBE1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2247" name="Rectangle 17">
              <a:extLst>
                <a:ext uri="{FF2B5EF4-FFF2-40B4-BE49-F238E27FC236}">
                  <a16:creationId xmlns:a16="http://schemas.microsoft.com/office/drawing/2014/main" id="{509644C8-EF36-BC46-8BB6-32815012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52228" name="Rectangle 18">
            <a:extLst>
              <a:ext uri="{FF2B5EF4-FFF2-40B4-BE49-F238E27FC236}">
                <a16:creationId xmlns:a16="http://schemas.microsoft.com/office/drawing/2014/main" id="{F930C116-A6A9-C347-AD67-8ADDF69B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6794500" cy="22860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 NOT EXISTS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Boats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  NOT EXISTS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                                                                                         AND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R.sid=S.sid))</a:t>
            </a:r>
          </a:p>
        </p:txBody>
      </p:sp>
      <p:sp>
        <p:nvSpPr>
          <p:cNvPr id="52229" name="Rectangle 19">
            <a:extLst>
              <a:ext uri="{FF2B5EF4-FFF2-40B4-BE49-F238E27FC236}">
                <a16:creationId xmlns:a16="http://schemas.microsoft.com/office/drawing/2014/main" id="{C3AE3547-EEDE-4145-8EB5-2A3AB7210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4800600" cy="1752600"/>
          </a:xfrm>
          <a:prstGeom prst="rect">
            <a:avLst/>
          </a:prstGeom>
          <a:noFill/>
          <a:ln w="19050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2230" name="Line 20">
            <a:extLst>
              <a:ext uri="{FF2B5EF4-FFF2-40B4-BE49-F238E27FC236}">
                <a16:creationId xmlns:a16="http://schemas.microsoft.com/office/drawing/2014/main" id="{2C59B15F-E8A3-6246-B355-3EAE66227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895600"/>
            <a:ext cx="30480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Text Box 21">
            <a:extLst>
              <a:ext uri="{FF2B5EF4-FFF2-40B4-BE49-F238E27FC236}">
                <a16:creationId xmlns:a16="http://schemas.microsoft.com/office/drawing/2014/main" id="{46281922-8A0F-D84F-8882-DAA872FE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CC0000"/>
                </a:solidFill>
              </a:rPr>
              <a:t>Boats haven’t been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CC0000"/>
                </a:solidFill>
              </a:rPr>
              <a:t>reserved by sailor s</a:t>
            </a:r>
          </a:p>
        </p:txBody>
      </p:sp>
      <p:sp>
        <p:nvSpPr>
          <p:cNvPr id="52232" name="Rectangle 22">
            <a:extLst>
              <a:ext uri="{FF2B5EF4-FFF2-40B4-BE49-F238E27FC236}">
                <a16:creationId xmlns:a16="http://schemas.microsoft.com/office/drawing/2014/main" id="{3588DE2F-38FC-FC40-B9E4-A8581C21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590800" cy="1143000"/>
          </a:xfrm>
          <a:prstGeom prst="rect">
            <a:avLst/>
          </a:prstGeom>
          <a:noFill/>
          <a:ln w="19050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2233" name="Text Box 24">
            <a:extLst>
              <a:ext uri="{FF2B5EF4-FFF2-40B4-BE49-F238E27FC236}">
                <a16:creationId xmlns:a16="http://schemas.microsoft.com/office/drawing/2014/main" id="{F8CFA975-DC30-8647-927A-4E96FACC5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57400"/>
            <a:ext cx="26447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000066"/>
                </a:solidFill>
              </a:rPr>
              <a:t>Boat b will be returned if it has been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000066"/>
                </a:solidFill>
              </a:rPr>
              <a:t>reserved by sailor s; otherwise the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000066"/>
                </a:solidFill>
              </a:rPr>
              <a:t>will be empty.</a:t>
            </a:r>
          </a:p>
        </p:txBody>
      </p:sp>
      <p:sp>
        <p:nvSpPr>
          <p:cNvPr id="52234" name="Line 25">
            <a:extLst>
              <a:ext uri="{FF2B5EF4-FFF2-40B4-BE49-F238E27FC236}">
                <a16:creationId xmlns:a16="http://schemas.microsoft.com/office/drawing/2014/main" id="{85578EE8-1898-3242-AE78-A06AA80A6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667000"/>
            <a:ext cx="0" cy="990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ED1D5D6C-287C-544B-88AE-229D1AA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BD7B9E-0C31-1E44-A6BA-A36B2614A28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DD7A532-A762-E447-8A8B-5D3795541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Aggregate Operators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6F9F673-45D8-FA4D-9085-65C6745AC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SQL allows the use of arithmetic expressions.</a:t>
            </a:r>
          </a:p>
          <a:p>
            <a:pPr eaLnBrk="1" hangingPunct="1"/>
            <a:r>
              <a:rPr lang="en-US" altLang="zh-TW" sz="2800"/>
              <a:t>SQL supports five aggregate operations, which can be applied on any column of a relation.</a:t>
            </a:r>
          </a:p>
          <a:p>
            <a:pPr lvl="1" eaLnBrk="1" hangingPunct="1">
              <a:buFontTx/>
              <a:buNone/>
            </a:pPr>
            <a:endParaRPr kumimoji="0" lang="en-US" altLang="zh-TW" sz="240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lvl="1" eaLnBrk="1" hangingPunct="1"/>
            <a:endParaRPr lang="en-US" altLang="zh-TW" sz="2400"/>
          </a:p>
          <a:p>
            <a:pPr lvl="1" eaLnBrk="1" hangingPunct="1"/>
            <a:endParaRPr lang="en-US" altLang="zh-TW" sz="2400"/>
          </a:p>
        </p:txBody>
      </p:sp>
      <p:graphicFrame>
        <p:nvGraphicFramePr>
          <p:cNvPr id="41007" name="Group 47">
            <a:extLst>
              <a:ext uri="{FF2B5EF4-FFF2-40B4-BE49-F238E27FC236}">
                <a16:creationId xmlns:a16="http://schemas.microsoft.com/office/drawing/2014/main" id="{0122901F-3B89-B945-BAB9-293F66D8BDE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254375"/>
          <a:ext cx="7315200" cy="2765425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COUNT([DISTINCT] 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 number of (unique) value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SUM ( [DISTINCT] 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sum of all (unique) values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AVG ([DISTINCT] 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average of all (unique) values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MAX (A)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maximum value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MIN (A)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minimum value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F2C354A5-96C3-0148-A6A8-2A575D96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941DD-050E-C348-AB8E-9D6F206A04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grpSp>
        <p:nvGrpSpPr>
          <p:cNvPr id="54274" name="Group 2">
            <a:extLst>
              <a:ext uri="{FF2B5EF4-FFF2-40B4-BE49-F238E27FC236}">
                <a16:creationId xmlns:a16="http://schemas.microsoft.com/office/drawing/2014/main" id="{B66E2F3D-C9A1-1D40-8D1C-3570FAC12FB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54279" name="Text Box 3">
              <a:extLst>
                <a:ext uri="{FF2B5EF4-FFF2-40B4-BE49-F238E27FC236}">
                  <a16:creationId xmlns:a16="http://schemas.microsoft.com/office/drawing/2014/main" id="{972287DD-4B79-D049-89BE-330390563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4280" name="Rectangle 4">
              <a:extLst>
                <a:ext uri="{FF2B5EF4-FFF2-40B4-BE49-F238E27FC236}">
                  <a16:creationId xmlns:a16="http://schemas.microsoft.com/office/drawing/2014/main" id="{EDB16484-25D2-1E45-8ED9-9025C2BF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4281" name="Rectangle 5">
              <a:extLst>
                <a:ext uri="{FF2B5EF4-FFF2-40B4-BE49-F238E27FC236}">
                  <a16:creationId xmlns:a16="http://schemas.microsoft.com/office/drawing/2014/main" id="{7CFA071A-32C3-BE41-B73E-1F673A25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4282" name="Rectangle 6">
              <a:extLst>
                <a:ext uri="{FF2B5EF4-FFF2-40B4-BE49-F238E27FC236}">
                  <a16:creationId xmlns:a16="http://schemas.microsoft.com/office/drawing/2014/main" id="{EF5AB90C-A1BA-1C4E-8145-BE6224127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4283" name="Text Box 7">
              <a:extLst>
                <a:ext uri="{FF2B5EF4-FFF2-40B4-BE49-F238E27FC236}">
                  <a16:creationId xmlns:a16="http://schemas.microsoft.com/office/drawing/2014/main" id="{184828F3-48CF-F74B-942E-A14967229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4284" name="Rectangle 8">
              <a:extLst>
                <a:ext uri="{FF2B5EF4-FFF2-40B4-BE49-F238E27FC236}">
                  <a16:creationId xmlns:a16="http://schemas.microsoft.com/office/drawing/2014/main" id="{26E4400F-37D9-4A4A-9944-D68FC590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4285" name="Rectangle 9">
              <a:extLst>
                <a:ext uri="{FF2B5EF4-FFF2-40B4-BE49-F238E27FC236}">
                  <a16:creationId xmlns:a16="http://schemas.microsoft.com/office/drawing/2014/main" id="{8274F42D-F2A7-1F4D-8A17-7EE1E6EB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4286" name="Rectangle 10">
              <a:extLst>
                <a:ext uri="{FF2B5EF4-FFF2-40B4-BE49-F238E27FC236}">
                  <a16:creationId xmlns:a16="http://schemas.microsoft.com/office/drawing/2014/main" id="{F5CCEC01-287A-214D-8FC9-118CE09C4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4287" name="Rectangle 11">
              <a:extLst>
                <a:ext uri="{FF2B5EF4-FFF2-40B4-BE49-F238E27FC236}">
                  <a16:creationId xmlns:a16="http://schemas.microsoft.com/office/drawing/2014/main" id="{F4C2F41D-AB4E-0243-B726-F21CFF85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4288" name="Text Box 12">
              <a:extLst>
                <a:ext uri="{FF2B5EF4-FFF2-40B4-BE49-F238E27FC236}">
                  <a16:creationId xmlns:a16="http://schemas.microsoft.com/office/drawing/2014/main" id="{351807FB-B217-844C-9085-9BB3B313B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4289" name="Rectangle 13">
              <a:extLst>
                <a:ext uri="{FF2B5EF4-FFF2-40B4-BE49-F238E27FC236}">
                  <a16:creationId xmlns:a16="http://schemas.microsoft.com/office/drawing/2014/main" id="{D29E6303-7C1D-5E42-BF95-43AAC98A3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4290" name="Rectangle 14">
              <a:extLst>
                <a:ext uri="{FF2B5EF4-FFF2-40B4-BE49-F238E27FC236}">
                  <a16:creationId xmlns:a16="http://schemas.microsoft.com/office/drawing/2014/main" id="{6BF28B70-3CEB-8841-9829-3D670D3A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4291" name="Rectangle 15">
              <a:extLst>
                <a:ext uri="{FF2B5EF4-FFF2-40B4-BE49-F238E27FC236}">
                  <a16:creationId xmlns:a16="http://schemas.microsoft.com/office/drawing/2014/main" id="{823A539C-E0E6-B948-B483-20038E81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4048" name="Rectangle 16">
            <a:extLst>
              <a:ext uri="{FF2B5EF4-FFF2-40B4-BE49-F238E27FC236}">
                <a16:creationId xmlns:a16="http://schemas.microsoft.com/office/drawing/2014/main" id="{879B39BE-CE90-3F4A-A052-67350F3F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6705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average age of all sailors</a:t>
            </a:r>
          </a:p>
        </p:txBody>
      </p:sp>
      <p:sp>
        <p:nvSpPr>
          <p:cNvPr id="54276" name="Rectangle 17">
            <a:extLst>
              <a:ext uri="{FF2B5EF4-FFF2-40B4-BE49-F238E27FC236}">
                <a16:creationId xmlns:a16="http://schemas.microsoft.com/office/drawing/2014/main" id="{B9C83C91-1D49-584A-B51A-B858E0C4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495800" cy="6080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AVG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BF2F5F47-8AA4-834F-85DD-AF6108CB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86100"/>
            <a:ext cx="7924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average age of sailors with rating of 10</a:t>
            </a:r>
          </a:p>
        </p:txBody>
      </p:sp>
      <p:sp>
        <p:nvSpPr>
          <p:cNvPr id="54278" name="Rectangle 19">
            <a:extLst>
              <a:ext uri="{FF2B5EF4-FFF2-40B4-BE49-F238E27FC236}">
                <a16:creationId xmlns:a16="http://schemas.microsoft.com/office/drawing/2014/main" id="{C5033ACC-DDE0-2D45-815D-7583BB80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3988"/>
            <a:ext cx="4495800" cy="8524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AVG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	S.rating = 10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27BF4F0D-D58A-904B-AC15-E2FF1199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C2F0D-83EA-DB48-8858-1D2EC49EEE0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E392DCF3-1794-5446-BB58-A4AAD210D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Embedded and Dynamic SQL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Embedded SQL features allow SQL code to be called from a host language such as C or COBOL.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Dynamic SQL features allow a query to be constructed and executed at run-time.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Client-Server Execution and Remote Database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Client application can connect to an SQL server.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Access data from a database over a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Transaction Management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Control how transaction are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Provides mechanisms to control users’ access to data.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3">
            <a:extLst>
              <a:ext uri="{FF2B5EF4-FFF2-40B4-BE49-F238E27FC236}">
                <a16:creationId xmlns:a16="http://schemas.microsoft.com/office/drawing/2014/main" id="{CC91C398-1EFE-9846-A0ED-35CF7716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592E1-A210-0A49-8C8C-556362B9654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grpSp>
        <p:nvGrpSpPr>
          <p:cNvPr id="55298" name="Group 2">
            <a:extLst>
              <a:ext uri="{FF2B5EF4-FFF2-40B4-BE49-F238E27FC236}">
                <a16:creationId xmlns:a16="http://schemas.microsoft.com/office/drawing/2014/main" id="{92C90B92-4972-2946-AF37-B178E9ABCBD6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55309" name="Text Box 3">
              <a:extLst>
                <a:ext uri="{FF2B5EF4-FFF2-40B4-BE49-F238E27FC236}">
                  <a16:creationId xmlns:a16="http://schemas.microsoft.com/office/drawing/2014/main" id="{A838977A-BE08-E54D-9B7C-627BB636C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5310" name="Rectangle 4">
              <a:extLst>
                <a:ext uri="{FF2B5EF4-FFF2-40B4-BE49-F238E27FC236}">
                  <a16:creationId xmlns:a16="http://schemas.microsoft.com/office/drawing/2014/main" id="{0179D82C-F249-614B-B588-5057DA402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5311" name="Rectangle 5">
              <a:extLst>
                <a:ext uri="{FF2B5EF4-FFF2-40B4-BE49-F238E27FC236}">
                  <a16:creationId xmlns:a16="http://schemas.microsoft.com/office/drawing/2014/main" id="{E00C377A-65D4-8249-9BBA-966380238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5312" name="Rectangle 6">
              <a:extLst>
                <a:ext uri="{FF2B5EF4-FFF2-40B4-BE49-F238E27FC236}">
                  <a16:creationId xmlns:a16="http://schemas.microsoft.com/office/drawing/2014/main" id="{4AD4102F-1B21-C744-8A49-21419CE9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5313" name="Text Box 7">
              <a:extLst>
                <a:ext uri="{FF2B5EF4-FFF2-40B4-BE49-F238E27FC236}">
                  <a16:creationId xmlns:a16="http://schemas.microsoft.com/office/drawing/2014/main" id="{E202E349-E9AE-6A46-BA25-A645C39C3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5314" name="Rectangle 8">
              <a:extLst>
                <a:ext uri="{FF2B5EF4-FFF2-40B4-BE49-F238E27FC236}">
                  <a16:creationId xmlns:a16="http://schemas.microsoft.com/office/drawing/2014/main" id="{BE637BD6-CD2D-204A-9629-A7BB01E17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5315" name="Rectangle 9">
              <a:extLst>
                <a:ext uri="{FF2B5EF4-FFF2-40B4-BE49-F238E27FC236}">
                  <a16:creationId xmlns:a16="http://schemas.microsoft.com/office/drawing/2014/main" id="{72A0BD35-5ABB-874A-A501-2CA32034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5316" name="Rectangle 10">
              <a:extLst>
                <a:ext uri="{FF2B5EF4-FFF2-40B4-BE49-F238E27FC236}">
                  <a16:creationId xmlns:a16="http://schemas.microsoft.com/office/drawing/2014/main" id="{8B8FA5B7-EC43-444D-8811-48174E7C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5317" name="Rectangle 11">
              <a:extLst>
                <a:ext uri="{FF2B5EF4-FFF2-40B4-BE49-F238E27FC236}">
                  <a16:creationId xmlns:a16="http://schemas.microsoft.com/office/drawing/2014/main" id="{86E1A8C3-2D82-7140-A4CD-4B8B1F1E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5318" name="Text Box 12">
              <a:extLst>
                <a:ext uri="{FF2B5EF4-FFF2-40B4-BE49-F238E27FC236}">
                  <a16:creationId xmlns:a16="http://schemas.microsoft.com/office/drawing/2014/main" id="{1D2FCBE0-2FA8-E44F-B344-442E15B5A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5319" name="Rectangle 13">
              <a:extLst>
                <a:ext uri="{FF2B5EF4-FFF2-40B4-BE49-F238E27FC236}">
                  <a16:creationId xmlns:a16="http://schemas.microsoft.com/office/drawing/2014/main" id="{BDC8CE15-3E0B-B541-B586-A9F6457D5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5320" name="Rectangle 14">
              <a:extLst>
                <a:ext uri="{FF2B5EF4-FFF2-40B4-BE49-F238E27FC236}">
                  <a16:creationId xmlns:a16="http://schemas.microsoft.com/office/drawing/2014/main" id="{7638D5C2-6423-8345-B252-AA42EB00E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5321" name="Rectangle 15">
              <a:extLst>
                <a:ext uri="{FF2B5EF4-FFF2-40B4-BE49-F238E27FC236}">
                  <a16:creationId xmlns:a16="http://schemas.microsoft.com/office/drawing/2014/main" id="{1A041D4B-ED10-574D-B11F-2BBA12F20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2D9461DC-6160-F44C-8EC5-E62D8CAE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7620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name and age of the oldest sailor</a:t>
            </a:r>
          </a:p>
        </p:txBody>
      </p:sp>
      <p:sp>
        <p:nvSpPr>
          <p:cNvPr id="55300" name="Rectangle 17">
            <a:extLst>
              <a:ext uri="{FF2B5EF4-FFF2-40B4-BE49-F238E27FC236}">
                <a16:creationId xmlns:a16="http://schemas.microsoft.com/office/drawing/2014/main" id="{DB7F4C2A-561E-F14C-970C-9F1EBF8D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495800" cy="6080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S.sname, MAX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grpSp>
        <p:nvGrpSpPr>
          <p:cNvPr id="55301" name="Group 27">
            <a:extLst>
              <a:ext uri="{FF2B5EF4-FFF2-40B4-BE49-F238E27FC236}">
                <a16:creationId xmlns:a16="http://schemas.microsoft.com/office/drawing/2014/main" id="{8C56FD9D-CA08-E14F-AD8B-E16C9C2E7E9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828800"/>
            <a:ext cx="914400" cy="914400"/>
            <a:chOff x="3504" y="1152"/>
            <a:chExt cx="576" cy="576"/>
          </a:xfrm>
        </p:grpSpPr>
        <p:sp>
          <p:nvSpPr>
            <p:cNvPr id="55307" name="Line 20">
              <a:extLst>
                <a:ext uri="{FF2B5EF4-FFF2-40B4-BE49-F238E27FC236}">
                  <a16:creationId xmlns:a16="http://schemas.microsoft.com/office/drawing/2014/main" id="{EB84539D-C441-9B49-B1BE-3926DB31E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152"/>
              <a:ext cx="576" cy="52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21">
              <a:extLst>
                <a:ext uri="{FF2B5EF4-FFF2-40B4-BE49-F238E27FC236}">
                  <a16:creationId xmlns:a16="http://schemas.microsoft.com/office/drawing/2014/main" id="{6A275804-9659-244D-98C1-1D347C032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52"/>
              <a:ext cx="528" cy="57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2" name="Rectangle 22">
            <a:extLst>
              <a:ext uri="{FF2B5EF4-FFF2-40B4-BE49-F238E27FC236}">
                <a16:creationId xmlns:a16="http://schemas.microsoft.com/office/drawing/2014/main" id="{A7DFE635-7C13-B945-ADB6-913A1C8E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236913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S.sname, S.age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S.age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MAX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(S2.age)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S2)</a:t>
            </a:r>
          </a:p>
        </p:txBody>
      </p:sp>
      <p:sp>
        <p:nvSpPr>
          <p:cNvPr id="55303" name="Line 23">
            <a:extLst>
              <a:ext uri="{FF2B5EF4-FFF2-40B4-BE49-F238E27FC236}">
                <a16:creationId xmlns:a16="http://schemas.microsoft.com/office/drawing/2014/main" id="{56B030EE-968B-CD4B-8D96-F16565EAD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00525"/>
            <a:ext cx="38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24">
            <a:extLst>
              <a:ext uri="{FF2B5EF4-FFF2-40B4-BE49-F238E27FC236}">
                <a16:creationId xmlns:a16="http://schemas.microsoft.com/office/drawing/2014/main" id="{FA839B1A-2E57-024E-9EEE-5D3EDCAF8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505200"/>
            <a:ext cx="762000" cy="990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Rectangle 25">
            <a:extLst>
              <a:ext uri="{FF2B5EF4-FFF2-40B4-BE49-F238E27FC236}">
                <a16:creationId xmlns:a16="http://schemas.microsoft.com/office/drawing/2014/main" id="{1C77C44A-3514-F246-955C-3EAA75BB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5014913"/>
            <a:ext cx="3308350" cy="14620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S.sname, S.age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MAX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(S2.age)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= S.age</a:t>
            </a:r>
          </a:p>
        </p:txBody>
      </p:sp>
      <p:sp>
        <p:nvSpPr>
          <p:cNvPr id="55306" name="Rectangle 26">
            <a:extLst>
              <a:ext uri="{FF2B5EF4-FFF2-40B4-BE49-F238E27FC236}">
                <a16:creationId xmlns:a16="http://schemas.microsoft.com/office/drawing/2014/main" id="{EEB436E5-F899-304B-AEA6-4FC8BF87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33975"/>
            <a:ext cx="3276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Equivalent to the second query, and is allowed in the SQL/92 standard, but is not supported in some systems.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374BE642-9C0F-774D-9538-383F1DB9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4492A2-A477-B843-B96C-7015BECE345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grpSp>
        <p:nvGrpSpPr>
          <p:cNvPr id="56322" name="Group 2">
            <a:extLst>
              <a:ext uri="{FF2B5EF4-FFF2-40B4-BE49-F238E27FC236}">
                <a16:creationId xmlns:a16="http://schemas.microsoft.com/office/drawing/2014/main" id="{F093B587-2725-AD48-BC26-6D1685EA5DE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56327" name="Text Box 3">
              <a:extLst>
                <a:ext uri="{FF2B5EF4-FFF2-40B4-BE49-F238E27FC236}">
                  <a16:creationId xmlns:a16="http://schemas.microsoft.com/office/drawing/2014/main" id="{65971217-6124-624C-821C-C11E386D1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6328" name="Rectangle 4">
              <a:extLst>
                <a:ext uri="{FF2B5EF4-FFF2-40B4-BE49-F238E27FC236}">
                  <a16:creationId xmlns:a16="http://schemas.microsoft.com/office/drawing/2014/main" id="{0EC3BCD1-B897-5D4F-976B-7F96D24DC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6329" name="Rectangle 5">
              <a:extLst>
                <a:ext uri="{FF2B5EF4-FFF2-40B4-BE49-F238E27FC236}">
                  <a16:creationId xmlns:a16="http://schemas.microsoft.com/office/drawing/2014/main" id="{C4F9C5D6-E942-7541-BA7F-F1DEB0F54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6330" name="Rectangle 6">
              <a:extLst>
                <a:ext uri="{FF2B5EF4-FFF2-40B4-BE49-F238E27FC236}">
                  <a16:creationId xmlns:a16="http://schemas.microsoft.com/office/drawing/2014/main" id="{39A09457-CCDC-FD4B-9B31-FA928AF64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6331" name="Text Box 7">
              <a:extLst>
                <a:ext uri="{FF2B5EF4-FFF2-40B4-BE49-F238E27FC236}">
                  <a16:creationId xmlns:a16="http://schemas.microsoft.com/office/drawing/2014/main" id="{CB994C93-D83D-4C4A-903C-6A27DD7E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6332" name="Rectangle 8">
              <a:extLst>
                <a:ext uri="{FF2B5EF4-FFF2-40B4-BE49-F238E27FC236}">
                  <a16:creationId xmlns:a16="http://schemas.microsoft.com/office/drawing/2014/main" id="{1DF3FEF8-71F3-294F-80D1-8238349B0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6333" name="Rectangle 9">
              <a:extLst>
                <a:ext uri="{FF2B5EF4-FFF2-40B4-BE49-F238E27FC236}">
                  <a16:creationId xmlns:a16="http://schemas.microsoft.com/office/drawing/2014/main" id="{2A7D3A4B-A338-384A-A2F3-AC300AB5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6334" name="Rectangle 10">
              <a:extLst>
                <a:ext uri="{FF2B5EF4-FFF2-40B4-BE49-F238E27FC236}">
                  <a16:creationId xmlns:a16="http://schemas.microsoft.com/office/drawing/2014/main" id="{636743A3-442E-A545-9874-A1DC1B28C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6335" name="Rectangle 11">
              <a:extLst>
                <a:ext uri="{FF2B5EF4-FFF2-40B4-BE49-F238E27FC236}">
                  <a16:creationId xmlns:a16="http://schemas.microsoft.com/office/drawing/2014/main" id="{A8D31ACF-34B7-9343-B7FE-56BA0E39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6336" name="Text Box 12">
              <a:extLst>
                <a:ext uri="{FF2B5EF4-FFF2-40B4-BE49-F238E27FC236}">
                  <a16:creationId xmlns:a16="http://schemas.microsoft.com/office/drawing/2014/main" id="{65B3FC1A-C703-024E-8238-94E620EA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6337" name="Rectangle 13">
              <a:extLst>
                <a:ext uri="{FF2B5EF4-FFF2-40B4-BE49-F238E27FC236}">
                  <a16:creationId xmlns:a16="http://schemas.microsoft.com/office/drawing/2014/main" id="{200C380A-7435-4B4B-A6F6-BCCC2D203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6338" name="Rectangle 14">
              <a:extLst>
                <a:ext uri="{FF2B5EF4-FFF2-40B4-BE49-F238E27FC236}">
                  <a16:creationId xmlns:a16="http://schemas.microsoft.com/office/drawing/2014/main" id="{C01B0E17-A9C4-0147-921E-6A8410F1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6339" name="Rectangle 15">
              <a:extLst>
                <a:ext uri="{FF2B5EF4-FFF2-40B4-BE49-F238E27FC236}">
                  <a16:creationId xmlns:a16="http://schemas.microsoft.com/office/drawing/2014/main" id="{01D70FBC-1315-EE47-B0AD-53429BDD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6096" name="Rectangle 16">
            <a:extLst>
              <a:ext uri="{FF2B5EF4-FFF2-40B4-BE49-F238E27FC236}">
                <a16:creationId xmlns:a16="http://schemas.microsoft.com/office/drawing/2014/main" id="{F34AEC4B-6476-8D48-A958-53CB8AE0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6705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the number of Sailors</a:t>
            </a:r>
          </a:p>
        </p:txBody>
      </p:sp>
      <p:sp>
        <p:nvSpPr>
          <p:cNvPr id="56324" name="Rectangle 17">
            <a:extLst>
              <a:ext uri="{FF2B5EF4-FFF2-40B4-BE49-F238E27FC236}">
                <a16:creationId xmlns:a16="http://schemas.microsoft.com/office/drawing/2014/main" id="{C3E0E159-12EA-1142-987E-2490DBBC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495800" cy="6080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50289C58-03E3-C344-B210-74C4FAB6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86100"/>
            <a:ext cx="7924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the number of different sailor names</a:t>
            </a:r>
          </a:p>
        </p:txBody>
      </p:sp>
      <p:sp>
        <p:nvSpPr>
          <p:cNvPr id="56326" name="Rectangle 20">
            <a:extLst>
              <a:ext uri="{FF2B5EF4-FFF2-40B4-BE49-F238E27FC236}">
                <a16:creationId xmlns:a16="http://schemas.microsoft.com/office/drawing/2014/main" id="{8ADF80B0-8936-9740-BDD3-1D0E5841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1588"/>
            <a:ext cx="4495800" cy="6080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COUNT (DISTINCT S.name)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3">
            <a:extLst>
              <a:ext uri="{FF2B5EF4-FFF2-40B4-BE49-F238E27FC236}">
                <a16:creationId xmlns:a16="http://schemas.microsoft.com/office/drawing/2014/main" id="{B48ECFC2-DB7A-7344-92C2-28B1D45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08AB3-1456-A44D-B36F-2988B6223EB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grpSp>
        <p:nvGrpSpPr>
          <p:cNvPr id="57346" name="Group 2">
            <a:extLst>
              <a:ext uri="{FF2B5EF4-FFF2-40B4-BE49-F238E27FC236}">
                <a16:creationId xmlns:a16="http://schemas.microsoft.com/office/drawing/2014/main" id="{05FE55A4-CEBE-0541-8E99-38CD82BAA1B4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34963"/>
            <a:ext cx="4198937" cy="884237"/>
            <a:chOff x="763" y="378"/>
            <a:chExt cx="2540" cy="494"/>
          </a:xfrm>
        </p:grpSpPr>
        <p:sp>
          <p:nvSpPr>
            <p:cNvPr id="57350" name="Text Box 3">
              <a:extLst>
                <a:ext uri="{FF2B5EF4-FFF2-40B4-BE49-F238E27FC236}">
                  <a16:creationId xmlns:a16="http://schemas.microsoft.com/office/drawing/2014/main" id="{E1BC9519-DA36-574D-A5D8-A4CD240CB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7351" name="Rectangle 4">
              <a:extLst>
                <a:ext uri="{FF2B5EF4-FFF2-40B4-BE49-F238E27FC236}">
                  <a16:creationId xmlns:a16="http://schemas.microsoft.com/office/drawing/2014/main" id="{374CC4B1-AEEE-2A42-92D2-6B970531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7352" name="Rectangle 5">
              <a:extLst>
                <a:ext uri="{FF2B5EF4-FFF2-40B4-BE49-F238E27FC236}">
                  <a16:creationId xmlns:a16="http://schemas.microsoft.com/office/drawing/2014/main" id="{C188F756-F830-3349-A5CF-3F63D9657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7353" name="Rectangle 6">
              <a:extLst>
                <a:ext uri="{FF2B5EF4-FFF2-40B4-BE49-F238E27FC236}">
                  <a16:creationId xmlns:a16="http://schemas.microsoft.com/office/drawing/2014/main" id="{9265A691-F8FE-5E46-9B45-0E282E1F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7354" name="Text Box 7">
              <a:extLst>
                <a:ext uri="{FF2B5EF4-FFF2-40B4-BE49-F238E27FC236}">
                  <a16:creationId xmlns:a16="http://schemas.microsoft.com/office/drawing/2014/main" id="{2FA63EC6-0D6C-C14E-B86B-617F4BC17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7355" name="Rectangle 8">
              <a:extLst>
                <a:ext uri="{FF2B5EF4-FFF2-40B4-BE49-F238E27FC236}">
                  <a16:creationId xmlns:a16="http://schemas.microsoft.com/office/drawing/2014/main" id="{5429760F-C9A6-6C4C-9E48-03442E905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7356" name="Rectangle 9">
              <a:extLst>
                <a:ext uri="{FF2B5EF4-FFF2-40B4-BE49-F238E27FC236}">
                  <a16:creationId xmlns:a16="http://schemas.microsoft.com/office/drawing/2014/main" id="{C5ABC4C7-0B07-8D4D-81AF-AF652FF07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7357" name="Rectangle 10">
              <a:extLst>
                <a:ext uri="{FF2B5EF4-FFF2-40B4-BE49-F238E27FC236}">
                  <a16:creationId xmlns:a16="http://schemas.microsoft.com/office/drawing/2014/main" id="{25AB8446-5392-504F-ACB9-975BBC06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7358" name="Rectangle 11">
              <a:extLst>
                <a:ext uri="{FF2B5EF4-FFF2-40B4-BE49-F238E27FC236}">
                  <a16:creationId xmlns:a16="http://schemas.microsoft.com/office/drawing/2014/main" id="{47D41309-6829-1A48-AFE4-6E433CF68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7359" name="Text Box 12">
              <a:extLst>
                <a:ext uri="{FF2B5EF4-FFF2-40B4-BE49-F238E27FC236}">
                  <a16:creationId xmlns:a16="http://schemas.microsoft.com/office/drawing/2014/main" id="{A166AB88-776B-904A-A26B-52D155531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7360" name="Rectangle 13">
              <a:extLst>
                <a:ext uri="{FF2B5EF4-FFF2-40B4-BE49-F238E27FC236}">
                  <a16:creationId xmlns:a16="http://schemas.microsoft.com/office/drawing/2014/main" id="{DAE82FEC-C818-9843-B946-D8DF91E74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7361" name="Rectangle 14">
              <a:extLst>
                <a:ext uri="{FF2B5EF4-FFF2-40B4-BE49-F238E27FC236}">
                  <a16:creationId xmlns:a16="http://schemas.microsoft.com/office/drawing/2014/main" id="{5901454A-08DD-234F-BF0A-666B0B199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7362" name="Rectangle 15">
              <a:extLst>
                <a:ext uri="{FF2B5EF4-FFF2-40B4-BE49-F238E27FC236}">
                  <a16:creationId xmlns:a16="http://schemas.microsoft.com/office/drawing/2014/main" id="{CC3D5850-5C05-3B49-B623-F33736E31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6C452116-EC7F-C94D-A48D-017B9593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59063"/>
            <a:ext cx="6781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names of sailors who are older than the oldest sailor with a rating of 10.</a:t>
            </a:r>
          </a:p>
        </p:txBody>
      </p:sp>
      <p:sp>
        <p:nvSpPr>
          <p:cNvPr id="57348" name="Rectangle 17">
            <a:extLst>
              <a:ext uri="{FF2B5EF4-FFF2-40B4-BE49-F238E27FC236}">
                <a16:creationId xmlns:a16="http://schemas.microsoft.com/office/drawing/2014/main" id="{740C0D0D-1B0D-E54B-8F8F-E3E45346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87763"/>
            <a:ext cx="4495800" cy="13414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	S.name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	S.age &gt; (	SELECT	MAX (S2.age)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	FROM	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	WHERE	S2.rating = 10)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36808165-1038-D747-B4E0-1FB0A1A2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82763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u="none">
                <a:effectLst>
                  <a:outerShdw blurRad="38100" dist="38100" dir="2700000" algn="tl">
                    <a:srgbClr val="C0C0C0"/>
                  </a:outerShdw>
                </a:effectLst>
              </a:rPr>
              <a:t>Aggregate operations offer an alternative to the ANY and ALL constructs.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3F2FE040-BD46-784A-B6A2-04A9A158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7D387-6C36-7C4B-81A8-8B0D33A8A9A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0C27EBD-6FA8-364C-861C-C96313E22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Group by and Having</a:t>
            </a: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8EB72EDF-98A5-0D4D-BFE3-5773A3A0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So far, we’ve applied aggregate operators to all (qualifying) tuples.  Sometimes, we want to apply them to each of several </a:t>
            </a:r>
            <a:r>
              <a:rPr lang="en-US" altLang="zh-TW" sz="2400" i="1"/>
              <a:t>groups</a:t>
            </a:r>
            <a:r>
              <a:rPr lang="en-US" altLang="zh-TW" sz="2400"/>
              <a:t> of tuples.</a:t>
            </a:r>
          </a:p>
          <a:p>
            <a:pPr eaLnBrk="1" hangingPunct="1"/>
            <a:r>
              <a:rPr lang="en-US" altLang="zh-TW" sz="2400"/>
              <a:t>Consider:  </a:t>
            </a:r>
            <a:r>
              <a:rPr lang="en-US" altLang="zh-TW" sz="2400" i="1">
                <a:solidFill>
                  <a:srgbClr val="000066"/>
                </a:solidFill>
              </a:rPr>
              <a:t>Find the age of the youngest sailor for each rating level</a:t>
            </a:r>
            <a:r>
              <a:rPr lang="en-US" altLang="zh-TW" sz="2400" i="1"/>
              <a:t>.</a:t>
            </a:r>
          </a:p>
          <a:p>
            <a:pPr lvl="1" eaLnBrk="1" hangingPunct="1">
              <a:buSzPct val="75000"/>
            </a:pPr>
            <a:r>
              <a:rPr lang="en-US" altLang="zh-TW" sz="2000"/>
              <a:t>In general, we don’t know how many rating levels exist, and what the rating values for these levels are!</a:t>
            </a:r>
          </a:p>
          <a:p>
            <a:pPr lvl="1" eaLnBrk="1" hangingPunct="1">
              <a:buSzPct val="75000"/>
            </a:pPr>
            <a:r>
              <a:rPr lang="en-US" altLang="zh-TW" sz="2000"/>
              <a:t>Suppose we know that rating values go from 1 to 10; we can write 10 queries that look like this (!):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F419810B-03B1-9441-988F-0FEDC9C0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0"/>
            <a:ext cx="2590800" cy="3937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For </a:t>
            </a:r>
            <a:r>
              <a:rPr kumimoji="0" lang="en-US" altLang="zh-TW" sz="2000" i="1" u="none">
                <a:latin typeface="Book Antiqua" panose="02040602050305030304" pitchFamily="18" charset="0"/>
              </a:rPr>
              <a:t>i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= 1, 2, ... , 10:</a:t>
            </a:r>
          </a:p>
        </p:txBody>
      </p:sp>
      <p:sp>
        <p:nvSpPr>
          <p:cNvPr id="58373" name="Rectangle 6">
            <a:extLst>
              <a:ext uri="{FF2B5EF4-FFF2-40B4-BE49-F238E27FC236}">
                <a16:creationId xmlns:a16="http://schemas.microsoft.com/office/drawing/2014/main" id="{DB7E089C-9328-ED49-8ED3-C72B065E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5183188"/>
            <a:ext cx="2359025" cy="9128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 MIN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S.rating =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>
            <a:extLst>
              <a:ext uri="{FF2B5EF4-FFF2-40B4-BE49-F238E27FC236}">
                <a16:creationId xmlns:a16="http://schemas.microsoft.com/office/drawing/2014/main" id="{61C384E5-4786-5C44-BB0E-0ED961C1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6F780-B7AA-5749-B898-E4920DE615C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72A4EDB2-7A93-C846-8602-1B6708056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To write such queries, we need a major extension to the basic SQL query form, namely the </a:t>
            </a:r>
            <a:r>
              <a:rPr lang="en-US" altLang="zh-TW" sz="2400">
                <a:solidFill>
                  <a:schemeClr val="accent2"/>
                </a:solidFill>
              </a:rPr>
              <a:t>Group BY</a:t>
            </a:r>
            <a:r>
              <a:rPr lang="en-US" altLang="zh-TW" sz="2400"/>
              <a:t> clause.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extension also includes an optional </a:t>
            </a:r>
            <a:r>
              <a:rPr lang="en-US" altLang="zh-TW" sz="2400">
                <a:solidFill>
                  <a:schemeClr val="accent2"/>
                </a:solidFill>
              </a:rPr>
              <a:t>HAVING </a:t>
            </a:r>
            <a:r>
              <a:rPr lang="en-US" altLang="zh-TW" sz="2400"/>
              <a:t>clause that can be used to specify qualifications over groups.</a:t>
            </a: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81C16937-EAE6-CB46-B1BC-A293D5F5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7788"/>
            <a:ext cx="3616325" cy="9128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	       S.rating, MIN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	     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GROUP BY   S.rating</a:t>
            </a:r>
            <a:endParaRPr kumimoji="0" lang="en-US" altLang="zh-TW" sz="1800" i="1" u="none">
              <a:latin typeface="Book Antiqua" panose="02040602050305030304" pitchFamily="18" charset="0"/>
            </a:endParaRPr>
          </a:p>
        </p:txBody>
      </p:sp>
      <p:sp>
        <p:nvSpPr>
          <p:cNvPr id="59396" name="Text Box 7">
            <a:extLst>
              <a:ext uri="{FF2B5EF4-FFF2-40B4-BE49-F238E27FC236}">
                <a16:creationId xmlns:a16="http://schemas.microsoft.com/office/drawing/2014/main" id="{891F9F9A-D224-D94E-A221-A9800E6E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200400"/>
            <a:ext cx="488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rgbClr val="000066"/>
                </a:solidFill>
              </a:rPr>
              <a:t>The query can be expressed as follows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CB9C9C9D-2FFE-4B45-A20D-CA577D27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DF4D7-13F2-5440-8C25-389B9484E51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8BD6CA0-D4BF-E246-8397-2278B9E9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2182813"/>
            <a:ext cx="4368800" cy="14747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qualification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grouping-list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   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group-qualification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5C362F7-CFB5-5A47-B423-DE0A812F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754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The</a:t>
            </a:r>
            <a:r>
              <a:rPr lang="en-US" altLang="zh-TW" sz="2400" i="1" u="none"/>
              <a:t> target-list </a:t>
            </a:r>
            <a:r>
              <a:rPr lang="en-US" altLang="zh-TW" sz="2400" u="none"/>
              <a:t>contains </a:t>
            </a:r>
            <a:r>
              <a:rPr lang="en-US" altLang="zh-TW" sz="2400">
                <a:solidFill>
                  <a:schemeClr val="accent2"/>
                </a:solidFill>
              </a:rPr>
              <a:t>(i) attribute names</a:t>
            </a:r>
            <a:r>
              <a:rPr lang="en-US" altLang="zh-TW" sz="2400" u="none">
                <a:solidFill>
                  <a:schemeClr val="accent2"/>
                </a:solidFill>
              </a:rPr>
              <a:t>  </a:t>
            </a:r>
            <a:r>
              <a:rPr lang="en-US" altLang="zh-TW" sz="2400" u="none"/>
              <a:t>(ii) terms with aggregate operations (e.g., </a:t>
            </a:r>
            <a:r>
              <a:rPr lang="en-US" altLang="zh-TW" sz="2000" u="none"/>
              <a:t>MIN </a:t>
            </a:r>
            <a:r>
              <a:rPr lang="en-US" altLang="zh-TW" sz="2400" u="none"/>
              <a:t>(</a:t>
            </a:r>
            <a:r>
              <a:rPr lang="en-US" altLang="zh-TW" sz="2400" i="1" u="none"/>
              <a:t>S.age</a:t>
            </a:r>
            <a:r>
              <a:rPr lang="en-US" altLang="zh-TW" sz="2400" u="none"/>
              <a:t>)).</a:t>
            </a:r>
          </a:p>
          <a:p>
            <a:pPr lvl="1" eaLnBrk="1" hangingPunct="1">
              <a:buSzPct val="75000"/>
            </a:pPr>
            <a:r>
              <a:rPr lang="en-US" altLang="zh-TW" sz="2000" u="none"/>
              <a:t>The </a:t>
            </a:r>
            <a:r>
              <a:rPr lang="en-US" altLang="zh-TW" sz="2000">
                <a:solidFill>
                  <a:schemeClr val="accent2"/>
                </a:solidFill>
              </a:rPr>
              <a:t>attribute names (i)</a:t>
            </a:r>
            <a:r>
              <a:rPr lang="en-US" altLang="zh-TW" sz="2000" u="none">
                <a:solidFill>
                  <a:schemeClr val="accent2"/>
                </a:solidFill>
              </a:rPr>
              <a:t> </a:t>
            </a:r>
            <a:r>
              <a:rPr lang="en-US" altLang="zh-TW" sz="2000" u="none"/>
              <a:t>must be a subset of </a:t>
            </a:r>
            <a:r>
              <a:rPr lang="en-US" altLang="zh-TW" sz="20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000" u="none"/>
              <a:t>.  Intuitively, each answer tuple corresponds to a </a:t>
            </a:r>
            <a:r>
              <a:rPr lang="en-US" altLang="zh-TW" sz="2000" i="1" u="none">
                <a:solidFill>
                  <a:schemeClr val="accent2"/>
                </a:solidFill>
              </a:rPr>
              <a:t>group</a:t>
            </a:r>
            <a:r>
              <a:rPr lang="en-US" altLang="zh-TW" sz="2000" i="1" u="none"/>
              <a:t>, </a:t>
            </a:r>
            <a:r>
              <a:rPr lang="en-US" altLang="zh-TW" sz="2000" u="none"/>
              <a:t>and</a:t>
            </a:r>
            <a:r>
              <a:rPr lang="en-US" altLang="zh-TW" sz="2000" i="1" u="none"/>
              <a:t> </a:t>
            </a:r>
            <a:r>
              <a:rPr lang="en-US" altLang="zh-TW" sz="2000" u="none"/>
              <a:t>these attributes must have a single value per group.  (A </a:t>
            </a:r>
            <a:r>
              <a:rPr lang="en-US" altLang="zh-TW" sz="2000" i="1" u="none">
                <a:solidFill>
                  <a:schemeClr val="accent2"/>
                </a:solidFill>
              </a:rPr>
              <a:t>group</a:t>
            </a:r>
            <a:r>
              <a:rPr lang="en-US" altLang="zh-TW" sz="2000" u="none"/>
              <a:t> is a set of tuples that have the same value for all attributes in </a:t>
            </a:r>
            <a:r>
              <a:rPr lang="en-US" altLang="zh-TW" sz="20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000" u="none"/>
              <a:t>.)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CB85E31E-3454-4347-8310-315295F8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219200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rgbClr val="333399"/>
                </a:solidFill>
              </a:rPr>
              <a:t>The general format of GROUP BY and Having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>
            <a:extLst>
              <a:ext uri="{FF2B5EF4-FFF2-40B4-BE49-F238E27FC236}">
                <a16:creationId xmlns:a16="http://schemas.microsoft.com/office/drawing/2014/main" id="{138840ED-FDCF-E347-AD5A-0730496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8D45F-C64D-DD49-958A-A4C997FE304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02DDB3A-0341-AE44-BB88-532FCAD2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4495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32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Conceptual Evaluation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B364A8A-113A-FC45-A84B-B5E9293A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The cross-product of </a:t>
            </a:r>
            <a:r>
              <a:rPr lang="en-US" altLang="zh-TW" sz="2400" i="1" u="none">
                <a:solidFill>
                  <a:schemeClr val="accent2"/>
                </a:solidFill>
              </a:rPr>
              <a:t>relation-list</a:t>
            </a:r>
            <a:r>
              <a:rPr lang="en-US" altLang="zh-TW" sz="2400" u="none"/>
              <a:t> is computed, tuples that fail </a:t>
            </a:r>
            <a:r>
              <a:rPr lang="en-US" altLang="zh-TW" sz="2400" i="1" u="none">
                <a:solidFill>
                  <a:schemeClr val="accent2"/>
                </a:solidFill>
              </a:rPr>
              <a:t>qualification</a:t>
            </a:r>
            <a:r>
              <a:rPr lang="en-US" altLang="zh-TW" sz="2400" u="none"/>
              <a:t> are discarded, `</a:t>
            </a:r>
            <a:r>
              <a:rPr lang="en-US" altLang="zh-TW" sz="2400" i="1" u="none"/>
              <a:t>unnecessary’</a:t>
            </a:r>
            <a:r>
              <a:rPr lang="en-US" altLang="zh-TW" sz="2400" u="none"/>
              <a:t> fields are deleted, and the remaining tuples are partitioned into groups by the value of attributes in </a:t>
            </a:r>
            <a:r>
              <a:rPr lang="en-US" altLang="zh-TW" sz="24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400" u="none"/>
              <a:t>.  </a:t>
            </a:r>
          </a:p>
          <a:p>
            <a:pPr eaLnBrk="1" hangingPunct="1"/>
            <a:r>
              <a:rPr lang="en-US" altLang="zh-TW" sz="2400" u="none"/>
              <a:t>The </a:t>
            </a:r>
            <a:r>
              <a:rPr lang="en-US" altLang="zh-TW" sz="2400" i="1" u="none">
                <a:solidFill>
                  <a:schemeClr val="accent2"/>
                </a:solidFill>
              </a:rPr>
              <a:t>group-qualification</a:t>
            </a:r>
            <a:r>
              <a:rPr lang="en-US" altLang="zh-TW" sz="2400" u="none"/>
              <a:t> is then applied to eliminate some groups.  Expressions in </a:t>
            </a:r>
            <a:r>
              <a:rPr lang="en-US" altLang="zh-TW" sz="2400" i="1" u="none"/>
              <a:t>group-qualification</a:t>
            </a:r>
            <a:r>
              <a:rPr lang="en-US" altLang="zh-TW" sz="2400" u="none"/>
              <a:t> must have a </a:t>
            </a:r>
            <a:r>
              <a:rPr lang="en-US" altLang="zh-TW" sz="2400" i="1">
                <a:solidFill>
                  <a:schemeClr val="accent2"/>
                </a:solidFill>
              </a:rPr>
              <a:t>single value per group</a:t>
            </a:r>
            <a:r>
              <a:rPr lang="en-US" altLang="zh-TW" sz="2400" u="none">
                <a:solidFill>
                  <a:schemeClr val="accent2"/>
                </a:solidFill>
              </a:rPr>
              <a:t>!</a:t>
            </a:r>
            <a:endParaRPr lang="en-US" altLang="zh-TW" sz="2400" u="none"/>
          </a:p>
          <a:p>
            <a:pPr lvl="1" eaLnBrk="1" hangingPunct="1">
              <a:buSzPct val="75000"/>
            </a:pPr>
            <a:r>
              <a:rPr lang="en-US" altLang="zh-TW" sz="2000" u="none"/>
              <a:t>In effect, an attribute in </a:t>
            </a:r>
            <a:r>
              <a:rPr lang="en-US" altLang="zh-TW" sz="2000" i="1" u="none">
                <a:solidFill>
                  <a:schemeClr val="accent2"/>
                </a:solidFill>
              </a:rPr>
              <a:t>group-qualification</a:t>
            </a:r>
            <a:r>
              <a:rPr lang="en-US" altLang="zh-TW" sz="2000" u="none">
                <a:solidFill>
                  <a:schemeClr val="accent2"/>
                </a:solidFill>
              </a:rPr>
              <a:t> </a:t>
            </a:r>
            <a:r>
              <a:rPr lang="en-US" altLang="zh-TW" sz="2000" u="none"/>
              <a:t>that is not an argument of an aggregate op also appears in </a:t>
            </a:r>
            <a:r>
              <a:rPr lang="en-US" altLang="zh-TW" sz="20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000" u="none"/>
              <a:t>.  (SQL does not exploit primary key semantics here!)</a:t>
            </a:r>
          </a:p>
          <a:p>
            <a:pPr eaLnBrk="1" hangingPunct="1"/>
            <a:r>
              <a:rPr lang="en-US" altLang="zh-TW" sz="2400" u="none"/>
              <a:t>One answer tuple is generated per qualifying group.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80D88007-0B79-5544-BD44-187B70CF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"/>
            <a:ext cx="2903538" cy="11652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1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1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qualification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GROUP BY</a:t>
            </a:r>
            <a:r>
              <a:rPr kumimoji="0" lang="en-US" altLang="zh-TW" sz="14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grouping-list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HAVING    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group-qualification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>
            <a:extLst>
              <a:ext uri="{FF2B5EF4-FFF2-40B4-BE49-F238E27FC236}">
                <a16:creationId xmlns:a16="http://schemas.microsoft.com/office/drawing/2014/main" id="{CA16F901-4731-D64C-B2A5-9DDB13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6E7D06-329A-DC46-AC4F-ED853817DDA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46F0FFC-10CB-7F48-8020-A9654520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age of the youngest sailor with age    18, for each rating with at least 2 </a:t>
            </a:r>
            <a:r>
              <a:rPr lang="en-US" altLang="zh-TW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sailors</a:t>
            </a:r>
          </a:p>
        </p:txBody>
      </p:sp>
      <p:graphicFrame>
        <p:nvGraphicFramePr>
          <p:cNvPr id="6246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A65F7BBF-5DF5-2E4E-BCA4-86A517417B61}"/>
              </a:ext>
            </a:extLst>
          </p:cNvPr>
          <p:cNvGraphicFramePr>
            <a:graphicFrameLocks/>
          </p:cNvGraphicFramePr>
          <p:nvPr/>
        </p:nvGraphicFramePr>
        <p:xfrm>
          <a:off x="7696200" y="6096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5854700" imgH="7023100" progId="Equation.3">
                  <p:embed/>
                </p:oleObj>
              </mc:Choice>
              <mc:Fallback>
                <p:oleObj name="Equation" r:id="rId3" imgW="5854700" imgH="70231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>
            <a:extLst>
              <a:ext uri="{FF2B5EF4-FFF2-40B4-BE49-F238E27FC236}">
                <a16:creationId xmlns:a16="http://schemas.microsoft.com/office/drawing/2014/main" id="{5E97288D-0205-8E40-82EF-92366EDB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878013"/>
            <a:ext cx="3176587" cy="147478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S.rating,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MIN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S.age &gt;= 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COUNT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(*) &gt; 1</a:t>
            </a:r>
          </a:p>
        </p:txBody>
      </p:sp>
      <p:graphicFrame>
        <p:nvGraphicFramePr>
          <p:cNvPr id="624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BF3820AC-4F61-4644-8D0A-1CD98045A690}"/>
              </a:ext>
            </a:extLst>
          </p:cNvPr>
          <p:cNvGraphicFramePr>
            <a:graphicFrameLocks/>
          </p:cNvGraphicFramePr>
          <p:nvPr/>
        </p:nvGraphicFramePr>
        <p:xfrm>
          <a:off x="4876800" y="1524000"/>
          <a:ext cx="3276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Document" r:id="rId5" imgW="24142700" imgH="16967200" progId="Word.Document.8">
                  <p:embed/>
                </p:oleObj>
              </mc:Choice>
              <mc:Fallback>
                <p:oleObj name="Document" r:id="rId5" imgW="24142700" imgH="1696720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3276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>
            <a:extLst>
              <a:ext uri="{FF2B5EF4-FFF2-40B4-BE49-F238E27FC236}">
                <a16:creationId xmlns:a16="http://schemas.microsoft.com/office/drawing/2014/main" id="{BC474048-E2DF-6C43-9868-A96323D3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396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u="none"/>
              <a:t>Only S.rating and S.age are mentioned in the </a:t>
            </a:r>
            <a:r>
              <a:rPr lang="en-US" altLang="zh-TW" sz="1800" u="none"/>
              <a:t>SELECT, GROUP BY </a:t>
            </a:r>
            <a:r>
              <a:rPr lang="en-US" altLang="zh-TW" sz="2000" u="none"/>
              <a:t>or </a:t>
            </a:r>
            <a:r>
              <a:rPr lang="en-US" altLang="zh-TW" sz="1800" u="none"/>
              <a:t>HAVING</a:t>
            </a:r>
            <a:r>
              <a:rPr lang="en-US" altLang="zh-TW" sz="2000" u="none"/>
              <a:t> clauses; other attributes are `</a:t>
            </a:r>
            <a:r>
              <a:rPr lang="en-US" altLang="zh-TW" sz="2000" i="1" u="none"/>
              <a:t>unnecessary</a:t>
            </a:r>
            <a:r>
              <a:rPr lang="en-US" altLang="zh-TW" sz="2000" u="none"/>
              <a:t>’.</a:t>
            </a:r>
          </a:p>
          <a:p>
            <a:pPr eaLnBrk="1" hangingPunct="1"/>
            <a:r>
              <a:rPr lang="en-US" altLang="zh-TW" sz="2000" u="none"/>
              <a:t>2nd column of result is unnamed.  (Use </a:t>
            </a:r>
            <a:r>
              <a:rPr lang="en-US" altLang="zh-TW" sz="1800" u="none"/>
              <a:t>AS</a:t>
            </a:r>
            <a:r>
              <a:rPr lang="en-US" altLang="zh-TW" sz="2000" u="none"/>
              <a:t> to name it. See Q32 on 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p. 155 of your textbook.)</a:t>
            </a:r>
          </a:p>
        </p:txBody>
      </p:sp>
      <p:graphicFrame>
        <p:nvGraphicFramePr>
          <p:cNvPr id="624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9BA381A-BDD5-1A42-895D-B5120A1760AA}"/>
              </a:ext>
            </a:extLst>
          </p:cNvPr>
          <p:cNvGraphicFramePr>
            <a:graphicFrameLocks/>
          </p:cNvGraphicFramePr>
          <p:nvPr/>
        </p:nvGraphicFramePr>
        <p:xfrm>
          <a:off x="4800600" y="4038600"/>
          <a:ext cx="1524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Document" r:id="rId7" imgW="10464800" imgH="14058900" progId="Word.Document.8">
                  <p:embed/>
                </p:oleObj>
              </mc:Choice>
              <mc:Fallback>
                <p:oleObj name="Document" r:id="rId7" imgW="10464800" imgH="140589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1524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hlinkClick r:id="" action="ppaction://ole?verb=0"/>
            <a:extLst>
              <a:ext uri="{FF2B5EF4-FFF2-40B4-BE49-F238E27FC236}">
                <a16:creationId xmlns:a16="http://schemas.microsoft.com/office/drawing/2014/main" id="{188B6FF3-EBEC-194E-9208-6C172BDEBE75}"/>
              </a:ext>
            </a:extLst>
          </p:cNvPr>
          <p:cNvGraphicFramePr>
            <a:graphicFrameLocks/>
          </p:cNvGraphicFramePr>
          <p:nvPr/>
        </p:nvGraphicFramePr>
        <p:xfrm>
          <a:off x="6858000" y="4038600"/>
          <a:ext cx="160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Document" r:id="rId9" imgW="10985500" imgH="6870700" progId="Word.Document.8">
                  <p:embed/>
                </p:oleObj>
              </mc:Choice>
              <mc:Fallback>
                <p:oleObj name="Document" r:id="rId9" imgW="10985500" imgH="6870700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600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9">
            <a:extLst>
              <a:ext uri="{FF2B5EF4-FFF2-40B4-BE49-F238E27FC236}">
                <a16:creationId xmlns:a16="http://schemas.microsoft.com/office/drawing/2014/main" id="{095A0188-269E-9A41-9002-C1A5A106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16732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i="1" u="none">
                <a:latin typeface="Book Antiqua" panose="02040602050305030304" pitchFamily="18" charset="0"/>
              </a:rPr>
              <a:t>Answer relation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>
            <a:extLst>
              <a:ext uri="{FF2B5EF4-FFF2-40B4-BE49-F238E27FC236}">
                <a16:creationId xmlns:a16="http://schemas.microsoft.com/office/drawing/2014/main" id="{A126EC6F-49C0-BE47-B6EC-0894CC2D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5A58D-99EA-1748-8671-027D4A6EC36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6AE45E7-65A9-3C41-B52E-3E9FA69F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335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each red boat, find the number of reservations for this boat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76B8663-6CD4-B849-A7C3-FCD3DC1C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79950"/>
            <a:ext cx="4922838" cy="11874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B.bid,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COUNT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(*) AS reservationcount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B.bid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6256461C-8C61-0E4C-BD84-50B35D75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52713"/>
            <a:ext cx="4922838" cy="14620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B.bid,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COUNT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(*) AS reservationcount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HAVING B.color = ‘red’</a:t>
            </a:r>
          </a:p>
        </p:txBody>
      </p:sp>
      <p:grpSp>
        <p:nvGrpSpPr>
          <p:cNvPr id="63493" name="Group 5">
            <a:extLst>
              <a:ext uri="{FF2B5EF4-FFF2-40B4-BE49-F238E27FC236}">
                <a16:creationId xmlns:a16="http://schemas.microsoft.com/office/drawing/2014/main" id="{674542D3-D31C-2D40-A7DF-7838AD980AE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34963"/>
            <a:ext cx="4198937" cy="884237"/>
            <a:chOff x="763" y="378"/>
            <a:chExt cx="2540" cy="494"/>
          </a:xfrm>
        </p:grpSpPr>
        <p:sp>
          <p:nvSpPr>
            <p:cNvPr id="63498" name="Text Box 6">
              <a:extLst>
                <a:ext uri="{FF2B5EF4-FFF2-40B4-BE49-F238E27FC236}">
                  <a16:creationId xmlns:a16="http://schemas.microsoft.com/office/drawing/2014/main" id="{9136A8A2-BD92-9141-9F95-FEA90E7B8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63499" name="Rectangle 7">
              <a:extLst>
                <a:ext uri="{FF2B5EF4-FFF2-40B4-BE49-F238E27FC236}">
                  <a16:creationId xmlns:a16="http://schemas.microsoft.com/office/drawing/2014/main" id="{3E0E7B44-E712-F241-8D3C-3D69FD4B8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3500" name="Rectangle 8">
              <a:extLst>
                <a:ext uri="{FF2B5EF4-FFF2-40B4-BE49-F238E27FC236}">
                  <a16:creationId xmlns:a16="http://schemas.microsoft.com/office/drawing/2014/main" id="{E86A218D-0428-DD42-AD17-CF0C734D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63501" name="Rectangle 9">
              <a:extLst>
                <a:ext uri="{FF2B5EF4-FFF2-40B4-BE49-F238E27FC236}">
                  <a16:creationId xmlns:a16="http://schemas.microsoft.com/office/drawing/2014/main" id="{A850006A-769E-E84A-8B33-880D5E54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63502" name="Text Box 10">
              <a:extLst>
                <a:ext uri="{FF2B5EF4-FFF2-40B4-BE49-F238E27FC236}">
                  <a16:creationId xmlns:a16="http://schemas.microsoft.com/office/drawing/2014/main" id="{E2D8A9DF-CC49-7543-A26A-B043AF5EE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63503" name="Rectangle 11">
              <a:extLst>
                <a:ext uri="{FF2B5EF4-FFF2-40B4-BE49-F238E27FC236}">
                  <a16:creationId xmlns:a16="http://schemas.microsoft.com/office/drawing/2014/main" id="{1A78339C-E41D-1B46-A603-385CB08A6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3504" name="Rectangle 12">
              <a:extLst>
                <a:ext uri="{FF2B5EF4-FFF2-40B4-BE49-F238E27FC236}">
                  <a16:creationId xmlns:a16="http://schemas.microsoft.com/office/drawing/2014/main" id="{A68C1E59-6BC1-2341-B987-8642024B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63505" name="Rectangle 13">
              <a:extLst>
                <a:ext uri="{FF2B5EF4-FFF2-40B4-BE49-F238E27FC236}">
                  <a16:creationId xmlns:a16="http://schemas.microsoft.com/office/drawing/2014/main" id="{7D1BC9BC-A25F-DE4E-9911-BA68420EB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63506" name="Rectangle 14">
              <a:extLst>
                <a:ext uri="{FF2B5EF4-FFF2-40B4-BE49-F238E27FC236}">
                  <a16:creationId xmlns:a16="http://schemas.microsoft.com/office/drawing/2014/main" id="{5E336043-8464-D048-A9A7-EBF1793A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63507" name="Text Box 15">
              <a:extLst>
                <a:ext uri="{FF2B5EF4-FFF2-40B4-BE49-F238E27FC236}">
                  <a16:creationId xmlns:a16="http://schemas.microsoft.com/office/drawing/2014/main" id="{17276BB8-7B7E-0E44-A491-498A75C0A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63508" name="Rectangle 16">
              <a:extLst>
                <a:ext uri="{FF2B5EF4-FFF2-40B4-BE49-F238E27FC236}">
                  <a16:creationId xmlns:a16="http://schemas.microsoft.com/office/drawing/2014/main" id="{C8F155A7-02FC-5C43-9CD5-AFDFB3DA2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3509" name="Rectangle 17">
              <a:extLst>
                <a:ext uri="{FF2B5EF4-FFF2-40B4-BE49-F238E27FC236}">
                  <a16:creationId xmlns:a16="http://schemas.microsoft.com/office/drawing/2014/main" id="{4BCEAC66-A481-994D-8FE3-5EC76DC6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3510" name="Rectangle 18">
              <a:extLst>
                <a:ext uri="{FF2B5EF4-FFF2-40B4-BE49-F238E27FC236}">
                  <a16:creationId xmlns:a16="http://schemas.microsoft.com/office/drawing/2014/main" id="{0B256963-D45C-C74B-BE78-F933C364A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grpSp>
        <p:nvGrpSpPr>
          <p:cNvPr id="63494" name="Group 19">
            <a:extLst>
              <a:ext uri="{FF2B5EF4-FFF2-40B4-BE49-F238E27FC236}">
                <a16:creationId xmlns:a16="http://schemas.microsoft.com/office/drawing/2014/main" id="{559808FD-A956-434E-8555-5B00371265C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124200"/>
            <a:ext cx="914400" cy="914400"/>
            <a:chOff x="3504" y="1152"/>
            <a:chExt cx="576" cy="576"/>
          </a:xfrm>
        </p:grpSpPr>
        <p:sp>
          <p:nvSpPr>
            <p:cNvPr id="63496" name="Line 20">
              <a:extLst>
                <a:ext uri="{FF2B5EF4-FFF2-40B4-BE49-F238E27FC236}">
                  <a16:creationId xmlns:a16="http://schemas.microsoft.com/office/drawing/2014/main" id="{B4FA9766-C037-EE49-86B0-D21E28727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152"/>
              <a:ext cx="576" cy="52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21">
              <a:extLst>
                <a:ext uri="{FF2B5EF4-FFF2-40B4-BE49-F238E27FC236}">
                  <a16:creationId xmlns:a16="http://schemas.microsoft.com/office/drawing/2014/main" id="{45A8CB8F-7BE7-8A44-B35D-56FBBE681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52"/>
              <a:ext cx="528" cy="57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5" name="Text Box 22">
            <a:extLst>
              <a:ext uri="{FF2B5EF4-FFF2-40B4-BE49-F238E27FC236}">
                <a16:creationId xmlns:a16="http://schemas.microsoft.com/office/drawing/2014/main" id="{B4324399-6001-7047-A67D-070A5C2D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30654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Only columns that appear in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GROUP BY clause can appear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the HAVING clause, unless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they appear as arguments to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aggregate operator in the HAVING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clause.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F141FCFF-0CA3-C342-A31B-FF24E328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267B74-AE9E-9742-943C-A2D726F72F1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2FA87B-9C56-5A4D-9922-3F4A4653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average age of sailors for each rating level that has at least two sailors.</a:t>
            </a:r>
          </a:p>
        </p:txBody>
      </p:sp>
      <p:graphicFrame>
        <p:nvGraphicFramePr>
          <p:cNvPr id="55007" name="Group 735">
            <a:extLst>
              <a:ext uri="{FF2B5EF4-FFF2-40B4-BE49-F238E27FC236}">
                <a16:creationId xmlns:a16="http://schemas.microsoft.com/office/drawing/2014/main" id="{A95851D9-8409-FB45-B03C-1C7931EFC2FF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1295400"/>
          <a:ext cx="2819400" cy="3992563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Brutus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Andy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Zorba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Bob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Frodo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4572" name="Rectangle 669">
            <a:extLst>
              <a:ext uri="{FF2B5EF4-FFF2-40B4-BE49-F238E27FC236}">
                <a16:creationId xmlns:a16="http://schemas.microsoft.com/office/drawing/2014/main" id="{F6D9A2CF-FDFE-C24B-9FB7-FA3768ED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555750"/>
            <a:ext cx="3898900" cy="1066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COUNT (*) &gt; 1</a:t>
            </a:r>
          </a:p>
        </p:txBody>
      </p:sp>
      <p:sp>
        <p:nvSpPr>
          <p:cNvPr id="64573" name="Text Box 672">
            <a:extLst>
              <a:ext uri="{FF2B5EF4-FFF2-40B4-BE49-F238E27FC236}">
                <a16:creationId xmlns:a16="http://schemas.microsoft.com/office/drawing/2014/main" id="{F3D08632-E058-004C-907D-0AFDD8C4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8640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S3 of Sailor</a:t>
            </a:r>
          </a:p>
        </p:txBody>
      </p:sp>
      <p:graphicFrame>
        <p:nvGraphicFramePr>
          <p:cNvPr id="55000" name="Group 728">
            <a:extLst>
              <a:ext uri="{FF2B5EF4-FFF2-40B4-BE49-F238E27FC236}">
                <a16:creationId xmlns:a16="http://schemas.microsoft.com/office/drawing/2014/main" id="{42CB3979-FE1E-3A43-83C2-3BEC85ED1EC5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692650"/>
          <a:ext cx="1524000" cy="16462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avgage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38.2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91" name="Text Box 729">
            <a:extLst>
              <a:ext uri="{FF2B5EF4-FFF2-40B4-BE49-F238E27FC236}">
                <a16:creationId xmlns:a16="http://schemas.microsoft.com/office/drawing/2014/main" id="{9391D998-B575-2046-BCFC-B0475B7C4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9285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Answer</a:t>
            </a:r>
          </a:p>
        </p:txBody>
      </p:sp>
      <p:sp>
        <p:nvSpPr>
          <p:cNvPr id="64592" name="Rectangle 730">
            <a:extLst>
              <a:ext uri="{FF2B5EF4-FFF2-40B4-BE49-F238E27FC236}">
                <a16:creationId xmlns:a16="http://schemas.microsoft.com/office/drawing/2014/main" id="{A74BA775-C175-FA4C-8558-E0EF6A7D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4098925" cy="15557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1 &lt; (SELECT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FROM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WHERE S.rating = S2.rating)</a:t>
            </a:r>
          </a:p>
        </p:txBody>
      </p:sp>
      <p:sp>
        <p:nvSpPr>
          <p:cNvPr id="64593" name="Text Box 731">
            <a:extLst>
              <a:ext uri="{FF2B5EF4-FFF2-40B4-BE49-F238E27FC236}">
                <a16:creationId xmlns:a16="http://schemas.microsoft.com/office/drawing/2014/main" id="{348B25CD-3D5E-554E-9127-085D5188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2652713"/>
            <a:ext cx="465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OR</a:t>
            </a:r>
          </a:p>
        </p:txBody>
      </p:sp>
      <p:sp>
        <p:nvSpPr>
          <p:cNvPr id="64594" name="Line 732">
            <a:extLst>
              <a:ext uri="{FF2B5EF4-FFF2-40B4-BE49-F238E27FC236}">
                <a16:creationId xmlns:a16="http://schemas.microsoft.com/office/drawing/2014/main" id="{5004DA7D-1EDD-2C45-9996-1B971B3378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419600"/>
            <a:ext cx="38100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5" name="Text Box 733">
            <a:extLst>
              <a:ext uri="{FF2B5EF4-FFF2-40B4-BE49-F238E27FC236}">
                <a16:creationId xmlns:a16="http://schemas.microsoft.com/office/drawing/2014/main" id="{42C34EF9-246A-CC4B-B0FD-58722609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887913"/>
            <a:ext cx="210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We can use S.rating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inside the nested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subquery in the HAVING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because it has a single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value for the current group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of sailors (specified in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GROUP BY clause).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7BCE-6622-8644-BE88-E2C0AB8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810E4E08-F8DB-8946-B5FE-C46E3BC0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4EFAF-DAB7-B14C-9EB7-99AA833462C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7D6C106A-7C16-C940-ACF7-53D9BE65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>
            <a:extLst>
              <a:ext uri="{FF2B5EF4-FFF2-40B4-BE49-F238E27FC236}">
                <a16:creationId xmlns:a16="http://schemas.microsoft.com/office/drawing/2014/main" id="{84E774A8-2633-1E43-BCBB-1AF8879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DD7FF-0A00-8D43-8B89-4EEF9AFF82E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8A70330-F5A3-6142-AE01-253ECE14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average age of sailors who are at least 18 years old for each rating level that has at least two sailors.</a:t>
            </a:r>
          </a:p>
        </p:txBody>
      </p:sp>
      <p:graphicFrame>
        <p:nvGraphicFramePr>
          <p:cNvPr id="55299" name="Group 3">
            <a:extLst>
              <a:ext uri="{FF2B5EF4-FFF2-40B4-BE49-F238E27FC236}">
                <a16:creationId xmlns:a16="http://schemas.microsoft.com/office/drawing/2014/main" id="{D4AA8010-4F5D-7E44-8952-D832F5C168AD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1574800"/>
          <a:ext cx="2819400" cy="3992563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Brutus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Andy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Zorba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Bob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Frodo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5596" name="Rectangle 62">
            <a:extLst>
              <a:ext uri="{FF2B5EF4-FFF2-40B4-BE49-F238E27FC236}">
                <a16:creationId xmlns:a16="http://schemas.microsoft.com/office/drawing/2014/main" id="{0E15E675-522A-F74D-8049-3227EA83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4098925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1 &lt; (SELECT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FROM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WHERE S.rating = S2.rating)</a:t>
            </a:r>
          </a:p>
        </p:txBody>
      </p:sp>
      <p:graphicFrame>
        <p:nvGraphicFramePr>
          <p:cNvPr id="55394" name="Group 98">
            <a:extLst>
              <a:ext uri="{FF2B5EF4-FFF2-40B4-BE49-F238E27FC236}">
                <a16:creationId xmlns:a16="http://schemas.microsoft.com/office/drawing/2014/main" id="{1920E275-25BF-9143-A516-3B86EF2AF4B7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038600"/>
          <a:ext cx="1524000" cy="16462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avgage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38.2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614" name="Text Box 99">
            <a:extLst>
              <a:ext uri="{FF2B5EF4-FFF2-40B4-BE49-F238E27FC236}">
                <a16:creationId xmlns:a16="http://schemas.microsoft.com/office/drawing/2014/main" id="{BD522DFC-0791-B64D-9218-FE688D5D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Answer</a:t>
            </a:r>
          </a:p>
        </p:txBody>
      </p:sp>
      <p:sp>
        <p:nvSpPr>
          <p:cNvPr id="65615" name="Text Box 100">
            <a:extLst>
              <a:ext uri="{FF2B5EF4-FFF2-40B4-BE49-F238E27FC236}">
                <a16:creationId xmlns:a16="http://schemas.microsoft.com/office/drawing/2014/main" id="{C4B29885-531B-B140-A206-F26B32601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6832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S3 of Sailor</a:t>
            </a:r>
          </a:p>
        </p:txBody>
      </p:sp>
      <p:sp>
        <p:nvSpPr>
          <p:cNvPr id="65616" name="Text Box 101">
            <a:extLst>
              <a:ext uri="{FF2B5EF4-FFF2-40B4-BE49-F238E27FC236}">
                <a16:creationId xmlns:a16="http://schemas.microsoft.com/office/drawing/2014/main" id="{0B6CD0F4-D996-D149-AC34-D2EFF28D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31226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Note that the answer is very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similar to the previous one, with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only difference being that for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group 10, we now ignore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sailor with age 16 while computing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the average.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3694FCA4-32EF-BA4A-AF9F-5ACD9F0F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21F90-6FE8-0641-8797-9815F33949B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EAB1E97-36EE-5C49-BA38-B362FD1F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average age of sailors who are at least 18 years old for each rating level that has at least two </a:t>
            </a:r>
            <a:r>
              <a:rPr lang="en-US" altLang="zh-TW" sz="2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sailors.</a:t>
            </a:r>
          </a:p>
        </p:txBody>
      </p:sp>
      <p:graphicFrame>
        <p:nvGraphicFramePr>
          <p:cNvPr id="56323" name="Group 3">
            <a:extLst>
              <a:ext uri="{FF2B5EF4-FFF2-40B4-BE49-F238E27FC236}">
                <a16:creationId xmlns:a16="http://schemas.microsoft.com/office/drawing/2014/main" id="{69914117-D231-1746-962A-F9740B5C5F96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1574800"/>
          <a:ext cx="2819400" cy="3992563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Brutus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Andy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Zorba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Bob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Frodo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6620" name="Rectangle 62">
            <a:extLst>
              <a:ext uri="{FF2B5EF4-FFF2-40B4-BE49-F238E27FC236}">
                <a16:creationId xmlns:a16="http://schemas.microsoft.com/office/drawing/2014/main" id="{610508F3-8AEB-534A-81B3-5F23A5F1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4616450" cy="20447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1 &lt; (SELECT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FROM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WHERE S.rating = S2.rating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                         S2.age &gt;=18)</a:t>
            </a:r>
          </a:p>
        </p:txBody>
      </p:sp>
      <p:graphicFrame>
        <p:nvGraphicFramePr>
          <p:cNvPr id="56405" name="Group 85">
            <a:extLst>
              <a:ext uri="{FF2B5EF4-FFF2-40B4-BE49-F238E27FC236}">
                <a16:creationId xmlns:a16="http://schemas.microsoft.com/office/drawing/2014/main" id="{F062074A-52A0-9D4F-B429-E5E0420D3D29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038600"/>
          <a:ext cx="1524000" cy="13112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avgage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38.2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40.5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36" name="Text Box 82">
            <a:extLst>
              <a:ext uri="{FF2B5EF4-FFF2-40B4-BE49-F238E27FC236}">
                <a16:creationId xmlns:a16="http://schemas.microsoft.com/office/drawing/2014/main" id="{4668E10B-B6D5-ED41-892D-C4B66E004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48640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Answer</a:t>
            </a:r>
          </a:p>
        </p:txBody>
      </p:sp>
      <p:sp>
        <p:nvSpPr>
          <p:cNvPr id="66637" name="Text Box 83">
            <a:extLst>
              <a:ext uri="{FF2B5EF4-FFF2-40B4-BE49-F238E27FC236}">
                <a16:creationId xmlns:a16="http://schemas.microsoft.com/office/drawing/2014/main" id="{ECA3BD54-4936-FA46-95D5-3BB149294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6832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S3 of Sailor</a:t>
            </a:r>
          </a:p>
        </p:txBody>
      </p:sp>
      <p:sp>
        <p:nvSpPr>
          <p:cNvPr id="66638" name="Text Box 84">
            <a:extLst>
              <a:ext uri="{FF2B5EF4-FFF2-40B4-BE49-F238E27FC236}">
                <a16:creationId xmlns:a16="http://schemas.microsoft.com/office/drawing/2014/main" id="{19B38767-9069-2E4A-9104-5785823B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30940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It differs from the answer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previous question in that there is 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tuple for rating 10, since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is only one tuple with rating 10</a:t>
            </a:r>
            <a:r>
              <a:rPr lang="zh-TW" altLang="en-US" sz="1600" u="none">
                <a:solidFill>
                  <a:srgbClr val="CC0000"/>
                </a:solidFill>
              </a:rPr>
              <a:t> </a:t>
            </a:r>
            <a:r>
              <a:rPr lang="en-US" altLang="zh-TW" sz="1600" u="none">
                <a:solidFill>
                  <a:srgbClr val="CC0000"/>
                </a:solidFill>
              </a:rPr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age &gt;= 18.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3">
            <a:extLst>
              <a:ext uri="{FF2B5EF4-FFF2-40B4-BE49-F238E27FC236}">
                <a16:creationId xmlns:a16="http://schemas.microsoft.com/office/drawing/2014/main" id="{DEC9FF75-E5C2-8947-9ABE-2F46620A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62A04-C46A-0341-9542-DAD0EE47C24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4894A0A-4AFF-714A-966F-6E786A40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 other ways to write the previous query.</a:t>
            </a:r>
          </a:p>
        </p:txBody>
      </p:sp>
      <p:sp>
        <p:nvSpPr>
          <p:cNvPr id="67587" name="Rectangle 62">
            <a:extLst>
              <a:ext uri="{FF2B5EF4-FFF2-40B4-BE49-F238E27FC236}">
                <a16:creationId xmlns:a16="http://schemas.microsoft.com/office/drawing/2014/main" id="{108F8B49-E339-7E44-B239-2E8A46ED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1447800"/>
            <a:ext cx="3898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 COUNT (*) &gt; 1</a:t>
            </a:r>
          </a:p>
        </p:txBody>
      </p:sp>
      <p:sp>
        <p:nvSpPr>
          <p:cNvPr id="67588" name="Rectangle 83">
            <a:extLst>
              <a:ext uri="{FF2B5EF4-FFF2-40B4-BE49-F238E27FC236}">
                <a16:creationId xmlns:a16="http://schemas.microsoft.com/office/drawing/2014/main" id="{528A2C0A-EBB1-6A4B-B47C-99BEAA3E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60725"/>
            <a:ext cx="4772025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Temp.rating, Temp.avgage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 (SELECT  S.rating, AVG(S.age) AS avgage,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                count (*) As ratingcount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 GROUP BY S.rating) AS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Temp.ratingcount &gt; 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C9BBE39D-D678-B846-9D88-E4F76217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7E25C-1D73-334D-BA27-2ABB6EF224B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B803CAD-56D4-E44D-8669-DF469DE4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335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those ratings for which the average age is the minimum over all ratings</a:t>
            </a:r>
          </a:p>
        </p:txBody>
      </p:sp>
      <p:grpSp>
        <p:nvGrpSpPr>
          <p:cNvPr id="68611" name="Group 5">
            <a:extLst>
              <a:ext uri="{FF2B5EF4-FFF2-40B4-BE49-F238E27FC236}">
                <a16:creationId xmlns:a16="http://schemas.microsoft.com/office/drawing/2014/main" id="{29E54F3F-DF80-4F41-9CD8-D79C2ED00694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34963"/>
            <a:ext cx="4198937" cy="884237"/>
            <a:chOff x="763" y="378"/>
            <a:chExt cx="2540" cy="494"/>
          </a:xfrm>
        </p:grpSpPr>
        <p:sp>
          <p:nvSpPr>
            <p:cNvPr id="68617" name="Text Box 6">
              <a:extLst>
                <a:ext uri="{FF2B5EF4-FFF2-40B4-BE49-F238E27FC236}">
                  <a16:creationId xmlns:a16="http://schemas.microsoft.com/office/drawing/2014/main" id="{89095789-B8B2-9F48-865B-2A61C54B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68618" name="Rectangle 7">
              <a:extLst>
                <a:ext uri="{FF2B5EF4-FFF2-40B4-BE49-F238E27FC236}">
                  <a16:creationId xmlns:a16="http://schemas.microsoft.com/office/drawing/2014/main" id="{83C295CC-7EC6-1544-ADD3-92A26478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8619" name="Rectangle 8">
              <a:extLst>
                <a:ext uri="{FF2B5EF4-FFF2-40B4-BE49-F238E27FC236}">
                  <a16:creationId xmlns:a16="http://schemas.microsoft.com/office/drawing/2014/main" id="{A28664F2-7FB7-D445-A629-7A9CD599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68620" name="Rectangle 9">
              <a:extLst>
                <a:ext uri="{FF2B5EF4-FFF2-40B4-BE49-F238E27FC236}">
                  <a16:creationId xmlns:a16="http://schemas.microsoft.com/office/drawing/2014/main" id="{40F39EA5-A599-DF4C-A40A-88204034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68621" name="Text Box 10">
              <a:extLst>
                <a:ext uri="{FF2B5EF4-FFF2-40B4-BE49-F238E27FC236}">
                  <a16:creationId xmlns:a16="http://schemas.microsoft.com/office/drawing/2014/main" id="{740F972C-D596-E94C-B5E3-320E73EF5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68622" name="Rectangle 11">
              <a:extLst>
                <a:ext uri="{FF2B5EF4-FFF2-40B4-BE49-F238E27FC236}">
                  <a16:creationId xmlns:a16="http://schemas.microsoft.com/office/drawing/2014/main" id="{03817FC3-3BA3-DC42-84D4-EC3A90AC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8623" name="Rectangle 12">
              <a:extLst>
                <a:ext uri="{FF2B5EF4-FFF2-40B4-BE49-F238E27FC236}">
                  <a16:creationId xmlns:a16="http://schemas.microsoft.com/office/drawing/2014/main" id="{C09B673F-230E-8249-9F4E-1343D100A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68624" name="Rectangle 13">
              <a:extLst>
                <a:ext uri="{FF2B5EF4-FFF2-40B4-BE49-F238E27FC236}">
                  <a16:creationId xmlns:a16="http://schemas.microsoft.com/office/drawing/2014/main" id="{4D06375C-D3A1-474C-94DE-1DFEC94F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68625" name="Rectangle 14">
              <a:extLst>
                <a:ext uri="{FF2B5EF4-FFF2-40B4-BE49-F238E27FC236}">
                  <a16:creationId xmlns:a16="http://schemas.microsoft.com/office/drawing/2014/main" id="{ADABCC54-467D-7340-90CF-4F93FB678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68626" name="Text Box 15">
              <a:extLst>
                <a:ext uri="{FF2B5EF4-FFF2-40B4-BE49-F238E27FC236}">
                  <a16:creationId xmlns:a16="http://schemas.microsoft.com/office/drawing/2014/main" id="{3BB8E5D6-6F8C-AE4E-B454-2F744E0B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68627" name="Rectangle 16">
              <a:extLst>
                <a:ext uri="{FF2B5EF4-FFF2-40B4-BE49-F238E27FC236}">
                  <a16:creationId xmlns:a16="http://schemas.microsoft.com/office/drawing/2014/main" id="{1172D32D-D3E3-084B-BFA1-6F6188C0A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8628" name="Rectangle 17">
              <a:extLst>
                <a:ext uri="{FF2B5EF4-FFF2-40B4-BE49-F238E27FC236}">
                  <a16:creationId xmlns:a16="http://schemas.microsoft.com/office/drawing/2014/main" id="{4B0C62AC-1891-0F44-99C0-6C734AF6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8629" name="Rectangle 18">
              <a:extLst>
                <a:ext uri="{FF2B5EF4-FFF2-40B4-BE49-F238E27FC236}">
                  <a16:creationId xmlns:a16="http://schemas.microsoft.com/office/drawing/2014/main" id="{06578688-947A-2F42-AFEB-686F95EB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68612" name="Rectangle 23">
            <a:extLst>
              <a:ext uri="{FF2B5EF4-FFF2-40B4-BE49-F238E27FC236}">
                <a16:creationId xmlns:a16="http://schemas.microsoft.com/office/drawing/2014/main" id="{EEF706AE-C893-4848-A60C-DD4BC527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4867275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S.age =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MIN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AVG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(S2.age))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GROUP BY S2.rating)</a:t>
            </a:r>
          </a:p>
        </p:txBody>
      </p:sp>
      <p:sp>
        <p:nvSpPr>
          <p:cNvPr id="68613" name="Text Box 24">
            <a:extLst>
              <a:ext uri="{FF2B5EF4-FFF2-40B4-BE49-F238E27FC236}">
                <a16:creationId xmlns:a16="http://schemas.microsoft.com/office/drawing/2014/main" id="{EA6BCC8A-B0E9-8F42-856E-000998EC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481513"/>
            <a:ext cx="71453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Aggregate operations cannot be nested!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This query will not work even if the expression MIN(AVG(S2.age)), which is illegal,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is allowed.  In the nested query, Sailors is partitioned into groups by rating, and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average age is computed for each rating value.  For each group, applying MIN to this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average age value for the group will return the same value.</a:t>
            </a:r>
          </a:p>
        </p:txBody>
      </p:sp>
      <p:grpSp>
        <p:nvGrpSpPr>
          <p:cNvPr id="68614" name="Group 19">
            <a:extLst>
              <a:ext uri="{FF2B5EF4-FFF2-40B4-BE49-F238E27FC236}">
                <a16:creationId xmlns:a16="http://schemas.microsoft.com/office/drawing/2014/main" id="{17701C40-0AD3-7D42-B253-B548D0C469A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914400" cy="914400"/>
            <a:chOff x="3504" y="1152"/>
            <a:chExt cx="576" cy="576"/>
          </a:xfrm>
        </p:grpSpPr>
        <p:sp>
          <p:nvSpPr>
            <p:cNvPr id="68615" name="Line 20">
              <a:extLst>
                <a:ext uri="{FF2B5EF4-FFF2-40B4-BE49-F238E27FC236}">
                  <a16:creationId xmlns:a16="http://schemas.microsoft.com/office/drawing/2014/main" id="{0E3AB9BF-3DBE-ED4B-A3BF-10C500598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152"/>
              <a:ext cx="576" cy="52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6" name="Line 21">
              <a:extLst>
                <a:ext uri="{FF2B5EF4-FFF2-40B4-BE49-F238E27FC236}">
                  <a16:creationId xmlns:a16="http://schemas.microsoft.com/office/drawing/2014/main" id="{43B1C5E8-499A-3F4D-B1A1-7D005EE6A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52"/>
              <a:ext cx="528" cy="57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>
            <a:extLst>
              <a:ext uri="{FF2B5EF4-FFF2-40B4-BE49-F238E27FC236}">
                <a16:creationId xmlns:a16="http://schemas.microsoft.com/office/drawing/2014/main" id="{FB72D044-2B21-764C-B9F6-5404DF96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DD5B5-EDDF-B44B-A0A9-8DF5B55AC60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08B2551-6B90-8045-B58C-E22AFF01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066800"/>
            <a:ext cx="47894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kumimoji="0" lang="en-US" altLang="zh-TW" sz="2800" u="none">
                <a:latin typeface="Book Antiqua" panose="02040602050305030304" pitchFamily="18" charset="0"/>
              </a:rPr>
              <a:t>Correct solution (in SQL/92):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8780E0E-CABE-A241-9011-6A959ABC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981200"/>
            <a:ext cx="5594350" cy="2011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Temp.rating, Temp.avgage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S.rating,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AVG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(S.age)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AS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S.rating)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AS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Temp.avgage =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MIN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(Temp.avgage)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Temp)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76B64431-718E-6740-B99B-3E19BFF08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305300"/>
            <a:ext cx="7004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rgbClr val="CC0000"/>
                </a:solidFill>
              </a:rPr>
              <a:t>It essentially computes a temporary table containing the average age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rgbClr val="CC0000"/>
                </a:solidFill>
              </a:rPr>
              <a:t>each rating value and then finds the rating(s) for which this average age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rgbClr val="CC0000"/>
                </a:solidFill>
              </a:rPr>
              <a:t>the minimum.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744D01B0-0C63-4B47-8F73-0C1408B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5E614F-290D-3B4E-8CB3-9663DF92BC8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6C04C29-A760-DA4D-91C0-F2B476E8F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NULL Value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4F34B2E-1AE4-6E4F-BEF2-94C5F5314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field value unknown</a:t>
            </a:r>
          </a:p>
          <a:p>
            <a:pPr lvl="1" eaLnBrk="1" hangingPunct="1"/>
            <a:r>
              <a:rPr lang="en-US" altLang="zh-TW"/>
              <a:t>A new employee has not been assigned a supervisor yet.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field attribute inapplicable</a:t>
            </a:r>
          </a:p>
          <a:p>
            <a:pPr lvl="1" eaLnBrk="1" hangingPunct="1"/>
            <a:r>
              <a:rPr lang="en-US" altLang="zh-TW"/>
              <a:t>An unmarried employee does not have a spouse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67671031-8661-2E47-9BA2-460FE139914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429000"/>
            <a:ext cx="6781800" cy="457200"/>
            <a:chOff x="576" y="1584"/>
            <a:chExt cx="4272" cy="288"/>
          </a:xfrm>
        </p:grpSpPr>
        <p:sp>
          <p:nvSpPr>
            <p:cNvPr id="70661" name="Text Box 5">
              <a:extLst>
                <a:ext uri="{FF2B5EF4-FFF2-40B4-BE49-F238E27FC236}">
                  <a16:creationId xmlns:a16="http://schemas.microsoft.com/office/drawing/2014/main" id="{0CA7581B-1ADA-A048-B51F-AB553A7BD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9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Employee</a:t>
              </a:r>
            </a:p>
          </p:txBody>
        </p:sp>
        <p:sp>
          <p:nvSpPr>
            <p:cNvPr id="70662" name="Rectangle 6">
              <a:extLst>
                <a:ext uri="{FF2B5EF4-FFF2-40B4-BE49-F238E27FC236}">
                  <a16:creationId xmlns:a16="http://schemas.microsoft.com/office/drawing/2014/main" id="{5FA94EBE-E12F-B940-A82A-BA07B99F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84"/>
              <a:ext cx="38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eno</a:t>
              </a:r>
            </a:p>
          </p:txBody>
        </p:sp>
        <p:sp>
          <p:nvSpPr>
            <p:cNvPr id="70663" name="Rectangle 7">
              <a:extLst>
                <a:ext uri="{FF2B5EF4-FFF2-40B4-BE49-F238E27FC236}">
                  <a16:creationId xmlns:a16="http://schemas.microsoft.com/office/drawing/2014/main" id="{A1A3E298-A3CF-7A4E-AF11-050DAC3C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62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ename</a:t>
              </a:r>
            </a:p>
          </p:txBody>
        </p:sp>
        <p:sp>
          <p:nvSpPr>
            <p:cNvPr id="70664" name="Rectangle 8">
              <a:extLst>
                <a:ext uri="{FF2B5EF4-FFF2-40B4-BE49-F238E27FC236}">
                  <a16:creationId xmlns:a16="http://schemas.microsoft.com/office/drawing/2014/main" id="{97599E98-4452-6244-8649-922882898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84"/>
              <a:ext cx="1152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supervisor_eno</a:t>
              </a:r>
            </a:p>
          </p:txBody>
        </p: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DB536D2E-CFFB-E345-B3C6-9B53E4BF7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1056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spouse_name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C1B92D21-5074-F941-AA9E-E6AB486E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0B3002-2312-4C45-B54E-EE71C606445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/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6988B57A-9DFA-B34D-817E-4A185B055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9248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u="sng" dirty="0"/>
              <a:t>Complications caused by NULL values</a:t>
            </a:r>
            <a:endParaRPr lang="en-US" altLang="zh-TW" b="1" u="sng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r>
              <a:rPr lang="en-US" altLang="zh-TW" sz="2800" b="1" dirty="0">
                <a:latin typeface="Bell MT" panose="02020503060305020303" pitchFamily="18" charset="77"/>
              </a:rPr>
              <a:t>Special operators provided to check if value is / is not NULL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Bell MT" panose="02020503060305020303" pitchFamily="18" charset="77"/>
              </a:rPr>
              <a:t>     </a:t>
            </a:r>
            <a:r>
              <a:rPr lang="en-US" altLang="zh-TW" sz="1800" b="1" dirty="0">
                <a:solidFill>
                  <a:srgbClr val="FF0000"/>
                </a:solidFill>
                <a:latin typeface="Bell MT" panose="02020503060305020303" pitchFamily="18" charset="77"/>
              </a:rPr>
              <a:t>e.g.   SELECT name, address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Bell MT" panose="02020503060305020303" pitchFamily="18" charset="77"/>
              </a:rPr>
              <a:t>              FROM  employee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Bell MT" panose="02020503060305020303" pitchFamily="18" charset="77"/>
              </a:rPr>
              <a:t>              WHERE address is NOT NULL</a:t>
            </a:r>
          </a:p>
          <a:p>
            <a:pPr eaLnBrk="1" hangingPunct="1">
              <a:defRPr/>
            </a:pPr>
            <a:endParaRPr lang="en-US" altLang="zh-TW" sz="2000" b="1" dirty="0">
              <a:solidFill>
                <a:srgbClr val="FF0000"/>
              </a:solidFill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000" b="1" dirty="0">
              <a:solidFill>
                <a:srgbClr val="FF0000"/>
              </a:solidFill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0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r>
              <a:rPr lang="en-US" altLang="zh-TW" sz="2800" b="1" dirty="0">
                <a:latin typeface="Bell MT" panose="02020503060305020303" pitchFamily="18" charset="77"/>
              </a:rPr>
              <a:t>The condition following ‘where’ clause eliminates FALSE or unknown</a:t>
            </a:r>
          </a:p>
          <a:p>
            <a:pPr eaLnBrk="1" hangingPunct="1">
              <a:defRPr/>
            </a:pPr>
            <a:endParaRPr lang="en-US" altLang="zh-TW" sz="20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</p:txBody>
      </p:sp>
      <p:sp>
        <p:nvSpPr>
          <p:cNvPr id="71683" name="Text Box 4">
            <a:extLst>
              <a:ext uri="{FF2B5EF4-FFF2-40B4-BE49-F238E27FC236}">
                <a16:creationId xmlns:a16="http://schemas.microsoft.com/office/drawing/2014/main" id="{D2C219E4-8873-6E46-B41B-4DA8659E5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7900988" cy="1855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For a person who hasn’t been assigned a supervisor yet, is 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 supervisor_eno = 3334445555 true or false? 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(We need a three value logic: true, false, unknown)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NOT unknown -&gt; unknown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OR (TRUE, unknown) -&gt; TRUE ,  OR (FALSE, unknown) -&gt; unknown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AND (TRUE, unknown) -&gt; unknown,  AND (FALSE, unknown) -&gt; FALSE</a:t>
            </a:r>
            <a:endParaRPr lang="en-US" altLang="zh-TW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>
            <a:extLst>
              <a:ext uri="{FF2B5EF4-FFF2-40B4-BE49-F238E27FC236}">
                <a16:creationId xmlns:a16="http://schemas.microsoft.com/office/drawing/2014/main" id="{867E7A75-E84B-5F45-8AF2-C97C15C1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C7C36-1383-B542-8766-830E416D4BC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/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D011AED8-03C2-0F41-9791-9BC92F022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/>
              <a:t>Two rows are duplicates if matching columns are either equal or both NULL</a:t>
            </a:r>
          </a:p>
          <a:p>
            <a:pPr lvl="1" eaLnBrk="1" hangingPunct="1"/>
            <a:r>
              <a:rPr lang="en-US" altLang="zh-TW"/>
              <a:t>implicitly NULL=NULL. </a:t>
            </a:r>
          </a:p>
          <a:p>
            <a:pPr lvl="1" eaLnBrk="1" hangingPunct="1"/>
            <a:r>
              <a:rPr lang="en-US" altLang="zh-TW"/>
              <a:t>But for comparison in where clause, (NULL=NULL) = unknown.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NULL is counted in COUNT(*)</a:t>
            </a:r>
          </a:p>
          <a:p>
            <a:pPr eaLnBrk="1" hangingPunct="1"/>
            <a:r>
              <a:rPr lang="en-US" altLang="zh-TW"/>
              <a:t>All other aggregate discard NULL values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82C78E14-D780-244E-9328-6F815615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77FF8-42DA-1347-8B49-38BF38740AC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4E15813-6DE0-D544-89CE-9338D5197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General Constraints</a:t>
            </a:r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D0754EA2-27E6-7E4C-B0B6-ECF08D80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11363"/>
            <a:ext cx="3910013" cy="25606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CREATE TABLE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( sid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sname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CHAR(10),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rating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age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REAL,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PRIMARY KEY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(sid),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 rating &gt;=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	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rating &lt;= 10 )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   </a:t>
            </a:r>
          </a:p>
        </p:txBody>
      </p:sp>
      <p:sp>
        <p:nvSpPr>
          <p:cNvPr id="73732" name="Rectangle 7">
            <a:extLst>
              <a:ext uri="{FF2B5EF4-FFF2-40B4-BE49-F238E27FC236}">
                <a16:creationId xmlns:a16="http://schemas.microsoft.com/office/drawing/2014/main" id="{30D3AE9A-5F8A-E04C-87D0-8BDDED7728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05000"/>
            <a:ext cx="2819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Useful when more general ICs than keys are involved.</a:t>
            </a:r>
          </a:p>
          <a:p>
            <a:pPr eaLnBrk="1" hangingPunct="1"/>
            <a:r>
              <a:rPr lang="en-US" altLang="zh-TW" sz="2400"/>
              <a:t>Can use queries to express constraint.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2314EAE4-C341-D04A-91A7-B450D119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DE4E7-58BB-D64C-8FF8-5797D9593FF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/>
          </a:p>
        </p:txBody>
      </p:sp>
      <p:sp>
        <p:nvSpPr>
          <p:cNvPr id="74754" name="Rectangle 4">
            <a:extLst>
              <a:ext uri="{FF2B5EF4-FFF2-40B4-BE49-F238E27FC236}">
                <a16:creationId xmlns:a16="http://schemas.microsoft.com/office/drawing/2014/main" id="{D8448631-DB6B-3449-BE62-38B87D30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5200"/>
            <a:ext cx="5026025" cy="2835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CREATE TABLE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( sname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CHAR(10),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bid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day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DATE,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PRIMARY KEY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(bid,day),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CONSTRAINT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noInterlakeRes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(`Interlake’ &lt;&gt;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		(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	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Boats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	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B.bid=bid)))</a:t>
            </a: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EDAADE98-96DB-664E-9CBF-FCC3DE56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u="none"/>
              <a:t>Constraints can be named.</a:t>
            </a:r>
          </a:p>
          <a:p>
            <a:pPr eaLnBrk="1" hangingPunct="1"/>
            <a:r>
              <a:rPr lang="en-US" altLang="zh-TW" sz="2800" u="none"/>
              <a:t>When a boat is inserted into Reserves or an existing row is modified,  the conditional expression in the CHECK constraint is evaluated.  If it evaluates to false, the command is rejected.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E59A-40A1-1746-8472-845E09EF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7E844DF6-618E-E647-831C-47CBD048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ED266-2928-CD41-9BE4-86414C4831D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030F18D0-5D51-1F48-A1E8-D1CDDD50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solidFill>
                  <a:srgbClr val="FF0000"/>
                </a:solidFill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20484" name="TextBox 6">
            <a:extLst>
              <a:ext uri="{FF2B5EF4-FFF2-40B4-BE49-F238E27FC236}">
                <a16:creationId xmlns:a16="http://schemas.microsoft.com/office/drawing/2014/main" id="{064D32EE-71D9-D740-BACB-58E91BC2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67200"/>
            <a:ext cx="3425825" cy="10160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 list of relation names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(possibly with a range-variable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after each name).</a:t>
            </a:r>
          </a:p>
        </p:txBody>
      </p:sp>
      <p:cxnSp>
        <p:nvCxnSpPr>
          <p:cNvPr id="20485" name="Straight Arrow Connector 18">
            <a:extLst>
              <a:ext uri="{FF2B5EF4-FFF2-40B4-BE49-F238E27FC236}">
                <a16:creationId xmlns:a16="http://schemas.microsoft.com/office/drawing/2014/main" id="{7CAF2A1C-4FD3-BD4D-9D4B-48566AC03E5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426075" y="2590800"/>
            <a:ext cx="1597025" cy="16002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>
            <a:extLst>
              <a:ext uri="{FF2B5EF4-FFF2-40B4-BE49-F238E27FC236}">
                <a16:creationId xmlns:a16="http://schemas.microsoft.com/office/drawing/2014/main" id="{4A5CD186-F878-7746-ABDA-EF1F6B92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4BA51B-56E6-9842-B67D-376ED9A21A8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8BAB189-78C8-1C42-8EF0-2CE3581CD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Domain Constraints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47A8F17-C401-3F44-BBBF-9A6C4E3E5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We can define a new domain using the CREATE DOMAIN statement, which uses CHECK constraints.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D60B287D-92E0-2E46-A54B-EA5B61BA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138488"/>
            <a:ext cx="5815013" cy="7016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CREATE DOMAIN ratingval INTEGER DEFAULT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	CHECK (VALUE &gt;=1 AND VALUE &lt;=10)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>
            <a:extLst>
              <a:ext uri="{FF2B5EF4-FFF2-40B4-BE49-F238E27FC236}">
                <a16:creationId xmlns:a16="http://schemas.microsoft.com/office/drawing/2014/main" id="{576B52B3-7A24-AD45-A509-26EDFE07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6A3EE-98C9-F144-A365-5966AC97EF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C4DACCBF-080F-2448-85B2-F4390DF8B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Distinct Type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6833780-AF3A-254D-A541-54165610F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/>
          </a:p>
          <a:p>
            <a:pPr eaLnBrk="1" hangingPunct="1"/>
            <a:endParaRPr lang="en-US" altLang="zh-TW" sz="2000"/>
          </a:p>
          <a:p>
            <a:pPr eaLnBrk="1" hangingPunct="1"/>
            <a:r>
              <a:rPr lang="en-US" altLang="zh-TW" sz="2800"/>
              <a:t>This statement defines a new distinct type called ratingtype, with INTEGER as its source type.</a:t>
            </a:r>
          </a:p>
          <a:p>
            <a:pPr eaLnBrk="1" hangingPunct="1"/>
            <a:r>
              <a:rPr lang="en-US" altLang="zh-TW" sz="2800"/>
              <a:t>Values of type ratingtype can be compared with each other, but they cannot be compared with values of other types.</a:t>
            </a:r>
          </a:p>
          <a:p>
            <a:pPr eaLnBrk="1" hangingPunct="1"/>
            <a:r>
              <a:rPr lang="en-US" altLang="zh-TW" sz="2800"/>
              <a:t>Ratingtype values are treated as being distinct from values for the source type.</a:t>
            </a:r>
          </a:p>
        </p:txBody>
      </p:sp>
      <p:sp>
        <p:nvSpPr>
          <p:cNvPr id="76804" name="Text Box 5">
            <a:extLst>
              <a:ext uri="{FF2B5EF4-FFF2-40B4-BE49-F238E27FC236}">
                <a16:creationId xmlns:a16="http://schemas.microsoft.com/office/drawing/2014/main" id="{F826F95A-4878-0540-ADF8-7FE4ABD5B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36725"/>
            <a:ext cx="4506913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CREATE TYPE ratingtype AS INTEGER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C5DA06F1-8884-2B44-A18B-D53F7BA8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3AD11-5ECC-6147-85B8-00ECCC36DDF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C57A8F4-74B9-2449-B912-F195881C3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Constraints Over Multiple Relations</a:t>
            </a:r>
          </a:p>
        </p:txBody>
      </p:sp>
      <p:sp>
        <p:nvSpPr>
          <p:cNvPr id="77827" name="Rectangle 5">
            <a:extLst>
              <a:ext uri="{FF2B5EF4-FFF2-40B4-BE49-F238E27FC236}">
                <a16:creationId xmlns:a16="http://schemas.microsoft.com/office/drawing/2014/main" id="{C5D848A4-04DC-EC4B-BAEF-6BD7F82D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355725"/>
            <a:ext cx="5921375" cy="2835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CREATE TABLE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( sid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sname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CHAR(10),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rating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age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REAL,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PRIMARY KEY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(sid),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(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(S.sid)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Sailors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+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(B.bid)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Boats B) &lt; 100 )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   </a:t>
            </a: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BB3027C2-A0B2-3B40-A3C9-27064080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00200"/>
            <a:ext cx="1878013" cy="101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i="1" u="none">
                <a:latin typeface="Book Antiqua" panose="02040602050305030304" pitchFamily="18" charset="0"/>
              </a:rPr>
              <a:t>Number of boats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i="1" u="none">
                <a:latin typeface="Book Antiqua" panose="02040602050305030304" pitchFamily="18" charset="0"/>
              </a:rPr>
              <a:t>plus number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i="1" u="none">
                <a:latin typeface="Book Antiqua" panose="02040602050305030304" pitchFamily="18" charset="0"/>
              </a:rPr>
              <a:t>sailors is &lt; 100 </a:t>
            </a: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53DC0432-B690-CB4B-B16F-97BE1581B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4267200"/>
            <a:ext cx="7239000" cy="20193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Awkward and wrong!</a:t>
            </a:r>
          </a:p>
          <a:p>
            <a:pPr eaLnBrk="1" hangingPunct="1"/>
            <a:r>
              <a:rPr lang="en-US" altLang="zh-TW" sz="2800"/>
              <a:t>If Sailors is empty, the number of Boats tuples can be anything!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>
            <a:extLst>
              <a:ext uri="{FF2B5EF4-FFF2-40B4-BE49-F238E27FC236}">
                <a16:creationId xmlns:a16="http://schemas.microsoft.com/office/drawing/2014/main" id="{F25A1960-8CEE-E24F-81B7-DB7A2DBD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704F9-B67B-0F44-AB1C-0160B16FAD2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8AFCF252-3C79-9541-ACBF-9195D8F6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2819400"/>
            <a:ext cx="5006975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CREATE ASSERTION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smallClub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(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(S.sid)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Sailors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+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(B.bid)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Boats B) &lt; 100 )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67EAC6D-4EA0-334B-9769-BF9E1592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 u="none"/>
              <a:t>ASSERTION</a:t>
            </a:r>
            <a:r>
              <a:rPr lang="en-US" altLang="zh-TW" sz="2800" u="none"/>
              <a:t> is the right solution; not associated with either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>
            <a:extLst>
              <a:ext uri="{FF2B5EF4-FFF2-40B4-BE49-F238E27FC236}">
                <a16:creationId xmlns:a16="http://schemas.microsoft.com/office/drawing/2014/main" id="{C047FEF9-BFF6-AD46-9E33-0083A3EA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BE045-6012-934F-A2C1-16731A3C236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DA56680-3D6C-F848-B74F-B9444A1AE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Triggers</a:t>
            </a:r>
          </a:p>
        </p:txBody>
      </p:sp>
      <p:sp>
        <p:nvSpPr>
          <p:cNvPr id="79875" name="Rectangle 4">
            <a:extLst>
              <a:ext uri="{FF2B5EF4-FFF2-40B4-BE49-F238E27FC236}">
                <a16:creationId xmlns:a16="http://schemas.microsoft.com/office/drawing/2014/main" id="{714865A3-C59D-FB4D-B579-531CC972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/>
              <a:t>Trigger: procedure that starts automatically if specified changes occur to the DBMS</a:t>
            </a:r>
          </a:p>
          <a:p>
            <a:pPr eaLnBrk="1" hangingPunct="1"/>
            <a:r>
              <a:rPr lang="en-US" altLang="zh-TW" sz="2800"/>
              <a:t>Three parts:</a:t>
            </a:r>
          </a:p>
          <a:p>
            <a:pPr lvl="1" eaLnBrk="1" hangingPunct="1">
              <a:buSzPct val="75000"/>
            </a:pPr>
            <a:r>
              <a:rPr lang="en-US" altLang="zh-TW" sz="2400"/>
              <a:t>Event (activates the trigger)</a:t>
            </a:r>
          </a:p>
          <a:p>
            <a:pPr lvl="1" eaLnBrk="1" hangingPunct="1">
              <a:buSzPct val="75000"/>
            </a:pPr>
            <a:r>
              <a:rPr lang="en-US" altLang="zh-TW" sz="2400"/>
              <a:t>Condition (tests whether the triggers should run)</a:t>
            </a:r>
          </a:p>
          <a:p>
            <a:pPr lvl="1" eaLnBrk="1" hangingPunct="1">
              <a:buSzPct val="75000"/>
            </a:pPr>
            <a:r>
              <a:rPr lang="en-US" altLang="zh-TW" sz="2400"/>
              <a:t>Action (what happens if the trigger runs)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zh-TW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>
            <a:extLst>
              <a:ext uri="{FF2B5EF4-FFF2-40B4-BE49-F238E27FC236}">
                <a16:creationId xmlns:a16="http://schemas.microsoft.com/office/drawing/2014/main" id="{6B9CBF90-9413-D14A-8BE6-7FD0EFEC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26BF2-FBB6-874D-B4D4-F1C46437B43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14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F1B32D1-8A32-C341-9BC8-81AF3910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162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32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Triggers: Example (SQL:1999)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803B601-4D17-084F-9902-F458EFA9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6629400" cy="34290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 u="none"/>
              <a:t>CREATE TRIGGER youngSailorUpdate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AFTER INSERT ON SAILORS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REFERENCING NEW TABLE NewSailors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FOR EACH STATEMENT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INSERT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INTO YoungSailors(sid, name, age, rating)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SELECT sid, name, age, rating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FROM NewSailors N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WHERE N.age &lt;= 18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E2C90D-AF3C-FB43-BE89-BC86F644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Appendix: Natural Join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2C83C-38B1-234E-9279-08C5B3B2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Note that some systems may support natural join.  This query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</a:t>
            </a:r>
            <a:r>
              <a:rPr lang="en-US" sz="2800" dirty="0"/>
              <a:t>can be rewritten as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Some systems also support inner join, left join, right join and full join. 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</p:txBody>
      </p:sp>
      <p:sp>
        <p:nvSpPr>
          <p:cNvPr id="81923" name="Slide Number Placeholder 1">
            <a:extLst>
              <a:ext uri="{FF2B5EF4-FFF2-40B4-BE49-F238E27FC236}">
                <a16:creationId xmlns:a16="http://schemas.microsoft.com/office/drawing/2014/main" id="{B9499A7A-3E80-FD41-ADDC-1F1BF41A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BCA551-35CC-E949-8426-EFD68711FCC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TW" sz="140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78F70E1F-BF64-FF48-B477-9E530276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90800"/>
            <a:ext cx="3998913" cy="9207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   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S.sid=R.sid AND R.bid=103</a:t>
            </a: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0B9B9A11-2FD2-414E-B709-BDB5E03E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67200"/>
            <a:ext cx="4429125" cy="9207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   Sailors S natural join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R.bid=103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2">
            <a:extLst>
              <a:ext uri="{FF2B5EF4-FFF2-40B4-BE49-F238E27FC236}">
                <a16:creationId xmlns:a16="http://schemas.microsoft.com/office/drawing/2014/main" id="{8AD54AC9-24F3-CE4F-A1DA-5698F12F7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r>
              <a:rPr lang="en-US" altLang="en-US"/>
              <a:t>A view is a virtual table based on the result of an SQL statement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view can be used as if it is a relation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324EE-D8AF-E142-87AA-59DDC430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Appendix: Create view</a:t>
            </a: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E4D07935-DDE0-9E42-B444-D5D64255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89CBC-D1FE-BC4D-A79A-C7F8427CE32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TW" sz="140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EF771B5-C167-954D-AE55-B9D56687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5127625"/>
            <a:ext cx="5648325" cy="11969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Temp.rating, Temp.avgage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Temp.avgage =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MIN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(Temp.avgage)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Temp)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E1D8CFA6-8A40-964A-9611-DC194FCD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2887663"/>
            <a:ext cx="3987800" cy="1074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CREATE VIEW Temp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 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S.rating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2">
            <a:extLst>
              <a:ext uri="{FF2B5EF4-FFF2-40B4-BE49-F238E27FC236}">
                <a16:creationId xmlns:a16="http://schemas.microsoft.com/office/drawing/2014/main" id="{90A6C5CC-D4B5-5B46-9EE8-6A47A44E6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altLang="en-US"/>
              <a:t>You can delete a view using the </a:t>
            </a:r>
            <a:r>
              <a:rPr lang="en-US" altLang="zh-TW"/>
              <a:t>DROP</a:t>
            </a:r>
            <a:r>
              <a:rPr lang="zh-TW" altLang="en-US"/>
              <a:t> </a:t>
            </a:r>
            <a:r>
              <a:rPr lang="en-US" altLang="zh-TW"/>
              <a:t>VIEW</a:t>
            </a:r>
            <a:r>
              <a:rPr lang="en-US" altLang="en-US"/>
              <a:t> command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zh-TW"/>
              <a:t>Try to find out more features about SQL views yourself. </a:t>
            </a:r>
            <a:endParaRPr lang="en-US" altLang="en-US"/>
          </a:p>
        </p:txBody>
      </p:sp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7012D04F-CB72-294D-9D25-EB15B22C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0572D-8E89-CE47-A97D-18719DD4B58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TW" sz="140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560AF67-6C79-4B47-ACE8-7D0D5D38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1941513" cy="3365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DROP VIEW Temp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E99D-163D-8C4E-9A82-C7F3A21D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93FCE39E-ED12-D943-8A1F-206D3A12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A63D6-AB56-A643-97EE-A1BF9E0E83B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A3B8403D-630B-0F41-A41D-E2B428FC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solidFill>
                  <a:srgbClr val="FF0000"/>
                </a:solidFill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21508" name="TextBox 7">
            <a:extLst>
              <a:ext uri="{FF2B5EF4-FFF2-40B4-BE49-F238E27FC236}">
                <a16:creationId xmlns:a16="http://schemas.microsoft.com/office/drawing/2014/main" id="{BD717C14-9A2F-4E4C-ACDC-D9A73240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10000"/>
            <a:ext cx="2632075" cy="7080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 list of attributes from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relations in relation-list.</a:t>
            </a:r>
          </a:p>
        </p:txBody>
      </p:sp>
      <p:cxnSp>
        <p:nvCxnSpPr>
          <p:cNvPr id="21509" name="Straight Arrow Connector 14">
            <a:extLst>
              <a:ext uri="{FF2B5EF4-FFF2-40B4-BE49-F238E27FC236}">
                <a16:creationId xmlns:a16="http://schemas.microsoft.com/office/drawing/2014/main" id="{F502F63C-4731-A84A-BB42-C158B4CB552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248400" y="2362200"/>
            <a:ext cx="1087438" cy="1371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E016-B54B-0F4A-8894-CD099FC4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4FD93CA4-074B-3243-9805-7AB33EE4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04C0E-DCB0-7141-8DBE-2B12A8D4031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ACE9BDC0-8275-AC45-9C06-C2B58FF3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solidFill>
                  <a:srgbClr val="FF0000"/>
                </a:solidFill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6EE3-A4F2-2D4D-8A5C-83E9907CD162}"/>
              </a:ext>
            </a:extLst>
          </p:cNvPr>
          <p:cNvSpPr txBox="1"/>
          <p:nvPr/>
        </p:nvSpPr>
        <p:spPr>
          <a:xfrm>
            <a:off x="487363" y="3717925"/>
            <a:ext cx="4389437" cy="132397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u="none" dirty="0">
                <a:solidFill>
                  <a:srgbClr val="FF0000"/>
                </a:solidFill>
              </a:rPr>
              <a:t>Comparisons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u="none" dirty="0">
                <a:solidFill>
                  <a:srgbClr val="FF0000"/>
                </a:solidFill>
              </a:rPr>
              <a:t>[</a:t>
            </a:r>
            <a:r>
              <a:rPr lang="en-US" u="none" dirty="0" err="1">
                <a:solidFill>
                  <a:srgbClr val="FF0000"/>
                </a:solidFill>
              </a:rPr>
              <a:t>Attr</a:t>
            </a:r>
            <a:r>
              <a:rPr lang="en-US" u="none" dirty="0">
                <a:solidFill>
                  <a:srgbClr val="FF0000"/>
                </a:solidFill>
              </a:rPr>
              <a:t> op </a:t>
            </a:r>
            <a:r>
              <a:rPr lang="en-US" u="none" dirty="0" err="1">
                <a:solidFill>
                  <a:srgbClr val="FF0000"/>
                </a:solidFill>
              </a:rPr>
              <a:t>const</a:t>
            </a:r>
            <a:r>
              <a:rPr lang="en-US" u="none" dirty="0">
                <a:solidFill>
                  <a:srgbClr val="FF0000"/>
                </a:solidFill>
              </a:rPr>
              <a:t>] or [Attr1 op Attr2],</a:t>
            </a:r>
          </a:p>
          <a:p>
            <a:pPr eaLnBrk="1" hangingPunct="1">
              <a:defRPr/>
            </a:pPr>
            <a:r>
              <a:rPr lang="en-US" u="none" dirty="0">
                <a:solidFill>
                  <a:srgbClr val="FF0000"/>
                </a:solidFill>
              </a:rPr>
              <a:t>     where op is one of                        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u="none" dirty="0">
                <a:solidFill>
                  <a:srgbClr val="FF0000"/>
                </a:solidFill>
              </a:rPr>
              <a:t>combined using AND, OR and NOT.</a:t>
            </a:r>
          </a:p>
        </p:txBody>
      </p:sp>
      <p:sp>
        <p:nvSpPr>
          <p:cNvPr id="22533" name="TextBox 11">
            <a:extLst>
              <a:ext uri="{FF2B5EF4-FFF2-40B4-BE49-F238E27FC236}">
                <a16:creationId xmlns:a16="http://schemas.microsoft.com/office/drawing/2014/main" id="{75D5B6EC-C584-1442-B509-2BB2B8E8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4337050"/>
            <a:ext cx="174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&lt;, &gt;, =, ≤, ≥, ≠ </a:t>
            </a:r>
          </a:p>
        </p:txBody>
      </p:sp>
      <p:cxnSp>
        <p:nvCxnSpPr>
          <p:cNvPr id="22534" name="Straight Arrow Connector 16">
            <a:extLst>
              <a:ext uri="{FF2B5EF4-FFF2-40B4-BE49-F238E27FC236}">
                <a16:creationId xmlns:a16="http://schemas.microsoft.com/office/drawing/2014/main" id="{8AF3339E-2AE0-ED40-9C3C-57E34C88FC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46488" y="3048000"/>
            <a:ext cx="873125" cy="5969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C085-C1AD-0743-B6C1-ACE08D90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3E112024-B592-8748-99C5-F2C7D82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E54F7-E58C-594E-A09E-88E94D0456C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826C097E-5ED8-ED41-96D1-885746AB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</a:t>
            </a:r>
            <a:r>
              <a:rPr kumimoji="0" lang="en-US" altLang="zh-TW" sz="2000" u="none">
                <a:solidFill>
                  <a:srgbClr val="FF0000"/>
                </a:solidFill>
                <a:latin typeface="Book Antiqua" panose="02040602050305030304" pitchFamily="18" charset="0"/>
              </a:rPr>
              <a:t>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23556" name="TextBox 9">
            <a:extLst>
              <a:ext uri="{FF2B5EF4-FFF2-40B4-BE49-F238E27FC236}">
                <a16:creationId xmlns:a16="http://schemas.microsoft.com/office/drawing/2014/main" id="{D3A9F364-0FD5-7E45-9DE1-B6B2603F4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114800"/>
            <a:ext cx="4710112" cy="10160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An optional keyword indicating that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the answer should not contain duplicates.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Default is that duplicates are not eliminated.</a:t>
            </a:r>
          </a:p>
        </p:txBody>
      </p:sp>
      <p:cxnSp>
        <p:nvCxnSpPr>
          <p:cNvPr id="23557" name="Straight Arrow Connector 13">
            <a:extLst>
              <a:ext uri="{FF2B5EF4-FFF2-40B4-BE49-F238E27FC236}">
                <a16:creationId xmlns:a16="http://schemas.microsoft.com/office/drawing/2014/main" id="{9FCA9EC0-7E91-734A-9E5E-49ADEC1F42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1800" y="2438400"/>
            <a:ext cx="838200" cy="16398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2545</TotalTime>
  <Words>5075</Words>
  <Application>Microsoft Macintosh PowerPoint</Application>
  <PresentationFormat>On-screen Show (4:3)</PresentationFormat>
  <Paragraphs>1241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新細明體</vt:lpstr>
      <vt:lpstr>Bell MT</vt:lpstr>
      <vt:lpstr>Monotype Sorts</vt:lpstr>
      <vt:lpstr>Symbol</vt:lpstr>
      <vt:lpstr>Times New Roman</vt:lpstr>
      <vt:lpstr>Book Antiqua</vt:lpstr>
      <vt:lpstr>Arial</vt:lpstr>
      <vt:lpstr>Wingdings</vt:lpstr>
      <vt:lpstr>mystyle</vt:lpstr>
      <vt:lpstr>Microsoft Excel Worksheet</vt:lpstr>
      <vt:lpstr>Microsoft Equation 3.0</vt:lpstr>
      <vt:lpstr>Document</vt:lpstr>
      <vt:lpstr>SQL</vt:lpstr>
      <vt:lpstr>Introduction</vt:lpstr>
      <vt:lpstr>PowerPoint Presentation</vt:lpstr>
      <vt:lpstr>PowerPoint Presentation</vt:lpstr>
      <vt:lpstr>Basic SQL Query</vt:lpstr>
      <vt:lpstr>Basic SQL Query</vt:lpstr>
      <vt:lpstr>Basic SQL Query</vt:lpstr>
      <vt:lpstr>Basic SQL Query</vt:lpstr>
      <vt:lpstr>Basic SQL Query</vt:lpstr>
      <vt:lpstr>Basic SQL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Examples</vt:lpstr>
      <vt:lpstr>PowerPoint Presentation</vt:lpstr>
      <vt:lpstr>PowerPoint Presentation</vt:lpstr>
      <vt:lpstr>PowerPoint Presentation</vt:lpstr>
      <vt:lpstr>Expressions and Strings</vt:lpstr>
      <vt:lpstr>Union, Intersect, and Except</vt:lpstr>
      <vt:lpstr>Example: Find sid’s of sailors who’ve reserved a red or a green boat</vt:lpstr>
      <vt:lpstr>PowerPoint Presentation</vt:lpstr>
      <vt:lpstr>PowerPoint Presentation</vt:lpstr>
      <vt:lpstr>PowerPoint Presentation</vt:lpstr>
      <vt:lpstr>SQL IN operator</vt:lpstr>
      <vt:lpstr>Nested Queries</vt:lpstr>
      <vt:lpstr>PowerPoint Presentation</vt:lpstr>
      <vt:lpstr>Correlated Nested Queries</vt:lpstr>
      <vt:lpstr>PowerPoint Presentation</vt:lpstr>
      <vt:lpstr>Set-comparison Operators</vt:lpstr>
      <vt:lpstr>PowerPoint Presentation</vt:lpstr>
      <vt:lpstr>PowerPoint Presentation</vt:lpstr>
      <vt:lpstr>Division in SQL</vt:lpstr>
      <vt:lpstr>PowerPoint Presentation</vt:lpstr>
      <vt:lpstr>Aggregate Operators</vt:lpstr>
      <vt:lpstr>PowerPoint Presentation</vt:lpstr>
      <vt:lpstr>PowerPoint Presentation</vt:lpstr>
      <vt:lpstr>PowerPoint Presentation</vt:lpstr>
      <vt:lpstr>PowerPoint Presentation</vt:lpstr>
      <vt:lpstr>Group by and Having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Value</vt:lpstr>
      <vt:lpstr>PowerPoint Presentation</vt:lpstr>
      <vt:lpstr>PowerPoint Presentation</vt:lpstr>
      <vt:lpstr>General Constraints</vt:lpstr>
      <vt:lpstr>PowerPoint Presentation</vt:lpstr>
      <vt:lpstr>Domain Constraints</vt:lpstr>
      <vt:lpstr>Distinct Type</vt:lpstr>
      <vt:lpstr>Constraints Over Multiple Relations</vt:lpstr>
      <vt:lpstr>PowerPoint Presentation</vt:lpstr>
      <vt:lpstr>Triggers</vt:lpstr>
      <vt:lpstr>PowerPoint Presentation</vt:lpstr>
      <vt:lpstr>Appendix: Natural Join</vt:lpstr>
      <vt:lpstr>Appendix: Create view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72</cp:revision>
  <cp:lastPrinted>2016-02-02T10:40:25Z</cp:lastPrinted>
  <dcterms:created xsi:type="dcterms:W3CDTF">1601-01-01T00:00:00Z</dcterms:created>
  <dcterms:modified xsi:type="dcterms:W3CDTF">2019-09-03T07:04:11Z</dcterms:modified>
</cp:coreProperties>
</file>