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62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 Hon Wong (CSD)" userId="8fba6e85-6ca5-468f-9934-ec14d6b7184c" providerId="ADAL" clId="{E47286F2-D5F2-A44E-B47F-BDFEF3D44896}"/>
    <pc:docChg chg="undo custSel modSld">
      <pc:chgData name="Man Hon Wong (CSD)" userId="8fba6e85-6ca5-468f-9934-ec14d6b7184c" providerId="ADAL" clId="{E47286F2-D5F2-A44E-B47F-BDFEF3D44896}" dt="2019-09-04T02:22:45.370" v="330" actId="313"/>
      <pc:docMkLst>
        <pc:docMk/>
      </pc:docMkLst>
      <pc:sldChg chg="modSp">
        <pc:chgData name="Man Hon Wong (CSD)" userId="8fba6e85-6ca5-468f-9934-ec14d6b7184c" providerId="ADAL" clId="{E47286F2-D5F2-A44E-B47F-BDFEF3D44896}" dt="2019-08-30T08:56:32.356" v="26" actId="20577"/>
        <pc:sldMkLst>
          <pc:docMk/>
          <pc:sldMk cId="0" sldId="259"/>
        </pc:sldMkLst>
        <pc:spChg chg="mod">
          <ac:chgData name="Man Hon Wong (CSD)" userId="8fba6e85-6ca5-468f-9934-ec14d6b7184c" providerId="ADAL" clId="{E47286F2-D5F2-A44E-B47F-BDFEF3D44896}" dt="2019-08-30T08:56:32.356" v="26" actId="20577"/>
          <ac:spMkLst>
            <pc:docMk/>
            <pc:sldMk cId="0" sldId="259"/>
            <ac:spMk id="6148" creationId="{2BA056A2-D57E-3C4B-842B-9D9F598A7E16}"/>
          </ac:spMkLst>
        </pc:spChg>
      </pc:sldChg>
      <pc:sldChg chg="modSp">
        <pc:chgData name="Man Hon Wong (CSD)" userId="8fba6e85-6ca5-468f-9934-ec14d6b7184c" providerId="ADAL" clId="{E47286F2-D5F2-A44E-B47F-BDFEF3D44896}" dt="2019-09-04T02:22:45.370" v="330" actId="313"/>
        <pc:sldMkLst>
          <pc:docMk/>
          <pc:sldMk cId="0" sldId="261"/>
        </pc:sldMkLst>
        <pc:spChg chg="mod">
          <ac:chgData name="Man Hon Wong (CSD)" userId="8fba6e85-6ca5-468f-9934-ec14d6b7184c" providerId="ADAL" clId="{E47286F2-D5F2-A44E-B47F-BDFEF3D44896}" dt="2019-09-04T02:22:45.370" v="330" actId="313"/>
          <ac:spMkLst>
            <pc:docMk/>
            <pc:sldMk cId="0" sldId="261"/>
            <ac:spMk id="25603" creationId="{8138B6E1-4387-D34B-B8F9-C7160E215DE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734C32D-AD99-3542-BBD8-460C722D73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1903B3D-8B93-864A-B975-7358C85A471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7ECFCB0-4DA7-8544-A54D-F48FBE3BF639}" type="datetimeFigureOut">
              <a:rPr lang="en-US" altLang="en-US"/>
              <a:pPr>
                <a:defRPr/>
              </a:pPr>
              <a:t>9/4/19</a:t>
            </a:fld>
            <a:endParaRPr lang="en-US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BFB141A1-8431-0D48-93E0-96072308753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5CA1087C-6A88-BC4D-81A7-72D4278BE57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E6F61AB7-D954-F540-85D2-4BF83DD379D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9FD64B0F-891B-6646-9095-F3DF421EA0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55D9877-6B28-8045-A349-7329841CA7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9657A285-E57A-F645-89B1-C465A5681B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56B8BFF5-A204-DE4E-ACF5-7A13DDE6D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F4F25EF5-9E0A-B147-ACEE-E862A20662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5EFEB1A-E2F9-7146-BC0E-A6E31112BF83}" type="slidenum">
              <a:rPr lang="en-US" altLang="en-US" smtClean="0">
                <a:latin typeface="Times New Roman" panose="02020603050405020304" pitchFamily="18" charset="0"/>
                <a:ea typeface="新細明體" panose="02020500000000000000" pitchFamily="18" charset="-12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>
            <a:extLst>
              <a:ext uri="{FF2B5EF4-FFF2-40B4-BE49-F238E27FC236}">
                <a16:creationId xmlns:a16="http://schemas.microsoft.com/office/drawing/2014/main" id="{E2012DFF-DED9-CB45-8A3F-F7C008D955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571728E0-7CF8-7A4D-A2DA-7828C9D3D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E1FDDEDB-C5A6-0749-BC59-EFF633A058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C2746D2-5BD8-654F-8BAD-A6748826C38F}" type="slidenum">
              <a:rPr lang="en-US" altLang="en-US" smtClean="0">
                <a:latin typeface="Times New Roman" panose="02020603050405020304" pitchFamily="18" charset="0"/>
                <a:ea typeface="新細明體" panose="02020500000000000000" pitchFamily="18" charset="-12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>
            <a:extLst>
              <a:ext uri="{FF2B5EF4-FFF2-40B4-BE49-F238E27FC236}">
                <a16:creationId xmlns:a16="http://schemas.microsoft.com/office/drawing/2014/main" id="{24C21949-8819-F14E-8360-B66072DF8B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>
            <a:extLst>
              <a:ext uri="{FF2B5EF4-FFF2-40B4-BE49-F238E27FC236}">
                <a16:creationId xmlns:a16="http://schemas.microsoft.com/office/drawing/2014/main" id="{5A7BAE70-00AD-9B45-A5CC-21385CF7F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EA305E6E-7519-7E45-B16B-43BE0BA611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8842C22-CB68-F945-91FF-935DE239903C}" type="slidenum">
              <a:rPr lang="en-US" altLang="en-US" smtClean="0">
                <a:latin typeface="Times New Roman" panose="02020603050405020304" pitchFamily="18" charset="0"/>
                <a:ea typeface="新細明體" panose="02020500000000000000" pitchFamily="18" charset="-120"/>
              </a:rPr>
              <a:pPr>
                <a:spcBef>
                  <a:spcPct val="0"/>
                </a:spcBef>
              </a:pPr>
              <a:t>3</a:t>
            </a:fld>
            <a:endParaRPr lang="en-US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>
            <a:extLst>
              <a:ext uri="{FF2B5EF4-FFF2-40B4-BE49-F238E27FC236}">
                <a16:creationId xmlns:a16="http://schemas.microsoft.com/office/drawing/2014/main" id="{55721A4A-2FCE-B842-A17F-6CD75E1A80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Notes Placeholder 2">
            <a:extLst>
              <a:ext uri="{FF2B5EF4-FFF2-40B4-BE49-F238E27FC236}">
                <a16:creationId xmlns:a16="http://schemas.microsoft.com/office/drawing/2014/main" id="{2D44C988-A763-F846-967A-B900DD0A3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BA77DB6A-2168-0A48-BD90-71049844E7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132CC85-FA34-C647-9A78-FC8ADE636ACC}" type="slidenum">
              <a:rPr lang="en-US" altLang="en-US" smtClean="0">
                <a:latin typeface="Times New Roman" panose="02020603050405020304" pitchFamily="18" charset="0"/>
                <a:ea typeface="新細明體" panose="02020500000000000000" pitchFamily="18" charset="-12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BFC91AC3-0359-C141-B99E-F45E470FA1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2FE33CD9-7C22-4842-B403-CC0B48D47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8DFFA91F-022C-3247-B3DC-F4476438FC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4581A85-61B7-E64C-8483-FD2DC8337E02}" type="slidenum">
              <a:rPr lang="en-US" altLang="en-US" smtClean="0">
                <a:latin typeface="Times New Roman" panose="02020603050405020304" pitchFamily="18" charset="0"/>
                <a:ea typeface="新細明體" panose="02020500000000000000" pitchFamily="18" charset="-120"/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>
            <a:extLst>
              <a:ext uri="{FF2B5EF4-FFF2-40B4-BE49-F238E27FC236}">
                <a16:creationId xmlns:a16="http://schemas.microsoft.com/office/drawing/2014/main" id="{9C0EFB7B-C4B2-CF44-A380-0BD1462073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Notes Placeholder 2">
            <a:extLst>
              <a:ext uri="{FF2B5EF4-FFF2-40B4-BE49-F238E27FC236}">
                <a16:creationId xmlns:a16="http://schemas.microsoft.com/office/drawing/2014/main" id="{B9265BA4-E2D9-0546-9481-83FCEC4EC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F0A01051-2484-B240-ADEC-CFA2A0AB00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4933B00-459D-8A42-99AB-DD5DFD0F068D}" type="slidenum">
              <a:rPr lang="en-US" altLang="en-US" smtClean="0">
                <a:latin typeface="Times New Roman" panose="02020603050405020304" pitchFamily="18" charset="0"/>
                <a:ea typeface="新細明體" panose="02020500000000000000" pitchFamily="18" charset="-120"/>
              </a:rPr>
              <a:pPr>
                <a:spcBef>
                  <a:spcPct val="0"/>
                </a:spcBef>
              </a:pPr>
              <a:t>7</a:t>
            </a:fld>
            <a:endParaRPr lang="en-US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>
            <a:extLst>
              <a:ext uri="{FF2B5EF4-FFF2-40B4-BE49-F238E27FC236}">
                <a16:creationId xmlns:a16="http://schemas.microsoft.com/office/drawing/2014/main" id="{04F58E6B-6444-894B-9950-2D6BCC60AE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>
            <a:extLst>
              <a:ext uri="{FF2B5EF4-FFF2-40B4-BE49-F238E27FC236}">
                <a16:creationId xmlns:a16="http://schemas.microsoft.com/office/drawing/2014/main" id="{0CB7C4C1-4828-8244-B770-D446EBB37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282162D3-E09C-DA45-A69A-449A8CC3ED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C3EB754-19CC-3A43-994E-2F2441CDED9D}" type="slidenum">
              <a:rPr lang="en-US" altLang="en-US" smtClean="0">
                <a:latin typeface="Times New Roman" panose="02020603050405020304" pitchFamily="18" charset="0"/>
                <a:ea typeface="新細明體" panose="02020500000000000000" pitchFamily="18" charset="-120"/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CF85D9-D837-A141-8B05-01363A2352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3D355-40D2-8F40-90C8-A432AD43471C}" type="datetime1">
              <a:rPr lang="en-US" altLang="en-US"/>
              <a:pPr>
                <a:defRPr/>
              </a:pPr>
              <a:t>9/4/19</a:t>
            </a:fld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0E02AD6-949E-FA44-BCC7-366BA567AF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B50AAD-818C-4245-95C1-AC51891506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71BEF-D317-EC4F-8DAE-53C336B7BE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824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423B61E-57CF-3B4B-8625-6102F65833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71CBB9-A32C-6E47-93C7-7159D00810F3}" type="datetime1">
              <a:rPr lang="en-US" altLang="en-US"/>
              <a:pPr>
                <a:defRPr/>
              </a:pPr>
              <a:t>9/4/19</a:t>
            </a:fld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3DCD99-BECC-3142-9620-BA848929BB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F8ED829-C3B4-D148-AB67-DA58DE47E8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619BF-F16C-8F47-AE41-3C79284152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62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2BEAC7-1CE9-3849-AF94-2F067B636C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F8B1C-769C-1F4B-A98F-021B0F1F1930}" type="datetime1">
              <a:rPr lang="en-US" altLang="en-US"/>
              <a:pPr>
                <a:defRPr/>
              </a:pPr>
              <a:t>9/4/19</a:t>
            </a:fld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F48C2A5-D9F5-7F4D-92DF-8AECA185C1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AB0E11B-47A4-3A46-BBF8-69434ED97D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23A5D-00DD-A844-BDD3-B3357806748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31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01CC6A3-690E-844E-A3BB-AB47C92BC8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1A846-0398-6F48-BCD3-86522E153585}" type="datetime1">
              <a:rPr lang="en-US" altLang="en-US"/>
              <a:pPr>
                <a:defRPr/>
              </a:pPr>
              <a:t>9/4/19</a:t>
            </a:fld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1DD905-0BE3-004D-94DE-27F305A011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954D866-FEE7-9E41-9BAD-3743DB8B52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83066-978D-EF45-8CE8-2E9703EDA9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20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8CB2F59-896E-2A4E-850D-2002E4D223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A0B53-5A48-7C48-9265-3B8471F6FFC1}" type="datetime1">
              <a:rPr lang="en-US" altLang="en-US"/>
              <a:pPr>
                <a:defRPr/>
              </a:pPr>
              <a:t>9/4/19</a:t>
            </a:fld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857856-E0CB-7141-858C-7BA544C958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971D20D-EB06-0142-86AE-9DB7C879E2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87466-D800-5A4D-997F-9E74139B30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765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C38572-92AD-9B48-B1CC-20C631F521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96D8C-E2AF-E54A-800C-CFF5CD3653C9}" type="datetime1">
              <a:rPr lang="en-US" altLang="en-US"/>
              <a:pPr>
                <a:defRPr/>
              </a:pPr>
              <a:t>9/4/19</a:t>
            </a:fld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13F7D8-0125-4C44-9196-96559DBAF8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3AF9F4-E15A-4046-BE82-761F8DEBBF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AAE5E-89FB-DC4D-953C-AA4A593F312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113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F2DEBE5-0643-4441-BD24-CDA97ECBB5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61A4E-BAB4-6945-AFEE-16CAD5860200}" type="datetime1">
              <a:rPr lang="en-US" altLang="en-US"/>
              <a:pPr>
                <a:defRPr/>
              </a:pPr>
              <a:t>9/4/19</a:t>
            </a:fld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A32E125-C554-2343-AD16-479E710219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7C5C31E-06D9-FA46-BFB4-8D77C67A3A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3EEE0-2169-B240-875C-F36D6E46ACE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847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D5BF770-D516-A446-9051-7E3F206709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899E-7241-C345-8A03-2BE5A03B8415}" type="datetime1">
              <a:rPr lang="en-US" altLang="en-US"/>
              <a:pPr>
                <a:defRPr/>
              </a:pPr>
              <a:t>9/4/19</a:t>
            </a:fld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06B9D6A-8058-684C-8495-B179A988D5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8D6C619-2231-FC4C-87DB-A46DE0ED92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A64F6-583C-DA41-A5BC-5D8AA002D69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888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6906E50-A21C-374A-A0BE-097AA38279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28362-F09D-7D4A-9550-4A989DD80F0F}" type="datetime1">
              <a:rPr lang="en-US" altLang="en-US"/>
              <a:pPr>
                <a:defRPr/>
              </a:pPr>
              <a:t>9/4/19</a:t>
            </a:fld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5CC98F2-F041-1C4C-AD6B-20D7338F9B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14F2C6D-D1B5-5948-8E3A-3695FEFA67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2CF30-34B3-DA47-B4DB-88BA482A89C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019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C1DF1C-76FD-B74E-B5E1-BEB198C6DE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D3C74-2889-4547-96DB-74558BF81318}" type="datetime1">
              <a:rPr lang="en-US" altLang="en-US"/>
              <a:pPr>
                <a:defRPr/>
              </a:pPr>
              <a:t>9/4/19</a:t>
            </a:fld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D423C-174B-E444-8D9B-987DB9095F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4FC14C-A7F7-D248-956F-3BB2B6EED5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1A15A-347C-0A47-AFF9-485D157FA0E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151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EA1093-4B7F-0248-8186-86E7A2F2D3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09D45-5633-6643-B552-DC6E7010838D}" type="datetime1">
              <a:rPr lang="en-US" altLang="en-US"/>
              <a:pPr>
                <a:defRPr/>
              </a:pPr>
              <a:t>9/4/19</a:t>
            </a:fld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969056-A2EE-EA41-8566-D377C26D4D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56EE3C-10E6-9247-8C77-720E4DC557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1A5B0-21AE-6446-96B3-41E627D950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222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A6642AC-B70D-DE4B-820F-A8CD510FF9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1268CC8-21AE-914A-AC73-3D4F2E3137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6D6549DD-8569-FF48-93BD-82563C932AE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DD6A3029-7CB3-CF4A-800D-2259465EF4C9}" type="datetime1">
              <a:rPr lang="en-US" altLang="en-US"/>
              <a:pPr>
                <a:defRPr/>
              </a:pPr>
              <a:t>9/4/19</a:t>
            </a:fld>
            <a:endParaRPr lang="en-US" altLang="zh-TW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CDFC32C8-F95F-8B4A-A5FD-592762CEA6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717EB70D-1E94-2B48-8829-95851E36066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D4FF710-1B69-9D4A-8BCF-7E4EE559C6C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新細明體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  <a:cs typeface="新細明體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  <a:cs typeface="新細明體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  <a:cs typeface="新細明體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  <a:cs typeface="新細明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新細明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新細明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新細明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新細明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新細明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6">
            <a:extLst>
              <a:ext uri="{FF2B5EF4-FFF2-40B4-BE49-F238E27FC236}">
                <a16:creationId xmlns:a16="http://schemas.microsoft.com/office/drawing/2014/main" id="{BB486FAA-0973-D441-A62C-0F92E4B142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E3593B-07E0-5445-A73D-30390061EAE3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TW" sz="140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44A3110B-8F1E-D040-B9A1-81B407174CC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Outline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E44E670-5E84-554F-886E-6FF59CC2777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CSCI3170</a:t>
            </a:r>
          </a:p>
          <a:p>
            <a:pPr eaLnBrk="1" hangingPunct="1"/>
            <a:r>
              <a:rPr lang="en-US" altLang="zh-TW"/>
              <a:t>Introduction to Database Systems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6">
            <a:extLst>
              <a:ext uri="{FF2B5EF4-FFF2-40B4-BE49-F238E27FC236}">
                <a16:creationId xmlns:a16="http://schemas.microsoft.com/office/drawing/2014/main" id="{54401F46-AB22-254B-8925-47175E61A9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DED1B3-B9C8-854C-8E16-978B19FB872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400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8A0ED82F-6EDB-AD4C-A891-CA85D84F47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Objective and topics outline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168020E-6280-544E-A0DE-5E55AFE3D8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To study the concepts and principles of database management system (DBMS).</a:t>
            </a:r>
          </a:p>
          <a:p>
            <a:pPr eaLnBrk="1" hangingPunct="1"/>
            <a:r>
              <a:rPr lang="en-US" altLang="zh-TW"/>
              <a:t>The first half of the course covers issues related to the design and implementation of relational database applications. Topics include:</a:t>
            </a:r>
          </a:p>
          <a:p>
            <a:pPr lvl="1" eaLnBrk="1" hangingPunct="1"/>
            <a:r>
              <a:rPr lang="en-US" altLang="zh-TW"/>
              <a:t>Data modeling</a:t>
            </a:r>
          </a:p>
          <a:p>
            <a:pPr lvl="2" eaLnBrk="1" hangingPunct="1"/>
            <a:r>
              <a:rPr lang="en-US" altLang="zh-TW"/>
              <a:t>ER model</a:t>
            </a:r>
          </a:p>
          <a:p>
            <a:pPr lvl="2" eaLnBrk="1" hangingPunct="1"/>
            <a:r>
              <a:rPr lang="en-US" altLang="zh-TW"/>
              <a:t>Relational model</a:t>
            </a:r>
          </a:p>
          <a:p>
            <a:pPr lvl="1" eaLnBrk="1" hangingPunct="1"/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6">
            <a:extLst>
              <a:ext uri="{FF2B5EF4-FFF2-40B4-BE49-F238E27FC236}">
                <a16:creationId xmlns:a16="http://schemas.microsoft.com/office/drawing/2014/main" id="{0A7195F9-AE9F-F040-A070-36E13A0A79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F0617C-DC94-C646-9B30-1866E65C66B8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400"/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352F1A90-5AF2-4F48-A4BC-4C2884CCB8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lvl="1" eaLnBrk="1" hangingPunct="1"/>
            <a:r>
              <a:rPr lang="en-US" altLang="zh-TW"/>
              <a:t>Database languages</a:t>
            </a:r>
          </a:p>
          <a:p>
            <a:pPr lvl="2" eaLnBrk="1" hangingPunct="1"/>
            <a:r>
              <a:rPr lang="en-US" altLang="zh-TW"/>
              <a:t>Relation Algebra</a:t>
            </a:r>
          </a:p>
          <a:p>
            <a:pPr lvl="2" eaLnBrk="1" hangingPunct="1"/>
            <a:r>
              <a:rPr lang="en-US" altLang="zh-TW"/>
              <a:t>SQL</a:t>
            </a:r>
          </a:p>
          <a:p>
            <a:pPr lvl="1" eaLnBrk="1" hangingPunct="1"/>
            <a:r>
              <a:rPr lang="en-US" altLang="zh-TW"/>
              <a:t>Relational database design principles</a:t>
            </a:r>
          </a:p>
          <a:p>
            <a:pPr lvl="2" eaLnBrk="1" hangingPunct="1"/>
            <a:r>
              <a:rPr lang="en-US" altLang="zh-TW"/>
              <a:t>Schema Refinement</a:t>
            </a:r>
          </a:p>
          <a:p>
            <a:pPr lvl="2" eaLnBrk="1" hangingPunct="1"/>
            <a:r>
              <a:rPr lang="en-US" altLang="zh-TW"/>
              <a:t>Functional dependencies</a:t>
            </a:r>
          </a:p>
          <a:p>
            <a:pPr lvl="2" eaLnBrk="1" hangingPunct="1"/>
            <a:r>
              <a:rPr lang="en-US" altLang="zh-TW"/>
              <a:t>3</a:t>
            </a:r>
            <a:r>
              <a:rPr lang="en-US" altLang="zh-TW" baseline="30000"/>
              <a:t>rd</a:t>
            </a:r>
            <a:r>
              <a:rPr lang="en-US" altLang="zh-TW"/>
              <a:t> normal form</a:t>
            </a:r>
          </a:p>
          <a:p>
            <a:pPr lvl="2" eaLnBrk="1" hangingPunct="1"/>
            <a:r>
              <a:rPr lang="en-US" altLang="zh-TW"/>
              <a:t>Boyce-codd Normal Form</a:t>
            </a:r>
          </a:p>
          <a:p>
            <a:pPr lvl="2" eaLnBrk="1" hangingPunct="1"/>
            <a:r>
              <a:rPr lang="en-US" altLang="zh-TW"/>
              <a:t>Decompositions</a:t>
            </a:r>
          </a:p>
          <a:p>
            <a:pPr lvl="1" eaLnBrk="1" hangingPunct="1"/>
            <a:endParaRPr lang="en-US" altLang="zh-TW"/>
          </a:p>
          <a:p>
            <a:pPr lvl="1" eaLnBrk="1" hangingPunct="1"/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Content Placeholder 2">
            <a:extLst>
              <a:ext uri="{FF2B5EF4-FFF2-40B4-BE49-F238E27FC236}">
                <a16:creationId xmlns:a16="http://schemas.microsoft.com/office/drawing/2014/main" id="{5A3256DB-3374-624D-9429-5157DF1BDF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eaLnBrk="1" hangingPunct="1"/>
            <a:r>
              <a:rPr lang="en-US" altLang="zh-TW"/>
              <a:t>The second half of the course covers issues related to the internal organization of a DBMS. Topics include:</a:t>
            </a:r>
          </a:p>
          <a:p>
            <a:pPr lvl="1" eaLnBrk="1" hangingPunct="1"/>
            <a:r>
              <a:rPr lang="en-US" altLang="zh-TW"/>
              <a:t>File system organization</a:t>
            </a:r>
          </a:p>
          <a:p>
            <a:pPr lvl="1" eaLnBrk="1" hangingPunct="1"/>
            <a:r>
              <a:rPr lang="en-US" altLang="zh-TW"/>
              <a:t>Indexing methods</a:t>
            </a:r>
          </a:p>
          <a:p>
            <a:pPr lvl="2" eaLnBrk="1" hangingPunct="1"/>
            <a:r>
              <a:rPr lang="en-US" altLang="zh-TW"/>
              <a:t>B+ tree, </a:t>
            </a:r>
          </a:p>
          <a:p>
            <a:pPr lvl="2" eaLnBrk="1" hangingPunct="1"/>
            <a:r>
              <a:rPr lang="en-US" altLang="zh-TW"/>
              <a:t>Dynamic hashing</a:t>
            </a:r>
          </a:p>
          <a:p>
            <a:pPr lvl="1" eaLnBrk="1" hangingPunct="1"/>
            <a:r>
              <a:rPr lang="en-US" altLang="zh-TW"/>
              <a:t>Query optimization</a:t>
            </a:r>
          </a:p>
          <a:p>
            <a:pPr lvl="1" eaLnBrk="1" hangingPunct="1"/>
            <a:r>
              <a:rPr lang="en-US" altLang="zh-TW"/>
              <a:t>Transaction processing</a:t>
            </a:r>
          </a:p>
          <a:p>
            <a:pPr lvl="2" eaLnBrk="1" hangingPunct="1"/>
            <a:r>
              <a:rPr lang="en-US" altLang="zh-TW"/>
              <a:t>Concurrency control</a:t>
            </a:r>
          </a:p>
          <a:p>
            <a:pPr lvl="2" eaLnBrk="1" hangingPunct="1"/>
            <a:r>
              <a:rPr lang="en-US" altLang="zh-TW"/>
              <a:t>Recovery mechanisms</a:t>
            </a:r>
            <a:endParaRPr lang="en-US" altLang="en-US"/>
          </a:p>
        </p:txBody>
      </p:sp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A29679B7-C339-A34A-B2CF-9A9BF4F2A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E68F57-18E3-8149-9D50-72F5E1E0647D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6">
            <a:extLst>
              <a:ext uri="{FF2B5EF4-FFF2-40B4-BE49-F238E27FC236}">
                <a16:creationId xmlns:a16="http://schemas.microsoft.com/office/drawing/2014/main" id="{C8E1A2EB-259A-5A4E-999D-F2B3FED807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B7ABF4-C5CA-9040-A4A2-7150216A546C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z="1400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7162560B-6015-D14B-B13A-15FFCE80C7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Instructors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A056A2-D57E-3C4B-842B-9D9F598A7E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sz="1400" dirty="0"/>
              <a:t>Lecturer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400" dirty="0"/>
              <a:t>Prof. Wong Man Hon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zh-TW" sz="1400" dirty="0"/>
              <a:t>Office: SHB 915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zh-TW" sz="1400" dirty="0"/>
              <a:t>Email: </a:t>
            </a:r>
            <a:r>
              <a:rPr lang="en-US" altLang="zh-TW" sz="1400" dirty="0" err="1"/>
              <a:t>mhwong</a:t>
            </a:r>
            <a:r>
              <a:rPr lang="en-US" altLang="zh-TW" sz="1400" dirty="0"/>
              <a:t> at </a:t>
            </a:r>
            <a:r>
              <a:rPr lang="en-US" altLang="zh-TW" sz="1400" dirty="0" err="1"/>
              <a:t>cse.cuhk.edu.hk</a:t>
            </a:r>
            <a:endParaRPr lang="en-US" altLang="zh-TW" sz="1400" dirty="0"/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zh-TW" sz="1400" dirty="0"/>
              <a:t>Phone: 3943 8406</a:t>
            </a:r>
          </a:p>
          <a:p>
            <a:pPr lvl="2" eaLnBrk="1" hangingPunct="1">
              <a:lnSpc>
                <a:spcPct val="80000"/>
              </a:lnSpc>
              <a:defRPr/>
            </a:pPr>
            <a:endParaRPr lang="en-US" altLang="zh-TW" sz="1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1400" dirty="0"/>
              <a:t>Teaching Assistant</a:t>
            </a:r>
          </a:p>
          <a:p>
            <a:pPr marL="914400" lvl="2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zh-TW" sz="14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400" dirty="0">
                <a:solidFill>
                  <a:srgbClr val="000000"/>
                </a:solidFill>
              </a:rPr>
              <a:t>Liu </a:t>
            </a:r>
            <a:r>
              <a:rPr lang="en-US" altLang="zh-TW" sz="1400" dirty="0" err="1">
                <a:solidFill>
                  <a:srgbClr val="000000"/>
                </a:solidFill>
              </a:rPr>
              <a:t>Lixin</a:t>
            </a:r>
            <a:endParaRPr lang="en-US" altLang="zh-TW" sz="1400" dirty="0">
              <a:solidFill>
                <a:srgbClr val="000000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zh-TW" sz="1400" dirty="0">
                <a:solidFill>
                  <a:srgbClr val="000000"/>
                </a:solidFill>
              </a:rPr>
              <a:t>Email: </a:t>
            </a:r>
            <a:r>
              <a:rPr lang="en-US" altLang="zh-TW" sz="1400">
                <a:solidFill>
                  <a:srgbClr val="000000"/>
                </a:solidFill>
              </a:rPr>
              <a:t>lxliu</a:t>
            </a:r>
            <a:r>
              <a:rPr lang="en-US" altLang="zh-TW" sz="1400" dirty="0">
                <a:solidFill>
                  <a:srgbClr val="000000"/>
                </a:solidFill>
              </a:rPr>
              <a:t> at </a:t>
            </a:r>
            <a:r>
              <a:rPr lang="en-US" altLang="zh-TW" sz="1400" dirty="0" err="1">
                <a:solidFill>
                  <a:srgbClr val="000000"/>
                </a:solidFill>
              </a:rPr>
              <a:t>cse.cuhk.edu.hk</a:t>
            </a:r>
            <a:endParaRPr lang="en-US" altLang="zh-TW" sz="1400" dirty="0">
              <a:solidFill>
                <a:srgbClr val="000000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zh-TW" sz="1400" dirty="0">
                <a:solidFill>
                  <a:srgbClr val="000000"/>
                </a:solidFill>
              </a:rPr>
              <a:t>Office: SHB 913</a:t>
            </a:r>
          </a:p>
          <a:p>
            <a:pPr lvl="2" eaLnBrk="1" hangingPunct="1">
              <a:lnSpc>
                <a:spcPct val="80000"/>
              </a:lnSpc>
              <a:defRPr/>
            </a:pPr>
            <a:endParaRPr lang="en-US" altLang="zh-TW" sz="14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400" dirty="0">
                <a:solidFill>
                  <a:srgbClr val="000000"/>
                </a:solidFill>
              </a:rPr>
              <a:t>Lu </a:t>
            </a:r>
            <a:r>
              <a:rPr lang="en-US" altLang="zh-TW" sz="1400" dirty="0" err="1">
                <a:solidFill>
                  <a:srgbClr val="000000"/>
                </a:solidFill>
              </a:rPr>
              <a:t>Liying</a:t>
            </a:r>
            <a:endParaRPr lang="en-US" altLang="zh-TW" sz="1400" dirty="0">
              <a:solidFill>
                <a:srgbClr val="000000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zh-TW" sz="1400" dirty="0">
                <a:solidFill>
                  <a:srgbClr val="000000"/>
                </a:solidFill>
              </a:rPr>
              <a:t>Email: </a:t>
            </a:r>
            <a:r>
              <a:rPr lang="en-US" altLang="zh-TW" sz="1400" dirty="0" err="1">
                <a:solidFill>
                  <a:srgbClr val="000000"/>
                </a:solidFill>
              </a:rPr>
              <a:t>lylu</a:t>
            </a:r>
            <a:r>
              <a:rPr lang="en-US" altLang="zh-TW" sz="1400" dirty="0">
                <a:solidFill>
                  <a:srgbClr val="000000"/>
                </a:solidFill>
              </a:rPr>
              <a:t> at </a:t>
            </a:r>
            <a:r>
              <a:rPr lang="en-US" altLang="zh-TW" sz="1400" dirty="0" err="1">
                <a:solidFill>
                  <a:srgbClr val="000000"/>
                </a:solidFill>
              </a:rPr>
              <a:t>cse.cuhk.edu.hk</a:t>
            </a:r>
            <a:endParaRPr lang="en-US" altLang="zh-TW" sz="1400" dirty="0">
              <a:solidFill>
                <a:srgbClr val="000000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zh-TW" sz="1400" dirty="0">
                <a:solidFill>
                  <a:srgbClr val="000000"/>
                </a:solidFill>
              </a:rPr>
              <a:t>Office: SHB 121A</a:t>
            </a:r>
          </a:p>
          <a:p>
            <a:pPr lvl="2" eaLnBrk="1" hangingPunct="1">
              <a:lnSpc>
                <a:spcPct val="80000"/>
              </a:lnSpc>
              <a:defRPr/>
            </a:pPr>
            <a:endParaRPr lang="en-US" altLang="zh-TW" sz="14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400" dirty="0">
                <a:solidFill>
                  <a:srgbClr val="000000"/>
                </a:solidFill>
              </a:rPr>
              <a:t>Yang </a:t>
            </a:r>
            <a:r>
              <a:rPr lang="en-US" altLang="zh-TW" sz="1400" dirty="0" err="1">
                <a:solidFill>
                  <a:srgbClr val="000000"/>
                </a:solidFill>
              </a:rPr>
              <a:t>Zetong</a:t>
            </a:r>
            <a:endParaRPr lang="en-US" altLang="zh-TW" sz="1400" dirty="0">
              <a:solidFill>
                <a:srgbClr val="000000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zh-TW" sz="1400" dirty="0">
                <a:solidFill>
                  <a:srgbClr val="000000"/>
                </a:solidFill>
              </a:rPr>
              <a:t>Email: </a:t>
            </a:r>
            <a:r>
              <a:rPr lang="en-US" altLang="zh-TW" sz="1400" dirty="0" err="1">
                <a:solidFill>
                  <a:srgbClr val="000000"/>
                </a:solidFill>
              </a:rPr>
              <a:t>ztyang</a:t>
            </a:r>
            <a:r>
              <a:rPr lang="en-US" altLang="zh-TW" sz="1400" dirty="0">
                <a:solidFill>
                  <a:srgbClr val="000000"/>
                </a:solidFill>
              </a:rPr>
              <a:t> at </a:t>
            </a:r>
            <a:r>
              <a:rPr lang="en-US" altLang="zh-TW" sz="1400" dirty="0" err="1">
                <a:solidFill>
                  <a:srgbClr val="000000"/>
                </a:solidFill>
              </a:rPr>
              <a:t>cse.cuhk.edu.hk</a:t>
            </a:r>
            <a:endParaRPr lang="en-US" altLang="zh-TW" sz="1400" dirty="0">
              <a:solidFill>
                <a:srgbClr val="000000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zh-TW" sz="1400" dirty="0">
                <a:solidFill>
                  <a:srgbClr val="000000"/>
                </a:solidFill>
              </a:rPr>
              <a:t>Office: SHB 121A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zh-TW" sz="1800" dirty="0">
              <a:solidFill>
                <a:srgbClr val="000000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endParaRPr lang="en-US" altLang="zh-TW" sz="14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zh-TW" dirty="0">
              <a:solidFill>
                <a:srgbClr val="000000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en-US" altLang="zh-TW" sz="2000" dirty="0">
              <a:solidFill>
                <a:srgbClr val="000000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en-US" altLang="zh-TW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6">
            <a:extLst>
              <a:ext uri="{FF2B5EF4-FFF2-40B4-BE49-F238E27FC236}">
                <a16:creationId xmlns:a16="http://schemas.microsoft.com/office/drawing/2014/main" id="{014A57A6-EBD6-6F46-9A4F-ABEE6B2D4D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C1D194-7B6F-3047-B52C-1B16EBC0A8D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400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34925652-A8B7-9B42-89C8-651817C061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References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84D745AF-3AD1-1943-AF35-EC58523CA5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400" dirty="0">
                <a:cs typeface="+mn-cs"/>
              </a:rPr>
              <a:t>Database Management Systems </a:t>
            </a:r>
            <a:br>
              <a:rPr lang="en-US" altLang="zh-TW" sz="2400" dirty="0">
                <a:cs typeface="+mn-cs"/>
              </a:rPr>
            </a:br>
            <a:r>
              <a:rPr lang="en-US" altLang="zh-TW" sz="2400" dirty="0">
                <a:cs typeface="+mn-cs"/>
              </a:rPr>
              <a:t>Raghu </a:t>
            </a:r>
            <a:r>
              <a:rPr lang="en-US" altLang="zh-TW" sz="2400" dirty="0" err="1">
                <a:cs typeface="+mn-cs"/>
              </a:rPr>
              <a:t>Ramakrishnan</a:t>
            </a:r>
            <a:r>
              <a:rPr lang="en-US" altLang="zh-TW" sz="2400" dirty="0">
                <a:cs typeface="+mn-cs"/>
              </a:rPr>
              <a:t>, Johannes </a:t>
            </a:r>
            <a:r>
              <a:rPr lang="en-US" altLang="zh-TW" sz="2400" dirty="0" err="1">
                <a:cs typeface="+mn-cs"/>
              </a:rPr>
              <a:t>Gehrke</a:t>
            </a:r>
            <a:r>
              <a:rPr lang="en-US" altLang="zh-TW" sz="2400" dirty="0">
                <a:cs typeface="+mn-cs"/>
              </a:rPr>
              <a:t>, </a:t>
            </a:r>
            <a:r>
              <a:rPr lang="en-US" altLang="zh-TW" sz="2400" dirty="0" err="1">
                <a:cs typeface="+mn-cs"/>
              </a:rPr>
              <a:t>Mcgraw</a:t>
            </a:r>
            <a:r>
              <a:rPr lang="en-US" altLang="zh-TW" sz="2400" dirty="0">
                <a:cs typeface="+mn-cs"/>
              </a:rPr>
              <a:t> Hill, 3</a:t>
            </a:r>
            <a:r>
              <a:rPr lang="en-US" altLang="zh-TW" sz="2400" baseline="30000" dirty="0">
                <a:cs typeface="+mn-cs"/>
              </a:rPr>
              <a:t>rd</a:t>
            </a:r>
            <a:r>
              <a:rPr lang="en-US" altLang="zh-TW" sz="2400" dirty="0">
                <a:cs typeface="+mn-cs"/>
              </a:rPr>
              <a:t> Edition (textbook)</a:t>
            </a:r>
          </a:p>
          <a:p>
            <a:pPr eaLnBrk="1" hangingPunct="1">
              <a:defRPr/>
            </a:pPr>
            <a:r>
              <a:rPr lang="en-US" altLang="zh-TW" sz="2400" dirty="0">
                <a:cs typeface="+mn-cs"/>
              </a:rPr>
              <a:t>Database System Concepts</a:t>
            </a:r>
            <a:br>
              <a:rPr lang="en-US" altLang="zh-TW" sz="2400" dirty="0">
                <a:cs typeface="+mn-cs"/>
              </a:rPr>
            </a:br>
            <a:r>
              <a:rPr lang="en-US" altLang="en-US" sz="2400" dirty="0">
                <a:cs typeface="+mn-cs"/>
              </a:rPr>
              <a:t>Abraham </a:t>
            </a:r>
            <a:r>
              <a:rPr lang="en-US" altLang="en-US" sz="2400" dirty="0" err="1">
                <a:cs typeface="+mn-cs"/>
              </a:rPr>
              <a:t>Silberschatz</a:t>
            </a:r>
            <a:r>
              <a:rPr lang="en-US" altLang="en-US" sz="2400" dirty="0">
                <a:cs typeface="+mn-cs"/>
              </a:rPr>
              <a:t>, Henry F. </a:t>
            </a:r>
            <a:r>
              <a:rPr lang="en-US" altLang="en-US" sz="2400" dirty="0" err="1">
                <a:cs typeface="+mn-cs"/>
              </a:rPr>
              <a:t>Korth</a:t>
            </a:r>
            <a:r>
              <a:rPr lang="en-US" altLang="en-US" sz="2400" dirty="0">
                <a:cs typeface="+mn-cs"/>
              </a:rPr>
              <a:t>, S. </a:t>
            </a:r>
            <a:r>
              <a:rPr lang="en-US" altLang="en-US" sz="2400" dirty="0" err="1">
                <a:cs typeface="+mn-cs"/>
              </a:rPr>
              <a:t>Sudarshan</a:t>
            </a:r>
            <a:r>
              <a:rPr lang="en-US" altLang="en-US" sz="2400" dirty="0">
                <a:cs typeface="+mn-cs"/>
              </a:rPr>
              <a:t>., McGraw-Hill, 6</a:t>
            </a:r>
            <a:r>
              <a:rPr lang="en-US" altLang="en-US" sz="2400" baseline="30000" dirty="0">
                <a:cs typeface="+mn-cs"/>
              </a:rPr>
              <a:t>th</a:t>
            </a:r>
            <a:r>
              <a:rPr lang="en-US" altLang="en-US" sz="2400" dirty="0">
                <a:cs typeface="+mn-cs"/>
              </a:rPr>
              <a:t> Edition</a:t>
            </a:r>
          </a:p>
          <a:p>
            <a:pPr eaLnBrk="1" hangingPunct="1">
              <a:defRPr/>
            </a:pPr>
            <a:r>
              <a:rPr lang="en-US" altLang="zh-TW" sz="2400" dirty="0">
                <a:cs typeface="+mn-cs"/>
              </a:rPr>
              <a:t>Concurrency Control and Recovery in Database Systems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TW" sz="2400" dirty="0">
                <a:cs typeface="+mn-cs"/>
              </a:rPr>
              <a:t>    P.A. Bernstein and V. </a:t>
            </a:r>
            <a:r>
              <a:rPr lang="en-US" altLang="zh-TW" sz="2400" dirty="0" err="1">
                <a:cs typeface="+mn-cs"/>
              </a:rPr>
              <a:t>Hadzilacos</a:t>
            </a:r>
            <a:r>
              <a:rPr lang="en-US" altLang="zh-TW" sz="2400" dirty="0">
                <a:cs typeface="+mn-cs"/>
              </a:rPr>
              <a:t> and N. Goodman,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TW" sz="2400" dirty="0">
                <a:cs typeface="+mn-cs"/>
              </a:rPr>
              <a:t>    Addison Wesley, Reading, Massachusetts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6">
            <a:extLst>
              <a:ext uri="{FF2B5EF4-FFF2-40B4-BE49-F238E27FC236}">
                <a16:creationId xmlns:a16="http://schemas.microsoft.com/office/drawing/2014/main" id="{DEC8FAC9-0A7F-944D-BD99-02542BCFF5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F580F2-CA18-2243-A74A-B81FC94DC461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400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1C1F42A6-6E61-1C43-A191-28A382ED39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Project and Homework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138B6E1-4387-D34B-B8F9-C7160E215D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One project assignment. Three students will form a group to complete the project.</a:t>
            </a:r>
          </a:p>
          <a:p>
            <a:pPr eaLnBrk="1" hangingPunct="1"/>
            <a:r>
              <a:rPr lang="en-US" altLang="zh-TW" dirty="0"/>
              <a:t>TAs will set up the project accounts for all students and give tutorial on the use of the Database system.</a:t>
            </a:r>
          </a:p>
          <a:p>
            <a:pPr eaLnBrk="1" hangingPunct="1"/>
            <a:r>
              <a:rPr lang="en-US" altLang="zh-TW" dirty="0"/>
              <a:t>There will be 3-4 homework assignments.</a:t>
            </a:r>
          </a:p>
          <a:p>
            <a:pPr marL="0" indent="0" eaLnBrk="1" hangingPunct="1">
              <a:buNone/>
            </a:pPr>
            <a:r>
              <a:rPr lang="en-US" altLang="zh-TW" dirty="0"/>
              <a:t>    </a:t>
            </a:r>
            <a:r>
              <a:rPr lang="en-US" altLang="zh-TW" sz="2800" dirty="0">
                <a:solidFill>
                  <a:srgbClr val="FF0000"/>
                </a:solidFill>
              </a:rPr>
              <a:t>(prerequisite: Java, Linux environment, </a:t>
            </a:r>
            <a:br>
              <a:rPr lang="en-US" altLang="zh-TW" sz="2800" dirty="0">
                <a:solidFill>
                  <a:srgbClr val="FF0000"/>
                </a:solidFill>
              </a:rPr>
            </a:br>
            <a:r>
              <a:rPr lang="en-US" altLang="zh-TW" sz="2800" dirty="0">
                <a:solidFill>
                  <a:srgbClr val="FF0000"/>
                </a:solidFill>
              </a:rPr>
              <a:t>                           data structure, discrete math)</a:t>
            </a:r>
            <a:endParaRPr lang="en-US" altLang="zh-TW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C6337-7519-6044-854C-1D22FA55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Classwork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544D9508-2FD5-7B4D-8AF0-DAADADF980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There will be 8 - 12 classwork assignments in lectures and tutorials</a:t>
            </a:r>
          </a:p>
          <a:p>
            <a:r>
              <a:rPr lang="en-US" altLang="en-US"/>
              <a:t>The classwork assignments are usually simple and short.</a:t>
            </a:r>
          </a:p>
          <a:p>
            <a:r>
              <a:rPr lang="en-US" altLang="en-US"/>
              <a:t>A pass-fail grading system is used.</a:t>
            </a:r>
          </a:p>
          <a:p>
            <a:pPr lvl="1"/>
            <a:r>
              <a:rPr lang="en-US" altLang="en-US"/>
              <a:t>Perfect answers are not expected.</a:t>
            </a:r>
          </a:p>
          <a:p>
            <a:pPr lvl="1"/>
            <a:r>
              <a:rPr lang="en-US" altLang="en-US"/>
              <a:t>If you have made an effort to write down some answers that are relevant to the questions, you will pass.</a:t>
            </a:r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73A6DB24-0685-B845-8224-15F82BDD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8F7CC6-72D4-E64B-98A4-6BEEFF3D57FD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6">
            <a:extLst>
              <a:ext uri="{FF2B5EF4-FFF2-40B4-BE49-F238E27FC236}">
                <a16:creationId xmlns:a16="http://schemas.microsoft.com/office/drawing/2014/main" id="{0B150614-6661-F744-9AD0-3517311C2F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BCFB41-DA9D-7F41-B5EF-D825F5642043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A1E04E6A-8383-474B-9179-96670229AD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Exams and Grading Policy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77BC13A-DF21-AC48-8A38-EBA2ED1766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Homework: 			12%</a:t>
            </a:r>
          </a:p>
          <a:p>
            <a:pPr eaLnBrk="1" hangingPunct="1"/>
            <a:r>
              <a:rPr lang="en-US" altLang="zh-TW"/>
              <a:t>Project: 				12%</a:t>
            </a:r>
          </a:p>
          <a:p>
            <a:pPr eaLnBrk="1" hangingPunct="1"/>
            <a:r>
              <a:rPr lang="en-US" altLang="zh-TW"/>
              <a:t>Classwork                           6%</a:t>
            </a:r>
          </a:p>
          <a:p>
            <a:pPr eaLnBrk="1" hangingPunct="1"/>
            <a:r>
              <a:rPr lang="en-US" altLang="zh-TW"/>
              <a:t>Mid Term Examination: 	20%</a:t>
            </a:r>
          </a:p>
          <a:p>
            <a:pPr eaLnBrk="1" hangingPunct="1"/>
            <a:r>
              <a:rPr lang="en-US" altLang="zh-TW"/>
              <a:t>Final Examination:		50%</a:t>
            </a:r>
          </a:p>
        </p:txBody>
      </p:sp>
      <p:sp>
        <p:nvSpPr>
          <p:cNvPr id="28676" name="TextBox 4">
            <a:extLst>
              <a:ext uri="{FF2B5EF4-FFF2-40B4-BE49-F238E27FC236}">
                <a16:creationId xmlns:a16="http://schemas.microsoft.com/office/drawing/2014/main" id="{4A39F6A1-649F-5D42-A1D3-4BCC07B95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495800"/>
            <a:ext cx="45243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Passing requirements: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en-US" sz="1600">
                <a:solidFill>
                  <a:srgbClr val="FF0000"/>
                </a:solidFill>
              </a:rPr>
              <a:t> total mark is above the passing line (usually 50%), 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en-US" sz="1600">
                <a:solidFill>
                  <a:srgbClr val="FF0000"/>
                </a:solidFill>
              </a:rPr>
              <a:t> the score in final examination is above 35%, and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en-US" sz="1600">
                <a:solidFill>
                  <a:srgbClr val="FF0000"/>
                </a:solidFill>
              </a:rPr>
              <a:t> the score in project is above 50% 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ystyle">
  <a:themeElements>
    <a:clrScheme name="mysty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ysty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mysty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sty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Settings\mhwong\Application Data\Microsoft\Templates\mystyle.pot</Template>
  <TotalTime>388</TotalTime>
  <Words>363</Words>
  <Application>Microsoft Macintosh PowerPoint</Application>
  <PresentationFormat>On-screen Show (4:3)</PresentationFormat>
  <Paragraphs>93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ＭＳ Ｐゴシック</vt:lpstr>
      <vt:lpstr>ＭＳ Ｐゴシック</vt:lpstr>
      <vt:lpstr>新細明體</vt:lpstr>
      <vt:lpstr>Calibri</vt:lpstr>
      <vt:lpstr>Times New Roman</vt:lpstr>
      <vt:lpstr>mystyle</vt:lpstr>
      <vt:lpstr>Outline</vt:lpstr>
      <vt:lpstr>Objective and topics outline</vt:lpstr>
      <vt:lpstr>PowerPoint Presentation</vt:lpstr>
      <vt:lpstr>PowerPoint Presentation</vt:lpstr>
      <vt:lpstr>Instructors</vt:lpstr>
      <vt:lpstr>References</vt:lpstr>
      <vt:lpstr>Project and Homework</vt:lpstr>
      <vt:lpstr>Classwork</vt:lpstr>
      <vt:lpstr>Exams and Grading Policy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spli</dc:creator>
  <cp:lastModifiedBy>Man Hon Wong (CSD)</cp:lastModifiedBy>
  <cp:revision>62</cp:revision>
  <dcterms:created xsi:type="dcterms:W3CDTF">1601-01-01T00:00:00Z</dcterms:created>
  <dcterms:modified xsi:type="dcterms:W3CDTF">2019-09-04T02:23:03Z</dcterms:modified>
</cp:coreProperties>
</file>