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3" r:id="rId3"/>
    <p:sldId id="257" r:id="rId4"/>
    <p:sldId id="258" r:id="rId5"/>
    <p:sldId id="259" r:id="rId6"/>
    <p:sldId id="261" r:id="rId7"/>
    <p:sldId id="266" r:id="rId8"/>
    <p:sldId id="267" r:id="rId9"/>
    <p:sldId id="268" r:id="rId10"/>
    <p:sldId id="274" r:id="rId11"/>
    <p:sldId id="275" r:id="rId12"/>
    <p:sldId id="270" r:id="rId13"/>
    <p:sldId id="271" r:id="rId14"/>
    <p:sldId id="272" r:id="rId15"/>
    <p:sldId id="273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90" r:id="rId26"/>
    <p:sldId id="295" r:id="rId27"/>
    <p:sldId id="296" r:id="rId28"/>
    <p:sldId id="291" r:id="rId29"/>
    <p:sldId id="293" r:id="rId30"/>
    <p:sldId id="297" r:id="rId31"/>
    <p:sldId id="298" r:id="rId32"/>
    <p:sldId id="304" r:id="rId33"/>
    <p:sldId id="339" r:id="rId34"/>
    <p:sldId id="305" r:id="rId35"/>
    <p:sldId id="306" r:id="rId36"/>
    <p:sldId id="307" r:id="rId37"/>
    <p:sldId id="338" r:id="rId38"/>
    <p:sldId id="332" r:id="rId39"/>
    <p:sldId id="333" r:id="rId40"/>
    <p:sldId id="334" r:id="rId41"/>
    <p:sldId id="335" r:id="rId42"/>
    <p:sldId id="341" r:id="rId43"/>
    <p:sldId id="337" r:id="rId44"/>
    <p:sldId id="336" r:id="rId45"/>
  </p:sldIdLst>
  <p:sldSz cx="12192000" cy="6858000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8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078D5-62E2-4505-BBCD-660656F15E38}" type="datetimeFigureOut">
              <a:rPr lang="en-US" smtClean="0"/>
              <a:t>2019/09/08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72BD9-49FF-4657-A1D2-3B1E87FE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38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016613-5AB4-445A-A651-C5DE3E8949B0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75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83BC56-8B29-48BB-A990-466E562CEA1D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686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83BC56-8B29-48BB-A990-466E562CEA1D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062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CA9D4A-1EF1-466B-97CE-3463B5B198C2}" type="slidenum">
              <a:rPr lang="zh-TW" altLang="en-US" smtClean="0"/>
              <a:pPr>
                <a:defRPr/>
              </a:pPr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794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759A88-C934-4693-8A27-4CB2EDA3EE5E}" type="slidenum">
              <a:rPr lang="zh-TW" altLang="en-US" smtClean="0"/>
              <a:pPr>
                <a:defRPr/>
              </a:pPr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667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759A88-C934-4693-8A27-4CB2EDA3EE5E}" type="slidenum">
              <a:rPr lang="zh-TW" altLang="en-US" smtClean="0"/>
              <a:pPr>
                <a:defRPr/>
              </a:pPr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232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dirty="0"/>
          </a:p>
        </p:txBody>
      </p:sp>
      <p:sp>
        <p:nvSpPr>
          <p:cNvPr id="3686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88432C-D6DD-4FAB-BB75-A9C02495739E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7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39DAD5-E4D0-41E0-9796-9529AE659AAF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719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FB6586-CAC3-475F-A904-9A80DCB6F409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854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FB6586-CAC3-475F-A904-9A80DCB6F409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336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FB6586-CAC3-475F-A904-9A80DCB6F409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403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FB6586-CAC3-475F-A904-9A80DCB6F409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475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FB6586-CAC3-475F-A904-9A80DCB6F409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366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FB6586-CAC3-475F-A904-9A80DCB6F409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01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E3E3-686C-4B04-87A1-D4F64B58AC37}" type="datetimeFigureOut">
              <a:rPr lang="en-US" smtClean="0"/>
              <a:t>2019/09/08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A5AC-043A-45BE-959A-76DDFB72E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8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E3E3-686C-4B04-87A1-D4F64B58AC37}" type="datetimeFigureOut">
              <a:rPr lang="en-US" smtClean="0"/>
              <a:t>2019/09/08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A5AC-043A-45BE-959A-76DDFB72E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7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E3E3-686C-4B04-87A1-D4F64B58AC37}" type="datetimeFigureOut">
              <a:rPr lang="en-US" smtClean="0"/>
              <a:t>2019/09/08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A5AC-043A-45BE-959A-76DDFB72E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4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E3E3-686C-4B04-87A1-D4F64B58AC37}" type="datetimeFigureOut">
              <a:rPr lang="en-US" smtClean="0"/>
              <a:t>2019/09/08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A5AC-043A-45BE-959A-76DDFB72E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4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E3E3-686C-4B04-87A1-D4F64B58AC37}" type="datetimeFigureOut">
              <a:rPr lang="en-US" smtClean="0"/>
              <a:t>2019/09/08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A5AC-043A-45BE-959A-76DDFB72E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9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E3E3-686C-4B04-87A1-D4F64B58AC37}" type="datetimeFigureOut">
              <a:rPr lang="en-US" smtClean="0"/>
              <a:t>2019/09/08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A5AC-043A-45BE-959A-76DDFB72E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6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E3E3-686C-4B04-87A1-D4F64B58AC37}" type="datetimeFigureOut">
              <a:rPr lang="en-US" smtClean="0"/>
              <a:t>2019/09/08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A5AC-043A-45BE-959A-76DDFB72E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8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E3E3-686C-4B04-87A1-D4F64B58AC37}" type="datetimeFigureOut">
              <a:rPr lang="en-US" smtClean="0"/>
              <a:t>2019/09/08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A5AC-043A-45BE-959A-76DDFB72E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E3E3-686C-4B04-87A1-D4F64B58AC37}" type="datetimeFigureOut">
              <a:rPr lang="en-US" smtClean="0"/>
              <a:t>2019/09/08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A5AC-043A-45BE-959A-76DDFB72E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8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E3E3-686C-4B04-87A1-D4F64B58AC37}" type="datetimeFigureOut">
              <a:rPr lang="en-US" smtClean="0"/>
              <a:t>2019/09/08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A5AC-043A-45BE-959A-76DDFB72E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E3E3-686C-4B04-87A1-D4F64B58AC37}" type="datetimeFigureOut">
              <a:rPr lang="en-US" smtClean="0"/>
              <a:t>2019/09/08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A5AC-043A-45BE-959A-76DDFB72E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0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FE3E3-686C-4B04-87A1-D4F64B58AC37}" type="datetimeFigureOut">
              <a:rPr lang="en-US" smtClean="0"/>
              <a:t>2019/09/08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5A5AC-043A-45BE-959A-76DDFB72E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0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6/docs/api/" TargetMode="External"/><Relationship Id="rId2" Type="http://schemas.openxmlformats.org/officeDocument/2006/relationships/hyperlink" Target="http://download.oracle.com/javase/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ndviewinc.com/Books/downloads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Introduction to Java and Linux Environment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zh-TW" b="1" dirty="0"/>
              <a:t>CSCI3170 </a:t>
            </a:r>
            <a:r>
              <a:rPr lang="en-US" altLang="zh-TW" b="1"/>
              <a:t>Tutorial 1</a:t>
            </a:r>
            <a:endParaRPr lang="en-US" altLang="zh-TW" sz="1800" dirty="0"/>
          </a:p>
          <a:p>
            <a:pPr>
              <a:defRPr/>
            </a:pPr>
            <a:r>
              <a:rPr lang="en-US" altLang="zh-TW" sz="1800" dirty="0"/>
              <a:t>L</a:t>
            </a:r>
            <a:r>
              <a:rPr lang="en-US" altLang="zh-CN" sz="1800" dirty="0"/>
              <a:t>ixin Liu</a:t>
            </a:r>
            <a:endParaRPr lang="en-US" altLang="zh-TW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32B603-67CE-489B-A74E-2F51CEBFD0A6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148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新細明體" pitchFamily="18" charset="-120"/>
              </a:rPr>
              <a:t>First Program - Hello World (1)</a:t>
            </a:r>
            <a:endParaRPr lang="en-US" dirty="0">
              <a:ea typeface="新細明體" pitchFamily="18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1545" y="1700809"/>
            <a:ext cx="8208911" cy="3083921"/>
          </a:xfrm>
          <a:prstGeom prst="rect">
            <a:avLst/>
          </a:prstGeom>
          <a:solidFill>
            <a:srgbClr val="F9FACE"/>
          </a:solidFill>
          <a:ln w="38100">
            <a:solidFill>
              <a:srgbClr val="525408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//HelloWorld.java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import java.io.*;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TW" sz="2400" dirty="0">
              <a:solidFill>
                <a:srgbClr val="525408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zh-TW" sz="2400" dirty="0" err="1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HelloWorld</a:t>
            </a: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    public static String </a:t>
            </a:r>
            <a:r>
              <a:rPr lang="en-US" altLang="zh-TW" sz="2400" dirty="0" err="1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mesg</a:t>
            </a: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 = "Hello World!";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altLang="zh-TW" sz="2400" dirty="0" err="1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sz="2400" dirty="0" err="1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2400" dirty="0" err="1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mesg</a:t>
            </a: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TW" altLang="en-US" sz="2400" dirty="0">
              <a:solidFill>
                <a:srgbClr val="525408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63552" y="1760400"/>
            <a:ext cx="2916000" cy="3240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135560" y="4941169"/>
            <a:ext cx="792088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accent6">
                    <a:lumMod val="50000"/>
                  </a:schemeClr>
                </a:solidFill>
              </a:rPr>
              <a:t>A Comment Statement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A remark on the implementation details of the program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A good programmer should always write comments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547D72-68FE-4D32-AF37-B0AE9FCD0672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792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新細明體" pitchFamily="18" charset="-120"/>
              </a:rPr>
              <a:t>First Program - Hello World (2)</a:t>
            </a:r>
            <a:endParaRPr lang="en-US" dirty="0">
              <a:ea typeface="新細明體" pitchFamily="18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1545" y="1700809"/>
            <a:ext cx="8208911" cy="3083921"/>
          </a:xfrm>
          <a:prstGeom prst="rect">
            <a:avLst/>
          </a:prstGeom>
          <a:solidFill>
            <a:srgbClr val="F9FACE"/>
          </a:solidFill>
          <a:ln w="38100">
            <a:solidFill>
              <a:srgbClr val="525408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//HelloWorld.java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import java.io.*;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TW" sz="2400" dirty="0">
              <a:solidFill>
                <a:srgbClr val="525408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zh-TW" sz="2400" dirty="0" err="1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HelloWorld</a:t>
            </a: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    public static String </a:t>
            </a:r>
            <a:r>
              <a:rPr lang="en-US" altLang="zh-TW" sz="2400" dirty="0" err="1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mesg</a:t>
            </a: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 = "Hello World!";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altLang="zh-TW" sz="2400" dirty="0" err="1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sz="2400" dirty="0" err="1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2400" dirty="0" err="1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mesg</a:t>
            </a: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TW" altLang="en-US" sz="2400" dirty="0">
              <a:solidFill>
                <a:srgbClr val="525408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63552" y="2060848"/>
            <a:ext cx="2952328" cy="3240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135560" y="4941169"/>
            <a:ext cx="792088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accent4">
                    <a:lumMod val="50000"/>
                  </a:schemeClr>
                </a:solidFill>
              </a:rPr>
              <a:t>An Import Statement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Tells the compiler to find external library during compilation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547D72-68FE-4D32-AF37-B0AE9FCD0672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2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新細明體" pitchFamily="18" charset="-120"/>
              </a:rPr>
              <a:t>First Program - Hello World (3)</a:t>
            </a:r>
            <a:endParaRPr lang="en-US" dirty="0">
              <a:ea typeface="新細明體" pitchFamily="18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1545" y="1700809"/>
            <a:ext cx="8208911" cy="3083921"/>
          </a:xfrm>
          <a:prstGeom prst="rect">
            <a:avLst/>
          </a:prstGeom>
          <a:solidFill>
            <a:srgbClr val="F9FACE"/>
          </a:solidFill>
          <a:ln w="38100">
            <a:solidFill>
              <a:srgbClr val="525408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//HelloWorld.java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import java.io.*;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TW" sz="2400" dirty="0">
              <a:solidFill>
                <a:srgbClr val="525408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zh-TW" sz="2400" b="1" dirty="0" err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HelloWorld</a:t>
            </a:r>
            <a:r>
              <a:rPr lang="en-US" altLang="zh-TW" sz="24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public static String </a:t>
            </a:r>
            <a:r>
              <a:rPr lang="en-US" altLang="zh-TW" sz="2400" dirty="0" err="1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mesg</a:t>
            </a: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 = "Hello World!";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altLang="zh-TW" sz="2400" dirty="0" err="1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sz="2400" dirty="0" err="1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2400" dirty="0" err="1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mesg</a:t>
            </a: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TW" altLang="en-US" sz="2400" dirty="0">
              <a:solidFill>
                <a:srgbClr val="525408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56800" y="2736000"/>
            <a:ext cx="7938000" cy="198914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35560" y="5397024"/>
            <a:ext cx="792088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accent2">
                    <a:lumMod val="50000"/>
                  </a:schemeClr>
                </a:solidFill>
              </a:rPr>
              <a:t>A Class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It can store fields, methods(including constructor).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547D72-68FE-4D32-AF37-B0AE9FCD0672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451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新細明體" pitchFamily="18" charset="-120"/>
              </a:rPr>
              <a:t>First Program - Hello World (4)</a:t>
            </a:r>
            <a:endParaRPr lang="en-US" dirty="0">
              <a:ea typeface="新細明體" pitchFamily="18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1545" y="1700809"/>
            <a:ext cx="8208911" cy="3083921"/>
          </a:xfrm>
          <a:prstGeom prst="rect">
            <a:avLst/>
          </a:prstGeom>
          <a:solidFill>
            <a:srgbClr val="F9FACE"/>
          </a:solidFill>
          <a:ln w="38100">
            <a:solidFill>
              <a:srgbClr val="525408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//HelloWorld.java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import java.io.*;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TW" sz="2400" dirty="0">
              <a:solidFill>
                <a:srgbClr val="525408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zh-TW" sz="2400" dirty="0" err="1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HelloWorld</a:t>
            </a: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static String </a:t>
            </a:r>
            <a:r>
              <a:rPr lang="en-US" altLang="zh-TW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mesg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"Hello World!";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altLang="zh-TW" sz="2400" dirty="0" err="1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sz="2400" dirty="0" err="1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2400" dirty="0" err="1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mesg</a:t>
            </a: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TW" altLang="en-US" sz="2400" dirty="0">
              <a:solidFill>
                <a:srgbClr val="525408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135560" y="4941168"/>
            <a:ext cx="7920880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accent6">
                    <a:lumMod val="75000"/>
                  </a:schemeClr>
                </a:solidFill>
              </a:rPr>
              <a:t>A Field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It stores the properties of the object or class</a:t>
            </a:r>
          </a:p>
          <a:p>
            <a:pPr marL="631825" lvl="1" indent="-174625"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Class Field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: Field belongs to a class</a:t>
            </a:r>
          </a:p>
          <a:p>
            <a:pPr marL="631825" lvl="1" indent="-174625"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Object Field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: Field belong to a specific object</a:t>
            </a:r>
          </a:p>
        </p:txBody>
      </p:sp>
      <p:sp>
        <p:nvSpPr>
          <p:cNvPr id="6" name="矩形 5"/>
          <p:cNvSpPr/>
          <p:nvPr/>
        </p:nvSpPr>
        <p:spPr>
          <a:xfrm>
            <a:off x="2711624" y="3078000"/>
            <a:ext cx="7308000" cy="3240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547D72-68FE-4D32-AF37-B0AE9FCD0672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741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新細明體" pitchFamily="18" charset="-120"/>
              </a:rPr>
              <a:t>First Program - Hello World (5)</a:t>
            </a:r>
            <a:endParaRPr lang="en-US" dirty="0">
              <a:ea typeface="新細明體" pitchFamily="18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1545" y="1490009"/>
            <a:ext cx="8208911" cy="3083921"/>
          </a:xfrm>
          <a:prstGeom prst="rect">
            <a:avLst/>
          </a:prstGeom>
          <a:solidFill>
            <a:srgbClr val="F9FACE"/>
          </a:solidFill>
          <a:ln w="38100">
            <a:solidFill>
              <a:srgbClr val="525408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//HelloWorld.java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import java.io.*;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TW" sz="2400" dirty="0">
              <a:solidFill>
                <a:srgbClr val="525408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zh-TW" sz="2400" dirty="0" err="1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HelloWorld</a:t>
            </a: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    public static String </a:t>
            </a:r>
            <a:r>
              <a:rPr lang="en-US" altLang="zh-TW" sz="2400" dirty="0" err="1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mesg</a:t>
            </a: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 = "Hello World";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2400" b="1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static void main(String[] </a:t>
            </a:r>
            <a:r>
              <a:rPr lang="en-US" altLang="zh-TW" sz="2400" b="1" dirty="0" err="1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altLang="zh-TW" sz="2400" b="1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sz="2400" dirty="0" err="1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2400" dirty="0" err="1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mesg</a:t>
            </a: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2400" b="1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TW" altLang="en-US" sz="2400" dirty="0">
              <a:solidFill>
                <a:srgbClr val="525408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33600" y="3182400"/>
            <a:ext cx="6624000" cy="10080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135560" y="4730368"/>
            <a:ext cx="7920880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accent5">
                    <a:lumMod val="50000"/>
                  </a:schemeClr>
                </a:solidFill>
              </a:rPr>
              <a:t>A Method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It is a segment of codes that can perform a specific task</a:t>
            </a:r>
          </a:p>
          <a:p>
            <a:pPr marL="631825" lvl="1" indent="-174625"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accent5">
                    <a:lumMod val="50000"/>
                  </a:schemeClr>
                </a:solidFill>
              </a:rPr>
              <a:t>Constructor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: Creates an object</a:t>
            </a:r>
          </a:p>
          <a:p>
            <a:pPr marL="631825" lvl="1" indent="-174625"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accent5">
                    <a:lumMod val="50000"/>
                  </a:schemeClr>
                </a:solidFill>
              </a:rPr>
              <a:t>Class Method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: Methods belongs to a class</a:t>
            </a:r>
          </a:p>
          <a:p>
            <a:pPr marL="631825" lvl="1" indent="-174625"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accent5">
                    <a:lumMod val="50000"/>
                  </a:schemeClr>
                </a:solidFill>
              </a:rPr>
              <a:t>Object Method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: Methods belong to a specific object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547D72-68FE-4D32-AF37-B0AE9FCD0672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309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新細明體" pitchFamily="18" charset="-120"/>
              </a:rPr>
              <a:t>First Program - Hello World (6)</a:t>
            </a:r>
            <a:endParaRPr lang="en-US" dirty="0">
              <a:ea typeface="新細明體" pitchFamily="18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1545" y="1556793"/>
            <a:ext cx="8208911" cy="3083921"/>
          </a:xfrm>
          <a:prstGeom prst="rect">
            <a:avLst/>
          </a:prstGeom>
          <a:solidFill>
            <a:srgbClr val="F9FACE"/>
          </a:solidFill>
          <a:ln w="38100">
            <a:solidFill>
              <a:srgbClr val="525408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//HelloWorld.java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import java.io.*;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TW" sz="2400" dirty="0">
              <a:solidFill>
                <a:srgbClr val="525408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zh-TW" sz="2400" dirty="0" err="1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HelloWorld</a:t>
            </a: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    public static String </a:t>
            </a:r>
            <a:r>
              <a:rPr lang="en-US" altLang="zh-TW" sz="2400" dirty="0" err="1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mesg</a:t>
            </a: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 = "Hello World!";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altLang="zh-TW" sz="2400" dirty="0" err="1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){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TW" sz="2400" b="1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altLang="zh-TW" sz="24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2400" b="1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mesg</a:t>
            </a:r>
            <a:r>
              <a:rPr lang="en-US" altLang="zh-TW" sz="24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TW" altLang="en-US" sz="2400" dirty="0">
              <a:solidFill>
                <a:srgbClr val="525408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88800" y="3592800"/>
            <a:ext cx="4248000" cy="3240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135560" y="4892968"/>
            <a:ext cx="792088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</a:rPr>
              <a:t>A Statement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 command that the computer can execute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</a:rPr>
              <a:t>Ends with a semicolon!!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547D72-68FE-4D32-AF37-B0AE9FCD0672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357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新細明體" pitchFamily="18" charset="-120"/>
              </a:rPr>
              <a:t>Data type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The value of field/local variables are restricted by their </a:t>
            </a:r>
            <a:r>
              <a:rPr lang="en-US" altLang="zh-TW" b="1" u="sng" dirty="0"/>
              <a:t>data type</a:t>
            </a:r>
            <a:r>
              <a:rPr lang="en-US" altLang="zh-TW" dirty="0"/>
              <a:t>.</a:t>
            </a:r>
          </a:p>
          <a:p>
            <a:pPr eaLnBrk="1" hangingPunct="1">
              <a:defRPr/>
            </a:pPr>
            <a:r>
              <a:rPr lang="en-US" altLang="zh-TW" dirty="0"/>
              <a:t>2 major kinds of data type are:</a:t>
            </a:r>
          </a:p>
          <a:p>
            <a:pPr lvl="1" eaLnBrk="1" hangingPunct="1">
              <a:defRPr/>
            </a:pPr>
            <a:r>
              <a:rPr lang="en-US" altLang="zh-TW" dirty="0"/>
              <a:t>8 Primitive Type</a:t>
            </a:r>
          </a:p>
          <a:p>
            <a:pPr lvl="2" eaLnBrk="1" hangingPunct="1">
              <a:defRPr/>
            </a:pPr>
            <a:r>
              <a:rPr lang="en-US" altLang="zh-TW" dirty="0"/>
              <a:t>Number (byte, short, </a:t>
            </a:r>
            <a:r>
              <a:rPr lang="en-US" altLang="zh-TW" dirty="0" err="1"/>
              <a:t>int</a:t>
            </a:r>
            <a:r>
              <a:rPr lang="en-US" altLang="zh-TW" dirty="0"/>
              <a:t>, long, float, double)</a:t>
            </a:r>
          </a:p>
          <a:p>
            <a:pPr lvl="2" eaLnBrk="1" hangingPunct="1">
              <a:defRPr/>
            </a:pPr>
            <a:r>
              <a:rPr lang="en-US" altLang="zh-TW" dirty="0"/>
              <a:t>Character (char)</a:t>
            </a:r>
          </a:p>
          <a:p>
            <a:pPr lvl="2" eaLnBrk="1" hangingPunct="1">
              <a:defRPr/>
            </a:pPr>
            <a:r>
              <a:rPr lang="en-US" altLang="zh-TW" dirty="0"/>
              <a:t>Boolean (</a:t>
            </a:r>
            <a:r>
              <a:rPr lang="en-US" altLang="zh-TW" dirty="0" err="1"/>
              <a:t>boolean</a:t>
            </a:r>
            <a:r>
              <a:rPr lang="en-US" altLang="zh-TW" dirty="0"/>
              <a:t>)</a:t>
            </a:r>
          </a:p>
          <a:p>
            <a:pPr lvl="1" eaLnBrk="1" hangingPunct="1">
              <a:defRPr/>
            </a:pPr>
            <a:r>
              <a:rPr lang="en-US" altLang="zh-TW" dirty="0"/>
              <a:t>Object Type</a:t>
            </a:r>
          </a:p>
          <a:p>
            <a:pPr lvl="2" eaLnBrk="1" hangingPunct="1">
              <a:defRPr/>
            </a:pPr>
            <a:r>
              <a:rPr lang="en-US" altLang="zh-TW" dirty="0"/>
              <a:t>Store a specific kind of object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547D72-68FE-4D32-AF37-B0AE9FCD0672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142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新細明體" pitchFamily="18" charset="-120"/>
              </a:rPr>
              <a:t>Primitive Data type in Java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495600" y="1484784"/>
          <a:ext cx="7488832" cy="46634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byte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 bit integer range: [-128, </a:t>
                      </a:r>
                      <a:r>
                        <a:rPr lang="en-US" sz="2800" baseline="0" dirty="0"/>
                        <a:t>127]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short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16 bit integer range: [</a:t>
                      </a:r>
                      <a:r>
                        <a:rPr lang="en-US" sz="2800" kern="1200" dirty="0"/>
                        <a:t>-32768,</a:t>
                      </a:r>
                      <a:r>
                        <a:rPr lang="en-US" sz="2800" kern="1200" baseline="0" dirty="0"/>
                        <a:t> </a:t>
                      </a:r>
                      <a:r>
                        <a:rPr lang="en-US" sz="2800" kern="1200" dirty="0"/>
                        <a:t>32767]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int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32 bit integer range: [</a:t>
                      </a:r>
                      <a:r>
                        <a:rPr lang="en-US" sz="2800" kern="1200" dirty="0"/>
                        <a:t>-2</a:t>
                      </a:r>
                      <a:r>
                        <a:rPr lang="en-US" sz="2800" kern="1200" baseline="30000" dirty="0"/>
                        <a:t>31</a:t>
                      </a:r>
                      <a:r>
                        <a:rPr lang="en-US" sz="2800" kern="1200" dirty="0"/>
                        <a:t>,</a:t>
                      </a:r>
                      <a:r>
                        <a:rPr lang="en-US" sz="2800" kern="1200" baseline="0" dirty="0"/>
                        <a:t> </a:t>
                      </a:r>
                      <a:r>
                        <a:rPr lang="en-US" sz="2800" kern="1200" dirty="0"/>
                        <a:t>2</a:t>
                      </a:r>
                      <a:r>
                        <a:rPr lang="en-US" sz="2800" kern="1200" baseline="30000" dirty="0"/>
                        <a:t>31</a:t>
                      </a:r>
                      <a:r>
                        <a:rPr lang="en-US" sz="2800" kern="1200" dirty="0"/>
                        <a:t>-1]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long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64 bit integer range: [</a:t>
                      </a:r>
                      <a:r>
                        <a:rPr lang="en-US" sz="2800" kern="1200" dirty="0"/>
                        <a:t>-2</a:t>
                      </a:r>
                      <a:r>
                        <a:rPr lang="en-US" sz="2800" kern="1200" baseline="30000" dirty="0"/>
                        <a:t>64</a:t>
                      </a:r>
                      <a:r>
                        <a:rPr lang="en-US" sz="2800" kern="1200" dirty="0"/>
                        <a:t>,</a:t>
                      </a:r>
                      <a:r>
                        <a:rPr lang="en-US" sz="2800" kern="1200" baseline="0" dirty="0"/>
                        <a:t> </a:t>
                      </a:r>
                      <a:r>
                        <a:rPr lang="en-US" sz="2800" kern="1200" dirty="0"/>
                        <a:t>2</a:t>
                      </a:r>
                      <a:r>
                        <a:rPr lang="en-US" sz="2800" kern="1200" baseline="30000" dirty="0"/>
                        <a:t>64</a:t>
                      </a:r>
                      <a:r>
                        <a:rPr lang="en-US" sz="2800" kern="1200" dirty="0"/>
                        <a:t>-1]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float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/>
                        <a:t>32-bit IEEE 754 floating point number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double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/>
                        <a:t>64-bit IEEE 754 floating point number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char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/>
                        <a:t>16-bit Unicode character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boolean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True</a:t>
                      </a:r>
                      <a:r>
                        <a:rPr lang="en-US" sz="2800" kern="1200" dirty="0"/>
                        <a:t>/</a:t>
                      </a:r>
                      <a:r>
                        <a:rPr lang="en-US" sz="2800" dirty="0"/>
                        <a:t>False Boolean Value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547D72-68FE-4D32-AF37-B0AE9FCD0672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39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/>
              <a:t>Conditional Statement(1)</a:t>
            </a:r>
            <a:endParaRPr lang="zh-TW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1440160"/>
            <a:ext cx="4392488" cy="2677656"/>
          </a:xfrm>
          <a:prstGeom prst="rect">
            <a:avLst/>
          </a:prstGeom>
          <a:solidFill>
            <a:srgbClr val="F9FACE"/>
          </a:solidFill>
          <a:ln w="38100">
            <a:solidFill>
              <a:srgbClr val="525408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if(&lt;expression1&gt;){</a:t>
            </a:r>
          </a:p>
          <a:p>
            <a:pPr>
              <a:defRPr/>
            </a:pP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&lt;statement1&gt;</a:t>
            </a:r>
          </a:p>
          <a:p>
            <a:pPr>
              <a:defRPr/>
            </a:pP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}else if(&lt;expression2&gt;){</a:t>
            </a:r>
          </a:p>
          <a:p>
            <a:pPr>
              <a:defRPr/>
            </a:pP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&lt;statement2&gt;</a:t>
            </a:r>
          </a:p>
          <a:p>
            <a:pPr>
              <a:defRPr/>
            </a:pP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}else{</a:t>
            </a:r>
          </a:p>
          <a:p>
            <a:pPr>
              <a:defRPr/>
            </a:pP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&lt;statement3&gt;</a:t>
            </a:r>
          </a:p>
          <a:p>
            <a:pPr>
              <a:defRPr/>
            </a:pP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6" name="矩形 15"/>
          <p:cNvSpPr/>
          <p:nvPr/>
        </p:nvSpPr>
        <p:spPr>
          <a:xfrm>
            <a:off x="2064000" y="1512000"/>
            <a:ext cx="4248000" cy="1404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圖說文字 16"/>
          <p:cNvSpPr/>
          <p:nvPr/>
        </p:nvSpPr>
        <p:spPr>
          <a:xfrm>
            <a:off x="6240016" y="4392488"/>
            <a:ext cx="4320480" cy="2088232"/>
          </a:xfrm>
          <a:prstGeom prst="wedgeRectCallout">
            <a:avLst>
              <a:gd name="adj1" fmla="val -47386"/>
              <a:gd name="adj2" fmla="val -13174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5425" indent="-225425">
              <a:buFont typeface="Arial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An expression is true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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65138" lvl="1" indent="-180975">
              <a:buFont typeface="Arial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Its corresponding statement would be executed.</a:t>
            </a:r>
          </a:p>
          <a:p>
            <a:pPr marL="465138" lvl="1" indent="-180975">
              <a:buFont typeface="Arial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All expressions at the bottom would be ignored</a:t>
            </a:r>
          </a:p>
        </p:txBody>
      </p:sp>
      <p:sp>
        <p:nvSpPr>
          <p:cNvPr id="18" name="矩形圖說文字 17"/>
          <p:cNvSpPr/>
          <p:nvPr/>
        </p:nvSpPr>
        <p:spPr>
          <a:xfrm>
            <a:off x="7068616" y="1340768"/>
            <a:ext cx="3419872" cy="1440160"/>
          </a:xfrm>
          <a:prstGeom prst="wedgeRectCallout">
            <a:avLst>
              <a:gd name="adj1" fmla="val -71846"/>
              <a:gd name="adj2" fmla="val -633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5425" indent="-225425">
              <a:buFont typeface="Arial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Evaluate expression are from top to bottom</a:t>
            </a:r>
          </a:p>
        </p:txBody>
      </p:sp>
      <p:sp>
        <p:nvSpPr>
          <p:cNvPr id="19" name="矩形圖說文字 18"/>
          <p:cNvSpPr/>
          <p:nvPr/>
        </p:nvSpPr>
        <p:spPr>
          <a:xfrm>
            <a:off x="1703512" y="5256584"/>
            <a:ext cx="4248472" cy="1340768"/>
          </a:xfrm>
          <a:prstGeom prst="wedgeRectCallout">
            <a:avLst>
              <a:gd name="adj1" fmla="val -10200"/>
              <a:gd name="adj2" fmla="val -13762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25425" indent="-225425">
              <a:buFont typeface="Arial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No expression is true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</a:t>
            </a:r>
          </a:p>
          <a:p>
            <a:pPr marL="682625" lvl="1" indent="-225425">
              <a:buFont typeface="Arial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Statements at else section is executed</a:t>
            </a:r>
          </a:p>
        </p:txBody>
      </p:sp>
      <p:sp>
        <p:nvSpPr>
          <p:cNvPr id="20" name="矩形 19"/>
          <p:cNvSpPr/>
          <p:nvPr/>
        </p:nvSpPr>
        <p:spPr>
          <a:xfrm>
            <a:off x="2064000" y="3006000"/>
            <a:ext cx="4248000" cy="104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547D72-68FE-4D32-AF37-B0AE9FCD0672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405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/>
              <a:t>Conditional Statement (2)</a:t>
            </a:r>
            <a:endParaRPr lang="zh-TW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75520" y="1556793"/>
            <a:ext cx="5472608" cy="2462213"/>
          </a:xfrm>
          <a:prstGeom prst="rect">
            <a:avLst/>
          </a:prstGeom>
          <a:solidFill>
            <a:srgbClr val="F9FACE"/>
          </a:solidFill>
          <a:ln w="38100">
            <a:solidFill>
              <a:srgbClr val="525408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2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switch(&lt;variable&gt;){</a:t>
            </a:r>
          </a:p>
          <a:p>
            <a:pPr>
              <a:defRPr/>
            </a:pPr>
            <a:r>
              <a:rPr lang="en-US" altLang="zh-TW" sz="22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 &lt;value1&gt;:   &lt;statement1&gt;</a:t>
            </a:r>
          </a:p>
          <a:p>
            <a:pPr>
              <a:defRPr/>
            </a:pP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break;</a:t>
            </a:r>
          </a:p>
          <a:p>
            <a:pPr>
              <a:defRPr/>
            </a:pP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case &lt;value2&gt;:   &lt;statement2&gt;</a:t>
            </a:r>
          </a:p>
          <a:p>
            <a:pPr>
              <a:defRPr/>
            </a:pP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break;</a:t>
            </a:r>
          </a:p>
          <a:p>
            <a:pPr>
              <a:defRPr/>
            </a:pPr>
            <a:r>
              <a:rPr lang="en-US" altLang="zh-TW" sz="22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22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 &lt;statement3&gt;</a:t>
            </a:r>
          </a:p>
          <a:p>
            <a:pPr>
              <a:defRPr/>
            </a:pPr>
            <a:r>
              <a:rPr lang="en-US" altLang="zh-TW" sz="22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2424000" y="1962000"/>
            <a:ext cx="4752528" cy="129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圖說文字 6"/>
          <p:cNvSpPr/>
          <p:nvPr/>
        </p:nvSpPr>
        <p:spPr>
          <a:xfrm>
            <a:off x="6240016" y="4221088"/>
            <a:ext cx="4320480" cy="2088232"/>
          </a:xfrm>
          <a:prstGeom prst="wedgeRectCallout">
            <a:avLst>
              <a:gd name="adj1" fmla="val -38574"/>
              <a:gd name="adj2" fmla="val -9499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5425" indent="-225425">
              <a:buFont typeface="Arial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If there is a match 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65138" lvl="1" indent="-180975">
              <a:buFont typeface="Arial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Its corresponding statement would be executed.</a:t>
            </a:r>
          </a:p>
          <a:p>
            <a:pPr marL="465138" lvl="1" indent="-180975">
              <a:buFont typeface="Arial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All values at the bottom would be ignored</a:t>
            </a:r>
          </a:p>
        </p:txBody>
      </p:sp>
      <p:sp>
        <p:nvSpPr>
          <p:cNvPr id="8" name="矩形圖說文字 7"/>
          <p:cNvSpPr/>
          <p:nvPr/>
        </p:nvSpPr>
        <p:spPr>
          <a:xfrm>
            <a:off x="7464152" y="1484784"/>
            <a:ext cx="3096344" cy="1872208"/>
          </a:xfrm>
          <a:prstGeom prst="wedgeRectCallout">
            <a:avLst>
              <a:gd name="adj1" fmla="val -57776"/>
              <a:gd name="adj2" fmla="val 353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5425" indent="-225425">
              <a:buFont typeface="Arial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Compare variable with conditional values from top to bottom</a:t>
            </a:r>
          </a:p>
        </p:txBody>
      </p:sp>
      <p:sp>
        <p:nvSpPr>
          <p:cNvPr id="9" name="矩形圖說文字 8"/>
          <p:cNvSpPr/>
          <p:nvPr/>
        </p:nvSpPr>
        <p:spPr>
          <a:xfrm>
            <a:off x="1847528" y="4149080"/>
            <a:ext cx="4248472" cy="1340768"/>
          </a:xfrm>
          <a:prstGeom prst="wedgeRectCallout">
            <a:avLst>
              <a:gd name="adj1" fmla="val -15324"/>
              <a:gd name="adj2" fmla="val -8133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25425" indent="-225425">
              <a:buFont typeface="Arial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No match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</a:t>
            </a:r>
          </a:p>
          <a:p>
            <a:pPr marL="682625" lvl="1" indent="-225425">
              <a:buFont typeface="Arial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Statements at default section is executed</a:t>
            </a:r>
          </a:p>
        </p:txBody>
      </p:sp>
      <p:sp>
        <p:nvSpPr>
          <p:cNvPr id="10" name="矩形 9"/>
          <p:cNvSpPr/>
          <p:nvPr/>
        </p:nvSpPr>
        <p:spPr>
          <a:xfrm>
            <a:off x="2424000" y="3330000"/>
            <a:ext cx="3672000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547D72-68FE-4D32-AF37-B0AE9FCD0672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06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About 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Mr. </a:t>
            </a:r>
            <a:r>
              <a:rPr lang="en-US" sz="2000" dirty="0" err="1"/>
              <a:t>Zetong</a:t>
            </a:r>
            <a:r>
              <a:rPr lang="en-US" sz="2000" dirty="0"/>
              <a:t> Yang</a:t>
            </a:r>
          </a:p>
          <a:p>
            <a:pPr lvl="1"/>
            <a:r>
              <a:rPr lang="en-US" sz="1600" dirty="0"/>
              <a:t>Email: </a:t>
            </a:r>
            <a:r>
              <a:rPr lang="en-US" sz="1600" dirty="0" err="1"/>
              <a:t>ztyang</a:t>
            </a:r>
            <a:r>
              <a:rPr lang="en-US" sz="1600" dirty="0"/>
              <a:t> at cse.cuhk.edu.hk; Office: SHB 121A</a:t>
            </a:r>
          </a:p>
          <a:p>
            <a:pPr lvl="1"/>
            <a:r>
              <a:rPr lang="en-HK" sz="1600" dirty="0"/>
              <a:t>Office hour: Mon 15:00 </a:t>
            </a:r>
            <a:r>
              <a:rPr lang="mr-IN" sz="1600" dirty="0"/>
              <a:t>–</a:t>
            </a:r>
            <a:r>
              <a:rPr lang="en-HK" sz="1600" dirty="0"/>
              <a:t> 17:00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Ms. </a:t>
            </a:r>
            <a:r>
              <a:rPr lang="en-US" sz="2000" dirty="0" err="1"/>
              <a:t>Liying</a:t>
            </a:r>
            <a:r>
              <a:rPr lang="en-US" sz="2000" dirty="0"/>
              <a:t> Lu</a:t>
            </a:r>
          </a:p>
          <a:p>
            <a:pPr lvl="1"/>
            <a:r>
              <a:rPr lang="en-US" sz="1600" dirty="0"/>
              <a:t>Email: </a:t>
            </a:r>
            <a:r>
              <a:rPr lang="en-US" sz="1600" dirty="0" err="1"/>
              <a:t>lylu</a:t>
            </a:r>
            <a:r>
              <a:rPr lang="en-US" sz="1600" dirty="0"/>
              <a:t> at cse.cuhk.edu.hk; Office: SHB 121A</a:t>
            </a:r>
          </a:p>
          <a:p>
            <a:pPr lvl="1"/>
            <a:r>
              <a:rPr lang="en-HK" sz="1600" dirty="0"/>
              <a:t>Office hour: </a:t>
            </a:r>
            <a:r>
              <a:rPr lang="en-US" altLang="zh-CN" sz="1600" dirty="0"/>
              <a:t>Tue</a:t>
            </a:r>
            <a:r>
              <a:rPr lang="en-HK" sz="1600" dirty="0"/>
              <a:t> </a:t>
            </a:r>
            <a:r>
              <a:rPr lang="en-US" sz="1600" dirty="0"/>
              <a:t>15:00 – 17:00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Mr. Lixin Liu</a:t>
            </a:r>
          </a:p>
          <a:p>
            <a:pPr lvl="1"/>
            <a:r>
              <a:rPr lang="en-US" sz="1600" dirty="0"/>
              <a:t>Email: </a:t>
            </a:r>
            <a:r>
              <a:rPr lang="en-US" altLang="zh-CN" sz="1600" dirty="0" err="1"/>
              <a:t>lxliu</a:t>
            </a:r>
            <a:r>
              <a:rPr lang="en-US" sz="1600" dirty="0"/>
              <a:t> at cse.cuhk.edu.hk; Office: SHB 913</a:t>
            </a:r>
          </a:p>
          <a:p>
            <a:pPr lvl="1"/>
            <a:r>
              <a:rPr lang="en-HK" sz="1600" dirty="0"/>
              <a:t>Office hour: Wed </a:t>
            </a:r>
            <a:r>
              <a:rPr lang="en-US" sz="1600" dirty="0"/>
              <a:t>10:00 – 12:00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6ADB6-3AEF-4EA5-8831-36F8537EEF23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488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新細明體" pitchFamily="18" charset="-120"/>
              </a:rPr>
              <a:t>For Loop</a:t>
            </a:r>
            <a:endParaRPr lang="en-US" dirty="0">
              <a:ea typeface="新細明體" pitchFamily="18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5520" y="3645025"/>
            <a:ext cx="8640960" cy="1200329"/>
          </a:xfrm>
          <a:prstGeom prst="rect">
            <a:avLst/>
          </a:prstGeom>
          <a:solidFill>
            <a:srgbClr val="F9FACE"/>
          </a:solidFill>
          <a:ln w="38100">
            <a:solidFill>
              <a:srgbClr val="525408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for(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&lt;initialization&gt;;</a:t>
            </a: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&lt;termination&gt;;</a:t>
            </a: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&lt;increment&gt;</a:t>
            </a: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){</a:t>
            </a:r>
          </a:p>
          <a:p>
            <a:pPr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    &lt;statement&gt;</a:t>
            </a:r>
          </a:p>
          <a:p>
            <a:pPr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2567608" y="3717032"/>
            <a:ext cx="2880320" cy="3600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5591944" y="3717032"/>
            <a:ext cx="237626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8112224" y="3717032"/>
            <a:ext cx="1872208" cy="36004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775520" y="1340769"/>
            <a:ext cx="8424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Repeat the execution of a sequence of statements for a specific number of iterations.</a:t>
            </a:r>
          </a:p>
        </p:txBody>
      </p:sp>
      <p:sp>
        <p:nvSpPr>
          <p:cNvPr id="13" name="矩形圖說文字 12"/>
          <p:cNvSpPr/>
          <p:nvPr/>
        </p:nvSpPr>
        <p:spPr>
          <a:xfrm>
            <a:off x="1991544" y="2492896"/>
            <a:ext cx="2808312" cy="792088"/>
          </a:xfrm>
          <a:prstGeom prst="wedgeRectCallout">
            <a:avLst>
              <a:gd name="adj1" fmla="val -7912"/>
              <a:gd name="adj2" fmla="val 10079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Initialize the counter</a:t>
            </a:r>
          </a:p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e.g.: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= 0;</a:t>
            </a:r>
          </a:p>
        </p:txBody>
      </p:sp>
      <p:sp>
        <p:nvSpPr>
          <p:cNvPr id="14" name="矩形圖說文字 13"/>
          <p:cNvSpPr/>
          <p:nvPr/>
        </p:nvSpPr>
        <p:spPr>
          <a:xfrm>
            <a:off x="4511824" y="4653136"/>
            <a:ext cx="2808312" cy="1224136"/>
          </a:xfrm>
          <a:prstGeom prst="wedgeRectCallout">
            <a:avLst>
              <a:gd name="adj1" fmla="val 27233"/>
              <a:gd name="adj2" fmla="val -9337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Set the number of iterations</a:t>
            </a:r>
          </a:p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e.g.: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&lt; 10</a:t>
            </a:r>
          </a:p>
        </p:txBody>
      </p:sp>
      <p:sp>
        <p:nvSpPr>
          <p:cNvPr id="15" name="矩形圖說文字 14"/>
          <p:cNvSpPr/>
          <p:nvPr/>
        </p:nvSpPr>
        <p:spPr>
          <a:xfrm>
            <a:off x="7536160" y="5517232"/>
            <a:ext cx="2808312" cy="1080120"/>
          </a:xfrm>
          <a:prstGeom prst="wedgeRectCallout">
            <a:avLst>
              <a:gd name="adj1" fmla="val 3405"/>
              <a:gd name="adj2" fmla="val -17265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Update the counter</a:t>
            </a:r>
            <a:br>
              <a:rPr lang="en-US" sz="2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e.g.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=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+ 1;</a:t>
            </a: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547D72-68FE-4D32-AF37-B0AE9FCD0672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100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新細明體" pitchFamily="18" charset="-120"/>
              </a:rPr>
              <a:t>While and Do-While Loop</a:t>
            </a:r>
            <a:endParaRPr lang="en-US" dirty="0">
              <a:ea typeface="新細明體" pitchFamily="18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7528" y="2804736"/>
            <a:ext cx="3960440" cy="1200329"/>
          </a:xfrm>
          <a:prstGeom prst="rect">
            <a:avLst/>
          </a:prstGeom>
          <a:solidFill>
            <a:srgbClr val="F9FACE"/>
          </a:solidFill>
          <a:ln w="38100">
            <a:solidFill>
              <a:srgbClr val="525408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while(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&lt;expression&gt;</a:t>
            </a: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){</a:t>
            </a:r>
          </a:p>
          <a:p>
            <a:pPr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    &lt;statement&gt;</a:t>
            </a:r>
          </a:p>
          <a:p>
            <a:pPr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775520" y="1340769"/>
            <a:ext cx="8424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Repeat the execution of a sequence of statements until the </a:t>
            </a:r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2800" dirty="0"/>
              <a:t> is false.</a:t>
            </a:r>
          </a:p>
        </p:txBody>
      </p:sp>
      <p:sp>
        <p:nvSpPr>
          <p:cNvPr id="8" name="矩形 7"/>
          <p:cNvSpPr/>
          <p:nvPr/>
        </p:nvSpPr>
        <p:spPr>
          <a:xfrm>
            <a:off x="2927648" y="2852936"/>
            <a:ext cx="2088232" cy="3600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4"/>
          <p:cNvSpPr txBox="1"/>
          <p:nvPr/>
        </p:nvSpPr>
        <p:spPr>
          <a:xfrm>
            <a:off x="1847528" y="4748952"/>
            <a:ext cx="3960440" cy="1200329"/>
          </a:xfrm>
          <a:prstGeom prst="rect">
            <a:avLst/>
          </a:prstGeom>
          <a:solidFill>
            <a:srgbClr val="F9FACE"/>
          </a:solidFill>
          <a:ln w="38100">
            <a:solidFill>
              <a:srgbClr val="525408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do{</a:t>
            </a:r>
          </a:p>
          <a:p>
            <a:pPr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    &lt;statement&gt;</a:t>
            </a:r>
          </a:p>
          <a:p>
            <a:pPr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} while(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&lt;expression&gt;</a:t>
            </a: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4" name="矩形 13"/>
          <p:cNvSpPr/>
          <p:nvPr/>
        </p:nvSpPr>
        <p:spPr>
          <a:xfrm>
            <a:off x="3287688" y="5541039"/>
            <a:ext cx="2088232" cy="3600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168008" y="3668832"/>
            <a:ext cx="432048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The loop would continue if the expression is true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1847529" y="2319264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While Loop: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1847529" y="4263480"/>
            <a:ext cx="2073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Do-while Loop:</a:t>
            </a:r>
          </a:p>
        </p:txBody>
      </p:sp>
      <p:cxnSp>
        <p:nvCxnSpPr>
          <p:cNvPr id="20" name="直線單箭頭接點 19"/>
          <p:cNvCxnSpPr>
            <a:stCxn id="16" idx="1"/>
            <a:endCxn id="8" idx="2"/>
          </p:cNvCxnSpPr>
          <p:nvPr/>
        </p:nvCxnSpPr>
        <p:spPr>
          <a:xfrm flipH="1" flipV="1">
            <a:off x="3971764" y="3212976"/>
            <a:ext cx="2196244" cy="87135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6" idx="1"/>
            <a:endCxn id="14" idx="0"/>
          </p:cNvCxnSpPr>
          <p:nvPr/>
        </p:nvCxnSpPr>
        <p:spPr>
          <a:xfrm flipH="1">
            <a:off x="4331804" y="4084331"/>
            <a:ext cx="1836204" cy="1456709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951984" y="4955684"/>
            <a:ext cx="460851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The expression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check of do-while loop is done at the bottom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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The statements being repeated are ensured to be executed once!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547D72-68FE-4D32-AF37-B0AE9FCD0672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360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新細明體" pitchFamily="18" charset="-120"/>
              </a:rPr>
              <a:t>Define a Method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1991545" y="3212977"/>
            <a:ext cx="8208911" cy="1089529"/>
          </a:xfrm>
          <a:prstGeom prst="rect">
            <a:avLst/>
          </a:prstGeom>
          <a:solidFill>
            <a:srgbClr val="F9FACE"/>
          </a:solidFill>
          <a:ln w="25400">
            <a:solidFill>
              <a:srgbClr val="E98D0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altLang="zh-TW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  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26800" y="3222385"/>
            <a:ext cx="1062000" cy="360040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圖說文字 12"/>
          <p:cNvSpPr/>
          <p:nvPr/>
        </p:nvSpPr>
        <p:spPr>
          <a:xfrm>
            <a:off x="1991544" y="1412776"/>
            <a:ext cx="6552728" cy="864096"/>
          </a:xfrm>
          <a:prstGeom prst="wedgeRectCallout">
            <a:avLst>
              <a:gd name="adj1" fmla="val -27504"/>
              <a:gd name="adj2" fmla="val 14816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Methods with the “static” keyword is class method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Otherwise, it is an object method</a:t>
            </a:r>
          </a:p>
        </p:txBody>
      </p:sp>
      <p:sp>
        <p:nvSpPr>
          <p:cNvPr id="14" name="矩形 13"/>
          <p:cNvSpPr/>
          <p:nvPr/>
        </p:nvSpPr>
        <p:spPr>
          <a:xfrm>
            <a:off x="2038800" y="3222385"/>
            <a:ext cx="1080120" cy="3600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圖說文字 14"/>
          <p:cNvSpPr/>
          <p:nvPr/>
        </p:nvSpPr>
        <p:spPr>
          <a:xfrm>
            <a:off x="1703512" y="5166601"/>
            <a:ext cx="7560840" cy="1296144"/>
          </a:xfrm>
          <a:prstGeom prst="wedgeRectCallout">
            <a:avLst>
              <a:gd name="adj1" fmla="val -39659"/>
              <a:gd name="adj2" fmla="val -16818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Visibility Modifier:</a:t>
            </a:r>
          </a:p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public: Can be accessed by all other classes, methods</a:t>
            </a:r>
          </a:p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private: Can be accessed only by the class that it belongs to</a:t>
            </a:r>
          </a:p>
        </p:txBody>
      </p:sp>
      <p:sp>
        <p:nvSpPr>
          <p:cNvPr id="16" name="矩形圖說文字 15"/>
          <p:cNvSpPr/>
          <p:nvPr/>
        </p:nvSpPr>
        <p:spPr>
          <a:xfrm>
            <a:off x="4943872" y="4590537"/>
            <a:ext cx="2304256" cy="504056"/>
          </a:xfrm>
          <a:prstGeom prst="wedgeRectCallout">
            <a:avLst>
              <a:gd name="adj1" fmla="val -47135"/>
              <a:gd name="adj2" fmla="val -24572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Return Data type</a:t>
            </a:r>
          </a:p>
        </p:txBody>
      </p:sp>
      <p:sp>
        <p:nvSpPr>
          <p:cNvPr id="17" name="矩形 16"/>
          <p:cNvSpPr/>
          <p:nvPr/>
        </p:nvSpPr>
        <p:spPr>
          <a:xfrm>
            <a:off x="4389600" y="3222385"/>
            <a:ext cx="763200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/>
          <p:cNvSpPr/>
          <p:nvPr/>
        </p:nvSpPr>
        <p:spPr>
          <a:xfrm>
            <a:off x="5232000" y="3222385"/>
            <a:ext cx="1101600" cy="36004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圖說文字 18"/>
          <p:cNvSpPr/>
          <p:nvPr/>
        </p:nvSpPr>
        <p:spPr>
          <a:xfrm>
            <a:off x="6023992" y="4014473"/>
            <a:ext cx="2088232" cy="504056"/>
          </a:xfrm>
          <a:prstGeom prst="wedgeRectCallout">
            <a:avLst>
              <a:gd name="adj1" fmla="val -44560"/>
              <a:gd name="adj2" fmla="val -13162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Method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Name</a:t>
            </a:r>
          </a:p>
        </p:txBody>
      </p:sp>
      <p:sp>
        <p:nvSpPr>
          <p:cNvPr id="20" name="矩形圖說文字 19"/>
          <p:cNvSpPr/>
          <p:nvPr/>
        </p:nvSpPr>
        <p:spPr>
          <a:xfrm>
            <a:off x="7608168" y="2492896"/>
            <a:ext cx="2088232" cy="504056"/>
          </a:xfrm>
          <a:prstGeom prst="wedgeRectCallout">
            <a:avLst>
              <a:gd name="adj1" fmla="val -22319"/>
              <a:gd name="adj2" fmla="val 9009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Parameter List</a:t>
            </a:r>
          </a:p>
        </p:txBody>
      </p:sp>
      <p:sp>
        <p:nvSpPr>
          <p:cNvPr id="21" name="矩形 20"/>
          <p:cNvSpPr/>
          <p:nvPr/>
        </p:nvSpPr>
        <p:spPr>
          <a:xfrm>
            <a:off x="6420000" y="3222385"/>
            <a:ext cx="2268000" cy="360040"/>
          </a:xfrm>
          <a:prstGeom prst="rect">
            <a:avLst/>
          </a:prstGeom>
          <a:noFill/>
          <a:ln w="38100">
            <a:solidFill>
              <a:srgbClr val="E98D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547D72-68FE-4D32-AF37-B0AE9FCD0672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050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a typeface="新細明體" pitchFamily="18" charset="-120"/>
              </a:rPr>
              <a:t>Class Source File</a:t>
            </a:r>
            <a:endParaRPr lang="en-US" altLang="en-US" dirty="0">
              <a:ea typeface="新細明體" pitchFamily="18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6566" y="1244944"/>
            <a:ext cx="9119724" cy="5632311"/>
          </a:xfrm>
          <a:prstGeom prst="rect">
            <a:avLst/>
          </a:prstGeom>
          <a:solidFill>
            <a:srgbClr val="F9FACE"/>
          </a:solidFill>
          <a:ln w="28575">
            <a:solidFill>
              <a:srgbClr val="525408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</a:rPr>
              <a:t>class Student {</a:t>
            </a:r>
          </a:p>
          <a:p>
            <a:pPr marL="355600">
              <a:defRPr/>
            </a:pPr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public static int </a:t>
            </a:r>
            <a:r>
              <a:rPr lang="en-US" altLang="zh-TW" sz="2400" b="1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NumOfStudents</a:t>
            </a:r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 = 0;</a:t>
            </a:r>
          </a:p>
          <a:p>
            <a:pPr marL="355600">
              <a:defRPr/>
            </a:pPr>
            <a:r>
              <a:rPr lang="en-US" altLang="zh-TW" sz="2400" b="1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</a:rPr>
              <a:t>private String Name;</a:t>
            </a:r>
          </a:p>
          <a:p>
            <a:pPr marL="355600">
              <a:defRPr/>
            </a:pPr>
            <a:r>
              <a:rPr lang="en-US" altLang="zh-TW" sz="2400" b="1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</a:rPr>
              <a:t>private String Major;</a:t>
            </a:r>
          </a:p>
          <a:p>
            <a:pPr marL="355600">
              <a:defRPr/>
            </a:pPr>
            <a:r>
              <a:rPr lang="en-US" altLang="zh-TW" sz="2400" b="1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</a:rPr>
              <a:t>public String </a:t>
            </a:r>
            <a:r>
              <a:rPr lang="en-US" altLang="zh-TW" sz="2400" b="1" dirty="0" err="1">
                <a:solidFill>
                  <a:schemeClr val="accent5">
                    <a:lumMod val="75000"/>
                  </a:schemeClr>
                </a:solidFill>
                <a:latin typeface="Consolas" pitchFamily="49" charset="0"/>
              </a:rPr>
              <a:t>getName</a:t>
            </a:r>
            <a:r>
              <a:rPr lang="en-US" altLang="zh-TW" sz="2400" b="1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</a:rPr>
              <a:t>()</a:t>
            </a: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</a:rPr>
              <a:t> {</a:t>
            </a:r>
          </a:p>
          <a:p>
            <a:pPr marL="723900"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</a:rPr>
              <a:t>return Name;</a:t>
            </a:r>
          </a:p>
          <a:p>
            <a:pPr marL="355600"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</a:rPr>
              <a:t>}</a:t>
            </a:r>
          </a:p>
          <a:p>
            <a:pPr marL="355600">
              <a:defRPr/>
            </a:pPr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public static int </a:t>
            </a:r>
            <a:r>
              <a:rPr lang="en-US" altLang="zh-TW" sz="2400" b="1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getNumOfStudents</a:t>
            </a:r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()</a:t>
            </a: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</a:rPr>
              <a:t>{</a:t>
            </a:r>
          </a:p>
          <a:p>
            <a:pPr marL="723900"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</a:rPr>
              <a:t>return </a:t>
            </a:r>
            <a:r>
              <a:rPr lang="en-US" altLang="zh-TW" sz="2400" dirty="0" err="1">
                <a:solidFill>
                  <a:srgbClr val="525408"/>
                </a:solidFill>
                <a:latin typeface="Consolas" pitchFamily="49" charset="0"/>
              </a:rPr>
              <a:t>NumOfStudents</a:t>
            </a: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</a:rPr>
              <a:t>;</a:t>
            </a:r>
          </a:p>
          <a:p>
            <a:pPr marL="355600"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</a:rPr>
              <a:t>}</a:t>
            </a:r>
          </a:p>
          <a:p>
            <a:pPr marL="355600"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</a:rPr>
              <a:t>public Student(String name, </a:t>
            </a:r>
            <a:r>
              <a:rPr lang="en-US" altLang="zh-CN" sz="2400" dirty="0">
                <a:solidFill>
                  <a:srgbClr val="525408"/>
                </a:solidFill>
                <a:latin typeface="Consolas" pitchFamily="49" charset="0"/>
              </a:rPr>
              <a:t>String major){</a:t>
            </a:r>
          </a:p>
          <a:p>
            <a:pPr marL="355600">
              <a:defRPr/>
            </a:pPr>
            <a:r>
              <a:rPr lang="en-US" altLang="zh-CN" sz="2400" dirty="0">
                <a:solidFill>
                  <a:srgbClr val="525408"/>
                </a:solidFill>
                <a:latin typeface="Consolas" pitchFamily="49" charset="0"/>
              </a:rPr>
              <a:t>	Name = name; Major = major;</a:t>
            </a:r>
          </a:p>
          <a:p>
            <a:pPr marL="355600">
              <a:defRPr/>
            </a:pPr>
            <a:r>
              <a:rPr lang="en-US" altLang="zh-CN" sz="2400" dirty="0">
                <a:solidFill>
                  <a:srgbClr val="525408"/>
                </a:solidFill>
                <a:latin typeface="Consolas" pitchFamily="49" charset="0"/>
              </a:rPr>
              <a:t>	</a:t>
            </a:r>
            <a:r>
              <a:rPr lang="en-US" altLang="zh-CN" sz="2400" dirty="0" err="1">
                <a:solidFill>
                  <a:srgbClr val="525408"/>
                </a:solidFill>
                <a:latin typeface="Consolas" pitchFamily="49" charset="0"/>
              </a:rPr>
              <a:t>NumOfStudents</a:t>
            </a:r>
            <a:r>
              <a:rPr lang="en-US" altLang="zh-CN" sz="2400" dirty="0">
                <a:solidFill>
                  <a:srgbClr val="525408"/>
                </a:solidFill>
                <a:latin typeface="Consolas" pitchFamily="49" charset="0"/>
              </a:rPr>
              <a:t> = </a:t>
            </a:r>
            <a:r>
              <a:rPr lang="en-US" altLang="zh-CN" sz="2400" dirty="0" err="1">
                <a:solidFill>
                  <a:srgbClr val="525408"/>
                </a:solidFill>
                <a:latin typeface="Consolas" pitchFamily="49" charset="0"/>
              </a:rPr>
              <a:t>NumOfStudents</a:t>
            </a:r>
            <a:r>
              <a:rPr lang="en-US" altLang="zh-CN" sz="2400" dirty="0">
                <a:solidFill>
                  <a:srgbClr val="525408"/>
                </a:solidFill>
                <a:latin typeface="Consolas" pitchFamily="49" charset="0"/>
              </a:rPr>
              <a:t> + 1;</a:t>
            </a:r>
          </a:p>
          <a:p>
            <a:pPr marL="355600"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</a:rPr>
              <a:t>} </a:t>
            </a:r>
          </a:p>
          <a:p>
            <a:pPr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835894" y="1700808"/>
            <a:ext cx="5976664" cy="32400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圖說文字 5"/>
          <p:cNvSpPr/>
          <p:nvPr/>
        </p:nvSpPr>
        <p:spPr>
          <a:xfrm>
            <a:off x="7248128" y="1064924"/>
            <a:ext cx="1368152" cy="360040"/>
          </a:xfrm>
          <a:prstGeom prst="wedgeRectCallout">
            <a:avLst>
              <a:gd name="adj1" fmla="val -20833"/>
              <a:gd name="adj2" fmla="val 121563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accent4">
                    <a:lumMod val="75000"/>
                  </a:schemeClr>
                </a:solidFill>
              </a:rPr>
              <a:t>Class Field</a:t>
            </a:r>
            <a:endParaRPr lang="zh-TW" alt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35894" y="2037600"/>
            <a:ext cx="3636000" cy="691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圖說文字 7"/>
          <p:cNvSpPr/>
          <p:nvPr/>
        </p:nvSpPr>
        <p:spPr>
          <a:xfrm>
            <a:off x="137356" y="1718473"/>
            <a:ext cx="1547664" cy="360040"/>
          </a:xfrm>
          <a:prstGeom prst="wedgeRectCallout">
            <a:avLst>
              <a:gd name="adj1" fmla="val 48588"/>
              <a:gd name="adj2" fmla="val 131039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Object Field</a:t>
            </a:r>
            <a:endParaRPr lang="zh-TW" alt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50451" y="3905603"/>
            <a:ext cx="6111293" cy="32400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圖說文字 9"/>
          <p:cNvSpPr/>
          <p:nvPr/>
        </p:nvSpPr>
        <p:spPr>
          <a:xfrm>
            <a:off x="7068108" y="3265407"/>
            <a:ext cx="1728192" cy="360040"/>
          </a:xfrm>
          <a:prstGeom prst="wedgeRectCallout">
            <a:avLst>
              <a:gd name="adj1" fmla="val -36525"/>
              <a:gd name="adj2" fmla="val 119355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accent4">
                    <a:lumMod val="75000"/>
                  </a:schemeClr>
                </a:solidFill>
              </a:rPr>
              <a:t>Class Method</a:t>
            </a:r>
            <a:endParaRPr lang="zh-TW" alt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35894" y="2817040"/>
            <a:ext cx="3996128" cy="3240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圖說文字 11"/>
          <p:cNvSpPr/>
          <p:nvPr/>
        </p:nvSpPr>
        <p:spPr>
          <a:xfrm>
            <a:off x="5721194" y="2383200"/>
            <a:ext cx="1944216" cy="360040"/>
          </a:xfrm>
          <a:prstGeom prst="wedgeRectCallout">
            <a:avLst>
              <a:gd name="adj1" fmla="val -36525"/>
              <a:gd name="adj2" fmla="val 119355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</a:rPr>
              <a:t>Object Method</a:t>
            </a:r>
            <a:endParaRPr lang="zh-TW" alt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547D72-68FE-4D32-AF37-B0AE9FCD0672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  <p:sp>
        <p:nvSpPr>
          <p:cNvPr id="2" name="Rectangle 1"/>
          <p:cNvSpPr/>
          <p:nvPr/>
        </p:nvSpPr>
        <p:spPr>
          <a:xfrm>
            <a:off x="1850453" y="5000878"/>
            <a:ext cx="6945848" cy="347957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圖說文字 9"/>
          <p:cNvSpPr/>
          <p:nvPr/>
        </p:nvSpPr>
        <p:spPr>
          <a:xfrm>
            <a:off x="8183460" y="4356483"/>
            <a:ext cx="1728192" cy="360040"/>
          </a:xfrm>
          <a:prstGeom prst="wedgeRectCallout">
            <a:avLst>
              <a:gd name="adj1" fmla="val -36525"/>
              <a:gd name="adj2" fmla="val 119355"/>
            </a:avLst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accent4">
                    <a:lumMod val="75000"/>
                  </a:schemeClr>
                </a:solidFill>
              </a:rPr>
              <a:t>Constructor</a:t>
            </a:r>
            <a:endParaRPr lang="zh-TW" alt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625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新細明體" pitchFamily="18" charset="-120"/>
              </a:rPr>
              <a:t>Create an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3805" y="1844824"/>
            <a:ext cx="9168276" cy="2086725"/>
          </a:xfrm>
          <a:prstGeom prst="rect">
            <a:avLst/>
          </a:prstGeom>
          <a:solidFill>
            <a:srgbClr val="F9FACE"/>
          </a:solidFill>
          <a:ln w="38100">
            <a:solidFill>
              <a:srgbClr val="525408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Arial" pitchFamily="34" charset="0"/>
              </a:rPr>
              <a:t>class Test{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Arial" pitchFamily="34" charset="0"/>
              </a:rPr>
              <a:t>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Arial" pitchFamily="34" charset="0"/>
              </a:rPr>
              <a:t>    public static void main(String[] </a:t>
            </a:r>
            <a:r>
              <a:rPr lang="en-US" altLang="zh-TW" sz="2400" dirty="0" err="1">
                <a:solidFill>
                  <a:srgbClr val="525408"/>
                </a:solidFill>
                <a:latin typeface="Consolas" pitchFamily="49" charset="0"/>
                <a:cs typeface="Arial" pitchFamily="34" charset="0"/>
              </a:rPr>
              <a:t>args</a:t>
            </a: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Arial" pitchFamily="34" charset="0"/>
              </a:rPr>
              <a:t>) {    </a:t>
            </a:r>
          </a:p>
          <a:p>
            <a:pPr marL="1349375">
              <a:lnSpc>
                <a:spcPct val="90000"/>
              </a:lnSpc>
              <a:defRPr/>
            </a:pPr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Arial" pitchFamily="34" charset="0"/>
              </a:rPr>
              <a:t>Student </a:t>
            </a:r>
            <a:r>
              <a:rPr lang="en-US" altLang="zh-TW" sz="2400" b="1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Arial" pitchFamily="34" charset="0"/>
              </a:rPr>
              <a:t>alice</a:t>
            </a:r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Arial" pitchFamily="34" charset="0"/>
              </a:rPr>
              <a:t> = </a:t>
            </a:r>
            <a:r>
              <a:rPr lang="en-US" altLang="zh-TW" sz="2400" b="1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Arial" pitchFamily="34" charset="0"/>
              </a:rPr>
              <a:t>new Student(“Alice”, “CEG”);</a:t>
            </a:r>
            <a:endParaRPr lang="en-US" altLang="zh-TW" sz="2400" dirty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Arial" pitchFamily="34" charset="0"/>
              </a:rPr>
              <a:t>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</a:rPr>
              <a:t>}</a:t>
            </a:r>
            <a:endParaRPr lang="zh-TW" altLang="en-US" sz="2400" dirty="0">
              <a:solidFill>
                <a:srgbClr val="525408"/>
              </a:solidFill>
              <a:latin typeface="Consolas" pitchFamily="49" charset="0"/>
            </a:endParaRPr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547D72-68FE-4D32-AF37-B0AE9FCD0672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  <p:sp>
        <p:nvSpPr>
          <p:cNvPr id="13" name="矩形圖說文字 11"/>
          <p:cNvSpPr/>
          <p:nvPr/>
        </p:nvSpPr>
        <p:spPr>
          <a:xfrm>
            <a:off x="7007827" y="4106804"/>
            <a:ext cx="2799720" cy="360040"/>
          </a:xfrm>
          <a:prstGeom prst="wedgeRectCallout">
            <a:avLst>
              <a:gd name="adj1" fmla="val -32779"/>
              <a:gd name="adj2" fmla="val -28070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accent5">
                    <a:lumMod val="50000"/>
                  </a:schemeClr>
                </a:solidFill>
              </a:rPr>
              <a:t>Call the constructor</a:t>
            </a:r>
            <a:endParaRPr lang="zh-TW" alt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802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to Java IO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US" altLang="zh-TW" dirty="0"/>
              <a:t>Import all Java standard library on IO</a:t>
            </a:r>
          </a:p>
          <a:p>
            <a:endParaRPr lang="en-US" dirty="0"/>
          </a:p>
        </p:txBody>
      </p:sp>
      <p:sp>
        <p:nvSpPr>
          <p:cNvPr id="5" name="文字方塊 3"/>
          <p:cNvSpPr txBox="1"/>
          <p:nvPr/>
        </p:nvSpPr>
        <p:spPr>
          <a:xfrm>
            <a:off x="3304804" y="2531306"/>
            <a:ext cx="353654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import java.io.*;</a:t>
            </a:r>
          </a:p>
        </p:txBody>
      </p:sp>
    </p:spTree>
    <p:extLst>
      <p:ext uri="{BB962C8B-B14F-4D97-AF65-F5344CB8AC3E}">
        <p14:creationId xmlns:p14="http://schemas.microsoft.com/office/powerpoint/2010/main" val="1844358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876300"/>
            <a:r>
              <a:rPr lang="en-US" altLang="zh-TW" dirty="0"/>
              <a:t>Java Input Reader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TW" dirty="0"/>
              <a:t>Create a Object for Standard Input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Create a Object for File Input</a:t>
            </a:r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47642" y="4588541"/>
            <a:ext cx="7776864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8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BufferedReader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in = new </a:t>
            </a:r>
            <a:r>
              <a:rPr lang="en-US" altLang="zh-TW" sz="28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BufferedReader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(</a:t>
            </a:r>
            <a:r>
              <a:rPr lang="en-US" altLang="zh-TW" sz="2800" b="1" dirty="0">
                <a:solidFill>
                  <a:srgbClr val="FF0000"/>
                </a:solidFill>
                <a:latin typeface="Consolas" pitchFamily="49" charset="0"/>
              </a:rPr>
              <a:t>new </a:t>
            </a:r>
            <a:r>
              <a:rPr lang="en-US" altLang="zh-TW" sz="2800" b="1" dirty="0" err="1">
                <a:solidFill>
                  <a:srgbClr val="FF0000"/>
                </a:solidFill>
                <a:latin typeface="Consolas" pitchFamily="49" charset="0"/>
              </a:rPr>
              <a:t>FileReader</a:t>
            </a:r>
            <a:r>
              <a:rPr lang="en-US" altLang="zh-TW" sz="2800" b="1" dirty="0">
                <a:solidFill>
                  <a:srgbClr val="FF0000"/>
                </a:solidFill>
                <a:latin typeface="Consolas" pitchFamily="49" charset="0"/>
              </a:rPr>
              <a:t>(new File("</a:t>
            </a:r>
            <a:r>
              <a:rPr lang="en-US" altLang="zh-TW" sz="2800" b="1" i="1" dirty="0">
                <a:solidFill>
                  <a:srgbClr val="FF0000"/>
                </a:solidFill>
                <a:latin typeface="Consolas" pitchFamily="49" charset="0"/>
              </a:rPr>
              <a:t>filename</a:t>
            </a:r>
            <a:r>
              <a:rPr lang="en-US" altLang="zh-TW" sz="2800" b="1" dirty="0">
                <a:solidFill>
                  <a:srgbClr val="FF0000"/>
                </a:solidFill>
                <a:latin typeface="Consolas" pitchFamily="49" charset="0"/>
              </a:rPr>
              <a:t>"))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);</a:t>
            </a:r>
          </a:p>
        </p:txBody>
      </p:sp>
      <p:sp>
        <p:nvSpPr>
          <p:cNvPr id="6" name="矩形 4"/>
          <p:cNvSpPr/>
          <p:nvPr/>
        </p:nvSpPr>
        <p:spPr>
          <a:xfrm>
            <a:off x="2147642" y="2438227"/>
            <a:ext cx="7704856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8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BufferedReader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in = new </a:t>
            </a:r>
            <a:r>
              <a:rPr lang="en-US" altLang="zh-TW" sz="28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BufferedReader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(</a:t>
            </a:r>
            <a:r>
              <a:rPr lang="en-US" altLang="zh-TW" sz="2800" b="1" dirty="0">
                <a:solidFill>
                  <a:srgbClr val="FF0000"/>
                </a:solidFill>
                <a:latin typeface="Consolas" pitchFamily="49" charset="0"/>
              </a:rPr>
              <a:t>new </a:t>
            </a:r>
            <a:r>
              <a:rPr lang="en-US" altLang="zh-TW" sz="2800" b="1" dirty="0" err="1">
                <a:solidFill>
                  <a:srgbClr val="FF0000"/>
                </a:solidFill>
                <a:latin typeface="Consolas" pitchFamily="49" charset="0"/>
              </a:rPr>
              <a:t>InputStreamReader</a:t>
            </a:r>
            <a:r>
              <a:rPr lang="en-US" altLang="zh-TW" sz="2800" b="1" dirty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en-US" altLang="zh-TW" sz="2800" b="1" dirty="0" err="1">
                <a:solidFill>
                  <a:srgbClr val="FF0000"/>
                </a:solidFill>
                <a:latin typeface="Consolas" pitchFamily="49" charset="0"/>
              </a:rPr>
              <a:t>System.in</a:t>
            </a:r>
            <a:r>
              <a:rPr lang="en-US" altLang="zh-TW" sz="2800" b="1" dirty="0">
                <a:solidFill>
                  <a:srgbClr val="FF0000"/>
                </a:solidFill>
                <a:latin typeface="Consolas" pitchFamily="49" charset="0"/>
              </a:rPr>
              <a:t>)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87607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Input Reader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sym typeface="Wingdings" pitchFamily="2" charset="2"/>
              </a:rPr>
              <a:t>To read string</a:t>
            </a:r>
          </a:p>
          <a:p>
            <a:pPr eaLnBrk="1" hangingPunct="1">
              <a:defRPr/>
            </a:pPr>
            <a:endParaRPr lang="en-US" altLang="zh-TW" dirty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US" altLang="zh-TW" dirty="0">
                <a:sym typeface="Wingdings" pitchFamily="2" charset="2"/>
              </a:rPr>
              <a:t>To read a character</a:t>
            </a:r>
            <a:endParaRPr lang="en-US" altLang="zh-TW" dirty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  <a:p>
            <a:pPr lvl="1" eaLnBrk="1" hangingPunct="1">
              <a:buNone/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  <a:p>
            <a:pPr eaLnBrk="1" hangingPunct="1">
              <a:defRPr/>
            </a:pPr>
            <a:r>
              <a:rPr lang="en-US" altLang="zh-TW" dirty="0"/>
              <a:t>To read numbers</a:t>
            </a:r>
          </a:p>
          <a:p>
            <a:pPr lvl="1" eaLnBrk="1" hangingPunct="1">
              <a:defRPr/>
            </a:pPr>
            <a:r>
              <a:rPr lang="en-US" altLang="zh-TW" dirty="0">
                <a:sym typeface="Wingdings" pitchFamily="2" charset="2"/>
              </a:rPr>
              <a:t>read String then convert to an appropriate type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423592" y="2247256"/>
            <a:ext cx="477246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sym typeface="Wingdings" pitchFamily="2" charset="2"/>
              </a:rPr>
              <a:t>String </a:t>
            </a:r>
            <a:r>
              <a:rPr lang="en-US" altLang="zh-TW" sz="2400" dirty="0" err="1">
                <a:solidFill>
                  <a:srgbClr val="525408"/>
                </a:solidFill>
                <a:latin typeface="Consolas" pitchFamily="49" charset="0"/>
                <a:sym typeface="Wingdings" pitchFamily="2" charset="2"/>
              </a:rPr>
              <a:t>str</a:t>
            </a: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sym typeface="Wingdings" pitchFamily="2" charset="2"/>
              </a:rPr>
              <a:t> = </a:t>
            </a:r>
            <a:r>
              <a:rPr lang="en-US" altLang="zh-TW" sz="2400" dirty="0" err="1">
                <a:solidFill>
                  <a:srgbClr val="525408"/>
                </a:solidFill>
                <a:latin typeface="Consolas" pitchFamily="49" charset="0"/>
                <a:sym typeface="Wingdings" pitchFamily="2" charset="2"/>
              </a:rPr>
              <a:t>in.readLine</a:t>
            </a: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sym typeface="Wingdings" pitchFamily="2" charset="2"/>
              </a:rPr>
              <a:t>();</a:t>
            </a:r>
            <a:endParaRPr lang="zh-TW" altLang="en-US" sz="2400" dirty="0">
              <a:solidFill>
                <a:srgbClr val="525408"/>
              </a:solidFill>
              <a:latin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23592" y="3306181"/>
            <a:ext cx="3413114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sym typeface="Wingdings" pitchFamily="2" charset="2"/>
              </a:rPr>
              <a:t>char c = </a:t>
            </a:r>
            <a:r>
              <a:rPr lang="en-US" altLang="zh-TW" sz="2400" dirty="0" err="1">
                <a:solidFill>
                  <a:srgbClr val="525408"/>
                </a:solidFill>
                <a:latin typeface="Consolas" pitchFamily="49" charset="0"/>
                <a:sym typeface="Wingdings" pitchFamily="2" charset="2"/>
              </a:rPr>
              <a:t>in.read</a:t>
            </a: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sym typeface="Wingdings" pitchFamily="2" charset="2"/>
              </a:rPr>
              <a:t>();</a:t>
            </a:r>
            <a:endParaRPr lang="zh-TW" altLang="en-US" sz="2400" dirty="0">
              <a:solidFill>
                <a:srgbClr val="525408"/>
              </a:solidFill>
              <a:latin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23592" y="4741572"/>
            <a:ext cx="375295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sym typeface="Wingdings" pitchFamily="2" charset="2"/>
              </a:rPr>
              <a:t>Integer</a:t>
            </a:r>
            <a:r>
              <a:rPr lang="en-US" altLang="zh-TW" sz="24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sym typeface="Wingdings" pitchFamily="2" charset="2"/>
              </a:rPr>
              <a:t>.parseInt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sym typeface="Wingdings" pitchFamily="2" charset="2"/>
              </a:rPr>
              <a:t>(</a:t>
            </a:r>
            <a:r>
              <a:rPr lang="en-US" altLang="zh-CN" sz="24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sym typeface="Wingdings" pitchFamily="2" charset="2"/>
              </a:rPr>
              <a:t>str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sym typeface="Wingdings" pitchFamily="2" charset="2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2423592" y="5459267"/>
            <a:ext cx="4092787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sym typeface="Wingdings" pitchFamily="2" charset="2"/>
              </a:rPr>
              <a:t>Double</a:t>
            </a:r>
            <a:r>
              <a:rPr lang="en-US" altLang="zh-TW" sz="24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sym typeface="Wingdings" pitchFamily="2" charset="2"/>
              </a:rPr>
              <a:t>.parseDouble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sym typeface="Wingdings" pitchFamily="2" charset="2"/>
              </a:rPr>
              <a:t>(</a:t>
            </a:r>
            <a:r>
              <a:rPr lang="en-US" altLang="zh-CN" sz="24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sym typeface="Wingdings" pitchFamily="2" charset="2"/>
              </a:rPr>
              <a:t>str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5954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Standard 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Standard Output (</a:t>
            </a:r>
            <a:r>
              <a:rPr lang="en-US" altLang="zh-TW" dirty="0" err="1"/>
              <a:t>System.out</a:t>
            </a:r>
            <a:r>
              <a:rPr lang="en-US" altLang="zh-TW" dirty="0"/>
              <a:t>)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Print a string to the console through buffer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Print a string to the console with a newline character through buffer</a:t>
            </a:r>
          </a:p>
          <a:p>
            <a:pPr lvl="1">
              <a:buNone/>
            </a:pP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44012" y="3126344"/>
            <a:ext cx="373371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System.out.print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()</a:t>
            </a:r>
            <a:endParaRPr lang="zh-TW" altLang="en-US" sz="2800" dirty="0">
              <a:solidFill>
                <a:schemeClr val="accent3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544012" y="4651653"/>
            <a:ext cx="4128053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System.out.println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()</a:t>
            </a:r>
            <a:endParaRPr lang="zh-TW" altLang="en-US" sz="2800" dirty="0">
              <a:solidFill>
                <a:schemeClr val="accent3">
                  <a:lumMod val="50000"/>
                </a:schemeClr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40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Standard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394783" y="2348880"/>
            <a:ext cx="649408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System.out.print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(“Hello World”);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394782" y="3134580"/>
            <a:ext cx="708559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System.out.println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(“1 + 1 = ” + 2);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394783" y="3920280"/>
            <a:ext cx="452239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System.out.print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(2.5);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394783" y="4705980"/>
            <a:ext cx="4916731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System.out.println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(‘c’);</a:t>
            </a:r>
          </a:p>
        </p:txBody>
      </p:sp>
      <p:sp>
        <p:nvSpPr>
          <p:cNvPr id="8" name="Rectangle 7"/>
          <p:cNvSpPr/>
          <p:nvPr/>
        </p:nvSpPr>
        <p:spPr>
          <a:xfrm>
            <a:off x="2394782" y="5616845"/>
            <a:ext cx="4128053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Hello World1 + 1 = 2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2.5c</a:t>
            </a:r>
          </a:p>
        </p:txBody>
      </p:sp>
    </p:spTree>
    <p:extLst>
      <p:ext uri="{BB962C8B-B14F-4D97-AF65-F5344CB8AC3E}">
        <p14:creationId xmlns:p14="http://schemas.microsoft.com/office/powerpoint/2010/main" val="156847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/>
              <a:t>Outline</a:t>
            </a:r>
            <a:endParaRPr lang="zh-TW" altLang="en-US" b="1" dirty="0"/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Object-Oriented Programming</a:t>
            </a:r>
          </a:p>
          <a:p>
            <a:pPr eaLnBrk="1" hangingPunct="1"/>
            <a:r>
              <a:rPr lang="en-US" altLang="zh-TW" dirty="0"/>
              <a:t>Basic Java</a:t>
            </a:r>
          </a:p>
          <a:p>
            <a:r>
              <a:rPr lang="en-US" altLang="zh-TW" dirty="0"/>
              <a:t>Introduction to Java IO</a:t>
            </a:r>
          </a:p>
          <a:p>
            <a:r>
              <a:rPr lang="en-HK" altLang="zh-TW" dirty="0"/>
              <a:t>Exception Handling </a:t>
            </a:r>
          </a:p>
          <a:p>
            <a:r>
              <a:rPr lang="en-US" altLang="zh-TW" dirty="0"/>
              <a:t>Compile and Run</a:t>
            </a:r>
            <a:endParaRPr lang="en-HK" altLang="zh-TW" dirty="0"/>
          </a:p>
          <a:p>
            <a:r>
              <a:rPr lang="en-US" altLang="en-US" dirty="0">
                <a:ea typeface="新細明體" pitchFamily="18" charset="-120"/>
              </a:rPr>
              <a:t>More Operations about String on Java</a:t>
            </a:r>
            <a:endParaRPr lang="en-US" altLang="zh-TW" dirty="0"/>
          </a:p>
          <a:p>
            <a:pPr eaLnBrk="1" hangingPunct="1"/>
            <a:r>
              <a:rPr lang="en-US" altLang="zh-TW" dirty="0"/>
              <a:t>Useful Reference Sites</a:t>
            </a:r>
          </a:p>
          <a:p>
            <a:r>
              <a:rPr lang="en-US" altLang="en-US" dirty="0">
                <a:ea typeface="新細明體" pitchFamily="18" charset="-120"/>
              </a:rPr>
              <a:t>Introduction to Linux Terminal Command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547D72-68FE-4D32-AF37-B0AE9FCD0672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681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/>
              <a:t>Exception Handling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830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Exception Handling</a:t>
            </a:r>
            <a:endParaRPr lang="en-US" altLang="en-US" dirty="0">
              <a:ea typeface="新細明體" pitchFamily="18" charset="-12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An appropriate </a:t>
            </a:r>
            <a:r>
              <a:rPr lang="en-US" altLang="zh-CN" dirty="0"/>
              <a:t>“</a:t>
            </a:r>
            <a:r>
              <a:rPr lang="en-US" altLang="zh-TW" dirty="0"/>
              <a:t>exception handler</a:t>
            </a:r>
            <a:r>
              <a:rPr lang="en-US" altLang="zh-CN" dirty="0"/>
              <a:t>”</a:t>
            </a:r>
            <a:r>
              <a:rPr lang="en-US" altLang="zh-TW" dirty="0"/>
              <a:t> takes over</a:t>
            </a:r>
            <a:r>
              <a:rPr lang="en-US" altLang="zh-CN" dirty="0"/>
              <a:t> </a:t>
            </a:r>
            <a:r>
              <a:rPr lang="en-US" altLang="zh-TW" dirty="0"/>
              <a:t>when a run-time error occurs</a:t>
            </a:r>
          </a:p>
          <a:p>
            <a:pPr eaLnBrk="1" hangingPunct="1"/>
            <a:endParaRPr lang="en-US" altLang="en-US" dirty="0">
              <a:ea typeface="新細明體" pitchFamily="18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3776" y="2636912"/>
            <a:ext cx="8604448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Arial" pitchFamily="34" charset="0"/>
              </a:rPr>
              <a:t>try {</a:t>
            </a:r>
          </a:p>
          <a:p>
            <a:pPr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Arial" pitchFamily="34" charset="0"/>
              </a:rPr>
              <a:t>  &lt;statement&gt;</a:t>
            </a:r>
          </a:p>
          <a:p>
            <a:pPr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Arial" pitchFamily="34" charset="0"/>
              </a:rPr>
              <a:t>} catch (&lt;exception type&gt; &lt;name&gt;) {</a:t>
            </a:r>
          </a:p>
          <a:p>
            <a:pPr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Arial" pitchFamily="34" charset="0"/>
              </a:rPr>
              <a:t>  &lt;statement&gt;</a:t>
            </a:r>
          </a:p>
          <a:p>
            <a:pPr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Arial" pitchFamily="34" charset="0"/>
              </a:rPr>
              <a:t>} finally {</a:t>
            </a:r>
          </a:p>
          <a:p>
            <a:pPr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Arial" pitchFamily="34" charset="0"/>
              </a:rPr>
              <a:t>  /* this will be executed after normal execution</a:t>
            </a:r>
          </a:p>
          <a:p>
            <a:pPr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Arial" pitchFamily="34" charset="0"/>
              </a:rPr>
              <a:t>      or execution of an exception handler */</a:t>
            </a:r>
          </a:p>
          <a:p>
            <a:pPr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Arial" pitchFamily="34" charset="0"/>
              </a:rPr>
              <a:t>  &lt;statement&gt;</a:t>
            </a:r>
          </a:p>
          <a:p>
            <a:pPr>
              <a:defRPr/>
            </a:pPr>
            <a:r>
              <a:rPr lang="en-US" altLang="zh-TW" sz="2400" dirty="0">
                <a:solidFill>
                  <a:srgbClr val="525408"/>
                </a:solidFill>
                <a:latin typeface="Consolas" pitchFamily="49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6934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新細明體" pitchFamily="18" charset="-120"/>
              </a:rPr>
              <a:t>Example: A Simple File Viewer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7568" y="1436579"/>
            <a:ext cx="7920880" cy="44012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52540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java.io.*;</a:t>
            </a:r>
          </a:p>
          <a:p>
            <a:r>
              <a:rPr lang="en-US" sz="2000" dirty="0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Example{</a:t>
            </a:r>
          </a:p>
          <a:p>
            <a:r>
              <a:rPr lang="en-US" sz="2000" dirty="0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static void main (String </a:t>
            </a:r>
            <a:r>
              <a:rPr lang="en-US" sz="2000" dirty="0" err="1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r>
              <a:rPr lang="en-US" sz="2000" dirty="0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sz="2000" dirty="0" err="1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thisLine</a:t>
            </a:r>
            <a:r>
              <a:rPr lang="en-US" sz="2000" dirty="0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try {</a:t>
            </a:r>
          </a:p>
          <a:p>
            <a:r>
              <a:rPr lang="en-US" sz="2000" dirty="0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sz="2000" dirty="0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r>
              <a:rPr lang="en-US" sz="2000" dirty="0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000" dirty="0" err="1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sz="2000" dirty="0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2000" dirty="0" err="1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FileReader</a:t>
            </a:r>
            <a:r>
              <a:rPr lang="en-US" sz="2000" dirty="0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("1.txt"));</a:t>
            </a:r>
          </a:p>
          <a:p>
            <a:r>
              <a:rPr lang="en-US" sz="2000" dirty="0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while ((</a:t>
            </a:r>
            <a:r>
              <a:rPr lang="en-US" sz="2000" dirty="0" err="1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thisLine</a:t>
            </a:r>
            <a:r>
              <a:rPr lang="en-US" sz="2000" dirty="0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br.readLine</a:t>
            </a:r>
            <a:r>
              <a:rPr lang="en-US" sz="2000" dirty="0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null)</a:t>
            </a:r>
          </a:p>
          <a:p>
            <a:r>
              <a:rPr lang="en-US" sz="2000" dirty="0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 dirty="0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thisLine</a:t>
            </a:r>
            <a:r>
              <a:rPr lang="en-US" sz="2000" dirty="0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}catch (</a:t>
            </a:r>
            <a:r>
              <a:rPr lang="en-US" sz="2000" dirty="0" err="1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US" sz="2000" dirty="0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e){</a:t>
            </a:r>
          </a:p>
          <a:p>
            <a:r>
              <a:rPr lang="en-US" sz="2000" dirty="0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000" dirty="0" err="1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System.err.println</a:t>
            </a:r>
            <a:r>
              <a:rPr lang="en-US" sz="2000" dirty="0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("Error: " + e);</a:t>
            </a:r>
          </a:p>
          <a:p>
            <a:r>
              <a:rPr lang="en-US" sz="2000" dirty="0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52540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9568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a typeface="新細明體" pitchFamily="18" charset="-120"/>
              </a:rPr>
              <a:t>Compile and Run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run a Java program: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Compile the source code file as byte code program through Java complier (</a:t>
            </a:r>
            <a:r>
              <a:rPr lang="en-US" altLang="zh-TW" b="1" dirty="0" err="1">
                <a:solidFill>
                  <a:srgbClr val="FF0000"/>
                </a:solidFill>
              </a:rPr>
              <a:t>javac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Run the byte code program through Java interpreter (</a:t>
            </a:r>
            <a:r>
              <a:rPr lang="en-US" altLang="zh-TW" b="1" dirty="0">
                <a:solidFill>
                  <a:srgbClr val="FF0000"/>
                </a:solidFill>
              </a:rPr>
              <a:t>java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046128" y="3284984"/>
            <a:ext cx="6099747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Example: </a:t>
            </a:r>
            <a:r>
              <a:rPr lang="en-US" altLang="zh-TW" sz="28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javac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HelloWorld.java</a:t>
            </a:r>
            <a:endParaRPr lang="zh-TW" altLang="en-US" sz="2800" dirty="0">
              <a:solidFill>
                <a:schemeClr val="accent3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848490" y="5013176"/>
            <a:ext cx="849502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lvl="1"/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Example: java </a:t>
            </a:r>
            <a:r>
              <a:rPr lang="en-US" altLang="zh-TW" sz="28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HelloWorld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TW" sz="2000" b="1" i="1" dirty="0">
                <a:solidFill>
                  <a:srgbClr val="FF0000"/>
                </a:solidFill>
                <a:latin typeface="+mj-lt"/>
              </a:rPr>
              <a:t>(No “.java” / “.class” at the end)</a:t>
            </a:r>
            <a:endParaRPr lang="zh-TW" altLang="en-US" sz="20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547D72-68FE-4D32-AF37-B0AE9FCD0672}" type="slidenum">
              <a:rPr lang="zh-TW" altLang="en-US" smtClean="0"/>
              <a:pPr>
                <a:defRPr/>
              </a:pPr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797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新細明體" pitchFamily="18" charset="-120"/>
              </a:rPr>
              <a:t>More Operations about String </a:t>
            </a:r>
            <a:br>
              <a:rPr lang="en-US" altLang="en-US" dirty="0">
                <a:ea typeface="新細明體" pitchFamily="18" charset="-120"/>
              </a:rPr>
            </a:br>
            <a:r>
              <a:rPr lang="en-US" altLang="en-US" dirty="0">
                <a:ea typeface="新細明體" pitchFamily="18" charset="-120"/>
              </a:rPr>
              <a:t>on Java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4403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新細明體" pitchFamily="18" charset="-120"/>
              </a:rPr>
              <a:t>More Operations about String on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String Comparison</a:t>
            </a:r>
          </a:p>
          <a:p>
            <a:pPr eaLnBrk="1" hangingPunct="1">
              <a:defRPr/>
            </a:pPr>
            <a:endParaRPr lang="en-US" sz="8800" dirty="0"/>
          </a:p>
          <a:p>
            <a:pPr eaLnBrk="1" hangingPunct="1">
              <a:defRPr/>
            </a:pPr>
            <a:r>
              <a:rPr lang="en-US" dirty="0"/>
              <a:t>Split a string into an array based on a delimiter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3632" y="2251248"/>
            <a:ext cx="5257006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525408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525408"/>
                </a:solidFill>
                <a:latin typeface="Consolas" pitchFamily="49" charset="0"/>
              </a:rPr>
              <a:t>String </a:t>
            </a:r>
            <a:r>
              <a:rPr lang="en-US" sz="2000" dirty="0" err="1">
                <a:solidFill>
                  <a:srgbClr val="525408"/>
                </a:solidFill>
                <a:latin typeface="Consolas" pitchFamily="49" charset="0"/>
              </a:rPr>
              <a:t>str</a:t>
            </a:r>
            <a:r>
              <a:rPr lang="en-US" sz="2000" dirty="0">
                <a:solidFill>
                  <a:srgbClr val="525408"/>
                </a:solidFill>
                <a:latin typeface="Consolas" pitchFamily="49" charset="0"/>
              </a:rPr>
              <a:t> = </a:t>
            </a:r>
            <a:r>
              <a:rPr lang="en-US" altLang="zh-TW" sz="2000" dirty="0">
                <a:solidFill>
                  <a:srgbClr val="525408"/>
                </a:solidFill>
                <a:latin typeface="Consolas" pitchFamily="49" charset="0"/>
              </a:rPr>
              <a:t>"</a:t>
            </a:r>
            <a:r>
              <a:rPr lang="en-US" sz="2000" dirty="0">
                <a:solidFill>
                  <a:srgbClr val="525408"/>
                </a:solidFill>
                <a:latin typeface="Consolas" pitchFamily="49" charset="0"/>
              </a:rPr>
              <a:t>CSCI3170";</a:t>
            </a:r>
          </a:p>
          <a:p>
            <a:pPr>
              <a:defRPr/>
            </a:pPr>
            <a:r>
              <a:rPr lang="en-US" sz="2000" dirty="0">
                <a:solidFill>
                  <a:srgbClr val="525408"/>
                </a:solidFill>
                <a:latin typeface="Consolas" pitchFamily="49" charset="0"/>
              </a:rPr>
              <a:t>if(</a:t>
            </a:r>
            <a:r>
              <a:rPr lang="en-US" sz="2000" dirty="0" err="1">
                <a:solidFill>
                  <a:srgbClr val="525408"/>
                </a:solidFill>
                <a:latin typeface="Consolas" pitchFamily="49" charset="0"/>
              </a:rPr>
              <a:t>str.equals</a:t>
            </a:r>
            <a:r>
              <a:rPr lang="en-US" sz="2000" dirty="0">
                <a:solidFill>
                  <a:srgbClr val="525408"/>
                </a:solidFill>
                <a:latin typeface="Consolas" pitchFamily="49" charset="0"/>
              </a:rPr>
              <a:t>("</a:t>
            </a:r>
            <a:r>
              <a:rPr lang="en-US" altLang="zh-TW" sz="2000" dirty="0">
                <a:solidFill>
                  <a:srgbClr val="525408"/>
                </a:solidFill>
                <a:latin typeface="Consolas" pitchFamily="49" charset="0"/>
              </a:rPr>
              <a:t>CSCI3170</a:t>
            </a:r>
            <a:r>
              <a:rPr lang="en-US" sz="2000" dirty="0">
                <a:solidFill>
                  <a:srgbClr val="525408"/>
                </a:solidFill>
                <a:latin typeface="Consolas" pitchFamily="49" charset="0"/>
              </a:rPr>
              <a:t>")) {</a:t>
            </a:r>
          </a:p>
          <a:p>
            <a:pPr marL="355600">
              <a:defRPr/>
            </a:pPr>
            <a:r>
              <a:rPr lang="en-US" sz="2000" dirty="0">
                <a:solidFill>
                  <a:srgbClr val="525408"/>
                </a:solidFill>
                <a:latin typeface="Consolas" pitchFamily="49" charset="0"/>
              </a:rPr>
              <a:t>…</a:t>
            </a:r>
          </a:p>
          <a:p>
            <a:pPr>
              <a:defRPr/>
            </a:pPr>
            <a:r>
              <a:rPr lang="en-US" sz="2000" dirty="0">
                <a:solidFill>
                  <a:srgbClr val="525408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3632" y="4442336"/>
            <a:ext cx="6624736" cy="1631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525408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525408"/>
                </a:solidFill>
                <a:latin typeface="Consolas" pitchFamily="49" charset="0"/>
              </a:rPr>
              <a:t>String </a:t>
            </a:r>
            <a:r>
              <a:rPr lang="en-US" sz="2000" dirty="0" err="1">
                <a:solidFill>
                  <a:srgbClr val="525408"/>
                </a:solidFill>
                <a:latin typeface="Consolas" pitchFamily="49" charset="0"/>
              </a:rPr>
              <a:t>str</a:t>
            </a:r>
            <a:r>
              <a:rPr lang="en-US" sz="2000" dirty="0">
                <a:solidFill>
                  <a:srgbClr val="525408"/>
                </a:solidFill>
                <a:latin typeface="Consolas" pitchFamily="49" charset="0"/>
              </a:rPr>
              <a:t> = "</a:t>
            </a:r>
            <a:r>
              <a:rPr lang="en-US" sz="2000" dirty="0" err="1">
                <a:solidFill>
                  <a:srgbClr val="525408"/>
                </a:solidFill>
                <a:latin typeface="Consolas" pitchFamily="49" charset="0"/>
              </a:rPr>
              <a:t>boo,and,foo</a:t>
            </a:r>
            <a:r>
              <a:rPr lang="en-US" sz="2000" dirty="0">
                <a:solidFill>
                  <a:srgbClr val="525408"/>
                </a:solidFill>
                <a:latin typeface="Consolas" pitchFamily="49" charset="0"/>
              </a:rPr>
              <a:t>";</a:t>
            </a:r>
          </a:p>
          <a:p>
            <a:pPr>
              <a:defRPr/>
            </a:pPr>
            <a:r>
              <a:rPr lang="en-US" sz="2000" dirty="0">
                <a:solidFill>
                  <a:srgbClr val="525408"/>
                </a:solidFill>
                <a:latin typeface="Consolas" pitchFamily="49" charset="0"/>
              </a:rPr>
              <a:t>String[] result= </a:t>
            </a:r>
            <a:r>
              <a:rPr lang="en-US" sz="2000" dirty="0" err="1">
                <a:solidFill>
                  <a:srgbClr val="525408"/>
                </a:solidFill>
                <a:latin typeface="Consolas" pitchFamily="49" charset="0"/>
              </a:rPr>
              <a:t>str.split</a:t>
            </a:r>
            <a:r>
              <a:rPr lang="en-US" sz="2000" dirty="0">
                <a:solidFill>
                  <a:srgbClr val="525408"/>
                </a:solidFill>
                <a:latin typeface="Consolas" pitchFamily="49" charset="0"/>
              </a:rPr>
              <a:t>(“,");</a:t>
            </a:r>
          </a:p>
          <a:p>
            <a:pPr>
              <a:defRPr/>
            </a:pPr>
            <a:r>
              <a:rPr lang="en-US" sz="2000" dirty="0" err="1">
                <a:solidFill>
                  <a:srgbClr val="525408"/>
                </a:solidFill>
                <a:latin typeface="Consolas" pitchFamily="49" charset="0"/>
              </a:rPr>
              <a:t>System.out.println</a:t>
            </a:r>
            <a:r>
              <a:rPr lang="en-US" sz="2000" dirty="0">
                <a:solidFill>
                  <a:srgbClr val="525408"/>
                </a:solidFill>
                <a:latin typeface="Consolas" pitchFamily="49" charset="0"/>
              </a:rPr>
              <a:t>("(1)" + result[0]);</a:t>
            </a:r>
          </a:p>
          <a:p>
            <a:pPr>
              <a:defRPr/>
            </a:pPr>
            <a:r>
              <a:rPr lang="en-US" sz="2000" dirty="0" err="1">
                <a:solidFill>
                  <a:srgbClr val="525408"/>
                </a:solidFill>
                <a:latin typeface="Consolas" pitchFamily="49" charset="0"/>
              </a:rPr>
              <a:t>System.out.println</a:t>
            </a:r>
            <a:r>
              <a:rPr lang="en-US" sz="2000" dirty="0">
                <a:solidFill>
                  <a:srgbClr val="525408"/>
                </a:solidFill>
                <a:latin typeface="Consolas" pitchFamily="49" charset="0"/>
              </a:rPr>
              <a:t>("(2)" + result[1]);</a:t>
            </a:r>
          </a:p>
          <a:p>
            <a:pPr>
              <a:defRPr/>
            </a:pPr>
            <a:r>
              <a:rPr lang="en-US" sz="2000" dirty="0" err="1">
                <a:solidFill>
                  <a:srgbClr val="525408"/>
                </a:solidFill>
                <a:latin typeface="Consolas" pitchFamily="49" charset="0"/>
              </a:rPr>
              <a:t>System.out.println</a:t>
            </a:r>
            <a:r>
              <a:rPr lang="en-US" sz="2000" dirty="0">
                <a:solidFill>
                  <a:srgbClr val="525408"/>
                </a:solidFill>
                <a:latin typeface="Consolas" pitchFamily="49" charset="0"/>
              </a:rPr>
              <a:t>("(3)" + result[2]);</a:t>
            </a:r>
          </a:p>
        </p:txBody>
      </p:sp>
    </p:spTree>
    <p:extLst>
      <p:ext uri="{BB962C8B-B14F-4D97-AF65-F5344CB8AC3E}">
        <p14:creationId xmlns:p14="http://schemas.microsoft.com/office/powerpoint/2010/main" val="787818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新細明體" pitchFamily="18" charset="-120"/>
              </a:rPr>
              <a:t>More Operations about String on Java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String.format</a:t>
            </a:r>
            <a:r>
              <a:rPr lang="en-US" dirty="0"/>
              <a:t>(): a static method of String Class which returns a formatted string using the specified format string and arguments.</a:t>
            </a:r>
          </a:p>
          <a:p>
            <a:pPr eaLnBrk="1" hangingPunct="1">
              <a:defRPr/>
            </a:pPr>
            <a:endParaRPr lang="en-US" sz="8800" dirty="0"/>
          </a:p>
        </p:txBody>
      </p:sp>
      <p:sp>
        <p:nvSpPr>
          <p:cNvPr id="5" name="TextBox 4"/>
          <p:cNvSpPr txBox="1"/>
          <p:nvPr/>
        </p:nvSpPr>
        <p:spPr>
          <a:xfrm>
            <a:off x="1919536" y="2959254"/>
            <a:ext cx="8352928" cy="31700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525408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525408"/>
                </a:solidFill>
                <a:latin typeface="Consolas" pitchFamily="49" charset="0"/>
              </a:rPr>
              <a:t>//convert </a:t>
            </a:r>
            <a:r>
              <a:rPr lang="en-US" sz="2000" dirty="0" err="1">
                <a:solidFill>
                  <a:srgbClr val="525408"/>
                </a:solidFill>
                <a:latin typeface="Consolas" pitchFamily="49" charset="0"/>
              </a:rPr>
              <a:t>int</a:t>
            </a:r>
            <a:r>
              <a:rPr lang="en-US" sz="2000" dirty="0">
                <a:solidFill>
                  <a:srgbClr val="525408"/>
                </a:solidFill>
                <a:latin typeface="Consolas" pitchFamily="49" charset="0"/>
              </a:rPr>
              <a:t> to String</a:t>
            </a:r>
          </a:p>
          <a:p>
            <a:pPr>
              <a:defRPr/>
            </a:pPr>
            <a:r>
              <a:rPr lang="en-US" sz="2000" dirty="0">
                <a:solidFill>
                  <a:srgbClr val="525408"/>
                </a:solidFill>
                <a:latin typeface="Consolas" pitchFamily="49" charset="0"/>
              </a:rPr>
              <a:t>String str1 = </a:t>
            </a:r>
            <a:r>
              <a:rPr lang="en-US" sz="2000" dirty="0" err="1">
                <a:solidFill>
                  <a:srgbClr val="525408"/>
                </a:solidFill>
                <a:latin typeface="Consolas" pitchFamily="49" charset="0"/>
              </a:rPr>
              <a:t>String.format</a:t>
            </a:r>
            <a:r>
              <a:rPr lang="en-US" sz="2000" dirty="0">
                <a:solidFill>
                  <a:srgbClr val="525408"/>
                </a:solidFill>
                <a:latin typeface="Consolas" pitchFamily="49" charset="0"/>
              </a:rPr>
              <a:t>("%d", 93);</a:t>
            </a:r>
          </a:p>
          <a:p>
            <a:pPr>
              <a:defRPr/>
            </a:pPr>
            <a:endParaRPr lang="en-US" sz="2000" dirty="0">
              <a:solidFill>
                <a:srgbClr val="525408"/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sz="2000" dirty="0">
                <a:solidFill>
                  <a:srgbClr val="525408"/>
                </a:solidFill>
                <a:latin typeface="Consolas" pitchFamily="49" charset="0"/>
              </a:rPr>
              <a:t>//convert double to String</a:t>
            </a:r>
          </a:p>
          <a:p>
            <a:pPr>
              <a:defRPr/>
            </a:pPr>
            <a:r>
              <a:rPr lang="en-US" sz="2000" dirty="0">
                <a:solidFill>
                  <a:srgbClr val="525408"/>
                </a:solidFill>
                <a:latin typeface="Consolas" pitchFamily="49" charset="0"/>
              </a:rPr>
              <a:t>String str2 = </a:t>
            </a:r>
            <a:r>
              <a:rPr lang="en-US" sz="2000" dirty="0" err="1">
                <a:solidFill>
                  <a:srgbClr val="525408"/>
                </a:solidFill>
                <a:latin typeface="Consolas" pitchFamily="49" charset="0"/>
              </a:rPr>
              <a:t>String.format</a:t>
            </a:r>
            <a:r>
              <a:rPr lang="en-US" sz="2000" dirty="0">
                <a:solidFill>
                  <a:srgbClr val="525408"/>
                </a:solidFill>
                <a:latin typeface="Consolas" pitchFamily="49" charset="0"/>
              </a:rPr>
              <a:t>("%f", 3.14159);</a:t>
            </a:r>
          </a:p>
          <a:p>
            <a:pPr>
              <a:defRPr/>
            </a:pPr>
            <a:endParaRPr lang="en-US" sz="2000" dirty="0">
              <a:solidFill>
                <a:srgbClr val="525408"/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sz="2000" dirty="0">
                <a:solidFill>
                  <a:srgbClr val="525408"/>
                </a:solidFill>
                <a:latin typeface="Consolas" pitchFamily="49" charset="0"/>
              </a:rPr>
              <a:t>//specify the maximum number of characters, str3 = “3.142”</a:t>
            </a:r>
          </a:p>
          <a:p>
            <a:pPr>
              <a:defRPr/>
            </a:pPr>
            <a:r>
              <a:rPr lang="en-US" sz="2000" dirty="0">
                <a:solidFill>
                  <a:srgbClr val="525408"/>
                </a:solidFill>
                <a:latin typeface="Consolas" pitchFamily="49" charset="0"/>
              </a:rPr>
              <a:t>String str3 = </a:t>
            </a:r>
            <a:r>
              <a:rPr lang="en-US" sz="2000" dirty="0" err="1">
                <a:solidFill>
                  <a:srgbClr val="525408"/>
                </a:solidFill>
                <a:latin typeface="Consolas" pitchFamily="49" charset="0"/>
              </a:rPr>
              <a:t>String.format</a:t>
            </a:r>
            <a:r>
              <a:rPr lang="en-US" sz="2000" dirty="0">
                <a:solidFill>
                  <a:srgbClr val="525408"/>
                </a:solidFill>
                <a:latin typeface="Consolas" pitchFamily="49" charset="0"/>
              </a:rPr>
              <a:t>("%.3f", 3.14159);</a:t>
            </a:r>
          </a:p>
          <a:p>
            <a:pPr>
              <a:defRPr/>
            </a:pPr>
            <a:endParaRPr lang="en-US" sz="2000" dirty="0">
              <a:solidFill>
                <a:srgbClr val="525408"/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sz="2000" dirty="0">
                <a:solidFill>
                  <a:srgbClr val="525408"/>
                </a:solidFill>
                <a:latin typeface="Consolas" pitchFamily="49" charset="0"/>
              </a:rPr>
              <a:t>//etc.</a:t>
            </a:r>
          </a:p>
        </p:txBody>
      </p:sp>
    </p:spTree>
    <p:extLst>
      <p:ext uri="{BB962C8B-B14F-4D97-AF65-F5344CB8AC3E}">
        <p14:creationId xmlns:p14="http://schemas.microsoft.com/office/powerpoint/2010/main" val="130883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/>
              <a:t>Useful Reference Sites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zh-TW" dirty="0"/>
              <a:t>The Java Tutorial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altLang="zh-TW" dirty="0">
                <a:hlinkClick r:id="rId2"/>
              </a:rPr>
              <a:t>http://download.oracle.com/javase/tutorial/</a:t>
            </a:r>
            <a:endParaRPr lang="en-US" altLang="zh-TW" dirty="0"/>
          </a:p>
          <a:p>
            <a:pPr>
              <a:defRPr/>
            </a:pPr>
            <a:r>
              <a:rPr lang="en-US" altLang="zh-TW" dirty="0"/>
              <a:t>Java APIs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altLang="zh-TW" dirty="0">
                <a:hlinkClick r:id="rId3"/>
              </a:rPr>
              <a:t>http://download.oracle.com/javase/6/docs/api/</a:t>
            </a:r>
            <a:endParaRPr lang="en-US" altLang="zh-TW" dirty="0"/>
          </a:p>
          <a:p>
            <a:pPr>
              <a:defRPr/>
            </a:pPr>
            <a:r>
              <a:rPr lang="en-US" altLang="zh-TW" dirty="0"/>
              <a:t>Free Electronic Book: Thinking in Java, 3rd Edition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altLang="zh-TW" dirty="0">
                <a:hlinkClick r:id="rId4"/>
              </a:rPr>
              <a:t>http://www.mindviewinc.com/Books/downloads.html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547D72-68FE-4D32-AF37-B0AE9FCD0672}" type="slidenum">
              <a:rPr lang="zh-TW" altLang="en-US" smtClean="0"/>
              <a:pPr>
                <a:defRPr/>
              </a:pPr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2511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en-US" dirty="0">
                <a:ea typeface="新細明體" pitchFamily="18" charset="-120"/>
              </a:rPr>
              <a:t>Introduction to Linux Terminal Command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5873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/>
              <a:t>Intro. to Linux Terminal Command</a:t>
            </a:r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 </a:t>
            </a:r>
            <a:r>
              <a:rPr lang="en-US" altLang="zh-TW" b="1" dirty="0" err="1">
                <a:solidFill>
                  <a:schemeClr val="accent3">
                    <a:lumMod val="75000"/>
                  </a:schemeClr>
                </a:solidFill>
              </a:rPr>
              <a:t>ls</a:t>
            </a:r>
            <a:endParaRPr lang="en-US" altLang="zh-TW" b="1" dirty="0">
              <a:solidFill>
                <a:schemeClr val="accent3">
                  <a:lumMod val="75000"/>
                </a:schemeClr>
              </a:solidFill>
            </a:endParaRPr>
          </a:p>
          <a:p>
            <a:pPr lvl="1" eaLnBrk="1" hangingPunct="1">
              <a:defRPr/>
            </a:pPr>
            <a:r>
              <a:rPr lang="en-US" altLang="zh-TW" dirty="0"/>
              <a:t>List out all the files and </a:t>
            </a:r>
            <a:r>
              <a:rPr lang="en-US" altLang="zh-CN" dirty="0"/>
              <a:t>sub-</a:t>
            </a:r>
            <a:r>
              <a:rPr lang="en-US" altLang="zh-TW" dirty="0"/>
              <a:t>directories in the current directory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287713" y="4941889"/>
            <a:ext cx="5111750" cy="9350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tx1"/>
                </a:solidFill>
              </a:rPr>
              <a:t>“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altLang="zh-TW" sz="2400" dirty="0">
                <a:solidFill>
                  <a:schemeClr val="tx1"/>
                </a:solidFill>
              </a:rPr>
              <a:t>” refers to the current directory</a:t>
            </a:r>
            <a:br>
              <a:rPr lang="en-US" altLang="zh-TW" sz="2400" dirty="0">
                <a:solidFill>
                  <a:schemeClr val="tx1"/>
                </a:solidFill>
              </a:rPr>
            </a:br>
            <a:r>
              <a:rPr lang="en-US" altLang="zh-TW" sz="2400" dirty="0">
                <a:solidFill>
                  <a:schemeClr val="tx1"/>
                </a:solidFill>
              </a:rPr>
              <a:t>“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../</a:t>
            </a:r>
            <a:r>
              <a:rPr lang="en-US" altLang="zh-TW" sz="2400" dirty="0">
                <a:solidFill>
                  <a:schemeClr val="tx1"/>
                </a:solidFill>
              </a:rPr>
              <a:t>” refers to the parent directory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4F917B-9810-4C9C-8FFD-EE2ECD98E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232" y="2961481"/>
            <a:ext cx="6307535" cy="93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2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zh-TW" dirty="0"/>
              <a:t>Object-Oriented Programming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5DC14-4179-4917-9E09-671A56FB5504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0278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/>
              <a:t>Intro. to Linux Terminal Command (2)</a:t>
            </a:r>
            <a:endParaRPr lang="zh-TW" altLang="en-US" dirty="0"/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 </a:t>
            </a:r>
            <a:r>
              <a:rPr lang="en-US" altLang="zh-TW" b="1" dirty="0">
                <a:solidFill>
                  <a:schemeClr val="accent3">
                    <a:lumMod val="75000"/>
                  </a:schemeClr>
                </a:solidFill>
              </a:rPr>
              <a:t>cd &lt;directory&gt;</a:t>
            </a:r>
          </a:p>
          <a:p>
            <a:pPr lvl="1" eaLnBrk="1" hangingPunct="1">
              <a:defRPr/>
            </a:pPr>
            <a:r>
              <a:rPr lang="en-US" altLang="zh-TW" dirty="0"/>
              <a:t>Change the working directory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071814" y="4292601"/>
            <a:ext cx="5832475" cy="9366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tx1"/>
                </a:solidFill>
              </a:rPr>
              <a:t>Type “</a:t>
            </a:r>
            <a:r>
              <a:rPr lang="en-US" altLang="zh-TW" sz="2400" b="1" dirty="0" err="1">
                <a:solidFill>
                  <a:schemeClr val="accent6">
                    <a:lumMod val="75000"/>
                  </a:schemeClr>
                </a:solidFill>
              </a:rPr>
              <a:t>cd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</a:rPr>
              <a:t> ..</a:t>
            </a:r>
            <a:r>
              <a:rPr lang="en-US" altLang="zh-TW" sz="2400" dirty="0">
                <a:solidFill>
                  <a:schemeClr val="tx1"/>
                </a:solidFill>
              </a:rPr>
              <a:t>” if you want to change the working directory to the parent directory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E8B9522-52A8-47AE-A40E-53EDFE476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264" y="2960688"/>
            <a:ext cx="5015472" cy="93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61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/>
              <a:t>Intro. to Linux Terminal Command (3)</a:t>
            </a:r>
            <a:endParaRPr lang="zh-TW" altLang="en-US" dirty="0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 </a:t>
            </a:r>
            <a:r>
              <a:rPr lang="en-US" altLang="zh-TW" b="1" dirty="0" err="1">
                <a:solidFill>
                  <a:schemeClr val="accent3">
                    <a:lumMod val="75000"/>
                  </a:schemeClr>
                </a:solidFill>
              </a:rPr>
              <a:t>mkdir</a:t>
            </a:r>
            <a:r>
              <a:rPr lang="en-US" altLang="zh-TW" b="1" dirty="0">
                <a:solidFill>
                  <a:schemeClr val="accent3">
                    <a:lumMod val="75000"/>
                  </a:schemeClr>
                </a:solidFill>
              </a:rPr>
              <a:t> &lt;directory&gt;</a:t>
            </a:r>
          </a:p>
          <a:p>
            <a:pPr lvl="1" eaLnBrk="1" hangingPunct="1">
              <a:defRPr/>
            </a:pPr>
            <a:r>
              <a:rPr lang="en-US" altLang="zh-TW" dirty="0"/>
              <a:t>Create a directory</a:t>
            </a:r>
          </a:p>
          <a:p>
            <a:pPr lvl="1" eaLnBrk="1" hangingPunct="1">
              <a:buFont typeface="Arial" charset="0"/>
              <a:buNone/>
              <a:defRPr/>
            </a:pPr>
            <a:endParaRPr lang="en-US" altLang="zh-TW" dirty="0"/>
          </a:p>
          <a:p>
            <a:pPr eaLnBrk="1" hangingPunct="1">
              <a:defRPr/>
            </a:pPr>
            <a:endParaRPr lang="en-US" altLang="zh-TW" b="1" dirty="0"/>
          </a:p>
          <a:p>
            <a:pPr eaLnBrk="1" hangingPunct="1">
              <a:buFont typeface="Arial" charset="0"/>
              <a:buNone/>
              <a:defRPr/>
            </a:pPr>
            <a:endParaRPr lang="en-US" altLang="zh-TW" b="1" dirty="0"/>
          </a:p>
          <a:p>
            <a:pPr eaLnBrk="1" hangingPunct="1">
              <a:defRPr/>
            </a:pPr>
            <a:r>
              <a:rPr lang="en-US" altLang="zh-TW" b="1" dirty="0"/>
              <a:t> </a:t>
            </a:r>
            <a:r>
              <a:rPr lang="en-US" altLang="zh-TW" b="1" dirty="0" err="1">
                <a:solidFill>
                  <a:schemeClr val="accent3">
                    <a:lumMod val="75000"/>
                  </a:schemeClr>
                </a:solidFill>
              </a:rPr>
              <a:t>rmdir</a:t>
            </a:r>
            <a:r>
              <a:rPr lang="en-US" altLang="zh-TW" b="1" dirty="0">
                <a:solidFill>
                  <a:schemeClr val="accent3">
                    <a:lumMod val="75000"/>
                  </a:schemeClr>
                </a:solidFill>
              </a:rPr>
              <a:t> &lt;directory&gt;</a:t>
            </a:r>
          </a:p>
          <a:p>
            <a:pPr lvl="1" eaLnBrk="1" hangingPunct="1">
              <a:defRPr/>
            </a:pPr>
            <a:r>
              <a:rPr lang="en-US" altLang="zh-TW" dirty="0"/>
              <a:t>Remove an </a:t>
            </a:r>
            <a:r>
              <a:rPr lang="en-US" altLang="zh-TW" b="1" dirty="0"/>
              <a:t>empty</a:t>
            </a:r>
            <a:r>
              <a:rPr lang="en-US" altLang="zh-TW" dirty="0"/>
              <a:t> directory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A8C259D-7CEE-4578-AD70-A72B1C721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227" y="2748802"/>
            <a:ext cx="4839440" cy="136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52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/>
              <a:t>Intro. to Linux Terminal Command (4)</a:t>
            </a:r>
            <a:endParaRPr lang="zh-TW" altLang="en-US" dirty="0"/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 </a:t>
            </a:r>
            <a:r>
              <a:rPr lang="en-US" altLang="zh-TW" b="1" dirty="0">
                <a:solidFill>
                  <a:schemeClr val="accent3">
                    <a:lumMod val="75000"/>
                  </a:schemeClr>
                </a:solidFill>
              </a:rPr>
              <a:t>touch &lt;filename&gt;</a:t>
            </a:r>
          </a:p>
          <a:p>
            <a:pPr lvl="1" eaLnBrk="1" hangingPunct="1">
              <a:defRPr/>
            </a:pPr>
            <a:r>
              <a:rPr lang="en-US" altLang="zh-TW" dirty="0"/>
              <a:t>Create a file</a:t>
            </a:r>
          </a:p>
          <a:p>
            <a:pPr eaLnBrk="1" hangingPunct="1">
              <a:defRPr/>
            </a:pPr>
            <a:endParaRPr lang="en-US" altLang="zh-TW" sz="11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951D13-F810-4460-957F-779EB2EF1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958" y="2826014"/>
            <a:ext cx="7526896" cy="139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55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/>
              <a:t>Intro. to Linux Terminal Command (4)</a:t>
            </a:r>
            <a:endParaRPr lang="zh-TW" altLang="en-US" dirty="0"/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 </a:t>
            </a:r>
            <a:r>
              <a:rPr lang="en-US" altLang="zh-TW" b="1" dirty="0" err="1">
                <a:solidFill>
                  <a:schemeClr val="accent3">
                    <a:lumMod val="75000"/>
                  </a:schemeClr>
                </a:solidFill>
              </a:rPr>
              <a:t>rm</a:t>
            </a:r>
            <a:r>
              <a:rPr lang="en-US" altLang="zh-TW" b="1" dirty="0">
                <a:solidFill>
                  <a:schemeClr val="accent3">
                    <a:lumMod val="75000"/>
                  </a:schemeClr>
                </a:solidFill>
              </a:rPr>
              <a:t> &lt;filename&gt;</a:t>
            </a:r>
          </a:p>
          <a:p>
            <a:pPr lvl="1" eaLnBrk="1" hangingPunct="1">
              <a:defRPr/>
            </a:pPr>
            <a:r>
              <a:rPr lang="en-US" altLang="zh-TW" dirty="0"/>
              <a:t>Remove a file</a:t>
            </a:r>
          </a:p>
          <a:p>
            <a:pPr eaLnBrk="1" hangingPunct="1">
              <a:defRPr/>
            </a:pPr>
            <a:endParaRPr lang="en-US" altLang="zh-TW" sz="8000" dirty="0"/>
          </a:p>
          <a:p>
            <a:pPr eaLnBrk="1" hangingPunct="1">
              <a:defRPr/>
            </a:pPr>
            <a:r>
              <a:rPr lang="en-US" altLang="zh-TW" b="1" dirty="0" err="1">
                <a:solidFill>
                  <a:schemeClr val="accent3">
                    <a:lumMod val="75000"/>
                  </a:schemeClr>
                </a:solidFill>
              </a:rPr>
              <a:t>rm</a:t>
            </a:r>
            <a:r>
              <a:rPr lang="en-US" altLang="zh-TW" b="1" dirty="0">
                <a:solidFill>
                  <a:schemeClr val="accent3">
                    <a:lumMod val="75000"/>
                  </a:schemeClr>
                </a:solidFill>
              </a:rPr>
              <a:t> –</a:t>
            </a:r>
            <a:r>
              <a:rPr lang="en-US" altLang="zh-TW" b="1" dirty="0" err="1">
                <a:solidFill>
                  <a:schemeClr val="accent3">
                    <a:lumMod val="75000"/>
                  </a:schemeClr>
                </a:solidFill>
              </a:rPr>
              <a:t>rf</a:t>
            </a:r>
            <a:r>
              <a:rPr lang="en-US" altLang="zh-TW" b="1" dirty="0">
                <a:solidFill>
                  <a:schemeClr val="accent3">
                    <a:lumMod val="75000"/>
                  </a:schemeClr>
                </a:solidFill>
              </a:rPr>
              <a:t> &lt;directory&gt;</a:t>
            </a:r>
          </a:p>
          <a:p>
            <a:pPr lvl="1" eaLnBrk="1" hangingPunct="1">
              <a:defRPr/>
            </a:pPr>
            <a:r>
              <a:rPr lang="en-US" altLang="zh-TW" dirty="0"/>
              <a:t>Remove the directory and recursively remove all the files and sub-directories within the directory</a:t>
            </a:r>
            <a:endParaRPr lang="zh-TW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05B42C-6D70-4A21-8413-BE8DE39A2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178" y="2636135"/>
            <a:ext cx="7180956" cy="13651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5582A45-4964-45BC-B4D2-3A39288B9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231" y="5109242"/>
            <a:ext cx="6199538" cy="129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22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/>
              <a:t>Intro. to Linux Terminal Command (5)</a:t>
            </a:r>
            <a:endParaRPr lang="zh-TW" altLang="en-US" dirty="0"/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 </a:t>
            </a:r>
            <a:r>
              <a:rPr lang="en-US" altLang="zh-TW" b="1" dirty="0" err="1">
                <a:solidFill>
                  <a:schemeClr val="accent3">
                    <a:lumMod val="75000"/>
                  </a:schemeClr>
                </a:solidFill>
              </a:rPr>
              <a:t>cp</a:t>
            </a:r>
            <a:r>
              <a:rPr lang="en-US" altLang="zh-TW" b="1" dirty="0">
                <a:solidFill>
                  <a:schemeClr val="accent3">
                    <a:lumMod val="75000"/>
                  </a:schemeClr>
                </a:solidFill>
              </a:rPr>
              <a:t> &lt;source&gt; &lt;destination&gt;</a:t>
            </a:r>
          </a:p>
          <a:p>
            <a:pPr lvl="1" eaLnBrk="1" hangingPunct="1">
              <a:defRPr/>
            </a:pPr>
            <a:r>
              <a:rPr lang="en-US" altLang="zh-TW" dirty="0"/>
              <a:t>Copy the source file to the destination file</a:t>
            </a:r>
          </a:p>
          <a:p>
            <a:pPr eaLnBrk="1" hangingPunct="1">
              <a:defRPr/>
            </a:pPr>
            <a:endParaRPr lang="en-US" altLang="zh-TW" b="1" dirty="0"/>
          </a:p>
          <a:p>
            <a:pPr eaLnBrk="1" hangingPunct="1">
              <a:defRPr/>
            </a:pPr>
            <a:endParaRPr lang="en-US" altLang="zh-TW" sz="2400" b="1" dirty="0"/>
          </a:p>
          <a:p>
            <a:pPr eaLnBrk="1" hangingPunct="1">
              <a:defRPr/>
            </a:pPr>
            <a:endParaRPr lang="en-US" altLang="zh-TW" b="1" dirty="0"/>
          </a:p>
          <a:p>
            <a:pPr eaLnBrk="1" hangingPunct="1">
              <a:defRPr/>
            </a:pPr>
            <a:r>
              <a:rPr lang="en-US" altLang="zh-TW" b="1" dirty="0"/>
              <a:t> </a:t>
            </a:r>
            <a:r>
              <a:rPr lang="en-US" altLang="zh-TW" b="1" dirty="0">
                <a:solidFill>
                  <a:schemeClr val="accent3">
                    <a:lumMod val="75000"/>
                  </a:schemeClr>
                </a:solidFill>
              </a:rPr>
              <a:t>mv &lt;source&gt; &lt;destination&gt;</a:t>
            </a:r>
          </a:p>
          <a:p>
            <a:pPr lvl="1" eaLnBrk="1" hangingPunct="1">
              <a:defRPr/>
            </a:pPr>
            <a:r>
              <a:rPr lang="en-US" altLang="zh-TW" dirty="0"/>
              <a:t>Move the source file to the destination file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927DDF5-9712-415A-8EFB-82A9DAECF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930" y="5036407"/>
            <a:ext cx="6864499" cy="145646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C2D9169-4002-44B0-8E4B-D22B72F88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277" y="2735659"/>
            <a:ext cx="6635445" cy="138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/>
              <a:t>Object</a:t>
            </a:r>
            <a:endParaRPr lang="zh-TW" altLang="en-US" b="1"/>
          </a:p>
        </p:txBody>
      </p:sp>
      <p:sp>
        <p:nvSpPr>
          <p:cNvPr id="5123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Objects are representations of real world entities</a:t>
            </a:r>
          </a:p>
          <a:p>
            <a:pPr eaLnBrk="1" hangingPunct="1"/>
            <a:r>
              <a:rPr lang="en-US" altLang="zh-TW" dirty="0"/>
              <a:t>Objects have two properties</a:t>
            </a:r>
          </a:p>
          <a:p>
            <a:pPr lvl="1" eaLnBrk="1" hangingPunct="1"/>
            <a:r>
              <a:rPr lang="en-US" altLang="zh-TW" b="1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Field</a:t>
            </a:r>
            <a:endParaRPr lang="en-US" altLang="zh-TW" dirty="0"/>
          </a:p>
          <a:p>
            <a:pPr lvl="1" eaLnBrk="1" hangingPunct="1"/>
            <a:r>
              <a:rPr lang="en-US" altLang="zh-TW" b="1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Method</a:t>
            </a:r>
          </a:p>
          <a:p>
            <a:pPr eaLnBrk="1" hangingPunct="1"/>
            <a:r>
              <a:rPr lang="en-US" altLang="zh-TW" dirty="0"/>
              <a:t>Fields tell you what an object is (properties)</a:t>
            </a:r>
          </a:p>
          <a:p>
            <a:pPr eaLnBrk="1" hangingPunct="1"/>
            <a:r>
              <a:rPr lang="en-US" altLang="zh-TW" dirty="0"/>
              <a:t>Methods tell you what an object does (tasks)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547D72-68FE-4D32-AF37-B0AE9FCD0672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62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/>
              <a:t>Class</a:t>
            </a:r>
            <a:endParaRPr lang="zh-TW" altLang="en-US"/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>
          <a:xfrm>
            <a:off x="1981200" y="1567334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TW" dirty="0"/>
              <a:t>A class is a template to create objects</a:t>
            </a:r>
          </a:p>
          <a:p>
            <a:pPr eaLnBrk="1" hangingPunct="1"/>
            <a:r>
              <a:rPr lang="en-US" altLang="zh-TW" dirty="0"/>
              <a:t>A class is often defined by a source file</a:t>
            </a:r>
            <a:endParaRPr lang="zh-TW" altLang="en-US" dirty="0"/>
          </a:p>
        </p:txBody>
      </p:sp>
      <p:grpSp>
        <p:nvGrpSpPr>
          <p:cNvPr id="2" name="群組 17"/>
          <p:cNvGrpSpPr>
            <a:grpSpLocks/>
          </p:cNvGrpSpPr>
          <p:nvPr/>
        </p:nvGrpSpPr>
        <p:grpSpPr bwMode="auto">
          <a:xfrm>
            <a:off x="2351089" y="3317206"/>
            <a:ext cx="2592387" cy="2632075"/>
            <a:chOff x="3131840" y="2793702"/>
            <a:chExt cx="2592288" cy="2632358"/>
          </a:xfrm>
        </p:grpSpPr>
        <p:sp>
          <p:nvSpPr>
            <p:cNvPr id="8" name="圓角矩形 7"/>
            <p:cNvSpPr/>
            <p:nvPr/>
          </p:nvSpPr>
          <p:spPr>
            <a:xfrm>
              <a:off x="3131840" y="2833394"/>
              <a:ext cx="2592288" cy="2592666"/>
            </a:xfrm>
            <a:prstGeom prst="roundRect">
              <a:avLst>
                <a:gd name="adj" fmla="val 9766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708080" y="2793702"/>
              <a:ext cx="1439808" cy="4000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b="1" dirty="0">
                  <a:solidFill>
                    <a:schemeClr val="accent3">
                      <a:lumMod val="50000"/>
                    </a:schemeClr>
                  </a:solidFill>
                </a:rPr>
                <a:t>Student</a:t>
              </a:r>
              <a:endParaRPr lang="zh-TW" altLang="en-US" sz="20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3347732" y="4941821"/>
              <a:ext cx="2160504" cy="33976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b="1" dirty="0" err="1">
                  <a:solidFill>
                    <a:schemeClr val="accent3">
                      <a:lumMod val="50000"/>
                    </a:schemeClr>
                  </a:solidFill>
                  <a:latin typeface="Calibri" pitchFamily="34" charset="0"/>
                </a:rPr>
                <a:t>setMajor</a:t>
              </a:r>
              <a:r>
                <a:rPr lang="en-US" altLang="zh-TW" b="1" dirty="0">
                  <a:solidFill>
                    <a:schemeClr val="accent3">
                      <a:lumMod val="50000"/>
                    </a:schemeClr>
                  </a:solidFill>
                  <a:latin typeface="Calibri" pitchFamily="34" charset="0"/>
                </a:rPr>
                <a:t>()</a:t>
              </a:r>
              <a:endParaRPr lang="zh-TW" altLang="en-US" b="1" dirty="0">
                <a:solidFill>
                  <a:schemeClr val="accent3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3347732" y="4417890"/>
              <a:ext cx="2160504" cy="34134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b="1" dirty="0" err="1">
                  <a:solidFill>
                    <a:schemeClr val="accent3">
                      <a:lumMod val="50000"/>
                    </a:schemeClr>
                  </a:solidFill>
                  <a:latin typeface="Calibri" pitchFamily="34" charset="0"/>
                </a:rPr>
                <a:t>getName</a:t>
              </a:r>
              <a:r>
                <a:rPr lang="en-US" altLang="zh-TW" b="1" dirty="0">
                  <a:solidFill>
                    <a:schemeClr val="accent3">
                      <a:lumMod val="50000"/>
                    </a:schemeClr>
                  </a:solidFill>
                  <a:latin typeface="Calibri" pitchFamily="34" charset="0"/>
                </a:rPr>
                <a:t>()</a:t>
              </a:r>
              <a:endParaRPr lang="zh-TW" altLang="en-US" b="1" dirty="0">
                <a:solidFill>
                  <a:schemeClr val="accent3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grpSp>
          <p:nvGrpSpPr>
            <p:cNvPr id="3" name="群組 11"/>
            <p:cNvGrpSpPr>
              <a:grpSpLocks/>
            </p:cNvGrpSpPr>
            <p:nvPr/>
          </p:nvGrpSpPr>
          <p:grpSpPr bwMode="auto">
            <a:xfrm>
              <a:off x="3347864" y="3121804"/>
              <a:ext cx="2160240" cy="576064"/>
              <a:chOff x="3347864" y="3121804"/>
              <a:chExt cx="2160240" cy="576064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347732" y="3409718"/>
                <a:ext cx="2160504" cy="28736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19" name="文字方塊 10"/>
              <p:cNvSpPr txBox="1"/>
              <p:nvPr/>
            </p:nvSpPr>
            <p:spPr>
              <a:xfrm>
                <a:off x="3852538" y="3122350"/>
                <a:ext cx="1150893" cy="33817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TW" sz="1600" b="1" dirty="0">
                    <a:solidFill>
                      <a:schemeClr val="accent3">
                        <a:lumMod val="50000"/>
                      </a:schemeClr>
                    </a:solidFill>
                  </a:rPr>
                  <a:t>Name</a:t>
                </a:r>
                <a:endParaRPr lang="zh-TW" altLang="en-US" sz="16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" name="群組 12"/>
            <p:cNvGrpSpPr>
              <a:grpSpLocks/>
            </p:cNvGrpSpPr>
            <p:nvPr/>
          </p:nvGrpSpPr>
          <p:grpSpPr bwMode="auto">
            <a:xfrm>
              <a:off x="3347864" y="3697868"/>
              <a:ext cx="2160240" cy="576064"/>
              <a:chOff x="3347864" y="2905780"/>
              <a:chExt cx="2160240" cy="57606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3347732" y="3193955"/>
                <a:ext cx="2160504" cy="2873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3852538" y="2904999"/>
                <a:ext cx="1150893" cy="33817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TW" sz="1600" b="1" dirty="0">
                    <a:solidFill>
                      <a:schemeClr val="accent3">
                        <a:lumMod val="50000"/>
                      </a:schemeClr>
                    </a:solidFill>
                  </a:rPr>
                  <a:t>Major</a:t>
                </a:r>
                <a:endParaRPr lang="zh-TW" altLang="en-US" sz="16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4943475" y="2813150"/>
            <a:ext cx="4681538" cy="2632075"/>
            <a:chOff x="3419475" y="2276475"/>
            <a:chExt cx="4681538" cy="2632075"/>
          </a:xfrm>
        </p:grpSpPr>
        <p:grpSp>
          <p:nvGrpSpPr>
            <p:cNvPr id="7" name="群組 17"/>
            <p:cNvGrpSpPr>
              <a:grpSpLocks/>
            </p:cNvGrpSpPr>
            <p:nvPr/>
          </p:nvGrpSpPr>
          <p:grpSpPr bwMode="auto">
            <a:xfrm>
              <a:off x="5508625" y="2276475"/>
              <a:ext cx="2592388" cy="2632075"/>
              <a:chOff x="3131840" y="2793702"/>
              <a:chExt cx="2592288" cy="2632358"/>
            </a:xfrm>
          </p:grpSpPr>
          <p:sp>
            <p:nvSpPr>
              <p:cNvPr id="60" name="圓角矩形 59"/>
              <p:cNvSpPr/>
              <p:nvPr/>
            </p:nvSpPr>
            <p:spPr>
              <a:xfrm>
                <a:off x="3131840" y="2833394"/>
                <a:ext cx="2592288" cy="2592666"/>
              </a:xfrm>
              <a:prstGeom prst="roundRect">
                <a:avLst>
                  <a:gd name="adj" fmla="val 976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61" name="文字方塊 60"/>
              <p:cNvSpPr txBox="1"/>
              <p:nvPr/>
            </p:nvSpPr>
            <p:spPr>
              <a:xfrm>
                <a:off x="3708081" y="2793702"/>
                <a:ext cx="1439806" cy="40009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TW" sz="2000" b="1" dirty="0">
                    <a:solidFill>
                      <a:schemeClr val="accent3">
                        <a:lumMod val="50000"/>
                      </a:schemeClr>
                    </a:solidFill>
                  </a:rPr>
                  <a:t>Student</a:t>
                </a:r>
                <a:endParaRPr lang="zh-TW" altLang="en-US" sz="20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圓角矩形 61"/>
              <p:cNvSpPr/>
              <p:nvPr/>
            </p:nvSpPr>
            <p:spPr>
              <a:xfrm>
                <a:off x="3347732" y="4941821"/>
                <a:ext cx="2160505" cy="33976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b="1" dirty="0" err="1">
                    <a:solidFill>
                      <a:schemeClr val="accent3">
                        <a:lumMod val="50000"/>
                      </a:schemeClr>
                    </a:solidFill>
                    <a:latin typeface="Calibri" pitchFamily="34" charset="0"/>
                  </a:rPr>
                  <a:t>setMajor</a:t>
                </a:r>
                <a:r>
                  <a:rPr lang="en-US" altLang="zh-TW" b="1" dirty="0">
                    <a:solidFill>
                      <a:schemeClr val="accent3">
                        <a:lumMod val="50000"/>
                      </a:schemeClr>
                    </a:solidFill>
                    <a:latin typeface="Calibri" pitchFamily="34" charset="0"/>
                  </a:rPr>
                  <a:t>()</a:t>
                </a:r>
                <a:endParaRPr lang="zh-TW" altLang="en-US" b="1" dirty="0">
                  <a:solidFill>
                    <a:schemeClr val="accent3">
                      <a:lumMod val="50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63" name="圓角矩形 62"/>
              <p:cNvSpPr/>
              <p:nvPr/>
            </p:nvSpPr>
            <p:spPr>
              <a:xfrm>
                <a:off x="3347731" y="4417890"/>
                <a:ext cx="2160505" cy="341349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b="1" dirty="0" err="1">
                    <a:solidFill>
                      <a:schemeClr val="accent3">
                        <a:lumMod val="50000"/>
                      </a:schemeClr>
                    </a:solidFill>
                    <a:latin typeface="Calibri" pitchFamily="34" charset="0"/>
                  </a:rPr>
                  <a:t>getName</a:t>
                </a:r>
                <a:r>
                  <a:rPr lang="en-US" altLang="zh-TW" b="1" dirty="0">
                    <a:solidFill>
                      <a:schemeClr val="accent3">
                        <a:lumMod val="50000"/>
                      </a:schemeClr>
                    </a:solidFill>
                    <a:latin typeface="Calibri" pitchFamily="34" charset="0"/>
                  </a:rPr>
                  <a:t>()</a:t>
                </a:r>
                <a:endParaRPr lang="zh-TW" altLang="en-US" b="1" dirty="0">
                  <a:solidFill>
                    <a:schemeClr val="accent3">
                      <a:lumMod val="50000"/>
                    </a:schemeClr>
                  </a:solidFill>
                  <a:latin typeface="Calibri" pitchFamily="34" charset="0"/>
                </a:endParaRPr>
              </a:p>
            </p:txBody>
          </p:sp>
          <p:grpSp>
            <p:nvGrpSpPr>
              <p:cNvPr id="12" name="群組 63"/>
              <p:cNvGrpSpPr>
                <a:grpSpLocks/>
              </p:cNvGrpSpPr>
              <p:nvPr/>
            </p:nvGrpSpPr>
            <p:grpSpPr bwMode="auto">
              <a:xfrm>
                <a:off x="3347864" y="3121804"/>
                <a:ext cx="2160240" cy="576064"/>
                <a:chOff x="3347864" y="3121804"/>
                <a:chExt cx="2160240" cy="576064"/>
              </a:xfrm>
            </p:grpSpPr>
            <p:sp>
              <p:nvSpPr>
                <p:cNvPr id="70" name="矩形 69"/>
                <p:cNvSpPr/>
                <p:nvPr/>
              </p:nvSpPr>
              <p:spPr>
                <a:xfrm>
                  <a:off x="3347732" y="3409718"/>
                  <a:ext cx="2160505" cy="287369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85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TW" b="1" dirty="0">
                      <a:solidFill>
                        <a:srgbClr val="FF0000"/>
                      </a:solidFill>
                      <a:latin typeface="Calibri" pitchFamily="34" charset="0"/>
                    </a:rPr>
                    <a:t>Michael</a:t>
                  </a:r>
                  <a:endParaRPr lang="zh-TW" altLang="en-US" b="1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71" name="文字方塊 10"/>
                <p:cNvSpPr txBox="1"/>
                <p:nvPr/>
              </p:nvSpPr>
              <p:spPr>
                <a:xfrm>
                  <a:off x="3852538" y="3122350"/>
                  <a:ext cx="1150894" cy="338173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TW" sz="1600" b="1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Name</a:t>
                  </a:r>
                  <a:endParaRPr lang="zh-TW" altLang="en-US" sz="1600" b="1" dirty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3" name="群組 64"/>
              <p:cNvGrpSpPr>
                <a:grpSpLocks/>
              </p:cNvGrpSpPr>
              <p:nvPr/>
            </p:nvGrpSpPr>
            <p:grpSpPr bwMode="auto">
              <a:xfrm>
                <a:off x="3347732" y="3697087"/>
                <a:ext cx="2160505" cy="576324"/>
                <a:chOff x="3347732" y="2904999"/>
                <a:chExt cx="2160505" cy="576324"/>
              </a:xfrm>
            </p:grpSpPr>
            <p:sp>
              <p:nvSpPr>
                <p:cNvPr id="68" name="矩形 67"/>
                <p:cNvSpPr/>
                <p:nvPr/>
              </p:nvSpPr>
              <p:spPr>
                <a:xfrm>
                  <a:off x="3347732" y="3193955"/>
                  <a:ext cx="2160505" cy="28736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85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TW" b="1" dirty="0">
                      <a:solidFill>
                        <a:srgbClr val="FF0000"/>
                      </a:solidFill>
                      <a:latin typeface="Calibri" pitchFamily="34" charset="0"/>
                    </a:rPr>
                    <a:t>Computer Science</a:t>
                  </a:r>
                  <a:endParaRPr lang="zh-TW" altLang="en-US" b="1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69" name="文字方塊 68"/>
                <p:cNvSpPr txBox="1"/>
                <p:nvPr/>
              </p:nvSpPr>
              <p:spPr>
                <a:xfrm>
                  <a:off x="3852538" y="2904999"/>
                  <a:ext cx="1150894" cy="338173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TW" sz="1600" b="1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Major</a:t>
                  </a:r>
                  <a:endParaRPr lang="zh-TW" altLang="en-US" sz="1600" b="1" dirty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95" name="直線接點 94"/>
            <p:cNvCxnSpPr>
              <a:stCxn id="8" idx="3"/>
              <a:endCxn id="60" idx="1"/>
            </p:cNvCxnSpPr>
            <p:nvPr/>
          </p:nvCxnSpPr>
          <p:spPr>
            <a:xfrm flipV="1">
              <a:off x="3419475" y="3612357"/>
              <a:ext cx="2089150" cy="504056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"/>
          <p:cNvGrpSpPr>
            <a:grpSpLocks/>
          </p:cNvGrpSpPr>
          <p:nvPr/>
        </p:nvGrpSpPr>
        <p:grpSpPr bwMode="auto">
          <a:xfrm>
            <a:off x="4943476" y="4109294"/>
            <a:ext cx="4176713" cy="2632075"/>
            <a:chOff x="3419475" y="4005263"/>
            <a:chExt cx="4176713" cy="2632075"/>
          </a:xfrm>
        </p:grpSpPr>
        <p:grpSp>
          <p:nvGrpSpPr>
            <p:cNvPr id="20" name="群組 17"/>
            <p:cNvGrpSpPr>
              <a:grpSpLocks/>
            </p:cNvGrpSpPr>
            <p:nvPr/>
          </p:nvGrpSpPr>
          <p:grpSpPr bwMode="auto">
            <a:xfrm>
              <a:off x="5003800" y="4005263"/>
              <a:ext cx="2592388" cy="2632075"/>
              <a:chOff x="3131840" y="2793702"/>
              <a:chExt cx="2592288" cy="2632358"/>
            </a:xfrm>
          </p:grpSpPr>
          <p:sp>
            <p:nvSpPr>
              <p:cNvPr id="76" name="圓角矩形 75"/>
              <p:cNvSpPr/>
              <p:nvPr/>
            </p:nvSpPr>
            <p:spPr>
              <a:xfrm>
                <a:off x="3131840" y="2833393"/>
                <a:ext cx="2592288" cy="2592667"/>
              </a:xfrm>
              <a:prstGeom prst="roundRect">
                <a:avLst>
                  <a:gd name="adj" fmla="val 976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3708081" y="2793702"/>
                <a:ext cx="1439806" cy="40009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TW" sz="2000" b="1" dirty="0">
                    <a:solidFill>
                      <a:schemeClr val="accent3">
                        <a:lumMod val="50000"/>
                      </a:schemeClr>
                    </a:solidFill>
                  </a:rPr>
                  <a:t>Student</a:t>
                </a:r>
                <a:endParaRPr lang="zh-TW" altLang="en-US" sz="20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8" name="圓角矩形 77"/>
              <p:cNvSpPr/>
              <p:nvPr/>
            </p:nvSpPr>
            <p:spPr>
              <a:xfrm>
                <a:off x="3347732" y="4941820"/>
                <a:ext cx="2160505" cy="33976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b="1" dirty="0" err="1">
                    <a:solidFill>
                      <a:schemeClr val="accent3">
                        <a:lumMod val="50000"/>
                      </a:schemeClr>
                    </a:solidFill>
                    <a:latin typeface="Calibri" pitchFamily="34" charset="0"/>
                  </a:rPr>
                  <a:t>setMajor</a:t>
                </a:r>
                <a:r>
                  <a:rPr lang="en-US" altLang="zh-TW" b="1" dirty="0">
                    <a:solidFill>
                      <a:schemeClr val="accent3">
                        <a:lumMod val="50000"/>
                      </a:schemeClr>
                    </a:solidFill>
                    <a:latin typeface="Calibri" pitchFamily="34" charset="0"/>
                  </a:rPr>
                  <a:t>()</a:t>
                </a:r>
                <a:endParaRPr lang="zh-TW" altLang="en-US" b="1" dirty="0">
                  <a:solidFill>
                    <a:schemeClr val="accent3">
                      <a:lumMod val="50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79" name="圓角矩形 78"/>
              <p:cNvSpPr/>
              <p:nvPr/>
            </p:nvSpPr>
            <p:spPr>
              <a:xfrm>
                <a:off x="3347732" y="4417889"/>
                <a:ext cx="2160505" cy="34135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TW" b="1" dirty="0" err="1">
                    <a:solidFill>
                      <a:schemeClr val="accent3">
                        <a:lumMod val="50000"/>
                      </a:schemeClr>
                    </a:solidFill>
                    <a:latin typeface="Calibri" pitchFamily="34" charset="0"/>
                  </a:rPr>
                  <a:t>getName</a:t>
                </a:r>
                <a:r>
                  <a:rPr lang="en-US" altLang="zh-TW" b="1" dirty="0">
                    <a:solidFill>
                      <a:schemeClr val="accent3">
                        <a:lumMod val="50000"/>
                      </a:schemeClr>
                    </a:solidFill>
                    <a:latin typeface="Calibri" pitchFamily="34" charset="0"/>
                  </a:rPr>
                  <a:t>()</a:t>
                </a:r>
                <a:endParaRPr lang="zh-TW" altLang="en-US" b="1" dirty="0">
                  <a:solidFill>
                    <a:schemeClr val="accent3">
                      <a:lumMod val="50000"/>
                    </a:schemeClr>
                  </a:solidFill>
                  <a:latin typeface="Calibri" pitchFamily="34" charset="0"/>
                </a:endParaRPr>
              </a:p>
            </p:txBody>
          </p:sp>
          <p:grpSp>
            <p:nvGrpSpPr>
              <p:cNvPr id="21" name="群組 63"/>
              <p:cNvGrpSpPr>
                <a:grpSpLocks/>
              </p:cNvGrpSpPr>
              <p:nvPr/>
            </p:nvGrpSpPr>
            <p:grpSpPr bwMode="auto">
              <a:xfrm>
                <a:off x="3347864" y="3121804"/>
                <a:ext cx="2160240" cy="576064"/>
                <a:chOff x="3347864" y="3121804"/>
                <a:chExt cx="2160240" cy="576064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3347732" y="3409718"/>
                  <a:ext cx="2160505" cy="28736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85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TW" b="1" dirty="0">
                      <a:solidFill>
                        <a:srgbClr val="FF0000"/>
                      </a:solidFill>
                      <a:latin typeface="Calibri" pitchFamily="34" charset="0"/>
                    </a:rPr>
                    <a:t>Raymond</a:t>
                  </a:r>
                  <a:endParaRPr lang="zh-TW" altLang="en-US" b="1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87" name="文字方塊 10"/>
                <p:cNvSpPr txBox="1"/>
                <p:nvPr/>
              </p:nvSpPr>
              <p:spPr>
                <a:xfrm>
                  <a:off x="3852538" y="3122349"/>
                  <a:ext cx="1150894" cy="33817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TW" sz="1600" b="1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Name</a:t>
                  </a:r>
                  <a:endParaRPr lang="zh-TW" altLang="en-US" sz="1600" b="1" dirty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22" name="群組 64"/>
              <p:cNvGrpSpPr>
                <a:grpSpLocks/>
              </p:cNvGrpSpPr>
              <p:nvPr/>
            </p:nvGrpSpPr>
            <p:grpSpPr bwMode="auto">
              <a:xfrm>
                <a:off x="3347864" y="3697868"/>
                <a:ext cx="2160240" cy="576064"/>
                <a:chOff x="3347864" y="2905780"/>
                <a:chExt cx="2160240" cy="576064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3347732" y="3193954"/>
                  <a:ext cx="2160505" cy="287369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85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TW" b="1" dirty="0">
                      <a:solidFill>
                        <a:srgbClr val="FF0000"/>
                      </a:solidFill>
                      <a:latin typeface="Calibri" pitchFamily="34" charset="0"/>
                    </a:rPr>
                    <a:t>Mathematics</a:t>
                  </a:r>
                  <a:endParaRPr lang="zh-TW" altLang="en-US" b="1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85" name="文字方塊 84"/>
                <p:cNvSpPr txBox="1"/>
                <p:nvPr/>
              </p:nvSpPr>
              <p:spPr>
                <a:xfrm>
                  <a:off x="3852538" y="2904998"/>
                  <a:ext cx="1150894" cy="33817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TW" sz="1600" b="1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Major</a:t>
                  </a:r>
                  <a:endParaRPr lang="zh-TW" altLang="en-US" sz="1600" b="1" dirty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98" name="直線接點 97"/>
            <p:cNvCxnSpPr>
              <a:stCxn id="8" idx="3"/>
              <a:endCxn id="76" idx="1"/>
            </p:cNvCxnSpPr>
            <p:nvPr/>
          </p:nvCxnSpPr>
          <p:spPr>
            <a:xfrm>
              <a:off x="3419475" y="4549057"/>
              <a:ext cx="1584325" cy="792087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投影片編號版面配置區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547D72-68FE-4D32-AF37-B0AE9FCD0672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grpSp>
        <p:nvGrpSpPr>
          <p:cNvPr id="42" name="Group 5"/>
          <p:cNvGrpSpPr>
            <a:grpSpLocks/>
          </p:cNvGrpSpPr>
          <p:nvPr/>
        </p:nvGrpSpPr>
        <p:grpSpPr bwMode="auto">
          <a:xfrm>
            <a:off x="377895" y="4005363"/>
            <a:ext cx="2164268" cy="695375"/>
            <a:chOff x="827088" y="2852738"/>
            <a:chExt cx="2449512" cy="863600"/>
          </a:xfrm>
        </p:grpSpPr>
        <p:sp>
          <p:nvSpPr>
            <p:cNvPr id="43" name="文字方塊 18"/>
            <p:cNvSpPr txBox="1">
              <a:spLocks noChangeArrowheads="1"/>
            </p:cNvSpPr>
            <p:nvPr/>
          </p:nvSpPr>
          <p:spPr bwMode="auto">
            <a:xfrm>
              <a:off x="827088" y="2852738"/>
              <a:ext cx="14414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800" b="1" dirty="0">
                  <a:latin typeface="Calibri" pitchFamily="34" charset="0"/>
                </a:rPr>
                <a:t>Fields</a:t>
              </a:r>
              <a:endParaRPr lang="zh-TW" altLang="en-US" sz="2800" b="1" dirty="0">
                <a:latin typeface="Calibri" pitchFamily="34" charset="0"/>
              </a:endParaRPr>
            </a:p>
          </p:txBody>
        </p:sp>
        <p:cxnSp>
          <p:nvCxnSpPr>
            <p:cNvPr id="44" name="直線單箭頭接點 24"/>
            <p:cNvCxnSpPr/>
            <p:nvPr/>
          </p:nvCxnSpPr>
          <p:spPr>
            <a:xfrm flipV="1">
              <a:off x="2124075" y="2924175"/>
              <a:ext cx="1152525" cy="14446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26"/>
            <p:cNvCxnSpPr/>
            <p:nvPr/>
          </p:nvCxnSpPr>
          <p:spPr>
            <a:xfrm>
              <a:off x="2124075" y="3284538"/>
              <a:ext cx="1152525" cy="4318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7"/>
          <p:cNvGrpSpPr>
            <a:grpSpLocks/>
          </p:cNvGrpSpPr>
          <p:nvPr/>
        </p:nvGrpSpPr>
        <p:grpSpPr bwMode="auto">
          <a:xfrm>
            <a:off x="113289" y="4947490"/>
            <a:ext cx="2428874" cy="762109"/>
            <a:chOff x="539750" y="4581525"/>
            <a:chExt cx="2663825" cy="1008063"/>
          </a:xfrm>
        </p:grpSpPr>
        <p:sp>
          <p:nvSpPr>
            <p:cNvPr id="47" name="文字方塊 19"/>
            <p:cNvSpPr txBox="1">
              <a:spLocks noChangeArrowheads="1"/>
            </p:cNvSpPr>
            <p:nvPr/>
          </p:nvSpPr>
          <p:spPr bwMode="auto">
            <a:xfrm>
              <a:off x="539750" y="4778375"/>
              <a:ext cx="1655763" cy="522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800" b="1">
                  <a:latin typeface="Calibri" pitchFamily="34" charset="0"/>
                </a:rPr>
                <a:t>Methods</a:t>
              </a:r>
              <a:endParaRPr lang="zh-TW" altLang="en-US" sz="2800" b="1">
                <a:latin typeface="Calibri" pitchFamily="34" charset="0"/>
              </a:endParaRPr>
            </a:p>
          </p:txBody>
        </p:sp>
        <p:cxnSp>
          <p:nvCxnSpPr>
            <p:cNvPr id="48" name="直線單箭頭接點 29"/>
            <p:cNvCxnSpPr/>
            <p:nvPr/>
          </p:nvCxnSpPr>
          <p:spPr>
            <a:xfrm flipV="1">
              <a:off x="2124075" y="4581525"/>
              <a:ext cx="1079500" cy="36036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30"/>
            <p:cNvCxnSpPr/>
            <p:nvPr/>
          </p:nvCxnSpPr>
          <p:spPr>
            <a:xfrm>
              <a:off x="2124075" y="5157788"/>
              <a:ext cx="1079500" cy="4318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800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a typeface="新細明體" pitchFamily="18" charset="-120"/>
              </a:rPr>
              <a:t>Class field and Class method (</a:t>
            </a:r>
            <a:r>
              <a:rPr lang="en-US" altLang="zh-TW" b="1" dirty="0">
                <a:solidFill>
                  <a:srgbClr val="00B050"/>
                </a:solidFill>
                <a:ea typeface="新細明體" pitchFamily="18" charset="-120"/>
              </a:rPr>
              <a:t>static</a:t>
            </a:r>
            <a:r>
              <a:rPr lang="en-US" altLang="zh-TW" b="1" dirty="0">
                <a:ea typeface="新細明體" pitchFamily="18" charset="-12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/>
            <a:r>
              <a:rPr lang="en-US" altLang="zh-TW" dirty="0"/>
              <a:t>A class can also have fields and methods!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9556" y="2620071"/>
            <a:ext cx="799288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Class field and class method belong to class and can be accessed without an object.</a:t>
            </a:r>
          </a:p>
        </p:txBody>
      </p:sp>
      <p:sp>
        <p:nvSpPr>
          <p:cNvPr id="6" name="Rectangle 5"/>
          <p:cNvSpPr/>
          <p:nvPr/>
        </p:nvSpPr>
        <p:spPr>
          <a:xfrm>
            <a:off x="2099556" y="4221089"/>
            <a:ext cx="7992888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Object field and object method belong to an object and can be accessed by that object through its reference.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547D72-68FE-4D32-AF37-B0AE9FCD0672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95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新細明體" pitchFamily="18" charset="-120"/>
              </a:rPr>
              <a:t>Class field and Class method (2)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943225" y="2060576"/>
            <a:ext cx="2592388" cy="3884613"/>
            <a:chOff x="1007605" y="2208365"/>
            <a:chExt cx="2592387" cy="3884931"/>
          </a:xfrm>
        </p:grpSpPr>
        <p:sp>
          <p:nvSpPr>
            <p:cNvPr id="5" name="圓角矩形 7"/>
            <p:cNvSpPr/>
            <p:nvPr/>
          </p:nvSpPr>
          <p:spPr bwMode="auto">
            <a:xfrm>
              <a:off x="1007605" y="2248056"/>
              <a:ext cx="2592387" cy="3845240"/>
            </a:xfrm>
            <a:prstGeom prst="roundRect">
              <a:avLst>
                <a:gd name="adj" fmla="val 9766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6" name="文字方塊 8"/>
            <p:cNvSpPr txBox="1"/>
            <p:nvPr/>
          </p:nvSpPr>
          <p:spPr bwMode="auto">
            <a:xfrm>
              <a:off x="1583868" y="2208365"/>
              <a:ext cx="1439861" cy="4000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b="1" dirty="0">
                  <a:solidFill>
                    <a:schemeClr val="accent3">
                      <a:lumMod val="50000"/>
                    </a:schemeClr>
                  </a:solidFill>
                </a:rPr>
                <a:t>Student</a:t>
              </a:r>
              <a:endParaRPr lang="zh-TW" altLang="en-US" sz="20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grpSp>
          <p:nvGrpSpPr>
            <p:cNvPr id="3" name="群組 11"/>
            <p:cNvGrpSpPr>
              <a:grpSpLocks/>
            </p:cNvGrpSpPr>
            <p:nvPr/>
          </p:nvGrpSpPr>
          <p:grpSpPr bwMode="auto">
            <a:xfrm>
              <a:off x="1223505" y="2565582"/>
              <a:ext cx="2160587" cy="546145"/>
              <a:chOff x="3347732" y="3150952"/>
              <a:chExt cx="2160504" cy="546203"/>
            </a:xfrm>
          </p:grpSpPr>
          <p:sp>
            <p:nvSpPr>
              <p:cNvPr id="15" name="矩形 17"/>
              <p:cNvSpPr/>
              <p:nvPr/>
            </p:nvSpPr>
            <p:spPr>
              <a:xfrm>
                <a:off x="3347732" y="3409763"/>
                <a:ext cx="2160504" cy="2873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16" name="文字方塊 10"/>
              <p:cNvSpPr txBox="1"/>
              <p:nvPr/>
            </p:nvSpPr>
            <p:spPr>
              <a:xfrm>
                <a:off x="3656910" y="3150952"/>
                <a:ext cx="1511241" cy="338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zh-TW" sz="1600" b="1" dirty="0" err="1">
                    <a:solidFill>
                      <a:schemeClr val="accent6">
                        <a:lumMod val="50000"/>
                      </a:schemeClr>
                    </a:solidFill>
                  </a:rPr>
                  <a:t>NumOfStudent</a:t>
                </a:r>
                <a:endParaRPr lang="zh-TW" altLang="en-US" sz="16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" name="群組 12"/>
            <p:cNvGrpSpPr>
              <a:grpSpLocks/>
            </p:cNvGrpSpPr>
            <p:nvPr/>
          </p:nvGrpSpPr>
          <p:grpSpPr bwMode="auto">
            <a:xfrm>
              <a:off x="1223505" y="3091087"/>
              <a:ext cx="2160587" cy="552495"/>
              <a:chOff x="3347732" y="2884434"/>
              <a:chExt cx="2160504" cy="552555"/>
            </a:xfrm>
          </p:grpSpPr>
          <p:sp>
            <p:nvSpPr>
              <p:cNvPr id="13" name="矩形 15"/>
              <p:cNvSpPr/>
              <p:nvPr/>
            </p:nvSpPr>
            <p:spPr>
              <a:xfrm>
                <a:off x="3347732" y="3149597"/>
                <a:ext cx="2160504" cy="28739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14" name="文字方塊 16"/>
              <p:cNvSpPr txBox="1"/>
              <p:nvPr/>
            </p:nvSpPr>
            <p:spPr>
              <a:xfrm>
                <a:off x="3852537" y="2884434"/>
                <a:ext cx="1150893" cy="33820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TW" sz="1600" b="1" dirty="0">
                    <a:solidFill>
                      <a:schemeClr val="accent3">
                        <a:lumMod val="50000"/>
                      </a:schemeClr>
                    </a:solidFill>
                  </a:rPr>
                  <a:t>Name</a:t>
                </a:r>
                <a:endParaRPr lang="zh-TW" altLang="en-US" sz="16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9" name="群組 12"/>
            <p:cNvGrpSpPr>
              <a:grpSpLocks/>
            </p:cNvGrpSpPr>
            <p:nvPr/>
          </p:nvGrpSpPr>
          <p:grpSpPr bwMode="auto">
            <a:xfrm>
              <a:off x="1223506" y="3645171"/>
              <a:ext cx="2160586" cy="554082"/>
              <a:chOff x="3327729" y="2884356"/>
              <a:chExt cx="2160503" cy="554142"/>
            </a:xfrm>
          </p:grpSpPr>
          <p:sp>
            <p:nvSpPr>
              <p:cNvPr id="18" name="矩形 15"/>
              <p:cNvSpPr/>
              <p:nvPr/>
            </p:nvSpPr>
            <p:spPr>
              <a:xfrm>
                <a:off x="3327729" y="3151107"/>
                <a:ext cx="2160503" cy="28739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19" name="文字方塊 16"/>
              <p:cNvSpPr txBox="1"/>
              <p:nvPr/>
            </p:nvSpPr>
            <p:spPr>
              <a:xfrm>
                <a:off x="3832534" y="2884356"/>
                <a:ext cx="1150892" cy="33820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TW" sz="1600" b="1" dirty="0">
                    <a:solidFill>
                      <a:schemeClr val="accent3">
                        <a:lumMod val="50000"/>
                      </a:schemeClr>
                    </a:solidFill>
                  </a:rPr>
                  <a:t>Major</a:t>
                </a:r>
                <a:endParaRPr lang="zh-TW" altLang="en-US" sz="16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0" name="圓角矩形 10"/>
            <p:cNvSpPr/>
            <p:nvPr/>
          </p:nvSpPr>
          <p:spPr bwMode="auto">
            <a:xfrm>
              <a:off x="1223506" y="4364366"/>
              <a:ext cx="2160586" cy="34134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b="1" dirty="0" err="1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</a:rPr>
                <a:t>getN</a:t>
              </a:r>
              <a:r>
                <a:rPr lang="en-US" altLang="zh-CN" b="1" dirty="0" err="1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</a:rPr>
                <a:t>um</a:t>
              </a:r>
              <a:r>
                <a:rPr lang="en-US" altLang="zh-TW" b="1" dirty="0" err="1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</a:rPr>
                <a:t>OfStudent</a:t>
              </a:r>
              <a:r>
                <a:rPr lang="en-US" altLang="zh-TW" b="1" dirty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</a:rPr>
                <a:t>()</a:t>
              </a:r>
              <a:endParaRPr lang="zh-TW" altLang="en-US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57" name="圓角矩形 9"/>
            <p:cNvSpPr/>
            <p:nvPr/>
          </p:nvSpPr>
          <p:spPr bwMode="auto">
            <a:xfrm>
              <a:off x="1208052" y="5377249"/>
              <a:ext cx="2160586" cy="33975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b="1" dirty="0" err="1">
                  <a:solidFill>
                    <a:schemeClr val="accent3">
                      <a:lumMod val="50000"/>
                    </a:schemeClr>
                  </a:solidFill>
                  <a:latin typeface="Calibri" pitchFamily="34" charset="0"/>
                </a:rPr>
                <a:t>setMajor</a:t>
              </a:r>
              <a:r>
                <a:rPr lang="en-US" altLang="zh-TW" b="1" dirty="0">
                  <a:solidFill>
                    <a:schemeClr val="accent3">
                      <a:lumMod val="50000"/>
                    </a:schemeClr>
                  </a:solidFill>
                  <a:latin typeface="Calibri" pitchFamily="34" charset="0"/>
                </a:rPr>
                <a:t>()</a:t>
              </a:r>
              <a:endParaRPr lang="zh-TW" altLang="en-US" b="1" dirty="0">
                <a:solidFill>
                  <a:schemeClr val="accent3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58" name="圓角矩形 10"/>
            <p:cNvSpPr/>
            <p:nvPr/>
          </p:nvSpPr>
          <p:spPr bwMode="auto">
            <a:xfrm>
              <a:off x="1208052" y="4873970"/>
              <a:ext cx="2160586" cy="34134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b="1" dirty="0" err="1">
                  <a:solidFill>
                    <a:schemeClr val="accent3">
                      <a:lumMod val="50000"/>
                    </a:schemeClr>
                  </a:solidFill>
                  <a:latin typeface="Calibri" pitchFamily="34" charset="0"/>
                </a:rPr>
                <a:t>getName</a:t>
              </a:r>
              <a:r>
                <a:rPr lang="en-US" altLang="zh-TW" b="1" dirty="0">
                  <a:solidFill>
                    <a:schemeClr val="accent3">
                      <a:lumMod val="50000"/>
                    </a:schemeClr>
                  </a:solidFill>
                  <a:latin typeface="Calibri" pitchFamily="34" charset="0"/>
                </a:rPr>
                <a:t>()</a:t>
              </a:r>
              <a:endParaRPr lang="zh-TW" altLang="en-US" b="1" dirty="0">
                <a:solidFill>
                  <a:schemeClr val="accent3">
                    <a:lumMod val="50000"/>
                  </a:schemeClr>
                </a:solidFill>
                <a:latin typeface="Calibri" pitchFamily="34" charset="0"/>
              </a:endParaRPr>
            </a:p>
          </p:txBody>
        </p:sp>
      </p:grpSp>
      <p:sp>
        <p:nvSpPr>
          <p:cNvPr id="9220" name="文字方塊 18"/>
          <p:cNvSpPr txBox="1">
            <a:spLocks noChangeArrowheads="1"/>
          </p:cNvSpPr>
          <p:nvPr/>
        </p:nvSpPr>
        <p:spPr bwMode="auto">
          <a:xfrm>
            <a:off x="1524001" y="3141663"/>
            <a:ext cx="14017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2000" b="1" dirty="0">
                <a:latin typeface="Calibri" pitchFamily="34" charset="0"/>
              </a:rPr>
              <a:t>Class field</a:t>
            </a:r>
            <a:endParaRPr lang="zh-TW" altLang="en-US" sz="2000" b="1" dirty="0">
              <a:latin typeface="Calibri" pitchFamily="34" charset="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 flipV="1">
            <a:off x="2236789" y="2819400"/>
            <a:ext cx="835025" cy="30003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2" name="文字方塊 18"/>
          <p:cNvSpPr txBox="1">
            <a:spLocks noChangeArrowheads="1"/>
          </p:cNvSpPr>
          <p:nvPr/>
        </p:nvSpPr>
        <p:spPr bwMode="auto">
          <a:xfrm>
            <a:off x="1524001" y="4665664"/>
            <a:ext cx="13890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2000" b="1">
                <a:latin typeface="Calibri" pitchFamily="34" charset="0"/>
              </a:rPr>
              <a:t>Class method</a:t>
            </a:r>
            <a:endParaRPr lang="zh-TW" altLang="en-US" sz="2000" b="1">
              <a:latin typeface="Calibri" pitchFamily="34" charset="0"/>
            </a:endParaRPr>
          </a:p>
        </p:txBody>
      </p:sp>
      <p:cxnSp>
        <p:nvCxnSpPr>
          <p:cNvPr id="31" name="直線單箭頭接點 24"/>
          <p:cNvCxnSpPr/>
          <p:nvPr/>
        </p:nvCxnSpPr>
        <p:spPr>
          <a:xfrm flipV="1">
            <a:off x="2262189" y="4368800"/>
            <a:ext cx="835025" cy="29845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5447928" y="1196751"/>
            <a:ext cx="4534272" cy="2956148"/>
            <a:chOff x="3923958" y="1321390"/>
            <a:chExt cx="4534626" cy="2955303"/>
          </a:xfrm>
        </p:grpSpPr>
        <p:grpSp>
          <p:nvGrpSpPr>
            <p:cNvPr id="11" name="Group 31"/>
            <p:cNvGrpSpPr>
              <a:grpSpLocks/>
            </p:cNvGrpSpPr>
            <p:nvPr/>
          </p:nvGrpSpPr>
          <p:grpSpPr bwMode="auto">
            <a:xfrm>
              <a:off x="4011650" y="1608869"/>
              <a:ext cx="4446934" cy="2667824"/>
              <a:chOff x="3131498" y="4004755"/>
              <a:chExt cx="4446934" cy="2667824"/>
            </a:xfrm>
          </p:grpSpPr>
          <p:grpSp>
            <p:nvGrpSpPr>
              <p:cNvPr id="17" name="群組 17"/>
              <p:cNvGrpSpPr>
                <a:grpSpLocks/>
              </p:cNvGrpSpPr>
              <p:nvPr/>
            </p:nvGrpSpPr>
            <p:grpSpPr bwMode="auto">
              <a:xfrm>
                <a:off x="4985843" y="4004755"/>
                <a:ext cx="2592589" cy="2667824"/>
                <a:chOff x="3113884" y="2793194"/>
                <a:chExt cx="2592489" cy="2668111"/>
              </a:xfrm>
            </p:grpSpPr>
            <p:sp>
              <p:nvSpPr>
                <p:cNvPr id="38" name="圓角矩形 75"/>
                <p:cNvSpPr/>
                <p:nvPr/>
              </p:nvSpPr>
              <p:spPr>
                <a:xfrm>
                  <a:off x="3113884" y="2867793"/>
                  <a:ext cx="2592489" cy="2593512"/>
                </a:xfrm>
                <a:prstGeom prst="roundRect">
                  <a:avLst>
                    <a:gd name="adj" fmla="val 9766"/>
                  </a:avLst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TW" altLang="en-US"/>
                </a:p>
              </p:txBody>
            </p:sp>
            <p:sp>
              <p:nvSpPr>
                <p:cNvPr id="39" name="文字方塊 76"/>
                <p:cNvSpPr txBox="1"/>
                <p:nvPr/>
              </p:nvSpPr>
              <p:spPr>
                <a:xfrm>
                  <a:off x="3707632" y="2793194"/>
                  <a:ext cx="1439919" cy="399979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TW" sz="2000" b="1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Student</a:t>
                  </a:r>
                  <a:endParaRPr lang="zh-TW" altLang="en-US" sz="2000" b="1" dirty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0" name="圓角矩形 77"/>
                <p:cNvSpPr/>
                <p:nvPr/>
              </p:nvSpPr>
              <p:spPr>
                <a:xfrm>
                  <a:off x="3347255" y="4973831"/>
                  <a:ext cx="2160673" cy="33966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85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TW" b="1" dirty="0" err="1">
                      <a:solidFill>
                        <a:schemeClr val="accent3">
                          <a:lumMod val="50000"/>
                        </a:schemeClr>
                      </a:solidFill>
                      <a:latin typeface="Calibri" pitchFamily="34" charset="0"/>
                    </a:rPr>
                    <a:t>setMajor</a:t>
                  </a:r>
                  <a:r>
                    <a:rPr lang="en-US" altLang="zh-TW" b="1" dirty="0">
                      <a:solidFill>
                        <a:schemeClr val="accent3">
                          <a:lumMod val="50000"/>
                        </a:schemeClr>
                      </a:solidFill>
                      <a:latin typeface="Calibri" pitchFamily="34" charset="0"/>
                    </a:rPr>
                    <a:t>()</a:t>
                  </a:r>
                  <a:endParaRPr lang="zh-TW" altLang="en-US" b="1" dirty="0">
                    <a:solidFill>
                      <a:schemeClr val="accent3">
                        <a:lumMod val="50000"/>
                      </a:schemeClr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41" name="圓角矩形 78"/>
                <p:cNvSpPr/>
                <p:nvPr/>
              </p:nvSpPr>
              <p:spPr>
                <a:xfrm>
                  <a:off x="3347255" y="4448462"/>
                  <a:ext cx="2160673" cy="342839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85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TW" b="1" dirty="0" err="1">
                      <a:solidFill>
                        <a:schemeClr val="accent3">
                          <a:lumMod val="50000"/>
                        </a:schemeClr>
                      </a:solidFill>
                      <a:latin typeface="Calibri" pitchFamily="34" charset="0"/>
                    </a:rPr>
                    <a:t>getName</a:t>
                  </a:r>
                  <a:r>
                    <a:rPr lang="en-US" altLang="zh-TW" b="1" dirty="0">
                      <a:solidFill>
                        <a:schemeClr val="accent3">
                          <a:lumMod val="50000"/>
                        </a:schemeClr>
                      </a:solidFill>
                      <a:latin typeface="Calibri" pitchFamily="34" charset="0"/>
                    </a:rPr>
                    <a:t>()</a:t>
                  </a:r>
                  <a:endParaRPr lang="zh-TW" altLang="en-US" b="1" dirty="0">
                    <a:solidFill>
                      <a:schemeClr val="accent3">
                        <a:lumMod val="50000"/>
                      </a:schemeClr>
                    </a:solidFill>
                    <a:latin typeface="Calibri" pitchFamily="34" charset="0"/>
                  </a:endParaRPr>
                </a:p>
              </p:txBody>
            </p:sp>
            <p:grpSp>
              <p:nvGrpSpPr>
                <p:cNvPr id="21" name="群組 63"/>
                <p:cNvGrpSpPr>
                  <a:grpSpLocks/>
                </p:cNvGrpSpPr>
                <p:nvPr/>
              </p:nvGrpSpPr>
              <p:grpSpPr bwMode="auto">
                <a:xfrm>
                  <a:off x="3347864" y="3121804"/>
                  <a:ext cx="2160240" cy="576064"/>
                  <a:chOff x="3347864" y="3121804"/>
                  <a:chExt cx="2160240" cy="576064"/>
                </a:xfrm>
              </p:grpSpPr>
              <p:sp>
                <p:nvSpPr>
                  <p:cNvPr id="48" name="矩形 85"/>
                  <p:cNvSpPr/>
                  <p:nvPr/>
                </p:nvSpPr>
                <p:spPr>
                  <a:xfrm>
                    <a:off x="3347255" y="3409034"/>
                    <a:ext cx="2160673" cy="288873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TW" b="1" dirty="0">
                        <a:solidFill>
                          <a:srgbClr val="FF0000"/>
                        </a:solidFill>
                        <a:latin typeface="Calibri" pitchFamily="34" charset="0"/>
                      </a:rPr>
                      <a:t>Raymond</a:t>
                    </a:r>
                    <a:endParaRPr lang="zh-TW" altLang="en-US" b="1" dirty="0">
                      <a:solidFill>
                        <a:srgbClr val="FF0000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49" name="文字方塊 10"/>
                  <p:cNvSpPr txBox="1"/>
                  <p:nvPr/>
                </p:nvSpPr>
                <p:spPr>
                  <a:xfrm>
                    <a:off x="3852100" y="3121747"/>
                    <a:ext cx="1150983" cy="338078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altLang="zh-TW" sz="1600" b="1" dirty="0">
                        <a:solidFill>
                          <a:schemeClr val="accent3">
                            <a:lumMod val="50000"/>
                          </a:schemeClr>
                        </a:solidFill>
                      </a:rPr>
                      <a:t>Name</a:t>
                    </a:r>
                    <a:endParaRPr lang="zh-TW" altLang="en-US" sz="1600" b="1" dirty="0">
                      <a:solidFill>
                        <a:schemeClr val="accent3">
                          <a:lumMod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2" name="群組 64"/>
                <p:cNvGrpSpPr>
                  <a:grpSpLocks/>
                </p:cNvGrpSpPr>
                <p:nvPr/>
              </p:nvGrpSpPr>
              <p:grpSpPr bwMode="auto">
                <a:xfrm>
                  <a:off x="3347255" y="3697908"/>
                  <a:ext cx="2160673" cy="576160"/>
                  <a:chOff x="3347255" y="2905820"/>
                  <a:chExt cx="2160673" cy="576160"/>
                </a:xfrm>
              </p:grpSpPr>
              <p:sp>
                <p:nvSpPr>
                  <p:cNvPr id="46" name="矩形 83"/>
                  <p:cNvSpPr/>
                  <p:nvPr/>
                </p:nvSpPr>
                <p:spPr>
                  <a:xfrm>
                    <a:off x="3347255" y="3194694"/>
                    <a:ext cx="2160673" cy="287286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TW" b="1" dirty="0">
                        <a:solidFill>
                          <a:srgbClr val="FF0000"/>
                        </a:solidFill>
                        <a:latin typeface="Calibri" pitchFamily="34" charset="0"/>
                      </a:rPr>
                      <a:t>Mathematics</a:t>
                    </a:r>
                    <a:endParaRPr lang="zh-TW" altLang="en-US" b="1" dirty="0">
                      <a:solidFill>
                        <a:srgbClr val="FF0000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47" name="文字方塊 84"/>
                  <p:cNvSpPr txBox="1"/>
                  <p:nvPr/>
                </p:nvSpPr>
                <p:spPr>
                  <a:xfrm>
                    <a:off x="3852100" y="2905820"/>
                    <a:ext cx="1150983" cy="338077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altLang="zh-TW" sz="1600" b="1" dirty="0">
                        <a:solidFill>
                          <a:schemeClr val="accent3">
                            <a:lumMod val="50000"/>
                          </a:schemeClr>
                        </a:solidFill>
                      </a:rPr>
                      <a:t>Major</a:t>
                    </a:r>
                    <a:endParaRPr lang="zh-TW" altLang="en-US" sz="1600" b="1" dirty="0">
                      <a:solidFill>
                        <a:schemeClr val="accent3">
                          <a:lumMod val="50000"/>
                        </a:schemeClr>
                      </a:solidFill>
                    </a:endParaRPr>
                  </a:p>
                </p:txBody>
              </p:sp>
            </p:grpSp>
          </p:grpSp>
          <p:cxnSp>
            <p:nvCxnSpPr>
              <p:cNvPr id="34" name="直線接點 97"/>
              <p:cNvCxnSpPr>
                <a:stCxn id="5" idx="3"/>
                <a:endCxn id="38" idx="1"/>
              </p:cNvCxnSpPr>
              <p:nvPr/>
            </p:nvCxnSpPr>
            <p:spPr>
              <a:xfrm flipV="1">
                <a:off x="3131498" y="5375963"/>
                <a:ext cx="1854345" cy="1166479"/>
              </a:xfrm>
              <a:prstGeom prst="line">
                <a:avLst/>
              </a:prstGeom>
              <a:ln w="508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64"/>
            <p:cNvGrpSpPr>
              <a:grpSpLocks/>
            </p:cNvGrpSpPr>
            <p:nvPr/>
          </p:nvGrpSpPr>
          <p:grpSpPr bwMode="auto">
            <a:xfrm>
              <a:off x="3923958" y="1321390"/>
              <a:ext cx="1972201" cy="1106395"/>
              <a:chOff x="3923958" y="1321390"/>
              <a:chExt cx="1972201" cy="1106395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4219628" y="1681873"/>
                <a:ext cx="1439975" cy="431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Raymond</a:t>
                </a:r>
              </a:p>
            </p:txBody>
          </p:sp>
          <p:cxnSp>
            <p:nvCxnSpPr>
              <p:cNvPr id="61" name="Straight Arrow Connector 60"/>
              <p:cNvCxnSpPr>
                <a:stCxn id="60" idx="2"/>
              </p:cNvCxnSpPr>
              <p:nvPr/>
            </p:nvCxnSpPr>
            <p:spPr>
              <a:xfrm>
                <a:off x="4938822" y="2113550"/>
                <a:ext cx="957337" cy="314235"/>
              </a:xfrm>
              <a:prstGeom prst="straightConnector1">
                <a:avLst/>
              </a:prstGeom>
              <a:ln w="508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37" name="TextBox 61"/>
              <p:cNvSpPr txBox="1">
                <a:spLocks noChangeArrowheads="1"/>
              </p:cNvSpPr>
              <p:nvPr/>
            </p:nvSpPr>
            <p:spPr bwMode="auto">
              <a:xfrm>
                <a:off x="3923958" y="1321390"/>
                <a:ext cx="1949142" cy="3384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Object Reference</a:t>
                </a:r>
              </a:p>
            </p:txBody>
          </p:sp>
        </p:grpSp>
      </p:grpSp>
      <p:grpSp>
        <p:nvGrpSpPr>
          <p:cNvPr id="62" name="Group 71"/>
          <p:cNvGrpSpPr>
            <a:grpSpLocks/>
          </p:cNvGrpSpPr>
          <p:nvPr/>
        </p:nvGrpSpPr>
        <p:grpSpPr bwMode="auto">
          <a:xfrm>
            <a:off x="5997576" y="4292600"/>
            <a:ext cx="4202113" cy="1570038"/>
            <a:chOff x="4644008" y="4581128"/>
            <a:chExt cx="4203092" cy="1569660"/>
          </a:xfrm>
        </p:grpSpPr>
        <p:sp>
          <p:nvSpPr>
            <p:cNvPr id="63" name="Rectangle 70"/>
            <p:cNvSpPr/>
            <p:nvPr/>
          </p:nvSpPr>
          <p:spPr>
            <a:xfrm>
              <a:off x="4644008" y="4581128"/>
              <a:ext cx="3960147" cy="12966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" name="TextBox 57"/>
            <p:cNvSpPr txBox="1">
              <a:spLocks noChangeArrowheads="1"/>
            </p:cNvSpPr>
            <p:nvPr/>
          </p:nvSpPr>
          <p:spPr bwMode="auto">
            <a:xfrm>
              <a:off x="5641284" y="4640222"/>
              <a:ext cx="3205816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 err="1"/>
                <a:t>Student.NumOfStudent</a:t>
              </a:r>
              <a:endParaRPr lang="en-US" dirty="0"/>
            </a:p>
            <a:p>
              <a:r>
                <a:rPr lang="en-US" dirty="0" err="1"/>
                <a:t>Student.getNumOfStudent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Raymond.NumOfStudent</a:t>
              </a:r>
              <a:endParaRPr lang="en-US" dirty="0"/>
            </a:p>
            <a:p>
              <a:r>
                <a:rPr lang="en-US" dirty="0" err="1"/>
                <a:t>Raymond.getNumOfStudent</a:t>
              </a:r>
              <a:r>
                <a:rPr lang="en-US" dirty="0"/>
                <a:t>()</a:t>
              </a:r>
            </a:p>
          </p:txBody>
        </p:sp>
        <p:sp>
          <p:nvSpPr>
            <p:cNvPr id="65" name="TextBox 69"/>
            <p:cNvSpPr txBox="1"/>
            <p:nvPr/>
          </p:nvSpPr>
          <p:spPr>
            <a:xfrm>
              <a:off x="4644008" y="4581128"/>
              <a:ext cx="1295702" cy="15696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9600" dirty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sym typeface="Wingdings" pitchFamily="2" charset="2"/>
                </a:rPr>
                <a:t></a:t>
              </a:r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66" name="Group 73"/>
          <p:cNvGrpSpPr>
            <a:grpSpLocks/>
          </p:cNvGrpSpPr>
          <p:nvPr/>
        </p:nvGrpSpPr>
        <p:grpSpPr bwMode="auto">
          <a:xfrm>
            <a:off x="6003926" y="5300664"/>
            <a:ext cx="3954463" cy="1570037"/>
            <a:chOff x="4479995" y="5531748"/>
            <a:chExt cx="3953809" cy="1569660"/>
          </a:xfrm>
        </p:grpSpPr>
        <p:sp>
          <p:nvSpPr>
            <p:cNvPr id="67" name="Rectangle 72"/>
            <p:cNvSpPr/>
            <p:nvPr/>
          </p:nvSpPr>
          <p:spPr>
            <a:xfrm>
              <a:off x="4479995" y="5945986"/>
              <a:ext cx="3953809" cy="7951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510002" y="6023029"/>
              <a:ext cx="28064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 err="1"/>
                <a:t>Student.Major</a:t>
              </a:r>
              <a:endParaRPr lang="en-US" dirty="0"/>
            </a:p>
            <a:p>
              <a:r>
                <a:rPr lang="en-US" dirty="0" err="1"/>
                <a:t>Student.getName</a:t>
              </a:r>
              <a:r>
                <a:rPr lang="en-US" dirty="0"/>
                <a:t>()</a:t>
              </a:r>
            </a:p>
          </p:txBody>
        </p:sp>
        <p:sp>
          <p:nvSpPr>
            <p:cNvPr id="72" name="TextBox 68"/>
            <p:cNvSpPr txBox="1"/>
            <p:nvPr/>
          </p:nvSpPr>
          <p:spPr>
            <a:xfrm>
              <a:off x="4572055" y="5531748"/>
              <a:ext cx="1296774" cy="15696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9600" dirty="0">
                  <a:solidFill>
                    <a:schemeClr val="accent6">
                      <a:lumMod val="75000"/>
                    </a:schemeClr>
                  </a:solidFill>
                  <a:latin typeface="Courier New" pitchFamily="49" charset="0"/>
                  <a:sym typeface="Wingdings" pitchFamily="2" charset="2"/>
                </a:rPr>
                <a:t></a:t>
              </a:r>
              <a:endParaRPr lang="en-US" sz="9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50" name="投影片編號版面配置區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547D72-68FE-4D32-AF37-B0AE9FCD0672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87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zh-TW" dirty="0"/>
              <a:t>Basic JAVA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zh-TW" dirty="0"/>
              <a:t>Syntax and API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5DC14-4179-4917-9E09-671A56FB5504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674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11097</TotalTime>
  <Words>2213</Words>
  <Application>Microsoft Office PowerPoint</Application>
  <PresentationFormat>宽屏</PresentationFormat>
  <Paragraphs>467</Paragraphs>
  <Slides>44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Introduction to Java and Linux Environment</vt:lpstr>
      <vt:lpstr>About TAs</vt:lpstr>
      <vt:lpstr>Outline</vt:lpstr>
      <vt:lpstr>Object-Oriented Programming</vt:lpstr>
      <vt:lpstr>Object</vt:lpstr>
      <vt:lpstr>Class</vt:lpstr>
      <vt:lpstr>Class field and Class method (static)</vt:lpstr>
      <vt:lpstr>Class field and Class method (2)</vt:lpstr>
      <vt:lpstr>Basic JAVA</vt:lpstr>
      <vt:lpstr>First Program - Hello World (1)</vt:lpstr>
      <vt:lpstr>First Program - Hello World (2)</vt:lpstr>
      <vt:lpstr>First Program - Hello World (3)</vt:lpstr>
      <vt:lpstr>First Program - Hello World (4)</vt:lpstr>
      <vt:lpstr>First Program - Hello World (5)</vt:lpstr>
      <vt:lpstr>First Program - Hello World (6)</vt:lpstr>
      <vt:lpstr>Data type in Java</vt:lpstr>
      <vt:lpstr>Primitive Data type in Java</vt:lpstr>
      <vt:lpstr>Conditional Statement(1)</vt:lpstr>
      <vt:lpstr>Conditional Statement (2)</vt:lpstr>
      <vt:lpstr>For Loop</vt:lpstr>
      <vt:lpstr>While and Do-While Loop</vt:lpstr>
      <vt:lpstr>Define a Method</vt:lpstr>
      <vt:lpstr>Class Source File</vt:lpstr>
      <vt:lpstr>Create an Object</vt:lpstr>
      <vt:lpstr>Introduction to Java IO</vt:lpstr>
      <vt:lpstr>Java Input Reader</vt:lpstr>
      <vt:lpstr>Java Input Reader</vt:lpstr>
      <vt:lpstr>Java Standard IO</vt:lpstr>
      <vt:lpstr>Java Standard Output</vt:lpstr>
      <vt:lpstr>Exception Handling</vt:lpstr>
      <vt:lpstr>Exception Handling</vt:lpstr>
      <vt:lpstr>Example: A Simple File Viewer</vt:lpstr>
      <vt:lpstr>Compile and Run</vt:lpstr>
      <vt:lpstr>More Operations about String  on Java</vt:lpstr>
      <vt:lpstr>More Operations about String on Java</vt:lpstr>
      <vt:lpstr>More Operations about String on Java (2)</vt:lpstr>
      <vt:lpstr>Useful Reference Sites</vt:lpstr>
      <vt:lpstr>Introduction to Linux Terminal Command</vt:lpstr>
      <vt:lpstr>Intro. to Linux Terminal Command</vt:lpstr>
      <vt:lpstr>Intro. to Linux Terminal Command (2)</vt:lpstr>
      <vt:lpstr>Intro. to Linux Terminal Command (3)</vt:lpstr>
      <vt:lpstr>Intro. to Linux Terminal Command (4)</vt:lpstr>
      <vt:lpstr>Intro. to Linux Terminal Command (4)</vt:lpstr>
      <vt:lpstr>Intro. to Linux Terminal Command (5)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CSCI3170 Introduction to Database Systems</dc:title>
  <dc:creator>Windows User</dc:creator>
  <cp:lastModifiedBy>LIU, Lixin</cp:lastModifiedBy>
  <cp:revision>154</cp:revision>
  <dcterms:created xsi:type="dcterms:W3CDTF">2017-09-15T09:18:18Z</dcterms:created>
  <dcterms:modified xsi:type="dcterms:W3CDTF">2019-09-08T12:03:55Z</dcterms:modified>
</cp:coreProperties>
</file>