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67" r:id="rId34"/>
    <p:sldId id="266"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6121D3-BA44-4AAF-BB0E-CB3E6996B398}" v="8" dt="2019-09-17T14:22:49.984"/>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5" d="100"/>
          <a:sy n="75" d="100"/>
        </p:scale>
        <p:origin x="7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U, Lixin" userId="cbd398f9-949f-45eb-8689-cabb354106c9" providerId="ADAL" clId="{9F6121D3-BA44-4AAF-BB0E-CB3E6996B398}"/>
    <pc:docChg chg="custSel modSld">
      <pc:chgData name="LIU, Lixin" userId="cbd398f9-949f-45eb-8689-cabb354106c9" providerId="ADAL" clId="{9F6121D3-BA44-4AAF-BB0E-CB3E6996B398}" dt="2019-09-17T15:02:20.202" v="103" actId="20577"/>
      <pc:docMkLst>
        <pc:docMk/>
      </pc:docMkLst>
      <pc:sldChg chg="modSp">
        <pc:chgData name="LIU, Lixin" userId="cbd398f9-949f-45eb-8689-cabb354106c9" providerId="ADAL" clId="{9F6121D3-BA44-4AAF-BB0E-CB3E6996B398}" dt="2019-09-17T14:12:57.966" v="45" actId="20577"/>
        <pc:sldMkLst>
          <pc:docMk/>
          <pc:sldMk cId="1606855769" sldId="259"/>
        </pc:sldMkLst>
        <pc:spChg chg="mod">
          <ac:chgData name="LIU, Lixin" userId="cbd398f9-949f-45eb-8689-cabb354106c9" providerId="ADAL" clId="{9F6121D3-BA44-4AAF-BB0E-CB3E6996B398}" dt="2019-09-17T14:12:53.245" v="40" actId="20577"/>
          <ac:spMkLst>
            <pc:docMk/>
            <pc:sldMk cId="1606855769" sldId="259"/>
            <ac:spMk id="8" creationId="{13C9DADB-726D-4FCC-8154-0A433839772C}"/>
          </ac:spMkLst>
        </pc:spChg>
        <pc:spChg chg="mod">
          <ac:chgData name="LIU, Lixin" userId="cbd398f9-949f-45eb-8689-cabb354106c9" providerId="ADAL" clId="{9F6121D3-BA44-4AAF-BB0E-CB3E6996B398}" dt="2019-09-17T14:12:57.966" v="45" actId="20577"/>
          <ac:spMkLst>
            <pc:docMk/>
            <pc:sldMk cId="1606855769" sldId="259"/>
            <ac:spMk id="11" creationId="{3F5CB17B-7663-4088-BD11-28BC999FE231}"/>
          </ac:spMkLst>
        </pc:spChg>
      </pc:sldChg>
      <pc:sldChg chg="modSp">
        <pc:chgData name="LIU, Lixin" userId="cbd398f9-949f-45eb-8689-cabb354106c9" providerId="ADAL" clId="{9F6121D3-BA44-4AAF-BB0E-CB3E6996B398}" dt="2019-09-17T14:09:07.386" v="13"/>
        <pc:sldMkLst>
          <pc:docMk/>
          <pc:sldMk cId="381056079" sldId="260"/>
        </pc:sldMkLst>
        <pc:spChg chg="mod">
          <ac:chgData name="LIU, Lixin" userId="cbd398f9-949f-45eb-8689-cabb354106c9" providerId="ADAL" clId="{9F6121D3-BA44-4AAF-BB0E-CB3E6996B398}" dt="2019-09-17T14:09:07.386" v="13"/>
          <ac:spMkLst>
            <pc:docMk/>
            <pc:sldMk cId="381056079" sldId="260"/>
            <ac:spMk id="2" creationId="{1FDEA9ED-FD3B-4E2B-B7AE-4AC1C0A0A503}"/>
          </ac:spMkLst>
        </pc:spChg>
      </pc:sldChg>
      <pc:sldChg chg="modSp">
        <pc:chgData name="LIU, Lixin" userId="cbd398f9-949f-45eb-8689-cabb354106c9" providerId="ADAL" clId="{9F6121D3-BA44-4AAF-BB0E-CB3E6996B398}" dt="2019-09-17T14:09:09.876" v="16" actId="20577"/>
        <pc:sldMkLst>
          <pc:docMk/>
          <pc:sldMk cId="1808398143" sldId="261"/>
        </pc:sldMkLst>
        <pc:spChg chg="mod">
          <ac:chgData name="LIU, Lixin" userId="cbd398f9-949f-45eb-8689-cabb354106c9" providerId="ADAL" clId="{9F6121D3-BA44-4AAF-BB0E-CB3E6996B398}" dt="2019-09-17T14:09:09.876" v="16" actId="20577"/>
          <ac:spMkLst>
            <pc:docMk/>
            <pc:sldMk cId="1808398143" sldId="261"/>
            <ac:spMk id="2" creationId="{1FDEA9ED-FD3B-4E2B-B7AE-4AC1C0A0A503}"/>
          </ac:spMkLst>
        </pc:spChg>
      </pc:sldChg>
      <pc:sldChg chg="addSp delSp modSp">
        <pc:chgData name="LIU, Lixin" userId="cbd398f9-949f-45eb-8689-cabb354106c9" providerId="ADAL" clId="{9F6121D3-BA44-4AAF-BB0E-CB3E6996B398}" dt="2019-09-17T14:12:42.609" v="28" actId="1076"/>
        <pc:sldMkLst>
          <pc:docMk/>
          <pc:sldMk cId="2489541449" sldId="262"/>
        </pc:sldMkLst>
        <pc:spChg chg="mod">
          <ac:chgData name="LIU, Lixin" userId="cbd398f9-949f-45eb-8689-cabb354106c9" providerId="ADAL" clId="{9F6121D3-BA44-4AAF-BB0E-CB3E6996B398}" dt="2019-09-17T14:09:13.859" v="19" actId="20577"/>
          <ac:spMkLst>
            <pc:docMk/>
            <pc:sldMk cId="2489541449" sldId="262"/>
            <ac:spMk id="2" creationId="{1FDEA9ED-FD3B-4E2B-B7AE-4AC1C0A0A503}"/>
          </ac:spMkLst>
        </pc:spChg>
        <pc:picChg chg="add mod">
          <ac:chgData name="LIU, Lixin" userId="cbd398f9-949f-45eb-8689-cabb354106c9" providerId="ADAL" clId="{9F6121D3-BA44-4AAF-BB0E-CB3E6996B398}" dt="2019-09-17T14:12:42.609" v="28" actId="1076"/>
          <ac:picMkLst>
            <pc:docMk/>
            <pc:sldMk cId="2489541449" sldId="262"/>
            <ac:picMk id="3" creationId="{690C19C6-6B56-4F71-B387-CE8CA6228D6F}"/>
          </ac:picMkLst>
        </pc:picChg>
        <pc:picChg chg="del">
          <ac:chgData name="LIU, Lixin" userId="cbd398f9-949f-45eb-8689-cabb354106c9" providerId="ADAL" clId="{9F6121D3-BA44-4AAF-BB0E-CB3E6996B398}" dt="2019-09-17T13:49:21.883" v="10" actId="478"/>
          <ac:picMkLst>
            <pc:docMk/>
            <pc:sldMk cId="2489541449" sldId="262"/>
            <ac:picMk id="4" creationId="{9713DDD1-DD9F-4D3B-B523-ED38F796145F}"/>
          </ac:picMkLst>
        </pc:picChg>
      </pc:sldChg>
      <pc:sldChg chg="modSp">
        <pc:chgData name="LIU, Lixin" userId="cbd398f9-949f-45eb-8689-cabb354106c9" providerId="ADAL" clId="{9F6121D3-BA44-4AAF-BB0E-CB3E6996B398}" dt="2019-09-17T14:09:17.117" v="22" actId="20577"/>
        <pc:sldMkLst>
          <pc:docMk/>
          <pc:sldMk cId="2286795518" sldId="263"/>
        </pc:sldMkLst>
        <pc:spChg chg="mod">
          <ac:chgData name="LIU, Lixin" userId="cbd398f9-949f-45eb-8689-cabb354106c9" providerId="ADAL" clId="{9F6121D3-BA44-4AAF-BB0E-CB3E6996B398}" dt="2019-09-17T14:09:17.117" v="22" actId="20577"/>
          <ac:spMkLst>
            <pc:docMk/>
            <pc:sldMk cId="2286795518" sldId="263"/>
            <ac:spMk id="2" creationId="{1FDEA9ED-FD3B-4E2B-B7AE-4AC1C0A0A503}"/>
          </ac:spMkLst>
        </pc:spChg>
      </pc:sldChg>
      <pc:sldChg chg="modSp">
        <pc:chgData name="LIU, Lixin" userId="cbd398f9-949f-45eb-8689-cabb354106c9" providerId="ADAL" clId="{9F6121D3-BA44-4AAF-BB0E-CB3E6996B398}" dt="2019-09-17T15:02:20.202" v="103" actId="20577"/>
        <pc:sldMkLst>
          <pc:docMk/>
          <pc:sldMk cId="1141694128" sldId="266"/>
        </pc:sldMkLst>
        <pc:spChg chg="mod">
          <ac:chgData name="LIU, Lixin" userId="cbd398f9-949f-45eb-8689-cabb354106c9" providerId="ADAL" clId="{9F6121D3-BA44-4AAF-BB0E-CB3E6996B398}" dt="2019-09-17T15:02:20.202" v="103" actId="20577"/>
          <ac:spMkLst>
            <pc:docMk/>
            <pc:sldMk cId="1141694128" sldId="266"/>
            <ac:spMk id="3" creationId="{ED4DC171-F22F-4719-928E-534348819F04}"/>
          </ac:spMkLst>
        </pc:spChg>
      </pc:sldChg>
      <pc:sldChg chg="modSp">
        <pc:chgData name="LIU, Lixin" userId="cbd398f9-949f-45eb-8689-cabb354106c9" providerId="ADAL" clId="{9F6121D3-BA44-4AAF-BB0E-CB3E6996B398}" dt="2019-09-17T06:18:39.590" v="9" actId="20577"/>
        <pc:sldMkLst>
          <pc:docMk/>
          <pc:sldMk cId="282694602" sldId="267"/>
        </pc:sldMkLst>
        <pc:spChg chg="mod">
          <ac:chgData name="LIU, Lixin" userId="cbd398f9-949f-45eb-8689-cabb354106c9" providerId="ADAL" clId="{9F6121D3-BA44-4AAF-BB0E-CB3E6996B398}" dt="2019-09-17T06:18:39.590" v="9" actId="20577"/>
          <ac:spMkLst>
            <pc:docMk/>
            <pc:sldMk cId="282694602" sldId="267"/>
            <ac:spMk id="12" creationId="{8C7534B0-2C88-4DAC-85EC-2DE59D968C35}"/>
          </ac:spMkLst>
        </pc:spChg>
      </pc:sldChg>
      <pc:sldChg chg="modSp">
        <pc:chgData name="LIU, Lixin" userId="cbd398f9-949f-45eb-8689-cabb354106c9" providerId="ADAL" clId="{9F6121D3-BA44-4AAF-BB0E-CB3E6996B398}" dt="2019-09-17T14:23:01.396" v="101" actId="20577"/>
        <pc:sldMkLst>
          <pc:docMk/>
          <pc:sldMk cId="3967094269" sldId="268"/>
        </pc:sldMkLst>
        <pc:spChg chg="mod">
          <ac:chgData name="LIU, Lixin" userId="cbd398f9-949f-45eb-8689-cabb354106c9" providerId="ADAL" clId="{9F6121D3-BA44-4AAF-BB0E-CB3E6996B398}" dt="2019-09-17T14:23:01.396" v="101" actId="20577"/>
          <ac:spMkLst>
            <pc:docMk/>
            <pc:sldMk cId="3967094269" sldId="268"/>
            <ac:spMk id="5" creationId="{D41A333C-9140-4C5D-BA3A-0084E7F323DE}"/>
          </ac:spMkLst>
        </pc:spChg>
      </pc:sldChg>
      <pc:sldChg chg="modSp">
        <pc:chgData name="LIU, Lixin" userId="cbd398f9-949f-45eb-8689-cabb354106c9" providerId="ADAL" clId="{9F6121D3-BA44-4AAF-BB0E-CB3E6996B398}" dt="2019-09-17T14:22:52.280" v="100" actId="14100"/>
        <pc:sldMkLst>
          <pc:docMk/>
          <pc:sldMk cId="2243676086" sldId="272"/>
        </pc:sldMkLst>
        <pc:spChg chg="mod">
          <ac:chgData name="LIU, Lixin" userId="cbd398f9-949f-45eb-8689-cabb354106c9" providerId="ADAL" clId="{9F6121D3-BA44-4AAF-BB0E-CB3E6996B398}" dt="2019-09-17T14:22:52.280" v="100" actId="14100"/>
          <ac:spMkLst>
            <pc:docMk/>
            <pc:sldMk cId="2243676086" sldId="272"/>
            <ac:spMk id="2" creationId="{1FDEA9ED-FD3B-4E2B-B7AE-4AC1C0A0A50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6F036A-1D4A-4323-8948-C85DE72C7F9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2416B88-A5CD-4C0E-B761-27E6A68C1E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611A641-B350-478A-88AA-4858E299D9F5}"/>
              </a:ext>
            </a:extLst>
          </p:cNvPr>
          <p:cNvSpPr>
            <a:spLocks noGrp="1"/>
          </p:cNvSpPr>
          <p:nvPr>
            <p:ph type="dt" sz="half" idx="10"/>
          </p:nvPr>
        </p:nvSpPr>
        <p:spPr/>
        <p:txBody>
          <a:bodyPr/>
          <a:lstStyle/>
          <a:p>
            <a:fld id="{AC8634C0-E12B-4BEE-9E94-071B60CD0644}" type="datetimeFigureOut">
              <a:rPr lang="zh-CN" altLang="en-US" smtClean="0"/>
              <a:t>2019/9/17</a:t>
            </a:fld>
            <a:endParaRPr lang="zh-CN" altLang="en-US"/>
          </a:p>
        </p:txBody>
      </p:sp>
      <p:sp>
        <p:nvSpPr>
          <p:cNvPr id="5" name="页脚占位符 4">
            <a:extLst>
              <a:ext uri="{FF2B5EF4-FFF2-40B4-BE49-F238E27FC236}">
                <a16:creationId xmlns:a16="http://schemas.microsoft.com/office/drawing/2014/main" id="{18EFE32F-9EA4-49EE-9AE0-2729F713DC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AABBDB-9B01-455F-9A2A-4DB8249851DB}"/>
              </a:ext>
            </a:extLst>
          </p:cNvPr>
          <p:cNvSpPr>
            <a:spLocks noGrp="1"/>
          </p:cNvSpPr>
          <p:nvPr>
            <p:ph type="sldNum" sz="quarter" idx="12"/>
          </p:nvPr>
        </p:nvSpPr>
        <p:spPr/>
        <p:txBody>
          <a:bodyPr/>
          <a:lstStyle/>
          <a:p>
            <a:fld id="{43A9AF09-E25C-42DA-8FE7-A8C01283029D}" type="slidenum">
              <a:rPr lang="zh-CN" altLang="en-US" smtClean="0"/>
              <a:t>‹#›</a:t>
            </a:fld>
            <a:endParaRPr lang="zh-CN" altLang="en-US" dirty="0"/>
          </a:p>
        </p:txBody>
      </p:sp>
      <p:sp>
        <p:nvSpPr>
          <p:cNvPr id="7" name="灯片编号占位符 5">
            <a:extLst>
              <a:ext uri="{FF2B5EF4-FFF2-40B4-BE49-F238E27FC236}">
                <a16:creationId xmlns:a16="http://schemas.microsoft.com/office/drawing/2014/main" id="{508ABCF9-398D-42A5-B54F-999849C1F395}"/>
              </a:ext>
            </a:extLst>
          </p:cNvPr>
          <p:cNvSpPr txBox="1">
            <a:spLocks/>
          </p:cNvSpPr>
          <p:nvPr userDrawn="1"/>
        </p:nvSpPr>
        <p:spPr>
          <a:xfrm>
            <a:off x="8768751" y="635634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3A9AF09-E25C-42DA-8FE7-A8C01283029D}" type="slidenum">
              <a:rPr lang="zh-CN" altLang="en-US" smtClean="0"/>
              <a:pPr/>
              <a:t>‹#›</a:t>
            </a:fld>
            <a:endParaRPr lang="zh-CN" altLang="en-US" dirty="0"/>
          </a:p>
        </p:txBody>
      </p:sp>
      <p:sp>
        <p:nvSpPr>
          <p:cNvPr id="9" name="矩形 8">
            <a:extLst>
              <a:ext uri="{FF2B5EF4-FFF2-40B4-BE49-F238E27FC236}">
                <a16:creationId xmlns:a16="http://schemas.microsoft.com/office/drawing/2014/main" id="{B0C6A119-8800-4008-9706-381265B0FA61}"/>
              </a:ext>
            </a:extLst>
          </p:cNvPr>
          <p:cNvSpPr/>
          <p:nvPr userDrawn="1"/>
        </p:nvSpPr>
        <p:spPr>
          <a:xfrm>
            <a:off x="6451326" y="19090"/>
            <a:ext cx="5740674" cy="369332"/>
          </a:xfrm>
          <a:prstGeom prst="rect">
            <a:avLst/>
          </a:prstGeom>
        </p:spPr>
        <p:txBody>
          <a:bodyPr wrap="none">
            <a:spAutoFit/>
          </a:bodyPr>
          <a:lstStyle/>
          <a:p>
            <a:r>
              <a:rPr lang="en-US" altLang="zh-CN" sz="1800" b="1" dirty="0"/>
              <a:t>CSCI3170, Fall 2019 | Project - Library Inquiry System</a:t>
            </a:r>
            <a:endParaRPr lang="en-US" b="1" dirty="0"/>
          </a:p>
        </p:txBody>
      </p:sp>
    </p:spTree>
    <p:extLst>
      <p:ext uri="{BB962C8B-B14F-4D97-AF65-F5344CB8AC3E}">
        <p14:creationId xmlns:p14="http://schemas.microsoft.com/office/powerpoint/2010/main" val="18362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428A0F-E5F3-4182-8D97-752EB164CAB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120A999-D86C-4482-84D5-95B68C47D58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A3B9BF-6439-48B1-9875-3A7D80C6D3EB}"/>
              </a:ext>
            </a:extLst>
          </p:cNvPr>
          <p:cNvSpPr>
            <a:spLocks noGrp="1"/>
          </p:cNvSpPr>
          <p:nvPr>
            <p:ph type="dt" sz="half" idx="10"/>
          </p:nvPr>
        </p:nvSpPr>
        <p:spPr/>
        <p:txBody>
          <a:bodyPr/>
          <a:lstStyle/>
          <a:p>
            <a:fld id="{AC8634C0-E12B-4BEE-9E94-071B60CD0644}" type="datetimeFigureOut">
              <a:rPr lang="zh-CN" altLang="en-US" smtClean="0"/>
              <a:t>2019/9/17</a:t>
            </a:fld>
            <a:endParaRPr lang="zh-CN" altLang="en-US"/>
          </a:p>
        </p:txBody>
      </p:sp>
      <p:sp>
        <p:nvSpPr>
          <p:cNvPr id="5" name="页脚占位符 4">
            <a:extLst>
              <a:ext uri="{FF2B5EF4-FFF2-40B4-BE49-F238E27FC236}">
                <a16:creationId xmlns:a16="http://schemas.microsoft.com/office/drawing/2014/main" id="{D6F02B89-87FE-47E9-BC44-0323EEA9E6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EB03D2-3601-43BF-9D16-0347AF92FA1B}"/>
              </a:ext>
            </a:extLst>
          </p:cNvPr>
          <p:cNvSpPr>
            <a:spLocks noGrp="1"/>
          </p:cNvSpPr>
          <p:nvPr>
            <p:ph type="sldNum" sz="quarter" idx="12"/>
          </p:nvPr>
        </p:nvSpPr>
        <p:spPr/>
        <p:txBody>
          <a:bodyPr/>
          <a:lstStyle/>
          <a:p>
            <a:fld id="{43A9AF09-E25C-42DA-8FE7-A8C01283029D}" type="slidenum">
              <a:rPr lang="zh-CN" altLang="en-US" smtClean="0"/>
              <a:t>‹#›</a:t>
            </a:fld>
            <a:endParaRPr lang="zh-CN" altLang="en-US"/>
          </a:p>
        </p:txBody>
      </p:sp>
    </p:spTree>
    <p:extLst>
      <p:ext uri="{BB962C8B-B14F-4D97-AF65-F5344CB8AC3E}">
        <p14:creationId xmlns:p14="http://schemas.microsoft.com/office/powerpoint/2010/main" val="177577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40FB8A9-5EB7-44C4-8380-7CB2213F98A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CAAF5F8-DF8B-4632-A4B9-CB7960ED6A8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5B2C96-9BE3-40C9-A78E-F7E042F64933}"/>
              </a:ext>
            </a:extLst>
          </p:cNvPr>
          <p:cNvSpPr>
            <a:spLocks noGrp="1"/>
          </p:cNvSpPr>
          <p:nvPr>
            <p:ph type="dt" sz="half" idx="10"/>
          </p:nvPr>
        </p:nvSpPr>
        <p:spPr/>
        <p:txBody>
          <a:bodyPr/>
          <a:lstStyle/>
          <a:p>
            <a:fld id="{AC8634C0-E12B-4BEE-9E94-071B60CD0644}" type="datetimeFigureOut">
              <a:rPr lang="zh-CN" altLang="en-US" smtClean="0"/>
              <a:t>2019/9/17</a:t>
            </a:fld>
            <a:endParaRPr lang="zh-CN" altLang="en-US"/>
          </a:p>
        </p:txBody>
      </p:sp>
      <p:sp>
        <p:nvSpPr>
          <p:cNvPr id="5" name="页脚占位符 4">
            <a:extLst>
              <a:ext uri="{FF2B5EF4-FFF2-40B4-BE49-F238E27FC236}">
                <a16:creationId xmlns:a16="http://schemas.microsoft.com/office/drawing/2014/main" id="{09E3142E-5B73-4F18-943B-1A6BD75F60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CCCFBE-E233-4740-A2EC-047A6B754E77}"/>
              </a:ext>
            </a:extLst>
          </p:cNvPr>
          <p:cNvSpPr>
            <a:spLocks noGrp="1"/>
          </p:cNvSpPr>
          <p:nvPr>
            <p:ph type="sldNum" sz="quarter" idx="12"/>
          </p:nvPr>
        </p:nvSpPr>
        <p:spPr/>
        <p:txBody>
          <a:bodyPr/>
          <a:lstStyle/>
          <a:p>
            <a:fld id="{43A9AF09-E25C-42DA-8FE7-A8C01283029D}" type="slidenum">
              <a:rPr lang="zh-CN" altLang="en-US" smtClean="0"/>
              <a:t>‹#›</a:t>
            </a:fld>
            <a:endParaRPr lang="zh-CN" altLang="en-US"/>
          </a:p>
        </p:txBody>
      </p:sp>
    </p:spTree>
    <p:extLst>
      <p:ext uri="{BB962C8B-B14F-4D97-AF65-F5344CB8AC3E}">
        <p14:creationId xmlns:p14="http://schemas.microsoft.com/office/powerpoint/2010/main" val="571167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50F99-A719-4562-B703-D54C96F7E7E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CB9873B-ABB4-4E5C-93E4-645620F86BB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A9F6CB-3217-494B-B92C-FA00748E3451}"/>
              </a:ext>
            </a:extLst>
          </p:cNvPr>
          <p:cNvSpPr>
            <a:spLocks noGrp="1"/>
          </p:cNvSpPr>
          <p:nvPr>
            <p:ph type="dt" sz="half" idx="10"/>
          </p:nvPr>
        </p:nvSpPr>
        <p:spPr/>
        <p:txBody>
          <a:bodyPr/>
          <a:lstStyle/>
          <a:p>
            <a:fld id="{AC8634C0-E12B-4BEE-9E94-071B60CD0644}" type="datetimeFigureOut">
              <a:rPr lang="zh-CN" altLang="en-US" smtClean="0"/>
              <a:t>2019/9/17</a:t>
            </a:fld>
            <a:endParaRPr lang="zh-CN" altLang="en-US"/>
          </a:p>
        </p:txBody>
      </p:sp>
      <p:sp>
        <p:nvSpPr>
          <p:cNvPr id="5" name="页脚占位符 4">
            <a:extLst>
              <a:ext uri="{FF2B5EF4-FFF2-40B4-BE49-F238E27FC236}">
                <a16:creationId xmlns:a16="http://schemas.microsoft.com/office/drawing/2014/main" id="{7E0A8603-B20B-4170-AC20-14663C876E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F93B67-B585-48E7-B055-CEC7E854CC03}"/>
              </a:ext>
            </a:extLst>
          </p:cNvPr>
          <p:cNvSpPr>
            <a:spLocks noGrp="1"/>
          </p:cNvSpPr>
          <p:nvPr>
            <p:ph type="sldNum" sz="quarter" idx="12"/>
          </p:nvPr>
        </p:nvSpPr>
        <p:spPr/>
        <p:txBody>
          <a:bodyPr/>
          <a:lstStyle/>
          <a:p>
            <a:fld id="{43A9AF09-E25C-42DA-8FE7-A8C01283029D}" type="slidenum">
              <a:rPr lang="zh-CN" altLang="en-US" smtClean="0"/>
              <a:t>‹#›</a:t>
            </a:fld>
            <a:endParaRPr lang="zh-CN" altLang="en-US"/>
          </a:p>
        </p:txBody>
      </p:sp>
    </p:spTree>
    <p:extLst>
      <p:ext uri="{BB962C8B-B14F-4D97-AF65-F5344CB8AC3E}">
        <p14:creationId xmlns:p14="http://schemas.microsoft.com/office/powerpoint/2010/main" val="2609361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179C4-D303-4AA9-9691-45631D9268C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B89624B-2643-4A11-A996-11D63BA9C9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18B1837-E448-4D30-9250-8FF3925411C0}"/>
              </a:ext>
            </a:extLst>
          </p:cNvPr>
          <p:cNvSpPr>
            <a:spLocks noGrp="1"/>
          </p:cNvSpPr>
          <p:nvPr>
            <p:ph type="dt" sz="half" idx="10"/>
          </p:nvPr>
        </p:nvSpPr>
        <p:spPr/>
        <p:txBody>
          <a:bodyPr/>
          <a:lstStyle/>
          <a:p>
            <a:fld id="{AC8634C0-E12B-4BEE-9E94-071B60CD0644}" type="datetimeFigureOut">
              <a:rPr lang="zh-CN" altLang="en-US" smtClean="0"/>
              <a:t>2019/9/17</a:t>
            </a:fld>
            <a:endParaRPr lang="zh-CN" altLang="en-US"/>
          </a:p>
        </p:txBody>
      </p:sp>
      <p:sp>
        <p:nvSpPr>
          <p:cNvPr id="5" name="页脚占位符 4">
            <a:extLst>
              <a:ext uri="{FF2B5EF4-FFF2-40B4-BE49-F238E27FC236}">
                <a16:creationId xmlns:a16="http://schemas.microsoft.com/office/drawing/2014/main" id="{02C6CBB5-BE9D-44C0-BF3C-91CA3B4588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ACB576-F535-4C1D-9EFB-9BFA842CCD7D}"/>
              </a:ext>
            </a:extLst>
          </p:cNvPr>
          <p:cNvSpPr>
            <a:spLocks noGrp="1"/>
          </p:cNvSpPr>
          <p:nvPr>
            <p:ph type="sldNum" sz="quarter" idx="12"/>
          </p:nvPr>
        </p:nvSpPr>
        <p:spPr/>
        <p:txBody>
          <a:bodyPr/>
          <a:lstStyle/>
          <a:p>
            <a:fld id="{43A9AF09-E25C-42DA-8FE7-A8C01283029D}" type="slidenum">
              <a:rPr lang="zh-CN" altLang="en-US" smtClean="0"/>
              <a:t>‹#›</a:t>
            </a:fld>
            <a:endParaRPr lang="zh-CN" altLang="en-US"/>
          </a:p>
        </p:txBody>
      </p:sp>
    </p:spTree>
    <p:extLst>
      <p:ext uri="{BB962C8B-B14F-4D97-AF65-F5344CB8AC3E}">
        <p14:creationId xmlns:p14="http://schemas.microsoft.com/office/powerpoint/2010/main" val="3534547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F4C15-C454-4BF7-AC98-7F2744BA440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163D29D-BF24-4FD9-9CC0-06C6FE4D1E1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44D4890-D367-442C-BF3C-EA8046E3CA3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16784EC-AB03-45CD-A364-3EE724E0682A}"/>
              </a:ext>
            </a:extLst>
          </p:cNvPr>
          <p:cNvSpPr>
            <a:spLocks noGrp="1"/>
          </p:cNvSpPr>
          <p:nvPr>
            <p:ph type="dt" sz="half" idx="10"/>
          </p:nvPr>
        </p:nvSpPr>
        <p:spPr/>
        <p:txBody>
          <a:bodyPr/>
          <a:lstStyle/>
          <a:p>
            <a:fld id="{AC8634C0-E12B-4BEE-9E94-071B60CD0644}" type="datetimeFigureOut">
              <a:rPr lang="zh-CN" altLang="en-US" smtClean="0"/>
              <a:t>2019/9/17</a:t>
            </a:fld>
            <a:endParaRPr lang="zh-CN" altLang="en-US"/>
          </a:p>
        </p:txBody>
      </p:sp>
      <p:sp>
        <p:nvSpPr>
          <p:cNvPr id="6" name="页脚占位符 5">
            <a:extLst>
              <a:ext uri="{FF2B5EF4-FFF2-40B4-BE49-F238E27FC236}">
                <a16:creationId xmlns:a16="http://schemas.microsoft.com/office/drawing/2014/main" id="{A2C08B6B-C76B-402D-90D4-638F1ACC71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7C747A-FEC2-4DBD-B96C-44371F68F25F}"/>
              </a:ext>
            </a:extLst>
          </p:cNvPr>
          <p:cNvSpPr>
            <a:spLocks noGrp="1"/>
          </p:cNvSpPr>
          <p:nvPr>
            <p:ph type="sldNum" sz="quarter" idx="12"/>
          </p:nvPr>
        </p:nvSpPr>
        <p:spPr/>
        <p:txBody>
          <a:bodyPr/>
          <a:lstStyle/>
          <a:p>
            <a:fld id="{43A9AF09-E25C-42DA-8FE7-A8C01283029D}" type="slidenum">
              <a:rPr lang="zh-CN" altLang="en-US" smtClean="0"/>
              <a:t>‹#›</a:t>
            </a:fld>
            <a:endParaRPr lang="zh-CN" altLang="en-US"/>
          </a:p>
        </p:txBody>
      </p:sp>
    </p:spTree>
    <p:extLst>
      <p:ext uri="{BB962C8B-B14F-4D97-AF65-F5344CB8AC3E}">
        <p14:creationId xmlns:p14="http://schemas.microsoft.com/office/powerpoint/2010/main" val="3012271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516D9-3D6D-4A9F-A4D7-8713FA6467B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85F2C4D-B8E9-40B6-8433-6D2C0ADC57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8DBF69B-1AFF-421F-863D-4C2E4175765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8471BE0-F48F-4055-8FB4-FB36EAFD14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B000517-BDF3-41A0-9BB6-92FD3834731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12BD95A-376D-4B9C-A11E-A562A3989E6D}"/>
              </a:ext>
            </a:extLst>
          </p:cNvPr>
          <p:cNvSpPr>
            <a:spLocks noGrp="1"/>
          </p:cNvSpPr>
          <p:nvPr>
            <p:ph type="dt" sz="half" idx="10"/>
          </p:nvPr>
        </p:nvSpPr>
        <p:spPr/>
        <p:txBody>
          <a:bodyPr/>
          <a:lstStyle/>
          <a:p>
            <a:fld id="{AC8634C0-E12B-4BEE-9E94-071B60CD0644}" type="datetimeFigureOut">
              <a:rPr lang="zh-CN" altLang="en-US" smtClean="0"/>
              <a:t>2019/9/17</a:t>
            </a:fld>
            <a:endParaRPr lang="zh-CN" altLang="en-US"/>
          </a:p>
        </p:txBody>
      </p:sp>
      <p:sp>
        <p:nvSpPr>
          <p:cNvPr id="8" name="页脚占位符 7">
            <a:extLst>
              <a:ext uri="{FF2B5EF4-FFF2-40B4-BE49-F238E27FC236}">
                <a16:creationId xmlns:a16="http://schemas.microsoft.com/office/drawing/2014/main" id="{F463B360-2FC7-417F-B422-6BF93BD6546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9684FE2-F291-430E-92FC-8A91FDC1D7F7}"/>
              </a:ext>
            </a:extLst>
          </p:cNvPr>
          <p:cNvSpPr>
            <a:spLocks noGrp="1"/>
          </p:cNvSpPr>
          <p:nvPr>
            <p:ph type="sldNum" sz="quarter" idx="12"/>
          </p:nvPr>
        </p:nvSpPr>
        <p:spPr/>
        <p:txBody>
          <a:bodyPr/>
          <a:lstStyle/>
          <a:p>
            <a:fld id="{43A9AF09-E25C-42DA-8FE7-A8C01283029D}" type="slidenum">
              <a:rPr lang="zh-CN" altLang="en-US" smtClean="0"/>
              <a:t>‹#›</a:t>
            </a:fld>
            <a:endParaRPr lang="zh-CN" altLang="en-US"/>
          </a:p>
        </p:txBody>
      </p:sp>
    </p:spTree>
    <p:extLst>
      <p:ext uri="{BB962C8B-B14F-4D97-AF65-F5344CB8AC3E}">
        <p14:creationId xmlns:p14="http://schemas.microsoft.com/office/powerpoint/2010/main" val="548326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63F9C9-5F20-4CEA-84BF-FF67843AA40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E74C28B-2306-4FB9-B51D-420F1083791E}"/>
              </a:ext>
            </a:extLst>
          </p:cNvPr>
          <p:cNvSpPr>
            <a:spLocks noGrp="1"/>
          </p:cNvSpPr>
          <p:nvPr>
            <p:ph type="dt" sz="half" idx="10"/>
          </p:nvPr>
        </p:nvSpPr>
        <p:spPr/>
        <p:txBody>
          <a:bodyPr/>
          <a:lstStyle/>
          <a:p>
            <a:fld id="{AC8634C0-E12B-4BEE-9E94-071B60CD0644}" type="datetimeFigureOut">
              <a:rPr lang="zh-CN" altLang="en-US" smtClean="0"/>
              <a:t>2019/9/17</a:t>
            </a:fld>
            <a:endParaRPr lang="zh-CN" altLang="en-US"/>
          </a:p>
        </p:txBody>
      </p:sp>
      <p:sp>
        <p:nvSpPr>
          <p:cNvPr id="4" name="页脚占位符 3">
            <a:extLst>
              <a:ext uri="{FF2B5EF4-FFF2-40B4-BE49-F238E27FC236}">
                <a16:creationId xmlns:a16="http://schemas.microsoft.com/office/drawing/2014/main" id="{F9715DC7-D46A-45B9-BA24-A79C947D837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6D5B6BD-C238-4464-AFDF-5BE64F37B5FB}"/>
              </a:ext>
            </a:extLst>
          </p:cNvPr>
          <p:cNvSpPr>
            <a:spLocks noGrp="1"/>
          </p:cNvSpPr>
          <p:nvPr>
            <p:ph type="sldNum" sz="quarter" idx="12"/>
          </p:nvPr>
        </p:nvSpPr>
        <p:spPr/>
        <p:txBody>
          <a:bodyPr/>
          <a:lstStyle/>
          <a:p>
            <a:fld id="{43A9AF09-E25C-42DA-8FE7-A8C01283029D}" type="slidenum">
              <a:rPr lang="zh-CN" altLang="en-US" smtClean="0"/>
              <a:t>‹#›</a:t>
            </a:fld>
            <a:endParaRPr lang="zh-CN" altLang="en-US"/>
          </a:p>
        </p:txBody>
      </p:sp>
    </p:spTree>
    <p:extLst>
      <p:ext uri="{BB962C8B-B14F-4D97-AF65-F5344CB8AC3E}">
        <p14:creationId xmlns:p14="http://schemas.microsoft.com/office/powerpoint/2010/main" val="3210058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48F46A6-6D28-477F-B1AA-AE9B9A545E3B}"/>
              </a:ext>
            </a:extLst>
          </p:cNvPr>
          <p:cNvSpPr>
            <a:spLocks noGrp="1"/>
          </p:cNvSpPr>
          <p:nvPr>
            <p:ph type="dt" sz="half" idx="10"/>
          </p:nvPr>
        </p:nvSpPr>
        <p:spPr/>
        <p:txBody>
          <a:bodyPr/>
          <a:lstStyle/>
          <a:p>
            <a:fld id="{AC8634C0-E12B-4BEE-9E94-071B60CD0644}" type="datetimeFigureOut">
              <a:rPr lang="zh-CN" altLang="en-US" smtClean="0"/>
              <a:t>2019/9/17</a:t>
            </a:fld>
            <a:endParaRPr lang="zh-CN" altLang="en-US"/>
          </a:p>
        </p:txBody>
      </p:sp>
      <p:sp>
        <p:nvSpPr>
          <p:cNvPr id="3" name="页脚占位符 2">
            <a:extLst>
              <a:ext uri="{FF2B5EF4-FFF2-40B4-BE49-F238E27FC236}">
                <a16:creationId xmlns:a16="http://schemas.microsoft.com/office/drawing/2014/main" id="{561FF1DE-E32D-490E-B68A-9962724EA49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A92F187-D2AB-4B09-B3EB-EF59F5559686}"/>
              </a:ext>
            </a:extLst>
          </p:cNvPr>
          <p:cNvSpPr>
            <a:spLocks noGrp="1"/>
          </p:cNvSpPr>
          <p:nvPr>
            <p:ph type="sldNum" sz="quarter" idx="12"/>
          </p:nvPr>
        </p:nvSpPr>
        <p:spPr/>
        <p:txBody>
          <a:bodyPr/>
          <a:lstStyle/>
          <a:p>
            <a:fld id="{43A9AF09-E25C-42DA-8FE7-A8C01283029D}" type="slidenum">
              <a:rPr lang="zh-CN" altLang="en-US" smtClean="0"/>
              <a:t>‹#›</a:t>
            </a:fld>
            <a:endParaRPr lang="zh-CN" altLang="en-US"/>
          </a:p>
        </p:txBody>
      </p:sp>
    </p:spTree>
    <p:extLst>
      <p:ext uri="{BB962C8B-B14F-4D97-AF65-F5344CB8AC3E}">
        <p14:creationId xmlns:p14="http://schemas.microsoft.com/office/powerpoint/2010/main" val="2970291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D2EDC6-AA53-43E7-8DF0-1CA6664C66B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E415CD9-EACA-41F5-86E6-C3EB199F98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8FDBCED-4F5B-4C82-9E96-673A1B4BC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AB46D7-768E-4CCE-A062-33D2133DA29E}"/>
              </a:ext>
            </a:extLst>
          </p:cNvPr>
          <p:cNvSpPr>
            <a:spLocks noGrp="1"/>
          </p:cNvSpPr>
          <p:nvPr>
            <p:ph type="dt" sz="half" idx="10"/>
          </p:nvPr>
        </p:nvSpPr>
        <p:spPr/>
        <p:txBody>
          <a:bodyPr/>
          <a:lstStyle/>
          <a:p>
            <a:fld id="{AC8634C0-E12B-4BEE-9E94-071B60CD0644}" type="datetimeFigureOut">
              <a:rPr lang="zh-CN" altLang="en-US" smtClean="0"/>
              <a:t>2019/9/17</a:t>
            </a:fld>
            <a:endParaRPr lang="zh-CN" altLang="en-US"/>
          </a:p>
        </p:txBody>
      </p:sp>
      <p:sp>
        <p:nvSpPr>
          <p:cNvPr id="6" name="页脚占位符 5">
            <a:extLst>
              <a:ext uri="{FF2B5EF4-FFF2-40B4-BE49-F238E27FC236}">
                <a16:creationId xmlns:a16="http://schemas.microsoft.com/office/drawing/2014/main" id="{6A30CAAD-6BF7-4AAB-8893-AA9DB3A010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360511-C3E7-440C-9A64-988BCB48AD96}"/>
              </a:ext>
            </a:extLst>
          </p:cNvPr>
          <p:cNvSpPr>
            <a:spLocks noGrp="1"/>
          </p:cNvSpPr>
          <p:nvPr>
            <p:ph type="sldNum" sz="quarter" idx="12"/>
          </p:nvPr>
        </p:nvSpPr>
        <p:spPr/>
        <p:txBody>
          <a:bodyPr/>
          <a:lstStyle/>
          <a:p>
            <a:fld id="{43A9AF09-E25C-42DA-8FE7-A8C01283029D}" type="slidenum">
              <a:rPr lang="zh-CN" altLang="en-US" smtClean="0"/>
              <a:t>‹#›</a:t>
            </a:fld>
            <a:endParaRPr lang="zh-CN" altLang="en-US"/>
          </a:p>
        </p:txBody>
      </p:sp>
    </p:spTree>
    <p:extLst>
      <p:ext uri="{BB962C8B-B14F-4D97-AF65-F5344CB8AC3E}">
        <p14:creationId xmlns:p14="http://schemas.microsoft.com/office/powerpoint/2010/main" val="269137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F9086-219E-433A-9871-3F4BCF21C7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ADC2645-2155-4C1C-9621-B4A9D6F1B8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2E13485-AAFF-4FC0-B16C-66D227A7E6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8D9357-52A8-476F-811A-9D97DCF62D96}"/>
              </a:ext>
            </a:extLst>
          </p:cNvPr>
          <p:cNvSpPr>
            <a:spLocks noGrp="1"/>
          </p:cNvSpPr>
          <p:nvPr>
            <p:ph type="dt" sz="half" idx="10"/>
          </p:nvPr>
        </p:nvSpPr>
        <p:spPr/>
        <p:txBody>
          <a:bodyPr/>
          <a:lstStyle/>
          <a:p>
            <a:fld id="{AC8634C0-E12B-4BEE-9E94-071B60CD0644}" type="datetimeFigureOut">
              <a:rPr lang="zh-CN" altLang="en-US" smtClean="0"/>
              <a:t>2019/9/17</a:t>
            </a:fld>
            <a:endParaRPr lang="zh-CN" altLang="en-US"/>
          </a:p>
        </p:txBody>
      </p:sp>
      <p:sp>
        <p:nvSpPr>
          <p:cNvPr id="6" name="页脚占位符 5">
            <a:extLst>
              <a:ext uri="{FF2B5EF4-FFF2-40B4-BE49-F238E27FC236}">
                <a16:creationId xmlns:a16="http://schemas.microsoft.com/office/drawing/2014/main" id="{D97B880F-A35B-4680-B628-6B4ACBE491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96219A-0E0C-4219-91DA-31D497F98262}"/>
              </a:ext>
            </a:extLst>
          </p:cNvPr>
          <p:cNvSpPr>
            <a:spLocks noGrp="1"/>
          </p:cNvSpPr>
          <p:nvPr>
            <p:ph type="sldNum" sz="quarter" idx="12"/>
          </p:nvPr>
        </p:nvSpPr>
        <p:spPr/>
        <p:txBody>
          <a:bodyPr/>
          <a:lstStyle/>
          <a:p>
            <a:fld id="{43A9AF09-E25C-42DA-8FE7-A8C01283029D}" type="slidenum">
              <a:rPr lang="zh-CN" altLang="en-US" smtClean="0"/>
              <a:t>‹#›</a:t>
            </a:fld>
            <a:endParaRPr lang="zh-CN" altLang="en-US"/>
          </a:p>
        </p:txBody>
      </p:sp>
    </p:spTree>
    <p:extLst>
      <p:ext uri="{BB962C8B-B14F-4D97-AF65-F5344CB8AC3E}">
        <p14:creationId xmlns:p14="http://schemas.microsoft.com/office/powerpoint/2010/main" val="77332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3D58B0D-2434-46FE-9A87-2100ECB9AB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330EF0D-58AC-4349-A2DB-97EC7C34B6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2EAB287-0694-409B-950A-BFE323FE1B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8634C0-E12B-4BEE-9E94-071B60CD0644}" type="datetimeFigureOut">
              <a:rPr lang="zh-CN" altLang="en-US" smtClean="0"/>
              <a:t>2019/9/17</a:t>
            </a:fld>
            <a:endParaRPr lang="zh-CN" altLang="en-US"/>
          </a:p>
        </p:txBody>
      </p:sp>
      <p:sp>
        <p:nvSpPr>
          <p:cNvPr id="5" name="页脚占位符 4">
            <a:extLst>
              <a:ext uri="{FF2B5EF4-FFF2-40B4-BE49-F238E27FC236}">
                <a16:creationId xmlns:a16="http://schemas.microsoft.com/office/drawing/2014/main" id="{D3F74A22-0BC1-4CD7-A357-D7E01CA8B5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5C97797-8255-42B8-B5A2-2BE9C31F4E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A9AF09-E25C-42DA-8FE7-A8C01283029D}" type="slidenum">
              <a:rPr lang="zh-CN" altLang="en-US" smtClean="0"/>
              <a:t>‹#›</a:t>
            </a:fld>
            <a:endParaRPr lang="zh-CN" altLang="en-US"/>
          </a:p>
        </p:txBody>
      </p:sp>
    </p:spTree>
    <p:extLst>
      <p:ext uri="{BB962C8B-B14F-4D97-AF65-F5344CB8AC3E}">
        <p14:creationId xmlns:p14="http://schemas.microsoft.com/office/powerpoint/2010/main" val="2554023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EF94D1FE-6A70-43E7-B318-8D063B4E7CAA}"/>
              </a:ext>
            </a:extLst>
          </p:cNvPr>
          <p:cNvSpPr>
            <a:spLocks noGrp="1"/>
          </p:cNvSpPr>
          <p:nvPr/>
        </p:nvSpPr>
        <p:spPr>
          <a:xfrm>
            <a:off x="1221801" y="1041400"/>
            <a:ext cx="9748397"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altLang="zh-TW" sz="5400" b="1" dirty="0"/>
              <a:t>P</a:t>
            </a:r>
            <a:r>
              <a:rPr lang="en-US" altLang="zh-CN" sz="5400" b="1" dirty="0"/>
              <a:t>roject — Library Inquiry System</a:t>
            </a:r>
            <a:endParaRPr lang="en-US" altLang="zh-TW" sz="5400" b="1" dirty="0"/>
          </a:p>
        </p:txBody>
      </p:sp>
      <p:sp>
        <p:nvSpPr>
          <p:cNvPr id="5" name="副標題 2">
            <a:extLst>
              <a:ext uri="{FF2B5EF4-FFF2-40B4-BE49-F238E27FC236}">
                <a16:creationId xmlns:a16="http://schemas.microsoft.com/office/drawing/2014/main" id="{8C2BE61C-D952-418C-8C8C-C5F6626CE076}"/>
              </a:ext>
            </a:extLst>
          </p:cNvPr>
          <p:cNvSpPr>
            <a:spLocks noGrp="1"/>
          </p:cNvSpPr>
          <p:nvPr/>
        </p:nvSpPr>
        <p:spPr>
          <a:xfrm>
            <a:off x="1524000" y="349589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r>
              <a:rPr lang="en-US" altLang="zh-TW" b="1" dirty="0"/>
              <a:t>CSCI3170 Tutorial </a:t>
            </a:r>
            <a:r>
              <a:rPr lang="en-US" altLang="zh-CN" b="1" dirty="0"/>
              <a:t>2</a:t>
            </a:r>
            <a:endParaRPr lang="en-US" altLang="zh-TW" sz="1800" dirty="0"/>
          </a:p>
          <a:p>
            <a:pPr>
              <a:defRPr/>
            </a:pPr>
            <a:r>
              <a:rPr lang="en-US" altLang="zh-TW" sz="1800" dirty="0"/>
              <a:t>L</a:t>
            </a:r>
            <a:r>
              <a:rPr lang="en-US" altLang="zh-CN" sz="1800" dirty="0"/>
              <a:t>ixin Liu</a:t>
            </a:r>
            <a:endParaRPr lang="en-US" altLang="zh-TW" sz="1800" dirty="0"/>
          </a:p>
        </p:txBody>
      </p:sp>
      <p:sp>
        <p:nvSpPr>
          <p:cNvPr id="2" name="矩形 1">
            <a:extLst>
              <a:ext uri="{FF2B5EF4-FFF2-40B4-BE49-F238E27FC236}">
                <a16:creationId xmlns:a16="http://schemas.microsoft.com/office/drawing/2014/main" id="{CC3AEA0C-9201-448C-B8AF-2BBC392D4597}"/>
              </a:ext>
            </a:extLst>
          </p:cNvPr>
          <p:cNvSpPr/>
          <p:nvPr/>
        </p:nvSpPr>
        <p:spPr>
          <a:xfrm>
            <a:off x="6255658" y="13063"/>
            <a:ext cx="5923280" cy="79683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132529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DEA9ED-FD3B-4E2B-B7AE-4AC1C0A0A503}"/>
              </a:ext>
            </a:extLst>
          </p:cNvPr>
          <p:cNvSpPr txBox="1"/>
          <p:nvPr/>
        </p:nvSpPr>
        <p:spPr>
          <a:xfrm>
            <a:off x="523873" y="542925"/>
            <a:ext cx="6085933" cy="584775"/>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3200" b="1" dirty="0"/>
              <a:t>System Function Requirements</a:t>
            </a:r>
          </a:p>
        </p:txBody>
      </p:sp>
      <p:sp>
        <p:nvSpPr>
          <p:cNvPr id="7" name="矩形 6">
            <a:extLst>
              <a:ext uri="{FF2B5EF4-FFF2-40B4-BE49-F238E27FC236}">
                <a16:creationId xmlns:a16="http://schemas.microsoft.com/office/drawing/2014/main" id="{D839B330-3130-4E77-B7EB-577CAB818D27}"/>
              </a:ext>
            </a:extLst>
          </p:cNvPr>
          <p:cNvSpPr/>
          <p:nvPr/>
        </p:nvSpPr>
        <p:spPr>
          <a:xfrm>
            <a:off x="1071154" y="1369483"/>
            <a:ext cx="10120009" cy="1144031"/>
          </a:xfrm>
          <a:prstGeom prst="rect">
            <a:avLst/>
          </a:prstGeom>
        </p:spPr>
        <p:txBody>
          <a:bodyPr wrap="square">
            <a:spAutoFit/>
          </a:bodyPr>
          <a:lstStyle/>
          <a:p>
            <a:pPr lvl="0">
              <a:lnSpc>
                <a:spcPct val="150000"/>
              </a:lnSpc>
            </a:pPr>
            <a:r>
              <a:rPr lang="en-US" sz="2400" dirty="0"/>
              <a:t>Your system should be a </a:t>
            </a:r>
            <a:r>
              <a:rPr lang="en-US" sz="2400" b="1" dirty="0">
                <a:solidFill>
                  <a:srgbClr val="C00000"/>
                </a:solidFill>
              </a:rPr>
              <a:t>Java Command-line Program</a:t>
            </a:r>
            <a:r>
              <a:rPr lang="en-US" sz="2400" dirty="0"/>
              <a:t>.</a:t>
            </a:r>
          </a:p>
          <a:p>
            <a:pPr lvl="0">
              <a:lnSpc>
                <a:spcPct val="150000"/>
              </a:lnSpc>
            </a:pPr>
            <a:r>
              <a:rPr lang="en-US" sz="2400" dirty="0"/>
              <a:t>After performing a function, </a:t>
            </a:r>
            <a:r>
              <a:rPr lang="en-US" altLang="zh-CN" sz="2400" dirty="0"/>
              <a:t>it </a:t>
            </a:r>
            <a:r>
              <a:rPr lang="en-US" sz="2400" dirty="0"/>
              <a:t>should display the </a:t>
            </a:r>
            <a:r>
              <a:rPr lang="en-US" sz="2400" b="1" dirty="0">
                <a:solidFill>
                  <a:srgbClr val="C00000"/>
                </a:solidFill>
              </a:rPr>
              <a:t>last appeared menu</a:t>
            </a:r>
            <a:r>
              <a:rPr lang="en-US" sz="2400" dirty="0"/>
              <a:t>. </a:t>
            </a:r>
            <a:endParaRPr lang="en-US" sz="3200" dirty="0"/>
          </a:p>
        </p:txBody>
      </p:sp>
      <p:sp>
        <p:nvSpPr>
          <p:cNvPr id="3" name="矩形 2">
            <a:extLst>
              <a:ext uri="{FF2B5EF4-FFF2-40B4-BE49-F238E27FC236}">
                <a16:creationId xmlns:a16="http://schemas.microsoft.com/office/drawing/2014/main" id="{ED4DC171-F22F-4719-928E-534348819F04}"/>
              </a:ext>
            </a:extLst>
          </p:cNvPr>
          <p:cNvSpPr/>
          <p:nvPr/>
        </p:nvSpPr>
        <p:spPr>
          <a:xfrm>
            <a:off x="1071154" y="2584060"/>
            <a:ext cx="7608173" cy="461665"/>
          </a:xfrm>
          <a:prstGeom prst="rect">
            <a:avLst/>
          </a:prstGeom>
        </p:spPr>
        <p:txBody>
          <a:bodyPr wrap="none">
            <a:spAutoFit/>
          </a:bodyPr>
          <a:lstStyle/>
          <a:p>
            <a:r>
              <a:rPr lang="en-US" sz="2400" dirty="0"/>
              <a:t>Your program should provide an interactive interface to:</a:t>
            </a:r>
          </a:p>
        </p:txBody>
      </p:sp>
      <p:sp>
        <p:nvSpPr>
          <p:cNvPr id="5" name="文本框 4">
            <a:extLst>
              <a:ext uri="{FF2B5EF4-FFF2-40B4-BE49-F238E27FC236}">
                <a16:creationId xmlns:a16="http://schemas.microsoft.com/office/drawing/2014/main" id="{D41A333C-9140-4C5D-BA3A-0084E7F323DE}"/>
              </a:ext>
            </a:extLst>
          </p:cNvPr>
          <p:cNvSpPr txBox="1"/>
          <p:nvPr/>
        </p:nvSpPr>
        <p:spPr>
          <a:xfrm>
            <a:off x="1629120" y="3133310"/>
            <a:ext cx="6492240" cy="1815882"/>
          </a:xfrm>
          <a:prstGeom prst="rect">
            <a:avLst/>
          </a:prstGeom>
          <a:noFill/>
        </p:spPr>
        <p:txBody>
          <a:bodyPr wrap="square" rtlCol="0">
            <a:spAutoFit/>
          </a:bodyPr>
          <a:lstStyle/>
          <a:p>
            <a:pPr marL="285750" indent="-285750">
              <a:buFont typeface="Arial" panose="020B0604020202020204" pitchFamily="34" charset="0"/>
              <a:buChar char="•"/>
            </a:pPr>
            <a:r>
              <a:rPr lang="en-US" sz="2800" b="1" dirty="0">
                <a:solidFill>
                  <a:schemeClr val="accent1">
                    <a:lumMod val="75000"/>
                  </a:schemeClr>
                </a:solidFill>
              </a:rPr>
              <a:t>Administrator</a:t>
            </a:r>
            <a:endParaRPr lang="en-US" sz="2800" dirty="0">
              <a:solidFill>
                <a:schemeClr val="accent1">
                  <a:lumMod val="75000"/>
                </a:schemeClr>
              </a:solidFill>
            </a:endParaRPr>
          </a:p>
          <a:p>
            <a:pPr marL="285750" indent="-285750">
              <a:buFont typeface="Arial" panose="020B0604020202020204" pitchFamily="34" charset="0"/>
              <a:buChar char="•"/>
            </a:pPr>
            <a:r>
              <a:rPr lang="en-US" sz="2800" b="1" dirty="0">
                <a:solidFill>
                  <a:schemeClr val="accent1">
                    <a:lumMod val="75000"/>
                  </a:schemeClr>
                </a:solidFill>
              </a:rPr>
              <a:t>Library User</a:t>
            </a:r>
            <a:endParaRPr lang="en-US" sz="2800" dirty="0">
              <a:solidFill>
                <a:schemeClr val="accent1">
                  <a:lumMod val="75000"/>
                </a:schemeClr>
              </a:solidFill>
            </a:endParaRPr>
          </a:p>
          <a:p>
            <a:pPr marL="285750" indent="-285750">
              <a:buFont typeface="Arial" panose="020B0604020202020204" pitchFamily="34" charset="0"/>
              <a:buChar char="•"/>
            </a:pPr>
            <a:r>
              <a:rPr lang="en-US" sz="2800" b="1" dirty="0">
                <a:solidFill>
                  <a:schemeClr val="accent1">
                    <a:lumMod val="75000"/>
                  </a:schemeClr>
                </a:solidFill>
              </a:rPr>
              <a:t>Librarian</a:t>
            </a:r>
            <a:endParaRPr lang="en-US" sz="2800" dirty="0">
              <a:solidFill>
                <a:schemeClr val="accent1">
                  <a:lumMod val="75000"/>
                </a:schemeClr>
              </a:solidFill>
            </a:endParaRPr>
          </a:p>
          <a:p>
            <a:pPr marL="285750" indent="-285750">
              <a:buFont typeface="Arial" panose="020B0604020202020204" pitchFamily="34" charset="0"/>
              <a:buChar char="•"/>
            </a:pPr>
            <a:r>
              <a:rPr lang="en-US" sz="2800" b="1" dirty="0">
                <a:solidFill>
                  <a:schemeClr val="accent1">
                    <a:lumMod val="75000"/>
                  </a:schemeClr>
                </a:solidFill>
              </a:rPr>
              <a:t>Library director</a:t>
            </a:r>
            <a:endParaRPr lang="en-US" sz="2800" dirty="0">
              <a:solidFill>
                <a:schemeClr val="accent1">
                  <a:lumMod val="75000"/>
                </a:schemeClr>
              </a:solidFill>
            </a:endParaRPr>
          </a:p>
        </p:txBody>
      </p:sp>
      <p:sp>
        <p:nvSpPr>
          <p:cNvPr id="6" name="矩形 5">
            <a:extLst>
              <a:ext uri="{FF2B5EF4-FFF2-40B4-BE49-F238E27FC236}">
                <a16:creationId xmlns:a16="http://schemas.microsoft.com/office/drawing/2014/main" id="{91D2A6C6-C390-4550-B803-73E540612634}"/>
              </a:ext>
            </a:extLst>
          </p:cNvPr>
          <p:cNvSpPr/>
          <p:nvPr/>
        </p:nvSpPr>
        <p:spPr>
          <a:xfrm>
            <a:off x="1071154" y="5036777"/>
            <a:ext cx="9714413" cy="461665"/>
          </a:xfrm>
          <a:prstGeom prst="rect">
            <a:avLst/>
          </a:prstGeom>
        </p:spPr>
        <p:txBody>
          <a:bodyPr wrap="square">
            <a:spAutoFit/>
          </a:bodyPr>
          <a:lstStyle/>
          <a:p>
            <a:r>
              <a:rPr lang="en-US" sz="2400" dirty="0"/>
              <a:t>answer their queries correctly and quickly, or handle errors properly.</a:t>
            </a:r>
          </a:p>
        </p:txBody>
      </p:sp>
    </p:spTree>
    <p:extLst>
      <p:ext uri="{BB962C8B-B14F-4D97-AF65-F5344CB8AC3E}">
        <p14:creationId xmlns:p14="http://schemas.microsoft.com/office/powerpoint/2010/main" val="2890914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DEA9ED-FD3B-4E2B-B7AE-4AC1C0A0A503}"/>
              </a:ext>
            </a:extLst>
          </p:cNvPr>
          <p:cNvSpPr txBox="1"/>
          <p:nvPr/>
        </p:nvSpPr>
        <p:spPr>
          <a:xfrm>
            <a:off x="523873" y="542925"/>
            <a:ext cx="2968627" cy="58477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b="1" dirty="0"/>
              <a:t>Administrator</a:t>
            </a:r>
          </a:p>
        </p:txBody>
      </p:sp>
      <p:sp>
        <p:nvSpPr>
          <p:cNvPr id="7" name="矩形 6">
            <a:extLst>
              <a:ext uri="{FF2B5EF4-FFF2-40B4-BE49-F238E27FC236}">
                <a16:creationId xmlns:a16="http://schemas.microsoft.com/office/drawing/2014/main" id="{D839B330-3130-4E77-B7EB-577CAB818D27}"/>
              </a:ext>
            </a:extLst>
          </p:cNvPr>
          <p:cNvSpPr/>
          <p:nvPr/>
        </p:nvSpPr>
        <p:spPr>
          <a:xfrm>
            <a:off x="1071154" y="1369483"/>
            <a:ext cx="10120009" cy="1144031"/>
          </a:xfrm>
          <a:prstGeom prst="rect">
            <a:avLst/>
          </a:prstGeom>
        </p:spPr>
        <p:txBody>
          <a:bodyPr wrap="square">
            <a:spAutoFit/>
          </a:bodyPr>
          <a:lstStyle/>
          <a:p>
            <a:pPr lvl="0">
              <a:lnSpc>
                <a:spcPct val="150000"/>
              </a:lnSpc>
            </a:pPr>
            <a:r>
              <a:rPr lang="en-US" sz="2400" dirty="0"/>
              <a:t>Your system should allow a database administrator to perform the following operations:</a:t>
            </a:r>
            <a:endParaRPr lang="en-US" sz="3200" dirty="0"/>
          </a:p>
        </p:txBody>
      </p:sp>
      <p:sp>
        <p:nvSpPr>
          <p:cNvPr id="5" name="文本框 4">
            <a:extLst>
              <a:ext uri="{FF2B5EF4-FFF2-40B4-BE49-F238E27FC236}">
                <a16:creationId xmlns:a16="http://schemas.microsoft.com/office/drawing/2014/main" id="{D41A333C-9140-4C5D-BA3A-0084E7F323DE}"/>
              </a:ext>
            </a:extLst>
          </p:cNvPr>
          <p:cNvSpPr txBox="1"/>
          <p:nvPr/>
        </p:nvSpPr>
        <p:spPr>
          <a:xfrm>
            <a:off x="1629120" y="2743022"/>
            <a:ext cx="9714412" cy="261199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dirty="0">
                <a:solidFill>
                  <a:schemeClr val="tx1">
                    <a:lumMod val="75000"/>
                    <a:lumOff val="25000"/>
                  </a:schemeClr>
                </a:solidFill>
              </a:rPr>
              <a:t>Create tables</a:t>
            </a:r>
          </a:p>
          <a:p>
            <a:pPr marL="285750" indent="-285750">
              <a:lnSpc>
                <a:spcPct val="150000"/>
              </a:lnSpc>
              <a:buFont typeface="Arial" panose="020B0604020202020204" pitchFamily="34" charset="0"/>
              <a:buChar char="•"/>
            </a:pPr>
            <a:r>
              <a:rPr lang="en-US" sz="2800" dirty="0">
                <a:solidFill>
                  <a:schemeClr val="tx1">
                    <a:lumMod val="75000"/>
                    <a:lumOff val="25000"/>
                  </a:schemeClr>
                </a:solidFill>
              </a:rPr>
              <a:t>Delete tables</a:t>
            </a:r>
          </a:p>
          <a:p>
            <a:pPr marL="285750" indent="-285750">
              <a:lnSpc>
                <a:spcPct val="150000"/>
              </a:lnSpc>
              <a:buFont typeface="Arial" panose="020B0604020202020204" pitchFamily="34" charset="0"/>
              <a:buChar char="•"/>
            </a:pPr>
            <a:r>
              <a:rPr lang="en-US" sz="2800" dirty="0">
                <a:solidFill>
                  <a:schemeClr val="tx1">
                    <a:lumMod val="75000"/>
                    <a:lumOff val="25000"/>
                  </a:schemeClr>
                </a:solidFill>
              </a:rPr>
              <a:t>Load data under a given data folder</a:t>
            </a:r>
            <a:endParaRPr lang="en-US" sz="2800" b="1" dirty="0">
              <a:solidFill>
                <a:schemeClr val="tx1">
                  <a:lumMod val="75000"/>
                  <a:lumOff val="25000"/>
                </a:schemeClr>
              </a:solidFill>
            </a:endParaRPr>
          </a:p>
          <a:p>
            <a:pPr marL="285750" indent="-285750">
              <a:lnSpc>
                <a:spcPct val="150000"/>
              </a:lnSpc>
              <a:buFont typeface="Arial" panose="020B0604020202020204" pitchFamily="34" charset="0"/>
              <a:buChar char="•"/>
            </a:pPr>
            <a:r>
              <a:rPr lang="en-US" sz="2800" dirty="0">
                <a:solidFill>
                  <a:schemeClr val="tx1">
                    <a:lumMod val="75000"/>
                    <a:lumOff val="25000"/>
                  </a:schemeClr>
                </a:solidFill>
              </a:rPr>
              <a:t>Show the number of records in each table</a:t>
            </a:r>
          </a:p>
        </p:txBody>
      </p:sp>
    </p:spTree>
    <p:extLst>
      <p:ext uri="{BB962C8B-B14F-4D97-AF65-F5344CB8AC3E}">
        <p14:creationId xmlns:p14="http://schemas.microsoft.com/office/powerpoint/2010/main" val="3967094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DEA9ED-FD3B-4E2B-B7AE-4AC1C0A0A503}"/>
              </a:ext>
            </a:extLst>
          </p:cNvPr>
          <p:cNvSpPr txBox="1"/>
          <p:nvPr/>
        </p:nvSpPr>
        <p:spPr>
          <a:xfrm>
            <a:off x="523873" y="542925"/>
            <a:ext cx="5026027" cy="584775"/>
          </a:xfrm>
          <a:prstGeom prst="rect">
            <a:avLst/>
          </a:prstGeom>
          <a:solidFill>
            <a:schemeClr val="accent1">
              <a:lumMod val="75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b="1" dirty="0"/>
              <a:t>Example 1 (Create tables)</a:t>
            </a:r>
          </a:p>
        </p:txBody>
      </p:sp>
      <p:pic>
        <p:nvPicPr>
          <p:cNvPr id="3" name="图片 2">
            <a:extLst>
              <a:ext uri="{FF2B5EF4-FFF2-40B4-BE49-F238E27FC236}">
                <a16:creationId xmlns:a16="http://schemas.microsoft.com/office/drawing/2014/main" id="{80D422E8-FFE1-4063-A430-0C8E533F898B}"/>
              </a:ext>
            </a:extLst>
          </p:cNvPr>
          <p:cNvPicPr>
            <a:picLocks noChangeAspect="1"/>
          </p:cNvPicPr>
          <p:nvPr/>
        </p:nvPicPr>
        <p:blipFill>
          <a:blip r:embed="rId2"/>
          <a:stretch>
            <a:fillRect/>
          </a:stretch>
        </p:blipFill>
        <p:spPr>
          <a:xfrm>
            <a:off x="1216387" y="1263924"/>
            <a:ext cx="9759225" cy="4895576"/>
          </a:xfrm>
          <a:prstGeom prst="rect">
            <a:avLst/>
          </a:prstGeom>
        </p:spPr>
      </p:pic>
    </p:spTree>
    <p:extLst>
      <p:ext uri="{BB962C8B-B14F-4D97-AF65-F5344CB8AC3E}">
        <p14:creationId xmlns:p14="http://schemas.microsoft.com/office/powerpoint/2010/main" val="1795204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DEA9ED-FD3B-4E2B-B7AE-4AC1C0A0A503}"/>
              </a:ext>
            </a:extLst>
          </p:cNvPr>
          <p:cNvSpPr txBox="1"/>
          <p:nvPr/>
        </p:nvSpPr>
        <p:spPr>
          <a:xfrm>
            <a:off x="523873" y="542925"/>
            <a:ext cx="5026027" cy="584775"/>
          </a:xfrm>
          <a:prstGeom prst="rect">
            <a:avLst/>
          </a:prstGeom>
          <a:solidFill>
            <a:schemeClr val="accent1">
              <a:lumMod val="75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b="1" dirty="0"/>
              <a:t>Example 2 (Delete tables)</a:t>
            </a:r>
          </a:p>
        </p:txBody>
      </p:sp>
      <p:pic>
        <p:nvPicPr>
          <p:cNvPr id="4" name="图片 3">
            <a:extLst>
              <a:ext uri="{FF2B5EF4-FFF2-40B4-BE49-F238E27FC236}">
                <a16:creationId xmlns:a16="http://schemas.microsoft.com/office/drawing/2014/main" id="{2F10582C-D30F-4642-8DA9-236DF776010F}"/>
              </a:ext>
            </a:extLst>
          </p:cNvPr>
          <p:cNvPicPr>
            <a:picLocks noChangeAspect="1"/>
          </p:cNvPicPr>
          <p:nvPr/>
        </p:nvPicPr>
        <p:blipFill>
          <a:blip r:embed="rId2"/>
          <a:stretch>
            <a:fillRect/>
          </a:stretch>
        </p:blipFill>
        <p:spPr>
          <a:xfrm>
            <a:off x="1090857" y="1395178"/>
            <a:ext cx="10010285" cy="4919897"/>
          </a:xfrm>
          <a:prstGeom prst="rect">
            <a:avLst/>
          </a:prstGeom>
        </p:spPr>
      </p:pic>
    </p:spTree>
    <p:extLst>
      <p:ext uri="{BB962C8B-B14F-4D97-AF65-F5344CB8AC3E}">
        <p14:creationId xmlns:p14="http://schemas.microsoft.com/office/powerpoint/2010/main" val="3976090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DEA9ED-FD3B-4E2B-B7AE-4AC1C0A0A503}"/>
              </a:ext>
            </a:extLst>
          </p:cNvPr>
          <p:cNvSpPr txBox="1"/>
          <p:nvPr/>
        </p:nvSpPr>
        <p:spPr>
          <a:xfrm>
            <a:off x="523873" y="542925"/>
            <a:ext cx="9140827" cy="584775"/>
          </a:xfrm>
          <a:prstGeom prst="rect">
            <a:avLst/>
          </a:prstGeom>
          <a:solidFill>
            <a:schemeClr val="accent1">
              <a:lumMod val="75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b="1" dirty="0"/>
              <a:t>Example 3 (Load data under a given data folder)</a:t>
            </a:r>
          </a:p>
        </p:txBody>
      </p:sp>
      <p:pic>
        <p:nvPicPr>
          <p:cNvPr id="5" name="图片 4">
            <a:extLst>
              <a:ext uri="{FF2B5EF4-FFF2-40B4-BE49-F238E27FC236}">
                <a16:creationId xmlns:a16="http://schemas.microsoft.com/office/drawing/2014/main" id="{AF29AB34-3391-4321-8024-D8CD70712C2B}"/>
              </a:ext>
            </a:extLst>
          </p:cNvPr>
          <p:cNvPicPr>
            <a:picLocks noChangeAspect="1"/>
          </p:cNvPicPr>
          <p:nvPr/>
        </p:nvPicPr>
        <p:blipFill>
          <a:blip r:embed="rId2"/>
          <a:stretch>
            <a:fillRect/>
          </a:stretch>
        </p:blipFill>
        <p:spPr>
          <a:xfrm>
            <a:off x="1572662" y="1255975"/>
            <a:ext cx="9046676" cy="4905359"/>
          </a:xfrm>
          <a:prstGeom prst="rect">
            <a:avLst/>
          </a:prstGeom>
        </p:spPr>
      </p:pic>
    </p:spTree>
    <p:extLst>
      <p:ext uri="{BB962C8B-B14F-4D97-AF65-F5344CB8AC3E}">
        <p14:creationId xmlns:p14="http://schemas.microsoft.com/office/powerpoint/2010/main" val="104419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DEA9ED-FD3B-4E2B-B7AE-4AC1C0A0A503}"/>
              </a:ext>
            </a:extLst>
          </p:cNvPr>
          <p:cNvSpPr txBox="1"/>
          <p:nvPr/>
        </p:nvSpPr>
        <p:spPr>
          <a:xfrm>
            <a:off x="523873" y="542925"/>
            <a:ext cx="9725027" cy="584775"/>
          </a:xfrm>
          <a:prstGeom prst="rect">
            <a:avLst/>
          </a:prstGeom>
          <a:solidFill>
            <a:schemeClr val="accent1">
              <a:lumMod val="75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b="1" dirty="0"/>
              <a:t>Example 4 (Show number of records in each table</a:t>
            </a:r>
            <a:r>
              <a:rPr lang="zh-CN" altLang="en-US" sz="3200" b="1" dirty="0"/>
              <a:t>）</a:t>
            </a:r>
            <a:endParaRPr lang="en-US" sz="3200" b="1" dirty="0"/>
          </a:p>
        </p:txBody>
      </p:sp>
      <p:pic>
        <p:nvPicPr>
          <p:cNvPr id="5" name="图片 4">
            <a:extLst>
              <a:ext uri="{FF2B5EF4-FFF2-40B4-BE49-F238E27FC236}">
                <a16:creationId xmlns:a16="http://schemas.microsoft.com/office/drawing/2014/main" id="{3FAC9E0F-2E0B-49FD-81A8-F43565C554C6}"/>
              </a:ext>
            </a:extLst>
          </p:cNvPr>
          <p:cNvPicPr>
            <a:picLocks noChangeAspect="1"/>
          </p:cNvPicPr>
          <p:nvPr/>
        </p:nvPicPr>
        <p:blipFill>
          <a:blip r:embed="rId2"/>
          <a:stretch>
            <a:fillRect/>
          </a:stretch>
        </p:blipFill>
        <p:spPr>
          <a:xfrm>
            <a:off x="1582188" y="1313147"/>
            <a:ext cx="9027624" cy="5267030"/>
          </a:xfrm>
          <a:prstGeom prst="rect">
            <a:avLst/>
          </a:prstGeom>
        </p:spPr>
      </p:pic>
    </p:spTree>
    <p:extLst>
      <p:ext uri="{BB962C8B-B14F-4D97-AF65-F5344CB8AC3E}">
        <p14:creationId xmlns:p14="http://schemas.microsoft.com/office/powerpoint/2010/main" val="2243676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DEA9ED-FD3B-4E2B-B7AE-4AC1C0A0A503}"/>
              </a:ext>
            </a:extLst>
          </p:cNvPr>
          <p:cNvSpPr txBox="1"/>
          <p:nvPr/>
        </p:nvSpPr>
        <p:spPr>
          <a:xfrm>
            <a:off x="523873" y="542925"/>
            <a:ext cx="2968627" cy="58477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b="1" dirty="0"/>
              <a:t>Library User</a:t>
            </a:r>
          </a:p>
        </p:txBody>
      </p:sp>
      <p:sp>
        <p:nvSpPr>
          <p:cNvPr id="7" name="矩形 6">
            <a:extLst>
              <a:ext uri="{FF2B5EF4-FFF2-40B4-BE49-F238E27FC236}">
                <a16:creationId xmlns:a16="http://schemas.microsoft.com/office/drawing/2014/main" id="{D839B330-3130-4E77-B7EB-577CAB818D27}"/>
              </a:ext>
            </a:extLst>
          </p:cNvPr>
          <p:cNvSpPr/>
          <p:nvPr/>
        </p:nvSpPr>
        <p:spPr>
          <a:xfrm>
            <a:off x="1071154" y="1369483"/>
            <a:ext cx="10120009" cy="590033"/>
          </a:xfrm>
          <a:prstGeom prst="rect">
            <a:avLst/>
          </a:prstGeom>
        </p:spPr>
        <p:txBody>
          <a:bodyPr wrap="square">
            <a:spAutoFit/>
          </a:bodyPr>
          <a:lstStyle/>
          <a:p>
            <a:pPr lvl="0">
              <a:lnSpc>
                <a:spcPct val="150000"/>
              </a:lnSpc>
            </a:pPr>
            <a:r>
              <a:rPr lang="en-US" sz="2400" dirty="0"/>
              <a:t>Your system should help the library user on the following operations:</a:t>
            </a:r>
            <a:endParaRPr lang="en-US" sz="3200" dirty="0"/>
          </a:p>
        </p:txBody>
      </p:sp>
      <p:sp>
        <p:nvSpPr>
          <p:cNvPr id="5" name="文本框 4">
            <a:extLst>
              <a:ext uri="{FF2B5EF4-FFF2-40B4-BE49-F238E27FC236}">
                <a16:creationId xmlns:a16="http://schemas.microsoft.com/office/drawing/2014/main" id="{D41A333C-9140-4C5D-BA3A-0084E7F323DE}"/>
              </a:ext>
            </a:extLst>
          </p:cNvPr>
          <p:cNvSpPr txBox="1"/>
          <p:nvPr/>
        </p:nvSpPr>
        <p:spPr>
          <a:xfrm>
            <a:off x="1629120" y="2201299"/>
            <a:ext cx="9714412" cy="131933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dirty="0">
                <a:solidFill>
                  <a:schemeClr val="tx1">
                    <a:lumMod val="75000"/>
                    <a:lumOff val="25000"/>
                  </a:schemeClr>
                </a:solidFill>
              </a:rPr>
              <a:t>Search for books</a:t>
            </a:r>
          </a:p>
          <a:p>
            <a:pPr marL="285750" indent="-285750">
              <a:lnSpc>
                <a:spcPct val="150000"/>
              </a:lnSpc>
              <a:buFont typeface="Arial" panose="020B0604020202020204" pitchFamily="34" charset="0"/>
              <a:buChar char="•"/>
            </a:pPr>
            <a:r>
              <a:rPr lang="en-US" sz="2800" dirty="0">
                <a:solidFill>
                  <a:schemeClr val="tx1">
                    <a:lumMod val="75000"/>
                    <a:lumOff val="25000"/>
                  </a:schemeClr>
                </a:solidFill>
              </a:rPr>
              <a:t>Show all check-out records of a library user:</a:t>
            </a:r>
          </a:p>
        </p:txBody>
      </p:sp>
    </p:spTree>
    <p:extLst>
      <p:ext uri="{BB962C8B-B14F-4D97-AF65-F5344CB8AC3E}">
        <p14:creationId xmlns:p14="http://schemas.microsoft.com/office/powerpoint/2010/main" val="357135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DEA9ED-FD3B-4E2B-B7AE-4AC1C0A0A503}"/>
              </a:ext>
            </a:extLst>
          </p:cNvPr>
          <p:cNvSpPr txBox="1"/>
          <p:nvPr/>
        </p:nvSpPr>
        <p:spPr>
          <a:xfrm>
            <a:off x="523873" y="542925"/>
            <a:ext cx="4683127" cy="584775"/>
          </a:xfrm>
          <a:prstGeom prst="rect">
            <a:avLst/>
          </a:prstGeom>
          <a:solidFill>
            <a:schemeClr val="accent1">
              <a:lumMod val="75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b="1" dirty="0"/>
              <a:t>Search for books</a:t>
            </a:r>
          </a:p>
        </p:txBody>
      </p:sp>
      <p:sp>
        <p:nvSpPr>
          <p:cNvPr id="4" name="文本框 3">
            <a:extLst>
              <a:ext uri="{FF2B5EF4-FFF2-40B4-BE49-F238E27FC236}">
                <a16:creationId xmlns:a16="http://schemas.microsoft.com/office/drawing/2014/main" id="{267D80EA-4627-4E2B-A79E-01B873E5F689}"/>
              </a:ext>
            </a:extLst>
          </p:cNvPr>
          <p:cNvSpPr txBox="1"/>
          <p:nvPr/>
        </p:nvSpPr>
        <p:spPr>
          <a:xfrm>
            <a:off x="1629120" y="2693242"/>
            <a:ext cx="9714412" cy="16980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By </a:t>
            </a:r>
            <a:r>
              <a:rPr lang="en-US" sz="2400" i="1" dirty="0"/>
              <a:t>call number </a:t>
            </a:r>
            <a:r>
              <a:rPr lang="en-US" sz="2400" dirty="0"/>
              <a:t>(exact matching) </a:t>
            </a:r>
          </a:p>
          <a:p>
            <a:pPr marL="285750" indent="-285750">
              <a:lnSpc>
                <a:spcPct val="150000"/>
              </a:lnSpc>
              <a:buFont typeface="Arial" panose="020B0604020202020204" pitchFamily="34" charset="0"/>
              <a:buChar char="•"/>
            </a:pPr>
            <a:r>
              <a:rPr lang="en-US" sz="2400" dirty="0"/>
              <a:t>By </a:t>
            </a:r>
            <a:r>
              <a:rPr lang="en-US" sz="2400" i="1" dirty="0"/>
              <a:t>title</a:t>
            </a:r>
            <a:r>
              <a:rPr lang="en-US" sz="2400" dirty="0"/>
              <a:t> (partial matching) </a:t>
            </a:r>
          </a:p>
          <a:p>
            <a:pPr marL="285750" indent="-285750">
              <a:lnSpc>
                <a:spcPct val="150000"/>
              </a:lnSpc>
              <a:buFont typeface="Arial" panose="020B0604020202020204" pitchFamily="34" charset="0"/>
              <a:buChar char="•"/>
            </a:pPr>
            <a:r>
              <a:rPr lang="en-US" sz="2400" dirty="0"/>
              <a:t>By </a:t>
            </a:r>
            <a:r>
              <a:rPr lang="en-US" sz="2400" i="1" dirty="0"/>
              <a:t>author </a:t>
            </a:r>
            <a:r>
              <a:rPr lang="en-US" sz="2400" dirty="0"/>
              <a:t>(partial matching) </a:t>
            </a:r>
          </a:p>
        </p:txBody>
      </p:sp>
      <p:sp>
        <p:nvSpPr>
          <p:cNvPr id="3" name="矩形 2">
            <a:extLst>
              <a:ext uri="{FF2B5EF4-FFF2-40B4-BE49-F238E27FC236}">
                <a16:creationId xmlns:a16="http://schemas.microsoft.com/office/drawing/2014/main" id="{FC9465BB-92D7-49E8-B912-97CA73D344A8}"/>
              </a:ext>
            </a:extLst>
          </p:cNvPr>
          <p:cNvSpPr/>
          <p:nvPr/>
        </p:nvSpPr>
        <p:spPr>
          <a:xfrm>
            <a:off x="1117600" y="1417935"/>
            <a:ext cx="10020300" cy="1319336"/>
          </a:xfrm>
          <a:prstGeom prst="rect">
            <a:avLst/>
          </a:prstGeom>
        </p:spPr>
        <p:txBody>
          <a:bodyPr wrap="square">
            <a:spAutoFit/>
          </a:bodyPr>
          <a:lstStyle/>
          <a:p>
            <a:pPr>
              <a:lnSpc>
                <a:spcPct val="150000"/>
              </a:lnSpc>
            </a:pPr>
            <a:r>
              <a:rPr lang="en-US" sz="2800" dirty="0"/>
              <a:t>The system has to provide an interface to allow a library user to search for the books in the library in three different ways</a:t>
            </a:r>
          </a:p>
        </p:txBody>
      </p:sp>
      <p:sp>
        <p:nvSpPr>
          <p:cNvPr id="6" name="矩形 5">
            <a:extLst>
              <a:ext uri="{FF2B5EF4-FFF2-40B4-BE49-F238E27FC236}">
                <a16:creationId xmlns:a16="http://schemas.microsoft.com/office/drawing/2014/main" id="{86CE6BB0-B7D3-4FF2-A90E-2EB4F46F84D9}"/>
              </a:ext>
            </a:extLst>
          </p:cNvPr>
          <p:cNvSpPr/>
          <p:nvPr/>
        </p:nvSpPr>
        <p:spPr>
          <a:xfrm>
            <a:off x="876300" y="4466249"/>
            <a:ext cx="10467232" cy="1698029"/>
          </a:xfrm>
          <a:prstGeom prst="rect">
            <a:avLst/>
          </a:prstGeom>
        </p:spPr>
        <p:txBody>
          <a:bodyPr wrap="square">
            <a:spAutoFit/>
          </a:bodyPr>
          <a:lstStyle/>
          <a:p>
            <a:pPr>
              <a:lnSpc>
                <a:spcPct val="150000"/>
              </a:lnSpc>
            </a:pPr>
            <a:r>
              <a:rPr lang="en-US" sz="2400" dirty="0"/>
              <a:t>Note: the program should perform the query and return all matching books in terms of their </a:t>
            </a:r>
            <a:r>
              <a:rPr lang="en-US" sz="2400" b="1" i="1" dirty="0"/>
              <a:t>call number</a:t>
            </a:r>
            <a:r>
              <a:rPr lang="en-US" sz="2400" dirty="0"/>
              <a:t>, </a:t>
            </a:r>
            <a:r>
              <a:rPr lang="en-US" sz="2400" b="1" i="1" dirty="0"/>
              <a:t>title</a:t>
            </a:r>
            <a:r>
              <a:rPr lang="en-US" sz="2400" dirty="0"/>
              <a:t>, </a:t>
            </a:r>
            <a:r>
              <a:rPr lang="en-US" sz="2400" b="1" i="1" dirty="0"/>
              <a:t>authors</a:t>
            </a:r>
            <a:r>
              <a:rPr lang="en-US" sz="2400" dirty="0"/>
              <a:t> and </a:t>
            </a:r>
            <a:r>
              <a:rPr lang="en-US" sz="2400" b="1" i="1" dirty="0"/>
              <a:t>number of available copies</a:t>
            </a:r>
            <a:r>
              <a:rPr lang="en-US" sz="2400" dirty="0"/>
              <a:t>.  The results of the query should be sorted in ascending order of </a:t>
            </a:r>
            <a:r>
              <a:rPr lang="en-US" sz="2400" i="1" dirty="0"/>
              <a:t>call number.</a:t>
            </a:r>
          </a:p>
        </p:txBody>
      </p:sp>
    </p:spTree>
    <p:extLst>
      <p:ext uri="{BB962C8B-B14F-4D97-AF65-F5344CB8AC3E}">
        <p14:creationId xmlns:p14="http://schemas.microsoft.com/office/powerpoint/2010/main" val="39312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DEA9ED-FD3B-4E2B-B7AE-4AC1C0A0A503}"/>
              </a:ext>
            </a:extLst>
          </p:cNvPr>
          <p:cNvSpPr txBox="1"/>
          <p:nvPr/>
        </p:nvSpPr>
        <p:spPr>
          <a:xfrm>
            <a:off x="523873" y="542925"/>
            <a:ext cx="5889627" cy="584775"/>
          </a:xfrm>
          <a:prstGeom prst="rect">
            <a:avLst/>
          </a:prstGeom>
          <a:solidFill>
            <a:schemeClr val="accent1">
              <a:lumMod val="75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b="1" dirty="0"/>
              <a:t>Example 5 (Search for books)</a:t>
            </a:r>
          </a:p>
        </p:txBody>
      </p:sp>
      <p:pic>
        <p:nvPicPr>
          <p:cNvPr id="3" name="图片 2">
            <a:extLst>
              <a:ext uri="{FF2B5EF4-FFF2-40B4-BE49-F238E27FC236}">
                <a16:creationId xmlns:a16="http://schemas.microsoft.com/office/drawing/2014/main" id="{816CEDD2-2BF1-4301-A4E9-38D04BF7F833}"/>
              </a:ext>
            </a:extLst>
          </p:cNvPr>
          <p:cNvPicPr>
            <a:picLocks noChangeAspect="1"/>
          </p:cNvPicPr>
          <p:nvPr/>
        </p:nvPicPr>
        <p:blipFill>
          <a:blip r:embed="rId2"/>
          <a:stretch>
            <a:fillRect/>
          </a:stretch>
        </p:blipFill>
        <p:spPr>
          <a:xfrm>
            <a:off x="2030519" y="1305500"/>
            <a:ext cx="8130962" cy="5336600"/>
          </a:xfrm>
          <a:prstGeom prst="rect">
            <a:avLst/>
          </a:prstGeom>
        </p:spPr>
      </p:pic>
    </p:spTree>
    <p:extLst>
      <p:ext uri="{BB962C8B-B14F-4D97-AF65-F5344CB8AC3E}">
        <p14:creationId xmlns:p14="http://schemas.microsoft.com/office/powerpoint/2010/main" val="3095426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DEA9ED-FD3B-4E2B-B7AE-4AC1C0A0A503}"/>
              </a:ext>
            </a:extLst>
          </p:cNvPr>
          <p:cNvSpPr txBox="1"/>
          <p:nvPr/>
        </p:nvSpPr>
        <p:spPr>
          <a:xfrm>
            <a:off x="523873" y="542925"/>
            <a:ext cx="8251827" cy="584775"/>
          </a:xfrm>
          <a:prstGeom prst="rect">
            <a:avLst/>
          </a:prstGeom>
          <a:solidFill>
            <a:schemeClr val="accent1">
              <a:lumMod val="75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b="1" dirty="0"/>
              <a:t>Show all check-out records of a library user</a:t>
            </a:r>
          </a:p>
        </p:txBody>
      </p:sp>
      <p:sp>
        <p:nvSpPr>
          <p:cNvPr id="3" name="矩形 2">
            <a:extLst>
              <a:ext uri="{FF2B5EF4-FFF2-40B4-BE49-F238E27FC236}">
                <a16:creationId xmlns:a16="http://schemas.microsoft.com/office/drawing/2014/main" id="{FC9465BB-92D7-49E8-B912-97CA73D344A8}"/>
              </a:ext>
            </a:extLst>
          </p:cNvPr>
          <p:cNvSpPr/>
          <p:nvPr/>
        </p:nvSpPr>
        <p:spPr>
          <a:xfrm>
            <a:off x="1117600" y="1417935"/>
            <a:ext cx="10020300" cy="1319336"/>
          </a:xfrm>
          <a:prstGeom prst="rect">
            <a:avLst/>
          </a:prstGeom>
        </p:spPr>
        <p:txBody>
          <a:bodyPr wrap="square">
            <a:spAutoFit/>
          </a:bodyPr>
          <a:lstStyle/>
          <a:p>
            <a:pPr>
              <a:lnSpc>
                <a:spcPct val="150000"/>
              </a:lnSpc>
            </a:pPr>
            <a:r>
              <a:rPr lang="en-US" sz="2800" dirty="0"/>
              <a:t>The system has to provide an interface to allow a library user to show all his/her check-out records of with a given </a:t>
            </a:r>
            <a:r>
              <a:rPr lang="en-US" sz="2800" i="1" dirty="0"/>
              <a:t>user ID.</a:t>
            </a:r>
          </a:p>
        </p:txBody>
      </p:sp>
      <p:sp>
        <p:nvSpPr>
          <p:cNvPr id="6" name="矩形 5">
            <a:extLst>
              <a:ext uri="{FF2B5EF4-FFF2-40B4-BE49-F238E27FC236}">
                <a16:creationId xmlns:a16="http://schemas.microsoft.com/office/drawing/2014/main" id="{86CE6BB0-B7D3-4FF2-A90E-2EB4F46F84D9}"/>
              </a:ext>
            </a:extLst>
          </p:cNvPr>
          <p:cNvSpPr/>
          <p:nvPr/>
        </p:nvSpPr>
        <p:spPr>
          <a:xfrm>
            <a:off x="876300" y="3027506"/>
            <a:ext cx="10467232" cy="2806025"/>
          </a:xfrm>
          <a:prstGeom prst="rect">
            <a:avLst/>
          </a:prstGeom>
        </p:spPr>
        <p:txBody>
          <a:bodyPr wrap="square">
            <a:spAutoFit/>
          </a:bodyPr>
          <a:lstStyle/>
          <a:p>
            <a:pPr>
              <a:lnSpc>
                <a:spcPct val="150000"/>
              </a:lnSpc>
            </a:pPr>
            <a:r>
              <a:rPr lang="en-US" sz="2400" dirty="0"/>
              <a:t>Note: the program will perform the query and return all the matching check-out records in terms of </a:t>
            </a:r>
            <a:r>
              <a:rPr lang="en-US" sz="2400" b="1" i="1" dirty="0"/>
              <a:t>call number</a:t>
            </a:r>
            <a:r>
              <a:rPr lang="en-US" sz="2400" dirty="0"/>
              <a:t>, </a:t>
            </a:r>
            <a:r>
              <a:rPr lang="en-US" sz="2400" b="1" i="1" dirty="0"/>
              <a:t>copy number</a:t>
            </a:r>
            <a:r>
              <a:rPr lang="en-US" sz="2400" dirty="0"/>
              <a:t>, </a:t>
            </a:r>
            <a:r>
              <a:rPr lang="en-US" sz="2400" b="1" i="1" dirty="0"/>
              <a:t>title</a:t>
            </a:r>
            <a:r>
              <a:rPr lang="en-US" sz="2400" dirty="0"/>
              <a:t>, </a:t>
            </a:r>
            <a:r>
              <a:rPr lang="en-US" sz="2400" b="1" i="1" dirty="0"/>
              <a:t>authors</a:t>
            </a:r>
            <a:r>
              <a:rPr lang="en-US" sz="2400" dirty="0"/>
              <a:t>, </a:t>
            </a:r>
            <a:r>
              <a:rPr lang="en-US" sz="2400" b="1" i="1" dirty="0"/>
              <a:t>check out date</a:t>
            </a:r>
            <a:r>
              <a:rPr lang="en-US" sz="2400" dirty="0"/>
              <a:t> and </a:t>
            </a:r>
            <a:r>
              <a:rPr lang="en-US" sz="2400" b="1" i="1" dirty="0"/>
              <a:t>whether the book copy of the corresponding check-out record is returned</a:t>
            </a:r>
            <a:r>
              <a:rPr lang="en-US" sz="2400" dirty="0"/>
              <a:t>. The check-out records should be sorted in descending order of </a:t>
            </a:r>
            <a:r>
              <a:rPr lang="en-US" sz="2400" i="1" dirty="0"/>
              <a:t>check-out date.</a:t>
            </a:r>
          </a:p>
        </p:txBody>
      </p:sp>
    </p:spTree>
    <p:extLst>
      <p:ext uri="{BB962C8B-B14F-4D97-AF65-F5344CB8AC3E}">
        <p14:creationId xmlns:p14="http://schemas.microsoft.com/office/powerpoint/2010/main" val="2758035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DEA9ED-FD3B-4E2B-B7AE-4AC1C0A0A503}"/>
              </a:ext>
            </a:extLst>
          </p:cNvPr>
          <p:cNvSpPr txBox="1"/>
          <p:nvPr/>
        </p:nvSpPr>
        <p:spPr>
          <a:xfrm>
            <a:off x="523875" y="542925"/>
            <a:ext cx="2266950" cy="584775"/>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3200" b="1" dirty="0"/>
              <a:t>Objective</a:t>
            </a:r>
          </a:p>
        </p:txBody>
      </p:sp>
      <p:sp>
        <p:nvSpPr>
          <p:cNvPr id="3" name="矩形 2">
            <a:extLst>
              <a:ext uri="{FF2B5EF4-FFF2-40B4-BE49-F238E27FC236}">
                <a16:creationId xmlns:a16="http://schemas.microsoft.com/office/drawing/2014/main" id="{C4E86A6C-CEC4-42F4-8CA4-EB66FF7D7B38}"/>
              </a:ext>
            </a:extLst>
          </p:cNvPr>
          <p:cNvSpPr/>
          <p:nvPr/>
        </p:nvSpPr>
        <p:spPr>
          <a:xfrm>
            <a:off x="800100" y="1338560"/>
            <a:ext cx="10820400" cy="1144031"/>
          </a:xfrm>
          <a:prstGeom prst="rect">
            <a:avLst/>
          </a:prstGeom>
        </p:spPr>
        <p:txBody>
          <a:bodyPr wrap="square">
            <a:spAutoFit/>
          </a:bodyPr>
          <a:lstStyle/>
          <a:p>
            <a:pPr>
              <a:lnSpc>
                <a:spcPct val="150000"/>
              </a:lnSpc>
            </a:pPr>
            <a:r>
              <a:rPr lang="en-US" sz="2400" dirty="0"/>
              <a:t>You are required to implement a </a:t>
            </a:r>
            <a:r>
              <a:rPr lang="en-US" sz="2400" b="1" dirty="0"/>
              <a:t>Library Inquiry System </a:t>
            </a:r>
            <a:r>
              <a:rPr lang="en-US" sz="2400" dirty="0"/>
              <a:t>as a </a:t>
            </a:r>
            <a:r>
              <a:rPr lang="en-US" sz="2400" b="1" dirty="0">
                <a:solidFill>
                  <a:srgbClr val="C00000"/>
                </a:solidFill>
              </a:rPr>
              <a:t>Java Command-line Program</a:t>
            </a:r>
            <a:r>
              <a:rPr lang="en-US" sz="2400" dirty="0"/>
              <a:t>, which should achieve the following purposes:</a:t>
            </a:r>
          </a:p>
        </p:txBody>
      </p:sp>
      <p:sp>
        <p:nvSpPr>
          <p:cNvPr id="6" name="文本框 5">
            <a:extLst>
              <a:ext uri="{FF2B5EF4-FFF2-40B4-BE49-F238E27FC236}">
                <a16:creationId xmlns:a16="http://schemas.microsoft.com/office/drawing/2014/main" id="{A4E3C79E-36FA-4FF7-A1B1-0FE3B36B3D42}"/>
              </a:ext>
            </a:extLst>
          </p:cNvPr>
          <p:cNvSpPr txBox="1"/>
          <p:nvPr/>
        </p:nvSpPr>
        <p:spPr>
          <a:xfrm>
            <a:off x="1132114" y="2482591"/>
            <a:ext cx="9927772" cy="32583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dirty="0"/>
              <a:t>Initialize the database, and then load data into the database.</a:t>
            </a:r>
          </a:p>
          <a:p>
            <a:pPr marL="285750" indent="-285750">
              <a:lnSpc>
                <a:spcPct val="150000"/>
              </a:lnSpc>
              <a:buFont typeface="Arial" panose="020B0604020202020204" pitchFamily="34" charset="0"/>
              <a:buChar char="•"/>
            </a:pPr>
            <a:r>
              <a:rPr lang="en-US" sz="2800" dirty="0"/>
              <a:t>Help the library user search books and show his/her own check-out records.</a:t>
            </a:r>
          </a:p>
          <a:p>
            <a:pPr marL="285750" indent="-285750">
              <a:lnSpc>
                <a:spcPct val="150000"/>
              </a:lnSpc>
              <a:buFont typeface="Arial" panose="020B0604020202020204" pitchFamily="34" charset="0"/>
              <a:buChar char="•"/>
            </a:pPr>
            <a:r>
              <a:rPr lang="en-US" sz="2800" dirty="0"/>
              <a:t>Help the librarian borrow and return a book copy</a:t>
            </a:r>
          </a:p>
          <a:p>
            <a:pPr marL="285750" indent="-285750">
              <a:lnSpc>
                <a:spcPct val="150000"/>
              </a:lnSpc>
              <a:buFont typeface="Arial" panose="020B0604020202020204" pitchFamily="34" charset="0"/>
              <a:buChar char="•"/>
            </a:pPr>
            <a:r>
              <a:rPr lang="en-US" sz="2800" dirty="0"/>
              <a:t>H</a:t>
            </a:r>
            <a:r>
              <a:rPr lang="en-US" altLang="zh-CN" sz="2800" dirty="0"/>
              <a:t>elp the library director find out un-returned book copies </a:t>
            </a:r>
            <a:endParaRPr lang="en-US" sz="2800" dirty="0"/>
          </a:p>
        </p:txBody>
      </p:sp>
    </p:spTree>
    <p:extLst>
      <p:ext uri="{BB962C8B-B14F-4D97-AF65-F5344CB8AC3E}">
        <p14:creationId xmlns:p14="http://schemas.microsoft.com/office/powerpoint/2010/main" val="2909137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DEA9ED-FD3B-4E2B-B7AE-4AC1C0A0A503}"/>
              </a:ext>
            </a:extLst>
          </p:cNvPr>
          <p:cNvSpPr txBox="1"/>
          <p:nvPr/>
        </p:nvSpPr>
        <p:spPr>
          <a:xfrm>
            <a:off x="523873" y="542925"/>
            <a:ext cx="9699627" cy="584775"/>
          </a:xfrm>
          <a:prstGeom prst="rect">
            <a:avLst/>
          </a:prstGeom>
          <a:solidFill>
            <a:schemeClr val="accent1">
              <a:lumMod val="75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b="1" dirty="0"/>
              <a:t>Example 6 (Show all check-out records of a user)</a:t>
            </a:r>
          </a:p>
        </p:txBody>
      </p:sp>
      <p:pic>
        <p:nvPicPr>
          <p:cNvPr id="4" name="图片 3">
            <a:extLst>
              <a:ext uri="{FF2B5EF4-FFF2-40B4-BE49-F238E27FC236}">
                <a16:creationId xmlns:a16="http://schemas.microsoft.com/office/drawing/2014/main" id="{D9FA33DA-9F26-4B4C-A4EA-514843A2ADD7}"/>
              </a:ext>
            </a:extLst>
          </p:cNvPr>
          <p:cNvPicPr>
            <a:picLocks noChangeAspect="1"/>
          </p:cNvPicPr>
          <p:nvPr/>
        </p:nvPicPr>
        <p:blipFill>
          <a:blip r:embed="rId2"/>
          <a:stretch>
            <a:fillRect/>
          </a:stretch>
        </p:blipFill>
        <p:spPr>
          <a:xfrm>
            <a:off x="1635422" y="1330590"/>
            <a:ext cx="8921156" cy="5235310"/>
          </a:xfrm>
          <a:prstGeom prst="rect">
            <a:avLst/>
          </a:prstGeom>
        </p:spPr>
      </p:pic>
    </p:spTree>
    <p:extLst>
      <p:ext uri="{BB962C8B-B14F-4D97-AF65-F5344CB8AC3E}">
        <p14:creationId xmlns:p14="http://schemas.microsoft.com/office/powerpoint/2010/main" val="2298748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DEA9ED-FD3B-4E2B-B7AE-4AC1C0A0A503}"/>
              </a:ext>
            </a:extLst>
          </p:cNvPr>
          <p:cNvSpPr txBox="1"/>
          <p:nvPr/>
        </p:nvSpPr>
        <p:spPr>
          <a:xfrm>
            <a:off x="523873" y="542925"/>
            <a:ext cx="2968627" cy="58477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b="1" dirty="0"/>
              <a:t>Librarian</a:t>
            </a:r>
          </a:p>
        </p:txBody>
      </p:sp>
      <p:sp>
        <p:nvSpPr>
          <p:cNvPr id="7" name="矩形 6">
            <a:extLst>
              <a:ext uri="{FF2B5EF4-FFF2-40B4-BE49-F238E27FC236}">
                <a16:creationId xmlns:a16="http://schemas.microsoft.com/office/drawing/2014/main" id="{D839B330-3130-4E77-B7EB-577CAB818D27}"/>
              </a:ext>
            </a:extLst>
          </p:cNvPr>
          <p:cNvSpPr/>
          <p:nvPr/>
        </p:nvSpPr>
        <p:spPr>
          <a:xfrm>
            <a:off x="1071154" y="1369483"/>
            <a:ext cx="10120009" cy="590033"/>
          </a:xfrm>
          <a:prstGeom prst="rect">
            <a:avLst/>
          </a:prstGeom>
        </p:spPr>
        <p:txBody>
          <a:bodyPr wrap="square">
            <a:spAutoFit/>
          </a:bodyPr>
          <a:lstStyle/>
          <a:p>
            <a:pPr lvl="0">
              <a:lnSpc>
                <a:spcPct val="150000"/>
              </a:lnSpc>
            </a:pPr>
            <a:r>
              <a:rPr lang="en-US" sz="2400" dirty="0"/>
              <a:t>Your system should help the librarian on the following operations:</a:t>
            </a:r>
            <a:endParaRPr lang="en-US" sz="3200" dirty="0"/>
          </a:p>
        </p:txBody>
      </p:sp>
      <p:sp>
        <p:nvSpPr>
          <p:cNvPr id="5" name="文本框 4">
            <a:extLst>
              <a:ext uri="{FF2B5EF4-FFF2-40B4-BE49-F238E27FC236}">
                <a16:creationId xmlns:a16="http://schemas.microsoft.com/office/drawing/2014/main" id="{D41A333C-9140-4C5D-BA3A-0084E7F323DE}"/>
              </a:ext>
            </a:extLst>
          </p:cNvPr>
          <p:cNvSpPr txBox="1"/>
          <p:nvPr/>
        </p:nvSpPr>
        <p:spPr>
          <a:xfrm>
            <a:off x="1629120" y="2201299"/>
            <a:ext cx="9714412" cy="131933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dirty="0">
                <a:solidFill>
                  <a:schemeClr val="tx1">
                    <a:lumMod val="75000"/>
                    <a:lumOff val="25000"/>
                  </a:schemeClr>
                </a:solidFill>
              </a:rPr>
              <a:t>Borrow a book copy</a:t>
            </a:r>
          </a:p>
          <a:p>
            <a:pPr marL="285750" indent="-285750">
              <a:lnSpc>
                <a:spcPct val="150000"/>
              </a:lnSpc>
              <a:buFont typeface="Arial" panose="020B0604020202020204" pitchFamily="34" charset="0"/>
              <a:buChar char="•"/>
            </a:pPr>
            <a:r>
              <a:rPr lang="en-US" sz="2800" dirty="0">
                <a:solidFill>
                  <a:schemeClr val="tx1">
                    <a:lumMod val="75000"/>
                    <a:lumOff val="25000"/>
                  </a:schemeClr>
                </a:solidFill>
              </a:rPr>
              <a:t>Return a book copy</a:t>
            </a:r>
          </a:p>
        </p:txBody>
      </p:sp>
    </p:spTree>
    <p:extLst>
      <p:ext uri="{BB962C8B-B14F-4D97-AF65-F5344CB8AC3E}">
        <p14:creationId xmlns:p14="http://schemas.microsoft.com/office/powerpoint/2010/main" val="1406519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DEA9ED-FD3B-4E2B-B7AE-4AC1C0A0A503}"/>
              </a:ext>
            </a:extLst>
          </p:cNvPr>
          <p:cNvSpPr txBox="1"/>
          <p:nvPr/>
        </p:nvSpPr>
        <p:spPr>
          <a:xfrm>
            <a:off x="523873" y="542925"/>
            <a:ext cx="4505327" cy="584775"/>
          </a:xfrm>
          <a:prstGeom prst="rect">
            <a:avLst/>
          </a:prstGeom>
          <a:solidFill>
            <a:schemeClr val="accent1">
              <a:lumMod val="75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b="1" dirty="0"/>
              <a:t>Borrow a book copy</a:t>
            </a:r>
          </a:p>
        </p:txBody>
      </p:sp>
      <p:sp>
        <p:nvSpPr>
          <p:cNvPr id="3" name="矩形 2">
            <a:extLst>
              <a:ext uri="{FF2B5EF4-FFF2-40B4-BE49-F238E27FC236}">
                <a16:creationId xmlns:a16="http://schemas.microsoft.com/office/drawing/2014/main" id="{FC9465BB-92D7-49E8-B912-97CA73D344A8}"/>
              </a:ext>
            </a:extLst>
          </p:cNvPr>
          <p:cNvSpPr/>
          <p:nvPr/>
        </p:nvSpPr>
        <p:spPr>
          <a:xfrm>
            <a:off x="1117600" y="1417935"/>
            <a:ext cx="10020300" cy="1319336"/>
          </a:xfrm>
          <a:prstGeom prst="rect">
            <a:avLst/>
          </a:prstGeom>
        </p:spPr>
        <p:txBody>
          <a:bodyPr wrap="square">
            <a:spAutoFit/>
          </a:bodyPr>
          <a:lstStyle/>
          <a:p>
            <a:pPr>
              <a:lnSpc>
                <a:spcPct val="150000"/>
              </a:lnSpc>
            </a:pPr>
            <a:r>
              <a:rPr lang="en-US" sz="2800" dirty="0"/>
              <a:t>A librarian can perform the book borrowing procedure through the Library Inquiry System.</a:t>
            </a:r>
            <a:endParaRPr lang="en-US" sz="2800" i="1" dirty="0"/>
          </a:p>
        </p:txBody>
      </p:sp>
      <p:sp>
        <p:nvSpPr>
          <p:cNvPr id="6" name="矩形 5">
            <a:extLst>
              <a:ext uri="{FF2B5EF4-FFF2-40B4-BE49-F238E27FC236}">
                <a16:creationId xmlns:a16="http://schemas.microsoft.com/office/drawing/2014/main" id="{86CE6BB0-B7D3-4FF2-A90E-2EB4F46F84D9}"/>
              </a:ext>
            </a:extLst>
          </p:cNvPr>
          <p:cNvSpPr/>
          <p:nvPr/>
        </p:nvSpPr>
        <p:spPr>
          <a:xfrm>
            <a:off x="1117600" y="3881302"/>
            <a:ext cx="10467232" cy="2806025"/>
          </a:xfrm>
          <a:prstGeom prst="rect">
            <a:avLst/>
          </a:prstGeom>
        </p:spPr>
        <p:txBody>
          <a:bodyPr wrap="square">
            <a:spAutoFit/>
          </a:bodyPr>
          <a:lstStyle/>
          <a:p>
            <a:pPr>
              <a:lnSpc>
                <a:spcPct val="150000"/>
              </a:lnSpc>
            </a:pPr>
            <a:r>
              <a:rPr lang="en-US" sz="2400" u="sng" dirty="0"/>
              <a:t>If the book copy is available</a:t>
            </a:r>
            <a:r>
              <a:rPr lang="en-US" sz="2400" dirty="0"/>
              <a:t>, it is then borrowed and a new check-out record of the specified book copy and user with NULL </a:t>
            </a:r>
            <a:r>
              <a:rPr lang="en-US" sz="2400" i="1" dirty="0"/>
              <a:t>return date</a:t>
            </a:r>
            <a:r>
              <a:rPr lang="en-US" sz="2400" dirty="0"/>
              <a:t> should be added to the database accordingly. </a:t>
            </a:r>
          </a:p>
          <a:p>
            <a:pPr>
              <a:lnSpc>
                <a:spcPct val="150000"/>
              </a:lnSpc>
            </a:pPr>
            <a:r>
              <a:rPr lang="en-US" sz="2400" dirty="0"/>
              <a:t>There should be an informative message whether the book copy can be lent successfully in layman terms. </a:t>
            </a:r>
            <a:endParaRPr lang="en-US" sz="2400" i="1" dirty="0"/>
          </a:p>
        </p:txBody>
      </p:sp>
      <p:sp>
        <p:nvSpPr>
          <p:cNvPr id="5" name="矩形 4">
            <a:extLst>
              <a:ext uri="{FF2B5EF4-FFF2-40B4-BE49-F238E27FC236}">
                <a16:creationId xmlns:a16="http://schemas.microsoft.com/office/drawing/2014/main" id="{8AA840CD-15EB-4901-8611-85A60630321B}"/>
              </a:ext>
            </a:extLst>
          </p:cNvPr>
          <p:cNvSpPr/>
          <p:nvPr/>
        </p:nvSpPr>
        <p:spPr>
          <a:xfrm>
            <a:off x="1117600" y="2737271"/>
            <a:ext cx="10020300" cy="1144031"/>
          </a:xfrm>
          <a:prstGeom prst="rect">
            <a:avLst/>
          </a:prstGeom>
        </p:spPr>
        <p:txBody>
          <a:bodyPr wrap="square">
            <a:spAutoFit/>
          </a:bodyPr>
          <a:lstStyle/>
          <a:p>
            <a:pPr>
              <a:lnSpc>
                <a:spcPct val="150000"/>
              </a:lnSpc>
            </a:pPr>
            <a:r>
              <a:rPr lang="en-US" sz="2400" dirty="0"/>
              <a:t>Input: </a:t>
            </a:r>
            <a:r>
              <a:rPr lang="en-US" sz="2400" b="1" i="1" dirty="0"/>
              <a:t>call number </a:t>
            </a:r>
            <a:r>
              <a:rPr lang="en-US" sz="2400" dirty="0"/>
              <a:t>and </a:t>
            </a:r>
            <a:r>
              <a:rPr lang="en-US" sz="2400" b="1" i="1" dirty="0"/>
              <a:t>copy number </a:t>
            </a:r>
            <a:r>
              <a:rPr lang="en-US" sz="2400" dirty="0"/>
              <a:t>of the book copy being borrowed and the </a:t>
            </a:r>
            <a:r>
              <a:rPr lang="en-US" sz="2400" b="1" i="1" dirty="0"/>
              <a:t>user ID </a:t>
            </a:r>
            <a:r>
              <a:rPr lang="en-US" sz="2400" dirty="0"/>
              <a:t>of the library user. </a:t>
            </a:r>
            <a:endParaRPr lang="en-US" sz="2400" i="1" dirty="0"/>
          </a:p>
        </p:txBody>
      </p:sp>
    </p:spTree>
    <p:extLst>
      <p:ext uri="{BB962C8B-B14F-4D97-AF65-F5344CB8AC3E}">
        <p14:creationId xmlns:p14="http://schemas.microsoft.com/office/powerpoint/2010/main" val="1841855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DEA9ED-FD3B-4E2B-B7AE-4AC1C0A0A503}"/>
              </a:ext>
            </a:extLst>
          </p:cNvPr>
          <p:cNvSpPr txBox="1"/>
          <p:nvPr/>
        </p:nvSpPr>
        <p:spPr>
          <a:xfrm>
            <a:off x="523873" y="542925"/>
            <a:ext cx="6702427" cy="584775"/>
          </a:xfrm>
          <a:prstGeom prst="rect">
            <a:avLst/>
          </a:prstGeom>
          <a:solidFill>
            <a:schemeClr val="accent1">
              <a:lumMod val="75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b="1" dirty="0"/>
              <a:t>Example 7 (Borrow a book copy)</a:t>
            </a:r>
          </a:p>
        </p:txBody>
      </p:sp>
      <p:pic>
        <p:nvPicPr>
          <p:cNvPr id="3" name="图片 2">
            <a:extLst>
              <a:ext uri="{FF2B5EF4-FFF2-40B4-BE49-F238E27FC236}">
                <a16:creationId xmlns:a16="http://schemas.microsoft.com/office/drawing/2014/main" id="{03588B05-6D56-480B-A31D-991E8365C386}"/>
              </a:ext>
            </a:extLst>
          </p:cNvPr>
          <p:cNvPicPr>
            <a:picLocks noChangeAspect="1"/>
          </p:cNvPicPr>
          <p:nvPr/>
        </p:nvPicPr>
        <p:blipFill>
          <a:blip r:embed="rId2"/>
          <a:stretch>
            <a:fillRect/>
          </a:stretch>
        </p:blipFill>
        <p:spPr>
          <a:xfrm>
            <a:off x="1153183" y="1424233"/>
            <a:ext cx="9885633" cy="5065467"/>
          </a:xfrm>
          <a:prstGeom prst="rect">
            <a:avLst/>
          </a:prstGeom>
        </p:spPr>
      </p:pic>
    </p:spTree>
    <p:extLst>
      <p:ext uri="{BB962C8B-B14F-4D97-AF65-F5344CB8AC3E}">
        <p14:creationId xmlns:p14="http://schemas.microsoft.com/office/powerpoint/2010/main" val="2944363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DEA9ED-FD3B-4E2B-B7AE-4AC1C0A0A503}"/>
              </a:ext>
            </a:extLst>
          </p:cNvPr>
          <p:cNvSpPr txBox="1"/>
          <p:nvPr/>
        </p:nvSpPr>
        <p:spPr>
          <a:xfrm>
            <a:off x="523873" y="542925"/>
            <a:ext cx="4505327" cy="584775"/>
          </a:xfrm>
          <a:prstGeom prst="rect">
            <a:avLst/>
          </a:prstGeom>
          <a:solidFill>
            <a:schemeClr val="accent1">
              <a:lumMod val="75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b="1" dirty="0"/>
              <a:t>Return a book copy</a:t>
            </a:r>
          </a:p>
        </p:txBody>
      </p:sp>
      <p:sp>
        <p:nvSpPr>
          <p:cNvPr id="3" name="矩形 2">
            <a:extLst>
              <a:ext uri="{FF2B5EF4-FFF2-40B4-BE49-F238E27FC236}">
                <a16:creationId xmlns:a16="http://schemas.microsoft.com/office/drawing/2014/main" id="{FC9465BB-92D7-49E8-B912-97CA73D344A8}"/>
              </a:ext>
            </a:extLst>
          </p:cNvPr>
          <p:cNvSpPr/>
          <p:nvPr/>
        </p:nvSpPr>
        <p:spPr>
          <a:xfrm>
            <a:off x="1117600" y="1417935"/>
            <a:ext cx="10020300" cy="1319336"/>
          </a:xfrm>
          <a:prstGeom prst="rect">
            <a:avLst/>
          </a:prstGeom>
        </p:spPr>
        <p:txBody>
          <a:bodyPr wrap="square">
            <a:spAutoFit/>
          </a:bodyPr>
          <a:lstStyle/>
          <a:p>
            <a:pPr>
              <a:lnSpc>
                <a:spcPct val="150000"/>
              </a:lnSpc>
            </a:pPr>
            <a:r>
              <a:rPr lang="en-US" sz="2800" dirty="0"/>
              <a:t>A librarian can perform the book returning procedure through the Library Inquiry System. </a:t>
            </a:r>
            <a:endParaRPr lang="en-US" sz="2800" i="1" dirty="0"/>
          </a:p>
        </p:txBody>
      </p:sp>
      <p:sp>
        <p:nvSpPr>
          <p:cNvPr id="6" name="矩形 5">
            <a:extLst>
              <a:ext uri="{FF2B5EF4-FFF2-40B4-BE49-F238E27FC236}">
                <a16:creationId xmlns:a16="http://schemas.microsoft.com/office/drawing/2014/main" id="{86CE6BB0-B7D3-4FF2-A90E-2EB4F46F84D9}"/>
              </a:ext>
            </a:extLst>
          </p:cNvPr>
          <p:cNvSpPr/>
          <p:nvPr/>
        </p:nvSpPr>
        <p:spPr>
          <a:xfrm>
            <a:off x="1117600" y="3706062"/>
            <a:ext cx="10020300" cy="2815451"/>
          </a:xfrm>
          <a:prstGeom prst="rect">
            <a:avLst/>
          </a:prstGeom>
        </p:spPr>
        <p:txBody>
          <a:bodyPr wrap="square">
            <a:spAutoFit/>
          </a:bodyPr>
          <a:lstStyle/>
          <a:p>
            <a:pPr>
              <a:lnSpc>
                <a:spcPct val="150000"/>
              </a:lnSpc>
            </a:pPr>
            <a:r>
              <a:rPr lang="en-US" sz="2000" dirty="0"/>
              <a:t>Then the system should check if a check-out record corresponding to the specified </a:t>
            </a:r>
            <a:r>
              <a:rPr lang="en-US" sz="2000" i="1" dirty="0"/>
              <a:t>user ID</a:t>
            </a:r>
            <a:r>
              <a:rPr lang="en-US" sz="2000" dirty="0"/>
              <a:t>, </a:t>
            </a:r>
            <a:r>
              <a:rPr lang="en-US" sz="2000" i="1" dirty="0"/>
              <a:t>call number</a:t>
            </a:r>
            <a:r>
              <a:rPr lang="en-US" sz="2000" dirty="0"/>
              <a:t> and </a:t>
            </a:r>
            <a:r>
              <a:rPr lang="en-US" sz="2000" i="1" dirty="0"/>
              <a:t>copy number </a:t>
            </a:r>
            <a:r>
              <a:rPr lang="en-US" sz="2000" dirty="0"/>
              <a:t>exists. </a:t>
            </a:r>
          </a:p>
          <a:p>
            <a:pPr>
              <a:lnSpc>
                <a:spcPct val="150000"/>
              </a:lnSpc>
            </a:pPr>
            <a:r>
              <a:rPr lang="en-US" sz="2000" u="sng" dirty="0"/>
              <a:t>If such record is found</a:t>
            </a:r>
            <a:r>
              <a:rPr lang="en-US" sz="2000" dirty="0"/>
              <a:t>, the book copy can be returned, and the </a:t>
            </a:r>
            <a:r>
              <a:rPr lang="en-US" sz="2000" i="1" dirty="0"/>
              <a:t>return date </a:t>
            </a:r>
            <a:r>
              <a:rPr lang="en-US" sz="2000" dirty="0"/>
              <a:t>of the check-out record found is updated to be the current date of the database server. Finally, there should be an informative message whether the book copy can be returned successfully in layman terms. </a:t>
            </a:r>
            <a:endParaRPr lang="en-US" sz="2000" i="1" dirty="0"/>
          </a:p>
        </p:txBody>
      </p:sp>
      <p:sp>
        <p:nvSpPr>
          <p:cNvPr id="5" name="矩形 4">
            <a:extLst>
              <a:ext uri="{FF2B5EF4-FFF2-40B4-BE49-F238E27FC236}">
                <a16:creationId xmlns:a16="http://schemas.microsoft.com/office/drawing/2014/main" id="{8AA840CD-15EB-4901-8611-85A60630321B}"/>
              </a:ext>
            </a:extLst>
          </p:cNvPr>
          <p:cNvSpPr/>
          <p:nvPr/>
        </p:nvSpPr>
        <p:spPr>
          <a:xfrm>
            <a:off x="1117600" y="2737271"/>
            <a:ext cx="10020300" cy="968791"/>
          </a:xfrm>
          <a:prstGeom prst="rect">
            <a:avLst/>
          </a:prstGeom>
        </p:spPr>
        <p:txBody>
          <a:bodyPr wrap="square">
            <a:spAutoFit/>
          </a:bodyPr>
          <a:lstStyle/>
          <a:p>
            <a:pPr>
              <a:lnSpc>
                <a:spcPct val="150000"/>
              </a:lnSpc>
            </a:pPr>
            <a:r>
              <a:rPr lang="en-US" sz="2000" dirty="0"/>
              <a:t>Input: </a:t>
            </a:r>
            <a:r>
              <a:rPr lang="en-US" sz="2000" b="1" i="1" dirty="0"/>
              <a:t>call number </a:t>
            </a:r>
            <a:r>
              <a:rPr lang="en-US" sz="2000" dirty="0"/>
              <a:t>and </a:t>
            </a:r>
            <a:r>
              <a:rPr lang="en-US" sz="2000" b="1" i="1" dirty="0"/>
              <a:t>copy number </a:t>
            </a:r>
            <a:r>
              <a:rPr lang="en-US" sz="2000" dirty="0"/>
              <a:t>of the book copy being borrowed and the </a:t>
            </a:r>
            <a:r>
              <a:rPr lang="en-US" sz="2000" b="1" i="1" dirty="0"/>
              <a:t>user ID </a:t>
            </a:r>
            <a:r>
              <a:rPr lang="en-US" sz="2000" dirty="0"/>
              <a:t>of the library user. </a:t>
            </a:r>
            <a:endParaRPr lang="en-US" sz="2000" i="1" dirty="0"/>
          </a:p>
        </p:txBody>
      </p:sp>
    </p:spTree>
    <p:extLst>
      <p:ext uri="{BB962C8B-B14F-4D97-AF65-F5344CB8AC3E}">
        <p14:creationId xmlns:p14="http://schemas.microsoft.com/office/powerpoint/2010/main" val="3588213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DEA9ED-FD3B-4E2B-B7AE-4AC1C0A0A503}"/>
              </a:ext>
            </a:extLst>
          </p:cNvPr>
          <p:cNvSpPr txBox="1"/>
          <p:nvPr/>
        </p:nvSpPr>
        <p:spPr>
          <a:xfrm>
            <a:off x="523873" y="542925"/>
            <a:ext cx="6702427" cy="584775"/>
          </a:xfrm>
          <a:prstGeom prst="rect">
            <a:avLst/>
          </a:prstGeom>
          <a:solidFill>
            <a:schemeClr val="accent1">
              <a:lumMod val="75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b="1" dirty="0"/>
              <a:t>Example 8 (Return a book copy)</a:t>
            </a:r>
          </a:p>
        </p:txBody>
      </p:sp>
      <p:pic>
        <p:nvPicPr>
          <p:cNvPr id="4" name="图片 3">
            <a:extLst>
              <a:ext uri="{FF2B5EF4-FFF2-40B4-BE49-F238E27FC236}">
                <a16:creationId xmlns:a16="http://schemas.microsoft.com/office/drawing/2014/main" id="{CC8B4250-A448-4145-A8D7-0C618CD2FD69}"/>
              </a:ext>
            </a:extLst>
          </p:cNvPr>
          <p:cNvPicPr>
            <a:picLocks noChangeAspect="1"/>
          </p:cNvPicPr>
          <p:nvPr/>
        </p:nvPicPr>
        <p:blipFill>
          <a:blip r:embed="rId2"/>
          <a:stretch>
            <a:fillRect/>
          </a:stretch>
        </p:blipFill>
        <p:spPr>
          <a:xfrm>
            <a:off x="1059650" y="1278285"/>
            <a:ext cx="10072700" cy="5187375"/>
          </a:xfrm>
          <a:prstGeom prst="rect">
            <a:avLst/>
          </a:prstGeom>
        </p:spPr>
      </p:pic>
    </p:spTree>
    <p:extLst>
      <p:ext uri="{BB962C8B-B14F-4D97-AF65-F5344CB8AC3E}">
        <p14:creationId xmlns:p14="http://schemas.microsoft.com/office/powerpoint/2010/main" val="3228221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DEA9ED-FD3B-4E2B-B7AE-4AC1C0A0A503}"/>
              </a:ext>
            </a:extLst>
          </p:cNvPr>
          <p:cNvSpPr txBox="1"/>
          <p:nvPr/>
        </p:nvSpPr>
        <p:spPr>
          <a:xfrm>
            <a:off x="523873" y="542925"/>
            <a:ext cx="3146427" cy="58477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b="1" dirty="0"/>
              <a:t>Library Director</a:t>
            </a:r>
          </a:p>
        </p:txBody>
      </p:sp>
      <p:sp>
        <p:nvSpPr>
          <p:cNvPr id="7" name="矩形 6">
            <a:extLst>
              <a:ext uri="{FF2B5EF4-FFF2-40B4-BE49-F238E27FC236}">
                <a16:creationId xmlns:a16="http://schemas.microsoft.com/office/drawing/2014/main" id="{D839B330-3130-4E77-B7EB-577CAB818D27}"/>
              </a:ext>
            </a:extLst>
          </p:cNvPr>
          <p:cNvSpPr/>
          <p:nvPr/>
        </p:nvSpPr>
        <p:spPr>
          <a:xfrm>
            <a:off x="1071154" y="1369483"/>
            <a:ext cx="10120009" cy="590033"/>
          </a:xfrm>
          <a:prstGeom prst="rect">
            <a:avLst/>
          </a:prstGeom>
        </p:spPr>
        <p:txBody>
          <a:bodyPr wrap="square">
            <a:spAutoFit/>
          </a:bodyPr>
          <a:lstStyle/>
          <a:p>
            <a:pPr lvl="0">
              <a:lnSpc>
                <a:spcPct val="150000"/>
              </a:lnSpc>
            </a:pPr>
            <a:r>
              <a:rPr lang="en-US" sz="2400" dirty="0"/>
              <a:t>Your system should help the library director on the following operations:</a:t>
            </a:r>
            <a:endParaRPr lang="en-US" sz="3200" dirty="0"/>
          </a:p>
        </p:txBody>
      </p:sp>
      <p:sp>
        <p:nvSpPr>
          <p:cNvPr id="5" name="文本框 4">
            <a:extLst>
              <a:ext uri="{FF2B5EF4-FFF2-40B4-BE49-F238E27FC236}">
                <a16:creationId xmlns:a16="http://schemas.microsoft.com/office/drawing/2014/main" id="{D41A333C-9140-4C5D-BA3A-0084E7F323DE}"/>
              </a:ext>
            </a:extLst>
          </p:cNvPr>
          <p:cNvSpPr txBox="1"/>
          <p:nvPr/>
        </p:nvSpPr>
        <p:spPr>
          <a:xfrm>
            <a:off x="1071154" y="1959516"/>
            <a:ext cx="10272378" cy="59003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chemeClr val="tx1">
                    <a:lumMod val="75000"/>
                    <a:lumOff val="25000"/>
                  </a:schemeClr>
                </a:solidFill>
              </a:rPr>
              <a:t>List all un-returned book copies which are checked-out within a period</a:t>
            </a:r>
          </a:p>
        </p:txBody>
      </p:sp>
      <p:sp>
        <p:nvSpPr>
          <p:cNvPr id="6" name="矩形 5">
            <a:extLst>
              <a:ext uri="{FF2B5EF4-FFF2-40B4-BE49-F238E27FC236}">
                <a16:creationId xmlns:a16="http://schemas.microsoft.com/office/drawing/2014/main" id="{3A7899F4-7194-43AA-8F63-6BD974BDAD32}"/>
              </a:ext>
            </a:extLst>
          </p:cNvPr>
          <p:cNvSpPr/>
          <p:nvPr/>
        </p:nvSpPr>
        <p:spPr>
          <a:xfrm>
            <a:off x="1117600" y="2737271"/>
            <a:ext cx="10020300" cy="590033"/>
          </a:xfrm>
          <a:prstGeom prst="rect">
            <a:avLst/>
          </a:prstGeom>
        </p:spPr>
        <p:txBody>
          <a:bodyPr wrap="square">
            <a:spAutoFit/>
          </a:bodyPr>
          <a:lstStyle/>
          <a:p>
            <a:pPr>
              <a:lnSpc>
                <a:spcPct val="150000"/>
              </a:lnSpc>
            </a:pPr>
            <a:r>
              <a:rPr lang="en-US" sz="2400" dirty="0"/>
              <a:t>Input: a period (e.g. from 16/08/2019 to 15/09/2019)</a:t>
            </a:r>
          </a:p>
        </p:txBody>
      </p:sp>
      <p:sp>
        <p:nvSpPr>
          <p:cNvPr id="3" name="矩形 2">
            <a:extLst>
              <a:ext uri="{FF2B5EF4-FFF2-40B4-BE49-F238E27FC236}">
                <a16:creationId xmlns:a16="http://schemas.microsoft.com/office/drawing/2014/main" id="{294B4CD6-54D4-42E7-88B0-52CCF63EFB2B}"/>
              </a:ext>
            </a:extLst>
          </p:cNvPr>
          <p:cNvSpPr/>
          <p:nvPr/>
        </p:nvSpPr>
        <p:spPr>
          <a:xfrm>
            <a:off x="1117600" y="3530697"/>
            <a:ext cx="10020300" cy="2252027"/>
          </a:xfrm>
          <a:prstGeom prst="rect">
            <a:avLst/>
          </a:prstGeom>
        </p:spPr>
        <p:txBody>
          <a:bodyPr wrap="square">
            <a:spAutoFit/>
          </a:bodyPr>
          <a:lstStyle/>
          <a:p>
            <a:pPr>
              <a:lnSpc>
                <a:spcPct val="150000"/>
              </a:lnSpc>
            </a:pPr>
            <a:r>
              <a:rPr lang="en-US" sz="2400" dirty="0"/>
              <a:t>The program will perform the query and return a list of all overdue book copies in terms of </a:t>
            </a:r>
            <a:r>
              <a:rPr lang="en-US" sz="2400" b="1" i="1" dirty="0"/>
              <a:t>user ID</a:t>
            </a:r>
            <a:r>
              <a:rPr lang="en-US" sz="2400" dirty="0"/>
              <a:t>, </a:t>
            </a:r>
            <a:r>
              <a:rPr lang="en-US" sz="2400" b="1" i="1" dirty="0"/>
              <a:t>call number</a:t>
            </a:r>
            <a:r>
              <a:rPr lang="en-US" sz="2400" dirty="0"/>
              <a:t>, </a:t>
            </a:r>
            <a:r>
              <a:rPr lang="en-US" sz="2400" b="1" i="1" dirty="0"/>
              <a:t>copy number </a:t>
            </a:r>
            <a:r>
              <a:rPr lang="en-US" sz="2400" dirty="0"/>
              <a:t>and </a:t>
            </a:r>
            <a:r>
              <a:rPr lang="en-US" sz="2400" b="1" i="1" dirty="0"/>
              <a:t>check-out date </a:t>
            </a:r>
            <a:r>
              <a:rPr lang="en-US" sz="2400" dirty="0"/>
              <a:t>in descending order of </a:t>
            </a:r>
            <a:r>
              <a:rPr lang="en-US" sz="2400" i="1" dirty="0"/>
              <a:t>check-out date </a:t>
            </a:r>
            <a:r>
              <a:rPr lang="en-US" sz="2400" dirty="0"/>
              <a:t>within the inputted period </a:t>
            </a:r>
            <a:r>
              <a:rPr lang="en-US" sz="2400" b="1" dirty="0"/>
              <a:t>inclusively</a:t>
            </a:r>
            <a:r>
              <a:rPr lang="en-US" sz="2400" dirty="0"/>
              <a:t>. </a:t>
            </a:r>
          </a:p>
        </p:txBody>
      </p:sp>
    </p:spTree>
    <p:extLst>
      <p:ext uri="{BB962C8B-B14F-4D97-AF65-F5344CB8AC3E}">
        <p14:creationId xmlns:p14="http://schemas.microsoft.com/office/powerpoint/2010/main" val="1899226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DEA9ED-FD3B-4E2B-B7AE-4AC1C0A0A503}"/>
              </a:ext>
            </a:extLst>
          </p:cNvPr>
          <p:cNvSpPr txBox="1"/>
          <p:nvPr/>
        </p:nvSpPr>
        <p:spPr>
          <a:xfrm>
            <a:off x="523873" y="542925"/>
            <a:ext cx="11033127" cy="1077218"/>
          </a:xfrm>
          <a:prstGeom prst="rect">
            <a:avLst/>
          </a:prstGeom>
          <a:solidFill>
            <a:schemeClr val="accent1">
              <a:lumMod val="75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b="1" dirty="0"/>
              <a:t>Example 9 (List all un-returned book copies which are checked-out within a period)</a:t>
            </a:r>
          </a:p>
        </p:txBody>
      </p:sp>
      <p:pic>
        <p:nvPicPr>
          <p:cNvPr id="3" name="图片 2">
            <a:extLst>
              <a:ext uri="{FF2B5EF4-FFF2-40B4-BE49-F238E27FC236}">
                <a16:creationId xmlns:a16="http://schemas.microsoft.com/office/drawing/2014/main" id="{55EF7470-CCC0-4D14-A5A1-858C4F19FAE4}"/>
              </a:ext>
            </a:extLst>
          </p:cNvPr>
          <p:cNvPicPr>
            <a:picLocks noChangeAspect="1"/>
          </p:cNvPicPr>
          <p:nvPr/>
        </p:nvPicPr>
        <p:blipFill>
          <a:blip r:embed="rId2"/>
          <a:stretch>
            <a:fillRect/>
          </a:stretch>
        </p:blipFill>
        <p:spPr>
          <a:xfrm>
            <a:off x="1489418" y="1726853"/>
            <a:ext cx="9213163" cy="4842676"/>
          </a:xfrm>
          <a:prstGeom prst="rect">
            <a:avLst/>
          </a:prstGeom>
        </p:spPr>
      </p:pic>
    </p:spTree>
    <p:extLst>
      <p:ext uri="{BB962C8B-B14F-4D97-AF65-F5344CB8AC3E}">
        <p14:creationId xmlns:p14="http://schemas.microsoft.com/office/powerpoint/2010/main" val="463061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DEA9ED-FD3B-4E2B-B7AE-4AC1C0A0A503}"/>
              </a:ext>
            </a:extLst>
          </p:cNvPr>
          <p:cNvSpPr txBox="1"/>
          <p:nvPr/>
        </p:nvSpPr>
        <p:spPr>
          <a:xfrm>
            <a:off x="523873" y="542925"/>
            <a:ext cx="3146427" cy="58477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b="1" dirty="0"/>
              <a:t>Error Handling</a:t>
            </a:r>
          </a:p>
        </p:txBody>
      </p:sp>
      <p:sp>
        <p:nvSpPr>
          <p:cNvPr id="6" name="矩形 5">
            <a:extLst>
              <a:ext uri="{FF2B5EF4-FFF2-40B4-BE49-F238E27FC236}">
                <a16:creationId xmlns:a16="http://schemas.microsoft.com/office/drawing/2014/main" id="{3A7899F4-7194-43AA-8F63-6BD974BDAD32}"/>
              </a:ext>
            </a:extLst>
          </p:cNvPr>
          <p:cNvSpPr/>
          <p:nvPr/>
        </p:nvSpPr>
        <p:spPr>
          <a:xfrm>
            <a:off x="1117600" y="1984043"/>
            <a:ext cx="10020300" cy="1698029"/>
          </a:xfrm>
          <a:prstGeom prst="rect">
            <a:avLst/>
          </a:prstGeom>
        </p:spPr>
        <p:txBody>
          <a:bodyPr wrap="square">
            <a:spAutoFit/>
          </a:bodyPr>
          <a:lstStyle/>
          <a:p>
            <a:pPr>
              <a:lnSpc>
                <a:spcPct val="150000"/>
              </a:lnSpc>
            </a:pPr>
            <a:r>
              <a:rPr lang="en-US" sz="2400" dirty="0"/>
              <a:t>If a run-time error occurs, the Library Inquiry System should output an information message in layman terms and in a new line as shown below. You are not required to handle all possible errors, just try some. </a:t>
            </a:r>
          </a:p>
        </p:txBody>
      </p:sp>
    </p:spTree>
    <p:extLst>
      <p:ext uri="{BB962C8B-B14F-4D97-AF65-F5344CB8AC3E}">
        <p14:creationId xmlns:p14="http://schemas.microsoft.com/office/powerpoint/2010/main" val="4214358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DEA9ED-FD3B-4E2B-B7AE-4AC1C0A0A503}"/>
              </a:ext>
            </a:extLst>
          </p:cNvPr>
          <p:cNvSpPr txBox="1"/>
          <p:nvPr/>
        </p:nvSpPr>
        <p:spPr>
          <a:xfrm>
            <a:off x="523873" y="542925"/>
            <a:ext cx="6105527" cy="584775"/>
          </a:xfrm>
          <a:prstGeom prst="rect">
            <a:avLst/>
          </a:prstGeom>
          <a:solidFill>
            <a:schemeClr val="accent1">
              <a:lumMod val="75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b="1" dirty="0"/>
              <a:t>Example 10 (Error Handling)</a:t>
            </a:r>
          </a:p>
        </p:txBody>
      </p:sp>
      <p:pic>
        <p:nvPicPr>
          <p:cNvPr id="3" name="图片 2">
            <a:extLst>
              <a:ext uri="{FF2B5EF4-FFF2-40B4-BE49-F238E27FC236}">
                <a16:creationId xmlns:a16="http://schemas.microsoft.com/office/drawing/2014/main" id="{F3256CA7-6535-4E01-B518-D74EAA415F50}"/>
              </a:ext>
            </a:extLst>
          </p:cNvPr>
          <p:cNvPicPr>
            <a:picLocks noChangeAspect="1"/>
          </p:cNvPicPr>
          <p:nvPr/>
        </p:nvPicPr>
        <p:blipFill>
          <a:blip r:embed="rId2"/>
          <a:stretch>
            <a:fillRect/>
          </a:stretch>
        </p:blipFill>
        <p:spPr>
          <a:xfrm>
            <a:off x="1114425" y="1369549"/>
            <a:ext cx="9963150" cy="4781741"/>
          </a:xfrm>
          <a:prstGeom prst="rect">
            <a:avLst/>
          </a:prstGeom>
        </p:spPr>
      </p:pic>
    </p:spTree>
    <p:extLst>
      <p:ext uri="{BB962C8B-B14F-4D97-AF65-F5344CB8AC3E}">
        <p14:creationId xmlns:p14="http://schemas.microsoft.com/office/powerpoint/2010/main" val="3005252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DEA9ED-FD3B-4E2B-B7AE-4AC1C0A0A503}"/>
              </a:ext>
            </a:extLst>
          </p:cNvPr>
          <p:cNvSpPr txBox="1"/>
          <p:nvPr/>
        </p:nvSpPr>
        <p:spPr>
          <a:xfrm>
            <a:off x="523875" y="542925"/>
            <a:ext cx="2266950" cy="584775"/>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3200" b="1" dirty="0"/>
              <a:t>Milestones</a:t>
            </a:r>
          </a:p>
        </p:txBody>
      </p:sp>
      <p:sp>
        <p:nvSpPr>
          <p:cNvPr id="3" name="矩形 2">
            <a:extLst>
              <a:ext uri="{FF2B5EF4-FFF2-40B4-BE49-F238E27FC236}">
                <a16:creationId xmlns:a16="http://schemas.microsoft.com/office/drawing/2014/main" id="{C4E86A6C-CEC4-42F4-8CA4-EB66FF7D7B38}"/>
              </a:ext>
            </a:extLst>
          </p:cNvPr>
          <p:cNvSpPr/>
          <p:nvPr/>
        </p:nvSpPr>
        <p:spPr>
          <a:xfrm>
            <a:off x="800100" y="1338560"/>
            <a:ext cx="10820400" cy="461665"/>
          </a:xfrm>
          <a:prstGeom prst="rect">
            <a:avLst/>
          </a:prstGeom>
        </p:spPr>
        <p:txBody>
          <a:bodyPr wrap="square">
            <a:spAutoFit/>
          </a:bodyPr>
          <a:lstStyle/>
          <a:p>
            <a:r>
              <a:rPr lang="en-US" sz="2400" dirty="0"/>
              <a:t>This project is divided into two phases:</a:t>
            </a:r>
          </a:p>
        </p:txBody>
      </p:sp>
      <p:sp>
        <p:nvSpPr>
          <p:cNvPr id="6" name="文本框 5">
            <a:extLst>
              <a:ext uri="{FF2B5EF4-FFF2-40B4-BE49-F238E27FC236}">
                <a16:creationId xmlns:a16="http://schemas.microsoft.com/office/drawing/2014/main" id="{A4E3C79E-36FA-4FF7-A1B1-0FE3B36B3D42}"/>
              </a:ext>
            </a:extLst>
          </p:cNvPr>
          <p:cNvSpPr txBox="1"/>
          <p:nvPr/>
        </p:nvSpPr>
        <p:spPr>
          <a:xfrm>
            <a:off x="1132114" y="2528582"/>
            <a:ext cx="9927772" cy="16980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Design the database for the system, including the </a:t>
            </a:r>
            <a:r>
              <a:rPr lang="en-US" sz="2400" b="1" dirty="0">
                <a:solidFill>
                  <a:srgbClr val="C00000"/>
                </a:solidFill>
              </a:rPr>
              <a:t>ER-diagram</a:t>
            </a:r>
            <a:r>
              <a:rPr lang="en-US" sz="2400" dirty="0"/>
              <a:t> and </a:t>
            </a:r>
            <a:r>
              <a:rPr lang="en-US" sz="2400" b="1" dirty="0">
                <a:solidFill>
                  <a:srgbClr val="C00000"/>
                </a:solidFill>
              </a:rPr>
              <a:t>relational schema</a:t>
            </a:r>
            <a:r>
              <a:rPr lang="en-US" sz="2400" dirty="0"/>
              <a:t>. </a:t>
            </a:r>
          </a:p>
          <a:p>
            <a:pPr marL="285750" indent="-285750">
              <a:lnSpc>
                <a:spcPct val="150000"/>
              </a:lnSpc>
              <a:buFont typeface="Arial" panose="020B0604020202020204" pitchFamily="34" charset="0"/>
              <a:buChar char="•"/>
            </a:pPr>
            <a:r>
              <a:rPr lang="en-US" sz="2400" dirty="0"/>
              <a:t>You are </a:t>
            </a:r>
            <a:r>
              <a:rPr lang="en-US" sz="2400" b="1" dirty="0">
                <a:solidFill>
                  <a:srgbClr val="C00000"/>
                </a:solidFill>
              </a:rPr>
              <a:t>required</a:t>
            </a:r>
            <a:r>
              <a:rPr lang="en-US" sz="2400" dirty="0"/>
              <a:t> to use the suggested solution to complete phase 2.</a:t>
            </a:r>
          </a:p>
        </p:txBody>
      </p:sp>
      <p:sp>
        <p:nvSpPr>
          <p:cNvPr id="4" name="矩形 3">
            <a:extLst>
              <a:ext uri="{FF2B5EF4-FFF2-40B4-BE49-F238E27FC236}">
                <a16:creationId xmlns:a16="http://schemas.microsoft.com/office/drawing/2014/main" id="{CA442AA3-91FC-4107-AC3D-D85ED862694F}"/>
              </a:ext>
            </a:extLst>
          </p:cNvPr>
          <p:cNvSpPr/>
          <p:nvPr/>
        </p:nvSpPr>
        <p:spPr>
          <a:xfrm>
            <a:off x="800100" y="2005362"/>
            <a:ext cx="7048724" cy="523220"/>
          </a:xfrm>
          <a:prstGeom prst="rect">
            <a:avLst/>
          </a:prstGeom>
        </p:spPr>
        <p:txBody>
          <a:bodyPr wrap="none">
            <a:spAutoFit/>
          </a:bodyPr>
          <a:lstStyle/>
          <a:p>
            <a:r>
              <a:rPr lang="en-US" sz="2800" b="1" dirty="0"/>
              <a:t>Phase 1 — Database Management System</a:t>
            </a:r>
          </a:p>
        </p:txBody>
      </p:sp>
      <p:sp>
        <p:nvSpPr>
          <p:cNvPr id="7" name="矩形 6">
            <a:extLst>
              <a:ext uri="{FF2B5EF4-FFF2-40B4-BE49-F238E27FC236}">
                <a16:creationId xmlns:a16="http://schemas.microsoft.com/office/drawing/2014/main" id="{F54303BE-C2BF-42BD-893F-BF226D28A318}"/>
              </a:ext>
            </a:extLst>
          </p:cNvPr>
          <p:cNvSpPr/>
          <p:nvPr/>
        </p:nvSpPr>
        <p:spPr>
          <a:xfrm>
            <a:off x="800100" y="4385251"/>
            <a:ext cx="6760184" cy="523220"/>
          </a:xfrm>
          <a:prstGeom prst="rect">
            <a:avLst/>
          </a:prstGeom>
        </p:spPr>
        <p:txBody>
          <a:bodyPr wrap="none">
            <a:spAutoFit/>
          </a:bodyPr>
          <a:lstStyle/>
          <a:p>
            <a:r>
              <a:rPr lang="en-US" sz="2800" b="1" dirty="0"/>
              <a:t>Phase 2 — Java Command-line Program</a:t>
            </a:r>
          </a:p>
        </p:txBody>
      </p:sp>
      <p:sp>
        <p:nvSpPr>
          <p:cNvPr id="5" name="矩形 4">
            <a:extLst>
              <a:ext uri="{FF2B5EF4-FFF2-40B4-BE49-F238E27FC236}">
                <a16:creationId xmlns:a16="http://schemas.microsoft.com/office/drawing/2014/main" id="{5CB70AC5-A2F5-4953-A559-358519DE6C6B}"/>
              </a:ext>
            </a:extLst>
          </p:cNvPr>
          <p:cNvSpPr/>
          <p:nvPr/>
        </p:nvSpPr>
        <p:spPr>
          <a:xfrm>
            <a:off x="1132114" y="4908471"/>
            <a:ext cx="10115006" cy="114403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a:t>Implement the Library Inquiry System as a Java Command-line Program. </a:t>
            </a:r>
          </a:p>
          <a:p>
            <a:pPr marL="342900" indent="-342900">
              <a:lnSpc>
                <a:spcPct val="150000"/>
              </a:lnSpc>
              <a:buFont typeface="Arial" panose="020B0604020202020204" pitchFamily="34" charset="0"/>
              <a:buChar char="•"/>
            </a:pPr>
            <a:r>
              <a:rPr lang="en-US" sz="2400" dirty="0"/>
              <a:t>Tutorials will be given about Java and MySQL </a:t>
            </a:r>
            <a:r>
              <a:rPr lang="en-US" altLang="zh-CN" sz="2400" dirty="0"/>
              <a:t>later.</a:t>
            </a:r>
            <a:endParaRPr lang="en-US" sz="2400" dirty="0"/>
          </a:p>
        </p:txBody>
      </p:sp>
    </p:spTree>
    <p:extLst>
      <p:ext uri="{BB962C8B-B14F-4D97-AF65-F5344CB8AC3E}">
        <p14:creationId xmlns:p14="http://schemas.microsoft.com/office/powerpoint/2010/main" val="3556512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DEA9ED-FD3B-4E2B-B7AE-4AC1C0A0A503}"/>
              </a:ext>
            </a:extLst>
          </p:cNvPr>
          <p:cNvSpPr txBox="1"/>
          <p:nvPr/>
        </p:nvSpPr>
        <p:spPr>
          <a:xfrm>
            <a:off x="523874" y="542925"/>
            <a:ext cx="2219326" cy="584775"/>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3200" b="1" dirty="0"/>
              <a:t>Schedule</a:t>
            </a:r>
          </a:p>
        </p:txBody>
      </p:sp>
      <p:sp>
        <p:nvSpPr>
          <p:cNvPr id="7" name="矩形 6">
            <a:extLst>
              <a:ext uri="{FF2B5EF4-FFF2-40B4-BE49-F238E27FC236}">
                <a16:creationId xmlns:a16="http://schemas.microsoft.com/office/drawing/2014/main" id="{D839B330-3130-4E77-B7EB-577CAB818D27}"/>
              </a:ext>
            </a:extLst>
          </p:cNvPr>
          <p:cNvSpPr/>
          <p:nvPr/>
        </p:nvSpPr>
        <p:spPr>
          <a:xfrm>
            <a:off x="1071154" y="1232323"/>
            <a:ext cx="10120009" cy="461665"/>
          </a:xfrm>
          <a:prstGeom prst="rect">
            <a:avLst/>
          </a:prstGeom>
        </p:spPr>
        <p:txBody>
          <a:bodyPr wrap="square">
            <a:spAutoFit/>
          </a:bodyPr>
          <a:lstStyle/>
          <a:p>
            <a:pPr lvl="0"/>
            <a:r>
              <a:rPr lang="en-US" sz="2400" dirty="0"/>
              <a:t>The schedule of this project is set as follows: </a:t>
            </a:r>
            <a:endParaRPr lang="en-US" sz="3200" dirty="0"/>
          </a:p>
        </p:txBody>
      </p:sp>
      <p:sp>
        <p:nvSpPr>
          <p:cNvPr id="3" name="文本框 2">
            <a:extLst>
              <a:ext uri="{FF2B5EF4-FFF2-40B4-BE49-F238E27FC236}">
                <a16:creationId xmlns:a16="http://schemas.microsoft.com/office/drawing/2014/main" id="{7178EE29-0527-4F45-B062-71A92E6900C7}"/>
              </a:ext>
            </a:extLst>
          </p:cNvPr>
          <p:cNvSpPr txBox="1"/>
          <p:nvPr/>
        </p:nvSpPr>
        <p:spPr>
          <a:xfrm>
            <a:off x="1071154" y="1693988"/>
            <a:ext cx="6852557" cy="523220"/>
          </a:xfrm>
          <a:prstGeom prst="rect">
            <a:avLst/>
          </a:prstGeom>
          <a:noFill/>
        </p:spPr>
        <p:txBody>
          <a:bodyPr wrap="square" rtlCol="0">
            <a:spAutoFit/>
          </a:bodyPr>
          <a:lstStyle/>
          <a:p>
            <a:r>
              <a:rPr lang="en-US" sz="2800" b="1" u="sng" dirty="0"/>
              <a:t>Preparation</a:t>
            </a:r>
            <a:r>
              <a:rPr lang="en-US" sz="2800" b="1" dirty="0"/>
              <a:t> </a:t>
            </a:r>
            <a:endParaRPr lang="en-US" sz="2800" dirty="0"/>
          </a:p>
        </p:txBody>
      </p:sp>
      <p:sp>
        <p:nvSpPr>
          <p:cNvPr id="10" name="文本框 9">
            <a:extLst>
              <a:ext uri="{FF2B5EF4-FFF2-40B4-BE49-F238E27FC236}">
                <a16:creationId xmlns:a16="http://schemas.microsoft.com/office/drawing/2014/main" id="{7C5BCDED-8225-4A6B-94D9-567A5C6E1BE4}"/>
              </a:ext>
            </a:extLst>
          </p:cNvPr>
          <p:cNvSpPr txBox="1"/>
          <p:nvPr/>
        </p:nvSpPr>
        <p:spPr>
          <a:xfrm>
            <a:off x="1071154" y="2662648"/>
            <a:ext cx="8846457" cy="523220"/>
          </a:xfrm>
          <a:prstGeom prst="rect">
            <a:avLst/>
          </a:prstGeom>
          <a:noFill/>
        </p:spPr>
        <p:txBody>
          <a:bodyPr wrap="square" rtlCol="0">
            <a:spAutoFit/>
          </a:bodyPr>
          <a:lstStyle/>
          <a:p>
            <a:r>
              <a:rPr lang="en-US" sz="2800" b="1" u="sng" dirty="0"/>
              <a:t>Group Formation </a:t>
            </a:r>
            <a:r>
              <a:rPr lang="en-US" sz="2800" b="1" dirty="0"/>
              <a:t> </a:t>
            </a:r>
            <a:r>
              <a:rPr lang="en-US" sz="2800" dirty="0"/>
              <a:t>(</a:t>
            </a:r>
            <a:r>
              <a:rPr lang="en-US" sz="2800" dirty="0">
                <a:solidFill>
                  <a:srgbClr val="C00000"/>
                </a:solidFill>
              </a:rPr>
              <a:t>Due: 23:59 29th Sept</a:t>
            </a:r>
            <a:r>
              <a:rPr lang="en-US" sz="2800" dirty="0"/>
              <a:t>)</a:t>
            </a:r>
            <a:endParaRPr lang="en-US" sz="2800" b="1" u="sng" dirty="0"/>
          </a:p>
        </p:txBody>
      </p:sp>
      <p:sp>
        <p:nvSpPr>
          <p:cNvPr id="5" name="矩形 4">
            <a:extLst>
              <a:ext uri="{FF2B5EF4-FFF2-40B4-BE49-F238E27FC236}">
                <a16:creationId xmlns:a16="http://schemas.microsoft.com/office/drawing/2014/main" id="{47D8124E-AACE-4277-A0BB-4830CA59ACB3}"/>
              </a:ext>
            </a:extLst>
          </p:cNvPr>
          <p:cNvSpPr/>
          <p:nvPr/>
        </p:nvSpPr>
        <p:spPr>
          <a:xfrm>
            <a:off x="1388925" y="2217208"/>
            <a:ext cx="4588115" cy="461665"/>
          </a:xfrm>
          <a:prstGeom prst="rect">
            <a:avLst/>
          </a:prstGeom>
        </p:spPr>
        <p:txBody>
          <a:bodyPr wrap="none">
            <a:spAutoFit/>
          </a:bodyPr>
          <a:lstStyle/>
          <a:p>
            <a:pPr marL="342900" indent="-342900">
              <a:buFont typeface="Arial" panose="020B0604020202020204" pitchFamily="34" charset="0"/>
              <a:buChar char="•"/>
            </a:pPr>
            <a:r>
              <a:rPr lang="en-US" sz="2400" dirty="0"/>
              <a:t>Read the project specification. </a:t>
            </a:r>
          </a:p>
        </p:txBody>
      </p:sp>
      <p:sp>
        <p:nvSpPr>
          <p:cNvPr id="6" name="矩形 5">
            <a:extLst>
              <a:ext uri="{FF2B5EF4-FFF2-40B4-BE49-F238E27FC236}">
                <a16:creationId xmlns:a16="http://schemas.microsoft.com/office/drawing/2014/main" id="{3FC1DE6A-9796-457B-B12D-74468F815F4C}"/>
              </a:ext>
            </a:extLst>
          </p:cNvPr>
          <p:cNvSpPr/>
          <p:nvPr/>
        </p:nvSpPr>
        <p:spPr>
          <a:xfrm>
            <a:off x="1388925" y="3234046"/>
            <a:ext cx="9649190" cy="461665"/>
          </a:xfrm>
          <a:prstGeom prst="rect">
            <a:avLst/>
          </a:prstGeom>
        </p:spPr>
        <p:txBody>
          <a:bodyPr wrap="square">
            <a:spAutoFit/>
          </a:bodyPr>
          <a:lstStyle/>
          <a:p>
            <a:pPr marL="285750" indent="-285750">
              <a:buFont typeface="Arial" panose="020B0604020202020204" pitchFamily="34" charset="0"/>
              <a:buChar char="•"/>
            </a:pPr>
            <a:r>
              <a:rPr lang="en-US" sz="2400" dirty="0"/>
              <a:t>Register on Blackboard System, at most 3 members for each group</a:t>
            </a:r>
          </a:p>
        </p:txBody>
      </p:sp>
      <p:sp>
        <p:nvSpPr>
          <p:cNvPr id="11" name="文本框 10">
            <a:extLst>
              <a:ext uri="{FF2B5EF4-FFF2-40B4-BE49-F238E27FC236}">
                <a16:creationId xmlns:a16="http://schemas.microsoft.com/office/drawing/2014/main" id="{7882E6E6-FAAE-40A5-93E9-8DF3E611CA17}"/>
              </a:ext>
            </a:extLst>
          </p:cNvPr>
          <p:cNvSpPr txBox="1"/>
          <p:nvPr/>
        </p:nvSpPr>
        <p:spPr>
          <a:xfrm>
            <a:off x="1071154" y="3675809"/>
            <a:ext cx="6509657" cy="523220"/>
          </a:xfrm>
          <a:prstGeom prst="rect">
            <a:avLst/>
          </a:prstGeom>
          <a:noFill/>
        </p:spPr>
        <p:txBody>
          <a:bodyPr wrap="square" rtlCol="0">
            <a:spAutoFit/>
          </a:bodyPr>
          <a:lstStyle/>
          <a:p>
            <a:r>
              <a:rPr lang="en-US" sz="2800" b="1" u="sng" dirty="0"/>
              <a:t>Phase 1</a:t>
            </a:r>
            <a:r>
              <a:rPr lang="en-US" sz="2800" b="1" dirty="0"/>
              <a:t>  </a:t>
            </a:r>
            <a:r>
              <a:rPr lang="en-US" sz="2800" dirty="0"/>
              <a:t>(</a:t>
            </a:r>
            <a:r>
              <a:rPr lang="en-US" sz="2800" dirty="0">
                <a:solidFill>
                  <a:srgbClr val="C00000"/>
                </a:solidFill>
              </a:rPr>
              <a:t>Due: 23:59 13th Oct</a:t>
            </a:r>
            <a:r>
              <a:rPr lang="en-US" sz="2800" dirty="0"/>
              <a:t>)</a:t>
            </a:r>
            <a:endParaRPr lang="en-US" sz="2800" b="1" u="sng" dirty="0"/>
          </a:p>
        </p:txBody>
      </p:sp>
      <p:sp>
        <p:nvSpPr>
          <p:cNvPr id="12" name="文本框 11">
            <a:extLst>
              <a:ext uri="{FF2B5EF4-FFF2-40B4-BE49-F238E27FC236}">
                <a16:creationId xmlns:a16="http://schemas.microsoft.com/office/drawing/2014/main" id="{8C7534B0-2C88-4DAC-85EC-2DE59D968C35}"/>
              </a:ext>
            </a:extLst>
          </p:cNvPr>
          <p:cNvSpPr txBox="1"/>
          <p:nvPr/>
        </p:nvSpPr>
        <p:spPr>
          <a:xfrm>
            <a:off x="1071154" y="4640792"/>
            <a:ext cx="7068457" cy="523220"/>
          </a:xfrm>
          <a:prstGeom prst="rect">
            <a:avLst/>
          </a:prstGeom>
          <a:noFill/>
        </p:spPr>
        <p:txBody>
          <a:bodyPr wrap="square" rtlCol="0">
            <a:spAutoFit/>
          </a:bodyPr>
          <a:lstStyle/>
          <a:p>
            <a:r>
              <a:rPr lang="en-US" sz="2800" b="1" u="sng" dirty="0"/>
              <a:t>Phase 2</a:t>
            </a:r>
            <a:r>
              <a:rPr lang="en-US" sz="2800" b="1" dirty="0"/>
              <a:t>  </a:t>
            </a:r>
            <a:r>
              <a:rPr lang="en-US" sz="2800" dirty="0"/>
              <a:t>(</a:t>
            </a:r>
            <a:r>
              <a:rPr lang="en-US" sz="2800" dirty="0">
                <a:solidFill>
                  <a:srgbClr val="C00000"/>
                </a:solidFill>
              </a:rPr>
              <a:t>Due: </a:t>
            </a:r>
            <a:r>
              <a:rPr lang="en-US" sz="2800">
                <a:solidFill>
                  <a:srgbClr val="C00000"/>
                </a:solidFill>
              </a:rPr>
              <a:t>23:59 24</a:t>
            </a:r>
            <a:r>
              <a:rPr lang="en-US" altLang="zh-CN" sz="2800">
                <a:solidFill>
                  <a:srgbClr val="C00000"/>
                </a:solidFill>
              </a:rPr>
              <a:t>th</a:t>
            </a:r>
            <a:r>
              <a:rPr lang="en-US" sz="2800">
                <a:solidFill>
                  <a:srgbClr val="C00000"/>
                </a:solidFill>
              </a:rPr>
              <a:t> Nov</a:t>
            </a:r>
            <a:r>
              <a:rPr lang="en-US" sz="2800"/>
              <a:t>)</a:t>
            </a:r>
            <a:endParaRPr lang="en-US" sz="2800" b="1" u="sng" dirty="0"/>
          </a:p>
        </p:txBody>
      </p:sp>
      <p:sp>
        <p:nvSpPr>
          <p:cNvPr id="13" name="矩形 12">
            <a:extLst>
              <a:ext uri="{FF2B5EF4-FFF2-40B4-BE49-F238E27FC236}">
                <a16:creationId xmlns:a16="http://schemas.microsoft.com/office/drawing/2014/main" id="{B4ED0121-2A86-4928-B752-AEA0F76ACB79}"/>
              </a:ext>
            </a:extLst>
          </p:cNvPr>
          <p:cNvSpPr/>
          <p:nvPr/>
        </p:nvSpPr>
        <p:spPr>
          <a:xfrm>
            <a:off x="1388925" y="4252659"/>
            <a:ext cx="9649190" cy="461665"/>
          </a:xfrm>
          <a:prstGeom prst="rect">
            <a:avLst/>
          </a:prstGeom>
        </p:spPr>
        <p:txBody>
          <a:bodyPr wrap="square">
            <a:spAutoFit/>
          </a:bodyPr>
          <a:lstStyle/>
          <a:p>
            <a:pPr marL="285750" indent="-285750">
              <a:buFont typeface="Arial" panose="020B0604020202020204" pitchFamily="34" charset="0"/>
              <a:buChar char="•"/>
            </a:pPr>
            <a:r>
              <a:rPr lang="en-US" sz="2400" dirty="0"/>
              <a:t>ER-diagram and relational schema.</a:t>
            </a:r>
          </a:p>
        </p:txBody>
      </p:sp>
      <p:sp>
        <p:nvSpPr>
          <p:cNvPr id="14" name="文本框 13">
            <a:extLst>
              <a:ext uri="{FF2B5EF4-FFF2-40B4-BE49-F238E27FC236}">
                <a16:creationId xmlns:a16="http://schemas.microsoft.com/office/drawing/2014/main" id="{CE0C1076-EA02-4EE5-9472-81F461E9272B}"/>
              </a:ext>
            </a:extLst>
          </p:cNvPr>
          <p:cNvSpPr txBox="1"/>
          <p:nvPr/>
        </p:nvSpPr>
        <p:spPr>
          <a:xfrm>
            <a:off x="1071154" y="5595469"/>
            <a:ext cx="5538651" cy="523220"/>
          </a:xfrm>
          <a:prstGeom prst="rect">
            <a:avLst/>
          </a:prstGeom>
          <a:noFill/>
        </p:spPr>
        <p:txBody>
          <a:bodyPr wrap="square" rtlCol="0">
            <a:spAutoFit/>
          </a:bodyPr>
          <a:lstStyle/>
          <a:p>
            <a:r>
              <a:rPr lang="en-US" sz="2800" b="1" u="sng" dirty="0"/>
              <a:t>Presentation</a:t>
            </a:r>
            <a:r>
              <a:rPr lang="en-US" sz="2800" b="1" dirty="0"/>
              <a:t>  </a:t>
            </a:r>
            <a:r>
              <a:rPr lang="en-US" sz="2800" dirty="0"/>
              <a:t>(</a:t>
            </a:r>
            <a:r>
              <a:rPr lang="en-US" sz="2800" dirty="0">
                <a:solidFill>
                  <a:srgbClr val="C00000"/>
                </a:solidFill>
              </a:rPr>
              <a:t>To Be Advised</a:t>
            </a:r>
            <a:r>
              <a:rPr lang="en-US" sz="2800" dirty="0"/>
              <a:t>)</a:t>
            </a:r>
          </a:p>
        </p:txBody>
      </p:sp>
      <p:sp>
        <p:nvSpPr>
          <p:cNvPr id="15" name="矩形 14">
            <a:extLst>
              <a:ext uri="{FF2B5EF4-FFF2-40B4-BE49-F238E27FC236}">
                <a16:creationId xmlns:a16="http://schemas.microsoft.com/office/drawing/2014/main" id="{8F51B8A3-4AD5-4617-9226-C2CEE92736B7}"/>
              </a:ext>
            </a:extLst>
          </p:cNvPr>
          <p:cNvSpPr/>
          <p:nvPr/>
        </p:nvSpPr>
        <p:spPr>
          <a:xfrm>
            <a:off x="1388925" y="5164012"/>
            <a:ext cx="9649190" cy="461665"/>
          </a:xfrm>
          <a:prstGeom prst="rect">
            <a:avLst/>
          </a:prstGeom>
        </p:spPr>
        <p:txBody>
          <a:bodyPr wrap="square">
            <a:spAutoFit/>
          </a:bodyPr>
          <a:lstStyle/>
          <a:p>
            <a:pPr marL="285750" indent="-285750">
              <a:buFont typeface="Arial" panose="020B0604020202020204" pitchFamily="34" charset="0"/>
              <a:buChar char="•"/>
            </a:pPr>
            <a:r>
              <a:rPr lang="en-US" sz="2400" dirty="0"/>
              <a:t>Java application.</a:t>
            </a:r>
          </a:p>
        </p:txBody>
      </p:sp>
      <p:sp>
        <p:nvSpPr>
          <p:cNvPr id="16" name="矩形 15">
            <a:extLst>
              <a:ext uri="{FF2B5EF4-FFF2-40B4-BE49-F238E27FC236}">
                <a16:creationId xmlns:a16="http://schemas.microsoft.com/office/drawing/2014/main" id="{196E2E9E-F387-43CC-BD37-E8A4967AB4DF}"/>
              </a:ext>
            </a:extLst>
          </p:cNvPr>
          <p:cNvSpPr/>
          <p:nvPr/>
        </p:nvSpPr>
        <p:spPr>
          <a:xfrm>
            <a:off x="1388925" y="6139762"/>
            <a:ext cx="9649190" cy="461665"/>
          </a:xfrm>
          <a:prstGeom prst="rect">
            <a:avLst/>
          </a:prstGeom>
        </p:spPr>
        <p:txBody>
          <a:bodyPr wrap="square">
            <a:spAutoFit/>
          </a:bodyPr>
          <a:lstStyle/>
          <a:p>
            <a:pPr marL="285750" indent="-285750">
              <a:buFont typeface="Arial" panose="020B0604020202020204" pitchFamily="34" charset="0"/>
              <a:buChar char="•"/>
            </a:pPr>
            <a:r>
              <a:rPr lang="en-US" sz="2400" dirty="0"/>
              <a:t>Live demonstration.</a:t>
            </a:r>
          </a:p>
        </p:txBody>
      </p:sp>
    </p:spTree>
    <p:extLst>
      <p:ext uri="{BB962C8B-B14F-4D97-AF65-F5344CB8AC3E}">
        <p14:creationId xmlns:p14="http://schemas.microsoft.com/office/powerpoint/2010/main" val="282694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839B330-3130-4E77-B7EB-577CAB818D27}"/>
              </a:ext>
            </a:extLst>
          </p:cNvPr>
          <p:cNvSpPr/>
          <p:nvPr/>
        </p:nvSpPr>
        <p:spPr>
          <a:xfrm>
            <a:off x="1071154" y="1522607"/>
            <a:ext cx="10235475" cy="1698029"/>
          </a:xfrm>
          <a:prstGeom prst="rect">
            <a:avLst/>
          </a:prstGeom>
        </p:spPr>
        <p:txBody>
          <a:bodyPr wrap="square">
            <a:spAutoFit/>
          </a:bodyPr>
          <a:lstStyle/>
          <a:p>
            <a:pPr lvl="0">
              <a:lnSpc>
                <a:spcPct val="150000"/>
              </a:lnSpc>
            </a:pPr>
            <a:r>
              <a:rPr lang="en-US" sz="2400" dirty="0"/>
              <a:t>For more details, such as grading policy, demonstration requirements and submission methods, etc. please refer to the document for </a:t>
            </a:r>
            <a:r>
              <a:rPr lang="en-US" sz="2400" b="1" dirty="0">
                <a:solidFill>
                  <a:srgbClr val="C00000"/>
                </a:solidFill>
              </a:rPr>
              <a:t>project speci</a:t>
            </a:r>
            <a:r>
              <a:rPr lang="en-US" altLang="zh-CN" sz="2400" b="1" dirty="0">
                <a:solidFill>
                  <a:srgbClr val="C00000"/>
                </a:solidFill>
              </a:rPr>
              <a:t>fi</a:t>
            </a:r>
            <a:r>
              <a:rPr lang="en-US" sz="2400" b="1" dirty="0">
                <a:solidFill>
                  <a:srgbClr val="C00000"/>
                </a:solidFill>
              </a:rPr>
              <a:t>cation.</a:t>
            </a:r>
          </a:p>
        </p:txBody>
      </p:sp>
      <p:sp>
        <p:nvSpPr>
          <p:cNvPr id="3" name="矩形 2">
            <a:extLst>
              <a:ext uri="{FF2B5EF4-FFF2-40B4-BE49-F238E27FC236}">
                <a16:creationId xmlns:a16="http://schemas.microsoft.com/office/drawing/2014/main" id="{ED4DC171-F22F-4719-928E-534348819F04}"/>
              </a:ext>
            </a:extLst>
          </p:cNvPr>
          <p:cNvSpPr/>
          <p:nvPr/>
        </p:nvSpPr>
        <p:spPr>
          <a:xfrm>
            <a:off x="1071154" y="3516448"/>
            <a:ext cx="10235475" cy="1141851"/>
          </a:xfrm>
          <a:prstGeom prst="rect">
            <a:avLst/>
          </a:prstGeom>
        </p:spPr>
        <p:txBody>
          <a:bodyPr wrap="square">
            <a:spAutoFit/>
          </a:bodyPr>
          <a:lstStyle/>
          <a:p>
            <a:pPr>
              <a:lnSpc>
                <a:spcPct val="150000"/>
              </a:lnSpc>
            </a:pPr>
            <a:r>
              <a:rPr lang="en-US" sz="2400" dirty="0"/>
              <a:t>You are very much encouraged to read thoroughly and carefully all details in </a:t>
            </a:r>
            <a:r>
              <a:rPr lang="en-US" sz="2400"/>
              <a:t>that specification </a:t>
            </a:r>
            <a:r>
              <a:rPr lang="en-US" sz="2400" dirty="0"/>
              <a:t>and make sure to understand all tasks and requirements.</a:t>
            </a:r>
          </a:p>
        </p:txBody>
      </p:sp>
      <p:sp>
        <p:nvSpPr>
          <p:cNvPr id="6" name="矩形 5">
            <a:extLst>
              <a:ext uri="{FF2B5EF4-FFF2-40B4-BE49-F238E27FC236}">
                <a16:creationId xmlns:a16="http://schemas.microsoft.com/office/drawing/2014/main" id="{91D2A6C6-C390-4550-B803-73E540612634}"/>
              </a:ext>
            </a:extLst>
          </p:cNvPr>
          <p:cNvSpPr/>
          <p:nvPr/>
        </p:nvSpPr>
        <p:spPr>
          <a:xfrm>
            <a:off x="1071154" y="4954111"/>
            <a:ext cx="9022081" cy="461665"/>
          </a:xfrm>
          <a:prstGeom prst="rect">
            <a:avLst/>
          </a:prstGeom>
        </p:spPr>
        <p:txBody>
          <a:bodyPr wrap="square">
            <a:spAutoFit/>
          </a:bodyPr>
          <a:lstStyle/>
          <a:p>
            <a:r>
              <a:rPr lang="en-US" sz="2400" dirty="0"/>
              <a:t>You are also welcomed to raise any question or issue to our tutors.</a:t>
            </a:r>
          </a:p>
        </p:txBody>
      </p:sp>
    </p:spTree>
    <p:extLst>
      <p:ext uri="{BB962C8B-B14F-4D97-AF65-F5344CB8AC3E}">
        <p14:creationId xmlns:p14="http://schemas.microsoft.com/office/powerpoint/2010/main" val="1141694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DEA9ED-FD3B-4E2B-B7AE-4AC1C0A0A503}"/>
              </a:ext>
            </a:extLst>
          </p:cNvPr>
          <p:cNvSpPr txBox="1"/>
          <p:nvPr/>
        </p:nvSpPr>
        <p:spPr>
          <a:xfrm>
            <a:off x="523875" y="542925"/>
            <a:ext cx="2266950" cy="584775"/>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3200" b="1" dirty="0"/>
              <a:t>Data File</a:t>
            </a:r>
          </a:p>
        </p:txBody>
      </p:sp>
      <p:sp>
        <p:nvSpPr>
          <p:cNvPr id="3" name="矩形 2">
            <a:extLst>
              <a:ext uri="{FF2B5EF4-FFF2-40B4-BE49-F238E27FC236}">
                <a16:creationId xmlns:a16="http://schemas.microsoft.com/office/drawing/2014/main" id="{C4E86A6C-CEC4-42F4-8CA4-EB66FF7D7B38}"/>
              </a:ext>
            </a:extLst>
          </p:cNvPr>
          <p:cNvSpPr/>
          <p:nvPr/>
        </p:nvSpPr>
        <p:spPr>
          <a:xfrm>
            <a:off x="800100" y="1127700"/>
            <a:ext cx="10820400" cy="461665"/>
          </a:xfrm>
          <a:prstGeom prst="rect">
            <a:avLst/>
          </a:prstGeom>
        </p:spPr>
        <p:txBody>
          <a:bodyPr wrap="square">
            <a:spAutoFit/>
          </a:bodyPr>
          <a:lstStyle/>
          <a:p>
            <a:r>
              <a:rPr lang="en-US" sz="2400" dirty="0"/>
              <a:t>You will be given a </a:t>
            </a:r>
            <a:r>
              <a:rPr lang="en-US" sz="2400" b="1" dirty="0">
                <a:solidFill>
                  <a:srgbClr val="C00000"/>
                </a:solidFill>
              </a:rPr>
              <a:t>file directory</a:t>
            </a:r>
            <a:r>
              <a:rPr lang="en-US" sz="2400" dirty="0"/>
              <a:t>, under which there are four files: </a:t>
            </a:r>
          </a:p>
        </p:txBody>
      </p:sp>
      <p:sp>
        <p:nvSpPr>
          <p:cNvPr id="8" name="文本框 7">
            <a:extLst>
              <a:ext uri="{FF2B5EF4-FFF2-40B4-BE49-F238E27FC236}">
                <a16:creationId xmlns:a16="http://schemas.microsoft.com/office/drawing/2014/main" id="{13C9DADB-726D-4FCC-8154-0A433839772C}"/>
              </a:ext>
            </a:extLst>
          </p:cNvPr>
          <p:cNvSpPr txBox="1"/>
          <p:nvPr/>
        </p:nvSpPr>
        <p:spPr>
          <a:xfrm>
            <a:off x="1132114" y="1478786"/>
            <a:ext cx="9927772" cy="22520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Category – category.</a:t>
            </a:r>
            <a:r>
              <a:rPr lang="en-US" altLang="zh-CN" sz="2400" dirty="0"/>
              <a:t>txt</a:t>
            </a:r>
            <a:r>
              <a:rPr lang="en-US" sz="2400" dirty="0"/>
              <a:t> </a:t>
            </a:r>
          </a:p>
          <a:p>
            <a:pPr marL="285750" indent="-285750">
              <a:lnSpc>
                <a:spcPct val="150000"/>
              </a:lnSpc>
              <a:buFont typeface="Arial" panose="020B0604020202020204" pitchFamily="34" charset="0"/>
              <a:buChar char="•"/>
            </a:pPr>
            <a:r>
              <a:rPr lang="en-US" sz="2400" dirty="0"/>
              <a:t>Library Users – user.txt</a:t>
            </a:r>
          </a:p>
          <a:p>
            <a:pPr marL="285750" indent="-285750">
              <a:lnSpc>
                <a:spcPct val="150000"/>
              </a:lnSpc>
              <a:buFont typeface="Arial" panose="020B0604020202020204" pitchFamily="34" charset="0"/>
              <a:buChar char="•"/>
            </a:pPr>
            <a:r>
              <a:rPr lang="en-US" sz="2400" dirty="0"/>
              <a:t>Books – book.txt </a:t>
            </a:r>
          </a:p>
          <a:p>
            <a:pPr marL="285750" indent="-285750">
              <a:lnSpc>
                <a:spcPct val="150000"/>
              </a:lnSpc>
              <a:buFont typeface="Arial" panose="020B0604020202020204" pitchFamily="34" charset="0"/>
              <a:buChar char="•"/>
            </a:pPr>
            <a:r>
              <a:rPr lang="en-US" sz="2400" dirty="0"/>
              <a:t>Checked-Out Records - check_out.txt</a:t>
            </a:r>
          </a:p>
        </p:txBody>
      </p:sp>
      <p:sp>
        <p:nvSpPr>
          <p:cNvPr id="9" name="文本框 8">
            <a:extLst>
              <a:ext uri="{FF2B5EF4-FFF2-40B4-BE49-F238E27FC236}">
                <a16:creationId xmlns:a16="http://schemas.microsoft.com/office/drawing/2014/main" id="{F7A843B7-31C0-4971-9E88-312A5B6583A9}"/>
              </a:ext>
            </a:extLst>
          </p:cNvPr>
          <p:cNvSpPr txBox="1"/>
          <p:nvPr/>
        </p:nvSpPr>
        <p:spPr>
          <a:xfrm>
            <a:off x="523875" y="3841392"/>
            <a:ext cx="2937782" cy="584775"/>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3200" b="1" dirty="0"/>
              <a:t>Data F</a:t>
            </a:r>
            <a:r>
              <a:rPr lang="en-US" altLang="zh-CN" sz="3200" b="1" dirty="0"/>
              <a:t>ormat</a:t>
            </a:r>
            <a:endParaRPr lang="en-US" sz="3200" b="1" dirty="0"/>
          </a:p>
        </p:txBody>
      </p:sp>
      <p:sp>
        <p:nvSpPr>
          <p:cNvPr id="10" name="矩形 9">
            <a:extLst>
              <a:ext uri="{FF2B5EF4-FFF2-40B4-BE49-F238E27FC236}">
                <a16:creationId xmlns:a16="http://schemas.microsoft.com/office/drawing/2014/main" id="{C0879318-7D15-4C48-8EFD-F3CB30C86BBE}"/>
              </a:ext>
            </a:extLst>
          </p:cNvPr>
          <p:cNvSpPr/>
          <p:nvPr/>
        </p:nvSpPr>
        <p:spPr>
          <a:xfrm>
            <a:off x="800100" y="4433307"/>
            <a:ext cx="10820400" cy="461665"/>
          </a:xfrm>
          <a:prstGeom prst="rect">
            <a:avLst/>
          </a:prstGeom>
        </p:spPr>
        <p:txBody>
          <a:bodyPr wrap="square">
            <a:spAutoFit/>
          </a:bodyPr>
          <a:lstStyle/>
          <a:p>
            <a:r>
              <a:rPr lang="en-US" sz="2400" dirty="0"/>
              <a:t>For each file:</a:t>
            </a:r>
          </a:p>
        </p:txBody>
      </p:sp>
      <p:sp>
        <p:nvSpPr>
          <p:cNvPr id="11" name="文本框 10">
            <a:extLst>
              <a:ext uri="{FF2B5EF4-FFF2-40B4-BE49-F238E27FC236}">
                <a16:creationId xmlns:a16="http://schemas.microsoft.com/office/drawing/2014/main" id="{3F5CB17B-7663-4088-BD11-28BC999FE231}"/>
              </a:ext>
            </a:extLst>
          </p:cNvPr>
          <p:cNvSpPr txBox="1"/>
          <p:nvPr/>
        </p:nvSpPr>
        <p:spPr>
          <a:xfrm>
            <a:off x="1132113" y="4784393"/>
            <a:ext cx="10820399" cy="16980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Each line corresponds to an entry. </a:t>
            </a:r>
          </a:p>
          <a:p>
            <a:pPr marL="285750" indent="-285750">
              <a:lnSpc>
                <a:spcPct val="150000"/>
              </a:lnSpc>
              <a:buFont typeface="Arial" panose="020B0604020202020204" pitchFamily="34" charset="0"/>
              <a:buChar char="•"/>
            </a:pPr>
            <a:r>
              <a:rPr lang="en-US" sz="2400" dirty="0"/>
              <a:t>Each line ends with a </a:t>
            </a:r>
            <a:r>
              <a:rPr lang="en-US" sz="2400" b="1" dirty="0">
                <a:solidFill>
                  <a:srgbClr val="C00000"/>
                </a:solidFill>
              </a:rPr>
              <a:t>\n</a:t>
            </a:r>
            <a:r>
              <a:rPr lang="en-US" sz="2400" dirty="0"/>
              <a:t> character. </a:t>
            </a:r>
          </a:p>
          <a:p>
            <a:pPr marL="285750" indent="-285750">
              <a:lnSpc>
                <a:spcPct val="150000"/>
              </a:lnSpc>
              <a:buFont typeface="Arial" panose="020B0604020202020204" pitchFamily="34" charset="0"/>
              <a:buChar char="•"/>
            </a:pPr>
            <a:r>
              <a:rPr lang="en-US" sz="2400" dirty="0"/>
              <a:t>Attributes of each data entry (line) are delimited by a </a:t>
            </a:r>
            <a:r>
              <a:rPr lang="en-US" sz="2400" b="1" dirty="0">
                <a:solidFill>
                  <a:srgbClr val="C00000"/>
                </a:solidFill>
              </a:rPr>
              <a:t>tab(\t) </a:t>
            </a:r>
            <a:r>
              <a:rPr lang="en-US" sz="2400" dirty="0"/>
              <a:t>character.</a:t>
            </a:r>
          </a:p>
        </p:txBody>
      </p:sp>
    </p:spTree>
    <p:extLst>
      <p:ext uri="{BB962C8B-B14F-4D97-AF65-F5344CB8AC3E}">
        <p14:creationId xmlns:p14="http://schemas.microsoft.com/office/powerpoint/2010/main" val="1606855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DEA9ED-FD3B-4E2B-B7AE-4AC1C0A0A503}"/>
              </a:ext>
            </a:extLst>
          </p:cNvPr>
          <p:cNvSpPr txBox="1"/>
          <p:nvPr/>
        </p:nvSpPr>
        <p:spPr>
          <a:xfrm>
            <a:off x="523874" y="542925"/>
            <a:ext cx="5093155" cy="58477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sz="3200" b="1" dirty="0"/>
              <a:t>Input File 1 – category.</a:t>
            </a:r>
            <a:r>
              <a:rPr lang="en-US" altLang="zh-CN" sz="3200" b="1" dirty="0"/>
              <a:t>txt</a:t>
            </a:r>
            <a:r>
              <a:rPr lang="en-US" sz="3200" b="1" dirty="0"/>
              <a:t> </a:t>
            </a:r>
          </a:p>
        </p:txBody>
      </p:sp>
      <p:pic>
        <p:nvPicPr>
          <p:cNvPr id="6" name="图片 5">
            <a:extLst>
              <a:ext uri="{FF2B5EF4-FFF2-40B4-BE49-F238E27FC236}">
                <a16:creationId xmlns:a16="http://schemas.microsoft.com/office/drawing/2014/main" id="{331725E1-6F94-4294-8FF6-BB006F09EF50}"/>
              </a:ext>
            </a:extLst>
          </p:cNvPr>
          <p:cNvPicPr>
            <a:picLocks noChangeAspect="1"/>
          </p:cNvPicPr>
          <p:nvPr/>
        </p:nvPicPr>
        <p:blipFill>
          <a:blip r:embed="rId2"/>
          <a:stretch>
            <a:fillRect/>
          </a:stretch>
        </p:blipFill>
        <p:spPr>
          <a:xfrm>
            <a:off x="69795" y="1207572"/>
            <a:ext cx="11598331" cy="3370218"/>
          </a:xfrm>
          <a:prstGeom prst="rect">
            <a:avLst/>
          </a:prstGeom>
        </p:spPr>
      </p:pic>
      <p:sp>
        <p:nvSpPr>
          <p:cNvPr id="7" name="矩形 6">
            <a:extLst>
              <a:ext uri="{FF2B5EF4-FFF2-40B4-BE49-F238E27FC236}">
                <a16:creationId xmlns:a16="http://schemas.microsoft.com/office/drawing/2014/main" id="{D839B330-3130-4E77-B7EB-577CAB818D27}"/>
              </a:ext>
            </a:extLst>
          </p:cNvPr>
          <p:cNvSpPr/>
          <p:nvPr/>
        </p:nvSpPr>
        <p:spPr>
          <a:xfrm>
            <a:off x="1284513" y="4394911"/>
            <a:ext cx="9622971" cy="866135"/>
          </a:xfrm>
          <a:prstGeom prst="rect">
            <a:avLst/>
          </a:prstGeom>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
            </a:pPr>
            <a:r>
              <a:rPr lang="en-US" sz="2400" dirty="0">
                <a:solidFill>
                  <a:srgbClr val="000000"/>
                </a:solidFill>
                <a:ea typeface="PMingLiU" panose="02020500000000000000" pitchFamily="18" charset="-120"/>
                <a:cs typeface="Calibri" panose="020F0502020204030204" pitchFamily="34" charset="0"/>
              </a:rPr>
              <a:t>Each category has a unique </a:t>
            </a:r>
            <a:r>
              <a:rPr lang="en-US" sz="2400" i="1" dirty="0">
                <a:solidFill>
                  <a:srgbClr val="000000"/>
                </a:solidFill>
                <a:ea typeface="PMingLiU" panose="02020500000000000000" pitchFamily="18" charset="-120"/>
                <a:cs typeface="Calibri" panose="020F0502020204030204" pitchFamily="34" charset="0"/>
              </a:rPr>
              <a:t>category id</a:t>
            </a:r>
            <a:r>
              <a:rPr lang="en-US" sz="2400" dirty="0">
                <a:solidFill>
                  <a:srgbClr val="000000"/>
                </a:solidFill>
                <a:ea typeface="PMingLiU" panose="02020500000000000000" pitchFamily="18" charset="-120"/>
                <a:cs typeface="Calibri" panose="020F0502020204030204" pitchFamily="34" charset="0"/>
              </a:rPr>
              <a:t> and it can be used to identify a category.</a:t>
            </a:r>
            <a:endParaRPr lang="en-US" sz="2000" dirty="0">
              <a:effectLst/>
              <a:ea typeface="PMingLiU"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81056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DEA9ED-FD3B-4E2B-B7AE-4AC1C0A0A503}"/>
              </a:ext>
            </a:extLst>
          </p:cNvPr>
          <p:cNvSpPr txBox="1"/>
          <p:nvPr/>
        </p:nvSpPr>
        <p:spPr>
          <a:xfrm>
            <a:off x="523874" y="542925"/>
            <a:ext cx="4557577" cy="58477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sz="3200" b="1" dirty="0"/>
              <a:t>Input File 2 – user.txt </a:t>
            </a:r>
          </a:p>
        </p:txBody>
      </p:sp>
      <p:sp>
        <p:nvSpPr>
          <p:cNvPr id="7" name="矩形 6">
            <a:extLst>
              <a:ext uri="{FF2B5EF4-FFF2-40B4-BE49-F238E27FC236}">
                <a16:creationId xmlns:a16="http://schemas.microsoft.com/office/drawing/2014/main" id="{D839B330-3130-4E77-B7EB-577CAB818D27}"/>
              </a:ext>
            </a:extLst>
          </p:cNvPr>
          <p:cNvSpPr/>
          <p:nvPr/>
        </p:nvSpPr>
        <p:spPr>
          <a:xfrm>
            <a:off x="1284513" y="4172842"/>
            <a:ext cx="9622971" cy="1200329"/>
          </a:xfrm>
          <a:prstGeom prst="rect">
            <a:avLst/>
          </a:prstGeom>
        </p:spPr>
        <p:txBody>
          <a:bodyPr wrap="square">
            <a:spAutoFit/>
          </a:bodyPr>
          <a:lstStyle/>
          <a:p>
            <a:pPr marL="285750" lvl="0" indent="-285750">
              <a:buFont typeface="Arial" panose="020B0604020202020204" pitchFamily="34" charset="0"/>
              <a:buChar char="•"/>
            </a:pPr>
            <a:r>
              <a:rPr lang="en-US" sz="2400" dirty="0"/>
              <a:t>Each library user has a unique </a:t>
            </a:r>
            <a:r>
              <a:rPr lang="en-US" sz="2400" i="1" dirty="0"/>
              <a:t>user ID</a:t>
            </a:r>
            <a:r>
              <a:rPr lang="en-US" sz="2400" dirty="0"/>
              <a:t> and it can be used to identify a library user. </a:t>
            </a:r>
          </a:p>
          <a:p>
            <a:pPr marL="285750" lvl="0" indent="-285750">
              <a:buFont typeface="Arial" panose="020B0604020202020204" pitchFamily="34" charset="0"/>
              <a:buChar char="•"/>
            </a:pPr>
            <a:r>
              <a:rPr lang="en-US" sz="2400" dirty="0"/>
              <a:t>A user can only belong to one </a:t>
            </a:r>
            <a:r>
              <a:rPr lang="en-US" sz="2400" i="1" dirty="0"/>
              <a:t>category</a:t>
            </a:r>
            <a:r>
              <a:rPr lang="en-US" sz="2400" dirty="0"/>
              <a:t>.</a:t>
            </a:r>
          </a:p>
        </p:txBody>
      </p:sp>
      <p:pic>
        <p:nvPicPr>
          <p:cNvPr id="3" name="图片 2">
            <a:extLst>
              <a:ext uri="{FF2B5EF4-FFF2-40B4-BE49-F238E27FC236}">
                <a16:creationId xmlns:a16="http://schemas.microsoft.com/office/drawing/2014/main" id="{EB775959-6D58-470F-8F3E-B2B8C760EF16}"/>
              </a:ext>
            </a:extLst>
          </p:cNvPr>
          <p:cNvPicPr>
            <a:picLocks noChangeAspect="1"/>
          </p:cNvPicPr>
          <p:nvPr/>
        </p:nvPicPr>
        <p:blipFill>
          <a:blip r:embed="rId2"/>
          <a:stretch>
            <a:fillRect/>
          </a:stretch>
        </p:blipFill>
        <p:spPr>
          <a:xfrm>
            <a:off x="1543402" y="1212201"/>
            <a:ext cx="9364082" cy="2757914"/>
          </a:xfrm>
          <a:prstGeom prst="rect">
            <a:avLst/>
          </a:prstGeom>
        </p:spPr>
      </p:pic>
    </p:spTree>
    <p:extLst>
      <p:ext uri="{BB962C8B-B14F-4D97-AF65-F5344CB8AC3E}">
        <p14:creationId xmlns:p14="http://schemas.microsoft.com/office/powerpoint/2010/main" val="1808398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DEA9ED-FD3B-4E2B-B7AE-4AC1C0A0A503}"/>
              </a:ext>
            </a:extLst>
          </p:cNvPr>
          <p:cNvSpPr txBox="1"/>
          <p:nvPr/>
        </p:nvSpPr>
        <p:spPr>
          <a:xfrm>
            <a:off x="523874" y="542925"/>
            <a:ext cx="4505326" cy="58477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sz="3200" b="1" dirty="0"/>
              <a:t>Input File 3 – book.txt </a:t>
            </a:r>
          </a:p>
        </p:txBody>
      </p:sp>
      <p:sp>
        <p:nvSpPr>
          <p:cNvPr id="7" name="矩形 6">
            <a:extLst>
              <a:ext uri="{FF2B5EF4-FFF2-40B4-BE49-F238E27FC236}">
                <a16:creationId xmlns:a16="http://schemas.microsoft.com/office/drawing/2014/main" id="{D839B330-3130-4E77-B7EB-577CAB818D27}"/>
              </a:ext>
            </a:extLst>
          </p:cNvPr>
          <p:cNvSpPr/>
          <p:nvPr/>
        </p:nvSpPr>
        <p:spPr>
          <a:xfrm>
            <a:off x="1071153" y="3797949"/>
            <a:ext cx="10306595" cy="2554545"/>
          </a:xfrm>
          <a:prstGeom prst="rect">
            <a:avLst/>
          </a:prstGeom>
        </p:spPr>
        <p:txBody>
          <a:bodyPr wrap="square">
            <a:spAutoFit/>
          </a:bodyPr>
          <a:lstStyle/>
          <a:p>
            <a:pPr marL="285750" lvl="0" indent="-285750">
              <a:buFont typeface="Arial" panose="020B0604020202020204" pitchFamily="34" charset="0"/>
              <a:buChar char="•"/>
            </a:pPr>
            <a:r>
              <a:rPr lang="en-US" sz="2400" dirty="0"/>
              <a:t>Each book has a unique </a:t>
            </a:r>
            <a:r>
              <a:rPr lang="en-US" sz="2400" i="1" dirty="0"/>
              <a:t>call number</a:t>
            </a:r>
            <a:r>
              <a:rPr lang="en-US" sz="2400" dirty="0"/>
              <a:t> and it can be used to identify a book.</a:t>
            </a:r>
          </a:p>
          <a:p>
            <a:pPr marL="285750" lvl="0" indent="-285750">
              <a:buFont typeface="Arial" panose="020B0604020202020204" pitchFamily="34" charset="0"/>
              <a:buChar char="•"/>
            </a:pPr>
            <a:r>
              <a:rPr lang="en-US" sz="2400" dirty="0"/>
              <a:t>Each book copy of a book has a </a:t>
            </a:r>
            <a:r>
              <a:rPr lang="en-US" sz="2400" i="1" dirty="0"/>
              <a:t>copy number</a:t>
            </a:r>
            <a:r>
              <a:rPr lang="en-US" sz="2400" dirty="0"/>
              <a:t>. If a book has n book copies, the </a:t>
            </a:r>
            <a:r>
              <a:rPr lang="en-US" sz="2400" i="1" dirty="0"/>
              <a:t>copy number </a:t>
            </a:r>
            <a:r>
              <a:rPr lang="en-US" sz="2400" dirty="0"/>
              <a:t>of those n book copies ranges from 1 to n. </a:t>
            </a:r>
          </a:p>
          <a:p>
            <a:pPr marL="285750" lvl="0" indent="-285750">
              <a:buFont typeface="Arial" panose="020B0604020202020204" pitchFamily="34" charset="0"/>
              <a:buChar char="•"/>
            </a:pPr>
            <a:r>
              <a:rPr lang="en-US" dirty="0"/>
              <a:t>For example, if a book has four copies, these four book copies have the same </a:t>
            </a:r>
            <a:r>
              <a:rPr lang="en-US" i="1" dirty="0"/>
              <a:t>call number</a:t>
            </a:r>
            <a:r>
              <a:rPr lang="en-US" dirty="0"/>
              <a:t>, and their </a:t>
            </a:r>
            <a:r>
              <a:rPr lang="en-US" i="1" dirty="0"/>
              <a:t>copy numbers </a:t>
            </a:r>
            <a:r>
              <a:rPr lang="en-US" dirty="0"/>
              <a:t>are 1, 2, 3 and 4.</a:t>
            </a:r>
          </a:p>
          <a:p>
            <a:pPr marL="285750" lvl="0" indent="-285750">
              <a:buFont typeface="Arial" panose="020B0604020202020204" pitchFamily="34" charset="0"/>
              <a:buChar char="•"/>
            </a:pPr>
            <a:r>
              <a:rPr lang="en-US" sz="2400" dirty="0">
                <a:solidFill>
                  <a:srgbClr val="C00000"/>
                </a:solidFill>
              </a:rPr>
              <a:t>Each book copy has a unique pair of </a:t>
            </a:r>
            <a:r>
              <a:rPr lang="en-US" sz="2400" i="1" dirty="0">
                <a:solidFill>
                  <a:srgbClr val="C00000"/>
                </a:solidFill>
              </a:rPr>
              <a:t>call number </a:t>
            </a:r>
            <a:r>
              <a:rPr lang="en-US" sz="2400" dirty="0">
                <a:solidFill>
                  <a:srgbClr val="C00000"/>
                </a:solidFill>
              </a:rPr>
              <a:t>and </a:t>
            </a:r>
            <a:r>
              <a:rPr lang="en-US" sz="2400" i="1" dirty="0">
                <a:solidFill>
                  <a:srgbClr val="C00000"/>
                </a:solidFill>
              </a:rPr>
              <a:t>copy number </a:t>
            </a:r>
            <a:r>
              <a:rPr lang="en-US" sz="2400" dirty="0">
                <a:solidFill>
                  <a:srgbClr val="C00000"/>
                </a:solidFill>
              </a:rPr>
              <a:t>and they can be used jointly to identify a book copy.</a:t>
            </a:r>
          </a:p>
        </p:txBody>
      </p:sp>
      <p:pic>
        <p:nvPicPr>
          <p:cNvPr id="3" name="图片 2">
            <a:extLst>
              <a:ext uri="{FF2B5EF4-FFF2-40B4-BE49-F238E27FC236}">
                <a16:creationId xmlns:a16="http://schemas.microsoft.com/office/drawing/2014/main" id="{690C19C6-6B56-4F71-B387-CE8CA6228D6F}"/>
              </a:ext>
            </a:extLst>
          </p:cNvPr>
          <p:cNvPicPr>
            <a:picLocks noChangeAspect="1"/>
          </p:cNvPicPr>
          <p:nvPr/>
        </p:nvPicPr>
        <p:blipFill>
          <a:blip r:embed="rId2"/>
          <a:stretch>
            <a:fillRect/>
          </a:stretch>
        </p:blipFill>
        <p:spPr>
          <a:xfrm>
            <a:off x="2122131" y="1190551"/>
            <a:ext cx="7554125" cy="2658197"/>
          </a:xfrm>
          <a:prstGeom prst="rect">
            <a:avLst/>
          </a:prstGeom>
        </p:spPr>
      </p:pic>
    </p:spTree>
    <p:extLst>
      <p:ext uri="{BB962C8B-B14F-4D97-AF65-F5344CB8AC3E}">
        <p14:creationId xmlns:p14="http://schemas.microsoft.com/office/powerpoint/2010/main" val="2489541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DEA9ED-FD3B-4E2B-B7AE-4AC1C0A0A503}"/>
              </a:ext>
            </a:extLst>
          </p:cNvPr>
          <p:cNvSpPr txBox="1"/>
          <p:nvPr/>
        </p:nvSpPr>
        <p:spPr>
          <a:xfrm>
            <a:off x="523874" y="542925"/>
            <a:ext cx="5419726" cy="58477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sz="3200" b="1" dirty="0"/>
              <a:t>Input File 4 – check_out.txt </a:t>
            </a:r>
          </a:p>
        </p:txBody>
      </p:sp>
      <p:sp>
        <p:nvSpPr>
          <p:cNvPr id="7" name="矩形 6">
            <a:extLst>
              <a:ext uri="{FF2B5EF4-FFF2-40B4-BE49-F238E27FC236}">
                <a16:creationId xmlns:a16="http://schemas.microsoft.com/office/drawing/2014/main" id="{D839B330-3130-4E77-B7EB-577CAB818D27}"/>
              </a:ext>
            </a:extLst>
          </p:cNvPr>
          <p:cNvSpPr/>
          <p:nvPr/>
        </p:nvSpPr>
        <p:spPr>
          <a:xfrm>
            <a:off x="1071154" y="4172842"/>
            <a:ext cx="10120009" cy="1938992"/>
          </a:xfrm>
          <a:prstGeom prst="rect">
            <a:avLst/>
          </a:prstGeom>
        </p:spPr>
        <p:txBody>
          <a:bodyPr wrap="square">
            <a:spAutoFit/>
          </a:bodyPr>
          <a:lstStyle/>
          <a:p>
            <a:pPr marL="285750" lvl="0" indent="-285750">
              <a:buFont typeface="Arial" panose="020B0604020202020204" pitchFamily="34" charset="0"/>
              <a:buChar char="•"/>
            </a:pPr>
            <a:r>
              <a:rPr lang="en-US" sz="2400" dirty="0"/>
              <a:t>All dates follow the format “DD/MM/YYYY”, e.g. “16/09/2019”.</a:t>
            </a:r>
          </a:p>
          <a:p>
            <a:pPr marL="285750" lvl="0" indent="-285750">
              <a:buFont typeface="Arial" panose="020B0604020202020204" pitchFamily="34" charset="0"/>
              <a:buChar char="•"/>
            </a:pPr>
            <a:r>
              <a:rPr lang="en-US" sz="2400" dirty="0"/>
              <a:t>Some library users may have never checked out any book copies.</a:t>
            </a:r>
          </a:p>
          <a:p>
            <a:pPr marL="285750" lvl="0" indent="-285750">
              <a:buFont typeface="Arial" panose="020B0604020202020204" pitchFamily="34" charset="0"/>
              <a:buChar char="•"/>
            </a:pPr>
            <a:r>
              <a:rPr lang="en-US" sz="2400" dirty="0"/>
              <a:t>Some book copies may have never been checked out.</a:t>
            </a:r>
          </a:p>
          <a:p>
            <a:pPr marL="285750" lvl="0" indent="-285750">
              <a:buFont typeface="Arial" panose="020B0604020202020204" pitchFamily="34" charset="0"/>
              <a:buChar char="•"/>
            </a:pPr>
            <a:r>
              <a:rPr lang="en-US" sz="2400" dirty="0"/>
              <a:t>A user may borrow the same book copy for more than one time.</a:t>
            </a:r>
          </a:p>
          <a:p>
            <a:pPr marL="285750" lvl="0" indent="-285750">
              <a:buFont typeface="Arial" panose="020B0604020202020204" pitchFamily="34" charset="0"/>
              <a:buChar char="•"/>
            </a:pPr>
            <a:r>
              <a:rPr lang="en-US" sz="2400" dirty="0"/>
              <a:t>The </a:t>
            </a:r>
            <a:r>
              <a:rPr lang="en-US" sz="2400" i="1" dirty="0"/>
              <a:t>return date </a:t>
            </a:r>
            <a:r>
              <a:rPr lang="en-US" sz="2400" dirty="0"/>
              <a:t>of a book copy is </a:t>
            </a:r>
            <a:r>
              <a:rPr lang="en-US" sz="2400" b="1" dirty="0"/>
              <a:t>NULL</a:t>
            </a:r>
            <a:r>
              <a:rPr lang="en-US" sz="2400" dirty="0"/>
              <a:t> if the book copy is not returned.</a:t>
            </a:r>
          </a:p>
        </p:txBody>
      </p:sp>
      <p:pic>
        <p:nvPicPr>
          <p:cNvPr id="3" name="图片 2">
            <a:extLst>
              <a:ext uri="{FF2B5EF4-FFF2-40B4-BE49-F238E27FC236}">
                <a16:creationId xmlns:a16="http://schemas.microsoft.com/office/drawing/2014/main" id="{BFAD6113-5B8F-416B-9342-D8004B1C3687}"/>
              </a:ext>
            </a:extLst>
          </p:cNvPr>
          <p:cNvPicPr>
            <a:picLocks noChangeAspect="1"/>
          </p:cNvPicPr>
          <p:nvPr/>
        </p:nvPicPr>
        <p:blipFill>
          <a:blip r:embed="rId2"/>
          <a:stretch>
            <a:fillRect/>
          </a:stretch>
        </p:blipFill>
        <p:spPr>
          <a:xfrm>
            <a:off x="1658984" y="1278980"/>
            <a:ext cx="9401303" cy="2812356"/>
          </a:xfrm>
          <a:prstGeom prst="rect">
            <a:avLst/>
          </a:prstGeom>
        </p:spPr>
      </p:pic>
    </p:spTree>
    <p:extLst>
      <p:ext uri="{BB962C8B-B14F-4D97-AF65-F5344CB8AC3E}">
        <p14:creationId xmlns:p14="http://schemas.microsoft.com/office/powerpoint/2010/main" val="2286795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DEA9ED-FD3B-4E2B-B7AE-4AC1C0A0A503}"/>
              </a:ext>
            </a:extLst>
          </p:cNvPr>
          <p:cNvSpPr txBox="1"/>
          <p:nvPr/>
        </p:nvSpPr>
        <p:spPr>
          <a:xfrm>
            <a:off x="523873" y="542925"/>
            <a:ext cx="6948081" cy="584775"/>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3200" b="1" dirty="0"/>
              <a:t>Assumptions on the data and input</a:t>
            </a:r>
          </a:p>
        </p:txBody>
      </p:sp>
      <p:sp>
        <p:nvSpPr>
          <p:cNvPr id="7" name="矩形 6">
            <a:extLst>
              <a:ext uri="{FF2B5EF4-FFF2-40B4-BE49-F238E27FC236}">
                <a16:creationId xmlns:a16="http://schemas.microsoft.com/office/drawing/2014/main" id="{D839B330-3130-4E77-B7EB-577CAB818D27}"/>
              </a:ext>
            </a:extLst>
          </p:cNvPr>
          <p:cNvSpPr/>
          <p:nvPr/>
        </p:nvSpPr>
        <p:spPr>
          <a:xfrm>
            <a:off x="1071154" y="1471990"/>
            <a:ext cx="10120009" cy="3914020"/>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sz="2400" dirty="0"/>
              <a:t>All numerical values will </a:t>
            </a:r>
            <a:r>
              <a:rPr lang="en-US" sz="2400" b="1" dirty="0">
                <a:solidFill>
                  <a:srgbClr val="C00000"/>
                </a:solidFill>
              </a:rPr>
              <a:t>not be larger </a:t>
            </a:r>
            <a:r>
              <a:rPr lang="en-US" sz="2400" dirty="0"/>
              <a:t>than the maximum integer value that can be handled by Java.</a:t>
            </a:r>
          </a:p>
          <a:p>
            <a:pPr marL="285750" lvl="0" indent="-285750">
              <a:lnSpc>
                <a:spcPct val="150000"/>
              </a:lnSpc>
              <a:buFont typeface="Arial" panose="020B0604020202020204" pitchFamily="34" charset="0"/>
              <a:buChar char="•"/>
            </a:pPr>
            <a:r>
              <a:rPr lang="en-US" sz="2400" dirty="0"/>
              <a:t>The system is </a:t>
            </a:r>
            <a:r>
              <a:rPr lang="en-US" sz="2400" b="1" dirty="0">
                <a:solidFill>
                  <a:srgbClr val="C00000"/>
                </a:solidFill>
              </a:rPr>
              <a:t>case sensitive</a:t>
            </a:r>
            <a:r>
              <a:rPr lang="en-US" sz="2400" dirty="0"/>
              <a:t>.</a:t>
            </a:r>
          </a:p>
          <a:p>
            <a:pPr marL="285750" lvl="0" indent="-285750">
              <a:lnSpc>
                <a:spcPct val="150000"/>
              </a:lnSpc>
              <a:buFont typeface="Arial" panose="020B0604020202020204" pitchFamily="34" charset="0"/>
              <a:buChar char="•"/>
            </a:pPr>
            <a:r>
              <a:rPr lang="en-US" sz="2400" dirty="0"/>
              <a:t>All dates follow the format “DD/MM/YYYY”, e.g. “16/09/2019”.</a:t>
            </a:r>
          </a:p>
          <a:p>
            <a:pPr marL="285750" lvl="0" indent="-285750">
              <a:lnSpc>
                <a:spcPct val="150000"/>
              </a:lnSpc>
              <a:buFont typeface="Arial" panose="020B0604020202020204" pitchFamily="34" charset="0"/>
              <a:buChar char="•"/>
            </a:pPr>
            <a:r>
              <a:rPr lang="en-US" sz="2400" dirty="0"/>
              <a:t>There is </a:t>
            </a:r>
            <a:r>
              <a:rPr lang="en-US" sz="2400" b="1" dirty="0">
                <a:solidFill>
                  <a:srgbClr val="C00000"/>
                </a:solidFill>
              </a:rPr>
              <a:t>no duplicate </a:t>
            </a:r>
            <a:r>
              <a:rPr lang="en-US" sz="2400" dirty="0"/>
              <a:t>row in any input files.</a:t>
            </a:r>
          </a:p>
          <a:p>
            <a:pPr marL="285750" lvl="0" indent="-285750">
              <a:lnSpc>
                <a:spcPct val="150000"/>
              </a:lnSpc>
              <a:buFont typeface="Arial" panose="020B0604020202020204" pitchFamily="34" charset="0"/>
              <a:buChar char="•"/>
            </a:pPr>
            <a:r>
              <a:rPr lang="en-US" sz="2400" dirty="0"/>
              <a:t>All user inputs are </a:t>
            </a:r>
            <a:r>
              <a:rPr lang="en-US" sz="2400" b="1" dirty="0">
                <a:solidFill>
                  <a:srgbClr val="C00000"/>
                </a:solidFill>
              </a:rPr>
              <a:t>correct in format only</a:t>
            </a:r>
            <a:r>
              <a:rPr lang="en-US" sz="2400" dirty="0"/>
              <a:t>.</a:t>
            </a:r>
          </a:p>
          <a:p>
            <a:pPr marL="285750" lvl="0" indent="-285750">
              <a:lnSpc>
                <a:spcPct val="150000"/>
              </a:lnSpc>
              <a:buFont typeface="Arial" panose="020B0604020202020204" pitchFamily="34" charset="0"/>
              <a:buChar char="•"/>
            </a:pPr>
            <a:r>
              <a:rPr lang="en-US" sz="2400" dirty="0"/>
              <a:t>Every input file is </a:t>
            </a:r>
            <a:r>
              <a:rPr lang="en-US" sz="2400" b="1" dirty="0">
                <a:solidFill>
                  <a:srgbClr val="C00000"/>
                </a:solidFill>
              </a:rPr>
              <a:t>correct in format and content</a:t>
            </a:r>
            <a:r>
              <a:rPr lang="en-US" sz="2400" dirty="0"/>
              <a:t>.</a:t>
            </a:r>
          </a:p>
        </p:txBody>
      </p:sp>
    </p:spTree>
    <p:extLst>
      <p:ext uri="{BB962C8B-B14F-4D97-AF65-F5344CB8AC3E}">
        <p14:creationId xmlns:p14="http://schemas.microsoft.com/office/powerpoint/2010/main" val="16018260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CAE787AB880574788921D8C5D7E26BE" ma:contentTypeVersion="2" ma:contentTypeDescription="Create a new document." ma:contentTypeScope="" ma:versionID="da18250c9c226c86f22e58b26fd79f27">
  <xsd:schema xmlns:xsd="http://www.w3.org/2001/XMLSchema" xmlns:xs="http://www.w3.org/2001/XMLSchema" xmlns:p="http://schemas.microsoft.com/office/2006/metadata/properties" xmlns:ns3="efda562f-098f-4b19-8a28-45daaf4f9203" targetNamespace="http://schemas.microsoft.com/office/2006/metadata/properties" ma:root="true" ma:fieldsID="057d1b332cae80957a10c099e90c9358" ns3:_="">
    <xsd:import namespace="efda562f-098f-4b19-8a28-45daaf4f920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da562f-098f-4b19-8a28-45daaf4f92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D5E425-CE26-414E-A82E-5E152ED40522}">
  <ds:schemaRefs>
    <ds:schemaRef ds:uri="http://schemas.microsoft.com/office/2006/documentManagement/types"/>
    <ds:schemaRef ds:uri="efda562f-098f-4b19-8a28-45daaf4f9203"/>
    <ds:schemaRef ds:uri="http://schemas.microsoft.com/office/2006/metadata/properties"/>
    <ds:schemaRef ds:uri="http://purl.org/dc/terms/"/>
    <ds:schemaRef ds:uri="http://purl.org/dc/dcmitype/"/>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2A546E7-CBF8-44FD-8469-A4FF2590FA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da562f-098f-4b19-8a28-45daaf4f92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6C0E75-AD8B-4C7A-BE34-D4AD417BA4E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173</TotalTime>
  <Words>1435</Words>
  <Application>Microsoft Office PowerPoint</Application>
  <PresentationFormat>宽屏</PresentationFormat>
  <Paragraphs>125</Paragraphs>
  <Slides>31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等线</vt:lpstr>
      <vt:lpstr>等线 Light</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Lixin</dc:creator>
  <cp:lastModifiedBy>LIU, Lixin</cp:lastModifiedBy>
  <cp:revision>1</cp:revision>
  <dcterms:created xsi:type="dcterms:W3CDTF">2019-09-15T16:04:02Z</dcterms:created>
  <dcterms:modified xsi:type="dcterms:W3CDTF">2019-09-17T15:02:22Z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0x010100ACAE787AB880574788921D8C5D7E26BE</vt:lpwstr>
  </property>
</Properties>
</file>