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63" r:id="rId3"/>
    <p:sldId id="276" r:id="rId4"/>
    <p:sldId id="277" r:id="rId5"/>
    <p:sldId id="279" r:id="rId6"/>
    <p:sldId id="280" r:id="rId7"/>
    <p:sldId id="257" r:id="rId8"/>
    <p:sldId id="258" r:id="rId9"/>
    <p:sldId id="259" r:id="rId10"/>
    <p:sldId id="266" r:id="rId11"/>
    <p:sldId id="267" r:id="rId12"/>
    <p:sldId id="268" r:id="rId13"/>
    <p:sldId id="269" r:id="rId14"/>
    <p:sldId id="260" r:id="rId15"/>
    <p:sldId id="261" r:id="rId16"/>
    <p:sldId id="270" r:id="rId17"/>
    <p:sldId id="271" r:id="rId18"/>
    <p:sldId id="275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0235" autoAdjust="0"/>
  </p:normalViewPr>
  <p:slideViewPr>
    <p:cSldViewPr snapToGrid="0" snapToObjects="1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D94B2-0BCE-C747-86E3-CDBA47B4B43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3DDC7-2BFD-5A42-A0BE-2A91358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Introduce course webpage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69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DC7-2BFD-5A42-A0BE-2A913585F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line to </a:t>
            </a:r>
            <a:r>
              <a:rPr lang="en-US" altLang="zh-CN" dirty="0" err="1"/>
              <a:t>connet</a:t>
            </a:r>
            <a:r>
              <a:rPr lang="en-US" altLang="zh-CN" dirty="0"/>
              <a:t> the entities and relationships.</a:t>
            </a:r>
          </a:p>
          <a:p>
            <a:r>
              <a:rPr lang="en-US" altLang="zh-CN" dirty="0"/>
              <a:t>Arrow and thick 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DC7-2BFD-5A42-A0BE-2A913585F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line to </a:t>
            </a:r>
            <a:r>
              <a:rPr lang="en-US" altLang="zh-CN" dirty="0" err="1"/>
              <a:t>connet</a:t>
            </a:r>
            <a:r>
              <a:rPr lang="en-US" altLang="zh-CN" dirty="0"/>
              <a:t> the entities and relationships.</a:t>
            </a:r>
          </a:p>
          <a:p>
            <a:r>
              <a:rPr lang="en-US" altLang="zh-CN" dirty="0"/>
              <a:t>Arrow and thick 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DC7-2BFD-5A42-A0BE-2A913585F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line to </a:t>
            </a:r>
            <a:r>
              <a:rPr lang="en-US" altLang="zh-CN" dirty="0" err="1"/>
              <a:t>connet</a:t>
            </a:r>
            <a:r>
              <a:rPr lang="en-US" altLang="zh-CN" dirty="0"/>
              <a:t> the entities and relationships.</a:t>
            </a:r>
          </a:p>
          <a:p>
            <a:r>
              <a:rPr lang="en-US" altLang="zh-CN" dirty="0"/>
              <a:t>Arrow and thick 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DC7-2BFD-5A42-A0BE-2A913585FC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line to </a:t>
            </a:r>
            <a:r>
              <a:rPr lang="en-US" altLang="zh-CN" dirty="0" err="1"/>
              <a:t>connet</a:t>
            </a:r>
            <a:r>
              <a:rPr lang="en-US" altLang="zh-CN" dirty="0"/>
              <a:t> the entities and relationships.</a:t>
            </a:r>
          </a:p>
          <a:p>
            <a:r>
              <a:rPr lang="en-US" altLang="zh-CN" dirty="0"/>
              <a:t>Arrow and thick 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DC7-2BFD-5A42-A0BE-2A913585FC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DC7-2BFD-5A42-A0BE-2A913585FC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1690-ECD1-6040-B106-E78BF1137F0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5CF1-08FB-F74A-B003-B17D515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CSCI3170 Introduction to Database Systems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b="1" dirty="0"/>
              <a:t>Tutorial 3 – ER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15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 2: add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120037" y="2306540"/>
            <a:ext cx="6593068" cy="3289818"/>
            <a:chOff x="1561943" y="2203698"/>
            <a:chExt cx="6593068" cy="3289818"/>
          </a:xfrm>
        </p:grpSpPr>
        <p:grpSp>
          <p:nvGrpSpPr>
            <p:cNvPr id="100" name="Group 99"/>
            <p:cNvGrpSpPr/>
            <p:nvPr/>
          </p:nvGrpSpPr>
          <p:grpSpPr>
            <a:xfrm>
              <a:off x="1561943" y="2203698"/>
              <a:ext cx="6593068" cy="3289818"/>
              <a:chOff x="1406638" y="2454034"/>
              <a:chExt cx="6593068" cy="328981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118720" y="2679916"/>
                <a:ext cx="1932907" cy="2250384"/>
                <a:chOff x="5118720" y="2679916"/>
                <a:chExt cx="1932907" cy="2250384"/>
              </a:xfrm>
            </p:grpSpPr>
            <p:sp>
              <p:nvSpPr>
                <p:cNvPr id="143" name="Rectangle 4"/>
                <p:cNvSpPr/>
                <p:nvPr/>
              </p:nvSpPr>
              <p:spPr bwMode="auto">
                <a:xfrm>
                  <a:off x="5118720" y="2679916"/>
                  <a:ext cx="1512168" cy="44130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Department</a:t>
                  </a:r>
                </a:p>
              </p:txBody>
            </p:sp>
            <p:sp>
              <p:nvSpPr>
                <p:cNvPr id="144" name="Rectangle 5"/>
                <p:cNvSpPr/>
                <p:nvPr/>
              </p:nvSpPr>
              <p:spPr bwMode="auto">
                <a:xfrm>
                  <a:off x="5755483" y="4467743"/>
                  <a:ext cx="1296144" cy="46255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Instructor</a:t>
                  </a:r>
                </a:p>
              </p:txBody>
            </p:sp>
          </p:grpSp>
          <p:sp>
            <p:nvSpPr>
              <p:cNvPr id="108" name="Rectangle 5"/>
              <p:cNvSpPr/>
              <p:nvPr/>
            </p:nvSpPr>
            <p:spPr bwMode="auto">
              <a:xfrm>
                <a:off x="2558766" y="3354883"/>
                <a:ext cx="1152128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Course</a:t>
                </a: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9" name="Rectangle 5"/>
              <p:cNvSpPr/>
              <p:nvPr/>
            </p:nvSpPr>
            <p:spPr bwMode="auto">
              <a:xfrm>
                <a:off x="1406638" y="5343863"/>
                <a:ext cx="1152128" cy="3999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Student</a:t>
                </a:r>
              </a:p>
            </p:txBody>
          </p:sp>
          <p:sp>
            <p:nvSpPr>
              <p:cNvPr id="114" name="Flowchart: Decision 6"/>
              <p:cNvSpPr/>
              <p:nvPr/>
            </p:nvSpPr>
            <p:spPr bwMode="auto">
              <a:xfrm>
                <a:off x="6487538" y="3526150"/>
                <a:ext cx="1512168" cy="561947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Work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Straight Connector 14"/>
              <p:cNvCxnSpPr>
                <a:stCxn id="114" idx="0"/>
                <a:endCxn id="143" idx="2"/>
              </p:cNvCxnSpPr>
              <p:nvPr/>
            </p:nvCxnSpPr>
            <p:spPr bwMode="auto">
              <a:xfrm flipH="1" flipV="1">
                <a:off x="5874804" y="3121219"/>
                <a:ext cx="1368818" cy="404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lowchart: Decision 6"/>
              <p:cNvSpPr/>
              <p:nvPr/>
            </p:nvSpPr>
            <p:spPr bwMode="auto">
              <a:xfrm>
                <a:off x="4721174" y="3596170"/>
                <a:ext cx="1512168" cy="56952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Head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Flowchart: Decision 6"/>
              <p:cNvSpPr/>
              <p:nvPr/>
            </p:nvSpPr>
            <p:spPr bwMode="auto">
              <a:xfrm>
                <a:off x="1675603" y="4143880"/>
                <a:ext cx="1600612" cy="661822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Enroll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8" name="Straight Connector 14"/>
              <p:cNvCxnSpPr>
                <a:stCxn id="137" idx="0"/>
                <a:endCxn id="108" idx="2"/>
              </p:cNvCxnSpPr>
              <p:nvPr/>
            </p:nvCxnSpPr>
            <p:spPr bwMode="auto">
              <a:xfrm flipV="1">
                <a:off x="2475909" y="3786931"/>
                <a:ext cx="658921" cy="356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4"/>
              <p:cNvCxnSpPr>
                <a:stCxn id="109" idx="0"/>
                <a:endCxn id="137" idx="2"/>
              </p:cNvCxnSpPr>
              <p:nvPr/>
            </p:nvCxnSpPr>
            <p:spPr bwMode="auto">
              <a:xfrm flipV="1">
                <a:off x="1982702" y="4805702"/>
                <a:ext cx="493207" cy="5381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Flowchart: Decision 6"/>
              <p:cNvSpPr/>
              <p:nvPr/>
            </p:nvSpPr>
            <p:spPr bwMode="auto">
              <a:xfrm>
                <a:off x="3208309" y="2454034"/>
                <a:ext cx="1672226" cy="515920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Offer 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1" name="Straight Connector 14"/>
              <p:cNvCxnSpPr>
                <a:stCxn id="140" idx="3"/>
                <a:endCxn id="143" idx="1"/>
              </p:cNvCxnSpPr>
              <p:nvPr/>
            </p:nvCxnSpPr>
            <p:spPr bwMode="auto">
              <a:xfrm>
                <a:off x="4880535" y="2711994"/>
                <a:ext cx="238185" cy="1885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lowchart: Decision 6"/>
            <p:cNvSpPr/>
            <p:nvPr/>
          </p:nvSpPr>
          <p:spPr bwMode="auto">
            <a:xfrm>
              <a:off x="3867573" y="4027584"/>
              <a:ext cx="1600612" cy="66182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HK" sz="2000" dirty="0">
                  <a:solidFill>
                    <a:schemeClr val="accent3">
                      <a:lumMod val="50000"/>
                    </a:schemeClr>
                  </a:solidFill>
                </a:rPr>
                <a:t>Teach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06" name="Straight Connector 14"/>
            <p:cNvCxnSpPr>
              <a:stCxn id="144" idx="1"/>
              <a:endCxn id="104" idx="3"/>
            </p:cNvCxnSpPr>
            <p:nvPr/>
          </p:nvCxnSpPr>
          <p:spPr bwMode="auto">
            <a:xfrm flipH="1" flipV="1">
              <a:off x="5468185" y="4358495"/>
              <a:ext cx="442603" cy="90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99CFD55F-A349-4FF3-939F-2C31AF7EF7D1}"/>
              </a:ext>
            </a:extLst>
          </p:cNvPr>
          <p:cNvCxnSpPr>
            <a:cxnSpLocks/>
            <a:stCxn id="108" idx="0"/>
            <a:endCxn id="140" idx="1"/>
          </p:cNvCxnSpPr>
          <p:nvPr/>
        </p:nvCxnSpPr>
        <p:spPr bwMode="auto">
          <a:xfrm flipV="1">
            <a:off x="4848229" y="2564500"/>
            <a:ext cx="73479" cy="642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372CDC4-72F1-4DF3-9AE4-42D3A6CDAA44}"/>
              </a:ext>
            </a:extLst>
          </p:cNvPr>
          <p:cNvCxnSpPr>
            <a:cxnSpLocks/>
            <a:stCxn id="104" idx="1"/>
            <a:endCxn id="108" idx="2"/>
          </p:cNvCxnSpPr>
          <p:nvPr/>
        </p:nvCxnSpPr>
        <p:spPr bwMode="auto">
          <a:xfrm flipH="1" flipV="1">
            <a:off x="4848229" y="3639437"/>
            <a:ext cx="577438" cy="821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EF9A8B55-FF34-47F5-B7F5-DF6E122D2CB1}"/>
              </a:ext>
            </a:extLst>
          </p:cNvPr>
          <p:cNvCxnSpPr>
            <a:cxnSpLocks/>
            <a:stCxn id="117" idx="0"/>
            <a:endCxn id="143" idx="2"/>
          </p:cNvCxnSpPr>
          <p:nvPr/>
        </p:nvCxnSpPr>
        <p:spPr bwMode="auto">
          <a:xfrm flipV="1">
            <a:off x="7190657" y="2973725"/>
            <a:ext cx="397546" cy="474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8905E657-8F75-49A4-A049-90F475ED7C58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H="1" flipV="1">
            <a:off x="7177698" y="4018199"/>
            <a:ext cx="939256" cy="302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EF33EA8E-3F12-4393-8B8A-FD88B70565DB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V="1">
            <a:off x="8116954" y="3934853"/>
            <a:ext cx="860047" cy="3853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4DA1D0-FF8B-43E8-8506-1DAD1679B9C8}"/>
              </a:ext>
            </a:extLst>
          </p:cNvPr>
          <p:cNvSpPr/>
          <p:nvPr/>
        </p:nvSpPr>
        <p:spPr>
          <a:xfrm>
            <a:off x="191567" y="13452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Many </a:t>
            </a:r>
            <a:r>
              <a:rPr lang="en-US" altLang="zh-CN" b="1" dirty="0">
                <a:solidFill>
                  <a:srgbClr val="FF0000"/>
                </a:solidFill>
              </a:rPr>
              <a:t>instructors</a:t>
            </a:r>
            <a:r>
              <a:rPr lang="en-US" altLang="zh-CN" dirty="0"/>
              <a:t> work in a department, and an instructor can work in at most one department</a:t>
            </a:r>
          </a:p>
          <a:p>
            <a:r>
              <a:rPr lang="en-HK" altLang="zh-CN" dirty="0">
                <a:solidFill>
                  <a:schemeClr val="accent1"/>
                </a:solidFill>
              </a:rPr>
              <a:t>(many-to-one relationship, total participation for </a:t>
            </a:r>
            <a:r>
              <a:rPr lang="en-US" altLang="zh-CN" dirty="0">
                <a:solidFill>
                  <a:schemeClr val="accent1"/>
                </a:solidFill>
              </a:rPr>
              <a:t>instructor</a:t>
            </a:r>
            <a:r>
              <a:rPr lang="en-HK" altLang="zh-CN" dirty="0">
                <a:solidFill>
                  <a:schemeClr val="accent1"/>
                </a:solidFill>
              </a:rPr>
              <a:t> in “work” relationship)</a:t>
            </a:r>
            <a:endParaRPr lang="en-US" altLang="zh-CN" dirty="0"/>
          </a:p>
        </p:txBody>
      </p: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A17D1F16-B7C9-413B-852B-0C1779B06ABD}"/>
              </a:ext>
            </a:extLst>
          </p:cNvPr>
          <p:cNvCxnSpPr/>
          <p:nvPr/>
        </p:nvCxnSpPr>
        <p:spPr bwMode="auto">
          <a:xfrm flipV="1">
            <a:off x="8116954" y="3940603"/>
            <a:ext cx="840067" cy="379646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 2: add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120037" y="2306540"/>
            <a:ext cx="6593068" cy="3289818"/>
            <a:chOff x="1561943" y="2203698"/>
            <a:chExt cx="6593068" cy="3289818"/>
          </a:xfrm>
        </p:grpSpPr>
        <p:grpSp>
          <p:nvGrpSpPr>
            <p:cNvPr id="100" name="Group 99"/>
            <p:cNvGrpSpPr/>
            <p:nvPr/>
          </p:nvGrpSpPr>
          <p:grpSpPr>
            <a:xfrm>
              <a:off x="1561943" y="2203698"/>
              <a:ext cx="6593068" cy="3289818"/>
              <a:chOff x="1406638" y="2454034"/>
              <a:chExt cx="6593068" cy="328981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118720" y="2679916"/>
                <a:ext cx="1932907" cy="2250384"/>
                <a:chOff x="5118720" y="2679916"/>
                <a:chExt cx="1932907" cy="2250384"/>
              </a:xfrm>
            </p:grpSpPr>
            <p:sp>
              <p:nvSpPr>
                <p:cNvPr id="143" name="Rectangle 4"/>
                <p:cNvSpPr/>
                <p:nvPr/>
              </p:nvSpPr>
              <p:spPr bwMode="auto">
                <a:xfrm>
                  <a:off x="5118720" y="2679916"/>
                  <a:ext cx="1512168" cy="44130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Department</a:t>
                  </a:r>
                </a:p>
              </p:txBody>
            </p:sp>
            <p:sp>
              <p:nvSpPr>
                <p:cNvPr id="144" name="Rectangle 5"/>
                <p:cNvSpPr/>
                <p:nvPr/>
              </p:nvSpPr>
              <p:spPr bwMode="auto">
                <a:xfrm>
                  <a:off x="5755483" y="4467743"/>
                  <a:ext cx="1296144" cy="46255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Instructor</a:t>
                  </a:r>
                </a:p>
              </p:txBody>
            </p:sp>
          </p:grpSp>
          <p:sp>
            <p:nvSpPr>
              <p:cNvPr id="108" name="Rectangle 5"/>
              <p:cNvSpPr/>
              <p:nvPr/>
            </p:nvSpPr>
            <p:spPr bwMode="auto">
              <a:xfrm>
                <a:off x="2558766" y="3354883"/>
                <a:ext cx="1152128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Course</a:t>
                </a: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9" name="Rectangle 5"/>
              <p:cNvSpPr/>
              <p:nvPr/>
            </p:nvSpPr>
            <p:spPr bwMode="auto">
              <a:xfrm>
                <a:off x="1406638" y="5343863"/>
                <a:ext cx="1152128" cy="3999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Student</a:t>
                </a:r>
              </a:p>
            </p:txBody>
          </p:sp>
          <p:sp>
            <p:nvSpPr>
              <p:cNvPr id="114" name="Flowchart: Decision 6"/>
              <p:cNvSpPr/>
              <p:nvPr/>
            </p:nvSpPr>
            <p:spPr bwMode="auto">
              <a:xfrm>
                <a:off x="6487538" y="3526150"/>
                <a:ext cx="1512168" cy="561947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Work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Straight Connector 14"/>
              <p:cNvCxnSpPr>
                <a:stCxn id="114" idx="0"/>
                <a:endCxn id="143" idx="2"/>
              </p:cNvCxnSpPr>
              <p:nvPr/>
            </p:nvCxnSpPr>
            <p:spPr bwMode="auto">
              <a:xfrm flipH="1" flipV="1">
                <a:off x="5874804" y="3121219"/>
                <a:ext cx="1368818" cy="404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lowchart: Decision 6"/>
              <p:cNvSpPr/>
              <p:nvPr/>
            </p:nvSpPr>
            <p:spPr bwMode="auto">
              <a:xfrm>
                <a:off x="4721174" y="3596170"/>
                <a:ext cx="1512168" cy="56952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Head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Flowchart: Decision 6"/>
              <p:cNvSpPr/>
              <p:nvPr/>
            </p:nvSpPr>
            <p:spPr bwMode="auto">
              <a:xfrm>
                <a:off x="1675603" y="4143880"/>
                <a:ext cx="1600612" cy="661822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Enroll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8" name="Straight Connector 14"/>
              <p:cNvCxnSpPr>
                <a:stCxn id="137" idx="0"/>
                <a:endCxn id="108" idx="2"/>
              </p:cNvCxnSpPr>
              <p:nvPr/>
            </p:nvCxnSpPr>
            <p:spPr bwMode="auto">
              <a:xfrm flipV="1">
                <a:off x="2475909" y="3786931"/>
                <a:ext cx="658921" cy="356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4"/>
              <p:cNvCxnSpPr>
                <a:stCxn id="109" idx="0"/>
                <a:endCxn id="137" idx="2"/>
              </p:cNvCxnSpPr>
              <p:nvPr/>
            </p:nvCxnSpPr>
            <p:spPr bwMode="auto">
              <a:xfrm flipV="1">
                <a:off x="1982702" y="4805702"/>
                <a:ext cx="493207" cy="5381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Flowchart: Decision 6"/>
              <p:cNvSpPr/>
              <p:nvPr/>
            </p:nvSpPr>
            <p:spPr bwMode="auto">
              <a:xfrm>
                <a:off x="3208309" y="2454034"/>
                <a:ext cx="1672226" cy="515920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Offer 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1" name="Straight Connector 14"/>
              <p:cNvCxnSpPr>
                <a:stCxn id="140" idx="3"/>
                <a:endCxn id="143" idx="1"/>
              </p:cNvCxnSpPr>
              <p:nvPr/>
            </p:nvCxnSpPr>
            <p:spPr bwMode="auto">
              <a:xfrm>
                <a:off x="4880535" y="2711994"/>
                <a:ext cx="238185" cy="1885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lowchart: Decision 6"/>
            <p:cNvSpPr/>
            <p:nvPr/>
          </p:nvSpPr>
          <p:spPr bwMode="auto">
            <a:xfrm>
              <a:off x="3867573" y="4027584"/>
              <a:ext cx="1600612" cy="66182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HK" sz="2000" dirty="0">
                  <a:solidFill>
                    <a:schemeClr val="accent3">
                      <a:lumMod val="50000"/>
                    </a:schemeClr>
                  </a:solidFill>
                </a:rPr>
                <a:t>Teach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06" name="Straight Connector 14"/>
            <p:cNvCxnSpPr>
              <a:stCxn id="144" idx="1"/>
              <a:endCxn id="104" idx="3"/>
            </p:cNvCxnSpPr>
            <p:nvPr/>
          </p:nvCxnSpPr>
          <p:spPr bwMode="auto">
            <a:xfrm flipH="1" flipV="1">
              <a:off x="5468185" y="4358495"/>
              <a:ext cx="442603" cy="90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99CFD55F-A349-4FF3-939F-2C31AF7EF7D1}"/>
              </a:ext>
            </a:extLst>
          </p:cNvPr>
          <p:cNvCxnSpPr>
            <a:cxnSpLocks/>
            <a:stCxn id="108" idx="0"/>
            <a:endCxn id="140" idx="1"/>
          </p:cNvCxnSpPr>
          <p:nvPr/>
        </p:nvCxnSpPr>
        <p:spPr bwMode="auto">
          <a:xfrm flipV="1">
            <a:off x="4848229" y="2564500"/>
            <a:ext cx="73479" cy="642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372CDC4-72F1-4DF3-9AE4-42D3A6CDAA44}"/>
              </a:ext>
            </a:extLst>
          </p:cNvPr>
          <p:cNvCxnSpPr>
            <a:cxnSpLocks/>
            <a:stCxn id="104" idx="1"/>
            <a:endCxn id="108" idx="2"/>
          </p:cNvCxnSpPr>
          <p:nvPr/>
        </p:nvCxnSpPr>
        <p:spPr bwMode="auto">
          <a:xfrm flipH="1" flipV="1">
            <a:off x="4848229" y="3639437"/>
            <a:ext cx="577438" cy="821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EF9A8B55-FF34-47F5-B7F5-DF6E122D2CB1}"/>
              </a:ext>
            </a:extLst>
          </p:cNvPr>
          <p:cNvCxnSpPr>
            <a:cxnSpLocks/>
            <a:stCxn id="117" idx="0"/>
            <a:endCxn id="143" idx="2"/>
          </p:cNvCxnSpPr>
          <p:nvPr/>
        </p:nvCxnSpPr>
        <p:spPr bwMode="auto">
          <a:xfrm flipV="1">
            <a:off x="7190657" y="2973725"/>
            <a:ext cx="397546" cy="474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8905E657-8F75-49A4-A049-90F475ED7C58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H="1" flipV="1">
            <a:off x="7177698" y="4018199"/>
            <a:ext cx="939256" cy="302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EF33EA8E-3F12-4393-8B8A-FD88B70565DB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V="1">
            <a:off x="8116954" y="3934853"/>
            <a:ext cx="860047" cy="3853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A17D1F16-B7C9-413B-852B-0C1779B06ABD}"/>
              </a:ext>
            </a:extLst>
          </p:cNvPr>
          <p:cNvCxnSpPr/>
          <p:nvPr/>
        </p:nvCxnSpPr>
        <p:spPr bwMode="auto">
          <a:xfrm flipV="1">
            <a:off x="8116954" y="3940603"/>
            <a:ext cx="840067" cy="379646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E8E1CA4-BFBC-4449-AEEE-8BB64B503A9A}"/>
              </a:ext>
            </a:extLst>
          </p:cNvPr>
          <p:cNvSpPr/>
          <p:nvPr/>
        </p:nvSpPr>
        <p:spPr>
          <a:xfrm>
            <a:off x="129973" y="12978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each department there is a Head, and an instructor can be Head of at most one department</a:t>
            </a:r>
          </a:p>
          <a:p>
            <a:r>
              <a:rPr lang="en-HK" altLang="zh-CN" dirty="0">
                <a:solidFill>
                  <a:schemeClr val="accent1"/>
                </a:solidFill>
              </a:rPr>
              <a:t>(one-to-one relationship, total participation for department in “head” relationship)</a:t>
            </a:r>
            <a:endParaRPr lang="en-US" altLang="zh-CN" dirty="0"/>
          </a:p>
        </p:txBody>
      </p: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4526280F-D348-4BCD-A769-B65597451339}"/>
              </a:ext>
            </a:extLst>
          </p:cNvPr>
          <p:cNvCxnSpPr/>
          <p:nvPr/>
        </p:nvCxnSpPr>
        <p:spPr bwMode="auto">
          <a:xfrm flipV="1">
            <a:off x="7190657" y="2996116"/>
            <a:ext cx="397546" cy="474951"/>
          </a:xfrm>
          <a:prstGeom prst="line">
            <a:avLst/>
          </a:prstGeom>
          <a:ln w="635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5E05CDB3-6337-4CD2-A51B-AD295B74B949}"/>
              </a:ext>
            </a:extLst>
          </p:cNvPr>
          <p:cNvCxnSpPr/>
          <p:nvPr/>
        </p:nvCxnSpPr>
        <p:spPr bwMode="auto">
          <a:xfrm>
            <a:off x="7190657" y="4018197"/>
            <a:ext cx="926297" cy="302052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 2: add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120037" y="2306540"/>
            <a:ext cx="6593068" cy="3289818"/>
            <a:chOff x="1561943" y="2203698"/>
            <a:chExt cx="6593068" cy="3289818"/>
          </a:xfrm>
        </p:grpSpPr>
        <p:grpSp>
          <p:nvGrpSpPr>
            <p:cNvPr id="100" name="Group 99"/>
            <p:cNvGrpSpPr/>
            <p:nvPr/>
          </p:nvGrpSpPr>
          <p:grpSpPr>
            <a:xfrm>
              <a:off x="1561943" y="2203698"/>
              <a:ext cx="6593068" cy="3289818"/>
              <a:chOff x="1406638" y="2454034"/>
              <a:chExt cx="6593068" cy="328981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118720" y="2679916"/>
                <a:ext cx="1932907" cy="2250384"/>
                <a:chOff x="5118720" y="2679916"/>
                <a:chExt cx="1932907" cy="2250384"/>
              </a:xfrm>
            </p:grpSpPr>
            <p:sp>
              <p:nvSpPr>
                <p:cNvPr id="143" name="Rectangle 4"/>
                <p:cNvSpPr/>
                <p:nvPr/>
              </p:nvSpPr>
              <p:spPr bwMode="auto">
                <a:xfrm>
                  <a:off x="5118720" y="2679916"/>
                  <a:ext cx="1512168" cy="44130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Department</a:t>
                  </a:r>
                </a:p>
              </p:txBody>
            </p:sp>
            <p:sp>
              <p:nvSpPr>
                <p:cNvPr id="144" name="Rectangle 5"/>
                <p:cNvSpPr/>
                <p:nvPr/>
              </p:nvSpPr>
              <p:spPr bwMode="auto">
                <a:xfrm>
                  <a:off x="5755483" y="4467743"/>
                  <a:ext cx="1296144" cy="46255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Instructor</a:t>
                  </a:r>
                </a:p>
              </p:txBody>
            </p:sp>
          </p:grpSp>
          <p:sp>
            <p:nvSpPr>
              <p:cNvPr id="108" name="Rectangle 5"/>
              <p:cNvSpPr/>
              <p:nvPr/>
            </p:nvSpPr>
            <p:spPr bwMode="auto">
              <a:xfrm>
                <a:off x="2558766" y="3354883"/>
                <a:ext cx="1152128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Course</a:t>
                </a: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9" name="Rectangle 5"/>
              <p:cNvSpPr/>
              <p:nvPr/>
            </p:nvSpPr>
            <p:spPr bwMode="auto">
              <a:xfrm>
                <a:off x="1406638" y="5343863"/>
                <a:ext cx="1152128" cy="3999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Student</a:t>
                </a:r>
              </a:p>
            </p:txBody>
          </p:sp>
          <p:sp>
            <p:nvSpPr>
              <p:cNvPr id="114" name="Flowchart: Decision 6"/>
              <p:cNvSpPr/>
              <p:nvPr/>
            </p:nvSpPr>
            <p:spPr bwMode="auto">
              <a:xfrm>
                <a:off x="6487538" y="3526150"/>
                <a:ext cx="1512168" cy="561947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Work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Straight Connector 14"/>
              <p:cNvCxnSpPr>
                <a:stCxn id="114" idx="0"/>
                <a:endCxn id="143" idx="2"/>
              </p:cNvCxnSpPr>
              <p:nvPr/>
            </p:nvCxnSpPr>
            <p:spPr bwMode="auto">
              <a:xfrm flipH="1" flipV="1">
                <a:off x="5874804" y="3121219"/>
                <a:ext cx="1368818" cy="404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lowchart: Decision 6"/>
              <p:cNvSpPr/>
              <p:nvPr/>
            </p:nvSpPr>
            <p:spPr bwMode="auto">
              <a:xfrm>
                <a:off x="4721174" y="3596170"/>
                <a:ext cx="1512168" cy="56952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Head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Flowchart: Decision 6"/>
              <p:cNvSpPr/>
              <p:nvPr/>
            </p:nvSpPr>
            <p:spPr bwMode="auto">
              <a:xfrm>
                <a:off x="1675603" y="4143880"/>
                <a:ext cx="1600612" cy="661822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Enroll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8" name="Straight Connector 14"/>
              <p:cNvCxnSpPr>
                <a:stCxn id="137" idx="0"/>
                <a:endCxn id="108" idx="2"/>
              </p:cNvCxnSpPr>
              <p:nvPr/>
            </p:nvCxnSpPr>
            <p:spPr bwMode="auto">
              <a:xfrm flipV="1">
                <a:off x="2475909" y="3786931"/>
                <a:ext cx="658921" cy="356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4"/>
              <p:cNvCxnSpPr>
                <a:stCxn id="109" idx="0"/>
                <a:endCxn id="137" idx="2"/>
              </p:cNvCxnSpPr>
              <p:nvPr/>
            </p:nvCxnSpPr>
            <p:spPr bwMode="auto">
              <a:xfrm flipV="1">
                <a:off x="1982702" y="4805702"/>
                <a:ext cx="493207" cy="5381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Flowchart: Decision 6"/>
              <p:cNvSpPr/>
              <p:nvPr/>
            </p:nvSpPr>
            <p:spPr bwMode="auto">
              <a:xfrm>
                <a:off x="3208309" y="2454034"/>
                <a:ext cx="1672226" cy="515920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Offer 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1" name="Straight Connector 14"/>
              <p:cNvCxnSpPr>
                <a:stCxn id="140" idx="3"/>
                <a:endCxn id="143" idx="1"/>
              </p:cNvCxnSpPr>
              <p:nvPr/>
            </p:nvCxnSpPr>
            <p:spPr bwMode="auto">
              <a:xfrm>
                <a:off x="4880535" y="2711994"/>
                <a:ext cx="238185" cy="1885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lowchart: Decision 6"/>
            <p:cNvSpPr/>
            <p:nvPr/>
          </p:nvSpPr>
          <p:spPr bwMode="auto">
            <a:xfrm>
              <a:off x="3867573" y="4027584"/>
              <a:ext cx="1600612" cy="66182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HK" sz="2000" dirty="0">
                  <a:solidFill>
                    <a:schemeClr val="accent3">
                      <a:lumMod val="50000"/>
                    </a:schemeClr>
                  </a:solidFill>
                </a:rPr>
                <a:t>Teach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06" name="Straight Connector 14"/>
            <p:cNvCxnSpPr>
              <a:stCxn id="144" idx="1"/>
              <a:endCxn id="104" idx="3"/>
            </p:cNvCxnSpPr>
            <p:nvPr/>
          </p:nvCxnSpPr>
          <p:spPr bwMode="auto">
            <a:xfrm flipH="1" flipV="1">
              <a:off x="5468185" y="4358495"/>
              <a:ext cx="442603" cy="90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99CFD55F-A349-4FF3-939F-2C31AF7EF7D1}"/>
              </a:ext>
            </a:extLst>
          </p:cNvPr>
          <p:cNvCxnSpPr>
            <a:cxnSpLocks/>
            <a:stCxn id="108" idx="0"/>
            <a:endCxn id="140" idx="1"/>
          </p:cNvCxnSpPr>
          <p:nvPr/>
        </p:nvCxnSpPr>
        <p:spPr bwMode="auto">
          <a:xfrm flipV="1">
            <a:off x="4848229" y="2564500"/>
            <a:ext cx="73479" cy="642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372CDC4-72F1-4DF3-9AE4-42D3A6CDAA44}"/>
              </a:ext>
            </a:extLst>
          </p:cNvPr>
          <p:cNvCxnSpPr>
            <a:cxnSpLocks/>
            <a:stCxn id="104" idx="1"/>
            <a:endCxn id="108" idx="2"/>
          </p:cNvCxnSpPr>
          <p:nvPr/>
        </p:nvCxnSpPr>
        <p:spPr bwMode="auto">
          <a:xfrm flipH="1" flipV="1">
            <a:off x="4848229" y="3639437"/>
            <a:ext cx="577438" cy="821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EF9A8B55-FF34-47F5-B7F5-DF6E122D2CB1}"/>
              </a:ext>
            </a:extLst>
          </p:cNvPr>
          <p:cNvCxnSpPr>
            <a:cxnSpLocks/>
            <a:stCxn id="117" idx="0"/>
            <a:endCxn id="143" idx="2"/>
          </p:cNvCxnSpPr>
          <p:nvPr/>
        </p:nvCxnSpPr>
        <p:spPr bwMode="auto">
          <a:xfrm flipV="1">
            <a:off x="7190657" y="2973725"/>
            <a:ext cx="397546" cy="474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8905E657-8F75-49A4-A049-90F475ED7C58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H="1" flipV="1">
            <a:off x="7177698" y="4018199"/>
            <a:ext cx="939256" cy="302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EF33EA8E-3F12-4393-8B8A-FD88B70565DB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V="1">
            <a:off x="8116954" y="3934853"/>
            <a:ext cx="860047" cy="3853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A17D1F16-B7C9-413B-852B-0C1779B06ABD}"/>
              </a:ext>
            </a:extLst>
          </p:cNvPr>
          <p:cNvCxnSpPr/>
          <p:nvPr/>
        </p:nvCxnSpPr>
        <p:spPr bwMode="auto">
          <a:xfrm flipV="1">
            <a:off x="8116954" y="3940603"/>
            <a:ext cx="840067" cy="379646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4526280F-D348-4BCD-A769-B65597451339}"/>
              </a:ext>
            </a:extLst>
          </p:cNvPr>
          <p:cNvCxnSpPr/>
          <p:nvPr/>
        </p:nvCxnSpPr>
        <p:spPr bwMode="auto">
          <a:xfrm flipV="1">
            <a:off x="7190657" y="2996116"/>
            <a:ext cx="397546" cy="474951"/>
          </a:xfrm>
          <a:prstGeom prst="line">
            <a:avLst/>
          </a:prstGeom>
          <a:ln w="635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5E05CDB3-6337-4CD2-A51B-AD295B74B949}"/>
              </a:ext>
            </a:extLst>
          </p:cNvPr>
          <p:cNvCxnSpPr/>
          <p:nvPr/>
        </p:nvCxnSpPr>
        <p:spPr bwMode="auto">
          <a:xfrm>
            <a:off x="7190657" y="4018197"/>
            <a:ext cx="926297" cy="302052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5202BBA-5DC5-4C05-87D0-B3CC168D4027}"/>
              </a:ext>
            </a:extLst>
          </p:cNvPr>
          <p:cNvSpPr/>
          <p:nvPr/>
        </p:nvSpPr>
        <p:spPr>
          <a:xfrm>
            <a:off x="129973" y="13073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Each department can offer any number of </a:t>
            </a:r>
            <a:r>
              <a:rPr lang="en-US" altLang="zh-CN" b="1" dirty="0">
                <a:solidFill>
                  <a:srgbClr val="FF0000"/>
                </a:solidFill>
              </a:rPr>
              <a:t>courses</a:t>
            </a:r>
            <a:r>
              <a:rPr lang="en-US" altLang="zh-CN" b="1" dirty="0"/>
              <a:t>, </a:t>
            </a:r>
            <a:r>
              <a:rPr lang="en-US" altLang="zh-CN" dirty="0"/>
              <a:t>and</a:t>
            </a:r>
            <a:r>
              <a:rPr lang="en-US" altLang="zh-CN" b="1" dirty="0"/>
              <a:t> </a:t>
            </a:r>
            <a:r>
              <a:rPr lang="en-HK" altLang="zh-CN" dirty="0"/>
              <a:t>a course is offered by only one department</a:t>
            </a:r>
            <a:endParaRPr lang="en-US" altLang="zh-CN" dirty="0"/>
          </a:p>
          <a:p>
            <a:r>
              <a:rPr lang="en-HK" altLang="zh-CN" dirty="0">
                <a:solidFill>
                  <a:schemeClr val="accent1"/>
                </a:solidFill>
              </a:rPr>
              <a:t>(one-to-many relationship, total participation for course in “offer” relationship)</a:t>
            </a:r>
          </a:p>
        </p:txBody>
      </p: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C3A78218-FC0F-49DC-BF84-EA3A875892C5}"/>
              </a:ext>
            </a:extLst>
          </p:cNvPr>
          <p:cNvCxnSpPr/>
          <p:nvPr/>
        </p:nvCxnSpPr>
        <p:spPr bwMode="auto">
          <a:xfrm flipH="1">
            <a:off x="4873892" y="2568133"/>
            <a:ext cx="73479" cy="642889"/>
          </a:xfrm>
          <a:prstGeom prst="line">
            <a:avLst/>
          </a:prstGeom>
          <a:ln w="635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 2: add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120037" y="2306540"/>
            <a:ext cx="6593068" cy="3289818"/>
            <a:chOff x="1561943" y="2203698"/>
            <a:chExt cx="6593068" cy="3289818"/>
          </a:xfrm>
        </p:grpSpPr>
        <p:grpSp>
          <p:nvGrpSpPr>
            <p:cNvPr id="100" name="Group 99"/>
            <p:cNvGrpSpPr/>
            <p:nvPr/>
          </p:nvGrpSpPr>
          <p:grpSpPr>
            <a:xfrm>
              <a:off x="1561943" y="2203698"/>
              <a:ext cx="6593068" cy="3289818"/>
              <a:chOff x="1406638" y="2454034"/>
              <a:chExt cx="6593068" cy="328981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118720" y="2679916"/>
                <a:ext cx="1932907" cy="2250384"/>
                <a:chOff x="5118720" y="2679916"/>
                <a:chExt cx="1932907" cy="2250384"/>
              </a:xfrm>
            </p:grpSpPr>
            <p:sp>
              <p:nvSpPr>
                <p:cNvPr id="143" name="Rectangle 4"/>
                <p:cNvSpPr/>
                <p:nvPr/>
              </p:nvSpPr>
              <p:spPr bwMode="auto">
                <a:xfrm>
                  <a:off x="5118720" y="2679916"/>
                  <a:ext cx="1512168" cy="44130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Department</a:t>
                  </a:r>
                </a:p>
              </p:txBody>
            </p:sp>
            <p:sp>
              <p:nvSpPr>
                <p:cNvPr id="144" name="Rectangle 5"/>
                <p:cNvSpPr/>
                <p:nvPr/>
              </p:nvSpPr>
              <p:spPr bwMode="auto">
                <a:xfrm>
                  <a:off x="5755483" y="4467743"/>
                  <a:ext cx="1296144" cy="46255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Instructor</a:t>
                  </a:r>
                </a:p>
              </p:txBody>
            </p:sp>
          </p:grpSp>
          <p:sp>
            <p:nvSpPr>
              <p:cNvPr id="108" name="Rectangle 5"/>
              <p:cNvSpPr/>
              <p:nvPr/>
            </p:nvSpPr>
            <p:spPr bwMode="auto">
              <a:xfrm>
                <a:off x="2558766" y="3354883"/>
                <a:ext cx="1152128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Course</a:t>
                </a: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9" name="Rectangle 5"/>
              <p:cNvSpPr/>
              <p:nvPr/>
            </p:nvSpPr>
            <p:spPr bwMode="auto">
              <a:xfrm>
                <a:off x="1406638" y="5343863"/>
                <a:ext cx="1152128" cy="3999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Student</a:t>
                </a:r>
              </a:p>
            </p:txBody>
          </p:sp>
          <p:sp>
            <p:nvSpPr>
              <p:cNvPr id="114" name="Flowchart: Decision 6"/>
              <p:cNvSpPr/>
              <p:nvPr/>
            </p:nvSpPr>
            <p:spPr bwMode="auto">
              <a:xfrm>
                <a:off x="6487538" y="3526150"/>
                <a:ext cx="1512168" cy="561947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Work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Straight Connector 14"/>
              <p:cNvCxnSpPr>
                <a:stCxn id="114" idx="0"/>
                <a:endCxn id="143" idx="2"/>
              </p:cNvCxnSpPr>
              <p:nvPr/>
            </p:nvCxnSpPr>
            <p:spPr bwMode="auto">
              <a:xfrm flipH="1" flipV="1">
                <a:off x="5874804" y="3121219"/>
                <a:ext cx="1368818" cy="404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lowchart: Decision 6"/>
              <p:cNvSpPr/>
              <p:nvPr/>
            </p:nvSpPr>
            <p:spPr bwMode="auto">
              <a:xfrm>
                <a:off x="4721174" y="3596170"/>
                <a:ext cx="1512168" cy="56952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Head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Flowchart: Decision 6"/>
              <p:cNvSpPr/>
              <p:nvPr/>
            </p:nvSpPr>
            <p:spPr bwMode="auto">
              <a:xfrm>
                <a:off x="1675603" y="4143880"/>
                <a:ext cx="1600612" cy="661822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Enroll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8" name="Straight Connector 14"/>
              <p:cNvCxnSpPr>
                <a:stCxn id="137" idx="0"/>
                <a:endCxn id="108" idx="2"/>
              </p:cNvCxnSpPr>
              <p:nvPr/>
            </p:nvCxnSpPr>
            <p:spPr bwMode="auto">
              <a:xfrm flipV="1">
                <a:off x="2475909" y="3786931"/>
                <a:ext cx="658921" cy="356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4"/>
              <p:cNvCxnSpPr>
                <a:stCxn id="109" idx="0"/>
                <a:endCxn id="137" idx="2"/>
              </p:cNvCxnSpPr>
              <p:nvPr/>
            </p:nvCxnSpPr>
            <p:spPr bwMode="auto">
              <a:xfrm flipV="1">
                <a:off x="1982702" y="4805702"/>
                <a:ext cx="493207" cy="5381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Flowchart: Decision 6"/>
              <p:cNvSpPr/>
              <p:nvPr/>
            </p:nvSpPr>
            <p:spPr bwMode="auto">
              <a:xfrm>
                <a:off x="3208309" y="2454034"/>
                <a:ext cx="1672226" cy="515920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Offer 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1" name="Straight Connector 14"/>
              <p:cNvCxnSpPr>
                <a:stCxn id="140" idx="3"/>
                <a:endCxn id="143" idx="1"/>
              </p:cNvCxnSpPr>
              <p:nvPr/>
            </p:nvCxnSpPr>
            <p:spPr bwMode="auto">
              <a:xfrm>
                <a:off x="4880535" y="2711994"/>
                <a:ext cx="238185" cy="1885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lowchart: Decision 6"/>
            <p:cNvSpPr/>
            <p:nvPr/>
          </p:nvSpPr>
          <p:spPr bwMode="auto">
            <a:xfrm>
              <a:off x="3867573" y="4027584"/>
              <a:ext cx="1600612" cy="66182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HK" sz="2000" dirty="0">
                  <a:solidFill>
                    <a:schemeClr val="accent3">
                      <a:lumMod val="50000"/>
                    </a:schemeClr>
                  </a:solidFill>
                </a:rPr>
                <a:t>Teach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06" name="Straight Connector 14"/>
            <p:cNvCxnSpPr>
              <a:stCxn id="144" idx="1"/>
              <a:endCxn id="104" idx="3"/>
            </p:cNvCxnSpPr>
            <p:nvPr/>
          </p:nvCxnSpPr>
          <p:spPr bwMode="auto">
            <a:xfrm flipH="1" flipV="1">
              <a:off x="5468185" y="4358495"/>
              <a:ext cx="442603" cy="90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99CFD55F-A349-4FF3-939F-2C31AF7EF7D1}"/>
              </a:ext>
            </a:extLst>
          </p:cNvPr>
          <p:cNvCxnSpPr>
            <a:cxnSpLocks/>
            <a:stCxn id="108" idx="0"/>
            <a:endCxn id="140" idx="1"/>
          </p:cNvCxnSpPr>
          <p:nvPr/>
        </p:nvCxnSpPr>
        <p:spPr bwMode="auto">
          <a:xfrm flipV="1">
            <a:off x="4848229" y="2564500"/>
            <a:ext cx="73479" cy="642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372CDC4-72F1-4DF3-9AE4-42D3A6CDAA44}"/>
              </a:ext>
            </a:extLst>
          </p:cNvPr>
          <p:cNvCxnSpPr>
            <a:cxnSpLocks/>
            <a:stCxn id="104" idx="1"/>
            <a:endCxn id="108" idx="2"/>
          </p:cNvCxnSpPr>
          <p:nvPr/>
        </p:nvCxnSpPr>
        <p:spPr bwMode="auto">
          <a:xfrm flipH="1" flipV="1">
            <a:off x="4848229" y="3639437"/>
            <a:ext cx="577438" cy="821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EF9A8B55-FF34-47F5-B7F5-DF6E122D2CB1}"/>
              </a:ext>
            </a:extLst>
          </p:cNvPr>
          <p:cNvCxnSpPr>
            <a:cxnSpLocks/>
            <a:stCxn id="117" idx="0"/>
            <a:endCxn id="143" idx="2"/>
          </p:cNvCxnSpPr>
          <p:nvPr/>
        </p:nvCxnSpPr>
        <p:spPr bwMode="auto">
          <a:xfrm flipV="1">
            <a:off x="7190657" y="2973725"/>
            <a:ext cx="397546" cy="474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8905E657-8F75-49A4-A049-90F475ED7C58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H="1" flipV="1">
            <a:off x="7177698" y="4018199"/>
            <a:ext cx="939256" cy="302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EF33EA8E-3F12-4393-8B8A-FD88B70565DB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V="1">
            <a:off x="8116954" y="3934853"/>
            <a:ext cx="860047" cy="3853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A17D1F16-B7C9-413B-852B-0C1779B06ABD}"/>
              </a:ext>
            </a:extLst>
          </p:cNvPr>
          <p:cNvCxnSpPr/>
          <p:nvPr/>
        </p:nvCxnSpPr>
        <p:spPr bwMode="auto">
          <a:xfrm flipV="1">
            <a:off x="8116954" y="3940603"/>
            <a:ext cx="840067" cy="379646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4526280F-D348-4BCD-A769-B65597451339}"/>
              </a:ext>
            </a:extLst>
          </p:cNvPr>
          <p:cNvCxnSpPr/>
          <p:nvPr/>
        </p:nvCxnSpPr>
        <p:spPr bwMode="auto">
          <a:xfrm flipV="1">
            <a:off x="7190657" y="2996116"/>
            <a:ext cx="397546" cy="474951"/>
          </a:xfrm>
          <a:prstGeom prst="line">
            <a:avLst/>
          </a:prstGeom>
          <a:ln w="635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5E05CDB3-6337-4CD2-A51B-AD295B74B949}"/>
              </a:ext>
            </a:extLst>
          </p:cNvPr>
          <p:cNvCxnSpPr/>
          <p:nvPr/>
        </p:nvCxnSpPr>
        <p:spPr bwMode="auto">
          <a:xfrm>
            <a:off x="7190657" y="4018197"/>
            <a:ext cx="926297" cy="302052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C3A78218-FC0F-49DC-BF84-EA3A875892C5}"/>
              </a:ext>
            </a:extLst>
          </p:cNvPr>
          <p:cNvCxnSpPr/>
          <p:nvPr/>
        </p:nvCxnSpPr>
        <p:spPr bwMode="auto">
          <a:xfrm flipH="1">
            <a:off x="4873892" y="2568133"/>
            <a:ext cx="73479" cy="642889"/>
          </a:xfrm>
          <a:prstGeom prst="line">
            <a:avLst/>
          </a:prstGeom>
          <a:ln w="635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67052E6-D447-490B-96F3-DE38A1865FF6}"/>
              </a:ext>
            </a:extLst>
          </p:cNvPr>
          <p:cNvSpPr/>
          <p:nvPr/>
        </p:nvSpPr>
        <p:spPr>
          <a:xfrm>
            <a:off x="129973" y="12605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Each instructor can teach any number of courses and a course is taught by one or several instructors</a:t>
            </a:r>
          </a:p>
          <a:p>
            <a:r>
              <a:rPr lang="en-HK" altLang="zh-CN" dirty="0">
                <a:solidFill>
                  <a:schemeClr val="accent1"/>
                </a:solidFill>
              </a:rPr>
              <a:t>(many-to-many relationship, total participation for course in “teach” relationship)</a:t>
            </a:r>
            <a:endParaRPr lang="en-US" altLang="zh-CN" dirty="0"/>
          </a:p>
        </p:txBody>
      </p: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8B3F54B8-C8B3-45A8-A1C2-6A3D7FDF78D7}"/>
              </a:ext>
            </a:extLst>
          </p:cNvPr>
          <p:cNvCxnSpPr/>
          <p:nvPr/>
        </p:nvCxnSpPr>
        <p:spPr bwMode="auto">
          <a:xfrm flipH="1" flipV="1">
            <a:off x="4851081" y="3631231"/>
            <a:ext cx="577438" cy="8219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9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 2: add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120037" y="2306540"/>
            <a:ext cx="6593068" cy="3289818"/>
            <a:chOff x="1561943" y="2203698"/>
            <a:chExt cx="6593068" cy="3289818"/>
          </a:xfrm>
        </p:grpSpPr>
        <p:grpSp>
          <p:nvGrpSpPr>
            <p:cNvPr id="100" name="Group 99"/>
            <p:cNvGrpSpPr/>
            <p:nvPr/>
          </p:nvGrpSpPr>
          <p:grpSpPr>
            <a:xfrm>
              <a:off x="1561943" y="2203698"/>
              <a:ext cx="6593068" cy="3289818"/>
              <a:chOff x="1406638" y="2454034"/>
              <a:chExt cx="6593068" cy="328981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118720" y="2679916"/>
                <a:ext cx="1932907" cy="2250384"/>
                <a:chOff x="5118720" y="2679916"/>
                <a:chExt cx="1932907" cy="2250384"/>
              </a:xfrm>
            </p:grpSpPr>
            <p:sp>
              <p:nvSpPr>
                <p:cNvPr id="143" name="Rectangle 4"/>
                <p:cNvSpPr/>
                <p:nvPr/>
              </p:nvSpPr>
              <p:spPr bwMode="auto">
                <a:xfrm>
                  <a:off x="5118720" y="2679916"/>
                  <a:ext cx="1512168" cy="44130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Department</a:t>
                  </a:r>
                </a:p>
              </p:txBody>
            </p:sp>
            <p:sp>
              <p:nvSpPr>
                <p:cNvPr id="144" name="Rectangle 5"/>
                <p:cNvSpPr/>
                <p:nvPr/>
              </p:nvSpPr>
              <p:spPr bwMode="auto">
                <a:xfrm>
                  <a:off x="5755483" y="4467743"/>
                  <a:ext cx="1296144" cy="46255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Instructor</a:t>
                  </a:r>
                </a:p>
              </p:txBody>
            </p:sp>
          </p:grpSp>
          <p:sp>
            <p:nvSpPr>
              <p:cNvPr id="108" name="Rectangle 5"/>
              <p:cNvSpPr/>
              <p:nvPr/>
            </p:nvSpPr>
            <p:spPr bwMode="auto">
              <a:xfrm>
                <a:off x="2558766" y="3354883"/>
                <a:ext cx="1152128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Course</a:t>
                </a: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109" name="Rectangle 5"/>
              <p:cNvSpPr/>
              <p:nvPr/>
            </p:nvSpPr>
            <p:spPr bwMode="auto">
              <a:xfrm>
                <a:off x="1406638" y="5343863"/>
                <a:ext cx="1152128" cy="3999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Student</a:t>
                </a:r>
              </a:p>
            </p:txBody>
          </p:sp>
          <p:sp>
            <p:nvSpPr>
              <p:cNvPr id="114" name="Flowchart: Decision 6"/>
              <p:cNvSpPr/>
              <p:nvPr/>
            </p:nvSpPr>
            <p:spPr bwMode="auto">
              <a:xfrm>
                <a:off x="6487538" y="3526150"/>
                <a:ext cx="1512168" cy="561947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Work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Straight Connector 14"/>
              <p:cNvCxnSpPr>
                <a:stCxn id="114" idx="0"/>
                <a:endCxn id="143" idx="2"/>
              </p:cNvCxnSpPr>
              <p:nvPr/>
            </p:nvCxnSpPr>
            <p:spPr bwMode="auto">
              <a:xfrm flipH="1" flipV="1">
                <a:off x="5874804" y="3121219"/>
                <a:ext cx="1368818" cy="404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4"/>
              <p:cNvCxnSpPr>
                <a:stCxn id="144" idx="0"/>
                <a:endCxn id="114" idx="2"/>
              </p:cNvCxnSpPr>
              <p:nvPr/>
            </p:nvCxnSpPr>
            <p:spPr bwMode="auto">
              <a:xfrm flipV="1">
                <a:off x="6403555" y="4088097"/>
                <a:ext cx="840067" cy="379646"/>
              </a:xfrm>
              <a:prstGeom prst="line">
                <a:avLst/>
              </a:prstGeom>
              <a:ln w="603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lowchart: Decision 6"/>
              <p:cNvSpPr/>
              <p:nvPr/>
            </p:nvSpPr>
            <p:spPr bwMode="auto">
              <a:xfrm>
                <a:off x="4721174" y="3596170"/>
                <a:ext cx="1512168" cy="56952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Head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8" name="Straight Connector 14"/>
              <p:cNvCxnSpPr>
                <a:stCxn id="117" idx="0"/>
                <a:endCxn id="143" idx="2"/>
              </p:cNvCxnSpPr>
              <p:nvPr/>
            </p:nvCxnSpPr>
            <p:spPr bwMode="auto">
              <a:xfrm flipV="1">
                <a:off x="5477258" y="3121219"/>
                <a:ext cx="397546" cy="474951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4"/>
              <p:cNvCxnSpPr>
                <a:stCxn id="117" idx="2"/>
                <a:endCxn id="144" idx="0"/>
              </p:cNvCxnSpPr>
              <p:nvPr/>
            </p:nvCxnSpPr>
            <p:spPr bwMode="auto">
              <a:xfrm>
                <a:off x="5477258" y="4165691"/>
                <a:ext cx="926297" cy="30205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Flowchart: Decision 6"/>
              <p:cNvSpPr/>
              <p:nvPr/>
            </p:nvSpPr>
            <p:spPr bwMode="auto">
              <a:xfrm>
                <a:off x="1675603" y="4143880"/>
                <a:ext cx="1600612" cy="661822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Enroll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8" name="Straight Connector 14"/>
              <p:cNvCxnSpPr>
                <a:stCxn id="137" idx="0"/>
                <a:endCxn id="108" idx="2"/>
              </p:cNvCxnSpPr>
              <p:nvPr/>
            </p:nvCxnSpPr>
            <p:spPr bwMode="auto">
              <a:xfrm flipV="1">
                <a:off x="2475909" y="3786931"/>
                <a:ext cx="658921" cy="356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4"/>
              <p:cNvCxnSpPr>
                <a:stCxn id="109" idx="0"/>
                <a:endCxn id="137" idx="2"/>
              </p:cNvCxnSpPr>
              <p:nvPr/>
            </p:nvCxnSpPr>
            <p:spPr bwMode="auto">
              <a:xfrm flipV="1">
                <a:off x="1982702" y="4805702"/>
                <a:ext cx="493207" cy="5381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Flowchart: Decision 6"/>
              <p:cNvSpPr/>
              <p:nvPr/>
            </p:nvSpPr>
            <p:spPr bwMode="auto">
              <a:xfrm>
                <a:off x="3208309" y="2454034"/>
                <a:ext cx="1672226" cy="515920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Offer 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1" name="Straight Connector 14"/>
              <p:cNvCxnSpPr>
                <a:stCxn id="140" idx="3"/>
                <a:endCxn id="143" idx="1"/>
              </p:cNvCxnSpPr>
              <p:nvPr/>
            </p:nvCxnSpPr>
            <p:spPr bwMode="auto">
              <a:xfrm>
                <a:off x="4880535" y="2711994"/>
                <a:ext cx="238185" cy="1885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"/>
              <p:cNvCxnSpPr>
                <a:stCxn id="140" idx="1"/>
                <a:endCxn id="108" idx="0"/>
              </p:cNvCxnSpPr>
              <p:nvPr/>
            </p:nvCxnSpPr>
            <p:spPr bwMode="auto">
              <a:xfrm flipH="1">
                <a:off x="3134830" y="2711994"/>
                <a:ext cx="73479" cy="642889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lowchart: Decision 6"/>
            <p:cNvSpPr/>
            <p:nvPr/>
          </p:nvSpPr>
          <p:spPr bwMode="auto">
            <a:xfrm>
              <a:off x="3867573" y="4027584"/>
              <a:ext cx="1600612" cy="66182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HK" sz="2000" dirty="0">
                  <a:solidFill>
                    <a:schemeClr val="accent3">
                      <a:lumMod val="50000"/>
                    </a:schemeClr>
                  </a:solidFill>
                </a:rPr>
                <a:t>Teach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05" name="Straight Connector 14"/>
            <p:cNvCxnSpPr>
              <a:stCxn id="104" idx="1"/>
              <a:endCxn id="108" idx="2"/>
            </p:cNvCxnSpPr>
            <p:nvPr/>
          </p:nvCxnSpPr>
          <p:spPr bwMode="auto">
            <a:xfrm flipH="1" flipV="1">
              <a:off x="3290135" y="3536595"/>
              <a:ext cx="577438" cy="8219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4"/>
            <p:cNvCxnSpPr>
              <a:stCxn id="144" idx="1"/>
              <a:endCxn id="104" idx="3"/>
            </p:cNvCxnSpPr>
            <p:nvPr/>
          </p:nvCxnSpPr>
          <p:spPr bwMode="auto">
            <a:xfrm flipH="1" flipV="1">
              <a:off x="5468185" y="4358495"/>
              <a:ext cx="442603" cy="90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9171574" y="1222022"/>
            <a:ext cx="2488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If you think that every department should have instructors, then the department have total participation into the work relationship. Here we do not consider it.</a:t>
            </a:r>
          </a:p>
        </p:txBody>
      </p:sp>
    </p:spTree>
    <p:extLst>
      <p:ext uri="{BB962C8B-B14F-4D97-AF65-F5344CB8AC3E}">
        <p14:creationId xmlns:p14="http://schemas.microsoft.com/office/powerpoint/2010/main" val="21310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 3: add (key)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2337086" y="1759830"/>
            <a:ext cx="7517828" cy="4673038"/>
            <a:chOff x="778992" y="1656988"/>
            <a:chExt cx="7517828" cy="4673038"/>
          </a:xfrm>
        </p:grpSpPr>
        <p:grpSp>
          <p:nvGrpSpPr>
            <p:cNvPr id="209" name="Group 208"/>
            <p:cNvGrpSpPr/>
            <p:nvPr/>
          </p:nvGrpSpPr>
          <p:grpSpPr>
            <a:xfrm>
              <a:off x="778992" y="1656988"/>
              <a:ext cx="7517828" cy="4673038"/>
              <a:chOff x="623687" y="1907324"/>
              <a:chExt cx="7517828" cy="4673038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5118720" y="2679916"/>
                <a:ext cx="1932907" cy="2250384"/>
                <a:chOff x="5118720" y="2679916"/>
                <a:chExt cx="1932907" cy="2250384"/>
              </a:xfrm>
            </p:grpSpPr>
            <p:sp>
              <p:nvSpPr>
                <p:cNvPr id="9" name="Rectangle 4"/>
                <p:cNvSpPr/>
                <p:nvPr/>
              </p:nvSpPr>
              <p:spPr bwMode="auto">
                <a:xfrm>
                  <a:off x="5118720" y="2679916"/>
                  <a:ext cx="1512168" cy="44130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Department</a:t>
                  </a:r>
                </a:p>
              </p:txBody>
            </p:sp>
            <p:sp>
              <p:nvSpPr>
                <p:cNvPr id="10" name="Rectangle 5"/>
                <p:cNvSpPr/>
                <p:nvPr/>
              </p:nvSpPr>
              <p:spPr bwMode="auto">
                <a:xfrm>
                  <a:off x="5755483" y="4467743"/>
                  <a:ext cx="1296144" cy="46255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Instructor</a:t>
                  </a:r>
                </a:p>
              </p:txBody>
            </p:sp>
          </p:grpSp>
          <p:sp>
            <p:nvSpPr>
              <p:cNvPr id="25" name="Rectangle 5"/>
              <p:cNvSpPr/>
              <p:nvPr/>
            </p:nvSpPr>
            <p:spPr bwMode="auto">
              <a:xfrm>
                <a:off x="2558766" y="3354883"/>
                <a:ext cx="1152128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Course</a:t>
                </a: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26" name="Rectangle 5"/>
              <p:cNvSpPr/>
              <p:nvPr/>
            </p:nvSpPr>
            <p:spPr bwMode="auto">
              <a:xfrm>
                <a:off x="1406638" y="5343863"/>
                <a:ext cx="1152128" cy="3999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Student</a:t>
                </a:r>
              </a:p>
            </p:txBody>
          </p:sp>
          <p:sp>
            <p:nvSpPr>
              <p:cNvPr id="27" name="Oval 10"/>
              <p:cNvSpPr/>
              <p:nvPr/>
            </p:nvSpPr>
            <p:spPr bwMode="auto">
              <a:xfrm>
                <a:off x="4232462" y="1916061"/>
                <a:ext cx="1296145" cy="3725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u="sng" dirty="0">
                    <a:solidFill>
                      <a:schemeClr val="accent1">
                        <a:lumMod val="50000"/>
                      </a:schemeClr>
                    </a:solidFill>
                  </a:rPr>
                  <a:t>dName</a:t>
                </a:r>
                <a:endParaRPr lang="en-US" u="sng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8" name="Straight Connector 14"/>
              <p:cNvCxnSpPr>
                <a:stCxn id="27" idx="5"/>
                <a:endCxn id="9" idx="0"/>
              </p:cNvCxnSpPr>
              <p:nvPr/>
            </p:nvCxnSpPr>
            <p:spPr bwMode="auto">
              <a:xfrm>
                <a:off x="5338791" y="2234024"/>
                <a:ext cx="536013" cy="44589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10"/>
              <p:cNvSpPr/>
              <p:nvPr/>
            </p:nvSpPr>
            <p:spPr bwMode="auto">
              <a:xfrm>
                <a:off x="5817937" y="1907324"/>
                <a:ext cx="1547888" cy="41754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dirty="0">
                    <a:solidFill>
                      <a:schemeClr val="accent1">
                        <a:lumMod val="50000"/>
                      </a:schemeClr>
                    </a:solidFill>
                  </a:rPr>
                  <a:t>dLocation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Straight Connector 14"/>
              <p:cNvCxnSpPr>
                <a:stCxn id="35" idx="4"/>
                <a:endCxn id="9" idx="0"/>
              </p:cNvCxnSpPr>
              <p:nvPr/>
            </p:nvCxnSpPr>
            <p:spPr bwMode="auto">
              <a:xfrm flipH="1">
                <a:off x="5874804" y="2324865"/>
                <a:ext cx="717077" cy="3550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6"/>
              <p:cNvSpPr/>
              <p:nvPr/>
            </p:nvSpPr>
            <p:spPr bwMode="auto">
              <a:xfrm>
                <a:off x="6487538" y="3526150"/>
                <a:ext cx="1512168" cy="561947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Work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1" name="Straight Connector 14"/>
              <p:cNvCxnSpPr>
                <a:stCxn id="40" idx="0"/>
                <a:endCxn id="9" idx="2"/>
              </p:cNvCxnSpPr>
              <p:nvPr/>
            </p:nvCxnSpPr>
            <p:spPr bwMode="auto">
              <a:xfrm flipH="1" flipV="1">
                <a:off x="5874804" y="3121219"/>
                <a:ext cx="1368818" cy="404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14"/>
              <p:cNvCxnSpPr>
                <a:stCxn id="10" idx="0"/>
                <a:endCxn id="40" idx="2"/>
              </p:cNvCxnSpPr>
              <p:nvPr/>
            </p:nvCxnSpPr>
            <p:spPr bwMode="auto">
              <a:xfrm flipV="1">
                <a:off x="6403555" y="4088097"/>
                <a:ext cx="840067" cy="37964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lowchart: Decision 6"/>
              <p:cNvSpPr/>
              <p:nvPr/>
            </p:nvSpPr>
            <p:spPr bwMode="auto">
              <a:xfrm>
                <a:off x="4721174" y="3596170"/>
                <a:ext cx="1512168" cy="56952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Head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0" name="Straight Connector 14"/>
              <p:cNvCxnSpPr>
                <a:stCxn id="49" idx="0"/>
                <a:endCxn id="9" idx="2"/>
              </p:cNvCxnSpPr>
              <p:nvPr/>
            </p:nvCxnSpPr>
            <p:spPr bwMode="auto">
              <a:xfrm flipV="1">
                <a:off x="5477258" y="3121219"/>
                <a:ext cx="397546" cy="474951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4"/>
              <p:cNvCxnSpPr>
                <a:stCxn id="49" idx="2"/>
                <a:endCxn id="10" idx="0"/>
              </p:cNvCxnSpPr>
              <p:nvPr/>
            </p:nvCxnSpPr>
            <p:spPr bwMode="auto">
              <a:xfrm>
                <a:off x="5477258" y="4165691"/>
                <a:ext cx="926297" cy="30205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10"/>
              <p:cNvSpPr/>
              <p:nvPr/>
            </p:nvSpPr>
            <p:spPr bwMode="auto">
              <a:xfrm>
                <a:off x="4830733" y="5153091"/>
                <a:ext cx="971128" cy="38154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u="sng" dirty="0">
                    <a:solidFill>
                      <a:schemeClr val="accent1">
                        <a:lumMod val="50000"/>
                      </a:schemeClr>
                    </a:solidFill>
                  </a:rPr>
                  <a:t>iID</a:t>
                </a:r>
                <a:endParaRPr lang="en-US" u="sng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0" name="Straight Connector 14"/>
              <p:cNvCxnSpPr>
                <a:stCxn id="59" idx="0"/>
                <a:endCxn id="10" idx="2"/>
              </p:cNvCxnSpPr>
              <p:nvPr/>
            </p:nvCxnSpPr>
            <p:spPr bwMode="auto">
              <a:xfrm flipV="1">
                <a:off x="5316297" y="4930300"/>
                <a:ext cx="1087258" cy="2227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10"/>
              <p:cNvSpPr/>
              <p:nvPr/>
            </p:nvSpPr>
            <p:spPr bwMode="auto">
              <a:xfrm>
                <a:off x="6859452" y="5343863"/>
                <a:ext cx="1282063" cy="38154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dirty="0">
                    <a:solidFill>
                      <a:schemeClr val="accent1">
                        <a:lumMod val="50000"/>
                      </a:schemeClr>
                    </a:solidFill>
                  </a:rPr>
                  <a:t>iName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7" name="Straight Connector 14"/>
              <p:cNvCxnSpPr>
                <a:stCxn id="66" idx="0"/>
                <a:endCxn id="10" idx="2"/>
              </p:cNvCxnSpPr>
              <p:nvPr/>
            </p:nvCxnSpPr>
            <p:spPr bwMode="auto">
              <a:xfrm flipH="1" flipV="1">
                <a:off x="6403555" y="4930300"/>
                <a:ext cx="1096929" cy="4135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10"/>
              <p:cNvSpPr/>
              <p:nvPr/>
            </p:nvSpPr>
            <p:spPr bwMode="auto">
              <a:xfrm>
                <a:off x="5674135" y="5710600"/>
                <a:ext cx="1109345" cy="38154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dirty="0">
                    <a:solidFill>
                      <a:schemeClr val="accent1">
                        <a:lumMod val="50000"/>
                      </a:schemeClr>
                    </a:solidFill>
                  </a:rPr>
                  <a:t>iEmail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2" name="Straight Connector 14"/>
              <p:cNvCxnSpPr>
                <a:stCxn id="71" idx="0"/>
                <a:endCxn id="10" idx="2"/>
              </p:cNvCxnSpPr>
              <p:nvPr/>
            </p:nvCxnSpPr>
            <p:spPr bwMode="auto">
              <a:xfrm flipV="1">
                <a:off x="6228808" y="4930300"/>
                <a:ext cx="174747" cy="780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10"/>
              <p:cNvSpPr/>
              <p:nvPr/>
            </p:nvSpPr>
            <p:spPr bwMode="auto">
              <a:xfrm>
                <a:off x="698417" y="6198817"/>
                <a:ext cx="971128" cy="38154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u="sng" dirty="0">
                    <a:solidFill>
                      <a:schemeClr val="accent1">
                        <a:lumMod val="50000"/>
                      </a:schemeClr>
                    </a:solidFill>
                  </a:rPr>
                  <a:t>sID</a:t>
                </a:r>
                <a:endParaRPr lang="en-US" u="sng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9" name="Straight Connector 14"/>
              <p:cNvCxnSpPr>
                <a:stCxn id="78" idx="0"/>
                <a:endCxn id="26" idx="2"/>
              </p:cNvCxnSpPr>
              <p:nvPr/>
            </p:nvCxnSpPr>
            <p:spPr bwMode="auto">
              <a:xfrm flipV="1">
                <a:off x="1183981" y="5743852"/>
                <a:ext cx="798721" cy="45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10"/>
              <p:cNvSpPr/>
              <p:nvPr/>
            </p:nvSpPr>
            <p:spPr bwMode="auto">
              <a:xfrm>
                <a:off x="1982702" y="6198817"/>
                <a:ext cx="1240178" cy="38154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dirty="0">
                    <a:solidFill>
                      <a:schemeClr val="accent1">
                        <a:lumMod val="50000"/>
                      </a:schemeClr>
                    </a:solidFill>
                  </a:rPr>
                  <a:t>sName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2" name="Straight Connector 14"/>
              <p:cNvCxnSpPr>
                <a:stCxn id="81" idx="0"/>
                <a:endCxn id="26" idx="2"/>
              </p:cNvCxnSpPr>
              <p:nvPr/>
            </p:nvCxnSpPr>
            <p:spPr bwMode="auto">
              <a:xfrm flipH="1" flipV="1">
                <a:off x="1982702" y="5743852"/>
                <a:ext cx="620089" cy="45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10"/>
              <p:cNvSpPr/>
              <p:nvPr/>
            </p:nvSpPr>
            <p:spPr bwMode="auto">
              <a:xfrm>
                <a:off x="1160225" y="2445713"/>
                <a:ext cx="1174416" cy="38154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u="sng" dirty="0">
                    <a:solidFill>
                      <a:schemeClr val="accent1">
                        <a:lumMod val="50000"/>
                      </a:schemeClr>
                    </a:solidFill>
                  </a:rPr>
                  <a:t>cCode</a:t>
                </a:r>
                <a:endParaRPr lang="en-US" u="sng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7" name="Straight Connector 14"/>
              <p:cNvCxnSpPr>
                <a:stCxn id="86" idx="6"/>
                <a:endCxn id="25" idx="1"/>
              </p:cNvCxnSpPr>
              <p:nvPr/>
            </p:nvCxnSpPr>
            <p:spPr bwMode="auto">
              <a:xfrm>
                <a:off x="2334641" y="2636486"/>
                <a:ext cx="224125" cy="9344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10"/>
              <p:cNvSpPr/>
              <p:nvPr/>
            </p:nvSpPr>
            <p:spPr bwMode="auto">
              <a:xfrm>
                <a:off x="623687" y="2985134"/>
                <a:ext cx="1240178" cy="38154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dirty="0" err="1">
                    <a:solidFill>
                      <a:schemeClr val="accent1">
                        <a:lumMod val="50000"/>
                      </a:schemeClr>
                    </a:solidFill>
                  </a:rPr>
                  <a:t>cTitle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95" name="Straight Connector 14"/>
              <p:cNvCxnSpPr>
                <a:stCxn id="94" idx="5"/>
                <a:endCxn id="25" idx="1"/>
              </p:cNvCxnSpPr>
              <p:nvPr/>
            </p:nvCxnSpPr>
            <p:spPr bwMode="auto">
              <a:xfrm>
                <a:off x="1682245" y="3310803"/>
                <a:ext cx="876521" cy="2601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lowchart: Decision 6"/>
              <p:cNvSpPr/>
              <p:nvPr/>
            </p:nvSpPr>
            <p:spPr bwMode="auto">
              <a:xfrm>
                <a:off x="1675603" y="4143880"/>
                <a:ext cx="1600612" cy="661822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Enroll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02" name="Straight Connector 14"/>
              <p:cNvCxnSpPr>
                <a:stCxn id="101" idx="0"/>
                <a:endCxn id="25" idx="2"/>
              </p:cNvCxnSpPr>
              <p:nvPr/>
            </p:nvCxnSpPr>
            <p:spPr bwMode="auto">
              <a:xfrm flipV="1">
                <a:off x="2475909" y="3786931"/>
                <a:ext cx="658921" cy="356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4"/>
              <p:cNvCxnSpPr>
                <a:stCxn id="26" idx="0"/>
                <a:endCxn id="101" idx="2"/>
              </p:cNvCxnSpPr>
              <p:nvPr/>
            </p:nvCxnSpPr>
            <p:spPr bwMode="auto">
              <a:xfrm flipV="1">
                <a:off x="1982702" y="4805702"/>
                <a:ext cx="493207" cy="5381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Flowchart: Decision 6"/>
              <p:cNvSpPr/>
              <p:nvPr/>
            </p:nvSpPr>
            <p:spPr bwMode="auto">
              <a:xfrm>
                <a:off x="3208309" y="2454034"/>
                <a:ext cx="1672226" cy="515920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HK" sz="2000" dirty="0">
                    <a:solidFill>
                      <a:schemeClr val="accent3">
                        <a:lumMod val="50000"/>
                      </a:schemeClr>
                    </a:solidFill>
                  </a:rPr>
                  <a:t>Offer </a:t>
                </a:r>
                <a:r>
                  <a:rPr lang="en-HK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endParaRPr 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1" name="Straight Connector 14"/>
              <p:cNvCxnSpPr>
                <a:stCxn id="130" idx="3"/>
                <a:endCxn id="9" idx="1"/>
              </p:cNvCxnSpPr>
              <p:nvPr/>
            </p:nvCxnSpPr>
            <p:spPr bwMode="auto">
              <a:xfrm>
                <a:off x="4880535" y="2711994"/>
                <a:ext cx="238185" cy="1885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4"/>
              <p:cNvCxnSpPr>
                <a:stCxn id="130" idx="1"/>
                <a:endCxn id="25" idx="0"/>
              </p:cNvCxnSpPr>
              <p:nvPr/>
            </p:nvCxnSpPr>
            <p:spPr bwMode="auto">
              <a:xfrm flipH="1">
                <a:off x="3134830" y="2711994"/>
                <a:ext cx="73479" cy="642889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Flowchart: Decision 6"/>
            <p:cNvSpPr/>
            <p:nvPr/>
          </p:nvSpPr>
          <p:spPr bwMode="auto">
            <a:xfrm>
              <a:off x="3867573" y="4027584"/>
              <a:ext cx="1600612" cy="66182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HK" sz="2000" dirty="0">
                  <a:solidFill>
                    <a:schemeClr val="accent3">
                      <a:lumMod val="50000"/>
                    </a:schemeClr>
                  </a:solidFill>
                </a:rPr>
                <a:t>Teach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Straight Connector 14"/>
            <p:cNvCxnSpPr>
              <a:stCxn id="109" idx="1"/>
              <a:endCxn id="25" idx="2"/>
            </p:cNvCxnSpPr>
            <p:nvPr/>
          </p:nvCxnSpPr>
          <p:spPr bwMode="auto">
            <a:xfrm flipH="1" flipV="1">
              <a:off x="3290135" y="3536595"/>
              <a:ext cx="577438" cy="8219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4"/>
            <p:cNvCxnSpPr>
              <a:stCxn id="10" idx="1"/>
              <a:endCxn id="109" idx="3"/>
            </p:cNvCxnSpPr>
            <p:nvPr/>
          </p:nvCxnSpPr>
          <p:spPr bwMode="auto">
            <a:xfrm flipH="1" flipV="1">
              <a:off x="5468185" y="4358495"/>
              <a:ext cx="442603" cy="90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2744450" y="358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8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r>
              <a:rPr lang="en-US" altLang="zh-CN" dirty="0"/>
              <a:t>3</a:t>
            </a:r>
            <a:r>
              <a:rPr lang="en-HK" dirty="0"/>
              <a:t>: company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53136"/>
          </a:xfrm>
        </p:spPr>
        <p:txBody>
          <a:bodyPr>
            <a:normAutofit/>
          </a:bodyPr>
          <a:lstStyle/>
          <a:p>
            <a:r>
              <a:rPr lang="en-US" sz="2400" dirty="0"/>
              <a:t>The company contains many </a:t>
            </a:r>
            <a:r>
              <a:rPr lang="en-US" sz="2400" b="1" dirty="0">
                <a:solidFill>
                  <a:srgbClr val="FF0000"/>
                </a:solidFill>
              </a:rPr>
              <a:t>departments</a:t>
            </a:r>
          </a:p>
          <a:p>
            <a:r>
              <a:rPr lang="en-HK" sz="2400" dirty="0"/>
              <a:t>Each department has a </a:t>
            </a:r>
            <a:r>
              <a:rPr lang="en-HK" sz="2400" u="sng" dirty="0" err="1"/>
              <a:t>dname</a:t>
            </a:r>
            <a:r>
              <a:rPr lang="en-HK" sz="2400" dirty="0"/>
              <a:t>, </a:t>
            </a:r>
            <a:r>
              <a:rPr lang="en-US" sz="2400" u="sng" dirty="0" err="1"/>
              <a:t>dno</a:t>
            </a:r>
            <a:r>
              <a:rPr lang="en-US" sz="2400" dirty="0"/>
              <a:t>  and </a:t>
            </a:r>
            <a:r>
              <a:rPr lang="en-US" sz="2400" u="sng" dirty="0"/>
              <a:t>budget</a:t>
            </a:r>
          </a:p>
          <a:p>
            <a:r>
              <a:rPr lang="en-US" altLang="zh-CN" sz="2400" dirty="0"/>
              <a:t>There are m</a:t>
            </a:r>
            <a:r>
              <a:rPr lang="en-US" sz="2400" dirty="0"/>
              <a:t>any </a:t>
            </a:r>
            <a:r>
              <a:rPr lang="en-US" sz="2400" b="1" dirty="0">
                <a:solidFill>
                  <a:srgbClr val="FF0000"/>
                </a:solidFill>
              </a:rPr>
              <a:t>employees</a:t>
            </a:r>
            <a:r>
              <a:rPr lang="en-US" sz="2400" dirty="0"/>
              <a:t> in the company</a:t>
            </a:r>
          </a:p>
          <a:p>
            <a:r>
              <a:rPr lang="en-US" sz="2400" dirty="0"/>
              <a:t>Each employee has a </a:t>
            </a:r>
            <a:r>
              <a:rPr lang="en-US" sz="2400" u="sng" dirty="0"/>
              <a:t>id</a:t>
            </a:r>
            <a:r>
              <a:rPr lang="en-US" sz="2400" dirty="0"/>
              <a:t>, </a:t>
            </a:r>
            <a:r>
              <a:rPr lang="en-US" sz="2400" u="sng" dirty="0"/>
              <a:t>salary</a:t>
            </a:r>
            <a:r>
              <a:rPr lang="en-US" sz="2400" dirty="0"/>
              <a:t> and </a:t>
            </a:r>
            <a:r>
              <a:rPr lang="en-US" sz="2400" u="sng" dirty="0"/>
              <a:t>phone</a:t>
            </a:r>
          </a:p>
          <a:p>
            <a:r>
              <a:rPr lang="en-US" sz="2400" dirty="0"/>
              <a:t>The database should also contains </a:t>
            </a:r>
            <a:r>
              <a:rPr lang="en-US" sz="2400" b="1" dirty="0">
                <a:solidFill>
                  <a:srgbClr val="FF0000"/>
                </a:solidFill>
              </a:rPr>
              <a:t>children</a:t>
            </a:r>
            <a:r>
              <a:rPr lang="en-US" sz="2400" dirty="0"/>
              <a:t> of employees</a:t>
            </a:r>
          </a:p>
          <a:p>
            <a:r>
              <a:rPr lang="en-US" sz="2400" dirty="0"/>
              <a:t>Each children has a </a:t>
            </a:r>
            <a:r>
              <a:rPr lang="en-US" sz="2400" u="sng" dirty="0"/>
              <a:t>name</a:t>
            </a:r>
            <a:r>
              <a:rPr lang="en-US" sz="2400" dirty="0"/>
              <a:t> and </a:t>
            </a:r>
            <a:r>
              <a:rPr lang="en-US" sz="2400" u="sng" dirty="0"/>
              <a:t>age</a:t>
            </a:r>
          </a:p>
          <a:p>
            <a:endParaRPr lang="en-US" sz="26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1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r>
              <a:rPr lang="en-US" altLang="zh-CN" dirty="0"/>
              <a:t>3</a:t>
            </a:r>
            <a:r>
              <a:rPr lang="en-HK" dirty="0"/>
              <a:t>: company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53136"/>
          </a:xfrm>
        </p:spPr>
        <p:txBody>
          <a:bodyPr>
            <a:normAutofit/>
          </a:bodyPr>
          <a:lstStyle/>
          <a:p>
            <a:r>
              <a:rPr lang="en-US" sz="2400" dirty="0"/>
              <a:t>Employees work in departments</a:t>
            </a:r>
          </a:p>
          <a:p>
            <a:r>
              <a:rPr lang="en-US" sz="2400" dirty="0"/>
              <a:t>Each department is managed by an employee</a:t>
            </a:r>
          </a:p>
          <a:p>
            <a:r>
              <a:rPr lang="en-HK" sz="2400" dirty="0">
                <a:solidFill>
                  <a:schemeClr val="accent1"/>
                </a:solidFill>
              </a:rPr>
              <a:t>(many-to-one relationship, total participation for </a:t>
            </a:r>
            <a:r>
              <a:rPr lang="en-US" altLang="zh-CN" sz="2400" dirty="0">
                <a:solidFill>
                  <a:schemeClr val="accent1"/>
                </a:solidFill>
              </a:rPr>
              <a:t>department</a:t>
            </a:r>
            <a:r>
              <a:rPr lang="en-HK" sz="2400" dirty="0">
                <a:solidFill>
                  <a:schemeClr val="accent1"/>
                </a:solidFill>
              </a:rPr>
              <a:t> in “manage” relationship)</a:t>
            </a:r>
            <a:endParaRPr lang="en-US" sz="2400" dirty="0"/>
          </a:p>
          <a:p>
            <a:r>
              <a:rPr lang="en-US" sz="2400" dirty="0"/>
              <a:t>A child must be identified uniquely by name when the parent (who is an employee; assume that only one parent works for the company) is known. </a:t>
            </a:r>
          </a:p>
          <a:p>
            <a:r>
              <a:rPr lang="en-HK" sz="2400" dirty="0">
                <a:solidFill>
                  <a:schemeClr val="accent1"/>
                </a:solidFill>
              </a:rPr>
              <a:t>(Children is a weak entity set,  name is the partial key. Many-to-one relationship)</a:t>
            </a:r>
          </a:p>
          <a:p>
            <a:r>
              <a:rPr lang="en-US" sz="2400" dirty="0"/>
              <a:t>We are not interested in information about a child once the parent leaves the company</a:t>
            </a:r>
          </a:p>
          <a:p>
            <a:r>
              <a:rPr lang="en-HK" sz="2400" dirty="0">
                <a:solidFill>
                  <a:schemeClr val="accent1"/>
                </a:solidFill>
              </a:rPr>
              <a:t>(total participation for children in “dependent” relationship)</a:t>
            </a:r>
            <a:endParaRPr lang="en-US" sz="2400" dirty="0"/>
          </a:p>
          <a:p>
            <a:endParaRPr lang="en-US" sz="26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Step 1: identify entity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266" name="Rectangle 4"/>
          <p:cNvSpPr/>
          <p:nvPr/>
        </p:nvSpPr>
        <p:spPr bwMode="auto">
          <a:xfrm>
            <a:off x="9841632" y="2560115"/>
            <a:ext cx="1512168" cy="44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Department</a:t>
            </a:r>
          </a:p>
        </p:txBody>
      </p:sp>
      <p:sp>
        <p:nvSpPr>
          <p:cNvPr id="252" name="Rectangle 5"/>
          <p:cNvSpPr/>
          <p:nvPr/>
        </p:nvSpPr>
        <p:spPr bwMode="auto">
          <a:xfrm>
            <a:off x="4560923" y="2541677"/>
            <a:ext cx="1326529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Employees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53" name="Rectangle 5"/>
          <p:cNvSpPr/>
          <p:nvPr/>
        </p:nvSpPr>
        <p:spPr bwMode="auto">
          <a:xfrm>
            <a:off x="4648123" y="5211138"/>
            <a:ext cx="1152128" cy="39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153837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Step 2: add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266" name="Rectangle 4"/>
          <p:cNvSpPr/>
          <p:nvPr/>
        </p:nvSpPr>
        <p:spPr bwMode="auto">
          <a:xfrm>
            <a:off x="9841632" y="2560115"/>
            <a:ext cx="1512168" cy="44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Department</a:t>
            </a:r>
          </a:p>
        </p:txBody>
      </p:sp>
      <p:sp>
        <p:nvSpPr>
          <p:cNvPr id="252" name="Rectangle 5"/>
          <p:cNvSpPr/>
          <p:nvPr/>
        </p:nvSpPr>
        <p:spPr bwMode="auto">
          <a:xfrm>
            <a:off x="4560923" y="2541677"/>
            <a:ext cx="1326529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Employees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53" name="Rectangle 5"/>
          <p:cNvSpPr/>
          <p:nvPr/>
        </p:nvSpPr>
        <p:spPr bwMode="auto">
          <a:xfrm>
            <a:off x="4648123" y="5211138"/>
            <a:ext cx="1152128" cy="39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Children</a:t>
            </a:r>
          </a:p>
        </p:txBody>
      </p:sp>
      <p:sp>
        <p:nvSpPr>
          <p:cNvPr id="11" name="Flowchart: Decision 6">
            <a:extLst>
              <a:ext uri="{FF2B5EF4-FFF2-40B4-BE49-F238E27FC236}">
                <a16:creationId xmlns:a16="http://schemas.microsoft.com/office/drawing/2014/main" id="{D6643F2C-0EBE-4732-96F3-BAE6C5A755FC}"/>
              </a:ext>
            </a:extLst>
          </p:cNvPr>
          <p:cNvSpPr/>
          <p:nvPr/>
        </p:nvSpPr>
        <p:spPr bwMode="auto">
          <a:xfrm>
            <a:off x="3838604" y="3621137"/>
            <a:ext cx="2771166" cy="625643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Dependent 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Flowchart: Decision 6">
            <a:extLst>
              <a:ext uri="{FF2B5EF4-FFF2-40B4-BE49-F238E27FC236}">
                <a16:creationId xmlns:a16="http://schemas.microsoft.com/office/drawing/2014/main" id="{906A2345-8C3C-4B7A-BD52-4CCBB887B031}"/>
              </a:ext>
            </a:extLst>
          </p:cNvPr>
          <p:cNvSpPr/>
          <p:nvPr/>
        </p:nvSpPr>
        <p:spPr bwMode="auto">
          <a:xfrm>
            <a:off x="6701229" y="2426790"/>
            <a:ext cx="2326625" cy="66182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Manages</a:t>
            </a:r>
            <a:r>
              <a:rPr lang="en-HK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Flowchart: Decision 6">
            <a:extLst>
              <a:ext uri="{FF2B5EF4-FFF2-40B4-BE49-F238E27FC236}">
                <a16:creationId xmlns:a16="http://schemas.microsoft.com/office/drawing/2014/main" id="{243121E9-D9F8-4752-BF5A-BD94C43DC88D}"/>
              </a:ext>
            </a:extLst>
          </p:cNvPr>
          <p:cNvSpPr/>
          <p:nvPr/>
        </p:nvSpPr>
        <p:spPr bwMode="auto">
          <a:xfrm>
            <a:off x="6985976" y="3475713"/>
            <a:ext cx="1757130" cy="66182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Work</a:t>
            </a:r>
            <a:r>
              <a:rPr lang="en-HK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11" idx="0"/>
            <a:endCxn id="252" idx="2"/>
          </p:cNvCxnSpPr>
          <p:nvPr/>
        </p:nvCxnSpPr>
        <p:spPr bwMode="auto">
          <a:xfrm flipV="1">
            <a:off x="5224187" y="2973725"/>
            <a:ext cx="1" cy="647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EFBCCE14-3E4B-45AF-851A-972568552136}"/>
              </a:ext>
            </a:extLst>
          </p:cNvPr>
          <p:cNvCxnSpPr>
            <a:cxnSpLocks/>
            <a:stCxn id="253" idx="0"/>
            <a:endCxn id="11" idx="2"/>
          </p:cNvCxnSpPr>
          <p:nvPr/>
        </p:nvCxnSpPr>
        <p:spPr bwMode="auto">
          <a:xfrm flipV="1">
            <a:off x="5224187" y="4246780"/>
            <a:ext cx="0" cy="964358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94576826-3157-4FE6-9EB4-2AD14CB506CB}"/>
              </a:ext>
            </a:extLst>
          </p:cNvPr>
          <p:cNvCxnSpPr>
            <a:cxnSpLocks/>
            <a:stCxn id="13" idx="1"/>
            <a:endCxn id="252" idx="3"/>
          </p:cNvCxnSpPr>
          <p:nvPr/>
        </p:nvCxnSpPr>
        <p:spPr bwMode="auto">
          <a:xfrm flipH="1" flipV="1">
            <a:off x="5887452" y="2757701"/>
            <a:ext cx="1098524" cy="1048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9605AF72-E6E3-48AA-BF5F-2A962EC0CA4F}"/>
              </a:ext>
            </a:extLst>
          </p:cNvPr>
          <p:cNvCxnSpPr>
            <a:cxnSpLocks/>
            <a:stCxn id="12" idx="1"/>
            <a:endCxn id="252" idx="3"/>
          </p:cNvCxnSpPr>
          <p:nvPr/>
        </p:nvCxnSpPr>
        <p:spPr bwMode="auto">
          <a:xfrm flipH="1">
            <a:off x="5887452" y="2757701"/>
            <a:ext cx="8137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9F335D9E-4E49-4B38-873F-0BBAA2E7FB95}"/>
              </a:ext>
            </a:extLst>
          </p:cNvPr>
          <p:cNvCxnSpPr>
            <a:cxnSpLocks/>
            <a:endCxn id="266" idx="1"/>
          </p:cNvCxnSpPr>
          <p:nvPr/>
        </p:nvCxnSpPr>
        <p:spPr bwMode="auto">
          <a:xfrm flipV="1">
            <a:off x="8743106" y="2780767"/>
            <a:ext cx="1098526" cy="1025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A8648773-08E8-49E5-8260-8F679DD8F214}"/>
              </a:ext>
            </a:extLst>
          </p:cNvPr>
          <p:cNvCxnSpPr>
            <a:cxnSpLocks/>
            <a:stCxn id="266" idx="1"/>
            <a:endCxn id="12" idx="3"/>
          </p:cNvCxnSpPr>
          <p:nvPr/>
        </p:nvCxnSpPr>
        <p:spPr bwMode="auto">
          <a:xfrm flipH="1" flipV="1">
            <a:off x="9027854" y="2757701"/>
            <a:ext cx="813778" cy="23066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9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Liu </a:t>
            </a:r>
            <a:r>
              <a:rPr lang="en-US" altLang="zh-CN" sz="2000" dirty="0" err="1"/>
              <a:t>Lixin</a:t>
            </a:r>
            <a:endParaRPr lang="en-US" sz="2000" dirty="0"/>
          </a:p>
          <a:p>
            <a:pPr lvl="1"/>
            <a:r>
              <a:rPr lang="en-US" sz="1600" dirty="0"/>
              <a:t>Email: lxliu@cse.cuhk.edu.hk; Office: SHB 913</a:t>
            </a:r>
          </a:p>
          <a:p>
            <a:pPr lvl="1"/>
            <a:r>
              <a:rPr lang="en-HK" sz="1600" dirty="0"/>
              <a:t>Office hour: Wed </a:t>
            </a:r>
            <a:r>
              <a:rPr lang="en-US" sz="1600" dirty="0"/>
              <a:t>10:00 - 12:00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Lu </a:t>
            </a:r>
            <a:r>
              <a:rPr lang="en-US" sz="2000" dirty="0" err="1"/>
              <a:t>Liying</a:t>
            </a:r>
            <a:endParaRPr lang="en-US" sz="2000" dirty="0"/>
          </a:p>
          <a:p>
            <a:pPr lvl="1"/>
            <a:r>
              <a:rPr lang="en-US" sz="1600" dirty="0"/>
              <a:t>Email: lylu@cse.cuhk.edu.hk; Office: SHB 121A</a:t>
            </a:r>
          </a:p>
          <a:p>
            <a:pPr lvl="1"/>
            <a:r>
              <a:rPr lang="en-HK" sz="1600" dirty="0"/>
              <a:t>Office hour: Tue </a:t>
            </a:r>
            <a:r>
              <a:rPr lang="en-US" sz="1600" dirty="0"/>
              <a:t>15:00 – 17:00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Yang </a:t>
            </a:r>
            <a:r>
              <a:rPr lang="en-US" sz="2000" dirty="0" err="1"/>
              <a:t>Zetong</a:t>
            </a:r>
            <a:endParaRPr lang="en-US" sz="2000" dirty="0"/>
          </a:p>
          <a:p>
            <a:pPr lvl="1"/>
            <a:r>
              <a:rPr lang="en-US" sz="1600" dirty="0"/>
              <a:t>Email: ztyang@cse.cuhk.edu.hk; Office: SHB 121A</a:t>
            </a:r>
          </a:p>
          <a:p>
            <a:pPr lvl="1"/>
            <a:r>
              <a:rPr lang="en-HK" sz="1600" dirty="0"/>
              <a:t>Office hour: </a:t>
            </a:r>
            <a:r>
              <a:rPr lang="en-US" altLang="zh-CN" sz="1600" dirty="0"/>
              <a:t>Mon</a:t>
            </a:r>
            <a:r>
              <a:rPr lang="en-HK" sz="1600" dirty="0"/>
              <a:t> </a:t>
            </a:r>
            <a:r>
              <a:rPr lang="en-US" sz="1600" dirty="0"/>
              <a:t>15:00 – 17:00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8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Step 3: add (key)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266" name="Rectangle 4"/>
          <p:cNvSpPr/>
          <p:nvPr/>
        </p:nvSpPr>
        <p:spPr bwMode="auto">
          <a:xfrm>
            <a:off x="9841632" y="2560115"/>
            <a:ext cx="1512168" cy="44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Department</a:t>
            </a:r>
          </a:p>
        </p:txBody>
      </p:sp>
      <p:sp>
        <p:nvSpPr>
          <p:cNvPr id="252" name="Rectangle 5"/>
          <p:cNvSpPr/>
          <p:nvPr/>
        </p:nvSpPr>
        <p:spPr bwMode="auto">
          <a:xfrm>
            <a:off x="4560923" y="2541677"/>
            <a:ext cx="1326529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Employees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53" name="Rectangle 5"/>
          <p:cNvSpPr/>
          <p:nvPr/>
        </p:nvSpPr>
        <p:spPr bwMode="auto">
          <a:xfrm>
            <a:off x="4648123" y="5211138"/>
            <a:ext cx="1152128" cy="39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Children</a:t>
            </a:r>
          </a:p>
        </p:txBody>
      </p:sp>
      <p:sp>
        <p:nvSpPr>
          <p:cNvPr id="11" name="Flowchart: Decision 6">
            <a:extLst>
              <a:ext uri="{FF2B5EF4-FFF2-40B4-BE49-F238E27FC236}">
                <a16:creationId xmlns:a16="http://schemas.microsoft.com/office/drawing/2014/main" id="{D6643F2C-0EBE-4732-96F3-BAE6C5A755FC}"/>
              </a:ext>
            </a:extLst>
          </p:cNvPr>
          <p:cNvSpPr/>
          <p:nvPr/>
        </p:nvSpPr>
        <p:spPr bwMode="auto">
          <a:xfrm>
            <a:off x="3838604" y="3621137"/>
            <a:ext cx="2771166" cy="625643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Dependent 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Flowchart: Decision 6">
            <a:extLst>
              <a:ext uri="{FF2B5EF4-FFF2-40B4-BE49-F238E27FC236}">
                <a16:creationId xmlns:a16="http://schemas.microsoft.com/office/drawing/2014/main" id="{906A2345-8C3C-4B7A-BD52-4CCBB887B031}"/>
              </a:ext>
            </a:extLst>
          </p:cNvPr>
          <p:cNvSpPr/>
          <p:nvPr/>
        </p:nvSpPr>
        <p:spPr bwMode="auto">
          <a:xfrm>
            <a:off x="6701229" y="2426790"/>
            <a:ext cx="2326625" cy="66182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Manages</a:t>
            </a:r>
            <a:r>
              <a:rPr lang="en-HK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Flowchart: Decision 6">
            <a:extLst>
              <a:ext uri="{FF2B5EF4-FFF2-40B4-BE49-F238E27FC236}">
                <a16:creationId xmlns:a16="http://schemas.microsoft.com/office/drawing/2014/main" id="{243121E9-D9F8-4752-BF5A-BD94C43DC88D}"/>
              </a:ext>
            </a:extLst>
          </p:cNvPr>
          <p:cNvSpPr/>
          <p:nvPr/>
        </p:nvSpPr>
        <p:spPr bwMode="auto">
          <a:xfrm>
            <a:off x="6985976" y="3475713"/>
            <a:ext cx="1757130" cy="66182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Work</a:t>
            </a:r>
            <a:r>
              <a:rPr lang="en-HK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11" idx="0"/>
            <a:endCxn id="252" idx="2"/>
          </p:cNvCxnSpPr>
          <p:nvPr/>
        </p:nvCxnSpPr>
        <p:spPr bwMode="auto">
          <a:xfrm flipV="1">
            <a:off x="5224187" y="2973725"/>
            <a:ext cx="1" cy="647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EFBCCE14-3E4B-45AF-851A-972568552136}"/>
              </a:ext>
            </a:extLst>
          </p:cNvPr>
          <p:cNvCxnSpPr>
            <a:cxnSpLocks/>
            <a:stCxn id="253" idx="0"/>
            <a:endCxn id="11" idx="2"/>
          </p:cNvCxnSpPr>
          <p:nvPr/>
        </p:nvCxnSpPr>
        <p:spPr bwMode="auto">
          <a:xfrm flipV="1">
            <a:off x="5224187" y="4246780"/>
            <a:ext cx="0" cy="964358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94576826-3157-4FE6-9EB4-2AD14CB506CB}"/>
              </a:ext>
            </a:extLst>
          </p:cNvPr>
          <p:cNvCxnSpPr>
            <a:cxnSpLocks/>
            <a:stCxn id="13" idx="1"/>
            <a:endCxn id="252" idx="3"/>
          </p:cNvCxnSpPr>
          <p:nvPr/>
        </p:nvCxnSpPr>
        <p:spPr bwMode="auto">
          <a:xfrm flipH="1" flipV="1">
            <a:off x="5887452" y="2757701"/>
            <a:ext cx="1098524" cy="1048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9605AF72-E6E3-48AA-BF5F-2A962EC0CA4F}"/>
              </a:ext>
            </a:extLst>
          </p:cNvPr>
          <p:cNvCxnSpPr>
            <a:cxnSpLocks/>
            <a:stCxn id="12" idx="1"/>
            <a:endCxn id="252" idx="3"/>
          </p:cNvCxnSpPr>
          <p:nvPr/>
        </p:nvCxnSpPr>
        <p:spPr bwMode="auto">
          <a:xfrm flipH="1">
            <a:off x="5887452" y="2757701"/>
            <a:ext cx="8137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9F335D9E-4E49-4B38-873F-0BBAA2E7FB95}"/>
              </a:ext>
            </a:extLst>
          </p:cNvPr>
          <p:cNvCxnSpPr>
            <a:cxnSpLocks/>
            <a:endCxn id="266" idx="1"/>
          </p:cNvCxnSpPr>
          <p:nvPr/>
        </p:nvCxnSpPr>
        <p:spPr bwMode="auto">
          <a:xfrm flipV="1">
            <a:off x="8743106" y="2780767"/>
            <a:ext cx="1098526" cy="1025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A8648773-08E8-49E5-8260-8F679DD8F214}"/>
              </a:ext>
            </a:extLst>
          </p:cNvPr>
          <p:cNvCxnSpPr>
            <a:cxnSpLocks/>
            <a:stCxn id="266" idx="1"/>
            <a:endCxn id="12" idx="3"/>
          </p:cNvCxnSpPr>
          <p:nvPr/>
        </p:nvCxnSpPr>
        <p:spPr bwMode="auto">
          <a:xfrm flipH="1" flipV="1">
            <a:off x="9027854" y="2757701"/>
            <a:ext cx="813778" cy="23066"/>
          </a:xfrm>
          <a:prstGeom prst="line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0">
            <a:extLst>
              <a:ext uri="{FF2B5EF4-FFF2-40B4-BE49-F238E27FC236}">
                <a16:creationId xmlns:a16="http://schemas.microsoft.com/office/drawing/2014/main" id="{498F1060-9BD4-4CC0-B4E6-D341B51128AA}"/>
              </a:ext>
            </a:extLst>
          </p:cNvPr>
          <p:cNvSpPr/>
          <p:nvPr/>
        </p:nvSpPr>
        <p:spPr bwMode="auto">
          <a:xfrm>
            <a:off x="3639666" y="5931242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u="dash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59716FA3-591D-407B-B70D-7043A22B98B9}"/>
              </a:ext>
            </a:extLst>
          </p:cNvPr>
          <p:cNvSpPr/>
          <p:nvPr/>
        </p:nvSpPr>
        <p:spPr bwMode="auto">
          <a:xfrm>
            <a:off x="5380028" y="5931241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age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2F2A3062-67D6-4B70-9015-B4EEB0C10462}"/>
              </a:ext>
            </a:extLst>
          </p:cNvPr>
          <p:cNvSpPr/>
          <p:nvPr/>
        </p:nvSpPr>
        <p:spPr bwMode="auto">
          <a:xfrm>
            <a:off x="2834227" y="1762417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u="sng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9E1E2DE5-E651-4CF3-9BDC-138CCA2FDA44}"/>
              </a:ext>
            </a:extLst>
          </p:cNvPr>
          <p:cNvSpPr/>
          <p:nvPr/>
        </p:nvSpPr>
        <p:spPr bwMode="auto">
          <a:xfrm>
            <a:off x="4230474" y="1497731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salary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B9ECAC3C-A181-41D5-9862-9CB9721CE8E5}"/>
              </a:ext>
            </a:extLst>
          </p:cNvPr>
          <p:cNvSpPr/>
          <p:nvPr/>
        </p:nvSpPr>
        <p:spPr bwMode="auto">
          <a:xfrm>
            <a:off x="5841352" y="1500583"/>
            <a:ext cx="1104694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phone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F14D4C32-3D0C-45CB-9C23-1B4E81A946D2}"/>
              </a:ext>
            </a:extLst>
          </p:cNvPr>
          <p:cNvSpPr/>
          <p:nvPr/>
        </p:nvSpPr>
        <p:spPr bwMode="auto">
          <a:xfrm>
            <a:off x="8110753" y="1400933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u="sng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0C12A2CB-B0FD-456B-9731-1DC3CB6D62A8}"/>
              </a:ext>
            </a:extLst>
          </p:cNvPr>
          <p:cNvSpPr/>
          <p:nvPr/>
        </p:nvSpPr>
        <p:spPr bwMode="auto">
          <a:xfrm>
            <a:off x="9470408" y="1004885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 err="1">
                <a:solidFill>
                  <a:schemeClr val="accent1">
                    <a:lumMod val="50000"/>
                  </a:schemeClr>
                </a:solidFill>
              </a:rPr>
              <a:t>dno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C7E5FA1A-E2F7-4CB6-A489-449E611995DA}"/>
              </a:ext>
            </a:extLst>
          </p:cNvPr>
          <p:cNvSpPr/>
          <p:nvPr/>
        </p:nvSpPr>
        <p:spPr bwMode="auto">
          <a:xfrm>
            <a:off x="10674864" y="1529365"/>
            <a:ext cx="1352178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budget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FF7959AA-B28F-4CFD-BBE8-4836F6A51EA0}"/>
              </a:ext>
            </a:extLst>
          </p:cNvPr>
          <p:cNvCxnSpPr>
            <a:cxnSpLocks/>
            <a:stCxn id="252" idx="0"/>
            <a:endCxn id="19" idx="4"/>
          </p:cNvCxnSpPr>
          <p:nvPr/>
        </p:nvCxnSpPr>
        <p:spPr bwMode="auto">
          <a:xfrm flipH="1" flipV="1">
            <a:off x="3425035" y="2291790"/>
            <a:ext cx="1799153" cy="249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740C3F8-7A53-425E-8950-B18774C542B8}"/>
              </a:ext>
            </a:extLst>
          </p:cNvPr>
          <p:cNvCxnSpPr>
            <a:cxnSpLocks/>
            <a:stCxn id="252" idx="0"/>
            <a:endCxn id="21" idx="4"/>
          </p:cNvCxnSpPr>
          <p:nvPr/>
        </p:nvCxnSpPr>
        <p:spPr bwMode="auto">
          <a:xfrm flipH="1" flipV="1">
            <a:off x="4821282" y="2027104"/>
            <a:ext cx="402906" cy="514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252" idx="0"/>
            <a:endCxn id="22" idx="4"/>
          </p:cNvCxnSpPr>
          <p:nvPr/>
        </p:nvCxnSpPr>
        <p:spPr bwMode="auto">
          <a:xfrm flipV="1">
            <a:off x="5224188" y="2029956"/>
            <a:ext cx="1169511" cy="511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253" idx="2"/>
            <a:endCxn id="17" idx="0"/>
          </p:cNvCxnSpPr>
          <p:nvPr/>
        </p:nvCxnSpPr>
        <p:spPr bwMode="auto">
          <a:xfrm flipH="1">
            <a:off x="4230474" y="5611127"/>
            <a:ext cx="993713" cy="320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18" idx="0"/>
            <a:endCxn id="253" idx="2"/>
          </p:cNvCxnSpPr>
          <p:nvPr/>
        </p:nvCxnSpPr>
        <p:spPr bwMode="auto">
          <a:xfrm flipH="1" flipV="1">
            <a:off x="5224187" y="5611127"/>
            <a:ext cx="746649" cy="3201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266" idx="0"/>
            <a:endCxn id="24" idx="4"/>
          </p:cNvCxnSpPr>
          <p:nvPr/>
        </p:nvCxnSpPr>
        <p:spPr bwMode="auto">
          <a:xfrm flipH="1" flipV="1">
            <a:off x="8701561" y="1930306"/>
            <a:ext cx="1896155" cy="629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266" idx="0"/>
            <a:endCxn id="25" idx="4"/>
          </p:cNvCxnSpPr>
          <p:nvPr/>
        </p:nvCxnSpPr>
        <p:spPr bwMode="auto">
          <a:xfrm flipH="1" flipV="1">
            <a:off x="10061216" y="1534258"/>
            <a:ext cx="536500" cy="1025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4">
            <a:extLst>
              <a:ext uri="{FF2B5EF4-FFF2-40B4-BE49-F238E27FC236}">
                <a16:creationId xmlns:a16="http://schemas.microsoft.com/office/drawing/2014/main" id="{56D909F5-C43D-4EBA-88B6-13A1AD801DD0}"/>
              </a:ext>
            </a:extLst>
          </p:cNvPr>
          <p:cNvCxnSpPr>
            <a:cxnSpLocks/>
            <a:stCxn id="266" idx="0"/>
            <a:endCxn id="27" idx="4"/>
          </p:cNvCxnSpPr>
          <p:nvPr/>
        </p:nvCxnSpPr>
        <p:spPr bwMode="auto">
          <a:xfrm flipV="1">
            <a:off x="10597716" y="2058738"/>
            <a:ext cx="753237" cy="5013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r>
              <a:rPr lang="en-US" altLang="zh-CN" dirty="0"/>
              <a:t>1</a:t>
            </a:r>
            <a:r>
              <a:rPr lang="en-HK" dirty="0"/>
              <a:t>: </a:t>
            </a:r>
            <a:r>
              <a:rPr lang="en-US" altLang="zh-CN" dirty="0"/>
              <a:t>library</a:t>
            </a:r>
            <a:r>
              <a:rPr lang="en-HK" dirty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53136"/>
          </a:xfrm>
        </p:spPr>
        <p:txBody>
          <a:bodyPr>
            <a:normAutofit/>
          </a:bodyPr>
          <a:lstStyle/>
          <a:p>
            <a:r>
              <a:rPr lang="en-US" sz="2400" dirty="0"/>
              <a:t>The</a:t>
            </a:r>
            <a:r>
              <a:rPr lang="en-US" altLang="zh-CN" sz="2400" dirty="0"/>
              <a:t>re are many</a:t>
            </a:r>
            <a:r>
              <a:rPr lang="en-US" altLang="zh-CN" sz="2400" b="1" dirty="0">
                <a:solidFill>
                  <a:srgbClr val="FF0000"/>
                </a:solidFill>
              </a:rPr>
              <a:t> books </a:t>
            </a:r>
            <a:r>
              <a:rPr lang="en-US" altLang="zh-CN" sz="2400" dirty="0"/>
              <a:t>in the library</a:t>
            </a:r>
            <a:endParaRPr lang="en-US" sz="2400" dirty="0"/>
          </a:p>
          <a:p>
            <a:r>
              <a:rPr lang="en-HK" sz="2400" dirty="0"/>
              <a:t>Each book has a </a:t>
            </a:r>
            <a:r>
              <a:rPr lang="en-HK" sz="2400" u="sng" dirty="0" err="1"/>
              <a:t>bno</a:t>
            </a:r>
            <a:r>
              <a:rPr lang="en-HK" sz="2400" dirty="0"/>
              <a:t>, </a:t>
            </a:r>
            <a:r>
              <a:rPr lang="en-US" sz="2400" u="sng" dirty="0" err="1"/>
              <a:t>bname</a:t>
            </a:r>
            <a:r>
              <a:rPr lang="en-US" sz="2400" dirty="0"/>
              <a:t>  and </a:t>
            </a:r>
            <a:r>
              <a:rPr lang="en-US" altLang="zh-CN" sz="2400" u="sng" dirty="0"/>
              <a:t>publisher</a:t>
            </a:r>
            <a:endParaRPr lang="en-US" sz="2400" u="sng" dirty="0"/>
          </a:p>
          <a:p>
            <a:r>
              <a:rPr lang="en-US" sz="2400" dirty="0"/>
              <a:t>Many </a:t>
            </a:r>
            <a:r>
              <a:rPr lang="en-US" altLang="zh-CN" sz="2400" b="1" dirty="0">
                <a:solidFill>
                  <a:srgbClr val="FF0000"/>
                </a:solidFill>
              </a:rPr>
              <a:t>readers</a:t>
            </a:r>
            <a:r>
              <a:rPr lang="en-US" sz="2400" dirty="0"/>
              <a:t> </a:t>
            </a:r>
            <a:r>
              <a:rPr lang="en-US" altLang="zh-CN" sz="2400" dirty="0"/>
              <a:t>borrow books from the library</a:t>
            </a:r>
          </a:p>
          <a:p>
            <a:r>
              <a:rPr lang="en-US" sz="2400" dirty="0"/>
              <a:t>Each </a:t>
            </a:r>
            <a:r>
              <a:rPr lang="en-US" altLang="zh-CN" sz="2400" dirty="0"/>
              <a:t>reader</a:t>
            </a:r>
            <a:r>
              <a:rPr lang="en-US" sz="2400" dirty="0"/>
              <a:t> has a </a:t>
            </a:r>
            <a:r>
              <a:rPr lang="en-US" altLang="zh-CN" sz="2400" u="sng" dirty="0"/>
              <a:t>rid</a:t>
            </a:r>
            <a:r>
              <a:rPr lang="en-US" sz="2400" dirty="0"/>
              <a:t>, </a:t>
            </a:r>
            <a:r>
              <a:rPr lang="en-US" altLang="zh-CN" sz="2400" u="sng" dirty="0"/>
              <a:t>name</a:t>
            </a:r>
            <a:r>
              <a:rPr lang="en-US" altLang="zh-CN" sz="2400" dirty="0"/>
              <a:t>, </a:t>
            </a:r>
            <a:r>
              <a:rPr lang="en-US" altLang="zh-CN" sz="2400" u="sng" dirty="0"/>
              <a:t>address</a:t>
            </a:r>
            <a:r>
              <a:rPr lang="en-US" altLang="zh-CN" sz="2400" dirty="0"/>
              <a:t>,</a:t>
            </a:r>
            <a:r>
              <a:rPr lang="en-US" sz="2400" dirty="0"/>
              <a:t> and </a:t>
            </a:r>
            <a:r>
              <a:rPr lang="en-US" sz="2400" u="sng" dirty="0"/>
              <a:t>age</a:t>
            </a:r>
          </a:p>
          <a:p>
            <a:r>
              <a:rPr lang="en-US" sz="2400" dirty="0"/>
              <a:t>T</a:t>
            </a:r>
            <a:r>
              <a:rPr lang="en-US" altLang="zh-CN" sz="2400" dirty="0"/>
              <a:t>ime of borrowing and returning of the books should be recorded in the database</a:t>
            </a:r>
            <a:endParaRPr lang="en-US" sz="26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4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Step 1: identify entity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252" name="Rectangle 5"/>
          <p:cNvSpPr/>
          <p:nvPr/>
        </p:nvSpPr>
        <p:spPr bwMode="auto">
          <a:xfrm>
            <a:off x="4560923" y="2541677"/>
            <a:ext cx="1326529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Books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3" name="Rectangle 5"/>
          <p:cNvSpPr/>
          <p:nvPr/>
        </p:nvSpPr>
        <p:spPr bwMode="auto">
          <a:xfrm>
            <a:off x="4648123" y="5211138"/>
            <a:ext cx="1152128" cy="39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Readers</a:t>
            </a:r>
          </a:p>
        </p:txBody>
      </p:sp>
    </p:spTree>
    <p:extLst>
      <p:ext uri="{BB962C8B-B14F-4D97-AF65-F5344CB8AC3E}">
        <p14:creationId xmlns:p14="http://schemas.microsoft.com/office/powerpoint/2010/main" val="268417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Step 2: add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52" name="Rectangle 5"/>
          <p:cNvSpPr/>
          <p:nvPr/>
        </p:nvSpPr>
        <p:spPr bwMode="auto">
          <a:xfrm>
            <a:off x="4560923" y="2541677"/>
            <a:ext cx="1326529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Books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3" name="Rectangle 5"/>
          <p:cNvSpPr/>
          <p:nvPr/>
        </p:nvSpPr>
        <p:spPr bwMode="auto">
          <a:xfrm>
            <a:off x="4648123" y="5211138"/>
            <a:ext cx="1152128" cy="39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Readers</a:t>
            </a:r>
          </a:p>
        </p:txBody>
      </p:sp>
      <p:sp>
        <p:nvSpPr>
          <p:cNvPr id="6" name="Flowchart: Decision 6">
            <a:extLst>
              <a:ext uri="{FF2B5EF4-FFF2-40B4-BE49-F238E27FC236}">
                <a16:creationId xmlns:a16="http://schemas.microsoft.com/office/drawing/2014/main" id="{8E944E98-4505-4053-A85B-B7EA67580158}"/>
              </a:ext>
            </a:extLst>
          </p:cNvPr>
          <p:cNvSpPr/>
          <p:nvPr/>
        </p:nvSpPr>
        <p:spPr bwMode="auto">
          <a:xfrm>
            <a:off x="4265491" y="3806624"/>
            <a:ext cx="1917392" cy="66182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Borrow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87F05F9F-C79A-45AA-989F-27182ABF6DB2}"/>
              </a:ext>
            </a:extLst>
          </p:cNvPr>
          <p:cNvCxnSpPr>
            <a:cxnSpLocks/>
            <a:stCxn id="6" idx="0"/>
            <a:endCxn id="252" idx="2"/>
          </p:cNvCxnSpPr>
          <p:nvPr/>
        </p:nvCxnSpPr>
        <p:spPr bwMode="auto">
          <a:xfrm flipV="1">
            <a:off x="5224187" y="2973725"/>
            <a:ext cx="1" cy="8328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528BC0B-5B1C-46BB-8747-9705719E827A}"/>
              </a:ext>
            </a:extLst>
          </p:cNvPr>
          <p:cNvCxnSpPr>
            <a:cxnSpLocks/>
            <a:stCxn id="253" idx="0"/>
          </p:cNvCxnSpPr>
          <p:nvPr/>
        </p:nvCxnSpPr>
        <p:spPr bwMode="auto">
          <a:xfrm flipV="1">
            <a:off x="5224187" y="4468448"/>
            <a:ext cx="34566" cy="742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7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Step 3: add (key)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252" name="Rectangle 5"/>
          <p:cNvSpPr/>
          <p:nvPr/>
        </p:nvSpPr>
        <p:spPr bwMode="auto">
          <a:xfrm>
            <a:off x="4560923" y="2541677"/>
            <a:ext cx="1326529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Books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3" name="Rectangle 5"/>
          <p:cNvSpPr/>
          <p:nvPr/>
        </p:nvSpPr>
        <p:spPr bwMode="auto">
          <a:xfrm>
            <a:off x="4705836" y="4792561"/>
            <a:ext cx="1152128" cy="39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Readers</a:t>
            </a:r>
          </a:p>
        </p:txBody>
      </p:sp>
      <p:sp>
        <p:nvSpPr>
          <p:cNvPr id="6" name="Flowchart: Decision 6">
            <a:extLst>
              <a:ext uri="{FF2B5EF4-FFF2-40B4-BE49-F238E27FC236}">
                <a16:creationId xmlns:a16="http://schemas.microsoft.com/office/drawing/2014/main" id="{8E944E98-4505-4053-A85B-B7EA67580158}"/>
              </a:ext>
            </a:extLst>
          </p:cNvPr>
          <p:cNvSpPr/>
          <p:nvPr/>
        </p:nvSpPr>
        <p:spPr bwMode="auto">
          <a:xfrm>
            <a:off x="4265491" y="3545994"/>
            <a:ext cx="1917392" cy="66182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sz="2000" dirty="0">
                <a:solidFill>
                  <a:schemeClr val="accent3">
                    <a:lumMod val="50000"/>
                  </a:schemeClr>
                </a:solidFill>
              </a:rPr>
              <a:t>Borrow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87F05F9F-C79A-45AA-989F-27182ABF6DB2}"/>
              </a:ext>
            </a:extLst>
          </p:cNvPr>
          <p:cNvCxnSpPr>
            <a:cxnSpLocks/>
            <a:stCxn id="6" idx="0"/>
            <a:endCxn id="252" idx="2"/>
          </p:cNvCxnSpPr>
          <p:nvPr/>
        </p:nvCxnSpPr>
        <p:spPr bwMode="auto">
          <a:xfrm flipV="1">
            <a:off x="5224187" y="2973725"/>
            <a:ext cx="1" cy="57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528BC0B-5B1C-46BB-8747-9705719E827A}"/>
              </a:ext>
            </a:extLst>
          </p:cNvPr>
          <p:cNvCxnSpPr>
            <a:cxnSpLocks/>
            <a:stCxn id="253" idx="0"/>
            <a:endCxn id="6" idx="2"/>
          </p:cNvCxnSpPr>
          <p:nvPr/>
        </p:nvCxnSpPr>
        <p:spPr bwMode="auto">
          <a:xfrm flipH="1" flipV="1">
            <a:off x="5224187" y="4207816"/>
            <a:ext cx="57713" cy="584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0">
            <a:extLst>
              <a:ext uri="{FF2B5EF4-FFF2-40B4-BE49-F238E27FC236}">
                <a16:creationId xmlns:a16="http://schemas.microsoft.com/office/drawing/2014/main" id="{A23F703A-D4EC-4D47-AE74-CA12055089F4}"/>
              </a:ext>
            </a:extLst>
          </p:cNvPr>
          <p:cNvSpPr/>
          <p:nvPr/>
        </p:nvSpPr>
        <p:spPr bwMode="auto">
          <a:xfrm>
            <a:off x="2834227" y="1762417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u="sng" dirty="0" err="1">
                <a:solidFill>
                  <a:schemeClr val="accent1">
                    <a:lumMod val="50000"/>
                  </a:schemeClr>
                </a:solidFill>
              </a:rPr>
              <a:t>bno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DF30C7-686D-4009-B7B0-FA01E8DCCF19}"/>
              </a:ext>
            </a:extLst>
          </p:cNvPr>
          <p:cNvSpPr/>
          <p:nvPr/>
        </p:nvSpPr>
        <p:spPr bwMode="auto">
          <a:xfrm>
            <a:off x="6429415" y="5032522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age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6F3731F-6E30-43F9-A5E1-9EEA7228CE70}"/>
              </a:ext>
            </a:extLst>
          </p:cNvPr>
          <p:cNvSpPr/>
          <p:nvPr/>
        </p:nvSpPr>
        <p:spPr bwMode="auto">
          <a:xfrm>
            <a:off x="4705836" y="1471546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 err="1">
                <a:solidFill>
                  <a:schemeClr val="accent1">
                    <a:lumMod val="50000"/>
                  </a:schemeClr>
                </a:solidFill>
              </a:rPr>
              <a:t>bname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68E02377-3098-4CFF-8D48-185F902DBC4B}"/>
              </a:ext>
            </a:extLst>
          </p:cNvPr>
          <p:cNvSpPr/>
          <p:nvPr/>
        </p:nvSpPr>
        <p:spPr bwMode="auto">
          <a:xfrm>
            <a:off x="6456155" y="1851496"/>
            <a:ext cx="151807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02F8551E-FB5C-4AB5-93E2-87EE4AE5A9D3}"/>
              </a:ext>
            </a:extLst>
          </p:cNvPr>
          <p:cNvSpPr/>
          <p:nvPr/>
        </p:nvSpPr>
        <p:spPr bwMode="auto">
          <a:xfrm>
            <a:off x="4100284" y="5916654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9A3BFBDC-D2A0-4D6C-96B5-0BBB5560A9B1}"/>
              </a:ext>
            </a:extLst>
          </p:cNvPr>
          <p:cNvSpPr/>
          <p:nvPr/>
        </p:nvSpPr>
        <p:spPr bwMode="auto">
          <a:xfrm>
            <a:off x="5674130" y="5931240"/>
            <a:ext cx="135765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6F677359-E938-4161-A7A7-256DC3B79C7E}"/>
              </a:ext>
            </a:extLst>
          </p:cNvPr>
          <p:cNvSpPr/>
          <p:nvPr/>
        </p:nvSpPr>
        <p:spPr bwMode="auto">
          <a:xfrm>
            <a:off x="3083875" y="5192550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u="sng" dirty="0">
                <a:solidFill>
                  <a:schemeClr val="accent1">
                    <a:lumMod val="50000"/>
                  </a:schemeClr>
                </a:solidFill>
              </a:rPr>
              <a:t>rid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047493E9-6483-4344-B161-122370F0A139}"/>
              </a:ext>
            </a:extLst>
          </p:cNvPr>
          <p:cNvCxnSpPr>
            <a:cxnSpLocks/>
            <a:stCxn id="252" idx="0"/>
            <a:endCxn id="9" idx="5"/>
          </p:cNvCxnSpPr>
          <p:nvPr/>
        </p:nvCxnSpPr>
        <p:spPr bwMode="auto">
          <a:xfrm flipH="1" flipV="1">
            <a:off x="3842799" y="2214265"/>
            <a:ext cx="1381389" cy="327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87F05F9F-C79A-45AA-989F-27182ABF6DB2}"/>
              </a:ext>
            </a:extLst>
          </p:cNvPr>
          <p:cNvCxnSpPr>
            <a:cxnSpLocks/>
            <a:stCxn id="252" idx="0"/>
            <a:endCxn id="12" idx="4"/>
          </p:cNvCxnSpPr>
          <p:nvPr/>
        </p:nvCxnSpPr>
        <p:spPr bwMode="auto">
          <a:xfrm flipV="1">
            <a:off x="5224188" y="2000919"/>
            <a:ext cx="72456" cy="540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87F05F9F-C79A-45AA-989F-27182ABF6DB2}"/>
              </a:ext>
            </a:extLst>
          </p:cNvPr>
          <p:cNvCxnSpPr>
            <a:cxnSpLocks/>
            <a:stCxn id="252" idx="0"/>
            <a:endCxn id="13" idx="2"/>
          </p:cNvCxnSpPr>
          <p:nvPr/>
        </p:nvCxnSpPr>
        <p:spPr bwMode="auto">
          <a:xfrm flipV="1">
            <a:off x="5224188" y="2116183"/>
            <a:ext cx="1231967" cy="425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87F05F9F-C79A-45AA-989F-27182ABF6DB2}"/>
              </a:ext>
            </a:extLst>
          </p:cNvPr>
          <p:cNvCxnSpPr>
            <a:cxnSpLocks/>
            <a:stCxn id="16" idx="6"/>
            <a:endCxn id="253" idx="2"/>
          </p:cNvCxnSpPr>
          <p:nvPr/>
        </p:nvCxnSpPr>
        <p:spPr bwMode="auto">
          <a:xfrm flipV="1">
            <a:off x="4265491" y="5192550"/>
            <a:ext cx="1016409" cy="2646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DC7A8653-10E7-481C-8806-1F53F01268A4}"/>
              </a:ext>
            </a:extLst>
          </p:cNvPr>
          <p:cNvCxnSpPr>
            <a:cxnSpLocks/>
            <a:endCxn id="253" idx="2"/>
          </p:cNvCxnSpPr>
          <p:nvPr/>
        </p:nvCxnSpPr>
        <p:spPr bwMode="auto">
          <a:xfrm flipV="1">
            <a:off x="4773695" y="5192550"/>
            <a:ext cx="508205" cy="724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74258681-9C1B-43A0-B4E7-E60A83E1C78B}"/>
              </a:ext>
            </a:extLst>
          </p:cNvPr>
          <p:cNvCxnSpPr>
            <a:cxnSpLocks/>
            <a:stCxn id="15" idx="0"/>
            <a:endCxn id="253" idx="2"/>
          </p:cNvCxnSpPr>
          <p:nvPr/>
        </p:nvCxnSpPr>
        <p:spPr bwMode="auto">
          <a:xfrm flipH="1" flipV="1">
            <a:off x="5281900" y="5192550"/>
            <a:ext cx="1071058" cy="738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34C6EB28-3EF6-4526-8836-15AFE88FFC3F}"/>
              </a:ext>
            </a:extLst>
          </p:cNvPr>
          <p:cNvCxnSpPr>
            <a:cxnSpLocks/>
            <a:stCxn id="11" idx="2"/>
            <a:endCxn id="253" idx="2"/>
          </p:cNvCxnSpPr>
          <p:nvPr/>
        </p:nvCxnSpPr>
        <p:spPr bwMode="auto">
          <a:xfrm flipH="1" flipV="1">
            <a:off x="5281900" y="5192550"/>
            <a:ext cx="1147515" cy="104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0">
            <a:extLst>
              <a:ext uri="{FF2B5EF4-FFF2-40B4-BE49-F238E27FC236}">
                <a16:creationId xmlns:a16="http://schemas.microsoft.com/office/drawing/2014/main" id="{A8BF62AF-53B9-48F6-AC84-F6E8A9D5CC21}"/>
              </a:ext>
            </a:extLst>
          </p:cNvPr>
          <p:cNvSpPr/>
          <p:nvPr/>
        </p:nvSpPr>
        <p:spPr bwMode="auto">
          <a:xfrm>
            <a:off x="2420611" y="3545994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F08D06EB-705B-4429-B986-C6EE4E53B360}"/>
              </a:ext>
            </a:extLst>
          </p:cNvPr>
          <p:cNvSpPr/>
          <p:nvPr/>
        </p:nvSpPr>
        <p:spPr bwMode="auto">
          <a:xfrm>
            <a:off x="6927274" y="3612218"/>
            <a:ext cx="1181616" cy="5293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HK" dirty="0">
                <a:solidFill>
                  <a:schemeClr val="accent1">
                    <a:lumMod val="50000"/>
                  </a:schemeClr>
                </a:solidFill>
              </a:rPr>
              <a:t>to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Straight Connector 14">
            <a:extLst>
              <a:ext uri="{FF2B5EF4-FFF2-40B4-BE49-F238E27FC236}">
                <a16:creationId xmlns:a16="http://schemas.microsoft.com/office/drawing/2014/main" id="{47DC5525-D3B9-499B-9793-B01C5EBA4AA4}"/>
              </a:ext>
            </a:extLst>
          </p:cNvPr>
          <p:cNvCxnSpPr>
            <a:cxnSpLocks/>
            <a:stCxn id="6" idx="1"/>
            <a:endCxn id="41" idx="6"/>
          </p:cNvCxnSpPr>
          <p:nvPr/>
        </p:nvCxnSpPr>
        <p:spPr bwMode="auto">
          <a:xfrm flipH="1" flipV="1">
            <a:off x="3602227" y="3810681"/>
            <a:ext cx="663264" cy="6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4">
            <a:extLst>
              <a:ext uri="{FF2B5EF4-FFF2-40B4-BE49-F238E27FC236}">
                <a16:creationId xmlns:a16="http://schemas.microsoft.com/office/drawing/2014/main" id="{43F16F5B-EF28-4B5D-B630-F10C3623674C}"/>
              </a:ext>
            </a:extLst>
          </p:cNvPr>
          <p:cNvCxnSpPr>
            <a:cxnSpLocks/>
            <a:stCxn id="42" idx="2"/>
            <a:endCxn id="6" idx="3"/>
          </p:cNvCxnSpPr>
          <p:nvPr/>
        </p:nvCxnSpPr>
        <p:spPr bwMode="auto">
          <a:xfrm flipH="1">
            <a:off x="6182883" y="3876905"/>
            <a:ext cx="7443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9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r>
              <a:rPr lang="en-US" altLang="zh-CN" dirty="0"/>
              <a:t>2</a:t>
            </a:r>
            <a:r>
              <a:rPr lang="en-HK" dirty="0"/>
              <a:t>: university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53136"/>
          </a:xfrm>
        </p:spPr>
        <p:txBody>
          <a:bodyPr/>
          <a:lstStyle/>
          <a:p>
            <a:r>
              <a:rPr lang="en-US" sz="2400" dirty="0"/>
              <a:t>The university contains many </a:t>
            </a:r>
            <a:r>
              <a:rPr lang="en-US" sz="2400" b="1" dirty="0">
                <a:solidFill>
                  <a:srgbClr val="FF0000"/>
                </a:solidFill>
              </a:rPr>
              <a:t>departments</a:t>
            </a:r>
          </a:p>
          <a:p>
            <a:r>
              <a:rPr lang="en-HK" sz="2400" dirty="0"/>
              <a:t>Each department has a </a:t>
            </a:r>
            <a:r>
              <a:rPr lang="en-HK" sz="2400" u="sng" dirty="0"/>
              <a:t>name</a:t>
            </a:r>
            <a:r>
              <a:rPr lang="en-HK" sz="2400" dirty="0"/>
              <a:t> and </a:t>
            </a:r>
            <a:r>
              <a:rPr lang="en-HK" sz="2400" u="sng" dirty="0"/>
              <a:t>location</a:t>
            </a:r>
            <a:endParaRPr lang="en-US" sz="2400" u="sng" dirty="0"/>
          </a:p>
          <a:p>
            <a:r>
              <a:rPr lang="en-US" sz="2400" dirty="0"/>
              <a:t>Many </a:t>
            </a:r>
            <a:r>
              <a:rPr lang="en-US" sz="2400" b="1" dirty="0">
                <a:solidFill>
                  <a:srgbClr val="FF0000"/>
                </a:solidFill>
              </a:rPr>
              <a:t>instructors</a:t>
            </a:r>
            <a:r>
              <a:rPr lang="en-US" sz="2400" dirty="0"/>
              <a:t> work in a department, and an instructor can work in at most one department</a:t>
            </a:r>
          </a:p>
          <a:p>
            <a:r>
              <a:rPr lang="en-HK" sz="2400" dirty="0">
                <a:solidFill>
                  <a:schemeClr val="accent1"/>
                </a:solidFill>
              </a:rPr>
              <a:t>(many-to-one relationship, total participation for </a:t>
            </a:r>
            <a:r>
              <a:rPr lang="en-US" altLang="zh-CN" sz="2400" dirty="0">
                <a:solidFill>
                  <a:schemeClr val="accent1"/>
                </a:solidFill>
              </a:rPr>
              <a:t>instructor</a:t>
            </a:r>
            <a:r>
              <a:rPr lang="en-HK" sz="2400" dirty="0">
                <a:solidFill>
                  <a:schemeClr val="accent1"/>
                </a:solidFill>
              </a:rPr>
              <a:t> in “work” relationship)</a:t>
            </a:r>
            <a:endParaRPr lang="en-US" sz="2400" dirty="0"/>
          </a:p>
          <a:p>
            <a:r>
              <a:rPr lang="en-HK" sz="2400" dirty="0"/>
              <a:t>Each instructor has an </a:t>
            </a:r>
            <a:r>
              <a:rPr lang="en-HK" sz="2400" u="sng" dirty="0"/>
              <a:t>ID</a:t>
            </a:r>
            <a:r>
              <a:rPr lang="en-HK" sz="2400" dirty="0"/>
              <a:t>, a </a:t>
            </a:r>
            <a:r>
              <a:rPr lang="en-HK" sz="2400" u="sng" dirty="0"/>
              <a:t>name</a:t>
            </a:r>
            <a:r>
              <a:rPr lang="en-HK" sz="2400" dirty="0"/>
              <a:t> and an </a:t>
            </a:r>
            <a:r>
              <a:rPr lang="en-HK" sz="2400" u="sng" dirty="0"/>
              <a:t>email address</a:t>
            </a:r>
          </a:p>
          <a:p>
            <a:r>
              <a:rPr lang="en-US" sz="2400" dirty="0"/>
              <a:t>For each department there is a Head, and an instructor can be Head of at most one department</a:t>
            </a:r>
          </a:p>
          <a:p>
            <a:r>
              <a:rPr lang="en-HK" sz="2400" dirty="0">
                <a:solidFill>
                  <a:schemeClr val="accent1"/>
                </a:solidFill>
              </a:rPr>
              <a:t>(one-to-one relationship, total participation for department in “head” relationship)</a:t>
            </a:r>
            <a:endParaRPr lang="en-US" sz="2400" dirty="0"/>
          </a:p>
          <a:p>
            <a:endParaRPr lang="en-US" sz="26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09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  <a:r>
              <a:rPr lang="en-US" altLang="zh-CN" dirty="0"/>
              <a:t>2</a:t>
            </a:r>
            <a:r>
              <a:rPr lang="en-HK" dirty="0"/>
              <a:t>: university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925144"/>
          </a:xfrm>
        </p:spPr>
        <p:txBody>
          <a:bodyPr/>
          <a:lstStyle/>
          <a:p>
            <a:r>
              <a:rPr lang="en-US" sz="2200" dirty="0"/>
              <a:t>Each department can offer any number of </a:t>
            </a:r>
            <a:r>
              <a:rPr lang="en-US" sz="2200" b="1" dirty="0">
                <a:solidFill>
                  <a:srgbClr val="FF0000"/>
                </a:solidFill>
              </a:rPr>
              <a:t>courses</a:t>
            </a:r>
            <a:r>
              <a:rPr lang="en-US" sz="2200" b="1" dirty="0"/>
              <a:t>, </a:t>
            </a:r>
            <a:r>
              <a:rPr lang="en-US" sz="2200" dirty="0"/>
              <a:t>and</a:t>
            </a:r>
            <a:r>
              <a:rPr lang="en-US" sz="2200" b="1" dirty="0"/>
              <a:t> </a:t>
            </a:r>
            <a:r>
              <a:rPr lang="en-HK" sz="2200" dirty="0"/>
              <a:t>a course is offered by only one department</a:t>
            </a:r>
            <a:endParaRPr lang="en-US" sz="2200" dirty="0"/>
          </a:p>
          <a:p>
            <a:r>
              <a:rPr lang="en-HK" sz="2200" dirty="0">
                <a:solidFill>
                  <a:schemeClr val="accent1"/>
                </a:solidFill>
              </a:rPr>
              <a:t>(one-to-many relationship, total participation for course in “offer” relationship)</a:t>
            </a:r>
          </a:p>
          <a:p>
            <a:r>
              <a:rPr lang="en-US" sz="2200" dirty="0"/>
              <a:t>Each instructor can teach any number of courses and a course is taught by one or several instructors</a:t>
            </a:r>
          </a:p>
          <a:p>
            <a:r>
              <a:rPr lang="en-HK" sz="2200" dirty="0">
                <a:solidFill>
                  <a:schemeClr val="accent1"/>
                </a:solidFill>
              </a:rPr>
              <a:t>(many-to-many relationship, total participation for course in “teach” relationship)</a:t>
            </a:r>
            <a:endParaRPr lang="en-US" sz="2200" dirty="0"/>
          </a:p>
          <a:p>
            <a:r>
              <a:rPr lang="en-HK" sz="2200" dirty="0"/>
              <a:t>Each course has a </a:t>
            </a:r>
            <a:r>
              <a:rPr lang="en-HK" sz="2200" u="sng" dirty="0"/>
              <a:t>course code</a:t>
            </a:r>
            <a:r>
              <a:rPr lang="en-HK" sz="2200" dirty="0"/>
              <a:t> and a </a:t>
            </a:r>
            <a:r>
              <a:rPr lang="en-HK" sz="2200" u="sng" dirty="0"/>
              <a:t>course title </a:t>
            </a:r>
          </a:p>
          <a:p>
            <a:r>
              <a:rPr lang="en-HK" sz="2200" dirty="0"/>
              <a:t>Each </a:t>
            </a:r>
            <a:r>
              <a:rPr lang="en-HK" sz="2200" b="1" dirty="0">
                <a:solidFill>
                  <a:srgbClr val="FF0000"/>
                </a:solidFill>
              </a:rPr>
              <a:t>student</a:t>
            </a:r>
            <a:r>
              <a:rPr lang="en-HK" sz="2200" dirty="0"/>
              <a:t> has a </a:t>
            </a:r>
            <a:r>
              <a:rPr lang="en-HK" sz="2200" u="sng" dirty="0"/>
              <a:t>student ID</a:t>
            </a:r>
            <a:r>
              <a:rPr lang="en-HK" sz="2200" dirty="0"/>
              <a:t> and a </a:t>
            </a:r>
            <a:r>
              <a:rPr lang="en-HK" sz="2200" u="sng" dirty="0"/>
              <a:t>name</a:t>
            </a:r>
            <a:endParaRPr lang="en-US" sz="2200" u="sng" dirty="0"/>
          </a:p>
          <a:p>
            <a:r>
              <a:rPr lang="en-US" sz="2200" dirty="0"/>
              <a:t>A student can enroll in any number of courses and each course can have any number of students</a:t>
            </a:r>
          </a:p>
          <a:p>
            <a:r>
              <a:rPr lang="en-HK" sz="2200" dirty="0">
                <a:solidFill>
                  <a:schemeClr val="accent1"/>
                </a:solidFill>
              </a:rPr>
              <a:t>(many-to-many relationship)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9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 1: identify entity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3120038" y="2532422"/>
            <a:ext cx="5644989" cy="3063936"/>
            <a:chOff x="1406638" y="2679916"/>
            <a:chExt cx="5644989" cy="3063936"/>
          </a:xfrm>
        </p:grpSpPr>
        <p:grpSp>
          <p:nvGrpSpPr>
            <p:cNvPr id="251" name="Group 250"/>
            <p:cNvGrpSpPr/>
            <p:nvPr/>
          </p:nvGrpSpPr>
          <p:grpSpPr>
            <a:xfrm>
              <a:off x="5118720" y="2679916"/>
              <a:ext cx="1932907" cy="2250384"/>
              <a:chOff x="5118720" y="2679916"/>
              <a:chExt cx="1932907" cy="2250384"/>
            </a:xfrm>
          </p:grpSpPr>
          <p:sp>
            <p:nvSpPr>
              <p:cNvPr id="266" name="Rectangle 4"/>
              <p:cNvSpPr/>
              <p:nvPr/>
            </p:nvSpPr>
            <p:spPr bwMode="auto">
              <a:xfrm>
                <a:off x="5118720" y="2679916"/>
                <a:ext cx="1512168" cy="441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  <p:sp>
            <p:nvSpPr>
              <p:cNvPr id="267" name="Rectangle 5"/>
              <p:cNvSpPr/>
              <p:nvPr/>
            </p:nvSpPr>
            <p:spPr bwMode="auto">
              <a:xfrm>
                <a:off x="5755483" y="4467743"/>
                <a:ext cx="1296144" cy="4625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Instructor</a:t>
                </a:r>
              </a:p>
            </p:txBody>
          </p:sp>
        </p:grpSp>
        <p:sp>
          <p:nvSpPr>
            <p:cNvPr id="252" name="Rectangle 5"/>
            <p:cNvSpPr/>
            <p:nvPr/>
          </p:nvSpPr>
          <p:spPr bwMode="auto">
            <a:xfrm>
              <a:off x="2558766" y="3354883"/>
              <a:ext cx="1152128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Course</a:t>
              </a:r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253" name="Rectangle 5"/>
            <p:cNvSpPr/>
            <p:nvPr/>
          </p:nvSpPr>
          <p:spPr bwMode="auto">
            <a:xfrm>
              <a:off x="1406638" y="5343863"/>
              <a:ext cx="1152128" cy="3999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Student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2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926</Words>
  <Application>Microsoft Office PowerPoint</Application>
  <PresentationFormat>宽屏</PresentationFormat>
  <Paragraphs>215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新細明體</vt:lpstr>
      <vt:lpstr>DengXian</vt:lpstr>
      <vt:lpstr>DengXian Light</vt:lpstr>
      <vt:lpstr>Arial</vt:lpstr>
      <vt:lpstr>Calibri</vt:lpstr>
      <vt:lpstr>Calibri Light</vt:lpstr>
      <vt:lpstr>Office Theme</vt:lpstr>
      <vt:lpstr>CSCI3170 Introduction to Database Systems</vt:lpstr>
      <vt:lpstr>About TAs</vt:lpstr>
      <vt:lpstr>Example1: library database</vt:lpstr>
      <vt:lpstr>Step 1: identify entity sets</vt:lpstr>
      <vt:lpstr>Step 2: add relationships</vt:lpstr>
      <vt:lpstr>Step 3: add (key) attributes</vt:lpstr>
      <vt:lpstr>Example2: university database</vt:lpstr>
      <vt:lpstr>Example2: university database</vt:lpstr>
      <vt:lpstr>Step 1: identify entity sets</vt:lpstr>
      <vt:lpstr>Step 2: add relationships</vt:lpstr>
      <vt:lpstr>Step 2: add relationships</vt:lpstr>
      <vt:lpstr>Step 2: add relationships</vt:lpstr>
      <vt:lpstr>Step 2: add relationships</vt:lpstr>
      <vt:lpstr>Step 2: add relationships</vt:lpstr>
      <vt:lpstr>Step 3: add (key) attributes</vt:lpstr>
      <vt:lpstr>Example3: company database</vt:lpstr>
      <vt:lpstr>Example3: company database</vt:lpstr>
      <vt:lpstr>Step 1: identify entity sets</vt:lpstr>
      <vt:lpstr>Step 2: add relationships</vt:lpstr>
      <vt:lpstr>Step 3: add (key)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kimzheng</dc:creator>
  <cp:lastModifiedBy>T149400</cp:lastModifiedBy>
  <cp:revision>32</cp:revision>
  <dcterms:created xsi:type="dcterms:W3CDTF">2019-01-13T02:37:37Z</dcterms:created>
  <dcterms:modified xsi:type="dcterms:W3CDTF">2019-09-22T15:12:48Z</dcterms:modified>
</cp:coreProperties>
</file>