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0" r:id="rId2"/>
    <p:sldId id="258" r:id="rId3"/>
    <p:sldId id="259" r:id="rId4"/>
    <p:sldId id="304" r:id="rId5"/>
    <p:sldId id="282" r:id="rId6"/>
    <p:sldId id="284" r:id="rId7"/>
    <p:sldId id="309" r:id="rId8"/>
    <p:sldId id="310" r:id="rId9"/>
    <p:sldId id="305" r:id="rId10"/>
    <p:sldId id="261" r:id="rId11"/>
    <p:sldId id="307" r:id="rId12"/>
    <p:sldId id="306" r:id="rId13"/>
    <p:sldId id="316" r:id="rId14"/>
    <p:sldId id="308" r:id="rId15"/>
    <p:sldId id="313" r:id="rId16"/>
    <p:sldId id="315" r:id="rId17"/>
    <p:sldId id="314" r:id="rId18"/>
    <p:sldId id="31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>
      <p:cViewPr>
        <p:scale>
          <a:sx n="105" d="100"/>
          <a:sy n="105" d="100"/>
        </p:scale>
        <p:origin x="728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A3CE2-E929-475E-9EBE-C80C4FF77C0D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4273-A2FC-465B-AE0C-32F341E6B7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6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16613-5AB4-445A-A651-C5DE3E8949B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71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2EF-F3FA-4634-A57E-64ED2D5F7C37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2D28-BAE9-47E5-8501-65A745D85C1B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764B-0E03-4A06-9E5A-E882E2089799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8D8B-523D-4D5C-9B02-67FDF796E6DB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F3B-3F0B-4FC1-B725-BD158D4AE097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82-FDB3-49E9-ACA7-B8C578F9CF4E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0E3-2373-4F3E-868F-ED0050F4C0F9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0271-EFD2-4A11-BB50-2402B49889C5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4FA-38DC-458A-AC90-8F082251E197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611F-D23D-4417-BB2C-130DD8A97187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C397-6A4A-4220-A6B0-B38A5CFC83B4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96B4-DA28-4950-A3D7-B238B13EAC85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wnloads/connector/j/5.1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connector-j/5.1/en/connector-j-usagenotes-connect-drivermanager.html" TargetMode="Externa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connector-j/5.1/en/connector-j-usagenotes-statement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avatpoint.com/PreparedStatement-interfac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utorials.jenkov.com/jdbc/resultse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tsc.cuhk.edu.hk/images/content/wifi-and-network/cuhk-vpn/vpn-win.pdf" TargetMode="External"/><Relationship Id="rId3" Type="http://schemas.openxmlformats.org/officeDocument/2006/relationships/image" Target="../media/image1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iark.greenend.org.uk/~sgtatham/putty/download.html" TargetMode="External"/><Relationship Id="rId3" Type="http://schemas.openxmlformats.org/officeDocument/2006/relationships/hyperlink" Target="https://www.ohlone.edu/download-and-install-ssh-secure-shell-secure-file-transfer-client-windows-web-cent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mp"/><Relationship Id="rId3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CSCI3170 Introduction to Database Systems</a:t>
            </a:r>
            <a:endParaRPr lang="zh-TW" altLang="en-US" b="1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 smtClean="0"/>
              <a:t>Tutorial 5 – </a:t>
            </a:r>
            <a:r>
              <a:rPr lang="en-US" altLang="zh-CN" b="1" dirty="0" smtClean="0"/>
              <a:t>Connect to MySQL Database, Run MySQL in Java</a:t>
            </a:r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2B603-67CE-489B-A74E-2F51CEBFD0A6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新細明體" pitchFamily="18" charset="-120"/>
              </a:rPr>
              <a:t>Change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Change password of logged in user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Please make sure your groupmates know the password</a:t>
            </a:r>
          </a:p>
          <a:p>
            <a:pPr marL="0" indent="0">
              <a:buFont typeface="Arial" charset="0"/>
              <a:buNone/>
              <a:defRPr/>
            </a:pPr>
            <a:endParaRPr lang="en-HK" sz="36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2319263"/>
            <a:ext cx="715131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SET PASSWORD = PASSWORD(‘</a:t>
            </a:r>
            <a:r>
              <a:rPr lang="en-US" altLang="zh-TW" sz="2400" i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YOUR_PASSWORD</a:t>
            </a:r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’);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" name="Picture 1" descr="linux1.cse.cuhk.edu.hk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1" y="4149080"/>
            <a:ext cx="6582694" cy="990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ux1.cse.cuhk.edu.hk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4" y="4149080"/>
            <a:ext cx="6963747" cy="838317"/>
          </a:xfrm>
          <a:prstGeom prst="rect">
            <a:avLst/>
          </a:prstGeom>
        </p:spPr>
      </p:pic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新細明體" pitchFamily="18" charset="-120"/>
              </a:rPr>
              <a:t>Use your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Switch to the database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2319263"/>
            <a:ext cx="358303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USE &lt;</a:t>
            </a:r>
            <a:r>
              <a:rPr lang="en-US" altLang="zh-TW" sz="2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your_database</a:t>
            </a:r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" name="矩形圖說文字 7"/>
          <p:cNvSpPr/>
          <p:nvPr/>
        </p:nvSpPr>
        <p:spPr>
          <a:xfrm>
            <a:off x="2051720" y="2996952"/>
            <a:ext cx="3175483" cy="864096"/>
          </a:xfrm>
          <a:prstGeom prst="wedgeRectCallout">
            <a:avLst>
              <a:gd name="adj1" fmla="val -52338"/>
              <a:gd name="adj2" fmla="val 112362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rgbClr val="FF0000"/>
                </a:solidFill>
              </a:rPr>
              <a:t>d</a:t>
            </a:r>
            <a:r>
              <a:rPr lang="en-US" altLang="zh-TW" sz="2000" dirty="0" smtClean="0">
                <a:solidFill>
                  <a:srgbClr val="FF0000"/>
                </a:solidFill>
              </a:rPr>
              <a:t>atabase e.g. db11 , Rdb2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db11 is for Group11,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Rdb2 is for Random2.</a:t>
            </a:r>
          </a:p>
        </p:txBody>
      </p:sp>
    </p:spTree>
    <p:extLst>
      <p:ext uri="{BB962C8B-B14F-4D97-AF65-F5344CB8AC3E}">
        <p14:creationId xmlns:p14="http://schemas.microsoft.com/office/powerpoint/2010/main" val="28563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新細明體" pitchFamily="18" charset="-120"/>
              </a:rPr>
              <a:t>Run MySQL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(Pre-cautionary) dropping the table</a:t>
            </a: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HK" sz="3600" dirty="0" smtClean="0"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dirty="0" smtClean="0"/>
              <a:t>Create Table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altLang="zh-TW" dirty="0"/>
              <a:t>Show the table schema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982752" y="1988840"/>
            <a:ext cx="426270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DROP TABLE IF EXISTS S1;</a:t>
            </a:r>
          </a:p>
        </p:txBody>
      </p:sp>
      <p:sp>
        <p:nvSpPr>
          <p:cNvPr id="5" name="矩形 4"/>
          <p:cNvSpPr/>
          <p:nvPr/>
        </p:nvSpPr>
        <p:spPr>
          <a:xfrm>
            <a:off x="982752" y="2996952"/>
            <a:ext cx="525658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CREATE TABLE S1(</a:t>
            </a:r>
          </a:p>
          <a:p>
            <a:pPr>
              <a:defRPr/>
            </a:pPr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</a:t>
            </a:r>
            <a:r>
              <a:rPr lang="en-US" altLang="zh-TW" sz="2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sid</a:t>
            </a:r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integer primary key,</a:t>
            </a:r>
          </a:p>
          <a:p>
            <a:pPr>
              <a:defRPr/>
            </a:pPr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name </a:t>
            </a:r>
            <a:r>
              <a:rPr lang="en-US" altLang="zh-TW" sz="2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(30) not null,</a:t>
            </a:r>
          </a:p>
          <a:p>
            <a:pPr>
              <a:defRPr/>
            </a:pPr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year integer,</a:t>
            </a:r>
          </a:p>
          <a:p>
            <a:pPr>
              <a:defRPr/>
            </a:pPr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age integer);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矩形 4"/>
          <p:cNvSpPr/>
          <p:nvPr/>
        </p:nvSpPr>
        <p:spPr>
          <a:xfrm>
            <a:off x="1012611" y="5733256"/>
            <a:ext cx="23762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DESCRIBE S1;</a:t>
            </a:r>
          </a:p>
        </p:txBody>
      </p:sp>
      <p:pic>
        <p:nvPicPr>
          <p:cNvPr id="2" name="Picture 1" descr="linux1.cse.cuhk.edu.hk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39" y="3429000"/>
            <a:ext cx="376126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3.Connect to MySQL(In 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Download</a:t>
            </a:r>
            <a:r>
              <a:rPr lang="en-US" dirty="0" smtClean="0"/>
              <a:t> and unzip </a:t>
            </a:r>
            <a:r>
              <a:rPr lang="en-US" dirty="0"/>
              <a:t>to get </a:t>
            </a:r>
            <a:r>
              <a:rPr lang="en-US" dirty="0" smtClean="0"/>
              <a:t>“mysql-connector-java-version.jar”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/>
              <a:t>When running your java code, include the path of </a:t>
            </a:r>
            <a:r>
              <a:rPr lang="en-US" dirty="0"/>
              <a:t>“mysql-connector-java-version.jar”</a:t>
            </a:r>
            <a:endParaRPr lang="en-US" dirty="0">
              <a:hlinkClick r:id="rId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文字方塊 3"/>
          <p:cNvSpPr txBox="1"/>
          <p:nvPr/>
        </p:nvSpPr>
        <p:spPr>
          <a:xfrm>
            <a:off x="1115616" y="4914022"/>
            <a:ext cx="647164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java –</a:t>
            </a:r>
            <a:r>
              <a:rPr lang="en-US" altLang="zh-TW" sz="2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cp</a:t>
            </a:r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.: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</a:rPr>
              <a:t>path_to_connector</a:t>
            </a:r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3170proj</a:t>
            </a:r>
          </a:p>
        </p:txBody>
      </p:sp>
    </p:spTree>
    <p:extLst>
      <p:ext uri="{BB962C8B-B14F-4D97-AF65-F5344CB8AC3E}">
        <p14:creationId xmlns:p14="http://schemas.microsoft.com/office/powerpoint/2010/main" val="12507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3.Connect to MySQL(In </a:t>
            </a:r>
            <a:r>
              <a:rPr lang="en-US" altLang="zh-TW" dirty="0" smtClean="0"/>
              <a:t>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86916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More Detail can be found in </a:t>
            </a:r>
            <a:r>
              <a:rPr lang="en-US" dirty="0" smtClean="0">
                <a:hlinkClick r:id="rId2"/>
              </a:rPr>
              <a:t>Connecting </a:t>
            </a:r>
            <a:r>
              <a:rPr lang="en-US" dirty="0">
                <a:hlinkClick r:id="rId2"/>
              </a:rPr>
              <a:t>to MySQL Using the </a:t>
            </a:r>
            <a:r>
              <a:rPr lang="en-US" dirty="0" smtClean="0">
                <a:hlinkClick r:id="rId2"/>
              </a:rPr>
              <a:t>JDBC</a:t>
            </a:r>
            <a:r>
              <a:rPr lang="en-US" dirty="0">
                <a:hlinkClick r:id="rId2"/>
              </a:rPr>
              <a:t> </a:t>
            </a:r>
            <a:r>
              <a:rPr lang="en-US" dirty="0" err="1">
                <a:hlinkClick r:id="rId2"/>
              </a:rPr>
              <a:t>DriverManager</a:t>
            </a:r>
            <a:r>
              <a:rPr lang="en-US" dirty="0">
                <a:hlinkClick r:id="rId2"/>
              </a:rPr>
              <a:t> </a:t>
            </a:r>
            <a:r>
              <a:rPr lang="en-US" dirty="0" smtClean="0">
                <a:hlinkClick r:id="rId2"/>
              </a:rPr>
              <a:t>Interface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63" y="1484784"/>
            <a:ext cx="652381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3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新細明體" pitchFamily="18" charset="-120"/>
              </a:rPr>
              <a:t>4.Run MySQL </a:t>
            </a:r>
            <a:r>
              <a:rPr lang="en-US" altLang="zh-CN" dirty="0">
                <a:ea typeface="新細明體" pitchFamily="18" charset="-120"/>
              </a:rPr>
              <a:t>Statement </a:t>
            </a:r>
            <a:r>
              <a:rPr lang="en-US" altLang="en-US" dirty="0">
                <a:ea typeface="新細明體" pitchFamily="18" charset="-120"/>
              </a:rPr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Method 1:(</a:t>
            </a:r>
            <a:r>
              <a:rPr lang="en-US" b="1" dirty="0" smtClean="0">
                <a:solidFill>
                  <a:srgbClr val="0070C0"/>
                </a:solidFill>
              </a:rPr>
              <a:t>Statement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</a:t>
            </a:r>
            <a:r>
              <a:rPr lang="en-US" dirty="0" smtClean="0"/>
              <a:t>***;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Connection</a:t>
            </a:r>
            <a:r>
              <a:rPr lang="en-US" dirty="0" smtClean="0"/>
              <a:t> con= </a:t>
            </a:r>
            <a:r>
              <a:rPr lang="en-US" dirty="0"/>
              <a:t>***;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Statement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 smtClean="0"/>
              <a:t>con.createStatement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sql</a:t>
            </a:r>
            <a:r>
              <a:rPr lang="en-US" dirty="0" smtClean="0"/>
              <a:t> involved </a:t>
            </a:r>
            <a:r>
              <a:rPr lang="en-US" dirty="0"/>
              <a:t>create, insert, update, drop, </a:t>
            </a:r>
            <a:r>
              <a:rPr lang="en-US" dirty="0" smtClean="0"/>
              <a:t>delete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 smtClean="0"/>
              <a:t>stmt.executeUpdate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For select query: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details can be found in </a:t>
            </a:r>
            <a:r>
              <a:rPr lang="en-US" dirty="0">
                <a:hlinkClick r:id="rId2"/>
              </a:rPr>
              <a:t>Using JDBC Statement Objects to Execute SQL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9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For statement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/>
              <a:t>= "SELECT * FROM student WHERE age = </a:t>
            </a:r>
            <a:r>
              <a:rPr lang="en-US" dirty="0" smtClean="0">
                <a:solidFill>
                  <a:srgbClr val="FF0000"/>
                </a:solidFill>
              </a:rPr>
              <a:t>%s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gender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‘%s’</a:t>
            </a:r>
            <a:r>
              <a:rPr lang="en-US" dirty="0" smtClean="0"/>
              <a:t>;"</a:t>
            </a:r>
            <a:endParaRPr lang="en-US" dirty="0"/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aUserInputAge</a:t>
            </a:r>
            <a:r>
              <a:rPr lang="en-US" dirty="0"/>
              <a:t> = ***;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String </a:t>
            </a:r>
            <a:r>
              <a:rPr lang="en-US" dirty="0" err="1" smtClean="0"/>
              <a:t>aUserInputGender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***;</a:t>
            </a:r>
          </a:p>
          <a:p>
            <a:pPr marL="0" indent="0">
              <a:buNone/>
            </a:pPr>
            <a:r>
              <a:rPr lang="en-US" dirty="0" err="1" smtClean="0"/>
              <a:t>sql</a:t>
            </a:r>
            <a:r>
              <a:rPr lang="en-US" dirty="0" smtClean="0"/>
              <a:t> = </a:t>
            </a:r>
            <a:r>
              <a:rPr lang="en-US" dirty="0" err="1" smtClean="0"/>
              <a:t>String.format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, </a:t>
            </a:r>
            <a:r>
              <a:rPr lang="en-US" dirty="0" err="1" smtClean="0"/>
              <a:t>aUserInputAge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aUserInputGender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Connection</a:t>
            </a:r>
            <a:r>
              <a:rPr lang="en-US" dirty="0"/>
              <a:t> </a:t>
            </a:r>
            <a:r>
              <a:rPr lang="en-US" dirty="0" smtClean="0"/>
              <a:t>con= </a:t>
            </a:r>
            <a:r>
              <a:rPr lang="en-US" dirty="0"/>
              <a:t>***;</a:t>
            </a:r>
          </a:p>
          <a:p>
            <a:pPr marL="0" indent="0">
              <a:buNone/>
            </a:pPr>
            <a:r>
              <a:rPr lang="en-US" sz="3100" dirty="0" smtClean="0">
                <a:solidFill>
                  <a:srgbClr val="0070C0"/>
                </a:solidFill>
              </a:rPr>
              <a:t>Statement </a:t>
            </a:r>
            <a:r>
              <a:rPr lang="en-US" dirty="0" err="1" smtClean="0"/>
              <a:t>stmt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con.createStatement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sz="3100" dirty="0" err="1" smtClean="0">
                <a:solidFill>
                  <a:srgbClr val="0070C0"/>
                </a:solidFill>
              </a:rPr>
              <a:t>ResultSet</a:t>
            </a:r>
            <a:r>
              <a:rPr lang="en-US" dirty="0" smtClean="0"/>
              <a:t> 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 smtClean="0"/>
              <a:t>stmt.executeQuery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16</a:t>
            </a:fld>
            <a:endParaRPr lang="zh-TW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27584" y="2348880"/>
            <a:ext cx="4104456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9752" y="2348880"/>
            <a:ext cx="1224136" cy="1728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ular Callout 4"/>
          <p:cNvSpPr/>
          <p:nvPr/>
        </p:nvSpPr>
        <p:spPr>
          <a:xfrm>
            <a:off x="3419872" y="2564904"/>
            <a:ext cx="4752528" cy="2016224"/>
          </a:xfrm>
          <a:prstGeom prst="wedgeRectCallout">
            <a:avLst>
              <a:gd name="adj1" fmla="val -46328"/>
              <a:gd name="adj2" fmla="val -6023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you write gender = %s here,</a:t>
            </a:r>
          </a:p>
          <a:p>
            <a:r>
              <a:rPr lang="en-US" dirty="0" smtClean="0"/>
              <a:t>then your </a:t>
            </a:r>
            <a:r>
              <a:rPr lang="en-US" dirty="0" err="1" smtClean="0"/>
              <a:t>sql</a:t>
            </a:r>
            <a:r>
              <a:rPr lang="en-US" dirty="0" smtClean="0"/>
              <a:t> statement may be:</a:t>
            </a:r>
          </a:p>
          <a:p>
            <a:r>
              <a:rPr lang="en-US" dirty="0" smtClean="0"/>
              <a:t>SELECT * FROM student</a:t>
            </a:r>
          </a:p>
          <a:p>
            <a:r>
              <a:rPr lang="en-US" dirty="0" smtClean="0"/>
              <a:t>WHERE age = 20 and gender = male;</a:t>
            </a:r>
          </a:p>
          <a:p>
            <a:r>
              <a:rPr lang="en-US" dirty="0" smtClean="0"/>
              <a:t>Notice that male is regarded as a column name instead of a string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新細明體" pitchFamily="18" charset="-120"/>
              </a:rPr>
              <a:t>4.Run MySQL </a:t>
            </a:r>
            <a:r>
              <a:rPr lang="en-US" altLang="zh-CN" dirty="0">
                <a:ea typeface="新細明體" pitchFamily="18" charset="-120"/>
              </a:rPr>
              <a:t>Statement </a:t>
            </a:r>
            <a:r>
              <a:rPr lang="en-US" altLang="en-US" dirty="0">
                <a:ea typeface="新細明體" pitchFamily="18" charset="-120"/>
              </a:rPr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Method 2:(</a:t>
            </a:r>
            <a:r>
              <a:rPr lang="en-US" b="1" dirty="0" err="1">
                <a:solidFill>
                  <a:srgbClr val="0070C0"/>
                </a:solidFill>
              </a:rPr>
              <a:t>PreparedStatement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psql</a:t>
            </a:r>
            <a:r>
              <a:rPr lang="en-US" dirty="0"/>
              <a:t> = "SELECT * FROM student WHERE age = 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and gender = </a:t>
            </a:r>
            <a:r>
              <a:rPr lang="en-US" dirty="0" smtClean="0">
                <a:solidFill>
                  <a:srgbClr val="FF0000"/>
                </a:solidFill>
              </a:rPr>
              <a:t>? </a:t>
            </a:r>
            <a:r>
              <a:rPr lang="en-US" dirty="0" smtClean="0"/>
              <a:t>;"</a:t>
            </a:r>
            <a:endParaRPr lang="en-US" dirty="0"/>
          </a:p>
          <a:p>
            <a:pPr marL="0" indent="0">
              <a:buNone/>
            </a:pPr>
            <a:r>
              <a:rPr lang="en-US" sz="3100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/>
              <a:t>aUserInputAge</a:t>
            </a:r>
            <a:r>
              <a:rPr lang="en-US" dirty="0"/>
              <a:t> = ***;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String </a:t>
            </a:r>
            <a:r>
              <a:rPr lang="en-US" dirty="0" err="1" smtClean="0"/>
              <a:t>aUserInputGender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***;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Connection</a:t>
            </a:r>
            <a:r>
              <a:rPr lang="en-US" dirty="0"/>
              <a:t> conn= ***;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70C0"/>
                </a:solidFill>
              </a:rPr>
              <a:t>PreparedStatement</a:t>
            </a: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dirty="0" err="1"/>
              <a:t>pstmt</a:t>
            </a:r>
            <a:r>
              <a:rPr lang="en-US" dirty="0"/>
              <a:t> = </a:t>
            </a:r>
            <a:r>
              <a:rPr lang="en-US" dirty="0" err="1"/>
              <a:t>conn.prepareStatement</a:t>
            </a:r>
            <a:r>
              <a:rPr lang="en-US" dirty="0"/>
              <a:t>(</a:t>
            </a:r>
            <a:r>
              <a:rPr lang="en-US" dirty="0" err="1"/>
              <a:t>psql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pstmt.setInt</a:t>
            </a:r>
            <a:r>
              <a:rPr lang="en-US" dirty="0"/>
              <a:t>(1,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aUserInputAge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pstmt.setString</a:t>
            </a:r>
            <a:r>
              <a:rPr lang="en-US" dirty="0"/>
              <a:t>(2, </a:t>
            </a:r>
            <a:r>
              <a:rPr lang="en-US" dirty="0" err="1" smtClean="0"/>
              <a:t>aUserInputGender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sz="3100" dirty="0" err="1">
                <a:solidFill>
                  <a:srgbClr val="0070C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/>
              <a:t>pstmt.executeQuery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details can be found in </a:t>
            </a:r>
            <a:r>
              <a:rPr lang="en-US" dirty="0" err="1" smtClean="0">
                <a:hlinkClick r:id="rId2"/>
              </a:rPr>
              <a:t>PreparedStatement</a:t>
            </a:r>
            <a:r>
              <a:rPr lang="en-US" dirty="0" smtClean="0">
                <a:hlinkClick r:id="rId2"/>
              </a:rPr>
              <a:t> interface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17</a:t>
            </a:fld>
            <a:endParaRPr lang="zh-TW" alt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23728" y="2276872"/>
            <a:ext cx="5184576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619672" y="2636912"/>
            <a:ext cx="216024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records in </a:t>
            </a:r>
            <a:r>
              <a:rPr lang="en-US" dirty="0" err="1" smtClean="0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“SELECT </a:t>
            </a:r>
            <a:r>
              <a:rPr lang="en-US" dirty="0" smtClean="0">
                <a:solidFill>
                  <a:srgbClr val="FF0000"/>
                </a:solidFill>
              </a:rPr>
              <a:t>name, age </a:t>
            </a:r>
            <a:r>
              <a:rPr lang="en-US" dirty="0"/>
              <a:t>FROM </a:t>
            </a:r>
            <a:r>
              <a:rPr lang="en-US" dirty="0" smtClean="0"/>
              <a:t>student; ”</a:t>
            </a:r>
          </a:p>
          <a:p>
            <a:pPr marL="0" indent="0">
              <a:buNone/>
            </a:pPr>
            <a:r>
              <a:rPr lang="en-US" dirty="0" smtClean="0"/>
              <a:t>…….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70C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 smtClean="0"/>
              <a:t>stmt.executeQuery</a:t>
            </a:r>
            <a:r>
              <a:rPr lang="en-US" dirty="0" smtClean="0"/>
              <a:t>(</a:t>
            </a:r>
            <a:r>
              <a:rPr lang="en-US" altLang="zh-CN" dirty="0" err="1" smtClean="0"/>
              <a:t>sql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dirty="0"/>
              <a:t>(!</a:t>
            </a:r>
            <a:r>
              <a:rPr lang="en-US" dirty="0" err="1"/>
              <a:t>resultSet.isBeforeFirst</a:t>
            </a:r>
            <a:r>
              <a:rPr lang="en-US" dirty="0" smtClean="0"/>
              <a:t>())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("No records found</a:t>
            </a:r>
            <a:r>
              <a:rPr lang="en-US" dirty="0" smtClean="0"/>
              <a:t>.");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marL="0" indent="0">
              <a:buNone/>
            </a:pPr>
            <a:r>
              <a:rPr lang="en-US" dirty="0" smtClean="0"/>
              <a:t>	while(</a:t>
            </a:r>
            <a:r>
              <a:rPr lang="en-US" dirty="0" err="1" smtClean="0"/>
              <a:t>resultSet.next</a:t>
            </a:r>
            <a:r>
              <a:rPr lang="en-US" dirty="0" smtClean="0"/>
              <a:t>()){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resultSet.getString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resultSet.get</a:t>
            </a:r>
            <a:r>
              <a:rPr lang="en-US" altLang="zh-CN" dirty="0" err="1" smtClean="0"/>
              <a:t>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“age”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More details can be found in </a:t>
            </a:r>
            <a:r>
              <a:rPr lang="en-US" dirty="0" smtClean="0">
                <a:hlinkClick r:id="rId2"/>
              </a:rPr>
              <a:t>JDBC: </a:t>
            </a:r>
            <a:r>
              <a:rPr lang="en-US" dirty="0" err="1" smtClean="0">
                <a:hlinkClick r:id="rId2"/>
              </a:rPr>
              <a:t>ResultSet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6444208" y="3435790"/>
            <a:ext cx="230425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Either column index or column name is 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5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en-US" dirty="0" smtClean="0">
                <a:ea typeface="新細明體" pitchFamily="18" charset="-120"/>
              </a:rPr>
              <a:t>Items to Learn</a:t>
            </a:r>
            <a:endParaRPr lang="en-US" altLang="en-US" dirty="0" smtClean="0">
              <a:ea typeface="新細明體" pitchFamily="18" charset="-120"/>
            </a:endParaRP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 smtClean="0">
                <a:ea typeface="新細明體" pitchFamily="18" charset="-120"/>
              </a:rPr>
              <a:t>CSE VPN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>
                <a:ea typeface="新細明體" pitchFamily="18" charset="-120"/>
              </a:rPr>
              <a:t>Connect to Linux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>
                <a:ea typeface="新細明體" pitchFamily="18" charset="-120"/>
              </a:rPr>
              <a:t>Connect to your MySQL Database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 smtClean="0">
                <a:ea typeface="新細明體" pitchFamily="18" charset="-120"/>
              </a:rPr>
              <a:t>In terminal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 smtClean="0">
                <a:ea typeface="新細明體" pitchFamily="18" charset="-120"/>
              </a:rPr>
              <a:t>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>
                <a:ea typeface="新細明體" pitchFamily="18" charset="-120"/>
              </a:rPr>
              <a:t>Run MySQL </a:t>
            </a:r>
            <a:r>
              <a:rPr lang="en-US" altLang="zh-CN" dirty="0" smtClean="0">
                <a:ea typeface="新細明體" pitchFamily="18" charset="-120"/>
              </a:rPr>
              <a:t>Statement </a:t>
            </a:r>
            <a:r>
              <a:rPr lang="en-US" altLang="en-US" dirty="0" smtClean="0">
                <a:ea typeface="新細明體" pitchFamily="18" charset="-120"/>
              </a:rPr>
              <a:t>in Java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新細明體" pitchFamily="18" charset="-120"/>
              </a:rPr>
              <a:t>1.CSE VPN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新細明體" pitchFamily="18" charset="-120"/>
              </a:rPr>
              <a:t>Similar to </a:t>
            </a:r>
            <a:r>
              <a:rPr lang="en-US" altLang="zh-CN" dirty="0" smtClean="0">
                <a:ea typeface="新細明體" pitchFamily="18" charset="-120"/>
                <a:hlinkClick r:id="rId2"/>
              </a:rPr>
              <a:t>CUHK VPN</a:t>
            </a:r>
            <a:r>
              <a:rPr lang="en-US" altLang="zh-CN" dirty="0" smtClean="0">
                <a:ea typeface="新細明體" pitchFamily="18" charset="-120"/>
              </a:rPr>
              <a:t>, except:</a:t>
            </a:r>
            <a:endParaRPr lang="en-US" altLang="en-US" dirty="0" smtClean="0">
              <a:ea typeface="新細明體" pitchFamily="18" charset="-120"/>
            </a:endParaRPr>
          </a:p>
          <a:p>
            <a:endParaRPr lang="en-US" altLang="en-US" dirty="0" smtClean="0">
              <a:ea typeface="新細明體" pitchFamily="18" charset="-120"/>
            </a:endParaRPr>
          </a:p>
          <a:p>
            <a:endParaRPr lang="en-US" altLang="en-US" dirty="0">
              <a:ea typeface="新細明體" pitchFamily="18" charset="-120"/>
            </a:endParaRPr>
          </a:p>
          <a:p>
            <a:endParaRPr lang="en-US" altLang="en-US" dirty="0" smtClean="0">
              <a:ea typeface="新細明體" pitchFamily="18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2896"/>
            <a:ext cx="7590645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2.Connect </a:t>
            </a:r>
            <a:r>
              <a:rPr lang="en-US" altLang="zh-TW" dirty="0"/>
              <a:t>to Linux </a:t>
            </a:r>
            <a:r>
              <a:rPr lang="en-US" altLang="zh-TW" dirty="0" smtClean="0"/>
              <a:t>Servers</a:t>
            </a:r>
            <a:endParaRPr lang="zh-TW" altLang="en-US" b="1" dirty="0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Host Name: linux1.cse.cuhk.edu.hk</a:t>
            </a:r>
          </a:p>
          <a:p>
            <a:pPr eaLnBrk="1" hangingPunct="1"/>
            <a:r>
              <a:rPr lang="en-US" altLang="zh-TW" dirty="0" smtClean="0"/>
              <a:t>Port: 22</a:t>
            </a:r>
          </a:p>
          <a:p>
            <a:pPr eaLnBrk="1" hangingPunct="1"/>
            <a:r>
              <a:rPr lang="en-US" altLang="zh-TW" dirty="0" smtClean="0"/>
              <a:t>For Linux System, just type in the terminal: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For other system, may need some tools.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568" y="5261711"/>
            <a:ext cx="7859216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  <a:hlinkClick r:id="rId2"/>
              </a:rPr>
              <a:t>Git Bash</a:t>
            </a:r>
            <a:endParaRPr lang="en-US" sz="2400" dirty="0" smtClean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hlinkClick r:id="rId2"/>
              </a:rPr>
              <a:t>Putty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SSH Secure Shell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021" y="3543200"/>
            <a:ext cx="785921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ssh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linux1.cse.cuhk.edu.hk </a:t>
            </a:r>
            <a:r>
              <a:rPr lang="mr-IN" altLang="zh-TW" sz="2400" dirty="0" smtClean="0"/>
              <a:t>–</a:t>
            </a:r>
            <a:r>
              <a:rPr lang="en-US" altLang="zh-TW" sz="2400" dirty="0" smtClean="0"/>
              <a:t>p 22 </a:t>
            </a:r>
            <a:r>
              <a:rPr lang="en-US" altLang="zh-TW" sz="2400" dirty="0"/>
              <a:t>-l username</a:t>
            </a:r>
          </a:p>
        </p:txBody>
      </p:sp>
    </p:spTree>
    <p:extLst>
      <p:ext uri="{BB962C8B-B14F-4D97-AF65-F5344CB8AC3E}">
        <p14:creationId xmlns:p14="http://schemas.microsoft.com/office/powerpoint/2010/main" val="11340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screenCap_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557352"/>
            <a:ext cx="3723972" cy="3599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Connect to Linux Servers via Putty 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圖片 7" descr="screenCap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2078782"/>
            <a:ext cx="3290840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圖說文字 8"/>
          <p:cNvSpPr/>
          <p:nvPr/>
        </p:nvSpPr>
        <p:spPr>
          <a:xfrm>
            <a:off x="4860032" y="5113504"/>
            <a:ext cx="2952328" cy="691759"/>
          </a:xfrm>
          <a:prstGeom prst="wedgeRectCallout">
            <a:avLst>
              <a:gd name="adj1" fmla="val -21086"/>
              <a:gd name="adj2" fmla="val -191048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Click “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Yes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” if this window appears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ux1.cse.cuhk.edu.hk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26" y="2204864"/>
            <a:ext cx="6722440" cy="342595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Connect to Linux Servers via Putty (2)</a:t>
            </a:r>
            <a:endParaRPr lang="zh-TW" altLang="en-US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291386" y="2607295"/>
            <a:ext cx="385261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For the sake of security, our CSE Linux server will 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not show </a:t>
            </a:r>
            <a:r>
              <a:rPr lang="en-US" altLang="en-US" sz="18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**** 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while you </a:t>
            </a:r>
            <a:r>
              <a:rPr lang="en-US" altLang="en-US" sz="18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are typing a password.</a:t>
            </a:r>
            <a:endParaRPr lang="en-US" altLang="en-US" sz="1800" dirty="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1475656" y="1412776"/>
            <a:ext cx="6192688" cy="792088"/>
          </a:xfrm>
          <a:prstGeom prst="wedgeRectCallout">
            <a:avLst>
              <a:gd name="adj1" fmla="val -34526"/>
              <a:gd name="adj2" fmla="val 8393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Type the “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username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” and “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password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” of your CSE Linux/Windows Account. Then press “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enter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矩形圖說文字 7"/>
          <p:cNvSpPr/>
          <p:nvPr/>
        </p:nvSpPr>
        <p:spPr>
          <a:xfrm>
            <a:off x="1528355" y="5834663"/>
            <a:ext cx="3475693" cy="618673"/>
          </a:xfrm>
          <a:prstGeom prst="wedgeRectCallout">
            <a:avLst>
              <a:gd name="adj1" fmla="val 7307"/>
              <a:gd name="adj2" fmla="val -117244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Type </a:t>
            </a:r>
            <a:r>
              <a:rPr lang="en-US" altLang="zh-TW" sz="2400" dirty="0" smtClean="0">
                <a:solidFill>
                  <a:srgbClr val="FF0000"/>
                </a:solidFill>
              </a:rPr>
              <a:t>logout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 or </a:t>
            </a:r>
            <a:r>
              <a:rPr lang="en-US" altLang="zh-TW" sz="2400" dirty="0" smtClean="0">
                <a:solidFill>
                  <a:srgbClr val="FF0000"/>
                </a:solidFill>
              </a:rPr>
              <a:t>exit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 to quit.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Connect to Linux </a:t>
            </a:r>
            <a:r>
              <a:rPr lang="en-US" altLang="zh-TW" dirty="0" smtClean="0"/>
              <a:t>Servers</a:t>
            </a:r>
            <a:br>
              <a:rPr lang="en-US" altLang="zh-TW" dirty="0" smtClean="0"/>
            </a:br>
            <a:r>
              <a:rPr lang="en-US" altLang="zh-TW" dirty="0" smtClean="0"/>
              <a:t>via SSH Secure Shell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9"/>
            <a:ext cx="4373633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00808"/>
            <a:ext cx="4392488" cy="36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Connect to Linux </a:t>
            </a:r>
            <a:r>
              <a:rPr lang="en-US" altLang="zh-TW" dirty="0" smtClean="0"/>
              <a:t>Servers</a:t>
            </a:r>
            <a:br>
              <a:rPr lang="en-US" altLang="zh-TW" dirty="0" smtClean="0"/>
            </a:br>
            <a:r>
              <a:rPr lang="en-US" altLang="zh-TW" dirty="0" smtClean="0"/>
              <a:t>via SSH Secure Shell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4088487" cy="3417243"/>
          </a:xfrm>
          <a:prstGeom prst="rect">
            <a:avLst/>
          </a:prstGeom>
        </p:spPr>
      </p:pic>
      <p:pic>
        <p:nvPicPr>
          <p:cNvPr id="6" name="Picture 5" descr="linux7.cse.cuhk.edu.hk - default - SSH Secure She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1772816"/>
            <a:ext cx="452744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ux1.cse.cuhk.edu.hk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78" y="4077072"/>
            <a:ext cx="6963747" cy="2667372"/>
          </a:xfrm>
          <a:prstGeom prst="rect">
            <a:avLst/>
          </a:prstGeom>
        </p:spPr>
      </p:pic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3.Connect to MySQL(In terminal)</a:t>
            </a:r>
            <a:endParaRPr lang="zh-TW" altLang="en-US" dirty="0" smtClean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TW" sz="2800" dirty="0" smtClean="0"/>
              <a:t>After you login successfully, type:</a:t>
            </a:r>
          </a:p>
          <a:p>
            <a:pPr marL="0" indent="0" eaLnBrk="1" hangingPunct="1">
              <a:buNone/>
            </a:pPr>
            <a:endParaRPr lang="en-US" altLang="zh-TW" sz="2800" dirty="0" smtClean="0"/>
          </a:p>
          <a:p>
            <a:pPr marL="0" indent="0" eaLnBrk="1" hangingPunct="1">
              <a:buNone/>
            </a:pPr>
            <a:r>
              <a:rPr lang="en-US" altLang="zh-TW" sz="2800" dirty="0" smtClean="0"/>
              <a:t>to access MySQL using your MySQL account.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sp>
        <p:nvSpPr>
          <p:cNvPr id="7" name="矩形圖說文字 7"/>
          <p:cNvSpPr/>
          <p:nvPr/>
        </p:nvSpPr>
        <p:spPr>
          <a:xfrm>
            <a:off x="1907704" y="3068960"/>
            <a:ext cx="4248472" cy="864096"/>
          </a:xfrm>
          <a:prstGeom prst="wedgeRectCallout">
            <a:avLst>
              <a:gd name="adj1" fmla="val 36345"/>
              <a:gd name="adj2" fmla="val 95456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username is your group name,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e.g. Group11 , Random2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d</a:t>
            </a:r>
            <a:r>
              <a:rPr lang="en-US" altLang="zh-TW" sz="2000" dirty="0" smtClean="0">
                <a:solidFill>
                  <a:srgbClr val="FF0000"/>
                </a:solidFill>
              </a:rPr>
              <a:t>efault password: CSCI3170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文字方塊 3"/>
          <p:cNvSpPr txBox="1"/>
          <p:nvPr/>
        </p:nvSpPr>
        <p:spPr>
          <a:xfrm>
            <a:off x="1073179" y="2204864"/>
            <a:ext cx="643766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rgbClr val="FF0000"/>
                </a:solidFill>
              </a:rPr>
              <a:t>mysql</a:t>
            </a:r>
            <a:r>
              <a:rPr lang="en-US" altLang="zh-TW" sz="2400" b="1" dirty="0">
                <a:solidFill>
                  <a:srgbClr val="FF0000"/>
                </a:solidFill>
              </a:rPr>
              <a:t> -</a:t>
            </a:r>
            <a:r>
              <a:rPr lang="en-US" altLang="zh-CN" sz="2400" b="1" dirty="0">
                <a:solidFill>
                  <a:srgbClr val="FF0000"/>
                </a:solidFill>
              </a:rPr>
              <a:t>-host=</a:t>
            </a:r>
            <a:r>
              <a:rPr lang="en-US" altLang="zh-CN" sz="2400" b="1" dirty="0" err="1">
                <a:solidFill>
                  <a:srgbClr val="FF0000"/>
                </a:solidFill>
              </a:rPr>
              <a:t>projgw</a:t>
            </a:r>
            <a:r>
              <a:rPr lang="en-US" altLang="zh-CN" sz="2400" b="1" dirty="0">
                <a:solidFill>
                  <a:srgbClr val="FF0000"/>
                </a:solidFill>
              </a:rPr>
              <a:t> --port=2633 -</a:t>
            </a:r>
            <a:r>
              <a:rPr lang="en-US" altLang="zh-TW" sz="2400" b="1" dirty="0">
                <a:solidFill>
                  <a:srgbClr val="FF0000"/>
                </a:solidFill>
              </a:rPr>
              <a:t>u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username </a:t>
            </a:r>
            <a:r>
              <a:rPr lang="mr-IN" altLang="zh-TW" sz="2400" b="1" dirty="0">
                <a:solidFill>
                  <a:srgbClr val="FF0000"/>
                </a:solidFill>
              </a:rPr>
              <a:t>–</a:t>
            </a:r>
            <a:r>
              <a:rPr lang="en-US" altLang="zh-TW" sz="2400" b="1" dirty="0">
                <a:solidFill>
                  <a:srgbClr val="FF0000"/>
                </a:solidFill>
              </a:rPr>
              <a:t>p</a:t>
            </a:r>
            <a:endParaRPr lang="en-US" altLang="zh-TW" sz="24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</TotalTime>
  <Words>637</Words>
  <Application>Microsoft Macintosh PowerPoint</Application>
  <PresentationFormat>On-screen Show (4:3)</PresentationFormat>
  <Paragraphs>140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Consolas</vt:lpstr>
      <vt:lpstr>Lucida Console</vt:lpstr>
      <vt:lpstr>Mangal</vt:lpstr>
      <vt:lpstr>宋体</vt:lpstr>
      <vt:lpstr>新細明體</vt:lpstr>
      <vt:lpstr>Arial</vt:lpstr>
      <vt:lpstr>Office 佈景主題</vt:lpstr>
      <vt:lpstr>CSCI3170 Introduction to Database Systems</vt:lpstr>
      <vt:lpstr>Items to Learn</vt:lpstr>
      <vt:lpstr>1.CSE VPN</vt:lpstr>
      <vt:lpstr>2.Connect to Linux Servers</vt:lpstr>
      <vt:lpstr>Connect to Linux Servers via Putty (1)</vt:lpstr>
      <vt:lpstr>Connect to Linux Servers via Putty (2)</vt:lpstr>
      <vt:lpstr>Connect to Linux Servers via SSH Secure Shell (1)</vt:lpstr>
      <vt:lpstr>Connect to Linux Servers via SSH Secure Shell (2)</vt:lpstr>
      <vt:lpstr>3.Connect to MySQL(In terminal)</vt:lpstr>
      <vt:lpstr>Change Password</vt:lpstr>
      <vt:lpstr>Use your database</vt:lpstr>
      <vt:lpstr>Run MySQL Statements</vt:lpstr>
      <vt:lpstr>3.Connect to MySQL(In Java)</vt:lpstr>
      <vt:lpstr>3.Connect to MySQL(In Java)</vt:lpstr>
      <vt:lpstr>4.Run MySQL Statement in Java</vt:lpstr>
      <vt:lpstr>For statement with Parameters</vt:lpstr>
      <vt:lpstr>4.Run MySQL Statement in Java</vt:lpstr>
      <vt:lpstr>Output records in ResultSet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kesterleeky</dc:creator>
  <cp:lastModifiedBy>Microsoft Office User</cp:lastModifiedBy>
  <cp:revision>221</cp:revision>
  <dcterms:created xsi:type="dcterms:W3CDTF">2016-01-10T16:47:11Z</dcterms:created>
  <dcterms:modified xsi:type="dcterms:W3CDTF">2019-10-12T06:37:54Z</dcterms:modified>
</cp:coreProperties>
</file>