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00" r:id="rId3"/>
    <p:sldId id="260" r:id="rId4"/>
    <p:sldId id="261" r:id="rId5"/>
    <p:sldId id="275" r:id="rId6"/>
    <p:sldId id="263" r:id="rId7"/>
    <p:sldId id="276" r:id="rId8"/>
    <p:sldId id="266" r:id="rId9"/>
    <p:sldId id="277" r:id="rId10"/>
    <p:sldId id="279" r:id="rId11"/>
    <p:sldId id="268" r:id="rId12"/>
    <p:sldId id="280" r:id="rId13"/>
    <p:sldId id="267" r:id="rId14"/>
    <p:sldId id="278" r:id="rId15"/>
    <p:sldId id="270" r:id="rId16"/>
    <p:sldId id="274" r:id="rId17"/>
    <p:sldId id="281" r:id="rId18"/>
    <p:sldId id="292" r:id="rId19"/>
    <p:sldId id="294" r:id="rId20"/>
    <p:sldId id="299" r:id="rId21"/>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44" autoAdjust="0"/>
  </p:normalViewPr>
  <p:slideViewPr>
    <p:cSldViewPr>
      <p:cViewPr varScale="1">
        <p:scale>
          <a:sx n="114" d="100"/>
          <a:sy n="114" d="100"/>
        </p:scale>
        <p:origin x="146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新細明體" pitchFamily="18" charset="-120"/>
              </a:defRPr>
            </a:lvl1pPr>
          </a:lstStyle>
          <a:p>
            <a:pPr>
              <a:defRPr/>
            </a:pPr>
            <a:fld id="{5084295C-0A3A-452D-B4CA-8E1844FD050C}" type="datetimeFigureOut">
              <a:rPr lang="zh-TW" altLang="en-US"/>
              <a:pPr>
                <a:defRPr/>
              </a:pPr>
              <a:t>2019/10/21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新細明體" pitchFamily="18" charset="-120"/>
              </a:defRPr>
            </a:lvl1pPr>
          </a:lstStyle>
          <a:p>
            <a:pPr>
              <a:defRPr/>
            </a:pPr>
            <a:fld id="{02773922-DB6C-43BF-9738-045ECE485B32}" type="slidenum">
              <a:rPr lang="zh-TW" altLang="en-US"/>
              <a:pPr>
                <a:defRPr/>
              </a:pPr>
              <a:t>‹#›</a:t>
            </a:fld>
            <a:endParaRPr lang="zh-TW" altLang="en-US"/>
          </a:p>
        </p:txBody>
      </p:sp>
    </p:spTree>
    <p:extLst>
      <p:ext uri="{BB962C8B-B14F-4D97-AF65-F5344CB8AC3E}">
        <p14:creationId xmlns:p14="http://schemas.microsoft.com/office/powerpoint/2010/main" val="3396734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773922-DB6C-43BF-9738-045ECE485B32}" type="slidenum">
              <a:rPr lang="zh-TW" altLang="en-US" smtClean="0"/>
              <a:pPr>
                <a:defRPr/>
              </a:pPr>
              <a:t>1</a:t>
            </a:fld>
            <a:endParaRPr lang="zh-TW" altLang="en-US"/>
          </a:p>
        </p:txBody>
      </p:sp>
    </p:spTree>
    <p:extLst>
      <p:ext uri="{BB962C8B-B14F-4D97-AF65-F5344CB8AC3E}">
        <p14:creationId xmlns:p14="http://schemas.microsoft.com/office/powerpoint/2010/main" val="205952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773922-DB6C-43BF-9738-045ECE485B32}" type="slidenum">
              <a:rPr lang="zh-TW" altLang="en-US" smtClean="0"/>
              <a:pPr>
                <a:defRPr/>
              </a:pPr>
              <a:t>4</a:t>
            </a:fld>
            <a:endParaRPr lang="zh-TW" altLang="en-US"/>
          </a:p>
        </p:txBody>
      </p:sp>
    </p:spTree>
    <p:extLst>
      <p:ext uri="{BB962C8B-B14F-4D97-AF65-F5344CB8AC3E}">
        <p14:creationId xmlns:p14="http://schemas.microsoft.com/office/powerpoint/2010/main" val="2102442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Union first combine the two table, then remove the duplicate. The result of the set difference contains the tuples appears in the S1 but not in the S2. The result of the intersection contain the tuple appear in both S1 S2</a:t>
            </a:r>
          </a:p>
        </p:txBody>
      </p:sp>
      <p:sp>
        <p:nvSpPr>
          <p:cNvPr id="4" name="Slide Number Placeholder 3"/>
          <p:cNvSpPr>
            <a:spLocks noGrp="1"/>
          </p:cNvSpPr>
          <p:nvPr>
            <p:ph type="sldNum" sz="quarter" idx="5"/>
          </p:nvPr>
        </p:nvSpPr>
        <p:spPr/>
        <p:txBody>
          <a:bodyPr/>
          <a:lstStyle/>
          <a:p>
            <a:pPr>
              <a:defRPr/>
            </a:pPr>
            <a:fld id="{02773922-DB6C-43BF-9738-045ECE485B32}" type="slidenum">
              <a:rPr lang="zh-TW" altLang="en-US" smtClean="0"/>
              <a:pPr>
                <a:defRPr/>
              </a:pPr>
              <a:t>7</a:t>
            </a:fld>
            <a:endParaRPr lang="zh-TW" altLang="en-US"/>
          </a:p>
        </p:txBody>
      </p:sp>
    </p:spTree>
    <p:extLst>
      <p:ext uri="{BB962C8B-B14F-4D97-AF65-F5344CB8AC3E}">
        <p14:creationId xmlns:p14="http://schemas.microsoft.com/office/powerpoint/2010/main" val="47812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pick the first tuple in the R1, combine it with all the tuple in R2. We can see that the first two tuple in the new table are come from this way.</a:t>
            </a:r>
          </a:p>
        </p:txBody>
      </p:sp>
      <p:sp>
        <p:nvSpPr>
          <p:cNvPr id="4" name="Slide Number Placeholder 3"/>
          <p:cNvSpPr>
            <a:spLocks noGrp="1"/>
          </p:cNvSpPr>
          <p:nvPr>
            <p:ph type="sldNum" sz="quarter" idx="5"/>
          </p:nvPr>
        </p:nvSpPr>
        <p:spPr/>
        <p:txBody>
          <a:bodyPr/>
          <a:lstStyle/>
          <a:p>
            <a:pPr>
              <a:defRPr/>
            </a:pPr>
            <a:fld id="{02773922-DB6C-43BF-9738-045ECE485B32}" type="slidenum">
              <a:rPr lang="zh-TW" altLang="en-US" smtClean="0"/>
              <a:pPr>
                <a:defRPr/>
              </a:pPr>
              <a:t>8</a:t>
            </a:fld>
            <a:endParaRPr lang="zh-TW" altLang="en-US"/>
          </a:p>
        </p:txBody>
      </p:sp>
    </p:spTree>
    <p:extLst>
      <p:ext uri="{BB962C8B-B14F-4D97-AF65-F5344CB8AC3E}">
        <p14:creationId xmlns:p14="http://schemas.microsoft.com/office/powerpoint/2010/main" val="154446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two tuple in the new table are </a:t>
            </a:r>
            <a:r>
              <a:rPr lang="en-US" dirty="0" err="1"/>
              <a:t>sactisfy</a:t>
            </a:r>
            <a:r>
              <a:rPr lang="en-US" dirty="0"/>
              <a:t> the condition</a:t>
            </a:r>
          </a:p>
        </p:txBody>
      </p:sp>
      <p:sp>
        <p:nvSpPr>
          <p:cNvPr id="4" name="Slide Number Placeholder 3"/>
          <p:cNvSpPr>
            <a:spLocks noGrp="1"/>
          </p:cNvSpPr>
          <p:nvPr>
            <p:ph type="sldNum" sz="quarter" idx="5"/>
          </p:nvPr>
        </p:nvSpPr>
        <p:spPr/>
        <p:txBody>
          <a:bodyPr/>
          <a:lstStyle/>
          <a:p>
            <a:pPr>
              <a:defRPr/>
            </a:pPr>
            <a:fld id="{02773922-DB6C-43BF-9738-045ECE485B32}" type="slidenum">
              <a:rPr lang="zh-TW" altLang="en-US" smtClean="0"/>
              <a:pPr>
                <a:defRPr/>
              </a:pPr>
              <a:t>9</a:t>
            </a:fld>
            <a:endParaRPr lang="zh-TW" altLang="en-US"/>
          </a:p>
        </p:txBody>
      </p:sp>
    </p:spTree>
    <p:extLst>
      <p:ext uri="{BB962C8B-B14F-4D97-AF65-F5344CB8AC3E}">
        <p14:creationId xmlns:p14="http://schemas.microsoft.com/office/powerpoint/2010/main" val="229384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vl1pPr>
          </a:lstStyle>
          <a:p>
            <a:pPr>
              <a:defRPr/>
            </a:pPr>
            <a:fld id="{372A9779-E2A5-4316-9D12-6AE06834A014}" type="datetime1">
              <a:rPr lang="zh-TW" altLang="en-US" smtClean="0"/>
              <a:t>2019/10/21</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7AFA66E1-FADF-46D0-8BAD-7D9FE76DCE42}" type="slidenum">
              <a:rPr lang="zh-TW" altLang="en-US"/>
              <a:pPr>
                <a:defRPr/>
              </a:pPr>
              <a:t>‹#›</a:t>
            </a:fld>
            <a:endParaRPr lang="zh-TW" altLang="en-US"/>
          </a:p>
        </p:txBody>
      </p:sp>
    </p:spTree>
    <p:extLst>
      <p:ext uri="{BB962C8B-B14F-4D97-AF65-F5344CB8AC3E}">
        <p14:creationId xmlns:p14="http://schemas.microsoft.com/office/powerpoint/2010/main" val="274977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334FAEED-DBC8-4C4B-9093-D6224C6D7810}" type="datetime1">
              <a:rPr lang="zh-TW" altLang="en-US" smtClean="0"/>
              <a:t>2019/10/21</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6768BB0E-CC6E-4084-A5B2-DBBF6479952D}" type="slidenum">
              <a:rPr lang="zh-TW" altLang="en-US"/>
              <a:pPr>
                <a:defRPr/>
              </a:pPr>
              <a:t>‹#›</a:t>
            </a:fld>
            <a:endParaRPr lang="zh-TW" altLang="en-US"/>
          </a:p>
        </p:txBody>
      </p:sp>
    </p:spTree>
    <p:extLst>
      <p:ext uri="{BB962C8B-B14F-4D97-AF65-F5344CB8AC3E}">
        <p14:creationId xmlns:p14="http://schemas.microsoft.com/office/powerpoint/2010/main" val="211176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E95B415C-1F38-484E-B342-4D9F18B70012}" type="datetime1">
              <a:rPr lang="zh-TW" altLang="en-US" smtClean="0"/>
              <a:t>2019/10/21</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25D2B97F-A590-489F-8653-4B599DDA3896}" type="slidenum">
              <a:rPr lang="zh-TW" altLang="en-US"/>
              <a:pPr>
                <a:defRPr/>
              </a:pPr>
              <a:t>‹#›</a:t>
            </a:fld>
            <a:endParaRPr lang="zh-TW" altLang="en-US"/>
          </a:p>
        </p:txBody>
      </p:sp>
    </p:spTree>
    <p:extLst>
      <p:ext uri="{BB962C8B-B14F-4D97-AF65-F5344CB8AC3E}">
        <p14:creationId xmlns:p14="http://schemas.microsoft.com/office/powerpoint/2010/main" val="406844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fld id="{14D64626-760E-4E2B-BB7D-47D6AA1B472B}" type="datetime1">
              <a:rPr lang="zh-TW" altLang="en-US" smtClean="0"/>
              <a:t>2019/10/21</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AA63E7FF-B5B5-4906-89CE-F5D014EF42BE}" type="slidenum">
              <a:rPr lang="zh-TW" altLang="en-US"/>
              <a:pPr>
                <a:defRPr/>
              </a:pPr>
              <a:t>‹#›</a:t>
            </a:fld>
            <a:endParaRPr lang="zh-TW" altLang="en-US"/>
          </a:p>
        </p:txBody>
      </p:sp>
    </p:spTree>
    <p:extLst>
      <p:ext uri="{BB962C8B-B14F-4D97-AF65-F5344CB8AC3E}">
        <p14:creationId xmlns:p14="http://schemas.microsoft.com/office/powerpoint/2010/main" val="191236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AFC1BA70-467E-4DF0-B3B0-5C8F29267A3F}" type="datetime1">
              <a:rPr lang="zh-TW" altLang="en-US" smtClean="0"/>
              <a:t>2019/10/21</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0BB579D0-0F52-4E54-BC08-3443A6DFB64F}" type="slidenum">
              <a:rPr lang="zh-TW" altLang="en-US"/>
              <a:pPr>
                <a:defRPr/>
              </a:pPr>
              <a:t>‹#›</a:t>
            </a:fld>
            <a:endParaRPr lang="zh-TW" altLang="en-US"/>
          </a:p>
        </p:txBody>
      </p:sp>
    </p:spTree>
    <p:extLst>
      <p:ext uri="{BB962C8B-B14F-4D97-AF65-F5344CB8AC3E}">
        <p14:creationId xmlns:p14="http://schemas.microsoft.com/office/powerpoint/2010/main" val="155146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a:lvl1pPr>
          </a:lstStyle>
          <a:p>
            <a:pPr>
              <a:defRPr/>
            </a:pPr>
            <a:fld id="{BDDD0897-BEA9-4F6F-9AFA-BAA7B56B7242}" type="datetime1">
              <a:rPr lang="zh-TW" altLang="en-US" smtClean="0"/>
              <a:t>2019/10/21</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715CCCBC-A8D9-454C-8A42-685DDC330E38}" type="slidenum">
              <a:rPr lang="zh-TW" altLang="en-US"/>
              <a:pPr>
                <a:defRPr/>
              </a:pPr>
              <a:t>‹#›</a:t>
            </a:fld>
            <a:endParaRPr lang="zh-TW" altLang="en-US"/>
          </a:p>
        </p:txBody>
      </p:sp>
    </p:spTree>
    <p:extLst>
      <p:ext uri="{BB962C8B-B14F-4D97-AF65-F5344CB8AC3E}">
        <p14:creationId xmlns:p14="http://schemas.microsoft.com/office/powerpoint/2010/main" val="84775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p:cNvSpPr>
            <a:spLocks noGrp="1"/>
          </p:cNvSpPr>
          <p:nvPr>
            <p:ph type="dt" sz="half" idx="10"/>
          </p:nvPr>
        </p:nvSpPr>
        <p:spPr/>
        <p:txBody>
          <a:bodyPr/>
          <a:lstStyle>
            <a:lvl1pPr>
              <a:defRPr/>
            </a:lvl1pPr>
          </a:lstStyle>
          <a:p>
            <a:pPr>
              <a:defRPr/>
            </a:pPr>
            <a:fld id="{F698AF51-62E2-484F-AE07-9CF7B015D361}" type="datetime1">
              <a:rPr lang="zh-TW" altLang="en-US" smtClean="0"/>
              <a:t>2019/10/21</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CAE078A9-A2CB-4BA3-A40B-E661BA3CFFB6}" type="slidenum">
              <a:rPr lang="zh-TW" altLang="en-US"/>
              <a:pPr>
                <a:defRPr/>
              </a:pPr>
              <a:t>‹#›</a:t>
            </a:fld>
            <a:endParaRPr lang="zh-TW" altLang="en-US"/>
          </a:p>
        </p:txBody>
      </p:sp>
    </p:spTree>
    <p:extLst>
      <p:ext uri="{BB962C8B-B14F-4D97-AF65-F5344CB8AC3E}">
        <p14:creationId xmlns:p14="http://schemas.microsoft.com/office/powerpoint/2010/main" val="130986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p:cNvSpPr>
            <a:spLocks noGrp="1"/>
          </p:cNvSpPr>
          <p:nvPr>
            <p:ph type="dt" sz="half" idx="10"/>
          </p:nvPr>
        </p:nvSpPr>
        <p:spPr/>
        <p:txBody>
          <a:bodyPr/>
          <a:lstStyle>
            <a:lvl1pPr>
              <a:defRPr/>
            </a:lvl1pPr>
          </a:lstStyle>
          <a:p>
            <a:pPr>
              <a:defRPr/>
            </a:pPr>
            <a:fld id="{2D75CADF-52DB-42A5-973C-F6E8E1CCC353}" type="datetime1">
              <a:rPr lang="zh-TW" altLang="en-US" smtClean="0"/>
              <a:t>2019/10/21</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7E7B8F75-4946-4683-9CAD-9F5642685397}" type="slidenum">
              <a:rPr lang="zh-TW" altLang="en-US"/>
              <a:pPr>
                <a:defRPr/>
              </a:pPr>
              <a:t>‹#›</a:t>
            </a:fld>
            <a:endParaRPr lang="zh-TW" altLang="en-US"/>
          </a:p>
        </p:txBody>
      </p:sp>
    </p:spTree>
    <p:extLst>
      <p:ext uri="{BB962C8B-B14F-4D97-AF65-F5344CB8AC3E}">
        <p14:creationId xmlns:p14="http://schemas.microsoft.com/office/powerpoint/2010/main" val="210212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C546A908-739B-4016-995A-AC1E8B999639}" type="datetime1">
              <a:rPr lang="zh-TW" altLang="en-US" smtClean="0"/>
              <a:t>2019/10/21</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D02F4AEF-B857-458B-ACC2-24B45EDAF49C}" type="slidenum">
              <a:rPr lang="zh-TW" altLang="en-US"/>
              <a:pPr>
                <a:defRPr/>
              </a:pPr>
              <a:t>‹#›</a:t>
            </a:fld>
            <a:endParaRPr lang="zh-TW" altLang="en-US"/>
          </a:p>
        </p:txBody>
      </p:sp>
    </p:spTree>
    <p:extLst>
      <p:ext uri="{BB962C8B-B14F-4D97-AF65-F5344CB8AC3E}">
        <p14:creationId xmlns:p14="http://schemas.microsoft.com/office/powerpoint/2010/main" val="3021129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D4BD4D6C-3893-4602-BBD9-3C9D1E62690F}" type="datetime1">
              <a:rPr lang="zh-TW" altLang="en-US" smtClean="0"/>
              <a:t>2019/10/21</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238F0B94-E766-4CE1-8DA1-FA82C4A4FFDC}" type="slidenum">
              <a:rPr lang="zh-TW" altLang="en-US"/>
              <a:pPr>
                <a:defRPr/>
              </a:pPr>
              <a:t>‹#›</a:t>
            </a:fld>
            <a:endParaRPr lang="zh-TW" altLang="en-US"/>
          </a:p>
        </p:txBody>
      </p:sp>
    </p:spTree>
    <p:extLst>
      <p:ext uri="{BB962C8B-B14F-4D97-AF65-F5344CB8AC3E}">
        <p14:creationId xmlns:p14="http://schemas.microsoft.com/office/powerpoint/2010/main" val="127316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08EF2988-9703-4147-9C5A-F792E60177D2}" type="datetime1">
              <a:rPr lang="zh-TW" altLang="en-US" smtClean="0"/>
              <a:t>2019/10/21</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F4495E58-5080-42F0-925C-4B7D30C8DA94}" type="slidenum">
              <a:rPr lang="zh-TW" altLang="en-US"/>
              <a:pPr>
                <a:defRPr/>
              </a:pPr>
              <a:t>‹#›</a:t>
            </a:fld>
            <a:endParaRPr lang="zh-TW" altLang="en-US"/>
          </a:p>
        </p:txBody>
      </p:sp>
    </p:spTree>
    <p:extLst>
      <p:ext uri="{BB962C8B-B14F-4D97-AF65-F5344CB8AC3E}">
        <p14:creationId xmlns:p14="http://schemas.microsoft.com/office/powerpoint/2010/main" val="12149614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DFBA019A-11AB-4A91-99DC-69F02D5166DA}" type="datetime1">
              <a:rPr lang="zh-TW" altLang="en-US" smtClean="0"/>
              <a:t>2019/10/21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54237F8B-CE23-4BB1-8403-04E23932418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wmf"/><Relationship Id="rId5" Type="http://schemas.openxmlformats.org/officeDocument/2006/relationships/oleObject" Target="../embeddings/oleObject2.bin"/><Relationship Id="rId6"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p:cNvSpPr>
            <a:spLocks noGrp="1"/>
          </p:cNvSpPr>
          <p:nvPr>
            <p:ph type="ctrTitle"/>
          </p:nvPr>
        </p:nvSpPr>
        <p:spPr/>
        <p:txBody>
          <a:bodyPr/>
          <a:lstStyle/>
          <a:p>
            <a:pPr eaLnBrk="1" hangingPunct="1"/>
            <a:r>
              <a:rPr lang="en-US" altLang="zh-TW" b="1" dirty="0"/>
              <a:t>CSCI3170 Introduction to Database Systems</a:t>
            </a:r>
            <a:endParaRPr lang="zh-TW" altLang="en-US" b="1" dirty="0"/>
          </a:p>
        </p:txBody>
      </p:sp>
      <p:sp>
        <p:nvSpPr>
          <p:cNvPr id="3" name="副標題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altLang="zh-TW" b="1" dirty="0"/>
              <a:t>Tutorial </a:t>
            </a:r>
            <a:r>
              <a:rPr lang="en-US" altLang="zh-TW" b="1" dirty="0" smtClean="0"/>
              <a:t>5 </a:t>
            </a:r>
            <a:r>
              <a:rPr lang="en-US" altLang="zh-TW" b="1" dirty="0"/>
              <a:t>– Relational </a:t>
            </a:r>
            <a:r>
              <a:rPr lang="en-US" altLang="zh-TW" b="1" dirty="0" smtClean="0"/>
              <a:t>Algebra</a:t>
            </a:r>
            <a:endParaRPr lang="en-US" altLang="zh-TW" b="1" dirty="0"/>
          </a:p>
        </p:txBody>
      </p:sp>
      <p:sp>
        <p:nvSpPr>
          <p:cNvPr id="4" name="投影片編號版面配置區 3"/>
          <p:cNvSpPr>
            <a:spLocks noGrp="1"/>
          </p:cNvSpPr>
          <p:nvPr>
            <p:ph type="sldNum" sz="quarter" idx="12"/>
          </p:nvPr>
        </p:nvSpPr>
        <p:spPr/>
        <p:txBody>
          <a:bodyPr/>
          <a:lstStyle/>
          <a:p>
            <a:pPr>
              <a:defRPr/>
            </a:pPr>
            <a:fld id="{7AFA66E1-FADF-46D0-8BAD-7D9FE76DCE42}" type="slidenum">
              <a:rPr lang="zh-TW" altLang="en-US" smtClean="0"/>
              <a:pPr>
                <a:defRPr/>
              </a:pPr>
              <a:t>1</a:t>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zh-CN" dirty="0" err="1"/>
              <a:t>Equi</a:t>
            </a:r>
            <a:r>
              <a:rPr lang="en-US" altLang="zh-CN" dirty="0"/>
              <a:t>-Join: A special case of condition join where the condition </a:t>
            </a:r>
            <a:r>
              <a:rPr lang="en-US" altLang="zh-CN" i="1" dirty="0"/>
              <a:t>c</a:t>
            </a:r>
            <a:r>
              <a:rPr lang="en-US" altLang="zh-CN" dirty="0"/>
              <a:t> contains only equalities.</a:t>
            </a:r>
          </a:p>
          <a:p>
            <a:pPr>
              <a:lnSpc>
                <a:spcPct val="90000"/>
              </a:lnSpc>
            </a:pPr>
            <a:r>
              <a:rPr lang="en-US" altLang="zh-CN" b="1" dirty="0"/>
              <a:t>Natural Join</a:t>
            </a:r>
            <a:r>
              <a:rPr lang="en-US" altLang="zh-CN" dirty="0"/>
              <a:t>: </a:t>
            </a:r>
            <a:r>
              <a:rPr lang="en-US" altLang="zh-CN" dirty="0" err="1"/>
              <a:t>Equi</a:t>
            </a:r>
            <a:r>
              <a:rPr lang="en-US" altLang="zh-CN" dirty="0"/>
              <a:t>-join on </a:t>
            </a:r>
            <a:r>
              <a:rPr lang="en-US" altLang="zh-CN" i="1" dirty="0">
                <a:solidFill>
                  <a:schemeClr val="accent2"/>
                </a:solidFill>
              </a:rPr>
              <a:t>all common fields</a:t>
            </a:r>
            <a:r>
              <a:rPr lang="en-US" altLang="zh-CN" dirty="0"/>
              <a:t>.</a:t>
            </a:r>
          </a:p>
          <a:p>
            <a:pPr>
              <a:lnSpc>
                <a:spcPct val="90000"/>
              </a:lnSpc>
            </a:pPr>
            <a:r>
              <a:rPr lang="en-US" altLang="zh-CN" dirty="0">
                <a:sym typeface="Symbol" pitchFamily="2" charset="2"/>
              </a:rPr>
              <a:t>Example: </a:t>
            </a:r>
            <a:r>
              <a:rPr lang="en-US" altLang="zh-CN" dirty="0"/>
              <a:t>S  </a:t>
            </a:r>
            <a:r>
              <a:rPr lang="en-US" altLang="en-US" dirty="0"/>
              <a:t>    </a:t>
            </a:r>
            <a:r>
              <a:rPr lang="en-US" altLang="zh-CN" dirty="0"/>
              <a:t>R</a:t>
            </a:r>
            <a:endParaRPr lang="en-US" altLang="en-US" dirty="0"/>
          </a:p>
          <a:p>
            <a:pPr>
              <a:lnSpc>
                <a:spcPct val="90000"/>
              </a:lnSpc>
            </a:pPr>
            <a:endParaRPr lang="en-US" altLang="zh-CN" sz="3600" dirty="0">
              <a:sym typeface="Symbol" pitchFamily="2" charset="2"/>
            </a:endParaRPr>
          </a:p>
        </p:txBody>
      </p:sp>
      <p:sp>
        <p:nvSpPr>
          <p:cNvPr id="10242" name="標題 1"/>
          <p:cNvSpPr>
            <a:spLocks noGrp="1"/>
          </p:cNvSpPr>
          <p:nvPr>
            <p:ph type="title"/>
          </p:nvPr>
        </p:nvSpPr>
        <p:spPr/>
        <p:txBody>
          <a:bodyPr/>
          <a:lstStyle/>
          <a:p>
            <a:pPr eaLnBrk="1" hangingPunct="1"/>
            <a:r>
              <a:rPr lang="en-US" altLang="zh-TW" b="1" dirty="0" err="1"/>
              <a:t>Equi</a:t>
            </a:r>
            <a:r>
              <a:rPr lang="en-US" altLang="zh-TW" b="1" dirty="0"/>
              <a:t>-join and Natural join</a:t>
            </a:r>
            <a:endParaRPr lang="zh-TW" altLang="en-US" b="1" dirty="0"/>
          </a:p>
        </p:txBody>
      </p:sp>
      <p:sp>
        <p:nvSpPr>
          <p:cNvPr id="11" name="投影片編號版面配置區 10"/>
          <p:cNvSpPr>
            <a:spLocks noGrp="1"/>
          </p:cNvSpPr>
          <p:nvPr>
            <p:ph type="sldNum" sz="quarter" idx="12"/>
          </p:nvPr>
        </p:nvSpPr>
        <p:spPr/>
        <p:txBody>
          <a:bodyPr/>
          <a:lstStyle/>
          <a:p>
            <a:pPr>
              <a:defRPr/>
            </a:pPr>
            <a:fld id="{AA63E7FF-B5B5-4906-89CE-F5D014EF42BE}" type="slidenum">
              <a:rPr lang="zh-TW" altLang="en-US" smtClean="0"/>
              <a:pPr>
                <a:defRPr/>
              </a:pPr>
              <a:t>10</a:t>
            </a:fld>
            <a:endParaRPr lang="zh-TW" altLang="en-US"/>
          </a:p>
        </p:txBody>
      </p:sp>
      <p:grpSp>
        <p:nvGrpSpPr>
          <p:cNvPr id="25" name="Group 4"/>
          <p:cNvGrpSpPr>
            <a:grpSpLocks/>
          </p:cNvGrpSpPr>
          <p:nvPr/>
        </p:nvGrpSpPr>
        <p:grpSpPr bwMode="auto">
          <a:xfrm>
            <a:off x="2771800" y="3214226"/>
            <a:ext cx="360040" cy="241293"/>
            <a:chOff x="0" y="0"/>
            <a:chExt cx="144" cy="96"/>
          </a:xfrm>
        </p:grpSpPr>
        <p:sp>
          <p:nvSpPr>
            <p:cNvPr id="26" name="Line 5"/>
            <p:cNvSpPr>
              <a:spLocks noChangeShapeType="1"/>
            </p:cNvSpPr>
            <p:nvPr/>
          </p:nvSpPr>
          <p:spPr bwMode="auto">
            <a:xfrm>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27" name="Line 6"/>
            <p:cNvSpPr>
              <a:spLocks noChangeShapeType="1"/>
            </p:cNvSpPr>
            <p:nvPr/>
          </p:nvSpPr>
          <p:spPr bwMode="auto">
            <a:xfrm flipV="1">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28" name="Line 7"/>
            <p:cNvSpPr>
              <a:spLocks noChangeShapeType="1"/>
            </p:cNvSpPr>
            <p:nvPr/>
          </p:nvSpPr>
          <p:spPr bwMode="auto">
            <a:xfrm>
              <a:off x="0"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29" name="Line 8"/>
            <p:cNvSpPr>
              <a:spLocks noChangeShapeType="1"/>
            </p:cNvSpPr>
            <p:nvPr/>
          </p:nvSpPr>
          <p:spPr bwMode="auto">
            <a:xfrm>
              <a:off x="144"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grpSp>
      <p:graphicFrame>
        <p:nvGraphicFramePr>
          <p:cNvPr id="30" name="表格 3"/>
          <p:cNvGraphicFramePr>
            <a:graphicFrameLocks noGrp="1"/>
          </p:cNvGraphicFramePr>
          <p:nvPr>
            <p:extLst>
              <p:ext uri="{D42A27DB-BD31-4B8C-83A1-F6EECF244321}">
                <p14:modId xmlns:p14="http://schemas.microsoft.com/office/powerpoint/2010/main" val="248486219"/>
              </p:ext>
            </p:extLst>
          </p:nvPr>
        </p:nvGraphicFramePr>
        <p:xfrm>
          <a:off x="671836" y="3645024"/>
          <a:ext cx="3686238" cy="1341120"/>
        </p:xfrm>
        <a:graphic>
          <a:graphicData uri="http://schemas.openxmlformats.org/drawingml/2006/table">
            <a:tbl>
              <a:tblPr firstRow="1" bandRow="1">
                <a:tableStyleId>{5940675A-B579-460E-94D1-54222C63F5DA}</a:tableStyleId>
              </a:tblPr>
              <a:tblGrid>
                <a:gridCol w="921559">
                  <a:extLst>
                    <a:ext uri="{9D8B030D-6E8A-4147-A177-3AD203B41FA5}">
                      <a16:colId xmlns="" xmlns:a16="http://schemas.microsoft.com/office/drawing/2014/main" val="3411797710"/>
                    </a:ext>
                  </a:extLst>
                </a:gridCol>
                <a:gridCol w="921559">
                  <a:extLst>
                    <a:ext uri="{9D8B030D-6E8A-4147-A177-3AD203B41FA5}">
                      <a16:colId xmlns="" xmlns:a16="http://schemas.microsoft.com/office/drawing/2014/main" val="3845949270"/>
                    </a:ext>
                  </a:extLst>
                </a:gridCol>
                <a:gridCol w="921559">
                  <a:extLst>
                    <a:ext uri="{9D8B030D-6E8A-4147-A177-3AD203B41FA5}">
                      <a16:colId xmlns="" xmlns:a16="http://schemas.microsoft.com/office/drawing/2014/main" val="20000"/>
                    </a:ext>
                  </a:extLst>
                </a:gridCol>
                <a:gridCol w="921561">
                  <a:extLst>
                    <a:ext uri="{9D8B030D-6E8A-4147-A177-3AD203B41FA5}">
                      <a16:colId xmlns="" xmlns:a16="http://schemas.microsoft.com/office/drawing/2014/main" val="20001"/>
                    </a:ext>
                  </a:extLst>
                </a:gridCol>
              </a:tblGrid>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err="1">
                          <a:ln>
                            <a:noFill/>
                          </a:ln>
                          <a:solidFill>
                            <a:schemeClr val="bg1"/>
                          </a:solidFill>
                          <a:effectLst/>
                          <a:latin typeface="+mn-lt"/>
                          <a:ea typeface="宋体" pitchFamily="2" charset="-122"/>
                        </a:rPr>
                        <a:t>sid</a:t>
                      </a:r>
                      <a:endParaRPr kumimoji="0" lang="en-US" altLang="zh-CN" sz="1600" b="0" i="0" u="none" strike="noStrike" cap="none" normalizeH="0" baseline="0" dirty="0">
                        <a:ln>
                          <a:noFill/>
                        </a:ln>
                        <a:solidFill>
                          <a:schemeClr val="bg1"/>
                        </a:solidFill>
                        <a:effectLst/>
                        <a:latin typeface="+mn-lt"/>
                        <a:ea typeface="宋体" pitchFamily="2" charset="-122"/>
                      </a:endParaRPr>
                    </a:p>
                  </a:txBody>
                  <a:tcPr horzOverflow="overflow">
                    <a:solidFill>
                      <a:schemeClr val="accent2">
                        <a:lumMod val="75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err="1">
                          <a:ln>
                            <a:noFill/>
                          </a:ln>
                          <a:solidFill>
                            <a:schemeClr val="bg1"/>
                          </a:solidFill>
                          <a:effectLst/>
                          <a:latin typeface="+mn-lt"/>
                          <a:ea typeface="宋体" pitchFamily="2" charset="-122"/>
                        </a:rPr>
                        <a:t>sname</a:t>
                      </a:r>
                      <a:endParaRPr kumimoji="0" lang="en-US" altLang="zh-CN" sz="1600" b="0" i="0" u="none" strike="noStrike" cap="none" normalizeH="0" baseline="0" dirty="0">
                        <a:ln>
                          <a:noFill/>
                        </a:ln>
                        <a:solidFill>
                          <a:schemeClr val="bg1"/>
                        </a:solidFill>
                        <a:effectLst/>
                        <a:latin typeface="+mn-lt"/>
                        <a:ea typeface="宋体" pitchFamily="2" charset="-122"/>
                      </a:endParaRPr>
                    </a:p>
                  </a:txBody>
                  <a:tcPr horzOverflow="overflow">
                    <a:solidFill>
                      <a:schemeClr val="accent2">
                        <a:lumMod val="75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rating</a:t>
                      </a:r>
                    </a:p>
                  </a:txBody>
                  <a:tcPr horzOverflow="overflow">
                    <a:solidFill>
                      <a:schemeClr val="accent2">
                        <a:lumMod val="75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age</a:t>
                      </a:r>
                    </a:p>
                  </a:txBody>
                  <a:tcPr horzOverflow="overflow">
                    <a:solidFill>
                      <a:schemeClr val="accent2">
                        <a:lumMod val="75000"/>
                      </a:schemeClr>
                    </a:solidFill>
                  </a:tcPr>
                </a:tc>
                <a:extLst>
                  <a:ext uri="{0D108BD9-81ED-4DB2-BD59-A6C34878D82A}">
                    <a16:rowId xmlns="" xmlns:a16="http://schemas.microsoft.com/office/drawing/2014/main" val="10000"/>
                  </a:ext>
                </a:extLst>
              </a:tr>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22</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Dustin</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7</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45.0</a:t>
                      </a:r>
                    </a:p>
                  </a:txBody>
                  <a:tcPr horzOverflow="overflow">
                    <a:solidFill>
                      <a:schemeClr val="accent2">
                        <a:lumMod val="20000"/>
                        <a:lumOff val="80000"/>
                      </a:schemeClr>
                    </a:solidFill>
                  </a:tcPr>
                </a:tc>
                <a:extLst>
                  <a:ext uri="{0D108BD9-81ED-4DB2-BD59-A6C34878D82A}">
                    <a16:rowId xmlns="" xmlns:a16="http://schemas.microsoft.com/office/drawing/2014/main" val="10001"/>
                  </a:ext>
                </a:extLst>
              </a:tr>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31</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Lubber</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8</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55.5</a:t>
                      </a:r>
                    </a:p>
                  </a:txBody>
                  <a:tcPr horzOverflow="overflow">
                    <a:solidFill>
                      <a:schemeClr val="accent2">
                        <a:lumMod val="20000"/>
                        <a:lumOff val="80000"/>
                      </a:schemeClr>
                    </a:solidFill>
                  </a:tcPr>
                </a:tc>
                <a:extLst>
                  <a:ext uri="{0D108BD9-81ED-4DB2-BD59-A6C34878D82A}">
                    <a16:rowId xmlns="" xmlns:a16="http://schemas.microsoft.com/office/drawing/2014/main" val="3532638630"/>
                  </a:ext>
                </a:extLst>
              </a:tr>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58</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Rusty</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35.0</a:t>
                      </a:r>
                    </a:p>
                  </a:txBody>
                  <a:tcPr horzOverflow="overflow">
                    <a:solidFill>
                      <a:schemeClr val="accent2">
                        <a:lumMod val="20000"/>
                        <a:lumOff val="80000"/>
                      </a:schemeClr>
                    </a:solidFill>
                  </a:tcPr>
                </a:tc>
                <a:extLst>
                  <a:ext uri="{0D108BD9-81ED-4DB2-BD59-A6C34878D82A}">
                    <a16:rowId xmlns="" xmlns:a16="http://schemas.microsoft.com/office/drawing/2014/main" val="427308817"/>
                  </a:ext>
                </a:extLst>
              </a:tr>
            </a:tbl>
          </a:graphicData>
        </a:graphic>
      </p:graphicFrame>
      <p:graphicFrame>
        <p:nvGraphicFramePr>
          <p:cNvPr id="31" name="表格 4"/>
          <p:cNvGraphicFramePr>
            <a:graphicFrameLocks noGrp="1"/>
          </p:cNvGraphicFramePr>
          <p:nvPr>
            <p:extLst>
              <p:ext uri="{D42A27DB-BD31-4B8C-83A1-F6EECF244321}">
                <p14:modId xmlns:p14="http://schemas.microsoft.com/office/powerpoint/2010/main" val="3092392240"/>
              </p:ext>
            </p:extLst>
          </p:nvPr>
        </p:nvGraphicFramePr>
        <p:xfrm>
          <a:off x="5007460" y="3740896"/>
          <a:ext cx="3024262" cy="1112838"/>
        </p:xfrm>
        <a:graphic>
          <a:graphicData uri="http://schemas.openxmlformats.org/drawingml/2006/table">
            <a:tbl>
              <a:tblPr firstRow="1" bandRow="1">
                <a:tableStyleId>{5940675A-B579-460E-94D1-54222C63F5DA}</a:tableStyleId>
              </a:tblPr>
              <a:tblGrid>
                <a:gridCol w="1008086">
                  <a:extLst>
                    <a:ext uri="{9D8B030D-6E8A-4147-A177-3AD203B41FA5}">
                      <a16:colId xmlns="" xmlns:a16="http://schemas.microsoft.com/office/drawing/2014/main" val="20000"/>
                    </a:ext>
                  </a:extLst>
                </a:gridCol>
                <a:gridCol w="1008088">
                  <a:extLst>
                    <a:ext uri="{9D8B030D-6E8A-4147-A177-3AD203B41FA5}">
                      <a16:colId xmlns="" xmlns:a16="http://schemas.microsoft.com/office/drawing/2014/main" val="1071056205"/>
                    </a:ext>
                  </a:extLst>
                </a:gridCol>
                <a:gridCol w="1008088">
                  <a:extLst>
                    <a:ext uri="{9D8B030D-6E8A-4147-A177-3AD203B41FA5}">
                      <a16:colId xmlns="" xmlns:a16="http://schemas.microsoft.com/office/drawing/2014/main" val="20001"/>
                    </a:ext>
                  </a:extLst>
                </a:gridCol>
              </a:tblGrid>
              <a:tr h="370946">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err="1">
                          <a:ln>
                            <a:noFill/>
                          </a:ln>
                          <a:solidFill>
                            <a:schemeClr val="bg1"/>
                          </a:solidFill>
                          <a:effectLst/>
                          <a:latin typeface="+mn-lt"/>
                          <a:ea typeface="宋体" pitchFamily="2" charset="-122"/>
                        </a:rPr>
                        <a:t>sid</a:t>
                      </a:r>
                      <a:endParaRPr kumimoji="0" lang="en-US" altLang="zh-CN" sz="1600" b="0" i="0" u="none" strike="noStrike" cap="none" normalizeH="0" baseline="0" dirty="0">
                        <a:ln>
                          <a:noFill/>
                        </a:ln>
                        <a:solidFill>
                          <a:schemeClr val="bg1"/>
                        </a:solidFill>
                        <a:effectLst/>
                        <a:latin typeface="+mn-lt"/>
                        <a:ea typeface="宋体" pitchFamily="2" charset="-122"/>
                      </a:endParaRPr>
                    </a:p>
                  </a:txBody>
                  <a:tcPr horzOverflow="overflow">
                    <a:solidFill>
                      <a:schemeClr val="accent3">
                        <a:lumMod val="5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bid</a:t>
                      </a:r>
                    </a:p>
                  </a:txBody>
                  <a:tcPr horzOverflow="overflow">
                    <a:solidFill>
                      <a:schemeClr val="accent3">
                        <a:lumMod val="5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day</a:t>
                      </a:r>
                    </a:p>
                  </a:txBody>
                  <a:tcPr horzOverflow="overflow">
                    <a:solidFill>
                      <a:schemeClr val="accent3">
                        <a:lumMod val="50000"/>
                      </a:schemeClr>
                    </a:solidFill>
                  </a:tcPr>
                </a:tc>
                <a:extLst>
                  <a:ext uri="{0D108BD9-81ED-4DB2-BD59-A6C34878D82A}">
                    <a16:rowId xmlns="" xmlns:a16="http://schemas.microsoft.com/office/drawing/2014/main" val="10000"/>
                  </a:ext>
                </a:extLst>
              </a:tr>
              <a:tr h="370946">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22</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101</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10/10/96</a:t>
                      </a:r>
                    </a:p>
                  </a:txBody>
                  <a:tcPr horzOverflow="overflow">
                    <a:solidFill>
                      <a:schemeClr val="accent3">
                        <a:lumMod val="20000"/>
                        <a:lumOff val="80000"/>
                      </a:schemeClr>
                    </a:solidFill>
                  </a:tcPr>
                </a:tc>
                <a:extLst>
                  <a:ext uri="{0D108BD9-81ED-4DB2-BD59-A6C34878D82A}">
                    <a16:rowId xmlns="" xmlns:a16="http://schemas.microsoft.com/office/drawing/2014/main" val="10001"/>
                  </a:ext>
                </a:extLst>
              </a:tr>
              <a:tr h="370946">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58</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103</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11/12/96</a:t>
                      </a:r>
                    </a:p>
                  </a:txBody>
                  <a:tcPr horzOverflow="overflow">
                    <a:solidFill>
                      <a:schemeClr val="accent3">
                        <a:lumMod val="20000"/>
                        <a:lumOff val="80000"/>
                      </a:schemeClr>
                    </a:solidFill>
                  </a:tcPr>
                </a:tc>
                <a:extLst>
                  <a:ext uri="{0D108BD9-81ED-4DB2-BD59-A6C34878D82A}">
                    <a16:rowId xmlns="" xmlns:a16="http://schemas.microsoft.com/office/drawing/2014/main" val="1321933179"/>
                  </a:ext>
                </a:extLst>
              </a:tr>
            </a:tbl>
          </a:graphicData>
        </a:graphic>
      </p:graphicFrame>
      <p:sp>
        <p:nvSpPr>
          <p:cNvPr id="32" name="Text Box 408"/>
          <p:cNvSpPr txBox="1">
            <a:spLocks noChangeArrowheads="1"/>
          </p:cNvSpPr>
          <p:nvPr/>
        </p:nvSpPr>
        <p:spPr bwMode="auto">
          <a:xfrm>
            <a:off x="241833" y="4249887"/>
            <a:ext cx="4573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S</a:t>
            </a:r>
            <a:endParaRPr lang="en-US" altLang="zh-CN" sz="1800" dirty="0">
              <a:latin typeface="Arial" charset="0"/>
            </a:endParaRPr>
          </a:p>
        </p:txBody>
      </p:sp>
      <p:sp>
        <p:nvSpPr>
          <p:cNvPr id="33" name="Text Box 408"/>
          <p:cNvSpPr txBox="1">
            <a:spLocks noChangeArrowheads="1"/>
          </p:cNvSpPr>
          <p:nvPr/>
        </p:nvSpPr>
        <p:spPr bwMode="auto">
          <a:xfrm>
            <a:off x="4663871" y="4128038"/>
            <a:ext cx="392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R</a:t>
            </a:r>
            <a:endParaRPr lang="en-US" altLang="zh-CN" sz="1800" dirty="0">
              <a:latin typeface="Arial" charset="0"/>
            </a:endParaRPr>
          </a:p>
        </p:txBody>
      </p:sp>
      <p:sp>
        <p:nvSpPr>
          <p:cNvPr id="34" name="向右箭號 6"/>
          <p:cNvSpPr/>
          <p:nvPr/>
        </p:nvSpPr>
        <p:spPr>
          <a:xfrm rot="8100469">
            <a:off x="4720816" y="5075976"/>
            <a:ext cx="573289" cy="309102"/>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35" name="向右箭號 6"/>
          <p:cNvSpPr/>
          <p:nvPr/>
        </p:nvSpPr>
        <p:spPr>
          <a:xfrm rot="2496110">
            <a:off x="3762202" y="5107655"/>
            <a:ext cx="573289" cy="309102"/>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aphicFrame>
        <p:nvGraphicFramePr>
          <p:cNvPr id="36" name="表格 15"/>
          <p:cNvGraphicFramePr>
            <a:graphicFrameLocks noGrp="1"/>
          </p:cNvGraphicFramePr>
          <p:nvPr>
            <p:extLst>
              <p:ext uri="{D42A27DB-BD31-4B8C-83A1-F6EECF244321}">
                <p14:modId xmlns:p14="http://schemas.microsoft.com/office/powerpoint/2010/main" val="3218543616"/>
              </p:ext>
            </p:extLst>
          </p:nvPr>
        </p:nvGraphicFramePr>
        <p:xfrm>
          <a:off x="866326" y="5504736"/>
          <a:ext cx="6141768" cy="1113159"/>
        </p:xfrm>
        <a:graphic>
          <a:graphicData uri="http://schemas.openxmlformats.org/drawingml/2006/table">
            <a:tbl>
              <a:tblPr firstRow="1" bandRow="1">
                <a:tableStyleId>{5940675A-B579-460E-94D1-54222C63F5DA}</a:tableStyleId>
              </a:tblPr>
              <a:tblGrid>
                <a:gridCol w="1023628">
                  <a:extLst>
                    <a:ext uri="{9D8B030D-6E8A-4147-A177-3AD203B41FA5}">
                      <a16:colId xmlns="" xmlns:a16="http://schemas.microsoft.com/office/drawing/2014/main" val="598429869"/>
                    </a:ext>
                  </a:extLst>
                </a:gridCol>
                <a:gridCol w="1023628">
                  <a:extLst>
                    <a:ext uri="{9D8B030D-6E8A-4147-A177-3AD203B41FA5}">
                      <a16:colId xmlns="" xmlns:a16="http://schemas.microsoft.com/office/drawing/2014/main" val="1306101458"/>
                    </a:ext>
                  </a:extLst>
                </a:gridCol>
                <a:gridCol w="1023628">
                  <a:extLst>
                    <a:ext uri="{9D8B030D-6E8A-4147-A177-3AD203B41FA5}">
                      <a16:colId xmlns="" xmlns:a16="http://schemas.microsoft.com/office/drawing/2014/main" val="20000"/>
                    </a:ext>
                  </a:extLst>
                </a:gridCol>
                <a:gridCol w="1023628">
                  <a:extLst>
                    <a:ext uri="{9D8B030D-6E8A-4147-A177-3AD203B41FA5}">
                      <a16:colId xmlns="" xmlns:a16="http://schemas.microsoft.com/office/drawing/2014/main" val="20001"/>
                    </a:ext>
                  </a:extLst>
                </a:gridCol>
                <a:gridCol w="1023628">
                  <a:extLst>
                    <a:ext uri="{9D8B030D-6E8A-4147-A177-3AD203B41FA5}">
                      <a16:colId xmlns="" xmlns:a16="http://schemas.microsoft.com/office/drawing/2014/main" val="20003"/>
                    </a:ext>
                  </a:extLst>
                </a:gridCol>
                <a:gridCol w="1023628">
                  <a:extLst>
                    <a:ext uri="{9D8B030D-6E8A-4147-A177-3AD203B41FA5}">
                      <a16:colId xmlns="" xmlns:a16="http://schemas.microsoft.com/office/drawing/2014/main" val="3736149388"/>
                    </a:ext>
                  </a:extLst>
                </a:gridCol>
              </a:tblGrid>
              <a:tr h="37105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a:ln>
                            <a:noFill/>
                          </a:ln>
                          <a:solidFill>
                            <a:schemeClr val="bg1"/>
                          </a:solidFill>
                          <a:effectLst/>
                          <a:latin typeface="+mn-lt"/>
                          <a:ea typeface="新細明體" pitchFamily="18" charset="-120"/>
                        </a:rPr>
                        <a:t>sid</a:t>
                      </a:r>
                      <a:endParaRPr kumimoji="1" lang="en-US" altLang="zh-TW" sz="1600" b="0" i="0" u="none" strike="noStrike" cap="none" normalizeH="0" baseline="0" dirty="0">
                        <a:ln>
                          <a:noFill/>
                        </a:ln>
                        <a:solidFill>
                          <a:schemeClr val="bg1"/>
                        </a:solidFill>
                        <a:effectLst/>
                        <a:latin typeface="+mn-lt"/>
                        <a:ea typeface="新細明體" pitchFamily="18" charset="-120"/>
                      </a:endParaRP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a:ln>
                            <a:noFill/>
                          </a:ln>
                          <a:solidFill>
                            <a:schemeClr val="bg1"/>
                          </a:solidFill>
                          <a:effectLst/>
                          <a:latin typeface="+mn-lt"/>
                          <a:ea typeface="新細明體" pitchFamily="18" charset="-120"/>
                        </a:rPr>
                        <a:t>sname</a:t>
                      </a:r>
                      <a:endParaRPr kumimoji="1" lang="en-US" altLang="zh-TW" sz="1600" b="0" i="0" u="none" strike="noStrike" cap="none" normalizeH="0" baseline="0" dirty="0">
                        <a:ln>
                          <a:noFill/>
                        </a:ln>
                        <a:solidFill>
                          <a:schemeClr val="bg1"/>
                        </a:solidFill>
                        <a:effectLst/>
                        <a:latin typeface="+mn-lt"/>
                        <a:ea typeface="新細明體" pitchFamily="18" charset="-120"/>
                      </a:endParaRP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rating</a:t>
                      </a: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age</a:t>
                      </a: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bid</a:t>
                      </a:r>
                    </a:p>
                  </a:txBody>
                  <a:tcPr horzOverflow="overflow">
                    <a:solidFill>
                      <a:schemeClr val="accent3">
                        <a:lumMod val="5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day</a:t>
                      </a:r>
                    </a:p>
                  </a:txBody>
                  <a:tcPr horzOverflow="overflow">
                    <a:solidFill>
                      <a:schemeClr val="accent3">
                        <a:lumMod val="50000"/>
                      </a:schemeClr>
                    </a:solidFill>
                  </a:tcPr>
                </a:tc>
                <a:extLst>
                  <a:ext uri="{0D108BD9-81ED-4DB2-BD59-A6C34878D82A}">
                    <a16:rowId xmlns="" xmlns:a16="http://schemas.microsoft.com/office/drawing/2014/main" val="10000"/>
                  </a:ext>
                </a:extLst>
              </a:tr>
              <a:tr h="37105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22</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Dustin</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mn-lt"/>
                          <a:ea typeface="新細明體" pitchFamily="18" charset="-120"/>
                        </a:rPr>
                        <a:t>7</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45.0</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101</a:t>
                      </a:r>
                    </a:p>
                  </a:txBody>
                  <a:tcPr horzOverflow="overflow">
                    <a:solidFill>
                      <a:schemeClr val="accent3">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1600" b="0" i="0" u="none" strike="noStrike" kern="1200" cap="none" normalizeH="0" baseline="0" dirty="0">
                          <a:ln>
                            <a:noFill/>
                          </a:ln>
                          <a:solidFill>
                            <a:schemeClr val="tx1"/>
                          </a:solidFill>
                          <a:effectLst/>
                          <a:latin typeface="Times New Roman" pitchFamily="18" charset="0"/>
                          <a:ea typeface="宋体" pitchFamily="2" charset="-122"/>
                          <a:cs typeface="+mn-cs"/>
                        </a:rPr>
                        <a:t>10/10/96</a:t>
                      </a:r>
                    </a:p>
                  </a:txBody>
                  <a:tcPr horzOverflow="overflow">
                    <a:solidFill>
                      <a:schemeClr val="accent3">
                        <a:lumMod val="20000"/>
                        <a:lumOff val="80000"/>
                      </a:schemeClr>
                    </a:solidFill>
                  </a:tcPr>
                </a:tc>
                <a:extLst>
                  <a:ext uri="{0D108BD9-81ED-4DB2-BD59-A6C34878D82A}">
                    <a16:rowId xmlns="" xmlns:a16="http://schemas.microsoft.com/office/drawing/2014/main" val="10001"/>
                  </a:ext>
                </a:extLst>
              </a:tr>
              <a:tr h="371053">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58</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Rusty</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35.0</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mn-lt"/>
                          <a:ea typeface="新細明體" pitchFamily="18" charset="-120"/>
                        </a:rPr>
                        <a:t>103</a:t>
                      </a:r>
                    </a:p>
                  </a:txBody>
                  <a:tcPr horzOverflow="overflow">
                    <a:solidFill>
                      <a:schemeClr val="accent3">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11/12/96</a:t>
                      </a:r>
                    </a:p>
                  </a:txBody>
                  <a:tcPr horzOverflow="overflow">
                    <a:solidFill>
                      <a:schemeClr val="accent3">
                        <a:lumMod val="20000"/>
                        <a:lumOff val="80000"/>
                      </a:schemeClr>
                    </a:solidFill>
                  </a:tcPr>
                </a:tc>
                <a:extLst>
                  <a:ext uri="{0D108BD9-81ED-4DB2-BD59-A6C34878D82A}">
                    <a16:rowId xmlns="" xmlns:a16="http://schemas.microsoft.com/office/drawing/2014/main" val="3696378112"/>
                  </a:ext>
                </a:extLst>
              </a:tr>
            </a:tbl>
          </a:graphicData>
        </a:graphic>
      </p:graphicFrame>
    </p:spTree>
    <p:extLst>
      <p:ext uri="{BB962C8B-B14F-4D97-AF65-F5344CB8AC3E}">
        <p14:creationId xmlns:p14="http://schemas.microsoft.com/office/powerpoint/2010/main" val="50459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pPr eaLnBrk="1" hangingPunct="1"/>
            <a:r>
              <a:rPr lang="en-US" altLang="zh-TW" b="1" dirty="0"/>
              <a:t>Division (/)</a:t>
            </a:r>
            <a:endParaRPr lang="zh-TW" altLang="en-US" b="1" dirty="0"/>
          </a:p>
        </p:txBody>
      </p:sp>
      <p:sp>
        <p:nvSpPr>
          <p:cNvPr id="12291" name="內容版面配置區 2"/>
          <p:cNvSpPr>
            <a:spLocks noGrp="1"/>
          </p:cNvSpPr>
          <p:nvPr>
            <p:ph idx="1"/>
          </p:nvPr>
        </p:nvSpPr>
        <p:spPr/>
        <p:txBody>
          <a:bodyPr/>
          <a:lstStyle/>
          <a:p>
            <a:pPr eaLnBrk="1" hangingPunct="1"/>
            <a:r>
              <a:rPr lang="en-US" altLang="zh-TW" dirty="0"/>
              <a:t>A / B</a:t>
            </a:r>
          </a:p>
          <a:p>
            <a:pPr lvl="1" eaLnBrk="1" hangingPunct="1"/>
            <a:r>
              <a:rPr lang="en-US" altLang="zh-TW" sz="2200" dirty="0"/>
              <a:t>Consider that A has two fields </a:t>
            </a:r>
            <a:r>
              <a:rPr lang="en-US" altLang="zh-TW" sz="2200" dirty="0">
                <a:solidFill>
                  <a:schemeClr val="accent2"/>
                </a:solidFill>
              </a:rPr>
              <a:t>x</a:t>
            </a:r>
            <a:r>
              <a:rPr lang="en-US" altLang="zh-TW" sz="2200" dirty="0"/>
              <a:t> and </a:t>
            </a:r>
            <a:r>
              <a:rPr lang="en-US" altLang="zh-TW" sz="2200" dirty="0">
                <a:solidFill>
                  <a:schemeClr val="accent2"/>
                </a:solidFill>
              </a:rPr>
              <a:t>y</a:t>
            </a:r>
            <a:r>
              <a:rPr lang="en-US" altLang="zh-TW" sz="2200" dirty="0"/>
              <a:t>. B has one field </a:t>
            </a:r>
            <a:r>
              <a:rPr lang="en-US" altLang="zh-TW" sz="2200" dirty="0">
                <a:solidFill>
                  <a:schemeClr val="accent2"/>
                </a:solidFill>
              </a:rPr>
              <a:t>y</a:t>
            </a:r>
            <a:r>
              <a:rPr lang="en-US" altLang="zh-TW" sz="2200" dirty="0"/>
              <a:t>, with the same domain as in A. (In general, x and y can be any lists of fields; y is the list of fields in B, and x </a:t>
            </a:r>
            <a:r>
              <a:rPr lang="en-US" altLang="zh-TW" sz="2400" dirty="0">
                <a:solidFill>
                  <a:prstClr val="black"/>
                </a:solidFill>
                <a:sym typeface="Symbol" pitchFamily="18" charset="2"/>
              </a:rPr>
              <a:t></a:t>
            </a:r>
            <a:r>
              <a:rPr lang="en-US" altLang="zh-TW" sz="2200" dirty="0"/>
              <a:t> y is the list of fields of A)</a:t>
            </a:r>
          </a:p>
          <a:p>
            <a:pPr lvl="1" eaLnBrk="1" hangingPunct="1"/>
            <a:r>
              <a:rPr lang="en-US" altLang="zh-TW" sz="2200" dirty="0"/>
              <a:t>The division operation A/B is the set of all x values such that</a:t>
            </a:r>
            <a:r>
              <a:rPr lang="en-US" altLang="zh-TW" sz="2200" dirty="0">
                <a:solidFill>
                  <a:schemeClr val="accent2"/>
                </a:solidFill>
              </a:rPr>
              <a:t> </a:t>
            </a:r>
            <a:r>
              <a:rPr lang="en-US" altLang="zh-TW" sz="2200" dirty="0"/>
              <a:t>for </a:t>
            </a:r>
            <a:r>
              <a:rPr lang="en-US" altLang="zh-TW" sz="2200" b="1" dirty="0">
                <a:solidFill>
                  <a:schemeClr val="accent2"/>
                </a:solidFill>
              </a:rPr>
              <a:t>every y value in a tuple of B</a:t>
            </a:r>
            <a:r>
              <a:rPr lang="en-US" altLang="zh-TW" sz="2200" dirty="0"/>
              <a:t>, there is a tuple &lt;</a:t>
            </a:r>
            <a:r>
              <a:rPr lang="en-US" altLang="zh-TW" sz="2200" dirty="0" err="1"/>
              <a:t>x,y</a:t>
            </a:r>
            <a:r>
              <a:rPr lang="en-US" altLang="zh-TW" sz="2200" dirty="0"/>
              <a:t>&gt; in A.</a:t>
            </a:r>
          </a:p>
          <a:p>
            <a:pPr lvl="1" eaLnBrk="1" hangingPunct="1"/>
            <a:r>
              <a:rPr lang="en-US" altLang="zh-TW" sz="2200" dirty="0"/>
              <a:t>Another understanding: for each x value in A, consider the set of y values that  appear in tuples of A with that x value.  If this set contains </a:t>
            </a:r>
            <a:r>
              <a:rPr lang="en-US" altLang="zh-TW" sz="2200" b="1" dirty="0">
                <a:solidFill>
                  <a:schemeClr val="accent2"/>
                </a:solidFill>
              </a:rPr>
              <a:t>all y values in B</a:t>
            </a:r>
            <a:r>
              <a:rPr lang="en-US" altLang="zh-TW" sz="2200" dirty="0"/>
              <a:t>, the x value is in the result of A/B.</a:t>
            </a:r>
          </a:p>
          <a:p>
            <a:pPr lvl="1" eaLnBrk="1" hangingPunct="1"/>
            <a:r>
              <a:rPr lang="en-US" altLang="zh-TW" dirty="0"/>
              <a:t>Disqualified tuples: </a:t>
            </a:r>
          </a:p>
          <a:p>
            <a:pPr eaLnBrk="1" hangingPunct="1"/>
            <a:endParaRPr lang="en-US" altLang="zh-TW" dirty="0"/>
          </a:p>
          <a:p>
            <a:pPr eaLnBrk="1" hangingPunct="1"/>
            <a:endParaRPr lang="en-US" altLang="zh-TW" dirty="0"/>
          </a:p>
        </p:txBody>
      </p:sp>
      <p:sp>
        <p:nvSpPr>
          <p:cNvPr id="16" name="投影片編號版面配置區 15"/>
          <p:cNvSpPr>
            <a:spLocks noGrp="1"/>
          </p:cNvSpPr>
          <p:nvPr>
            <p:ph type="sldNum" sz="quarter" idx="12"/>
          </p:nvPr>
        </p:nvSpPr>
        <p:spPr/>
        <p:txBody>
          <a:bodyPr/>
          <a:lstStyle/>
          <a:p>
            <a:pPr>
              <a:defRPr/>
            </a:pPr>
            <a:fld id="{AA63E7FF-B5B5-4906-89CE-F5D014EF42BE}" type="slidenum">
              <a:rPr lang="zh-TW" altLang="en-US" smtClean="0"/>
              <a:pPr>
                <a:defRPr/>
              </a:pPr>
              <a:t>11</a:t>
            </a:fld>
            <a:endParaRPr lang="zh-TW" altLang="en-US" dirty="0"/>
          </a:p>
        </p:txBody>
      </p:sp>
      <p:graphicFrame>
        <p:nvGraphicFramePr>
          <p:cNvPr id="21" name="Object 59"/>
          <p:cNvGraphicFramePr>
            <a:graphicFrameLocks noChangeAspect="1"/>
          </p:cNvGraphicFramePr>
          <p:nvPr>
            <p:extLst>
              <p:ext uri="{D42A27DB-BD31-4B8C-83A1-F6EECF244321}">
                <p14:modId xmlns:p14="http://schemas.microsoft.com/office/powerpoint/2010/main" val="149951567"/>
              </p:ext>
            </p:extLst>
          </p:nvPr>
        </p:nvGraphicFramePr>
        <p:xfrm>
          <a:off x="4211960" y="5130230"/>
          <a:ext cx="2454340" cy="456183"/>
        </p:xfrm>
        <a:graphic>
          <a:graphicData uri="http://schemas.openxmlformats.org/presentationml/2006/ole">
            <mc:AlternateContent xmlns:mc="http://schemas.openxmlformats.org/markup-compatibility/2006">
              <mc:Choice xmlns:v="urn:schemas-microsoft-com:vml" Requires="v">
                <p:oleObj spid="_x0000_s1144" name="Equation" r:id="rId3" imgW="1231366" imgH="228501" progId="Equation.3">
                  <p:embed/>
                </p:oleObj>
              </mc:Choice>
              <mc:Fallback>
                <p:oleObj name="Equation" r:id="rId3" imgW="1231366" imgH="228501" progId="Equation.3">
                  <p:embed/>
                  <p:pic>
                    <p:nvPicPr>
                      <p:cNvPr id="43018"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5130230"/>
                        <a:ext cx="2454340" cy="456183"/>
                      </a:xfrm>
                      <a:prstGeom prst="rect">
                        <a:avLst/>
                      </a:prstGeom>
                      <a:noFill/>
                      <a:ln>
                        <a:noFill/>
                      </a:ln>
                      <a:effectLst/>
                    </p:spPr>
                  </p:pic>
                </p:oleObj>
              </mc:Fallback>
            </mc:AlternateContent>
          </a:graphicData>
        </a:graphic>
      </p:graphicFrame>
      <p:grpSp>
        <p:nvGrpSpPr>
          <p:cNvPr id="2" name="Group 1"/>
          <p:cNvGrpSpPr/>
          <p:nvPr/>
        </p:nvGrpSpPr>
        <p:grpSpPr>
          <a:xfrm>
            <a:off x="1619672" y="5768975"/>
            <a:ext cx="4320480" cy="539750"/>
            <a:chOff x="3852044" y="5985644"/>
            <a:chExt cx="4320480" cy="539750"/>
          </a:xfrm>
        </p:grpSpPr>
        <p:sp>
          <p:nvSpPr>
            <p:cNvPr id="19" name="圓角矩形 18"/>
            <p:cNvSpPr/>
            <p:nvPr/>
          </p:nvSpPr>
          <p:spPr>
            <a:xfrm>
              <a:off x="3852044" y="5985644"/>
              <a:ext cx="4320480" cy="539750"/>
            </a:xfrm>
            <a:prstGeom prst="roundRect">
              <a:avLst/>
            </a:prstGeom>
            <a:solidFill>
              <a:schemeClr val="accent1">
                <a:lumMod val="20000"/>
                <a:lumOff val="80000"/>
              </a:schemeClr>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TW" sz="2800" dirty="0">
                <a:solidFill>
                  <a:schemeClr val="tx1"/>
                </a:solidFill>
                <a:sym typeface="Symbol" pitchFamily="18" charset="2"/>
              </a:endParaRPr>
            </a:p>
          </p:txBody>
        </p:sp>
        <p:graphicFrame>
          <p:nvGraphicFramePr>
            <p:cNvPr id="22" name="Object 60"/>
            <p:cNvGraphicFramePr>
              <a:graphicFrameLocks noChangeAspect="1"/>
            </p:cNvGraphicFramePr>
            <p:nvPr>
              <p:extLst>
                <p:ext uri="{D42A27DB-BD31-4B8C-83A1-F6EECF244321}">
                  <p14:modId xmlns:p14="http://schemas.microsoft.com/office/powerpoint/2010/main" val="859298878"/>
                </p:ext>
              </p:extLst>
            </p:nvPr>
          </p:nvGraphicFramePr>
          <p:xfrm>
            <a:off x="3954239" y="6058009"/>
            <a:ext cx="4116388" cy="431800"/>
          </p:xfrm>
          <a:graphic>
            <a:graphicData uri="http://schemas.openxmlformats.org/presentationml/2006/ole">
              <mc:AlternateContent xmlns:mc="http://schemas.openxmlformats.org/markup-compatibility/2006">
                <mc:Choice xmlns:v="urn:schemas-microsoft-com:vml" Requires="v">
                  <p:oleObj spid="_x0000_s1145" name="Equation" r:id="rId5" imgW="2184120" imgH="228600" progId="Equation.3">
                    <p:embed/>
                  </p:oleObj>
                </mc:Choice>
                <mc:Fallback>
                  <p:oleObj name="Equation" r:id="rId5" imgW="2184120" imgH="228600" progId="Equation.3">
                    <p:embed/>
                    <p:pic>
                      <p:nvPicPr>
                        <p:cNvPr id="43019" name="Object 60"/>
                        <p:cNvPicPr>
                          <a:picLocks noChangeAspect="1" noChangeArrowheads="1"/>
                        </p:cNvPicPr>
                        <p:nvPr/>
                      </p:nvPicPr>
                      <p:blipFill>
                        <a:blip r:embed="rId6"/>
                        <a:srcRect/>
                        <a:stretch>
                          <a:fillRect/>
                        </a:stretch>
                      </p:blipFill>
                      <p:spPr bwMode="auto">
                        <a:xfrm>
                          <a:off x="3954239" y="6058009"/>
                          <a:ext cx="4116388" cy="431800"/>
                        </a:xfrm>
                        <a:prstGeom prst="rect">
                          <a:avLst/>
                        </a:prstGeom>
                        <a:noFill/>
                        <a:ln>
                          <a:noFill/>
                        </a:ln>
                        <a:effec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p:txBody>
          <a:bodyPr/>
          <a:lstStyle/>
          <a:p>
            <a:pPr eaLnBrk="1" hangingPunct="1"/>
            <a:r>
              <a:rPr lang="en-US" altLang="zh-TW" b="1" dirty="0"/>
              <a:t>Division (/)</a:t>
            </a:r>
            <a:endParaRPr lang="zh-TW" altLang="en-US" b="1" dirty="0"/>
          </a:p>
        </p:txBody>
      </p:sp>
      <p:sp>
        <p:nvSpPr>
          <p:cNvPr id="12291" name="內容版面配置區 2"/>
          <p:cNvSpPr>
            <a:spLocks noGrp="1"/>
          </p:cNvSpPr>
          <p:nvPr>
            <p:ph idx="1"/>
          </p:nvPr>
        </p:nvSpPr>
        <p:spPr/>
        <p:txBody>
          <a:bodyPr/>
          <a:lstStyle/>
          <a:p>
            <a:pPr eaLnBrk="1" hangingPunct="1"/>
            <a:r>
              <a:rPr lang="en-US" altLang="zh-TW" dirty="0"/>
              <a:t>Example: A / B</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75746991"/>
              </p:ext>
            </p:extLst>
          </p:nvPr>
        </p:nvGraphicFramePr>
        <p:xfrm>
          <a:off x="1306767" y="5426074"/>
          <a:ext cx="863600" cy="1112838"/>
        </p:xfrm>
        <a:graphic>
          <a:graphicData uri="http://schemas.openxmlformats.org/drawingml/2006/table">
            <a:tbl>
              <a:tblPr firstRow="1" bandRow="1">
                <a:tableStyleId>{5940675A-B579-460E-94D1-54222C63F5DA}</a:tableStyleId>
              </a:tblPr>
              <a:tblGrid>
                <a:gridCol w="863600">
                  <a:extLst>
                    <a:ext uri="{9D8B030D-6E8A-4147-A177-3AD203B41FA5}">
                      <a16:colId xmlns="" xmlns:a16="http://schemas.microsoft.com/office/drawing/2014/main" val="20000"/>
                    </a:ext>
                  </a:extLst>
                </a:gridCol>
              </a:tblGrid>
              <a:tr h="370946">
                <a:tc>
                  <a:txBody>
                    <a:bodyPr/>
                    <a:lstStyle/>
                    <a:p>
                      <a:pPr algn="ctr"/>
                      <a:r>
                        <a:rPr lang="en-US" altLang="zh-TW" sz="1800" dirty="0">
                          <a:solidFill>
                            <a:schemeClr val="bg1"/>
                          </a:solidFill>
                        </a:rPr>
                        <a:t>y</a:t>
                      </a:r>
                      <a:endParaRPr lang="zh-TW" altLang="en-US" sz="1800" dirty="0">
                        <a:solidFill>
                          <a:schemeClr val="bg1"/>
                        </a:solidFill>
                      </a:endParaRPr>
                    </a:p>
                  </a:txBody>
                  <a:tcPr marL="91388" marR="91388" marT="45733" marB="45733">
                    <a:solidFill>
                      <a:schemeClr val="accent2">
                        <a:lumMod val="75000"/>
                      </a:schemeClr>
                    </a:solidFill>
                  </a:tcPr>
                </a:tc>
                <a:extLst>
                  <a:ext uri="{0D108BD9-81ED-4DB2-BD59-A6C34878D82A}">
                    <a16:rowId xmlns="" xmlns:a16="http://schemas.microsoft.com/office/drawing/2014/main" val="10000"/>
                  </a:ext>
                </a:extLst>
              </a:tr>
              <a:tr h="370946">
                <a:tc>
                  <a:txBody>
                    <a:bodyPr/>
                    <a:lstStyle/>
                    <a:p>
                      <a:pPr algn="ctr"/>
                      <a:r>
                        <a:rPr lang="en-US" altLang="zh-TW" sz="1800" dirty="0"/>
                        <a:t>y1</a:t>
                      </a:r>
                      <a:endParaRPr lang="zh-TW" altLang="en-US" sz="1800" dirty="0"/>
                    </a:p>
                  </a:txBody>
                  <a:tcPr marL="91388" marR="91388" marT="45733" marB="45733">
                    <a:solidFill>
                      <a:schemeClr val="accent2">
                        <a:lumMod val="20000"/>
                        <a:lumOff val="80000"/>
                      </a:schemeClr>
                    </a:solidFill>
                  </a:tcPr>
                </a:tc>
                <a:extLst>
                  <a:ext uri="{0D108BD9-81ED-4DB2-BD59-A6C34878D82A}">
                    <a16:rowId xmlns="" xmlns:a16="http://schemas.microsoft.com/office/drawing/2014/main" val="10001"/>
                  </a:ext>
                </a:extLst>
              </a:tr>
              <a:tr h="370946">
                <a:tc>
                  <a:txBody>
                    <a:bodyPr/>
                    <a:lstStyle/>
                    <a:p>
                      <a:pPr algn="ctr"/>
                      <a:r>
                        <a:rPr lang="en-US" altLang="zh-TW" sz="1800" dirty="0"/>
                        <a:t>y2</a:t>
                      </a:r>
                      <a:endParaRPr lang="zh-TW" altLang="en-US" sz="1800" dirty="0"/>
                    </a:p>
                  </a:txBody>
                  <a:tcPr marL="91388" marR="91388" marT="45733" marB="45733">
                    <a:solidFill>
                      <a:schemeClr val="accent2">
                        <a:lumMod val="20000"/>
                        <a:lumOff val="80000"/>
                      </a:schemeClr>
                    </a:solidFill>
                  </a:tcPr>
                </a:tc>
                <a:extLst>
                  <a:ext uri="{0D108BD9-81ED-4DB2-BD59-A6C34878D82A}">
                    <a16:rowId xmlns="" xmlns:a16="http://schemas.microsoft.com/office/drawing/2014/main" val="1000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411451072"/>
              </p:ext>
            </p:extLst>
          </p:nvPr>
        </p:nvGraphicFramePr>
        <p:xfrm>
          <a:off x="997558" y="2520523"/>
          <a:ext cx="1728788" cy="2570851"/>
        </p:xfrm>
        <a:graphic>
          <a:graphicData uri="http://schemas.openxmlformats.org/drawingml/2006/table">
            <a:tbl>
              <a:tblPr firstRow="1" bandRow="1">
                <a:tableStyleId>{5940675A-B579-460E-94D1-54222C63F5DA}</a:tableStyleId>
              </a:tblPr>
              <a:tblGrid>
                <a:gridCol w="864393">
                  <a:extLst>
                    <a:ext uri="{9D8B030D-6E8A-4147-A177-3AD203B41FA5}">
                      <a16:colId xmlns="" xmlns:a16="http://schemas.microsoft.com/office/drawing/2014/main" val="20000"/>
                    </a:ext>
                  </a:extLst>
                </a:gridCol>
                <a:gridCol w="864395">
                  <a:extLst>
                    <a:ext uri="{9D8B030D-6E8A-4147-A177-3AD203B41FA5}">
                      <a16:colId xmlns="" xmlns:a16="http://schemas.microsoft.com/office/drawing/2014/main" val="20001"/>
                    </a:ext>
                  </a:extLst>
                </a:gridCol>
              </a:tblGrid>
              <a:tr h="370893">
                <a:tc>
                  <a:txBody>
                    <a:bodyPr/>
                    <a:lstStyle/>
                    <a:p>
                      <a:pPr algn="ctr"/>
                      <a:r>
                        <a:rPr lang="en-US" altLang="zh-TW" sz="1800" dirty="0">
                          <a:solidFill>
                            <a:schemeClr val="bg1"/>
                          </a:solidFill>
                        </a:rPr>
                        <a:t>x</a:t>
                      </a:r>
                      <a:endParaRPr lang="zh-TW" altLang="en-US" sz="1800" dirty="0">
                        <a:solidFill>
                          <a:schemeClr val="bg1"/>
                        </a:solidFill>
                      </a:endParaRPr>
                    </a:p>
                  </a:txBody>
                  <a:tcPr marL="91472" marR="91472" marT="45727" marB="45727">
                    <a:solidFill>
                      <a:schemeClr val="accent3">
                        <a:lumMod val="50000"/>
                      </a:schemeClr>
                    </a:solidFill>
                  </a:tcPr>
                </a:tc>
                <a:tc>
                  <a:txBody>
                    <a:bodyPr/>
                    <a:lstStyle/>
                    <a:p>
                      <a:pPr algn="ctr"/>
                      <a:r>
                        <a:rPr lang="en-US" altLang="zh-TW" sz="1800" dirty="0">
                          <a:solidFill>
                            <a:schemeClr val="bg1"/>
                          </a:solidFill>
                        </a:rPr>
                        <a:t>y</a:t>
                      </a:r>
                      <a:endParaRPr lang="zh-TW" altLang="en-US" sz="1800" dirty="0">
                        <a:solidFill>
                          <a:schemeClr val="bg1"/>
                        </a:solidFill>
                      </a:endParaRPr>
                    </a:p>
                  </a:txBody>
                  <a:tcPr marL="91472" marR="91472" marT="45727" marB="45727">
                    <a:solidFill>
                      <a:schemeClr val="accent3">
                        <a:lumMod val="50000"/>
                      </a:schemeClr>
                    </a:solidFill>
                  </a:tcPr>
                </a:tc>
                <a:extLst>
                  <a:ext uri="{0D108BD9-81ED-4DB2-BD59-A6C34878D82A}">
                    <a16:rowId xmlns="" xmlns:a16="http://schemas.microsoft.com/office/drawing/2014/main" val="10000"/>
                  </a:ext>
                </a:extLst>
              </a:tr>
              <a:tr h="370893">
                <a:tc>
                  <a:txBody>
                    <a:bodyPr/>
                    <a:lstStyle/>
                    <a:p>
                      <a:pPr algn="ctr"/>
                      <a:r>
                        <a:rPr lang="en-US" altLang="zh-TW" sz="1800" dirty="0"/>
                        <a:t>x2</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y1</a:t>
                      </a:r>
                      <a:endParaRPr lang="zh-TW" altLang="en-US" sz="1800" dirty="0"/>
                    </a:p>
                  </a:txBody>
                  <a:tcPr marL="91472" marR="91472" marT="45727" marB="45727">
                    <a:solidFill>
                      <a:schemeClr val="accent3">
                        <a:lumMod val="20000"/>
                        <a:lumOff val="80000"/>
                      </a:schemeClr>
                    </a:solidFill>
                  </a:tcPr>
                </a:tc>
                <a:extLst>
                  <a:ext uri="{0D108BD9-81ED-4DB2-BD59-A6C34878D82A}">
                    <a16:rowId xmlns="" xmlns:a16="http://schemas.microsoft.com/office/drawing/2014/main" val="10001"/>
                  </a:ext>
                </a:extLst>
              </a:tr>
              <a:tr h="365813">
                <a:tc>
                  <a:txBody>
                    <a:bodyPr/>
                    <a:lstStyle/>
                    <a:p>
                      <a:pPr algn="ctr"/>
                      <a:r>
                        <a:rPr lang="en-US" altLang="zh-TW" sz="1800" dirty="0"/>
                        <a:t>x1</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y1</a:t>
                      </a:r>
                      <a:endParaRPr lang="zh-TW" altLang="en-US" sz="1800" dirty="0"/>
                    </a:p>
                  </a:txBody>
                  <a:tcPr marL="91472" marR="91472" marT="45727" marB="45727">
                    <a:solidFill>
                      <a:schemeClr val="accent3">
                        <a:lumMod val="20000"/>
                        <a:lumOff val="80000"/>
                      </a:schemeClr>
                    </a:solidFill>
                  </a:tcPr>
                </a:tc>
                <a:extLst>
                  <a:ext uri="{0D108BD9-81ED-4DB2-BD59-A6C34878D82A}">
                    <a16:rowId xmlns="" xmlns:a16="http://schemas.microsoft.com/office/drawing/2014/main" val="10002"/>
                  </a:ext>
                </a:extLst>
              </a:tr>
              <a:tr h="365813">
                <a:tc>
                  <a:txBody>
                    <a:bodyPr/>
                    <a:lstStyle/>
                    <a:p>
                      <a:pPr algn="ctr"/>
                      <a:r>
                        <a:rPr lang="en-US" altLang="zh-TW" sz="1800" dirty="0"/>
                        <a:t>x2</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y2</a:t>
                      </a:r>
                      <a:endParaRPr lang="zh-TW" altLang="en-US" sz="1800" dirty="0"/>
                    </a:p>
                  </a:txBody>
                  <a:tcPr marL="91472" marR="91472" marT="45727" marB="45727">
                    <a:solidFill>
                      <a:schemeClr val="accent3">
                        <a:lumMod val="20000"/>
                        <a:lumOff val="80000"/>
                      </a:schemeClr>
                    </a:solidFill>
                  </a:tcPr>
                </a:tc>
                <a:extLst>
                  <a:ext uri="{0D108BD9-81ED-4DB2-BD59-A6C34878D82A}">
                    <a16:rowId xmlns="" xmlns:a16="http://schemas.microsoft.com/office/drawing/2014/main" val="10003"/>
                  </a:ext>
                </a:extLst>
              </a:tr>
              <a:tr h="365813">
                <a:tc>
                  <a:txBody>
                    <a:bodyPr/>
                    <a:lstStyle/>
                    <a:p>
                      <a:pPr algn="ctr"/>
                      <a:r>
                        <a:rPr lang="en-US" altLang="zh-TW" sz="1800" dirty="0"/>
                        <a:t>x2</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y3</a:t>
                      </a:r>
                      <a:endParaRPr lang="zh-TW" altLang="en-US" sz="1800" dirty="0"/>
                    </a:p>
                  </a:txBody>
                  <a:tcPr marL="91472" marR="91472" marT="45727" marB="45727">
                    <a:solidFill>
                      <a:schemeClr val="accent3">
                        <a:lumMod val="20000"/>
                        <a:lumOff val="80000"/>
                      </a:schemeClr>
                    </a:solidFill>
                  </a:tcPr>
                </a:tc>
                <a:extLst>
                  <a:ext uri="{0D108BD9-81ED-4DB2-BD59-A6C34878D82A}">
                    <a16:rowId xmlns="" xmlns:a16="http://schemas.microsoft.com/office/drawing/2014/main" val="10004"/>
                  </a:ext>
                </a:extLst>
              </a:tr>
              <a:tr h="365813">
                <a:tc>
                  <a:txBody>
                    <a:bodyPr/>
                    <a:lstStyle/>
                    <a:p>
                      <a:pPr algn="ctr"/>
                      <a:r>
                        <a:rPr lang="en-US" altLang="zh-TW" sz="1800" dirty="0"/>
                        <a:t>x1</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y2</a:t>
                      </a:r>
                      <a:endParaRPr lang="zh-TW" altLang="en-US" sz="1800" dirty="0"/>
                    </a:p>
                  </a:txBody>
                  <a:tcPr marL="91472" marR="91472" marT="45727" marB="45727">
                    <a:solidFill>
                      <a:schemeClr val="accent3">
                        <a:lumMod val="20000"/>
                        <a:lumOff val="80000"/>
                      </a:schemeClr>
                    </a:solidFill>
                  </a:tcPr>
                </a:tc>
                <a:extLst>
                  <a:ext uri="{0D108BD9-81ED-4DB2-BD59-A6C34878D82A}">
                    <a16:rowId xmlns="" xmlns:a16="http://schemas.microsoft.com/office/drawing/2014/main" val="10005"/>
                  </a:ext>
                </a:extLst>
              </a:tr>
              <a:tr h="365813">
                <a:tc>
                  <a:txBody>
                    <a:bodyPr/>
                    <a:lstStyle/>
                    <a:p>
                      <a:pPr algn="ctr"/>
                      <a:r>
                        <a:rPr lang="en-US" altLang="zh-TW" sz="1800" dirty="0"/>
                        <a:t>x3</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y1</a:t>
                      </a:r>
                      <a:endParaRPr lang="zh-TW" altLang="en-US" sz="1800" dirty="0"/>
                    </a:p>
                  </a:txBody>
                  <a:tcPr marL="91472" marR="91472" marT="45727" marB="45727">
                    <a:solidFill>
                      <a:schemeClr val="accent3">
                        <a:lumMod val="20000"/>
                        <a:lumOff val="80000"/>
                      </a:schemeClr>
                    </a:solidFill>
                  </a:tcPr>
                </a:tc>
                <a:extLst>
                  <a:ext uri="{0D108BD9-81ED-4DB2-BD59-A6C34878D82A}">
                    <a16:rowId xmlns="" xmlns:a16="http://schemas.microsoft.com/office/drawing/2014/main" val="1418898527"/>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082479540"/>
              </p:ext>
            </p:extLst>
          </p:nvPr>
        </p:nvGraphicFramePr>
        <p:xfrm>
          <a:off x="6614133" y="3069798"/>
          <a:ext cx="863600" cy="1108076"/>
        </p:xfrm>
        <a:graphic>
          <a:graphicData uri="http://schemas.openxmlformats.org/drawingml/2006/table">
            <a:tbl>
              <a:tblPr firstRow="1" bandRow="1">
                <a:tableStyleId>{5940675A-B579-460E-94D1-54222C63F5DA}</a:tableStyleId>
              </a:tblPr>
              <a:tblGrid>
                <a:gridCol w="863600">
                  <a:extLst>
                    <a:ext uri="{9D8B030D-6E8A-4147-A177-3AD203B41FA5}">
                      <a16:colId xmlns="" xmlns:a16="http://schemas.microsoft.com/office/drawing/2014/main" val="20000"/>
                    </a:ext>
                  </a:extLst>
                </a:gridCol>
              </a:tblGrid>
              <a:tr h="371053">
                <a:tc>
                  <a:txBody>
                    <a:bodyPr/>
                    <a:lstStyle/>
                    <a:p>
                      <a:pPr algn="ctr"/>
                      <a:r>
                        <a:rPr lang="en-US" altLang="zh-TW" sz="1800" dirty="0">
                          <a:solidFill>
                            <a:schemeClr val="bg1"/>
                          </a:solidFill>
                        </a:rPr>
                        <a:t>x</a:t>
                      </a:r>
                      <a:endParaRPr lang="zh-TW" altLang="en-US" sz="1800" dirty="0">
                        <a:solidFill>
                          <a:schemeClr val="bg1"/>
                        </a:solidFill>
                      </a:endParaRPr>
                    </a:p>
                  </a:txBody>
                  <a:tcPr marL="91388" marR="91388" marT="45746" marB="45746">
                    <a:solidFill>
                      <a:schemeClr val="accent3">
                        <a:lumMod val="50000"/>
                      </a:schemeClr>
                    </a:solidFill>
                  </a:tcPr>
                </a:tc>
                <a:extLst>
                  <a:ext uri="{0D108BD9-81ED-4DB2-BD59-A6C34878D82A}">
                    <a16:rowId xmlns="" xmlns:a16="http://schemas.microsoft.com/office/drawing/2014/main" val="10000"/>
                  </a:ext>
                </a:extLst>
              </a:tr>
              <a:tr h="371053">
                <a:tc>
                  <a:txBody>
                    <a:bodyPr/>
                    <a:lstStyle/>
                    <a:p>
                      <a:pPr algn="ctr"/>
                      <a:r>
                        <a:rPr lang="en-US" altLang="zh-TW" sz="1800" dirty="0"/>
                        <a:t>x1</a:t>
                      </a:r>
                      <a:endParaRPr lang="zh-TW" altLang="en-US" sz="1800" dirty="0"/>
                    </a:p>
                  </a:txBody>
                  <a:tcPr marL="91388" marR="91388" marT="45746" marB="45746">
                    <a:solidFill>
                      <a:schemeClr val="accent3">
                        <a:lumMod val="20000"/>
                        <a:lumOff val="80000"/>
                      </a:schemeClr>
                    </a:solidFill>
                  </a:tcPr>
                </a:tc>
                <a:extLst>
                  <a:ext uri="{0D108BD9-81ED-4DB2-BD59-A6C34878D82A}">
                    <a16:rowId xmlns="" xmlns:a16="http://schemas.microsoft.com/office/drawing/2014/main" val="10001"/>
                  </a:ext>
                </a:extLst>
              </a:tr>
              <a:tr h="365970">
                <a:tc>
                  <a:txBody>
                    <a:bodyPr/>
                    <a:lstStyle/>
                    <a:p>
                      <a:pPr algn="ctr"/>
                      <a:r>
                        <a:rPr lang="en-US" altLang="zh-TW" sz="1800" dirty="0"/>
                        <a:t>x2</a:t>
                      </a:r>
                      <a:endParaRPr lang="zh-TW" altLang="en-US" sz="1800" dirty="0"/>
                    </a:p>
                  </a:txBody>
                  <a:tcPr marL="91388" marR="91388" marT="45746" marB="45746">
                    <a:solidFill>
                      <a:schemeClr val="accent3">
                        <a:lumMod val="20000"/>
                        <a:lumOff val="80000"/>
                      </a:schemeClr>
                    </a:solidFill>
                  </a:tcPr>
                </a:tc>
                <a:extLst>
                  <a:ext uri="{0D108BD9-81ED-4DB2-BD59-A6C34878D82A}">
                    <a16:rowId xmlns="" xmlns:a16="http://schemas.microsoft.com/office/drawing/2014/main" val="10002"/>
                  </a:ext>
                </a:extLst>
              </a:tr>
            </a:tbl>
          </a:graphicData>
        </a:graphic>
      </p:graphicFrame>
      <p:sp>
        <p:nvSpPr>
          <p:cNvPr id="14" name="向右箭號 13"/>
          <p:cNvSpPr/>
          <p:nvPr/>
        </p:nvSpPr>
        <p:spPr>
          <a:xfrm>
            <a:off x="3013683" y="3601611"/>
            <a:ext cx="647700" cy="4318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5" name="向右箭號 14"/>
          <p:cNvSpPr/>
          <p:nvPr/>
        </p:nvSpPr>
        <p:spPr>
          <a:xfrm>
            <a:off x="5821971" y="3601611"/>
            <a:ext cx="647700" cy="4318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1" name="矩形圖說文字 10"/>
          <p:cNvSpPr/>
          <p:nvPr/>
        </p:nvSpPr>
        <p:spPr>
          <a:xfrm>
            <a:off x="4006565" y="5349844"/>
            <a:ext cx="2880320" cy="648072"/>
          </a:xfrm>
          <a:prstGeom prst="wedgeRectCallout">
            <a:avLst>
              <a:gd name="adj1" fmla="val -22884"/>
              <a:gd name="adj2" fmla="val -76763"/>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TW" dirty="0">
                <a:solidFill>
                  <a:schemeClr val="accent4">
                    <a:lumMod val="50000"/>
                  </a:schemeClr>
                </a:solidFill>
              </a:rPr>
              <a:t>Group the rows based on the attribute(s) other than y</a:t>
            </a:r>
            <a:endParaRPr lang="zh-TW" altLang="en-US" dirty="0">
              <a:solidFill>
                <a:schemeClr val="accent4">
                  <a:lumMod val="50000"/>
                </a:schemeClr>
              </a:solidFill>
            </a:endParaRPr>
          </a:p>
        </p:txBody>
      </p:sp>
      <p:sp>
        <p:nvSpPr>
          <p:cNvPr id="16" name="投影片編號版面配置區 15"/>
          <p:cNvSpPr>
            <a:spLocks noGrp="1"/>
          </p:cNvSpPr>
          <p:nvPr>
            <p:ph type="sldNum" sz="quarter" idx="12"/>
          </p:nvPr>
        </p:nvSpPr>
        <p:spPr/>
        <p:txBody>
          <a:bodyPr/>
          <a:lstStyle/>
          <a:p>
            <a:pPr>
              <a:defRPr/>
            </a:pPr>
            <a:fld id="{AA63E7FF-B5B5-4906-89CE-F5D014EF42BE}" type="slidenum">
              <a:rPr lang="zh-TW" altLang="en-US" smtClean="0"/>
              <a:pPr>
                <a:defRPr/>
              </a:pPr>
              <a:t>12</a:t>
            </a:fld>
            <a:endParaRPr lang="zh-TW" altLang="en-US"/>
          </a:p>
        </p:txBody>
      </p:sp>
      <p:sp>
        <p:nvSpPr>
          <p:cNvPr id="17" name="Text Box 408"/>
          <p:cNvSpPr txBox="1">
            <a:spLocks noChangeArrowheads="1"/>
          </p:cNvSpPr>
          <p:nvPr/>
        </p:nvSpPr>
        <p:spPr bwMode="auto">
          <a:xfrm>
            <a:off x="467929" y="3262168"/>
            <a:ext cx="4573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A</a:t>
            </a:r>
            <a:endParaRPr lang="en-US" altLang="zh-CN" sz="1800" dirty="0">
              <a:latin typeface="Arial" charset="0"/>
            </a:endParaRPr>
          </a:p>
        </p:txBody>
      </p:sp>
      <p:sp>
        <p:nvSpPr>
          <p:cNvPr id="18" name="Text Box 408"/>
          <p:cNvSpPr txBox="1">
            <a:spLocks noChangeArrowheads="1"/>
          </p:cNvSpPr>
          <p:nvPr/>
        </p:nvSpPr>
        <p:spPr bwMode="auto">
          <a:xfrm>
            <a:off x="813012" y="5833585"/>
            <a:ext cx="4573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B</a:t>
            </a:r>
            <a:endParaRPr lang="en-US" altLang="zh-CN" sz="1800" dirty="0">
              <a:latin typeface="Arial" charset="0"/>
            </a:endParaRPr>
          </a:p>
        </p:txBody>
      </p:sp>
      <p:graphicFrame>
        <p:nvGraphicFramePr>
          <p:cNvPr id="20" name="表格 4"/>
          <p:cNvGraphicFramePr>
            <a:graphicFrameLocks noGrp="1"/>
          </p:cNvGraphicFramePr>
          <p:nvPr>
            <p:extLst>
              <p:ext uri="{D42A27DB-BD31-4B8C-83A1-F6EECF244321}">
                <p14:modId xmlns:p14="http://schemas.microsoft.com/office/powerpoint/2010/main" val="2196440410"/>
              </p:ext>
            </p:extLst>
          </p:nvPr>
        </p:nvGraphicFramePr>
        <p:xfrm>
          <a:off x="3948720" y="2475787"/>
          <a:ext cx="1728788" cy="2570851"/>
        </p:xfrm>
        <a:graphic>
          <a:graphicData uri="http://schemas.openxmlformats.org/drawingml/2006/table">
            <a:tbl>
              <a:tblPr firstRow="1" bandRow="1">
                <a:tableStyleId>{5940675A-B579-460E-94D1-54222C63F5DA}</a:tableStyleId>
              </a:tblPr>
              <a:tblGrid>
                <a:gridCol w="864393">
                  <a:extLst>
                    <a:ext uri="{9D8B030D-6E8A-4147-A177-3AD203B41FA5}">
                      <a16:colId xmlns="" xmlns:a16="http://schemas.microsoft.com/office/drawing/2014/main" val="20000"/>
                    </a:ext>
                  </a:extLst>
                </a:gridCol>
                <a:gridCol w="864395">
                  <a:extLst>
                    <a:ext uri="{9D8B030D-6E8A-4147-A177-3AD203B41FA5}">
                      <a16:colId xmlns="" xmlns:a16="http://schemas.microsoft.com/office/drawing/2014/main" val="20001"/>
                    </a:ext>
                  </a:extLst>
                </a:gridCol>
              </a:tblGrid>
              <a:tr h="370893">
                <a:tc>
                  <a:txBody>
                    <a:bodyPr/>
                    <a:lstStyle/>
                    <a:p>
                      <a:pPr algn="ctr"/>
                      <a:r>
                        <a:rPr lang="en-US" altLang="zh-TW" sz="1800" dirty="0">
                          <a:solidFill>
                            <a:schemeClr val="bg1"/>
                          </a:solidFill>
                        </a:rPr>
                        <a:t>x</a:t>
                      </a:r>
                      <a:endParaRPr lang="zh-TW" altLang="en-US" sz="1800" dirty="0">
                        <a:solidFill>
                          <a:schemeClr val="bg1"/>
                        </a:solidFill>
                      </a:endParaRPr>
                    </a:p>
                  </a:txBody>
                  <a:tcPr marL="91472" marR="91472" marT="45727" marB="45727">
                    <a:solidFill>
                      <a:schemeClr val="accent3">
                        <a:lumMod val="50000"/>
                      </a:schemeClr>
                    </a:solidFill>
                  </a:tcPr>
                </a:tc>
                <a:tc>
                  <a:txBody>
                    <a:bodyPr/>
                    <a:lstStyle/>
                    <a:p>
                      <a:pPr algn="ctr"/>
                      <a:r>
                        <a:rPr lang="en-US" altLang="zh-TW" sz="1800" dirty="0">
                          <a:solidFill>
                            <a:schemeClr val="bg1"/>
                          </a:solidFill>
                        </a:rPr>
                        <a:t>y</a:t>
                      </a:r>
                      <a:endParaRPr lang="zh-TW" altLang="en-US" sz="1800" dirty="0">
                        <a:solidFill>
                          <a:schemeClr val="bg1"/>
                        </a:solidFill>
                      </a:endParaRPr>
                    </a:p>
                  </a:txBody>
                  <a:tcPr marL="91472" marR="91472" marT="45727" marB="45727">
                    <a:solidFill>
                      <a:schemeClr val="accent3">
                        <a:lumMod val="50000"/>
                      </a:schemeClr>
                    </a:solidFill>
                  </a:tcPr>
                </a:tc>
                <a:extLst>
                  <a:ext uri="{0D108BD9-81ED-4DB2-BD59-A6C34878D82A}">
                    <a16:rowId xmlns="" xmlns:a16="http://schemas.microsoft.com/office/drawing/2014/main" val="10000"/>
                  </a:ext>
                </a:extLst>
              </a:tr>
              <a:tr h="370893">
                <a:tc rowSpan="2">
                  <a:txBody>
                    <a:bodyPr/>
                    <a:lstStyle/>
                    <a:p>
                      <a:pPr algn="ctr"/>
                      <a:r>
                        <a:rPr lang="en-US" altLang="zh-TW" sz="1800" dirty="0"/>
                        <a:t>x1</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y1</a:t>
                      </a:r>
                      <a:endParaRPr lang="zh-TW" altLang="en-US" sz="1800" dirty="0"/>
                    </a:p>
                  </a:txBody>
                  <a:tcPr marL="91472" marR="91472" marT="45727" marB="45727">
                    <a:solidFill>
                      <a:schemeClr val="accent3">
                        <a:lumMod val="20000"/>
                        <a:lumOff val="80000"/>
                      </a:schemeClr>
                    </a:solidFill>
                  </a:tcPr>
                </a:tc>
                <a:extLst>
                  <a:ext uri="{0D108BD9-81ED-4DB2-BD59-A6C34878D82A}">
                    <a16:rowId xmlns="" xmlns:a16="http://schemas.microsoft.com/office/drawing/2014/main" val="10001"/>
                  </a:ext>
                </a:extLst>
              </a:tr>
              <a:tr h="365813">
                <a:tc vMerge="1">
                  <a:txBody>
                    <a:bodyPr/>
                    <a:lstStyle/>
                    <a:p>
                      <a:pPr algn="ct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y2</a:t>
                      </a:r>
                      <a:endParaRPr lang="zh-TW" altLang="en-US" sz="1800" dirty="0"/>
                    </a:p>
                  </a:txBody>
                  <a:tcPr marL="91472" marR="91472" marT="45727" marB="45727">
                    <a:solidFill>
                      <a:schemeClr val="accent3">
                        <a:lumMod val="20000"/>
                        <a:lumOff val="80000"/>
                      </a:schemeClr>
                    </a:solidFill>
                  </a:tcPr>
                </a:tc>
                <a:extLst>
                  <a:ext uri="{0D108BD9-81ED-4DB2-BD59-A6C34878D82A}">
                    <a16:rowId xmlns="" xmlns:a16="http://schemas.microsoft.com/office/drawing/2014/main" val="10002"/>
                  </a:ext>
                </a:extLst>
              </a:tr>
              <a:tr h="365813">
                <a:tc rowSpan="3">
                  <a:txBody>
                    <a:bodyPr/>
                    <a:lstStyle/>
                    <a:p>
                      <a:pPr algn="ctr"/>
                      <a:r>
                        <a:rPr lang="en-US" altLang="zh-TW" sz="1800" dirty="0"/>
                        <a:t>x2</a:t>
                      </a:r>
                      <a:endParaRPr lang="zh-TW" altLang="en-US" sz="1800" dirty="0"/>
                    </a:p>
                    <a:p>
                      <a:pPr algn="ct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y1</a:t>
                      </a:r>
                      <a:endParaRPr lang="zh-TW" altLang="en-US" sz="1800" dirty="0"/>
                    </a:p>
                  </a:txBody>
                  <a:tcPr marL="91472" marR="91472" marT="45727" marB="45727">
                    <a:solidFill>
                      <a:schemeClr val="accent3">
                        <a:lumMod val="20000"/>
                        <a:lumOff val="80000"/>
                      </a:schemeClr>
                    </a:solidFill>
                  </a:tcPr>
                </a:tc>
                <a:extLst>
                  <a:ext uri="{0D108BD9-81ED-4DB2-BD59-A6C34878D82A}">
                    <a16:rowId xmlns="" xmlns:a16="http://schemas.microsoft.com/office/drawing/2014/main" val="10003"/>
                  </a:ext>
                </a:extLst>
              </a:tr>
              <a:tr h="365813">
                <a:tc vMerge="1">
                  <a:txBody>
                    <a:bodyPr/>
                    <a:lstStyle/>
                    <a:p>
                      <a:pPr algn="ct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y2</a:t>
                      </a:r>
                      <a:endParaRPr lang="zh-TW" altLang="en-US" sz="1800" dirty="0"/>
                    </a:p>
                  </a:txBody>
                  <a:tcPr marL="91472" marR="91472" marT="45727" marB="45727">
                    <a:solidFill>
                      <a:schemeClr val="accent3">
                        <a:lumMod val="20000"/>
                        <a:lumOff val="80000"/>
                      </a:schemeClr>
                    </a:solidFill>
                  </a:tcPr>
                </a:tc>
                <a:extLst>
                  <a:ext uri="{0D108BD9-81ED-4DB2-BD59-A6C34878D82A}">
                    <a16:rowId xmlns="" xmlns:a16="http://schemas.microsoft.com/office/drawing/2014/main" val="10004"/>
                  </a:ext>
                </a:extLst>
              </a:tr>
              <a:tr h="365813">
                <a:tc vMerge="1">
                  <a:txBody>
                    <a:bodyPr/>
                    <a:lstStyle/>
                    <a:p>
                      <a:pPr algn="ct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y3</a:t>
                      </a:r>
                      <a:endParaRPr lang="zh-TW" altLang="en-US" sz="1800" dirty="0"/>
                    </a:p>
                  </a:txBody>
                  <a:tcPr marL="91472" marR="91472" marT="45727" marB="45727">
                    <a:solidFill>
                      <a:schemeClr val="accent3">
                        <a:lumMod val="20000"/>
                        <a:lumOff val="80000"/>
                      </a:schemeClr>
                    </a:solidFill>
                  </a:tcPr>
                </a:tc>
                <a:extLst>
                  <a:ext uri="{0D108BD9-81ED-4DB2-BD59-A6C34878D82A}">
                    <a16:rowId xmlns="" xmlns:a16="http://schemas.microsoft.com/office/drawing/2014/main" val="10005"/>
                  </a:ext>
                </a:extLst>
              </a:tr>
              <a:tr h="365813">
                <a:tc>
                  <a:txBody>
                    <a:bodyPr/>
                    <a:lstStyle/>
                    <a:p>
                      <a:pPr algn="ctr"/>
                      <a:r>
                        <a:rPr lang="en-US" altLang="zh-TW" sz="1800" dirty="0"/>
                        <a:t>x3</a:t>
                      </a:r>
                      <a:endParaRPr lang="zh-TW" altLang="en-US" sz="1800" dirty="0"/>
                    </a:p>
                  </a:txBody>
                  <a:tcPr marL="91472" marR="91472" marT="45727" marB="45727">
                    <a:solidFill>
                      <a:schemeClr val="accent3">
                        <a:lumMod val="20000"/>
                        <a:lumOff val="80000"/>
                      </a:schemeClr>
                    </a:solidFill>
                  </a:tcPr>
                </a:tc>
                <a:tc>
                  <a:txBody>
                    <a:bodyPr/>
                    <a:lstStyle/>
                    <a:p>
                      <a:pPr algn="ctr"/>
                      <a:r>
                        <a:rPr lang="en-US" altLang="zh-TW" sz="1800" dirty="0"/>
                        <a:t>y1</a:t>
                      </a:r>
                      <a:endParaRPr lang="zh-TW" altLang="en-US" sz="1800" dirty="0"/>
                    </a:p>
                  </a:txBody>
                  <a:tcPr marL="91472" marR="91472" marT="45727" marB="45727">
                    <a:solidFill>
                      <a:schemeClr val="accent3">
                        <a:lumMod val="20000"/>
                        <a:lumOff val="80000"/>
                      </a:schemeClr>
                    </a:solidFill>
                  </a:tcPr>
                </a:tc>
                <a:extLst>
                  <a:ext uri="{0D108BD9-81ED-4DB2-BD59-A6C34878D82A}">
                    <a16:rowId xmlns="" xmlns:a16="http://schemas.microsoft.com/office/drawing/2014/main" val="1024548070"/>
                  </a:ext>
                </a:extLst>
              </a:tr>
            </a:tbl>
          </a:graphicData>
        </a:graphic>
      </p:graphicFrame>
    </p:spTree>
    <p:extLst>
      <p:ext uri="{BB962C8B-B14F-4D97-AF65-F5344CB8AC3E}">
        <p14:creationId xmlns:p14="http://schemas.microsoft.com/office/powerpoint/2010/main" val="822498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p:txBody>
          <a:bodyPr/>
          <a:lstStyle/>
          <a:p>
            <a:pPr eaLnBrk="1" hangingPunct="1"/>
            <a:r>
              <a:rPr lang="en-US" altLang="zh-TW" b="1" dirty="0"/>
              <a:t>Rename (</a:t>
            </a:r>
            <a:r>
              <a:rPr lang="en-US" altLang="zh-TW" sz="3200" b="1" dirty="0">
                <a:solidFill>
                  <a:prstClr val="black"/>
                </a:solidFill>
                <a:cs typeface="+mn-cs"/>
                <a:sym typeface="Symbol" pitchFamily="18" charset="2"/>
              </a:rPr>
              <a:t></a:t>
            </a:r>
            <a:r>
              <a:rPr lang="en-US" altLang="zh-TW" b="1" dirty="0"/>
              <a:t>)</a:t>
            </a:r>
            <a:endParaRPr lang="zh-TW" altLang="en-US" b="1" dirty="0"/>
          </a:p>
        </p:txBody>
      </p:sp>
      <p:sp>
        <p:nvSpPr>
          <p:cNvPr id="11267" name="內容版面配置區 2"/>
          <p:cNvSpPr>
            <a:spLocks noGrp="1"/>
          </p:cNvSpPr>
          <p:nvPr>
            <p:ph idx="1"/>
          </p:nvPr>
        </p:nvSpPr>
        <p:spPr/>
        <p:txBody>
          <a:bodyPr/>
          <a:lstStyle/>
          <a:p>
            <a:pPr eaLnBrk="1" hangingPunct="1"/>
            <a:r>
              <a:rPr lang="en-US" altLang="zh-TW" dirty="0">
                <a:sym typeface="Symbol" pitchFamily="18" charset="2"/>
              </a:rPr>
              <a:t>(T1,S1) or (T1(F),S1)</a:t>
            </a:r>
          </a:p>
          <a:p>
            <a:pPr lvl="1" eaLnBrk="1" hangingPunct="1"/>
            <a:r>
              <a:rPr lang="en-US" altLang="zh-TW" dirty="0"/>
              <a:t>F is called the </a:t>
            </a:r>
            <a:r>
              <a:rPr lang="en-US" altLang="zh-TW" b="1" dirty="0"/>
              <a:t>renaming list</a:t>
            </a:r>
            <a:r>
              <a:rPr lang="en-US" altLang="zh-TW" dirty="0"/>
              <a:t>:</a:t>
            </a:r>
          </a:p>
          <a:p>
            <a:pPr lvl="1" eaLnBrk="1" hangingPunct="1"/>
            <a:r>
              <a:rPr lang="en-US" altLang="zh-TW" dirty="0" err="1"/>
              <a:t>oldname</a:t>
            </a:r>
            <a:r>
              <a:rPr lang="en-US" altLang="zh-TW" dirty="0"/>
              <a:t> or position </a:t>
            </a:r>
            <a:r>
              <a:rPr lang="en-US" altLang="zh-TW" dirty="0">
                <a:sym typeface="Wingdings" panose="05000000000000000000" pitchFamily="2" charset="2"/>
              </a:rPr>
              <a:t></a:t>
            </a:r>
            <a:r>
              <a:rPr lang="en-US" altLang="zh-TW" dirty="0"/>
              <a:t> </a:t>
            </a:r>
            <a:r>
              <a:rPr lang="en-US" altLang="zh-TW" dirty="0" err="1"/>
              <a:t>newname</a:t>
            </a:r>
            <a:r>
              <a:rPr lang="en-US" altLang="zh-TW" dirty="0">
                <a:sym typeface="Symbol" pitchFamily="18" charset="2"/>
              </a:rPr>
              <a:t> </a:t>
            </a:r>
          </a:p>
          <a:p>
            <a:pPr lvl="1" eaLnBrk="1" hangingPunct="1"/>
            <a:r>
              <a:rPr lang="en-US" altLang="zh-TW" dirty="0">
                <a:sym typeface="Symbol" pitchFamily="18" charset="2"/>
              </a:rPr>
              <a:t>e.g. (T1(name </a:t>
            </a:r>
            <a:r>
              <a:rPr lang="en-US" altLang="zh-TW" dirty="0">
                <a:sym typeface="Wingdings" panose="05000000000000000000" pitchFamily="2" charset="2"/>
              </a:rPr>
              <a:t> </a:t>
            </a:r>
            <a:r>
              <a:rPr lang="en-US" altLang="zh-TW" dirty="0" err="1">
                <a:sym typeface="Wingdings" panose="05000000000000000000" pitchFamily="2" charset="2"/>
              </a:rPr>
              <a:t>firstname</a:t>
            </a:r>
            <a:r>
              <a:rPr lang="en-US" altLang="zh-TW" dirty="0">
                <a:sym typeface="Symbol" pitchFamily="18" charset="2"/>
              </a:rPr>
              <a:t>),S1)</a:t>
            </a:r>
          </a:p>
          <a:p>
            <a:pPr marL="457200" lvl="1" indent="0" eaLnBrk="1" hangingPunct="1">
              <a:buNone/>
            </a:pPr>
            <a:endParaRPr lang="en-US" altLang="zh-TW" dirty="0">
              <a:sym typeface="Symbol" pitchFamily="18" charset="2"/>
            </a:endParaRPr>
          </a:p>
          <a:p>
            <a:pPr eaLnBrk="1" hangingPunct="1"/>
            <a:endParaRPr lang="en-US" altLang="zh-TW" dirty="0"/>
          </a:p>
          <a:p>
            <a:pPr eaLnBrk="1" hangingPunct="1"/>
            <a:endParaRPr lang="en-US" altLang="zh-TW" dirty="0"/>
          </a:p>
          <a:p>
            <a:pPr>
              <a:defRPr/>
            </a:pPr>
            <a:endParaRPr lang="en-US" altLang="zh-TW" dirty="0">
              <a:solidFill>
                <a:schemeClr val="accent4">
                  <a:lumMod val="50000"/>
                </a:schemeClr>
              </a:solidFill>
              <a:sym typeface="Symbol" pitchFamily="18" charset="2"/>
            </a:endParaRPr>
          </a:p>
          <a:p>
            <a:pPr eaLnBrk="1" hangingPunct="1"/>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61713776"/>
              </p:ext>
            </p:extLst>
          </p:nvPr>
        </p:nvGraphicFramePr>
        <p:xfrm>
          <a:off x="684014" y="4011414"/>
          <a:ext cx="3455988" cy="1482724"/>
        </p:xfrm>
        <a:graphic>
          <a:graphicData uri="http://schemas.openxmlformats.org/drawingml/2006/table">
            <a:tbl>
              <a:tblPr firstRow="1" bandRow="1">
                <a:tableStyleId>{5940675A-B579-460E-94D1-54222C63F5DA}</a:tableStyleId>
              </a:tblPr>
              <a:tblGrid>
                <a:gridCol w="863997">
                  <a:extLst>
                    <a:ext uri="{9D8B030D-6E8A-4147-A177-3AD203B41FA5}">
                      <a16:colId xmlns="" xmlns:a16="http://schemas.microsoft.com/office/drawing/2014/main" val="20000"/>
                    </a:ext>
                  </a:extLst>
                </a:gridCol>
                <a:gridCol w="863997">
                  <a:extLst>
                    <a:ext uri="{9D8B030D-6E8A-4147-A177-3AD203B41FA5}">
                      <a16:colId xmlns="" xmlns:a16="http://schemas.microsoft.com/office/drawing/2014/main" val="20001"/>
                    </a:ext>
                  </a:extLst>
                </a:gridCol>
                <a:gridCol w="863997">
                  <a:extLst>
                    <a:ext uri="{9D8B030D-6E8A-4147-A177-3AD203B41FA5}">
                      <a16:colId xmlns="" xmlns:a16="http://schemas.microsoft.com/office/drawing/2014/main" val="20002"/>
                    </a:ext>
                  </a:extLst>
                </a:gridCol>
                <a:gridCol w="863997">
                  <a:extLst>
                    <a:ext uri="{9D8B030D-6E8A-4147-A177-3AD203B41FA5}">
                      <a16:colId xmlns="" xmlns:a16="http://schemas.microsoft.com/office/drawing/2014/main" val="20003"/>
                    </a:ext>
                  </a:extLst>
                </a:gridCol>
              </a:tblGrid>
              <a:tr h="370681">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solidFill>
                      <a:schemeClr val="tx1">
                        <a:lumMod val="75000"/>
                        <a:lumOff val="25000"/>
                      </a:schemeClr>
                    </a:solidFill>
                  </a:tcPr>
                </a:tc>
                <a:extLst>
                  <a:ext uri="{0D108BD9-81ED-4DB2-BD59-A6C34878D82A}">
                    <a16:rowId xmlns="" xmlns:a16="http://schemas.microsoft.com/office/drawing/2014/main" val="10000"/>
                  </a:ext>
                </a:extLst>
              </a:tr>
              <a:tr h="370681">
                <a:tc>
                  <a:txBody>
                    <a:bodyPr/>
                    <a:lstStyle/>
                    <a:p>
                      <a:pPr algn="ctr"/>
                      <a:r>
                        <a:rPr lang="en-US" altLang="zh-TW" sz="1800" dirty="0"/>
                        <a:t>1</a:t>
                      </a:r>
                      <a:endParaRPr lang="zh-TW" altLang="en-US" sz="1800" dirty="0"/>
                    </a:p>
                  </a:txBody>
                  <a:tcPr marL="91430" marR="91430" marT="45700" marB="45700">
                    <a:solidFill>
                      <a:schemeClr val="bg1">
                        <a:lumMod val="95000"/>
                      </a:schemeClr>
                    </a:solidFill>
                  </a:tcPr>
                </a:tc>
                <a:tc>
                  <a:txBody>
                    <a:bodyPr/>
                    <a:lstStyle/>
                    <a:p>
                      <a:pPr algn="ctr"/>
                      <a:r>
                        <a:rPr lang="en-US" altLang="zh-TW" sz="1800" dirty="0"/>
                        <a:t>Peter</a:t>
                      </a:r>
                      <a:endParaRPr lang="zh-TW" altLang="en-US" sz="1800" dirty="0"/>
                    </a:p>
                  </a:txBody>
                  <a:tcPr marL="91430" marR="91430" marT="45700" marB="45700">
                    <a:solidFill>
                      <a:schemeClr val="bg1">
                        <a:lumMod val="95000"/>
                      </a:schemeClr>
                    </a:solidFill>
                  </a:tcPr>
                </a:tc>
                <a:tc>
                  <a:txBody>
                    <a:bodyPr/>
                    <a:lstStyle/>
                    <a:p>
                      <a:pPr algn="ctr"/>
                      <a:r>
                        <a:rPr lang="en-US" altLang="zh-TW" sz="1800" dirty="0"/>
                        <a:t>3</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22</a:t>
                      </a:r>
                      <a:endParaRPr lang="zh-TW" altLang="en-US" sz="1800" dirty="0"/>
                    </a:p>
                  </a:txBody>
                  <a:tcPr marL="91430" marR="91430" marT="45700" marB="45700">
                    <a:solidFill>
                      <a:schemeClr val="bg1">
                        <a:lumMod val="95000"/>
                      </a:schemeClr>
                    </a:solidFill>
                  </a:tcPr>
                </a:tc>
                <a:extLst>
                  <a:ext uri="{0D108BD9-81ED-4DB2-BD59-A6C34878D82A}">
                    <a16:rowId xmlns="" xmlns:a16="http://schemas.microsoft.com/office/drawing/2014/main" val="10001"/>
                  </a:ext>
                </a:extLst>
              </a:tr>
              <a:tr h="370681">
                <a:tc>
                  <a:txBody>
                    <a:bodyPr/>
                    <a:lstStyle/>
                    <a:p>
                      <a:pPr algn="ctr"/>
                      <a:r>
                        <a:rPr lang="en-US" altLang="zh-TW" sz="1800" dirty="0"/>
                        <a:t>2</a:t>
                      </a:r>
                      <a:endParaRPr lang="zh-TW" altLang="en-US" sz="1800" dirty="0"/>
                    </a:p>
                  </a:txBody>
                  <a:tcPr marL="91430" marR="91430" marT="45700" marB="45700">
                    <a:solidFill>
                      <a:schemeClr val="bg1">
                        <a:lumMod val="95000"/>
                      </a:schemeClr>
                    </a:solidFill>
                  </a:tcPr>
                </a:tc>
                <a:tc>
                  <a:txBody>
                    <a:bodyPr/>
                    <a:lstStyle/>
                    <a:p>
                      <a:pPr algn="ctr"/>
                      <a:r>
                        <a:rPr lang="en-US" altLang="zh-TW" sz="1800" dirty="0"/>
                        <a:t>John</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20</a:t>
                      </a:r>
                      <a:endParaRPr lang="zh-TW" altLang="en-US" sz="1800" dirty="0"/>
                    </a:p>
                  </a:txBody>
                  <a:tcPr marL="91430" marR="91430" marT="45700" marB="45700">
                    <a:solidFill>
                      <a:schemeClr val="bg1">
                        <a:lumMod val="95000"/>
                      </a:schemeClr>
                    </a:solidFill>
                  </a:tcPr>
                </a:tc>
                <a:extLst>
                  <a:ext uri="{0D108BD9-81ED-4DB2-BD59-A6C34878D82A}">
                    <a16:rowId xmlns="" xmlns:a16="http://schemas.microsoft.com/office/drawing/2014/main" val="10002"/>
                  </a:ext>
                </a:extLst>
              </a:tr>
              <a:tr h="370681">
                <a:tc>
                  <a:txBody>
                    <a:bodyPr/>
                    <a:lstStyle/>
                    <a:p>
                      <a:pPr algn="ctr"/>
                      <a:r>
                        <a:rPr lang="en-US" altLang="zh-TW" sz="1800" dirty="0"/>
                        <a:t>3</a:t>
                      </a:r>
                      <a:endParaRPr lang="zh-TW" altLang="en-US" sz="1800" dirty="0"/>
                    </a:p>
                  </a:txBody>
                  <a:tcPr marL="91430" marR="91430" marT="45700" marB="45700">
                    <a:solidFill>
                      <a:schemeClr val="bg1">
                        <a:lumMod val="95000"/>
                      </a:schemeClr>
                    </a:solidFill>
                  </a:tcPr>
                </a:tc>
                <a:tc>
                  <a:txBody>
                    <a:bodyPr/>
                    <a:lstStyle/>
                    <a:p>
                      <a:pPr algn="ctr"/>
                      <a:r>
                        <a:rPr lang="en-US" altLang="zh-TW" sz="1800" dirty="0"/>
                        <a:t>Mary</a:t>
                      </a:r>
                      <a:endParaRPr lang="zh-TW" altLang="en-US" sz="1800" dirty="0"/>
                    </a:p>
                  </a:txBody>
                  <a:tcPr marL="91430" marR="91430" marT="45700" marB="45700">
                    <a:solidFill>
                      <a:schemeClr val="bg1">
                        <a:lumMod val="95000"/>
                      </a:schemeClr>
                    </a:solidFill>
                  </a:tcPr>
                </a:tc>
                <a:tc>
                  <a:txBody>
                    <a:bodyPr/>
                    <a:lstStyle/>
                    <a:p>
                      <a:pPr algn="ctr"/>
                      <a:r>
                        <a:rPr lang="en-US" altLang="zh-TW" sz="1800" dirty="0"/>
                        <a:t>4</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21</a:t>
                      </a:r>
                      <a:endParaRPr lang="zh-TW" altLang="en-US" sz="1800" dirty="0"/>
                    </a:p>
                  </a:txBody>
                  <a:tcPr marL="91430" marR="91430" marT="45700" marB="45700">
                    <a:solidFill>
                      <a:schemeClr val="bg1">
                        <a:lumMod val="95000"/>
                      </a:schemeClr>
                    </a:solidFill>
                  </a:tcPr>
                </a:tc>
                <a:extLst>
                  <a:ext uri="{0D108BD9-81ED-4DB2-BD59-A6C34878D82A}">
                    <a16:rowId xmlns="" xmlns:a16="http://schemas.microsoft.com/office/drawing/2014/main" val="10003"/>
                  </a:ext>
                </a:extLst>
              </a:tr>
            </a:tbl>
          </a:graphicData>
        </a:graphic>
      </p:graphicFrame>
      <p:sp>
        <p:nvSpPr>
          <p:cNvPr id="11295" name="Text Box 408"/>
          <p:cNvSpPr txBox="1">
            <a:spLocks noChangeArrowheads="1"/>
          </p:cNvSpPr>
          <p:nvPr/>
        </p:nvSpPr>
        <p:spPr bwMode="auto">
          <a:xfrm>
            <a:off x="1907977" y="5451276"/>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800" b="1">
                <a:latin typeface="Arial" charset="0"/>
              </a:rPr>
              <a:t>S1</a:t>
            </a:r>
          </a:p>
        </p:txBody>
      </p:sp>
      <p:graphicFrame>
        <p:nvGraphicFramePr>
          <p:cNvPr id="6" name="表格 5"/>
          <p:cNvGraphicFramePr>
            <a:graphicFrameLocks noGrp="1"/>
          </p:cNvGraphicFramePr>
          <p:nvPr>
            <p:extLst>
              <p:ext uri="{D42A27DB-BD31-4B8C-83A1-F6EECF244321}">
                <p14:modId xmlns:p14="http://schemas.microsoft.com/office/powerpoint/2010/main" val="1813712805"/>
              </p:ext>
            </p:extLst>
          </p:nvPr>
        </p:nvGraphicFramePr>
        <p:xfrm>
          <a:off x="5148064" y="4005064"/>
          <a:ext cx="3455988" cy="1482724"/>
        </p:xfrm>
        <a:graphic>
          <a:graphicData uri="http://schemas.openxmlformats.org/drawingml/2006/table">
            <a:tbl>
              <a:tblPr firstRow="1" bandRow="1">
                <a:tableStyleId>{5940675A-B579-460E-94D1-54222C63F5DA}</a:tableStyleId>
              </a:tblPr>
              <a:tblGrid>
                <a:gridCol w="863997">
                  <a:extLst>
                    <a:ext uri="{9D8B030D-6E8A-4147-A177-3AD203B41FA5}">
                      <a16:colId xmlns="" xmlns:a16="http://schemas.microsoft.com/office/drawing/2014/main" val="20000"/>
                    </a:ext>
                  </a:extLst>
                </a:gridCol>
                <a:gridCol w="1080219">
                  <a:extLst>
                    <a:ext uri="{9D8B030D-6E8A-4147-A177-3AD203B41FA5}">
                      <a16:colId xmlns="" xmlns:a16="http://schemas.microsoft.com/office/drawing/2014/main" val="20001"/>
                    </a:ext>
                  </a:extLst>
                </a:gridCol>
                <a:gridCol w="647775">
                  <a:extLst>
                    <a:ext uri="{9D8B030D-6E8A-4147-A177-3AD203B41FA5}">
                      <a16:colId xmlns="" xmlns:a16="http://schemas.microsoft.com/office/drawing/2014/main" val="20002"/>
                    </a:ext>
                  </a:extLst>
                </a:gridCol>
                <a:gridCol w="863997">
                  <a:extLst>
                    <a:ext uri="{9D8B030D-6E8A-4147-A177-3AD203B41FA5}">
                      <a16:colId xmlns="" xmlns:a16="http://schemas.microsoft.com/office/drawing/2014/main" val="20003"/>
                    </a:ext>
                  </a:extLst>
                </a:gridCol>
              </a:tblGrid>
              <a:tr h="370681">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err="1">
                          <a:solidFill>
                            <a:schemeClr val="bg1"/>
                          </a:solidFill>
                        </a:rPr>
                        <a:t>firstname</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solidFill>
                      <a:schemeClr val="tx1">
                        <a:lumMod val="75000"/>
                        <a:lumOff val="25000"/>
                      </a:schemeClr>
                    </a:solidFill>
                  </a:tcPr>
                </a:tc>
                <a:extLst>
                  <a:ext uri="{0D108BD9-81ED-4DB2-BD59-A6C34878D82A}">
                    <a16:rowId xmlns="" xmlns:a16="http://schemas.microsoft.com/office/drawing/2014/main" val="10000"/>
                  </a:ext>
                </a:extLst>
              </a:tr>
              <a:tr h="370681">
                <a:tc>
                  <a:txBody>
                    <a:bodyPr/>
                    <a:lstStyle/>
                    <a:p>
                      <a:pPr algn="ctr"/>
                      <a:r>
                        <a:rPr lang="en-US" altLang="zh-TW" sz="1800" dirty="0"/>
                        <a:t>1</a:t>
                      </a:r>
                      <a:endParaRPr lang="zh-TW" altLang="en-US" sz="1800" dirty="0"/>
                    </a:p>
                  </a:txBody>
                  <a:tcPr marL="91430" marR="91430" marT="45700" marB="45700">
                    <a:solidFill>
                      <a:schemeClr val="bg1">
                        <a:lumMod val="95000"/>
                      </a:schemeClr>
                    </a:solidFill>
                  </a:tcPr>
                </a:tc>
                <a:tc>
                  <a:txBody>
                    <a:bodyPr/>
                    <a:lstStyle/>
                    <a:p>
                      <a:pPr algn="ctr"/>
                      <a:r>
                        <a:rPr lang="en-US" altLang="zh-TW" sz="1800" dirty="0"/>
                        <a:t>Peter</a:t>
                      </a:r>
                      <a:endParaRPr lang="zh-TW" altLang="en-US" sz="1800" dirty="0"/>
                    </a:p>
                  </a:txBody>
                  <a:tcPr marL="91430" marR="91430" marT="45700" marB="45700">
                    <a:solidFill>
                      <a:schemeClr val="bg1">
                        <a:lumMod val="95000"/>
                      </a:schemeClr>
                    </a:solidFill>
                  </a:tcPr>
                </a:tc>
                <a:tc>
                  <a:txBody>
                    <a:bodyPr/>
                    <a:lstStyle/>
                    <a:p>
                      <a:pPr algn="ctr"/>
                      <a:r>
                        <a:rPr lang="en-US" altLang="zh-TW" sz="1800" dirty="0"/>
                        <a:t>3</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22</a:t>
                      </a:r>
                      <a:endParaRPr lang="zh-TW" altLang="en-US" sz="1800" dirty="0"/>
                    </a:p>
                  </a:txBody>
                  <a:tcPr marL="91430" marR="91430" marT="45700" marB="45700">
                    <a:solidFill>
                      <a:schemeClr val="bg1">
                        <a:lumMod val="95000"/>
                      </a:schemeClr>
                    </a:solidFill>
                  </a:tcPr>
                </a:tc>
                <a:extLst>
                  <a:ext uri="{0D108BD9-81ED-4DB2-BD59-A6C34878D82A}">
                    <a16:rowId xmlns="" xmlns:a16="http://schemas.microsoft.com/office/drawing/2014/main" val="10001"/>
                  </a:ext>
                </a:extLst>
              </a:tr>
              <a:tr h="370681">
                <a:tc>
                  <a:txBody>
                    <a:bodyPr/>
                    <a:lstStyle/>
                    <a:p>
                      <a:pPr algn="ctr"/>
                      <a:r>
                        <a:rPr lang="en-US" altLang="zh-TW" sz="1800" dirty="0"/>
                        <a:t>2</a:t>
                      </a:r>
                      <a:endParaRPr lang="zh-TW" altLang="en-US" sz="1800" dirty="0"/>
                    </a:p>
                  </a:txBody>
                  <a:tcPr marL="91430" marR="91430" marT="45700" marB="45700">
                    <a:solidFill>
                      <a:schemeClr val="bg1">
                        <a:lumMod val="95000"/>
                      </a:schemeClr>
                    </a:solidFill>
                  </a:tcPr>
                </a:tc>
                <a:tc>
                  <a:txBody>
                    <a:bodyPr/>
                    <a:lstStyle/>
                    <a:p>
                      <a:pPr algn="ctr"/>
                      <a:r>
                        <a:rPr lang="en-US" altLang="zh-TW" sz="1800" dirty="0"/>
                        <a:t>John</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20</a:t>
                      </a:r>
                      <a:endParaRPr lang="zh-TW" altLang="en-US" sz="1800" dirty="0"/>
                    </a:p>
                  </a:txBody>
                  <a:tcPr marL="91430" marR="91430" marT="45700" marB="45700">
                    <a:solidFill>
                      <a:schemeClr val="bg1">
                        <a:lumMod val="95000"/>
                      </a:schemeClr>
                    </a:solidFill>
                  </a:tcPr>
                </a:tc>
                <a:extLst>
                  <a:ext uri="{0D108BD9-81ED-4DB2-BD59-A6C34878D82A}">
                    <a16:rowId xmlns="" xmlns:a16="http://schemas.microsoft.com/office/drawing/2014/main" val="10002"/>
                  </a:ext>
                </a:extLst>
              </a:tr>
              <a:tr h="370681">
                <a:tc>
                  <a:txBody>
                    <a:bodyPr/>
                    <a:lstStyle/>
                    <a:p>
                      <a:pPr algn="ctr"/>
                      <a:r>
                        <a:rPr lang="en-US" altLang="zh-TW" sz="1800" dirty="0"/>
                        <a:t>3</a:t>
                      </a:r>
                      <a:endParaRPr lang="zh-TW" altLang="en-US" sz="1800" dirty="0"/>
                    </a:p>
                  </a:txBody>
                  <a:tcPr marL="91430" marR="91430" marT="45700" marB="45700">
                    <a:solidFill>
                      <a:schemeClr val="bg1">
                        <a:lumMod val="95000"/>
                      </a:schemeClr>
                    </a:solidFill>
                  </a:tcPr>
                </a:tc>
                <a:tc>
                  <a:txBody>
                    <a:bodyPr/>
                    <a:lstStyle/>
                    <a:p>
                      <a:pPr algn="ctr"/>
                      <a:r>
                        <a:rPr lang="en-US" altLang="zh-TW" sz="1800" dirty="0"/>
                        <a:t>Mary</a:t>
                      </a:r>
                      <a:endParaRPr lang="zh-TW" altLang="en-US" sz="1800" dirty="0"/>
                    </a:p>
                  </a:txBody>
                  <a:tcPr marL="91430" marR="91430" marT="45700" marB="45700">
                    <a:solidFill>
                      <a:schemeClr val="bg1">
                        <a:lumMod val="95000"/>
                      </a:schemeClr>
                    </a:solidFill>
                  </a:tcPr>
                </a:tc>
                <a:tc>
                  <a:txBody>
                    <a:bodyPr/>
                    <a:lstStyle/>
                    <a:p>
                      <a:pPr algn="ctr"/>
                      <a:r>
                        <a:rPr lang="en-US" altLang="zh-TW" sz="1800" dirty="0"/>
                        <a:t>4</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21</a:t>
                      </a:r>
                      <a:endParaRPr lang="zh-TW" altLang="en-US" sz="1800" dirty="0"/>
                    </a:p>
                  </a:txBody>
                  <a:tcPr marL="91430" marR="91430" marT="45700" marB="45700">
                    <a:solidFill>
                      <a:schemeClr val="bg1">
                        <a:lumMod val="95000"/>
                      </a:schemeClr>
                    </a:solidFill>
                  </a:tcPr>
                </a:tc>
                <a:extLst>
                  <a:ext uri="{0D108BD9-81ED-4DB2-BD59-A6C34878D82A}">
                    <a16:rowId xmlns="" xmlns:a16="http://schemas.microsoft.com/office/drawing/2014/main" val="10003"/>
                  </a:ext>
                </a:extLst>
              </a:tr>
            </a:tbl>
          </a:graphicData>
        </a:graphic>
      </p:graphicFrame>
      <p:sp>
        <p:nvSpPr>
          <p:cNvPr id="7" name="Text Box 408"/>
          <p:cNvSpPr txBox="1">
            <a:spLocks noChangeArrowheads="1"/>
          </p:cNvSpPr>
          <p:nvPr/>
        </p:nvSpPr>
        <p:spPr bwMode="auto">
          <a:xfrm>
            <a:off x="6373614" y="5444926"/>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800" b="1">
                <a:latin typeface="Arial" charset="0"/>
              </a:rPr>
              <a:t>T1</a:t>
            </a:r>
          </a:p>
        </p:txBody>
      </p:sp>
      <p:sp>
        <p:nvSpPr>
          <p:cNvPr id="8" name="向右箭號 7"/>
          <p:cNvSpPr/>
          <p:nvPr/>
        </p:nvSpPr>
        <p:spPr>
          <a:xfrm>
            <a:off x="4355902" y="4652764"/>
            <a:ext cx="647700" cy="576262"/>
          </a:xfrm>
          <a:prstGeom prst="rightArrow">
            <a:avLst>
              <a:gd name="adj1" fmla="val 43775"/>
              <a:gd name="adj2" fmla="val 51556"/>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2" name="投影片編號版面配置區 11"/>
          <p:cNvSpPr>
            <a:spLocks noGrp="1"/>
          </p:cNvSpPr>
          <p:nvPr>
            <p:ph type="sldNum" sz="quarter" idx="12"/>
          </p:nvPr>
        </p:nvSpPr>
        <p:spPr/>
        <p:txBody>
          <a:bodyPr/>
          <a:lstStyle/>
          <a:p>
            <a:pPr>
              <a:defRPr/>
            </a:pPr>
            <a:fld id="{AA63E7FF-B5B5-4906-89CE-F5D014EF42BE}" type="slidenum">
              <a:rPr lang="zh-TW" altLang="en-US" smtClean="0"/>
              <a:pPr>
                <a:defRPr/>
              </a:pPr>
              <a:t>13</a:t>
            </a:fld>
            <a:endParaRPr lang="zh-TW"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rename operator</a:t>
            </a:r>
          </a:p>
        </p:txBody>
      </p:sp>
      <p:sp>
        <p:nvSpPr>
          <p:cNvPr id="3" name="Content Placeholder 2"/>
          <p:cNvSpPr>
            <a:spLocks noGrp="1"/>
          </p:cNvSpPr>
          <p:nvPr>
            <p:ph idx="1"/>
          </p:nvPr>
        </p:nvSpPr>
        <p:spPr/>
        <p:txBody>
          <a:bodyPr/>
          <a:lstStyle/>
          <a:p>
            <a:pPr>
              <a:defRPr/>
            </a:pPr>
            <a:r>
              <a:rPr lang="en-US" altLang="zh-TW" dirty="0">
                <a:sym typeface="Symbol" pitchFamily="18" charset="2"/>
              </a:rPr>
              <a:t>Store the temporary result for later use</a:t>
            </a:r>
          </a:p>
          <a:p>
            <a:pPr lvl="1">
              <a:defRPr/>
            </a:pPr>
            <a:r>
              <a:rPr lang="en-US" altLang="zh-TW" dirty="0">
                <a:solidFill>
                  <a:schemeClr val="accent2"/>
                </a:solidFill>
                <a:sym typeface="Symbol" pitchFamily="18" charset="2"/>
              </a:rPr>
              <a:t>e.g. (T1, </a:t>
            </a:r>
            <a:r>
              <a:rPr lang="en-US" altLang="zh-TW" baseline="-25000" dirty="0">
                <a:solidFill>
                  <a:schemeClr val="accent2"/>
                </a:solidFill>
                <a:sym typeface="Symbol" pitchFamily="18" charset="2"/>
              </a:rPr>
              <a:t>year&gt;2</a:t>
            </a:r>
            <a:r>
              <a:rPr lang="en-US" altLang="zh-TW" dirty="0">
                <a:solidFill>
                  <a:schemeClr val="accent2"/>
                </a:solidFill>
                <a:sym typeface="Symbol" pitchFamily="18" charset="2"/>
              </a:rPr>
              <a:t>(S1))</a:t>
            </a:r>
          </a:p>
          <a:p>
            <a:pPr lvl="1">
              <a:defRPr/>
            </a:pPr>
            <a:endParaRPr lang="en-US" altLang="zh-TW" dirty="0">
              <a:solidFill>
                <a:schemeClr val="accent2"/>
              </a:solidFill>
              <a:sym typeface="Symbol" pitchFamily="18" charset="2"/>
            </a:endParaRPr>
          </a:p>
          <a:p>
            <a:pPr>
              <a:defRPr/>
            </a:pPr>
            <a:r>
              <a:rPr lang="en-US" altLang="zh-TW" dirty="0">
                <a:sym typeface="Symbol" pitchFamily="18" charset="2"/>
              </a:rPr>
              <a:t>Compare the tuples in the same relation</a:t>
            </a:r>
          </a:p>
          <a:p>
            <a:pPr lvl="1">
              <a:tabLst>
                <a:tab pos="450850" algn="l"/>
              </a:tabLst>
              <a:defRPr/>
            </a:pPr>
            <a:r>
              <a:rPr lang="en-US" altLang="zh-TW" dirty="0">
                <a:solidFill>
                  <a:schemeClr val="accent2"/>
                </a:solidFill>
                <a:sym typeface="Symbol" pitchFamily="18" charset="2"/>
              </a:rPr>
              <a:t>e.g. (T1, S1) </a:t>
            </a:r>
          </a:p>
          <a:p>
            <a:pPr marL="565150" lvl="1" indent="0">
              <a:buNone/>
              <a:defRPr/>
            </a:pPr>
            <a:r>
              <a:rPr lang="en-US" altLang="zh-TW" dirty="0">
                <a:solidFill>
                  <a:schemeClr val="accent2"/>
                </a:solidFill>
                <a:sym typeface="Symbol" pitchFamily="18" charset="2"/>
              </a:rPr>
              <a:t>          (T2, S1)</a:t>
            </a:r>
          </a:p>
          <a:p>
            <a:pPr marL="565150" lvl="1" indent="0">
              <a:buNone/>
              <a:defRPr/>
            </a:pPr>
            <a:r>
              <a:rPr lang="en-US" altLang="zh-TW" dirty="0">
                <a:solidFill>
                  <a:schemeClr val="accent2"/>
                </a:solidFill>
                <a:sym typeface="Symbol" pitchFamily="18" charset="2"/>
              </a:rPr>
              <a:t>          </a:t>
            </a:r>
            <a:r>
              <a:rPr lang="en-US" altLang="zh-TW" baseline="-25000" dirty="0">
                <a:solidFill>
                  <a:schemeClr val="accent2"/>
                </a:solidFill>
                <a:sym typeface="Symbol" pitchFamily="18" charset="2"/>
              </a:rPr>
              <a:t>T1.age &gt; T2.age</a:t>
            </a:r>
            <a:r>
              <a:rPr lang="en-US" altLang="zh-TW" dirty="0">
                <a:solidFill>
                  <a:schemeClr val="accent2"/>
                </a:solidFill>
                <a:sym typeface="Symbol" pitchFamily="18" charset="2"/>
              </a:rPr>
              <a:t> (T1 </a:t>
            </a:r>
            <a:r>
              <a:rPr lang="en-US" altLang="zh-TW" dirty="0">
                <a:solidFill>
                  <a:schemeClr val="accent2"/>
                </a:solidFill>
                <a:cs typeface="Times New Roman"/>
                <a:sym typeface="Symbol" pitchFamily="18" charset="2"/>
              </a:rPr>
              <a:t>×</a:t>
            </a:r>
            <a:r>
              <a:rPr lang="en-US" altLang="zh-TW" dirty="0">
                <a:solidFill>
                  <a:schemeClr val="accent2"/>
                </a:solidFill>
                <a:sym typeface="Symbol" pitchFamily="18" charset="2"/>
              </a:rPr>
              <a:t> T2)</a:t>
            </a:r>
          </a:p>
          <a:p>
            <a:pPr>
              <a:defRPr/>
            </a:pPr>
            <a:endParaRPr lang="en-US" altLang="zh-TW" dirty="0">
              <a:solidFill>
                <a:schemeClr val="accent4">
                  <a:lumMod val="50000"/>
                </a:schemeClr>
              </a:solidFill>
              <a:sym typeface="Symbol" pitchFamily="18" charset="2"/>
            </a:endParaRPr>
          </a:p>
          <a:p>
            <a:endParaRPr lang="en-US" dirty="0"/>
          </a:p>
        </p:txBody>
      </p:sp>
      <p:sp>
        <p:nvSpPr>
          <p:cNvPr id="4" name="Slide Number Placeholder 3"/>
          <p:cNvSpPr>
            <a:spLocks noGrp="1"/>
          </p:cNvSpPr>
          <p:nvPr>
            <p:ph type="sldNum" sz="quarter" idx="12"/>
          </p:nvPr>
        </p:nvSpPr>
        <p:spPr/>
        <p:txBody>
          <a:bodyPr/>
          <a:lstStyle/>
          <a:p>
            <a:pPr>
              <a:defRPr/>
            </a:pPr>
            <a:fld id="{AA63E7FF-B5B5-4906-89CE-F5D014EF42BE}" type="slidenum">
              <a:rPr lang="zh-TW" altLang="en-US" smtClean="0"/>
              <a:pPr>
                <a:defRPr/>
              </a:pPr>
              <a:t>14</a:t>
            </a:fld>
            <a:endParaRPr lang="zh-TW" altLang="en-US"/>
          </a:p>
        </p:txBody>
      </p:sp>
    </p:spTree>
    <p:extLst>
      <p:ext uri="{BB962C8B-B14F-4D97-AF65-F5344CB8AC3E}">
        <p14:creationId xmlns:p14="http://schemas.microsoft.com/office/powerpoint/2010/main" val="4235780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b="1">
                <a:ea typeface="新細明體" charset="-120"/>
              </a:rPr>
              <a:t>Remarks</a:t>
            </a:r>
          </a:p>
        </p:txBody>
      </p:sp>
      <p:sp>
        <p:nvSpPr>
          <p:cNvPr id="13315" name="Content Placeholder 2"/>
          <p:cNvSpPr>
            <a:spLocks noGrp="1"/>
          </p:cNvSpPr>
          <p:nvPr>
            <p:ph idx="1"/>
          </p:nvPr>
        </p:nvSpPr>
        <p:spPr/>
        <p:txBody>
          <a:bodyPr/>
          <a:lstStyle/>
          <a:p>
            <a:r>
              <a:rPr lang="en-US" altLang="en-US" dirty="0">
                <a:ea typeface="新細明體" charset="-120"/>
              </a:rPr>
              <a:t>There is </a:t>
            </a:r>
            <a:r>
              <a:rPr lang="en-US" altLang="en-US" dirty="0">
                <a:solidFill>
                  <a:schemeClr val="accent2"/>
                </a:solidFill>
                <a:ea typeface="新細明體" charset="-120"/>
              </a:rPr>
              <a:t>no aggregate function </a:t>
            </a:r>
            <a:r>
              <a:rPr lang="en-US" altLang="en-US" dirty="0">
                <a:ea typeface="新細明體" charset="-120"/>
              </a:rPr>
              <a:t>in relational algebra</a:t>
            </a:r>
          </a:p>
          <a:p>
            <a:r>
              <a:rPr lang="en-US" altLang="en-US" dirty="0">
                <a:ea typeface="新細明體" charset="-120"/>
              </a:rPr>
              <a:t>There is </a:t>
            </a:r>
            <a:r>
              <a:rPr lang="en-US" altLang="en-US" dirty="0">
                <a:solidFill>
                  <a:schemeClr val="accent2"/>
                </a:solidFill>
                <a:ea typeface="新細明體" charset="-120"/>
              </a:rPr>
              <a:t>no operator for partial matching</a:t>
            </a:r>
          </a:p>
          <a:p>
            <a:r>
              <a:rPr lang="en-US" altLang="en-US" dirty="0">
                <a:ea typeface="新細明體" charset="-120"/>
              </a:rPr>
              <a:t>Queries written in relational algebra </a:t>
            </a:r>
            <a:r>
              <a:rPr lang="en-US" altLang="en-US" b="1" dirty="0">
                <a:solidFill>
                  <a:schemeClr val="accent2"/>
                </a:solidFill>
                <a:ea typeface="新細明體" charset="-120"/>
              </a:rPr>
              <a:t>can</a:t>
            </a:r>
            <a:r>
              <a:rPr lang="en-US" altLang="en-US" dirty="0">
                <a:ea typeface="新細明體" charset="-120"/>
              </a:rPr>
              <a:t> be expressed by SQL</a:t>
            </a:r>
          </a:p>
          <a:p>
            <a:r>
              <a:rPr lang="en-US" altLang="en-US" dirty="0">
                <a:ea typeface="新細明體" charset="-120"/>
              </a:rPr>
              <a:t>Queries written in SQL </a:t>
            </a:r>
            <a:r>
              <a:rPr lang="en-US" altLang="en-US" b="1" dirty="0">
                <a:solidFill>
                  <a:schemeClr val="accent2"/>
                </a:solidFill>
                <a:ea typeface="新細明體" charset="-120"/>
              </a:rPr>
              <a:t>may not</a:t>
            </a:r>
            <a:r>
              <a:rPr lang="en-US" altLang="en-US" dirty="0">
                <a:solidFill>
                  <a:schemeClr val="accent2"/>
                </a:solidFill>
                <a:ea typeface="新細明體" charset="-120"/>
              </a:rPr>
              <a:t> </a:t>
            </a:r>
            <a:r>
              <a:rPr lang="en-US" altLang="en-US" dirty="0">
                <a:ea typeface="新細明體" charset="-120"/>
              </a:rPr>
              <a:t>be expressed by relational algebra</a:t>
            </a:r>
          </a:p>
        </p:txBody>
      </p:sp>
      <p:sp>
        <p:nvSpPr>
          <p:cNvPr id="4" name="投影片編號版面配置區 3"/>
          <p:cNvSpPr>
            <a:spLocks noGrp="1"/>
          </p:cNvSpPr>
          <p:nvPr>
            <p:ph type="sldNum" sz="quarter" idx="12"/>
          </p:nvPr>
        </p:nvSpPr>
        <p:spPr/>
        <p:txBody>
          <a:bodyPr/>
          <a:lstStyle/>
          <a:p>
            <a:pPr>
              <a:defRPr/>
            </a:pPr>
            <a:fld id="{AA63E7FF-B5B5-4906-89CE-F5D014EF42BE}" type="slidenum">
              <a:rPr lang="zh-TW" altLang="en-US" smtClean="0"/>
              <a:pPr>
                <a:defRPr/>
              </a:pPr>
              <a:t>15</a:t>
            </a:fld>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a:t>
            </a:r>
          </a:p>
        </p:txBody>
      </p:sp>
      <p:sp>
        <p:nvSpPr>
          <p:cNvPr id="3" name="Content Placeholder 2"/>
          <p:cNvSpPr>
            <a:spLocks noGrp="1"/>
          </p:cNvSpPr>
          <p:nvPr>
            <p:ph idx="1"/>
          </p:nvPr>
        </p:nvSpPr>
        <p:spPr/>
        <p:txBody>
          <a:bodyPr/>
          <a:lstStyle/>
          <a:p>
            <a:r>
              <a:rPr lang="en-US" dirty="0"/>
              <a:t>Consider the following relations containing airline flight information:</a:t>
            </a:r>
          </a:p>
          <a:p>
            <a:endParaRPr lang="en-US" dirty="0"/>
          </a:p>
          <a:p>
            <a:endParaRPr lang="en-US" dirty="0"/>
          </a:p>
          <a:p>
            <a:endParaRPr lang="en-US" dirty="0"/>
          </a:p>
          <a:p>
            <a:endParaRPr lang="en-US" dirty="0"/>
          </a:p>
          <a:p>
            <a:r>
              <a:rPr lang="en-US" sz="2400" dirty="0"/>
              <a:t>Note that the Employees relation describes pilots and other kinds of employees as well; every pilot is certified for some aircraft (otherwise, he or she would not qualify as a pilot), and only pilots are certified to fly.</a:t>
            </a:r>
          </a:p>
        </p:txBody>
      </p:sp>
      <p:sp>
        <p:nvSpPr>
          <p:cNvPr id="4" name="Slide Number Placeholder 3"/>
          <p:cNvSpPr>
            <a:spLocks noGrp="1"/>
          </p:cNvSpPr>
          <p:nvPr>
            <p:ph type="sldNum" sz="quarter" idx="12"/>
          </p:nvPr>
        </p:nvSpPr>
        <p:spPr/>
        <p:txBody>
          <a:bodyPr/>
          <a:lstStyle/>
          <a:p>
            <a:pPr>
              <a:defRPr/>
            </a:pPr>
            <a:fld id="{AA63E7FF-B5B5-4906-89CE-F5D014EF42BE}" type="slidenum">
              <a:rPr lang="zh-TW" altLang="en-US" smtClean="0"/>
              <a:pPr>
                <a:defRPr/>
              </a:pPr>
              <a:t>16</a:t>
            </a:fld>
            <a:endParaRPr lang="zh-TW" altLang="en-US"/>
          </a:p>
        </p:txBody>
      </p:sp>
      <p:sp>
        <p:nvSpPr>
          <p:cNvPr id="5" name="Rounded Rectangle 4"/>
          <p:cNvSpPr/>
          <p:nvPr/>
        </p:nvSpPr>
        <p:spPr>
          <a:xfrm>
            <a:off x="1331640" y="2852936"/>
            <a:ext cx="6584878" cy="201942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600"/>
              </a:spcBef>
              <a:buNone/>
            </a:pPr>
            <a:r>
              <a:rPr lang="en-US" sz="2400" dirty="0" smtClean="0">
                <a:solidFill>
                  <a:schemeClr val="tx1"/>
                </a:solidFill>
              </a:rPr>
              <a:t>Flights(</a:t>
            </a:r>
            <a:r>
              <a:rPr lang="en-US" altLang="zh-CN" sz="2400" u="sng" dirty="0" smtClean="0">
                <a:solidFill>
                  <a:schemeClr val="tx1"/>
                </a:solidFill>
              </a:rPr>
              <a:t>aid</a:t>
            </a:r>
            <a:r>
              <a:rPr lang="en-US" sz="2400" dirty="0" smtClean="0">
                <a:solidFill>
                  <a:schemeClr val="tx1"/>
                </a:solidFill>
              </a:rPr>
              <a:t>, </a:t>
            </a:r>
            <a:r>
              <a:rPr lang="en-US" sz="2400" dirty="0">
                <a:solidFill>
                  <a:schemeClr val="tx1"/>
                </a:solidFill>
              </a:rPr>
              <a:t>from, to, distance, departs, arrives)</a:t>
            </a:r>
          </a:p>
          <a:p>
            <a:pPr marL="0" indent="0">
              <a:spcBef>
                <a:spcPts val="600"/>
              </a:spcBef>
              <a:buNone/>
            </a:pPr>
            <a:r>
              <a:rPr lang="en-US" sz="2400" dirty="0">
                <a:solidFill>
                  <a:schemeClr val="tx1"/>
                </a:solidFill>
              </a:rPr>
              <a:t>Aircraft(</a:t>
            </a:r>
            <a:r>
              <a:rPr lang="en-US" sz="2400" u="sng" dirty="0">
                <a:solidFill>
                  <a:schemeClr val="tx1"/>
                </a:solidFill>
              </a:rPr>
              <a:t>aid</a:t>
            </a:r>
            <a:r>
              <a:rPr lang="en-US" sz="2400" dirty="0">
                <a:solidFill>
                  <a:schemeClr val="tx1"/>
                </a:solidFill>
              </a:rPr>
              <a:t>, </a:t>
            </a:r>
            <a:r>
              <a:rPr lang="en-US" sz="2400" dirty="0" err="1">
                <a:solidFill>
                  <a:schemeClr val="tx1"/>
                </a:solidFill>
              </a:rPr>
              <a:t>aname</a:t>
            </a:r>
            <a:r>
              <a:rPr lang="en-US" sz="2400" dirty="0">
                <a:solidFill>
                  <a:schemeClr val="tx1"/>
                </a:solidFill>
              </a:rPr>
              <a:t>, </a:t>
            </a:r>
            <a:r>
              <a:rPr lang="en-US" sz="2400" dirty="0" err="1">
                <a:solidFill>
                  <a:schemeClr val="tx1"/>
                </a:solidFill>
              </a:rPr>
              <a:t>cruisingrange</a:t>
            </a:r>
            <a:r>
              <a:rPr lang="en-US" sz="2400" dirty="0">
                <a:solidFill>
                  <a:schemeClr val="tx1"/>
                </a:solidFill>
              </a:rPr>
              <a:t>)</a:t>
            </a:r>
          </a:p>
          <a:p>
            <a:pPr marL="0" indent="0">
              <a:spcBef>
                <a:spcPts val="600"/>
              </a:spcBef>
              <a:buNone/>
            </a:pPr>
            <a:r>
              <a:rPr lang="en-US" sz="2400" dirty="0">
                <a:solidFill>
                  <a:schemeClr val="tx1"/>
                </a:solidFill>
              </a:rPr>
              <a:t>Certified(</a:t>
            </a:r>
            <a:r>
              <a:rPr lang="en-US" sz="2400" u="sng" dirty="0" err="1">
                <a:solidFill>
                  <a:schemeClr val="tx1"/>
                </a:solidFill>
              </a:rPr>
              <a:t>eid</a:t>
            </a:r>
            <a:r>
              <a:rPr lang="en-US" sz="2400" dirty="0">
                <a:solidFill>
                  <a:schemeClr val="tx1"/>
                </a:solidFill>
              </a:rPr>
              <a:t>, </a:t>
            </a:r>
            <a:r>
              <a:rPr lang="en-US" sz="2400" u="sng" dirty="0">
                <a:solidFill>
                  <a:schemeClr val="tx1"/>
                </a:solidFill>
              </a:rPr>
              <a:t>aid)</a:t>
            </a:r>
          </a:p>
          <a:p>
            <a:pPr marL="0" indent="0">
              <a:spcBef>
                <a:spcPts val="600"/>
              </a:spcBef>
              <a:buNone/>
            </a:pPr>
            <a:r>
              <a:rPr lang="en-US" sz="2400" dirty="0">
                <a:solidFill>
                  <a:schemeClr val="tx1"/>
                </a:solidFill>
              </a:rPr>
              <a:t>Employees(</a:t>
            </a:r>
            <a:r>
              <a:rPr lang="en-US" sz="2400" u="sng" dirty="0" err="1">
                <a:solidFill>
                  <a:schemeClr val="tx1"/>
                </a:solidFill>
              </a:rPr>
              <a:t>eid</a:t>
            </a:r>
            <a:r>
              <a:rPr lang="en-US" sz="2400" dirty="0">
                <a:solidFill>
                  <a:schemeClr val="tx1"/>
                </a:solidFill>
              </a:rPr>
              <a:t>, </a:t>
            </a:r>
            <a:r>
              <a:rPr lang="en-US" sz="2400" dirty="0" err="1">
                <a:solidFill>
                  <a:schemeClr val="tx1"/>
                </a:solidFill>
              </a:rPr>
              <a:t>ename</a:t>
            </a:r>
            <a:r>
              <a:rPr lang="en-US" sz="2400" dirty="0">
                <a:solidFill>
                  <a:schemeClr val="tx1"/>
                </a:solidFill>
              </a:rPr>
              <a:t>, salary)</a:t>
            </a:r>
          </a:p>
        </p:txBody>
      </p:sp>
    </p:spTree>
    <p:extLst>
      <p:ext uri="{BB962C8B-B14F-4D97-AF65-F5344CB8AC3E}">
        <p14:creationId xmlns:p14="http://schemas.microsoft.com/office/powerpoint/2010/main" val="461069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1</a:t>
            </a:r>
          </a:p>
        </p:txBody>
      </p:sp>
      <p:sp>
        <p:nvSpPr>
          <p:cNvPr id="3" name="Content Placeholder 2"/>
          <p:cNvSpPr>
            <a:spLocks noGrp="1"/>
          </p:cNvSpPr>
          <p:nvPr>
            <p:ph idx="1"/>
          </p:nvPr>
        </p:nvSpPr>
        <p:spPr>
          <a:xfrm>
            <a:off x="457200" y="3140968"/>
            <a:ext cx="8229600" cy="2985195"/>
          </a:xfrm>
        </p:spPr>
        <p:txBody>
          <a:bodyPr/>
          <a:lstStyle/>
          <a:p>
            <a:r>
              <a:rPr lang="en-US" sz="2800" dirty="0"/>
              <a:t>Find the </a:t>
            </a:r>
            <a:r>
              <a:rPr lang="en-US" sz="2800" i="1" dirty="0" err="1"/>
              <a:t>eid</a:t>
            </a:r>
            <a:r>
              <a:rPr lang="en-US" sz="2800" dirty="0" err="1"/>
              <a:t>s</a:t>
            </a:r>
            <a:r>
              <a:rPr lang="en-US" sz="2800" dirty="0"/>
              <a:t> of pilots certified for some Boeing aircraft.</a:t>
            </a:r>
          </a:p>
          <a:p>
            <a:r>
              <a:rPr lang="en-US" sz="2800" i="1" dirty="0"/>
              <a:t>Sol1: </a:t>
            </a:r>
            <a:r>
              <a:rPr lang="el-GR" sz="2800" i="1" dirty="0"/>
              <a:t>π</a:t>
            </a:r>
            <a:r>
              <a:rPr lang="en-US" sz="2800" i="1" baseline="-25000" dirty="0" err="1"/>
              <a:t>eid</a:t>
            </a:r>
            <a:r>
              <a:rPr lang="en-US" sz="2800" dirty="0"/>
              <a:t>(</a:t>
            </a:r>
            <a:r>
              <a:rPr lang="el-GR" sz="2800" i="1" dirty="0"/>
              <a:t>σ</a:t>
            </a:r>
            <a:r>
              <a:rPr lang="en-US" sz="2800" i="1" baseline="-25000" dirty="0" err="1"/>
              <a:t>aname</a:t>
            </a:r>
            <a:r>
              <a:rPr lang="en-US" sz="2800" baseline="-25000" dirty="0"/>
              <a:t>=‘</a:t>
            </a:r>
            <a:r>
              <a:rPr lang="en-US" sz="2800" i="1" baseline="-25000" dirty="0"/>
              <a:t>Boeing’ </a:t>
            </a:r>
            <a:r>
              <a:rPr lang="en-US" sz="2800" dirty="0"/>
              <a:t>(</a:t>
            </a:r>
            <a:r>
              <a:rPr lang="en-US" sz="2800" i="1" dirty="0"/>
              <a:t>Aircraft      Certified</a:t>
            </a:r>
            <a:r>
              <a:rPr lang="en-US" sz="2800" dirty="0"/>
              <a:t>))</a:t>
            </a:r>
          </a:p>
          <a:p>
            <a:r>
              <a:rPr lang="en-US" sz="2800" i="1" dirty="0"/>
              <a:t>Sol2: </a:t>
            </a:r>
            <a:r>
              <a:rPr lang="el-GR" sz="2800" i="1" dirty="0"/>
              <a:t>π</a:t>
            </a:r>
            <a:r>
              <a:rPr lang="en-US" sz="2800" i="1" baseline="-25000" dirty="0" err="1"/>
              <a:t>eid</a:t>
            </a:r>
            <a:r>
              <a:rPr lang="en-US" sz="2800" dirty="0"/>
              <a:t>((</a:t>
            </a:r>
            <a:r>
              <a:rPr lang="el-GR" sz="2800" i="1" dirty="0"/>
              <a:t>σ</a:t>
            </a:r>
            <a:r>
              <a:rPr lang="en-US" sz="2800" i="1" baseline="-25000" dirty="0" err="1"/>
              <a:t>aname</a:t>
            </a:r>
            <a:r>
              <a:rPr lang="en-US" sz="2800" baseline="-25000" dirty="0"/>
              <a:t>=‘</a:t>
            </a:r>
            <a:r>
              <a:rPr lang="en-US" sz="2800" i="1" baseline="-25000" dirty="0"/>
              <a:t>Boeing’ </a:t>
            </a:r>
            <a:r>
              <a:rPr lang="en-US" sz="2800" i="1" dirty="0"/>
              <a:t>Aircraft</a:t>
            </a:r>
            <a:r>
              <a:rPr lang="en-US" sz="2800" dirty="0"/>
              <a:t>)</a:t>
            </a:r>
            <a:r>
              <a:rPr lang="en-US" sz="2800" i="1" dirty="0"/>
              <a:t>      Certified</a:t>
            </a:r>
            <a:r>
              <a:rPr lang="en-US" sz="2800" dirty="0"/>
              <a:t>)</a:t>
            </a:r>
          </a:p>
          <a:p>
            <a:endParaRPr lang="en-US" dirty="0"/>
          </a:p>
        </p:txBody>
      </p:sp>
      <p:sp>
        <p:nvSpPr>
          <p:cNvPr id="4" name="Slide Number Placeholder 3"/>
          <p:cNvSpPr>
            <a:spLocks noGrp="1"/>
          </p:cNvSpPr>
          <p:nvPr>
            <p:ph type="sldNum" sz="quarter" idx="12"/>
          </p:nvPr>
        </p:nvSpPr>
        <p:spPr/>
        <p:txBody>
          <a:bodyPr/>
          <a:lstStyle/>
          <a:p>
            <a:pPr>
              <a:defRPr/>
            </a:pPr>
            <a:fld id="{AA63E7FF-B5B5-4906-89CE-F5D014EF42BE}" type="slidenum">
              <a:rPr lang="zh-TW" altLang="en-US" smtClean="0"/>
              <a:pPr>
                <a:defRPr/>
              </a:pPr>
              <a:t>17</a:t>
            </a:fld>
            <a:endParaRPr lang="zh-TW" altLang="en-US"/>
          </a:p>
        </p:txBody>
      </p:sp>
      <p:sp>
        <p:nvSpPr>
          <p:cNvPr id="5" name="Rounded Rectangle 4"/>
          <p:cNvSpPr/>
          <p:nvPr/>
        </p:nvSpPr>
        <p:spPr>
          <a:xfrm>
            <a:off x="2123728" y="1417638"/>
            <a:ext cx="4896544" cy="15841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600"/>
              </a:spcBef>
              <a:buNone/>
            </a:pPr>
            <a:r>
              <a:rPr lang="en-US" dirty="0" smtClean="0">
                <a:solidFill>
                  <a:schemeClr val="tx1"/>
                </a:solidFill>
              </a:rPr>
              <a:t>Flights(</a:t>
            </a:r>
            <a:r>
              <a:rPr lang="en-US" altLang="zh-CN" u="sng" dirty="0" smtClean="0">
                <a:solidFill>
                  <a:schemeClr val="tx1"/>
                </a:solidFill>
              </a:rPr>
              <a:t>aid</a:t>
            </a:r>
            <a:r>
              <a:rPr lang="en-US" dirty="0" smtClean="0">
                <a:solidFill>
                  <a:schemeClr val="tx1"/>
                </a:solidFill>
              </a:rPr>
              <a:t>, </a:t>
            </a:r>
            <a:r>
              <a:rPr lang="en-US" dirty="0">
                <a:solidFill>
                  <a:schemeClr val="tx1"/>
                </a:solidFill>
              </a:rPr>
              <a:t>from, to, distance, departs, arrives)</a:t>
            </a:r>
          </a:p>
          <a:p>
            <a:pPr marL="0" indent="0">
              <a:spcBef>
                <a:spcPts val="600"/>
              </a:spcBef>
              <a:buNone/>
            </a:pPr>
            <a:r>
              <a:rPr lang="en-US" dirty="0">
                <a:solidFill>
                  <a:schemeClr val="tx1"/>
                </a:solidFill>
              </a:rPr>
              <a:t>Aircraft(</a:t>
            </a:r>
            <a:r>
              <a:rPr lang="en-US" u="sng" dirty="0">
                <a:solidFill>
                  <a:schemeClr val="tx1"/>
                </a:solidFill>
              </a:rPr>
              <a:t>aid</a:t>
            </a:r>
            <a:r>
              <a:rPr lang="en-US" dirty="0">
                <a:solidFill>
                  <a:schemeClr val="tx1"/>
                </a:solidFill>
              </a:rPr>
              <a:t>, </a:t>
            </a:r>
            <a:r>
              <a:rPr lang="en-US" dirty="0" err="1">
                <a:solidFill>
                  <a:schemeClr val="tx1"/>
                </a:solidFill>
              </a:rPr>
              <a:t>aname</a:t>
            </a:r>
            <a:r>
              <a:rPr lang="en-US" dirty="0">
                <a:solidFill>
                  <a:schemeClr val="tx1"/>
                </a:solidFill>
              </a:rPr>
              <a:t>, </a:t>
            </a:r>
            <a:r>
              <a:rPr lang="en-US" dirty="0" err="1">
                <a:solidFill>
                  <a:schemeClr val="tx1"/>
                </a:solidFill>
              </a:rPr>
              <a:t>cruisingrange</a:t>
            </a:r>
            <a:r>
              <a:rPr lang="en-US" dirty="0">
                <a:solidFill>
                  <a:schemeClr val="tx1"/>
                </a:solidFill>
              </a:rPr>
              <a:t>)</a:t>
            </a:r>
          </a:p>
          <a:p>
            <a:pPr marL="0" indent="0">
              <a:spcBef>
                <a:spcPts val="600"/>
              </a:spcBef>
              <a:buNone/>
            </a:pPr>
            <a:r>
              <a:rPr lang="en-US" dirty="0">
                <a:solidFill>
                  <a:schemeClr val="tx1"/>
                </a:solidFill>
              </a:rPr>
              <a:t>Certified(</a:t>
            </a:r>
            <a:r>
              <a:rPr lang="en-US" u="sng" dirty="0" err="1">
                <a:solidFill>
                  <a:schemeClr val="tx1"/>
                </a:solidFill>
              </a:rPr>
              <a:t>eid</a:t>
            </a:r>
            <a:r>
              <a:rPr lang="en-US" dirty="0">
                <a:solidFill>
                  <a:schemeClr val="tx1"/>
                </a:solidFill>
              </a:rPr>
              <a:t>, </a:t>
            </a:r>
            <a:r>
              <a:rPr lang="en-US" u="sng" dirty="0">
                <a:solidFill>
                  <a:schemeClr val="tx1"/>
                </a:solidFill>
              </a:rPr>
              <a:t>aid)</a:t>
            </a:r>
          </a:p>
          <a:p>
            <a:pPr marL="0" indent="0">
              <a:spcBef>
                <a:spcPts val="600"/>
              </a:spcBef>
              <a:buNone/>
            </a:pPr>
            <a:r>
              <a:rPr lang="en-US" dirty="0">
                <a:solidFill>
                  <a:schemeClr val="tx1"/>
                </a:solidFill>
              </a:rPr>
              <a:t>Employees(</a:t>
            </a:r>
            <a:r>
              <a:rPr lang="en-US" u="sng" dirty="0" err="1">
                <a:solidFill>
                  <a:schemeClr val="tx1"/>
                </a:solidFill>
              </a:rPr>
              <a:t>eid</a:t>
            </a:r>
            <a:r>
              <a:rPr lang="en-US" dirty="0">
                <a:solidFill>
                  <a:schemeClr val="tx1"/>
                </a:solidFill>
              </a:rPr>
              <a:t>, </a:t>
            </a:r>
            <a:r>
              <a:rPr lang="en-US" dirty="0" err="1">
                <a:solidFill>
                  <a:schemeClr val="tx1"/>
                </a:solidFill>
              </a:rPr>
              <a:t>ename</a:t>
            </a:r>
            <a:r>
              <a:rPr lang="en-US" dirty="0">
                <a:solidFill>
                  <a:schemeClr val="tx1"/>
                </a:solidFill>
              </a:rPr>
              <a:t>, salary)</a:t>
            </a:r>
          </a:p>
        </p:txBody>
      </p:sp>
      <p:grpSp>
        <p:nvGrpSpPr>
          <p:cNvPr id="11" name="Group 4"/>
          <p:cNvGrpSpPr>
            <a:grpSpLocks/>
          </p:cNvGrpSpPr>
          <p:nvPr/>
        </p:nvGrpSpPr>
        <p:grpSpPr bwMode="auto">
          <a:xfrm>
            <a:off x="5459470" y="4663394"/>
            <a:ext cx="288032" cy="215681"/>
            <a:chOff x="0" y="0"/>
            <a:chExt cx="144" cy="96"/>
          </a:xfrm>
        </p:grpSpPr>
        <p:sp>
          <p:nvSpPr>
            <p:cNvPr id="12" name="Line 5"/>
            <p:cNvSpPr>
              <a:spLocks noChangeShapeType="1"/>
            </p:cNvSpPr>
            <p:nvPr/>
          </p:nvSpPr>
          <p:spPr bwMode="auto">
            <a:xfrm>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3" name="Line 6"/>
            <p:cNvSpPr>
              <a:spLocks noChangeShapeType="1"/>
            </p:cNvSpPr>
            <p:nvPr/>
          </p:nvSpPr>
          <p:spPr bwMode="auto">
            <a:xfrm flipV="1">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4" name="Line 7"/>
            <p:cNvSpPr>
              <a:spLocks noChangeShapeType="1"/>
            </p:cNvSpPr>
            <p:nvPr/>
          </p:nvSpPr>
          <p:spPr bwMode="auto">
            <a:xfrm>
              <a:off x="0"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5" name="Line 8"/>
            <p:cNvSpPr>
              <a:spLocks noChangeShapeType="1"/>
            </p:cNvSpPr>
            <p:nvPr/>
          </p:nvSpPr>
          <p:spPr bwMode="auto">
            <a:xfrm>
              <a:off x="144"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grpSp>
      <p:grpSp>
        <p:nvGrpSpPr>
          <p:cNvPr id="16" name="Group 4"/>
          <p:cNvGrpSpPr>
            <a:grpSpLocks/>
          </p:cNvGrpSpPr>
          <p:nvPr/>
        </p:nvGrpSpPr>
        <p:grpSpPr bwMode="auto">
          <a:xfrm>
            <a:off x="5364088" y="4221088"/>
            <a:ext cx="288032" cy="215681"/>
            <a:chOff x="0" y="0"/>
            <a:chExt cx="144" cy="96"/>
          </a:xfrm>
        </p:grpSpPr>
        <p:sp>
          <p:nvSpPr>
            <p:cNvPr id="17" name="Line 5"/>
            <p:cNvSpPr>
              <a:spLocks noChangeShapeType="1"/>
            </p:cNvSpPr>
            <p:nvPr/>
          </p:nvSpPr>
          <p:spPr bwMode="auto">
            <a:xfrm>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8" name="Line 6"/>
            <p:cNvSpPr>
              <a:spLocks noChangeShapeType="1"/>
            </p:cNvSpPr>
            <p:nvPr/>
          </p:nvSpPr>
          <p:spPr bwMode="auto">
            <a:xfrm flipV="1">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9" name="Line 7"/>
            <p:cNvSpPr>
              <a:spLocks noChangeShapeType="1"/>
            </p:cNvSpPr>
            <p:nvPr/>
          </p:nvSpPr>
          <p:spPr bwMode="auto">
            <a:xfrm>
              <a:off x="0"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20" name="Line 8"/>
            <p:cNvSpPr>
              <a:spLocks noChangeShapeType="1"/>
            </p:cNvSpPr>
            <p:nvPr/>
          </p:nvSpPr>
          <p:spPr bwMode="auto">
            <a:xfrm>
              <a:off x="144"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54171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2</a:t>
            </a:r>
          </a:p>
        </p:txBody>
      </p:sp>
      <p:sp>
        <p:nvSpPr>
          <p:cNvPr id="3" name="Content Placeholder 2"/>
          <p:cNvSpPr>
            <a:spLocks noGrp="1"/>
          </p:cNvSpPr>
          <p:nvPr>
            <p:ph idx="1"/>
          </p:nvPr>
        </p:nvSpPr>
        <p:spPr>
          <a:xfrm>
            <a:off x="457200" y="3140968"/>
            <a:ext cx="8229600" cy="2985195"/>
          </a:xfrm>
        </p:spPr>
        <p:txBody>
          <a:bodyPr/>
          <a:lstStyle/>
          <a:p>
            <a:r>
              <a:rPr lang="en-US" sz="2800" dirty="0"/>
              <a:t>Find the </a:t>
            </a:r>
            <a:r>
              <a:rPr lang="en-US" sz="2800" i="1" dirty="0"/>
              <a:t>aid</a:t>
            </a:r>
            <a:r>
              <a:rPr lang="en-US" sz="2800" dirty="0"/>
              <a:t>s of all aircraft that can be used on non-stop flights from New York to Los Angeles.</a:t>
            </a:r>
          </a:p>
          <a:p>
            <a:r>
              <a:rPr lang="el-GR" sz="2800" i="1" dirty="0"/>
              <a:t>ρ</a:t>
            </a:r>
            <a:r>
              <a:rPr lang="el-GR" sz="2800" dirty="0"/>
              <a:t>(</a:t>
            </a:r>
            <a:r>
              <a:rPr lang="en-US" sz="2800" i="1" dirty="0" err="1"/>
              <a:t>NYToLA</a:t>
            </a:r>
            <a:r>
              <a:rPr lang="en-US" sz="2800" i="1" dirty="0"/>
              <a:t>, </a:t>
            </a:r>
            <a:r>
              <a:rPr lang="el-GR" sz="2800" i="1" dirty="0"/>
              <a:t>σ</a:t>
            </a:r>
            <a:r>
              <a:rPr lang="en-US" sz="2800" i="1" baseline="-25000" dirty="0"/>
              <a:t>from</a:t>
            </a:r>
            <a:r>
              <a:rPr lang="en-US" sz="2800" baseline="-25000" dirty="0"/>
              <a:t>=‘</a:t>
            </a:r>
            <a:r>
              <a:rPr lang="en-US" sz="2800" i="1" baseline="-25000" dirty="0"/>
              <a:t>New</a:t>
            </a:r>
            <a:r>
              <a:rPr lang="en-US" sz="2800" i="1" dirty="0"/>
              <a:t> </a:t>
            </a:r>
            <a:r>
              <a:rPr lang="en-US" sz="2800" i="1" baseline="-25000" dirty="0"/>
              <a:t>York’ </a:t>
            </a:r>
            <a:r>
              <a:rPr lang="en-US" sz="2800" baseline="-25000" dirty="0"/>
              <a:t>∧ </a:t>
            </a:r>
            <a:r>
              <a:rPr lang="en-US" sz="2800" i="1" baseline="-25000" dirty="0"/>
              <a:t>to</a:t>
            </a:r>
            <a:r>
              <a:rPr lang="en-US" sz="2800" baseline="-25000" dirty="0"/>
              <a:t>=‘</a:t>
            </a:r>
            <a:r>
              <a:rPr lang="en-US" sz="2800" i="1" baseline="-25000" dirty="0"/>
              <a:t>Los Angeles’</a:t>
            </a:r>
            <a:r>
              <a:rPr lang="en-US" sz="2800" dirty="0"/>
              <a:t>(</a:t>
            </a:r>
            <a:r>
              <a:rPr lang="en-US" sz="2800" i="1" dirty="0"/>
              <a:t>Flights</a:t>
            </a:r>
            <a:r>
              <a:rPr lang="en-US" sz="2800" dirty="0"/>
              <a:t>))</a:t>
            </a:r>
          </a:p>
          <a:p>
            <a:r>
              <a:rPr lang="el-GR" sz="2800" i="1" dirty="0"/>
              <a:t>π</a:t>
            </a:r>
            <a:r>
              <a:rPr lang="en-US" sz="2800" i="1" baseline="-25000" dirty="0"/>
              <a:t>aid</a:t>
            </a:r>
            <a:r>
              <a:rPr lang="en-US" sz="2800" dirty="0"/>
              <a:t>(</a:t>
            </a:r>
            <a:r>
              <a:rPr lang="el-GR" sz="2800" i="1" dirty="0"/>
              <a:t>σ</a:t>
            </a:r>
            <a:r>
              <a:rPr lang="en-US" sz="2800" i="1" baseline="-25000" dirty="0" err="1"/>
              <a:t>cruisingrange</a:t>
            </a:r>
            <a:r>
              <a:rPr lang="en-US" sz="2800" i="1" baseline="-25000" dirty="0"/>
              <a:t>&gt;distance</a:t>
            </a:r>
            <a:r>
              <a:rPr lang="en-US" sz="2800" dirty="0"/>
              <a:t>(</a:t>
            </a:r>
            <a:r>
              <a:rPr lang="en-US" sz="2800" i="1" dirty="0"/>
              <a:t>Aircraft × </a:t>
            </a:r>
            <a:r>
              <a:rPr lang="en-US" sz="2800" i="1" dirty="0" err="1"/>
              <a:t>NYToLA</a:t>
            </a:r>
            <a:r>
              <a:rPr lang="en-US" sz="2800" dirty="0"/>
              <a:t>))</a:t>
            </a:r>
            <a:endParaRPr lang="en-US" sz="2400" dirty="0"/>
          </a:p>
        </p:txBody>
      </p:sp>
      <p:sp>
        <p:nvSpPr>
          <p:cNvPr id="4" name="Slide Number Placeholder 3"/>
          <p:cNvSpPr>
            <a:spLocks noGrp="1"/>
          </p:cNvSpPr>
          <p:nvPr>
            <p:ph type="sldNum" sz="quarter" idx="12"/>
          </p:nvPr>
        </p:nvSpPr>
        <p:spPr/>
        <p:txBody>
          <a:bodyPr/>
          <a:lstStyle/>
          <a:p>
            <a:pPr>
              <a:defRPr/>
            </a:pPr>
            <a:fld id="{AA63E7FF-B5B5-4906-89CE-F5D014EF42BE}" type="slidenum">
              <a:rPr lang="zh-TW" altLang="en-US" smtClean="0"/>
              <a:pPr>
                <a:defRPr/>
              </a:pPr>
              <a:t>18</a:t>
            </a:fld>
            <a:endParaRPr lang="zh-TW" altLang="en-US"/>
          </a:p>
        </p:txBody>
      </p:sp>
      <p:sp>
        <p:nvSpPr>
          <p:cNvPr id="5" name="Rounded Rectangle 4"/>
          <p:cNvSpPr/>
          <p:nvPr/>
        </p:nvSpPr>
        <p:spPr>
          <a:xfrm>
            <a:off x="2123728" y="1417638"/>
            <a:ext cx="4896544" cy="15841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600"/>
              </a:spcBef>
              <a:buNone/>
            </a:pPr>
            <a:r>
              <a:rPr lang="en-US" dirty="0" smtClean="0">
                <a:solidFill>
                  <a:schemeClr val="tx1"/>
                </a:solidFill>
              </a:rPr>
              <a:t>Flights(</a:t>
            </a:r>
            <a:r>
              <a:rPr lang="en-US" altLang="zh-CN" u="sng" dirty="0" smtClean="0">
                <a:solidFill>
                  <a:schemeClr val="tx1"/>
                </a:solidFill>
              </a:rPr>
              <a:t>aid</a:t>
            </a:r>
            <a:r>
              <a:rPr lang="en-US" dirty="0" smtClean="0">
                <a:solidFill>
                  <a:schemeClr val="tx1"/>
                </a:solidFill>
              </a:rPr>
              <a:t>, </a:t>
            </a:r>
            <a:r>
              <a:rPr lang="en-US" dirty="0">
                <a:solidFill>
                  <a:schemeClr val="tx1"/>
                </a:solidFill>
              </a:rPr>
              <a:t>from, to, distance, departs, arrives)</a:t>
            </a:r>
          </a:p>
          <a:p>
            <a:pPr marL="0" indent="0">
              <a:spcBef>
                <a:spcPts val="600"/>
              </a:spcBef>
              <a:buNone/>
            </a:pPr>
            <a:r>
              <a:rPr lang="en-US" dirty="0">
                <a:solidFill>
                  <a:schemeClr val="tx1"/>
                </a:solidFill>
              </a:rPr>
              <a:t>Aircraft(</a:t>
            </a:r>
            <a:r>
              <a:rPr lang="en-US" u="sng" dirty="0">
                <a:solidFill>
                  <a:schemeClr val="tx1"/>
                </a:solidFill>
              </a:rPr>
              <a:t>aid</a:t>
            </a:r>
            <a:r>
              <a:rPr lang="en-US" dirty="0">
                <a:solidFill>
                  <a:schemeClr val="tx1"/>
                </a:solidFill>
              </a:rPr>
              <a:t>, </a:t>
            </a:r>
            <a:r>
              <a:rPr lang="en-US" dirty="0" err="1">
                <a:solidFill>
                  <a:schemeClr val="tx1"/>
                </a:solidFill>
              </a:rPr>
              <a:t>aname</a:t>
            </a:r>
            <a:r>
              <a:rPr lang="en-US" dirty="0">
                <a:solidFill>
                  <a:schemeClr val="tx1"/>
                </a:solidFill>
              </a:rPr>
              <a:t>, </a:t>
            </a:r>
            <a:r>
              <a:rPr lang="en-US" dirty="0" err="1">
                <a:solidFill>
                  <a:schemeClr val="tx1"/>
                </a:solidFill>
              </a:rPr>
              <a:t>cruisingrange</a:t>
            </a:r>
            <a:r>
              <a:rPr lang="en-US" dirty="0">
                <a:solidFill>
                  <a:schemeClr val="tx1"/>
                </a:solidFill>
              </a:rPr>
              <a:t>)</a:t>
            </a:r>
          </a:p>
          <a:p>
            <a:pPr marL="0" indent="0">
              <a:spcBef>
                <a:spcPts val="600"/>
              </a:spcBef>
              <a:buNone/>
            </a:pPr>
            <a:r>
              <a:rPr lang="en-US" dirty="0">
                <a:solidFill>
                  <a:schemeClr val="tx1"/>
                </a:solidFill>
              </a:rPr>
              <a:t>Certified(</a:t>
            </a:r>
            <a:r>
              <a:rPr lang="en-US" u="sng" dirty="0" err="1">
                <a:solidFill>
                  <a:schemeClr val="tx1"/>
                </a:solidFill>
              </a:rPr>
              <a:t>eid</a:t>
            </a:r>
            <a:r>
              <a:rPr lang="en-US" dirty="0">
                <a:solidFill>
                  <a:schemeClr val="tx1"/>
                </a:solidFill>
              </a:rPr>
              <a:t>, </a:t>
            </a:r>
            <a:r>
              <a:rPr lang="en-US" u="sng" dirty="0">
                <a:solidFill>
                  <a:schemeClr val="tx1"/>
                </a:solidFill>
              </a:rPr>
              <a:t>aid)</a:t>
            </a:r>
          </a:p>
          <a:p>
            <a:pPr marL="0" indent="0">
              <a:spcBef>
                <a:spcPts val="600"/>
              </a:spcBef>
              <a:buNone/>
            </a:pPr>
            <a:r>
              <a:rPr lang="en-US" dirty="0">
                <a:solidFill>
                  <a:schemeClr val="tx1"/>
                </a:solidFill>
              </a:rPr>
              <a:t>Employees(</a:t>
            </a:r>
            <a:r>
              <a:rPr lang="en-US" u="sng" dirty="0" err="1">
                <a:solidFill>
                  <a:schemeClr val="tx1"/>
                </a:solidFill>
              </a:rPr>
              <a:t>eid</a:t>
            </a:r>
            <a:r>
              <a:rPr lang="en-US" dirty="0">
                <a:solidFill>
                  <a:schemeClr val="tx1"/>
                </a:solidFill>
              </a:rPr>
              <a:t>, </a:t>
            </a:r>
            <a:r>
              <a:rPr lang="en-US" dirty="0" err="1">
                <a:solidFill>
                  <a:schemeClr val="tx1"/>
                </a:solidFill>
              </a:rPr>
              <a:t>ename</a:t>
            </a:r>
            <a:r>
              <a:rPr lang="en-US" dirty="0">
                <a:solidFill>
                  <a:schemeClr val="tx1"/>
                </a:solidFill>
              </a:rPr>
              <a:t>, salary)</a:t>
            </a:r>
          </a:p>
        </p:txBody>
      </p:sp>
    </p:spTree>
    <p:extLst>
      <p:ext uri="{BB962C8B-B14F-4D97-AF65-F5344CB8AC3E}">
        <p14:creationId xmlns:p14="http://schemas.microsoft.com/office/powerpoint/2010/main" val="134343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3</a:t>
            </a:r>
          </a:p>
        </p:txBody>
      </p:sp>
      <p:sp>
        <p:nvSpPr>
          <p:cNvPr id="3" name="Content Placeholder 2"/>
          <p:cNvSpPr>
            <a:spLocks noGrp="1"/>
          </p:cNvSpPr>
          <p:nvPr>
            <p:ph idx="1"/>
          </p:nvPr>
        </p:nvSpPr>
        <p:spPr>
          <a:xfrm>
            <a:off x="457200" y="3140968"/>
            <a:ext cx="8229600" cy="2985195"/>
          </a:xfrm>
        </p:spPr>
        <p:txBody>
          <a:bodyPr/>
          <a:lstStyle/>
          <a:p>
            <a:r>
              <a:rPr lang="en-US" sz="2800" dirty="0"/>
              <a:t>Find the names of pilots who can operate planes with a range greater than 3,000 miles but are not certified on any Boeing aircraft.</a:t>
            </a:r>
          </a:p>
          <a:p>
            <a:r>
              <a:rPr lang="el-GR" sz="2800" i="1" dirty="0"/>
              <a:t>ρ</a:t>
            </a:r>
            <a:r>
              <a:rPr lang="el-GR" sz="2800" dirty="0"/>
              <a:t>(</a:t>
            </a:r>
            <a:r>
              <a:rPr lang="en-US" sz="2800" i="1" dirty="0"/>
              <a:t>R</a:t>
            </a:r>
            <a:r>
              <a:rPr lang="en-US" sz="2800" dirty="0"/>
              <a:t>1</a:t>
            </a:r>
            <a:r>
              <a:rPr lang="en-US" sz="2800" i="1" dirty="0"/>
              <a:t>, </a:t>
            </a:r>
            <a:r>
              <a:rPr lang="el-GR" sz="2800" i="1" dirty="0"/>
              <a:t>π</a:t>
            </a:r>
            <a:r>
              <a:rPr lang="en-US" sz="2800" i="1" baseline="-25000" dirty="0" err="1"/>
              <a:t>eid</a:t>
            </a:r>
            <a:r>
              <a:rPr lang="en-US" sz="2800" dirty="0"/>
              <a:t>(</a:t>
            </a:r>
            <a:r>
              <a:rPr lang="el-GR" sz="2800" i="1" dirty="0"/>
              <a:t>σ</a:t>
            </a:r>
            <a:r>
              <a:rPr lang="en-US" sz="2800" i="1" baseline="-25000" dirty="0" err="1"/>
              <a:t>cruisingrange</a:t>
            </a:r>
            <a:r>
              <a:rPr lang="en-US" sz="2800" i="1" baseline="-25000" dirty="0"/>
              <a:t>&gt;</a:t>
            </a:r>
            <a:r>
              <a:rPr lang="en-US" sz="2800" baseline="-25000" dirty="0"/>
              <a:t>3000 </a:t>
            </a:r>
            <a:r>
              <a:rPr lang="en-US" sz="2800" i="1" dirty="0"/>
              <a:t>Aircraft      Certified</a:t>
            </a:r>
            <a:r>
              <a:rPr lang="en-US" sz="2800" dirty="0"/>
              <a:t>))</a:t>
            </a:r>
          </a:p>
          <a:p>
            <a:r>
              <a:rPr lang="en-US" sz="2800" i="1" dirty="0"/>
              <a:t>π</a:t>
            </a:r>
            <a:r>
              <a:rPr lang="en-US" sz="2800" i="1" baseline="-25000" dirty="0" err="1"/>
              <a:t>ename</a:t>
            </a:r>
            <a:r>
              <a:rPr lang="en-US" sz="2800" dirty="0"/>
              <a:t>(</a:t>
            </a:r>
            <a:r>
              <a:rPr lang="en-US" sz="2800" i="1" dirty="0"/>
              <a:t>Employees     </a:t>
            </a:r>
            <a:r>
              <a:rPr lang="en-US" sz="2800" dirty="0"/>
              <a:t>(</a:t>
            </a:r>
            <a:r>
              <a:rPr lang="en-US" sz="2800" i="1" dirty="0"/>
              <a:t>R</a:t>
            </a:r>
            <a:r>
              <a:rPr lang="en-US" sz="2800" dirty="0"/>
              <a:t>1 </a:t>
            </a:r>
            <a:r>
              <a:rPr lang="en-US" sz="2800" i="1" dirty="0"/>
              <a:t>− π</a:t>
            </a:r>
            <a:r>
              <a:rPr lang="en-US" sz="2800" i="1" baseline="-25000" dirty="0" err="1"/>
              <a:t>eid</a:t>
            </a:r>
            <a:r>
              <a:rPr lang="en-US" sz="2800" dirty="0"/>
              <a:t>(</a:t>
            </a:r>
            <a:r>
              <a:rPr lang="en-US" sz="2800" i="1" dirty="0" err="1"/>
              <a:t>σ</a:t>
            </a:r>
            <a:r>
              <a:rPr lang="en-US" sz="2800" i="1" baseline="-25000" dirty="0" err="1"/>
              <a:t>aname</a:t>
            </a:r>
            <a:r>
              <a:rPr lang="en-US" sz="2800" baseline="-25000" dirty="0"/>
              <a:t>=‘</a:t>
            </a:r>
            <a:r>
              <a:rPr lang="en-US" sz="2800" i="1" baseline="-25000" dirty="0"/>
              <a:t>Boeing’ </a:t>
            </a:r>
            <a:r>
              <a:rPr lang="en-US" sz="2800" i="1" dirty="0"/>
              <a:t>Aircraft</a:t>
            </a:r>
          </a:p>
          <a:p>
            <a:pPr marL="0" indent="0">
              <a:buNone/>
            </a:pPr>
            <a:r>
              <a:rPr lang="en-US" sz="2800" i="1" dirty="0"/>
              <a:t>         Certified</a:t>
            </a:r>
            <a:r>
              <a:rPr lang="en-US" sz="2800" dirty="0"/>
              <a:t>)))</a:t>
            </a:r>
            <a:endParaRPr lang="en-US" sz="2400" dirty="0"/>
          </a:p>
        </p:txBody>
      </p:sp>
      <p:sp>
        <p:nvSpPr>
          <p:cNvPr id="4" name="Slide Number Placeholder 3"/>
          <p:cNvSpPr>
            <a:spLocks noGrp="1"/>
          </p:cNvSpPr>
          <p:nvPr>
            <p:ph type="sldNum" sz="quarter" idx="12"/>
          </p:nvPr>
        </p:nvSpPr>
        <p:spPr/>
        <p:txBody>
          <a:bodyPr/>
          <a:lstStyle/>
          <a:p>
            <a:pPr>
              <a:defRPr/>
            </a:pPr>
            <a:fld id="{AA63E7FF-B5B5-4906-89CE-F5D014EF42BE}" type="slidenum">
              <a:rPr lang="zh-TW" altLang="en-US" smtClean="0"/>
              <a:pPr>
                <a:defRPr/>
              </a:pPr>
              <a:t>19</a:t>
            </a:fld>
            <a:endParaRPr lang="zh-TW" altLang="en-US"/>
          </a:p>
        </p:txBody>
      </p:sp>
      <p:sp>
        <p:nvSpPr>
          <p:cNvPr id="5" name="Rounded Rectangle 4"/>
          <p:cNvSpPr/>
          <p:nvPr/>
        </p:nvSpPr>
        <p:spPr>
          <a:xfrm>
            <a:off x="2123728" y="1417638"/>
            <a:ext cx="4896544" cy="15841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600"/>
              </a:spcBef>
              <a:buNone/>
            </a:pPr>
            <a:r>
              <a:rPr lang="en-US" dirty="0" smtClean="0">
                <a:solidFill>
                  <a:schemeClr val="tx1"/>
                </a:solidFill>
              </a:rPr>
              <a:t>Flights(</a:t>
            </a:r>
            <a:r>
              <a:rPr lang="en-US" u="sng" dirty="0" smtClean="0">
                <a:solidFill>
                  <a:schemeClr val="tx1"/>
                </a:solidFill>
              </a:rPr>
              <a:t>aid</a:t>
            </a:r>
            <a:r>
              <a:rPr lang="en-US" dirty="0" smtClean="0">
                <a:solidFill>
                  <a:schemeClr val="tx1"/>
                </a:solidFill>
              </a:rPr>
              <a:t>, </a:t>
            </a:r>
            <a:r>
              <a:rPr lang="en-US" dirty="0">
                <a:solidFill>
                  <a:schemeClr val="tx1"/>
                </a:solidFill>
              </a:rPr>
              <a:t>from, to, distance, departs, arrives)</a:t>
            </a:r>
          </a:p>
          <a:p>
            <a:pPr marL="0" indent="0">
              <a:spcBef>
                <a:spcPts val="600"/>
              </a:spcBef>
              <a:buNone/>
            </a:pPr>
            <a:r>
              <a:rPr lang="en-US" dirty="0">
                <a:solidFill>
                  <a:schemeClr val="tx1"/>
                </a:solidFill>
              </a:rPr>
              <a:t>Aircraft(</a:t>
            </a:r>
            <a:r>
              <a:rPr lang="en-US" u="sng" dirty="0">
                <a:solidFill>
                  <a:schemeClr val="tx1"/>
                </a:solidFill>
              </a:rPr>
              <a:t>aid</a:t>
            </a:r>
            <a:r>
              <a:rPr lang="en-US" dirty="0">
                <a:solidFill>
                  <a:schemeClr val="tx1"/>
                </a:solidFill>
              </a:rPr>
              <a:t>, </a:t>
            </a:r>
            <a:r>
              <a:rPr lang="en-US" dirty="0" err="1">
                <a:solidFill>
                  <a:schemeClr val="tx1"/>
                </a:solidFill>
              </a:rPr>
              <a:t>aname</a:t>
            </a:r>
            <a:r>
              <a:rPr lang="en-US" dirty="0">
                <a:solidFill>
                  <a:schemeClr val="tx1"/>
                </a:solidFill>
              </a:rPr>
              <a:t>, </a:t>
            </a:r>
            <a:r>
              <a:rPr lang="en-US" dirty="0" err="1">
                <a:solidFill>
                  <a:schemeClr val="tx1"/>
                </a:solidFill>
              </a:rPr>
              <a:t>cruisingrange</a:t>
            </a:r>
            <a:r>
              <a:rPr lang="en-US" dirty="0">
                <a:solidFill>
                  <a:schemeClr val="tx1"/>
                </a:solidFill>
              </a:rPr>
              <a:t>)</a:t>
            </a:r>
          </a:p>
          <a:p>
            <a:pPr marL="0" indent="0">
              <a:spcBef>
                <a:spcPts val="600"/>
              </a:spcBef>
              <a:buNone/>
            </a:pPr>
            <a:r>
              <a:rPr lang="en-US" dirty="0">
                <a:solidFill>
                  <a:schemeClr val="tx1"/>
                </a:solidFill>
              </a:rPr>
              <a:t>Certified(</a:t>
            </a:r>
            <a:r>
              <a:rPr lang="en-US" u="sng" dirty="0" err="1">
                <a:solidFill>
                  <a:schemeClr val="tx1"/>
                </a:solidFill>
              </a:rPr>
              <a:t>eid</a:t>
            </a:r>
            <a:r>
              <a:rPr lang="en-US" dirty="0">
                <a:solidFill>
                  <a:schemeClr val="tx1"/>
                </a:solidFill>
              </a:rPr>
              <a:t>, </a:t>
            </a:r>
            <a:r>
              <a:rPr lang="en-US" u="sng" dirty="0">
                <a:solidFill>
                  <a:schemeClr val="tx1"/>
                </a:solidFill>
              </a:rPr>
              <a:t>aid)</a:t>
            </a:r>
          </a:p>
          <a:p>
            <a:pPr marL="0" indent="0">
              <a:spcBef>
                <a:spcPts val="600"/>
              </a:spcBef>
              <a:buNone/>
            </a:pPr>
            <a:r>
              <a:rPr lang="en-US" dirty="0">
                <a:solidFill>
                  <a:schemeClr val="tx1"/>
                </a:solidFill>
              </a:rPr>
              <a:t>Employees(</a:t>
            </a:r>
            <a:r>
              <a:rPr lang="en-US" u="sng" dirty="0" err="1">
                <a:solidFill>
                  <a:schemeClr val="tx1"/>
                </a:solidFill>
              </a:rPr>
              <a:t>eid</a:t>
            </a:r>
            <a:r>
              <a:rPr lang="en-US" dirty="0">
                <a:solidFill>
                  <a:schemeClr val="tx1"/>
                </a:solidFill>
              </a:rPr>
              <a:t>, </a:t>
            </a:r>
            <a:r>
              <a:rPr lang="en-US" dirty="0" err="1">
                <a:solidFill>
                  <a:schemeClr val="tx1"/>
                </a:solidFill>
              </a:rPr>
              <a:t>ename</a:t>
            </a:r>
            <a:r>
              <a:rPr lang="en-US" dirty="0">
                <a:solidFill>
                  <a:schemeClr val="tx1"/>
                </a:solidFill>
              </a:rPr>
              <a:t>, salary)</a:t>
            </a:r>
          </a:p>
        </p:txBody>
      </p:sp>
      <p:grpSp>
        <p:nvGrpSpPr>
          <p:cNvPr id="6" name="Group 4"/>
          <p:cNvGrpSpPr>
            <a:grpSpLocks/>
          </p:cNvGrpSpPr>
          <p:nvPr/>
        </p:nvGrpSpPr>
        <p:grpSpPr bwMode="auto">
          <a:xfrm>
            <a:off x="5652120" y="4640312"/>
            <a:ext cx="288032" cy="215681"/>
            <a:chOff x="0" y="0"/>
            <a:chExt cx="144" cy="96"/>
          </a:xfrm>
        </p:grpSpPr>
        <p:sp>
          <p:nvSpPr>
            <p:cNvPr id="7" name="Line 5"/>
            <p:cNvSpPr>
              <a:spLocks noChangeShapeType="1"/>
            </p:cNvSpPr>
            <p:nvPr/>
          </p:nvSpPr>
          <p:spPr bwMode="auto">
            <a:xfrm>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8" name="Line 6"/>
            <p:cNvSpPr>
              <a:spLocks noChangeShapeType="1"/>
            </p:cNvSpPr>
            <p:nvPr/>
          </p:nvSpPr>
          <p:spPr bwMode="auto">
            <a:xfrm flipV="1">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9" name="Line 7"/>
            <p:cNvSpPr>
              <a:spLocks noChangeShapeType="1"/>
            </p:cNvSpPr>
            <p:nvPr/>
          </p:nvSpPr>
          <p:spPr bwMode="auto">
            <a:xfrm>
              <a:off x="0"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0" name="Line 8"/>
            <p:cNvSpPr>
              <a:spLocks noChangeShapeType="1"/>
            </p:cNvSpPr>
            <p:nvPr/>
          </p:nvSpPr>
          <p:spPr bwMode="auto">
            <a:xfrm>
              <a:off x="144"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grpSp>
      <p:grpSp>
        <p:nvGrpSpPr>
          <p:cNvPr id="11" name="Group 4"/>
          <p:cNvGrpSpPr>
            <a:grpSpLocks/>
          </p:cNvGrpSpPr>
          <p:nvPr/>
        </p:nvGrpSpPr>
        <p:grpSpPr bwMode="auto">
          <a:xfrm>
            <a:off x="827584" y="5661248"/>
            <a:ext cx="288032" cy="215681"/>
            <a:chOff x="0" y="0"/>
            <a:chExt cx="144" cy="96"/>
          </a:xfrm>
        </p:grpSpPr>
        <p:sp>
          <p:nvSpPr>
            <p:cNvPr id="12" name="Line 5"/>
            <p:cNvSpPr>
              <a:spLocks noChangeShapeType="1"/>
            </p:cNvSpPr>
            <p:nvPr/>
          </p:nvSpPr>
          <p:spPr bwMode="auto">
            <a:xfrm>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3" name="Line 6"/>
            <p:cNvSpPr>
              <a:spLocks noChangeShapeType="1"/>
            </p:cNvSpPr>
            <p:nvPr/>
          </p:nvSpPr>
          <p:spPr bwMode="auto">
            <a:xfrm flipV="1">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4" name="Line 7"/>
            <p:cNvSpPr>
              <a:spLocks noChangeShapeType="1"/>
            </p:cNvSpPr>
            <p:nvPr/>
          </p:nvSpPr>
          <p:spPr bwMode="auto">
            <a:xfrm>
              <a:off x="0"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5" name="Line 8"/>
            <p:cNvSpPr>
              <a:spLocks noChangeShapeType="1"/>
            </p:cNvSpPr>
            <p:nvPr/>
          </p:nvSpPr>
          <p:spPr bwMode="auto">
            <a:xfrm>
              <a:off x="144"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grpSp>
      <p:grpSp>
        <p:nvGrpSpPr>
          <p:cNvPr id="16" name="Group 4"/>
          <p:cNvGrpSpPr>
            <a:grpSpLocks/>
          </p:cNvGrpSpPr>
          <p:nvPr/>
        </p:nvGrpSpPr>
        <p:grpSpPr bwMode="auto">
          <a:xfrm>
            <a:off x="3419872" y="5157191"/>
            <a:ext cx="288032" cy="215681"/>
            <a:chOff x="0" y="0"/>
            <a:chExt cx="144" cy="96"/>
          </a:xfrm>
        </p:grpSpPr>
        <p:sp>
          <p:nvSpPr>
            <p:cNvPr id="17" name="Line 5"/>
            <p:cNvSpPr>
              <a:spLocks noChangeShapeType="1"/>
            </p:cNvSpPr>
            <p:nvPr/>
          </p:nvSpPr>
          <p:spPr bwMode="auto">
            <a:xfrm>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8" name="Line 6"/>
            <p:cNvSpPr>
              <a:spLocks noChangeShapeType="1"/>
            </p:cNvSpPr>
            <p:nvPr/>
          </p:nvSpPr>
          <p:spPr bwMode="auto">
            <a:xfrm flipV="1">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9" name="Line 7"/>
            <p:cNvSpPr>
              <a:spLocks noChangeShapeType="1"/>
            </p:cNvSpPr>
            <p:nvPr/>
          </p:nvSpPr>
          <p:spPr bwMode="auto">
            <a:xfrm>
              <a:off x="0"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20" name="Line 8"/>
            <p:cNvSpPr>
              <a:spLocks noChangeShapeType="1"/>
            </p:cNvSpPr>
            <p:nvPr/>
          </p:nvSpPr>
          <p:spPr bwMode="auto">
            <a:xfrm>
              <a:off x="144"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41209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p:cNvSpPr>
            <a:spLocks noGrp="1"/>
          </p:cNvSpPr>
          <p:nvPr>
            <p:ph type="title"/>
          </p:nvPr>
        </p:nvSpPr>
        <p:spPr/>
        <p:txBody>
          <a:bodyPr/>
          <a:lstStyle/>
          <a:p>
            <a:pPr eaLnBrk="1" hangingPunct="1"/>
            <a:r>
              <a:rPr lang="en-US" altLang="zh-TW" b="1" dirty="0" smtClean="0"/>
              <a:t>Tut05 </a:t>
            </a:r>
            <a:r>
              <a:rPr lang="en-US" altLang="zh-TW" b="1" dirty="0"/>
              <a:t>Outline</a:t>
            </a:r>
            <a:endParaRPr lang="zh-TW" altLang="en-US" b="1" dirty="0"/>
          </a:p>
        </p:txBody>
      </p:sp>
      <p:sp>
        <p:nvSpPr>
          <p:cNvPr id="3076" name="內容版面配置區 3"/>
          <p:cNvSpPr>
            <a:spLocks noGrp="1"/>
          </p:cNvSpPr>
          <p:nvPr>
            <p:ph sz="half" idx="2"/>
          </p:nvPr>
        </p:nvSpPr>
        <p:spPr/>
        <p:txBody>
          <a:bodyPr/>
          <a:lstStyle/>
          <a:p>
            <a:pPr eaLnBrk="1" hangingPunct="1"/>
            <a:r>
              <a:rPr lang="en-US" altLang="zh-TW" dirty="0"/>
              <a:t>Recall</a:t>
            </a:r>
          </a:p>
          <a:p>
            <a:pPr marL="0" indent="0" eaLnBrk="1" hangingPunct="1">
              <a:buNone/>
            </a:pPr>
            <a:endParaRPr lang="en-US" altLang="zh-TW" dirty="0"/>
          </a:p>
          <a:p>
            <a:pPr eaLnBrk="1" hangingPunct="1"/>
            <a:r>
              <a:rPr lang="en-US" altLang="zh-TW" dirty="0"/>
              <a:t>Examples</a:t>
            </a:r>
          </a:p>
          <a:p>
            <a:pPr marL="0" indent="0" eaLnBrk="1" hangingPunct="1">
              <a:buNone/>
            </a:pPr>
            <a:endParaRPr lang="en-US" altLang="zh-TW" dirty="0"/>
          </a:p>
          <a:p>
            <a:pPr eaLnBrk="1" hangingPunct="1"/>
            <a:r>
              <a:rPr lang="en-US" altLang="zh-TW" dirty="0"/>
              <a:t>Classwork</a:t>
            </a:r>
          </a:p>
          <a:p>
            <a:pPr eaLnBrk="1" hangingPunct="1"/>
            <a:endParaRPr lang="en-US" altLang="zh-TW" dirty="0"/>
          </a:p>
          <a:p>
            <a:pPr eaLnBrk="1" hangingPunct="1"/>
            <a:r>
              <a:rPr lang="en-US" altLang="zh-TW" dirty="0"/>
              <a:t>Classwork answer</a:t>
            </a:r>
          </a:p>
          <a:p>
            <a:pPr marL="0" indent="0" eaLnBrk="1" hangingPunct="1">
              <a:buNone/>
            </a:pPr>
            <a:endParaRPr lang="en-US" altLang="zh-TW" dirty="0"/>
          </a:p>
          <a:p>
            <a:pPr eaLnBrk="1" hangingPunct="1"/>
            <a:endParaRPr lang="zh-TW" altLang="en-US" dirty="0"/>
          </a:p>
        </p:txBody>
      </p:sp>
      <p:sp>
        <p:nvSpPr>
          <p:cNvPr id="3079"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eaLnBrk="1" hangingPunct="1">
              <a:spcBef>
                <a:spcPct val="0"/>
              </a:spcBef>
              <a:buFontTx/>
              <a:buNone/>
            </a:pPr>
            <a:endParaRPr kumimoji="0" lang="zh-TW" altLang="en-US" sz="1800"/>
          </a:p>
        </p:txBody>
      </p:sp>
      <p:sp>
        <p:nvSpPr>
          <p:cNvPr id="8" name="投影片編號版面配置區 7"/>
          <p:cNvSpPr>
            <a:spLocks noGrp="1"/>
          </p:cNvSpPr>
          <p:nvPr>
            <p:ph type="sldNum" sz="quarter" idx="12"/>
          </p:nvPr>
        </p:nvSpPr>
        <p:spPr/>
        <p:txBody>
          <a:bodyPr/>
          <a:lstStyle/>
          <a:p>
            <a:pPr>
              <a:defRPr/>
            </a:pPr>
            <a:fld id="{CAE078A9-A2CB-4BA3-A40B-E661BA3CFFB6}" type="slidenum">
              <a:rPr lang="zh-TW" altLang="en-US" smtClean="0"/>
              <a:pPr>
                <a:defRPr/>
              </a:pPr>
              <a:t>2</a:t>
            </a:fld>
            <a:endParaRPr lang="zh-TW" altLang="en-US"/>
          </a:p>
        </p:txBody>
      </p:sp>
    </p:spTree>
    <p:extLst>
      <p:ext uri="{BB962C8B-B14F-4D97-AF65-F5344CB8AC3E}">
        <p14:creationId xmlns:p14="http://schemas.microsoft.com/office/powerpoint/2010/main" val="2277185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4</a:t>
            </a:r>
          </a:p>
        </p:txBody>
      </p:sp>
      <p:sp>
        <p:nvSpPr>
          <p:cNvPr id="3" name="Content Placeholder 2"/>
          <p:cNvSpPr>
            <a:spLocks noGrp="1"/>
          </p:cNvSpPr>
          <p:nvPr>
            <p:ph idx="1"/>
          </p:nvPr>
        </p:nvSpPr>
        <p:spPr>
          <a:xfrm>
            <a:off x="457200" y="3140968"/>
            <a:ext cx="8229600" cy="2985195"/>
          </a:xfrm>
        </p:spPr>
        <p:txBody>
          <a:bodyPr/>
          <a:lstStyle/>
          <a:p>
            <a:r>
              <a:rPr lang="en-US" sz="2800" dirty="0"/>
              <a:t>Find the </a:t>
            </a:r>
            <a:r>
              <a:rPr lang="en-US" sz="2800" i="1" dirty="0" err="1"/>
              <a:t>eid</a:t>
            </a:r>
            <a:r>
              <a:rPr lang="en-US" sz="2800" dirty="0" err="1"/>
              <a:t>s</a:t>
            </a:r>
            <a:r>
              <a:rPr lang="en-US" sz="2800" dirty="0"/>
              <a:t> of employees who are certified for the largest number of aircraft.</a:t>
            </a:r>
          </a:p>
          <a:p>
            <a:r>
              <a:rPr lang="en-US" sz="2800" dirty="0"/>
              <a:t>This query can NOT be expressed in relational algebra because there is no operator to count. </a:t>
            </a:r>
          </a:p>
        </p:txBody>
      </p:sp>
      <p:sp>
        <p:nvSpPr>
          <p:cNvPr id="4" name="Slide Number Placeholder 3"/>
          <p:cNvSpPr>
            <a:spLocks noGrp="1"/>
          </p:cNvSpPr>
          <p:nvPr>
            <p:ph type="sldNum" sz="quarter" idx="12"/>
          </p:nvPr>
        </p:nvSpPr>
        <p:spPr/>
        <p:txBody>
          <a:bodyPr/>
          <a:lstStyle/>
          <a:p>
            <a:pPr>
              <a:defRPr/>
            </a:pPr>
            <a:fld id="{AA63E7FF-B5B5-4906-89CE-F5D014EF42BE}" type="slidenum">
              <a:rPr lang="zh-TW" altLang="en-US" smtClean="0"/>
              <a:pPr>
                <a:defRPr/>
              </a:pPr>
              <a:t>20</a:t>
            </a:fld>
            <a:endParaRPr lang="zh-TW" altLang="en-US"/>
          </a:p>
        </p:txBody>
      </p:sp>
      <p:sp>
        <p:nvSpPr>
          <p:cNvPr id="5" name="Rounded Rectangle 4"/>
          <p:cNvSpPr/>
          <p:nvPr/>
        </p:nvSpPr>
        <p:spPr>
          <a:xfrm>
            <a:off x="2123728" y="1417638"/>
            <a:ext cx="4896544" cy="158417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spcBef>
                <a:spcPts val="600"/>
              </a:spcBef>
              <a:buNone/>
            </a:pPr>
            <a:r>
              <a:rPr lang="en-US" smtClean="0">
                <a:solidFill>
                  <a:schemeClr val="tx1"/>
                </a:solidFill>
              </a:rPr>
              <a:t>Flights(</a:t>
            </a:r>
            <a:r>
              <a:rPr lang="en-US" altLang="zh-CN" u="sng" smtClean="0">
                <a:solidFill>
                  <a:schemeClr val="tx1"/>
                </a:solidFill>
              </a:rPr>
              <a:t>aid</a:t>
            </a:r>
            <a:r>
              <a:rPr lang="en-US" smtClean="0">
                <a:solidFill>
                  <a:schemeClr val="tx1"/>
                </a:solidFill>
              </a:rPr>
              <a:t>, </a:t>
            </a:r>
            <a:r>
              <a:rPr lang="en-US" dirty="0">
                <a:solidFill>
                  <a:schemeClr val="tx1"/>
                </a:solidFill>
              </a:rPr>
              <a:t>from, to, distance, departs, arrives)</a:t>
            </a:r>
          </a:p>
          <a:p>
            <a:pPr marL="0" indent="0">
              <a:spcBef>
                <a:spcPts val="600"/>
              </a:spcBef>
              <a:buNone/>
            </a:pPr>
            <a:r>
              <a:rPr lang="en-US" dirty="0">
                <a:solidFill>
                  <a:schemeClr val="tx1"/>
                </a:solidFill>
              </a:rPr>
              <a:t>Aircraft(</a:t>
            </a:r>
            <a:r>
              <a:rPr lang="en-US" u="sng" dirty="0">
                <a:solidFill>
                  <a:schemeClr val="tx1"/>
                </a:solidFill>
              </a:rPr>
              <a:t>aid</a:t>
            </a:r>
            <a:r>
              <a:rPr lang="en-US" dirty="0">
                <a:solidFill>
                  <a:schemeClr val="tx1"/>
                </a:solidFill>
              </a:rPr>
              <a:t>, </a:t>
            </a:r>
            <a:r>
              <a:rPr lang="en-US" dirty="0" err="1">
                <a:solidFill>
                  <a:schemeClr val="tx1"/>
                </a:solidFill>
              </a:rPr>
              <a:t>aname</a:t>
            </a:r>
            <a:r>
              <a:rPr lang="en-US" dirty="0">
                <a:solidFill>
                  <a:schemeClr val="tx1"/>
                </a:solidFill>
              </a:rPr>
              <a:t>, </a:t>
            </a:r>
            <a:r>
              <a:rPr lang="en-US" dirty="0" err="1">
                <a:solidFill>
                  <a:schemeClr val="tx1"/>
                </a:solidFill>
              </a:rPr>
              <a:t>cruisingrange</a:t>
            </a:r>
            <a:r>
              <a:rPr lang="en-US" dirty="0">
                <a:solidFill>
                  <a:schemeClr val="tx1"/>
                </a:solidFill>
              </a:rPr>
              <a:t>)</a:t>
            </a:r>
          </a:p>
          <a:p>
            <a:pPr marL="0" indent="0">
              <a:spcBef>
                <a:spcPts val="600"/>
              </a:spcBef>
              <a:buNone/>
            </a:pPr>
            <a:r>
              <a:rPr lang="en-US" dirty="0">
                <a:solidFill>
                  <a:schemeClr val="tx1"/>
                </a:solidFill>
              </a:rPr>
              <a:t>Certified(</a:t>
            </a:r>
            <a:r>
              <a:rPr lang="en-US" u="sng" dirty="0" err="1">
                <a:solidFill>
                  <a:schemeClr val="tx1"/>
                </a:solidFill>
              </a:rPr>
              <a:t>eid</a:t>
            </a:r>
            <a:r>
              <a:rPr lang="en-US" dirty="0">
                <a:solidFill>
                  <a:schemeClr val="tx1"/>
                </a:solidFill>
              </a:rPr>
              <a:t>, </a:t>
            </a:r>
            <a:r>
              <a:rPr lang="en-US" u="sng" dirty="0">
                <a:solidFill>
                  <a:schemeClr val="tx1"/>
                </a:solidFill>
              </a:rPr>
              <a:t>aid)</a:t>
            </a:r>
          </a:p>
          <a:p>
            <a:pPr marL="0" indent="0">
              <a:spcBef>
                <a:spcPts val="600"/>
              </a:spcBef>
              <a:buNone/>
            </a:pPr>
            <a:r>
              <a:rPr lang="en-US" dirty="0">
                <a:solidFill>
                  <a:schemeClr val="tx1"/>
                </a:solidFill>
              </a:rPr>
              <a:t>Employees(</a:t>
            </a:r>
            <a:r>
              <a:rPr lang="en-US" u="sng" dirty="0" err="1">
                <a:solidFill>
                  <a:schemeClr val="tx1"/>
                </a:solidFill>
              </a:rPr>
              <a:t>eid</a:t>
            </a:r>
            <a:r>
              <a:rPr lang="en-US" dirty="0">
                <a:solidFill>
                  <a:schemeClr val="tx1"/>
                </a:solidFill>
              </a:rPr>
              <a:t>, </a:t>
            </a:r>
            <a:r>
              <a:rPr lang="en-US" dirty="0" err="1">
                <a:solidFill>
                  <a:schemeClr val="tx1"/>
                </a:solidFill>
              </a:rPr>
              <a:t>ename</a:t>
            </a:r>
            <a:r>
              <a:rPr lang="en-US" dirty="0">
                <a:solidFill>
                  <a:schemeClr val="tx1"/>
                </a:solidFill>
              </a:rPr>
              <a:t>, salary)</a:t>
            </a:r>
          </a:p>
        </p:txBody>
      </p:sp>
    </p:spTree>
    <p:extLst>
      <p:ext uri="{BB962C8B-B14F-4D97-AF65-F5344CB8AC3E}">
        <p14:creationId xmlns:p14="http://schemas.microsoft.com/office/powerpoint/2010/main" val="29106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標題 1"/>
          <p:cNvSpPr>
            <a:spLocks noGrp="1"/>
          </p:cNvSpPr>
          <p:nvPr>
            <p:ph type="title"/>
          </p:nvPr>
        </p:nvSpPr>
        <p:spPr/>
        <p:txBody>
          <a:bodyPr/>
          <a:lstStyle/>
          <a:p>
            <a:pPr eaLnBrk="1" hangingPunct="1"/>
            <a:r>
              <a:rPr lang="en-US" altLang="zh-TW" b="1"/>
              <a:t>General Operators</a:t>
            </a:r>
            <a:endParaRPr lang="zh-TW" altLang="en-US" b="1"/>
          </a:p>
        </p:txBody>
      </p:sp>
      <p:sp>
        <p:nvSpPr>
          <p:cNvPr id="3075" name="文字版面配置區 2"/>
          <p:cNvSpPr>
            <a:spLocks noGrp="1"/>
          </p:cNvSpPr>
          <p:nvPr>
            <p:ph type="body" idx="1"/>
          </p:nvPr>
        </p:nvSpPr>
        <p:spPr/>
        <p:txBody>
          <a:bodyPr/>
          <a:lstStyle/>
          <a:p>
            <a:pPr eaLnBrk="1" hangingPunct="1"/>
            <a:r>
              <a:rPr lang="en-US" altLang="zh-TW"/>
              <a:t>Basic operators</a:t>
            </a:r>
            <a:endParaRPr lang="zh-TW" altLang="en-US"/>
          </a:p>
        </p:txBody>
      </p:sp>
      <p:sp>
        <p:nvSpPr>
          <p:cNvPr id="3076" name="內容版面配置區 3"/>
          <p:cNvSpPr>
            <a:spLocks noGrp="1"/>
          </p:cNvSpPr>
          <p:nvPr>
            <p:ph sz="half" idx="2"/>
          </p:nvPr>
        </p:nvSpPr>
        <p:spPr/>
        <p:txBody>
          <a:bodyPr/>
          <a:lstStyle/>
          <a:p>
            <a:pPr eaLnBrk="1" hangingPunct="1"/>
            <a:r>
              <a:rPr lang="en-US" altLang="zh-TW" dirty="0"/>
              <a:t>Selection (</a:t>
            </a:r>
            <a:r>
              <a:rPr lang="en-US" altLang="zh-TW" dirty="0">
                <a:sym typeface="Symbol" pitchFamily="18" charset="2"/>
              </a:rPr>
              <a:t></a:t>
            </a:r>
            <a:r>
              <a:rPr lang="en-US" altLang="zh-TW" dirty="0"/>
              <a:t>)</a:t>
            </a:r>
          </a:p>
          <a:p>
            <a:pPr eaLnBrk="1" hangingPunct="1"/>
            <a:r>
              <a:rPr lang="en-US" altLang="zh-TW" dirty="0"/>
              <a:t>Projection (</a:t>
            </a:r>
            <a:r>
              <a:rPr lang="en-US" altLang="zh-TW" dirty="0">
                <a:sym typeface="Symbol" pitchFamily="18" charset="2"/>
              </a:rPr>
              <a:t></a:t>
            </a:r>
            <a:r>
              <a:rPr lang="en-US" altLang="zh-TW" dirty="0"/>
              <a:t>)</a:t>
            </a:r>
          </a:p>
          <a:p>
            <a:pPr eaLnBrk="1" hangingPunct="1"/>
            <a:r>
              <a:rPr lang="en-US" altLang="zh-TW" dirty="0"/>
              <a:t>Union (</a:t>
            </a:r>
            <a:r>
              <a:rPr lang="en-US" altLang="zh-TW" dirty="0">
                <a:sym typeface="Symbol" pitchFamily="18" charset="2"/>
              </a:rPr>
              <a:t></a:t>
            </a:r>
            <a:r>
              <a:rPr lang="en-US" altLang="zh-TW" dirty="0"/>
              <a:t>)</a:t>
            </a:r>
          </a:p>
          <a:p>
            <a:pPr eaLnBrk="1" hangingPunct="1"/>
            <a:r>
              <a:rPr lang="en-US" altLang="zh-TW" dirty="0"/>
              <a:t>Set difference (</a:t>
            </a:r>
            <a:r>
              <a:rPr lang="en-US" altLang="zh-CN" dirty="0">
                <a:latin typeface="Arial" charset="0"/>
                <a:sym typeface="Symbol" pitchFamily="18" charset="2"/>
              </a:rPr>
              <a:t>–</a:t>
            </a:r>
            <a:r>
              <a:rPr lang="en-US" altLang="zh-TW" dirty="0"/>
              <a:t>)</a:t>
            </a:r>
          </a:p>
          <a:p>
            <a:pPr eaLnBrk="1" hangingPunct="1"/>
            <a:r>
              <a:rPr lang="en-US" altLang="zh-TW" dirty="0"/>
              <a:t>Cartesian Product (X)</a:t>
            </a:r>
          </a:p>
          <a:p>
            <a:pPr eaLnBrk="1" hangingPunct="1"/>
            <a:r>
              <a:rPr lang="en-US" altLang="zh-TW" dirty="0"/>
              <a:t>Rename (</a:t>
            </a:r>
            <a:r>
              <a:rPr lang="en-US" altLang="zh-TW" dirty="0">
                <a:sym typeface="Symbol" pitchFamily="18" charset="2"/>
              </a:rPr>
              <a:t></a:t>
            </a:r>
            <a:r>
              <a:rPr lang="en-US" altLang="zh-TW" dirty="0"/>
              <a:t>)</a:t>
            </a:r>
          </a:p>
          <a:p>
            <a:pPr eaLnBrk="1" hangingPunct="1"/>
            <a:endParaRPr lang="zh-TW" altLang="en-US" dirty="0"/>
          </a:p>
        </p:txBody>
      </p:sp>
      <p:sp>
        <p:nvSpPr>
          <p:cNvPr id="3077" name="文字版面配置區 4"/>
          <p:cNvSpPr>
            <a:spLocks noGrp="1"/>
          </p:cNvSpPr>
          <p:nvPr>
            <p:ph type="body" sz="quarter" idx="3"/>
          </p:nvPr>
        </p:nvSpPr>
        <p:spPr/>
        <p:txBody>
          <a:bodyPr/>
          <a:lstStyle/>
          <a:p>
            <a:pPr eaLnBrk="1" hangingPunct="1"/>
            <a:r>
              <a:rPr lang="en-US" altLang="zh-TW"/>
              <a:t>Additional operators</a:t>
            </a:r>
            <a:endParaRPr lang="zh-TW" altLang="en-US"/>
          </a:p>
        </p:txBody>
      </p:sp>
      <p:sp>
        <p:nvSpPr>
          <p:cNvPr id="6" name="內容版面配置區 5"/>
          <p:cNvSpPr>
            <a:spLocks noGrp="1" noRot="1" noChangeAspect="1" noMove="1" noResize="1" noEditPoints="1" noAdjustHandles="1" noChangeArrowheads="1" noChangeShapeType="1" noTextEdit="1"/>
          </p:cNvSpPr>
          <p:nvPr>
            <p:ph sz="quarter" idx="4"/>
          </p:nvPr>
        </p:nvSpPr>
        <p:spPr>
          <a:blipFill rotWithShape="1">
            <a:blip r:embed="rId2" cstate="print"/>
            <a:stretch>
              <a:fillRect l="-2112" t="-1543"/>
            </a:stretch>
          </a:blipFill>
          <a:extLst/>
        </p:spPr>
        <p:txBody>
          <a:bodyPr/>
          <a:lstStyle/>
          <a:p>
            <a:pPr>
              <a:defRPr/>
            </a:pPr>
            <a:r>
              <a:rPr lang="en-US" dirty="0">
                <a:noFill/>
              </a:rPr>
              <a:t> </a:t>
            </a:r>
          </a:p>
        </p:txBody>
      </p:sp>
      <p:sp>
        <p:nvSpPr>
          <p:cNvPr id="3079"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eaLnBrk="1" hangingPunct="1">
              <a:spcBef>
                <a:spcPct val="0"/>
              </a:spcBef>
              <a:buFontTx/>
              <a:buNone/>
            </a:pPr>
            <a:endParaRPr kumimoji="0" lang="zh-TW" altLang="en-US" sz="1800"/>
          </a:p>
        </p:txBody>
      </p:sp>
      <p:sp>
        <p:nvSpPr>
          <p:cNvPr id="8" name="投影片編號版面配置區 7"/>
          <p:cNvSpPr>
            <a:spLocks noGrp="1"/>
          </p:cNvSpPr>
          <p:nvPr>
            <p:ph type="sldNum" sz="quarter" idx="12"/>
          </p:nvPr>
        </p:nvSpPr>
        <p:spPr/>
        <p:txBody>
          <a:bodyPr/>
          <a:lstStyle/>
          <a:p>
            <a:pPr>
              <a:defRPr/>
            </a:pPr>
            <a:fld id="{CAE078A9-A2CB-4BA3-A40B-E661BA3CFFB6}" type="slidenum">
              <a:rPr lang="zh-TW" altLang="en-US" smtClean="0"/>
              <a:pPr>
                <a:defRPr/>
              </a:pPr>
              <a:t>3</a:t>
            </a:fld>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pPr eaLnBrk="1" hangingPunct="1"/>
            <a:r>
              <a:rPr lang="en-US" altLang="zh-TW" b="1" dirty="0"/>
              <a:t>Selection (</a:t>
            </a:r>
            <a:r>
              <a:rPr lang="en-US" altLang="en-US" b="1" dirty="0">
                <a:sym typeface="Symbol" pitchFamily="2" charset="2"/>
              </a:rPr>
              <a:t>σ</a:t>
            </a:r>
            <a:r>
              <a:rPr lang="en-US" altLang="zh-TW" b="1" dirty="0"/>
              <a:t>)</a:t>
            </a:r>
            <a:endParaRPr lang="zh-TW" altLang="en-US" b="1" dirty="0"/>
          </a:p>
        </p:txBody>
      </p:sp>
      <p:sp>
        <p:nvSpPr>
          <p:cNvPr id="6147" name="內容版面配置區 2"/>
          <p:cNvSpPr>
            <a:spLocks noGrp="1"/>
          </p:cNvSpPr>
          <p:nvPr>
            <p:ph idx="1"/>
          </p:nvPr>
        </p:nvSpPr>
        <p:spPr/>
        <p:txBody>
          <a:bodyPr/>
          <a:lstStyle/>
          <a:p>
            <a:r>
              <a:rPr lang="en-US" altLang="en-US" dirty="0"/>
              <a:t>R2 := </a:t>
            </a:r>
            <a:r>
              <a:rPr lang="en-US" altLang="en-US" dirty="0" err="1">
                <a:sym typeface="Symbol" pitchFamily="2" charset="2"/>
              </a:rPr>
              <a:t>σ</a:t>
            </a:r>
            <a:r>
              <a:rPr lang="en-US" altLang="en-US" i="1" baseline="-25000" dirty="0" err="1"/>
              <a:t>C</a:t>
            </a:r>
            <a:r>
              <a:rPr lang="en-US" altLang="en-US" i="1" baseline="-25000" dirty="0"/>
              <a:t> </a:t>
            </a:r>
            <a:r>
              <a:rPr lang="en-US" altLang="en-US" dirty="0"/>
              <a:t>(R1)</a:t>
            </a:r>
          </a:p>
          <a:p>
            <a:pPr eaLnBrk="1" hangingPunct="1"/>
            <a:r>
              <a:rPr lang="en-US" altLang="zh-TW" i="1" dirty="0">
                <a:sym typeface="Symbol" pitchFamily="18" charset="2"/>
              </a:rPr>
              <a:t>C: </a:t>
            </a:r>
            <a:r>
              <a:rPr lang="en-US" altLang="zh-TW" dirty="0">
                <a:sym typeface="Symbol" pitchFamily="18" charset="2"/>
              </a:rPr>
              <a:t>selection condition</a:t>
            </a:r>
          </a:p>
          <a:p>
            <a:pPr lvl="1" eaLnBrk="1" hangingPunct="1"/>
            <a:r>
              <a:rPr lang="en-US" altLang="zh-TW" dirty="0"/>
              <a:t>Logical connectives: and (</a:t>
            </a:r>
            <a:r>
              <a:rPr lang="en-US" altLang="zh-TW" dirty="0">
                <a:sym typeface="Symbol" panose="05050102010706020507" pitchFamily="18" charset="2"/>
              </a:rPr>
              <a:t></a:t>
            </a:r>
            <a:r>
              <a:rPr lang="en-US" altLang="zh-TW" dirty="0"/>
              <a:t>), or (</a:t>
            </a:r>
            <a:r>
              <a:rPr lang="en-US" altLang="zh-TW" dirty="0">
                <a:sym typeface="Symbol" panose="05050102010706020507" pitchFamily="18" charset="2"/>
              </a:rPr>
              <a:t></a:t>
            </a:r>
            <a:r>
              <a:rPr lang="en-US" altLang="zh-TW" dirty="0"/>
              <a:t>)</a:t>
            </a:r>
          </a:p>
          <a:p>
            <a:pPr lvl="1" eaLnBrk="1" hangingPunct="1"/>
            <a:r>
              <a:rPr lang="en-US" altLang="zh-TW" dirty="0"/>
              <a:t>Comparison operators: </a:t>
            </a:r>
            <a:r>
              <a:rPr kumimoji="1" lang="en-US" altLang="zh-TW" sz="3200" kern="0" dirty="0">
                <a:solidFill>
                  <a:srgbClr val="000000"/>
                </a:solidFill>
                <a:latin typeface="Times New Roman"/>
                <a:sym typeface="Symbol" panose="05050102010706020507" pitchFamily="18" charset="2"/>
              </a:rPr>
              <a:t>, , , , , </a:t>
            </a:r>
            <a:endParaRPr lang="zh-TW" altLang="en-US" dirty="0"/>
          </a:p>
          <a:p>
            <a:pPr eaLnBrk="1" hangingPunct="1"/>
            <a:r>
              <a:rPr lang="en-US" altLang="zh-TW" dirty="0">
                <a:sym typeface="Symbol" pitchFamily="18" charset="2"/>
              </a:rPr>
              <a:t>Example: </a:t>
            </a:r>
            <a:r>
              <a:rPr lang="en-US" altLang="zh-TW" baseline="-25000" dirty="0">
                <a:sym typeface="Symbol" pitchFamily="18" charset="2"/>
              </a:rPr>
              <a:t>year&gt;2</a:t>
            </a:r>
            <a:r>
              <a:rPr lang="en-US" altLang="zh-TW" dirty="0">
                <a:sym typeface="Symbol" pitchFamily="18" charset="2"/>
              </a:rPr>
              <a:t>(S1)</a:t>
            </a:r>
          </a:p>
          <a:p>
            <a:pPr eaLnBrk="1" hangingPunct="1"/>
            <a:endParaRPr lang="en-US" altLang="zh-TW" dirty="0">
              <a:sym typeface="Symbol" pitchFamily="18" charset="2"/>
            </a:endParaRPr>
          </a:p>
          <a:p>
            <a:pPr eaLnBrk="1" hangingPunct="1"/>
            <a:endParaRPr lang="en-US" altLang="zh-TW" dirty="0"/>
          </a:p>
        </p:txBody>
      </p:sp>
      <p:sp>
        <p:nvSpPr>
          <p:cNvPr id="20" name="投影片編號版面配置區 19"/>
          <p:cNvSpPr>
            <a:spLocks noGrp="1"/>
          </p:cNvSpPr>
          <p:nvPr>
            <p:ph type="sldNum" sz="quarter" idx="12"/>
          </p:nvPr>
        </p:nvSpPr>
        <p:spPr/>
        <p:txBody>
          <a:bodyPr/>
          <a:lstStyle/>
          <a:p>
            <a:pPr>
              <a:defRPr/>
            </a:pPr>
            <a:fld id="{AA63E7FF-B5B5-4906-89CE-F5D014EF42BE}" type="slidenum">
              <a:rPr lang="zh-TW" altLang="en-US" smtClean="0"/>
              <a:pPr>
                <a:defRPr/>
              </a:pPr>
              <a:t>4</a:t>
            </a:fld>
            <a:endParaRPr lang="zh-TW" altLang="en-US"/>
          </a:p>
        </p:txBody>
      </p:sp>
      <p:sp>
        <p:nvSpPr>
          <p:cNvPr id="14" name="向右箭號 6"/>
          <p:cNvSpPr/>
          <p:nvPr/>
        </p:nvSpPr>
        <p:spPr>
          <a:xfrm>
            <a:off x="4357043" y="5407027"/>
            <a:ext cx="647700" cy="4318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aphicFrame>
        <p:nvGraphicFramePr>
          <p:cNvPr id="16" name="表格 10"/>
          <p:cNvGraphicFramePr>
            <a:graphicFrameLocks noGrp="1"/>
          </p:cNvGraphicFramePr>
          <p:nvPr>
            <p:extLst>
              <p:ext uri="{D42A27DB-BD31-4B8C-83A1-F6EECF244321}">
                <p14:modId xmlns:p14="http://schemas.microsoft.com/office/powerpoint/2010/main" val="3896090383"/>
              </p:ext>
            </p:extLst>
          </p:nvPr>
        </p:nvGraphicFramePr>
        <p:xfrm>
          <a:off x="683568" y="4643439"/>
          <a:ext cx="3455986" cy="1482724"/>
        </p:xfrm>
        <a:graphic>
          <a:graphicData uri="http://schemas.openxmlformats.org/drawingml/2006/table">
            <a:tbl>
              <a:tblPr firstRow="1" bandRow="1">
                <a:tableStyleId>{5940675A-B579-460E-94D1-54222C63F5DA}</a:tableStyleId>
              </a:tblPr>
              <a:tblGrid>
                <a:gridCol w="863996">
                  <a:extLst>
                    <a:ext uri="{9D8B030D-6E8A-4147-A177-3AD203B41FA5}">
                      <a16:colId xmlns="" xmlns:a16="http://schemas.microsoft.com/office/drawing/2014/main" val="20000"/>
                    </a:ext>
                  </a:extLst>
                </a:gridCol>
                <a:gridCol w="863997">
                  <a:extLst>
                    <a:ext uri="{9D8B030D-6E8A-4147-A177-3AD203B41FA5}">
                      <a16:colId xmlns="" xmlns:a16="http://schemas.microsoft.com/office/drawing/2014/main" val="20001"/>
                    </a:ext>
                  </a:extLst>
                </a:gridCol>
                <a:gridCol w="863997">
                  <a:extLst>
                    <a:ext uri="{9D8B030D-6E8A-4147-A177-3AD203B41FA5}">
                      <a16:colId xmlns="" xmlns:a16="http://schemas.microsoft.com/office/drawing/2014/main" val="20002"/>
                    </a:ext>
                  </a:extLst>
                </a:gridCol>
                <a:gridCol w="863996">
                  <a:extLst>
                    <a:ext uri="{9D8B030D-6E8A-4147-A177-3AD203B41FA5}">
                      <a16:colId xmlns="" xmlns:a16="http://schemas.microsoft.com/office/drawing/2014/main" val="20003"/>
                    </a:ext>
                  </a:extLst>
                </a:gridCol>
              </a:tblGrid>
              <a:tr h="370681">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 xmlns:a16="http://schemas.microsoft.com/office/drawing/2014/main" val="10000"/>
                  </a:ext>
                </a:extLst>
              </a:tr>
              <a:tr h="370681">
                <a:tc>
                  <a:txBody>
                    <a:bodyPr/>
                    <a:lstStyle/>
                    <a:p>
                      <a:pPr algn="ctr"/>
                      <a:r>
                        <a:rPr lang="en-US" altLang="zh-TW" sz="1800" dirty="0">
                          <a:solidFill>
                            <a:schemeClr val="accent2">
                              <a:lumMod val="50000"/>
                            </a:schemeClr>
                          </a:solidFill>
                        </a:rPr>
                        <a:t>1</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Peter</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3</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22</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 xmlns:a16="http://schemas.microsoft.com/office/drawing/2014/main" val="10001"/>
                  </a:ext>
                </a:extLst>
              </a:tr>
              <a:tr h="370681">
                <a:tc>
                  <a:txBody>
                    <a:bodyPr/>
                    <a:lstStyle/>
                    <a:p>
                      <a:pPr algn="ctr"/>
                      <a:r>
                        <a:rPr lang="en-US" altLang="zh-TW" sz="1800" dirty="0"/>
                        <a:t>2</a:t>
                      </a:r>
                      <a:endParaRPr lang="zh-TW" altLang="en-US" sz="1800" dirty="0"/>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bg1">
                        <a:lumMod val="95000"/>
                      </a:schemeClr>
                    </a:solidFill>
                  </a:tcPr>
                </a:tc>
                <a:tc>
                  <a:txBody>
                    <a:bodyPr/>
                    <a:lstStyle/>
                    <a:p>
                      <a:pPr algn="ctr"/>
                      <a:r>
                        <a:rPr lang="en-US" altLang="zh-TW" sz="1800" dirty="0"/>
                        <a:t>John</a:t>
                      </a:r>
                      <a:endParaRPr lang="zh-TW" altLang="en-US" sz="1800" dirty="0"/>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bg1">
                        <a:lumMod val="95000"/>
                      </a:schemeClr>
                    </a:solidFill>
                  </a:tcPr>
                </a:tc>
                <a:tc>
                  <a:txBody>
                    <a:bodyPr/>
                    <a:lstStyle/>
                    <a:p>
                      <a:pPr algn="ctr"/>
                      <a:r>
                        <a:rPr lang="en-US" altLang="zh-TW" sz="1800" dirty="0"/>
                        <a:t>2</a:t>
                      </a:r>
                      <a:endParaRPr lang="zh-TW" altLang="en-US" sz="1800" dirty="0"/>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bg1">
                        <a:lumMod val="95000"/>
                      </a:schemeClr>
                    </a:solidFill>
                  </a:tcPr>
                </a:tc>
                <a:tc>
                  <a:txBody>
                    <a:bodyPr/>
                    <a:lstStyle/>
                    <a:p>
                      <a:pPr algn="ctr"/>
                      <a:r>
                        <a:rPr lang="en-US" altLang="zh-TW" sz="1800" dirty="0"/>
                        <a:t>20</a:t>
                      </a:r>
                      <a:endParaRPr lang="zh-TW" altLang="en-US" sz="1800" dirty="0"/>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2"/>
                  </a:ext>
                </a:extLst>
              </a:tr>
              <a:tr h="370681">
                <a:tc>
                  <a:txBody>
                    <a:bodyPr/>
                    <a:lstStyle/>
                    <a:p>
                      <a:pPr algn="ctr"/>
                      <a:r>
                        <a:rPr lang="en-US" altLang="zh-TW" sz="1800" dirty="0">
                          <a:solidFill>
                            <a:schemeClr val="accent2">
                              <a:lumMod val="50000"/>
                            </a:schemeClr>
                          </a:solidFill>
                        </a:rPr>
                        <a:t>3</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Mary</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4</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21</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 xmlns:a16="http://schemas.microsoft.com/office/drawing/2014/main" val="10003"/>
                  </a:ext>
                </a:extLst>
              </a:tr>
            </a:tbl>
          </a:graphicData>
        </a:graphic>
      </p:graphicFrame>
      <p:graphicFrame>
        <p:nvGraphicFramePr>
          <p:cNvPr id="17" name="表格 12"/>
          <p:cNvGraphicFramePr>
            <a:graphicFrameLocks noGrp="1"/>
          </p:cNvGraphicFramePr>
          <p:nvPr>
            <p:extLst>
              <p:ext uri="{D42A27DB-BD31-4B8C-83A1-F6EECF244321}">
                <p14:modId xmlns:p14="http://schemas.microsoft.com/office/powerpoint/2010/main" val="2714921764"/>
              </p:ext>
            </p:extLst>
          </p:nvPr>
        </p:nvGraphicFramePr>
        <p:xfrm>
          <a:off x="5149205" y="5014591"/>
          <a:ext cx="3455988" cy="1112838"/>
        </p:xfrm>
        <a:graphic>
          <a:graphicData uri="http://schemas.openxmlformats.org/drawingml/2006/table">
            <a:tbl>
              <a:tblPr firstRow="1" bandRow="1">
                <a:tableStyleId>{5940675A-B579-460E-94D1-54222C63F5DA}</a:tableStyleId>
              </a:tblPr>
              <a:tblGrid>
                <a:gridCol w="863997">
                  <a:extLst>
                    <a:ext uri="{9D8B030D-6E8A-4147-A177-3AD203B41FA5}">
                      <a16:colId xmlns="" xmlns:a16="http://schemas.microsoft.com/office/drawing/2014/main" val="20000"/>
                    </a:ext>
                  </a:extLst>
                </a:gridCol>
                <a:gridCol w="863997">
                  <a:extLst>
                    <a:ext uri="{9D8B030D-6E8A-4147-A177-3AD203B41FA5}">
                      <a16:colId xmlns="" xmlns:a16="http://schemas.microsoft.com/office/drawing/2014/main" val="20001"/>
                    </a:ext>
                  </a:extLst>
                </a:gridCol>
                <a:gridCol w="863997">
                  <a:extLst>
                    <a:ext uri="{9D8B030D-6E8A-4147-A177-3AD203B41FA5}">
                      <a16:colId xmlns="" xmlns:a16="http://schemas.microsoft.com/office/drawing/2014/main" val="20002"/>
                    </a:ext>
                  </a:extLst>
                </a:gridCol>
                <a:gridCol w="863997">
                  <a:extLst>
                    <a:ext uri="{9D8B030D-6E8A-4147-A177-3AD203B41FA5}">
                      <a16:colId xmlns="" xmlns:a16="http://schemas.microsoft.com/office/drawing/2014/main" val="20003"/>
                    </a:ext>
                  </a:extLst>
                </a:gridCol>
              </a:tblGrid>
              <a:tr h="370946">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33" marB="45733">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33" marB="45733">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33" marB="45733">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33" marB="45733">
                    <a:solidFill>
                      <a:schemeClr val="tx1">
                        <a:lumMod val="75000"/>
                        <a:lumOff val="25000"/>
                      </a:schemeClr>
                    </a:solidFill>
                  </a:tcPr>
                </a:tc>
                <a:extLst>
                  <a:ext uri="{0D108BD9-81ED-4DB2-BD59-A6C34878D82A}">
                    <a16:rowId xmlns="" xmlns:a16="http://schemas.microsoft.com/office/drawing/2014/main" val="10000"/>
                  </a:ext>
                </a:extLst>
              </a:tr>
              <a:tr h="370946">
                <a:tc>
                  <a:txBody>
                    <a:bodyPr/>
                    <a:lstStyle/>
                    <a:p>
                      <a:pPr algn="ctr"/>
                      <a:r>
                        <a:rPr lang="en-US" altLang="zh-TW" sz="1800" dirty="0"/>
                        <a:t>1</a:t>
                      </a:r>
                      <a:endParaRPr lang="zh-TW" altLang="en-US" sz="1800" dirty="0"/>
                    </a:p>
                  </a:txBody>
                  <a:tcPr marL="91430" marR="91430" marT="45733" marB="45733">
                    <a:solidFill>
                      <a:schemeClr val="bg1">
                        <a:lumMod val="95000"/>
                      </a:schemeClr>
                    </a:solidFill>
                  </a:tcPr>
                </a:tc>
                <a:tc>
                  <a:txBody>
                    <a:bodyPr/>
                    <a:lstStyle/>
                    <a:p>
                      <a:pPr algn="ctr"/>
                      <a:r>
                        <a:rPr lang="en-US" altLang="zh-TW" sz="1800" dirty="0"/>
                        <a:t>Peter</a:t>
                      </a:r>
                      <a:endParaRPr lang="zh-TW" altLang="en-US" sz="1800" dirty="0"/>
                    </a:p>
                  </a:txBody>
                  <a:tcPr marL="91430" marR="91430" marT="45733" marB="45733">
                    <a:solidFill>
                      <a:schemeClr val="bg1">
                        <a:lumMod val="95000"/>
                      </a:schemeClr>
                    </a:solidFill>
                  </a:tcPr>
                </a:tc>
                <a:tc>
                  <a:txBody>
                    <a:bodyPr/>
                    <a:lstStyle/>
                    <a:p>
                      <a:pPr algn="ctr"/>
                      <a:r>
                        <a:rPr lang="en-US" altLang="zh-TW" sz="1800" dirty="0"/>
                        <a:t>3</a:t>
                      </a:r>
                      <a:endParaRPr lang="zh-TW" altLang="en-US" sz="1800" dirty="0"/>
                    </a:p>
                  </a:txBody>
                  <a:tcPr marL="91430" marR="91430" marT="45733" marB="45733">
                    <a:solidFill>
                      <a:schemeClr val="bg1">
                        <a:lumMod val="95000"/>
                      </a:schemeClr>
                    </a:solidFill>
                  </a:tcPr>
                </a:tc>
                <a:tc>
                  <a:txBody>
                    <a:bodyPr/>
                    <a:lstStyle/>
                    <a:p>
                      <a:pPr algn="ctr"/>
                      <a:r>
                        <a:rPr lang="en-US" altLang="zh-TW" sz="1800" dirty="0"/>
                        <a:t>22</a:t>
                      </a:r>
                      <a:endParaRPr lang="zh-TW" altLang="en-US" sz="1800" dirty="0"/>
                    </a:p>
                  </a:txBody>
                  <a:tcPr marL="91430" marR="91430" marT="45733" marB="45733">
                    <a:solidFill>
                      <a:schemeClr val="bg1">
                        <a:lumMod val="95000"/>
                      </a:schemeClr>
                    </a:solidFill>
                  </a:tcPr>
                </a:tc>
                <a:extLst>
                  <a:ext uri="{0D108BD9-81ED-4DB2-BD59-A6C34878D82A}">
                    <a16:rowId xmlns="" xmlns:a16="http://schemas.microsoft.com/office/drawing/2014/main" val="10001"/>
                  </a:ext>
                </a:extLst>
              </a:tr>
              <a:tr h="370946">
                <a:tc>
                  <a:txBody>
                    <a:bodyPr/>
                    <a:lstStyle/>
                    <a:p>
                      <a:pPr algn="ctr"/>
                      <a:r>
                        <a:rPr lang="en-US" altLang="zh-TW" sz="1800" dirty="0"/>
                        <a:t>3</a:t>
                      </a:r>
                      <a:endParaRPr lang="zh-TW" altLang="en-US" sz="1800" dirty="0"/>
                    </a:p>
                  </a:txBody>
                  <a:tcPr marL="91430" marR="91430" marT="45733" marB="45733">
                    <a:solidFill>
                      <a:schemeClr val="bg1">
                        <a:lumMod val="95000"/>
                      </a:schemeClr>
                    </a:solidFill>
                  </a:tcPr>
                </a:tc>
                <a:tc>
                  <a:txBody>
                    <a:bodyPr/>
                    <a:lstStyle/>
                    <a:p>
                      <a:pPr algn="ctr"/>
                      <a:r>
                        <a:rPr lang="en-US" altLang="zh-TW" sz="1800" dirty="0"/>
                        <a:t>Mary</a:t>
                      </a:r>
                      <a:endParaRPr lang="zh-TW" altLang="en-US" sz="1800" dirty="0"/>
                    </a:p>
                  </a:txBody>
                  <a:tcPr marL="91430" marR="91430" marT="45733" marB="45733">
                    <a:solidFill>
                      <a:schemeClr val="bg1">
                        <a:lumMod val="95000"/>
                      </a:schemeClr>
                    </a:solidFill>
                  </a:tcPr>
                </a:tc>
                <a:tc>
                  <a:txBody>
                    <a:bodyPr/>
                    <a:lstStyle/>
                    <a:p>
                      <a:pPr algn="ctr"/>
                      <a:r>
                        <a:rPr lang="en-US" altLang="zh-TW" sz="1800" dirty="0"/>
                        <a:t>4</a:t>
                      </a:r>
                      <a:endParaRPr lang="zh-TW" altLang="en-US" sz="1800" dirty="0"/>
                    </a:p>
                  </a:txBody>
                  <a:tcPr marL="91430" marR="91430" marT="45733" marB="45733">
                    <a:solidFill>
                      <a:schemeClr val="bg1">
                        <a:lumMod val="95000"/>
                      </a:schemeClr>
                    </a:solidFill>
                  </a:tcPr>
                </a:tc>
                <a:tc>
                  <a:txBody>
                    <a:bodyPr/>
                    <a:lstStyle/>
                    <a:p>
                      <a:pPr algn="ctr"/>
                      <a:r>
                        <a:rPr lang="en-US" altLang="zh-TW" sz="1800" dirty="0"/>
                        <a:t>21</a:t>
                      </a:r>
                      <a:endParaRPr lang="zh-TW" altLang="en-US" sz="1800" dirty="0"/>
                    </a:p>
                  </a:txBody>
                  <a:tcPr marL="91430" marR="91430" marT="45733" marB="45733">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18" name="Text Box 408"/>
          <p:cNvSpPr txBox="1">
            <a:spLocks noChangeArrowheads="1"/>
          </p:cNvSpPr>
          <p:nvPr/>
        </p:nvSpPr>
        <p:spPr bwMode="auto">
          <a:xfrm>
            <a:off x="1871811" y="6204372"/>
            <a:ext cx="107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800" b="1" dirty="0">
                <a:latin typeface="Arial" charset="0"/>
              </a:rPr>
              <a:t>S1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標題 1"/>
          <p:cNvSpPr>
            <a:spLocks noGrp="1"/>
          </p:cNvSpPr>
          <p:nvPr>
            <p:ph type="title"/>
          </p:nvPr>
        </p:nvSpPr>
        <p:spPr/>
        <p:txBody>
          <a:bodyPr/>
          <a:lstStyle/>
          <a:p>
            <a:pPr eaLnBrk="1" hangingPunct="1"/>
            <a:r>
              <a:rPr lang="en-US" altLang="zh-TW" b="1" dirty="0"/>
              <a:t>Projection (</a:t>
            </a:r>
            <a:r>
              <a:rPr lang="en-US" altLang="zh-TW" b="1" dirty="0">
                <a:sym typeface="Symbol" pitchFamily="18" charset="2"/>
              </a:rPr>
              <a:t></a:t>
            </a:r>
            <a:r>
              <a:rPr lang="en-US" altLang="zh-TW" b="1" dirty="0"/>
              <a:t>)</a:t>
            </a:r>
            <a:endParaRPr lang="zh-TW" altLang="en-US" b="1" dirty="0"/>
          </a:p>
        </p:txBody>
      </p:sp>
      <p:sp>
        <p:nvSpPr>
          <p:cNvPr id="6147" name="內容版面配置區 2"/>
          <p:cNvSpPr>
            <a:spLocks noGrp="1"/>
          </p:cNvSpPr>
          <p:nvPr>
            <p:ph idx="1"/>
          </p:nvPr>
        </p:nvSpPr>
        <p:spPr/>
        <p:txBody>
          <a:bodyPr/>
          <a:lstStyle/>
          <a:p>
            <a:pPr eaLnBrk="1" hangingPunct="1"/>
            <a:r>
              <a:rPr lang="en-US" altLang="en-US" dirty="0"/>
              <a:t>R2 := </a:t>
            </a:r>
            <a:r>
              <a:rPr lang="en-US" altLang="zh-TW" dirty="0">
                <a:sym typeface="Symbol" pitchFamily="18" charset="2"/>
              </a:rPr>
              <a:t> </a:t>
            </a:r>
            <a:r>
              <a:rPr lang="en-US" altLang="zh-CN" i="1" baseline="-25000" dirty="0">
                <a:sym typeface="Symbol" pitchFamily="2" charset="2"/>
              </a:rPr>
              <a:t>L</a:t>
            </a:r>
            <a:r>
              <a:rPr lang="en-US" altLang="en-US" i="1" baseline="-25000" dirty="0"/>
              <a:t> </a:t>
            </a:r>
            <a:r>
              <a:rPr lang="en-US" altLang="en-US" dirty="0"/>
              <a:t>(R1)</a:t>
            </a:r>
          </a:p>
          <a:p>
            <a:pPr eaLnBrk="1" hangingPunct="1"/>
            <a:r>
              <a:rPr lang="en-US" altLang="en-US" i="1" dirty="0"/>
              <a:t>L: </a:t>
            </a:r>
            <a:r>
              <a:rPr lang="en-US" altLang="en-US" dirty="0"/>
              <a:t>a list of attributes from the schema of R1.</a:t>
            </a:r>
            <a:endParaRPr lang="en-US" altLang="zh-TW" sz="2800" dirty="0"/>
          </a:p>
          <a:p>
            <a:pPr eaLnBrk="1" hangingPunct="1"/>
            <a:r>
              <a:rPr lang="en-US" altLang="zh-TW" dirty="0">
                <a:sym typeface="Symbol" pitchFamily="18" charset="2"/>
              </a:rPr>
              <a:t>Example: </a:t>
            </a:r>
            <a:r>
              <a:rPr lang="en-US" altLang="zh-TW" baseline="-25000" dirty="0" err="1">
                <a:sym typeface="Symbol" pitchFamily="18" charset="2"/>
              </a:rPr>
              <a:t>name,age</a:t>
            </a:r>
            <a:r>
              <a:rPr lang="en-US" altLang="zh-TW" dirty="0">
                <a:sym typeface="Symbol" pitchFamily="18" charset="2"/>
              </a:rPr>
              <a:t>(S1)</a:t>
            </a:r>
            <a:endParaRPr lang="zh-TW" altLang="en-US" dirty="0"/>
          </a:p>
        </p:txBody>
      </p:sp>
      <p:sp>
        <p:nvSpPr>
          <p:cNvPr id="8" name="向右箭號 7"/>
          <p:cNvSpPr/>
          <p:nvPr/>
        </p:nvSpPr>
        <p:spPr>
          <a:xfrm>
            <a:off x="4427910" y="4509318"/>
            <a:ext cx="647700" cy="431800"/>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graphicFrame>
        <p:nvGraphicFramePr>
          <p:cNvPr id="12" name="表格 11"/>
          <p:cNvGraphicFramePr>
            <a:graphicFrameLocks noGrp="1"/>
          </p:cNvGraphicFramePr>
          <p:nvPr>
            <p:extLst>
              <p:ext uri="{D42A27DB-BD31-4B8C-83A1-F6EECF244321}">
                <p14:modId xmlns:p14="http://schemas.microsoft.com/office/powerpoint/2010/main" val="1539770086"/>
              </p:ext>
            </p:extLst>
          </p:nvPr>
        </p:nvGraphicFramePr>
        <p:xfrm>
          <a:off x="754435" y="3933056"/>
          <a:ext cx="3455986" cy="1482724"/>
        </p:xfrm>
        <a:graphic>
          <a:graphicData uri="http://schemas.openxmlformats.org/drawingml/2006/table">
            <a:tbl>
              <a:tblPr firstRow="1" bandRow="1">
                <a:tableStyleId>{5940675A-B579-460E-94D1-54222C63F5DA}</a:tableStyleId>
              </a:tblPr>
              <a:tblGrid>
                <a:gridCol w="863996">
                  <a:extLst>
                    <a:ext uri="{9D8B030D-6E8A-4147-A177-3AD203B41FA5}">
                      <a16:colId xmlns="" xmlns:a16="http://schemas.microsoft.com/office/drawing/2014/main" val="20000"/>
                    </a:ext>
                  </a:extLst>
                </a:gridCol>
                <a:gridCol w="863997">
                  <a:extLst>
                    <a:ext uri="{9D8B030D-6E8A-4147-A177-3AD203B41FA5}">
                      <a16:colId xmlns="" xmlns:a16="http://schemas.microsoft.com/office/drawing/2014/main" val="20001"/>
                    </a:ext>
                  </a:extLst>
                </a:gridCol>
                <a:gridCol w="863997">
                  <a:extLst>
                    <a:ext uri="{9D8B030D-6E8A-4147-A177-3AD203B41FA5}">
                      <a16:colId xmlns="" xmlns:a16="http://schemas.microsoft.com/office/drawing/2014/main" val="20002"/>
                    </a:ext>
                  </a:extLst>
                </a:gridCol>
                <a:gridCol w="863996">
                  <a:extLst>
                    <a:ext uri="{9D8B030D-6E8A-4147-A177-3AD203B41FA5}">
                      <a16:colId xmlns="" xmlns:a16="http://schemas.microsoft.com/office/drawing/2014/main" val="20003"/>
                    </a:ext>
                  </a:extLst>
                </a:gridCol>
              </a:tblGrid>
              <a:tr h="370681">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solidFill>
                      <a:schemeClr val="accent2">
                        <a:lumMod val="50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solidFill>
                      <a:schemeClr val="accent2">
                        <a:lumMod val="50000"/>
                      </a:schemeClr>
                    </a:solidFill>
                  </a:tcPr>
                </a:tc>
                <a:extLst>
                  <a:ext uri="{0D108BD9-81ED-4DB2-BD59-A6C34878D82A}">
                    <a16:rowId xmlns="" xmlns:a16="http://schemas.microsoft.com/office/drawing/2014/main" val="10000"/>
                  </a:ext>
                </a:extLst>
              </a:tr>
              <a:tr h="370681">
                <a:tc>
                  <a:txBody>
                    <a:bodyPr/>
                    <a:lstStyle/>
                    <a:p>
                      <a:pPr algn="ctr"/>
                      <a:r>
                        <a:rPr lang="en-US" altLang="zh-TW" sz="1800" dirty="0"/>
                        <a:t>1</a:t>
                      </a:r>
                      <a:endParaRPr lang="zh-TW" altLang="en-US" sz="1800" dirty="0"/>
                    </a:p>
                  </a:txBody>
                  <a:tcPr marL="91430" marR="91430" marT="45700" marB="45700">
                    <a:lnR w="28575" cap="flat" cmpd="sng" algn="ctr">
                      <a:solidFill>
                        <a:schemeClr val="accent2">
                          <a:lumMod val="50000"/>
                        </a:schemeClr>
                      </a:solidFill>
                      <a:prstDash val="solid"/>
                      <a:round/>
                      <a:headEnd type="none" w="med" len="med"/>
                      <a:tailEnd type="none" w="med" len="med"/>
                    </a:lnR>
                    <a:solidFill>
                      <a:schemeClr val="bg1">
                        <a:lumMod val="95000"/>
                      </a:schemeClr>
                    </a:solidFill>
                  </a:tcPr>
                </a:tc>
                <a:tc>
                  <a:txBody>
                    <a:bodyPr/>
                    <a:lstStyle/>
                    <a:p>
                      <a:pPr algn="ctr"/>
                      <a:r>
                        <a:rPr lang="en-US" altLang="zh-TW" sz="1800" dirty="0">
                          <a:solidFill>
                            <a:schemeClr val="accent2">
                              <a:lumMod val="50000"/>
                            </a:schemeClr>
                          </a:solidFill>
                        </a:rPr>
                        <a:t>Peter</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accent2">
                        <a:lumMod val="20000"/>
                        <a:lumOff val="80000"/>
                      </a:schemeClr>
                    </a:solidFill>
                  </a:tcPr>
                </a:tc>
                <a:tc>
                  <a:txBody>
                    <a:bodyPr/>
                    <a:lstStyle/>
                    <a:p>
                      <a:pPr algn="ctr"/>
                      <a:r>
                        <a:rPr lang="en-US" altLang="zh-TW" sz="1800" dirty="0"/>
                        <a:t>3</a:t>
                      </a:r>
                      <a:endParaRPr lang="zh-TW" altLang="en-US" sz="1800" dirty="0"/>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bg1">
                        <a:lumMod val="95000"/>
                      </a:schemeClr>
                    </a:solidFill>
                  </a:tcPr>
                </a:tc>
                <a:tc>
                  <a:txBody>
                    <a:bodyPr/>
                    <a:lstStyle/>
                    <a:p>
                      <a:pPr algn="ctr"/>
                      <a:r>
                        <a:rPr lang="en-US" altLang="zh-TW" sz="1800" dirty="0">
                          <a:solidFill>
                            <a:schemeClr val="accent2">
                              <a:lumMod val="50000"/>
                            </a:schemeClr>
                          </a:solidFill>
                        </a:rPr>
                        <a:t>22</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accent2">
                        <a:lumMod val="20000"/>
                        <a:lumOff val="80000"/>
                      </a:schemeClr>
                    </a:solidFill>
                  </a:tcPr>
                </a:tc>
                <a:extLst>
                  <a:ext uri="{0D108BD9-81ED-4DB2-BD59-A6C34878D82A}">
                    <a16:rowId xmlns="" xmlns:a16="http://schemas.microsoft.com/office/drawing/2014/main" val="10001"/>
                  </a:ext>
                </a:extLst>
              </a:tr>
              <a:tr h="370681">
                <a:tc>
                  <a:txBody>
                    <a:bodyPr/>
                    <a:lstStyle/>
                    <a:p>
                      <a:pPr algn="ctr"/>
                      <a:r>
                        <a:rPr lang="en-US" altLang="zh-TW" sz="1800" dirty="0"/>
                        <a:t>2</a:t>
                      </a:r>
                      <a:endParaRPr lang="zh-TW" altLang="en-US" sz="1800" dirty="0"/>
                    </a:p>
                  </a:txBody>
                  <a:tcPr marL="91430" marR="91430" marT="45700" marB="45700">
                    <a:lnR w="28575" cap="flat" cmpd="sng" algn="ctr">
                      <a:solidFill>
                        <a:schemeClr val="accent2">
                          <a:lumMod val="50000"/>
                        </a:schemeClr>
                      </a:solidFill>
                      <a:prstDash val="solid"/>
                      <a:round/>
                      <a:headEnd type="none" w="med" len="med"/>
                      <a:tailEnd type="none" w="med" len="med"/>
                    </a:lnR>
                    <a:solidFill>
                      <a:schemeClr val="bg1">
                        <a:lumMod val="95000"/>
                      </a:schemeClr>
                    </a:solidFill>
                  </a:tcPr>
                </a:tc>
                <a:tc>
                  <a:txBody>
                    <a:bodyPr/>
                    <a:lstStyle/>
                    <a:p>
                      <a:pPr algn="ctr"/>
                      <a:r>
                        <a:rPr lang="en-US" altLang="zh-TW" sz="1800" dirty="0">
                          <a:solidFill>
                            <a:schemeClr val="accent2">
                              <a:lumMod val="50000"/>
                            </a:schemeClr>
                          </a:solidFill>
                        </a:rPr>
                        <a:t>John</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accent2">
                        <a:lumMod val="20000"/>
                        <a:lumOff val="80000"/>
                      </a:schemeClr>
                    </a:solidFill>
                  </a:tcPr>
                </a:tc>
                <a:tc>
                  <a:txBody>
                    <a:bodyPr/>
                    <a:lstStyle/>
                    <a:p>
                      <a:pPr algn="ctr"/>
                      <a:r>
                        <a:rPr lang="en-US" altLang="zh-TW" sz="1800" dirty="0"/>
                        <a:t>2</a:t>
                      </a:r>
                      <a:endParaRPr lang="zh-TW" altLang="en-US" sz="1800" dirty="0"/>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bg1">
                        <a:lumMod val="95000"/>
                      </a:schemeClr>
                    </a:solidFill>
                  </a:tcPr>
                </a:tc>
                <a:tc>
                  <a:txBody>
                    <a:bodyPr/>
                    <a:lstStyle/>
                    <a:p>
                      <a:pPr algn="ctr"/>
                      <a:r>
                        <a:rPr lang="en-US" altLang="zh-TW" sz="1800" dirty="0">
                          <a:solidFill>
                            <a:schemeClr val="accent2">
                              <a:lumMod val="50000"/>
                            </a:schemeClr>
                          </a:solidFill>
                        </a:rPr>
                        <a:t>20</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accent2">
                        <a:lumMod val="20000"/>
                        <a:lumOff val="80000"/>
                      </a:schemeClr>
                    </a:solidFill>
                  </a:tcPr>
                </a:tc>
                <a:extLst>
                  <a:ext uri="{0D108BD9-81ED-4DB2-BD59-A6C34878D82A}">
                    <a16:rowId xmlns="" xmlns:a16="http://schemas.microsoft.com/office/drawing/2014/main" val="10002"/>
                  </a:ext>
                </a:extLst>
              </a:tr>
              <a:tr h="370681">
                <a:tc>
                  <a:txBody>
                    <a:bodyPr/>
                    <a:lstStyle/>
                    <a:p>
                      <a:pPr algn="ctr"/>
                      <a:r>
                        <a:rPr lang="en-US" altLang="zh-TW" sz="1800" dirty="0"/>
                        <a:t>3</a:t>
                      </a:r>
                      <a:endParaRPr lang="zh-TW" altLang="en-US" sz="1800" dirty="0"/>
                    </a:p>
                  </a:txBody>
                  <a:tcPr marL="91430" marR="91430" marT="45700" marB="45700">
                    <a:lnR w="28575" cap="flat" cmpd="sng" algn="ctr">
                      <a:solidFill>
                        <a:schemeClr val="accent2">
                          <a:lumMod val="50000"/>
                        </a:schemeClr>
                      </a:solidFill>
                      <a:prstDash val="solid"/>
                      <a:round/>
                      <a:headEnd type="none" w="med" len="med"/>
                      <a:tailEnd type="none" w="med" len="med"/>
                    </a:lnR>
                    <a:solidFill>
                      <a:schemeClr val="bg1">
                        <a:lumMod val="95000"/>
                      </a:schemeClr>
                    </a:solidFill>
                  </a:tcPr>
                </a:tc>
                <a:tc>
                  <a:txBody>
                    <a:bodyPr/>
                    <a:lstStyle/>
                    <a:p>
                      <a:pPr algn="ctr"/>
                      <a:r>
                        <a:rPr lang="en-US" altLang="zh-TW" sz="1800" dirty="0">
                          <a:solidFill>
                            <a:schemeClr val="accent2">
                              <a:lumMod val="50000"/>
                            </a:schemeClr>
                          </a:solidFill>
                        </a:rPr>
                        <a:t>Mary</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t>4</a:t>
                      </a:r>
                      <a:endParaRPr lang="zh-TW" altLang="en-US" sz="1800" dirty="0"/>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solidFill>
                      <a:schemeClr val="bg1">
                        <a:lumMod val="95000"/>
                      </a:schemeClr>
                    </a:solidFill>
                  </a:tcPr>
                </a:tc>
                <a:tc>
                  <a:txBody>
                    <a:bodyPr/>
                    <a:lstStyle/>
                    <a:p>
                      <a:pPr algn="ctr"/>
                      <a:r>
                        <a:rPr lang="en-US" altLang="zh-TW" sz="1800" dirty="0">
                          <a:solidFill>
                            <a:schemeClr val="accent2">
                              <a:lumMod val="50000"/>
                            </a:schemeClr>
                          </a:solidFill>
                        </a:rPr>
                        <a:t>21</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 xmlns:a16="http://schemas.microsoft.com/office/drawing/2014/main" val="10003"/>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3796130079"/>
              </p:ext>
            </p:extLst>
          </p:nvPr>
        </p:nvGraphicFramePr>
        <p:xfrm>
          <a:off x="5220072" y="3933056"/>
          <a:ext cx="1728788" cy="1482724"/>
        </p:xfrm>
        <a:graphic>
          <a:graphicData uri="http://schemas.openxmlformats.org/drawingml/2006/table">
            <a:tbl>
              <a:tblPr firstRow="1" bandRow="1">
                <a:tableStyleId>{5940675A-B579-460E-94D1-54222C63F5DA}</a:tableStyleId>
              </a:tblPr>
              <a:tblGrid>
                <a:gridCol w="864395">
                  <a:extLst>
                    <a:ext uri="{9D8B030D-6E8A-4147-A177-3AD203B41FA5}">
                      <a16:colId xmlns="" xmlns:a16="http://schemas.microsoft.com/office/drawing/2014/main" val="20000"/>
                    </a:ext>
                  </a:extLst>
                </a:gridCol>
                <a:gridCol w="864393">
                  <a:extLst>
                    <a:ext uri="{9D8B030D-6E8A-4147-A177-3AD203B41FA5}">
                      <a16:colId xmlns="" xmlns:a16="http://schemas.microsoft.com/office/drawing/2014/main" val="20001"/>
                    </a:ext>
                  </a:extLst>
                </a:gridCol>
              </a:tblGrid>
              <a:tr h="370681">
                <a:tc>
                  <a:txBody>
                    <a:bodyPr/>
                    <a:lstStyle/>
                    <a:p>
                      <a:pPr algn="ctr"/>
                      <a:r>
                        <a:rPr lang="en-US" altLang="zh-TW" sz="1800" dirty="0">
                          <a:solidFill>
                            <a:schemeClr val="bg1"/>
                          </a:solidFill>
                        </a:rPr>
                        <a:t>name</a:t>
                      </a:r>
                      <a:endParaRPr lang="zh-TW" altLang="en-US" sz="1800" dirty="0">
                        <a:solidFill>
                          <a:schemeClr val="bg1"/>
                        </a:solidFill>
                      </a:endParaRPr>
                    </a:p>
                  </a:txBody>
                  <a:tcPr marL="91472" marR="91472" marT="45700" marB="45700">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72" marR="91472" marT="45700" marB="45700">
                    <a:solidFill>
                      <a:schemeClr val="tx1">
                        <a:lumMod val="75000"/>
                        <a:lumOff val="25000"/>
                      </a:schemeClr>
                    </a:solidFill>
                  </a:tcPr>
                </a:tc>
                <a:extLst>
                  <a:ext uri="{0D108BD9-81ED-4DB2-BD59-A6C34878D82A}">
                    <a16:rowId xmlns="" xmlns:a16="http://schemas.microsoft.com/office/drawing/2014/main" val="10000"/>
                  </a:ext>
                </a:extLst>
              </a:tr>
              <a:tr h="370681">
                <a:tc>
                  <a:txBody>
                    <a:bodyPr/>
                    <a:lstStyle/>
                    <a:p>
                      <a:pPr algn="ctr"/>
                      <a:r>
                        <a:rPr lang="en-US" altLang="zh-TW" sz="1800" dirty="0"/>
                        <a:t>Peter</a:t>
                      </a:r>
                      <a:endParaRPr lang="zh-TW" altLang="en-US" sz="1800" dirty="0"/>
                    </a:p>
                  </a:txBody>
                  <a:tcPr marL="91472" marR="91472" marT="45700" marB="45700">
                    <a:solidFill>
                      <a:schemeClr val="bg1">
                        <a:lumMod val="95000"/>
                      </a:schemeClr>
                    </a:solidFill>
                  </a:tcPr>
                </a:tc>
                <a:tc>
                  <a:txBody>
                    <a:bodyPr/>
                    <a:lstStyle/>
                    <a:p>
                      <a:pPr algn="ctr"/>
                      <a:r>
                        <a:rPr lang="en-US" altLang="zh-TW" sz="1800" dirty="0"/>
                        <a:t>22</a:t>
                      </a:r>
                      <a:endParaRPr lang="zh-TW" altLang="en-US" sz="1800" dirty="0"/>
                    </a:p>
                  </a:txBody>
                  <a:tcPr marL="91472" marR="91472" marT="45700" marB="45700">
                    <a:solidFill>
                      <a:schemeClr val="bg1">
                        <a:lumMod val="95000"/>
                      </a:schemeClr>
                    </a:solidFill>
                  </a:tcPr>
                </a:tc>
                <a:extLst>
                  <a:ext uri="{0D108BD9-81ED-4DB2-BD59-A6C34878D82A}">
                    <a16:rowId xmlns="" xmlns:a16="http://schemas.microsoft.com/office/drawing/2014/main" val="10001"/>
                  </a:ext>
                </a:extLst>
              </a:tr>
              <a:tr h="370681">
                <a:tc>
                  <a:txBody>
                    <a:bodyPr/>
                    <a:lstStyle/>
                    <a:p>
                      <a:pPr algn="ctr"/>
                      <a:r>
                        <a:rPr lang="en-US" altLang="zh-TW" sz="1800" dirty="0"/>
                        <a:t>John</a:t>
                      </a:r>
                      <a:endParaRPr lang="zh-TW" altLang="en-US" sz="1800" dirty="0"/>
                    </a:p>
                  </a:txBody>
                  <a:tcPr marL="91472" marR="91472" marT="45700" marB="45700">
                    <a:solidFill>
                      <a:schemeClr val="bg1">
                        <a:lumMod val="95000"/>
                      </a:schemeClr>
                    </a:solidFill>
                  </a:tcPr>
                </a:tc>
                <a:tc>
                  <a:txBody>
                    <a:bodyPr/>
                    <a:lstStyle/>
                    <a:p>
                      <a:pPr algn="ctr"/>
                      <a:r>
                        <a:rPr lang="en-US" altLang="zh-TW" sz="1800" dirty="0"/>
                        <a:t>20</a:t>
                      </a:r>
                      <a:endParaRPr lang="zh-TW" altLang="en-US" sz="1800" dirty="0"/>
                    </a:p>
                  </a:txBody>
                  <a:tcPr marL="91472" marR="91472" marT="45700" marB="45700">
                    <a:solidFill>
                      <a:schemeClr val="bg1">
                        <a:lumMod val="95000"/>
                      </a:schemeClr>
                    </a:solidFill>
                  </a:tcPr>
                </a:tc>
                <a:extLst>
                  <a:ext uri="{0D108BD9-81ED-4DB2-BD59-A6C34878D82A}">
                    <a16:rowId xmlns="" xmlns:a16="http://schemas.microsoft.com/office/drawing/2014/main" val="10002"/>
                  </a:ext>
                </a:extLst>
              </a:tr>
              <a:tr h="370681">
                <a:tc>
                  <a:txBody>
                    <a:bodyPr/>
                    <a:lstStyle/>
                    <a:p>
                      <a:pPr algn="ctr"/>
                      <a:r>
                        <a:rPr lang="en-US" altLang="zh-TW" sz="1800" dirty="0"/>
                        <a:t>Mary</a:t>
                      </a:r>
                      <a:endParaRPr lang="zh-TW" altLang="en-US" sz="1800" dirty="0"/>
                    </a:p>
                  </a:txBody>
                  <a:tcPr marL="91472" marR="91472" marT="45700" marB="45700">
                    <a:solidFill>
                      <a:schemeClr val="bg1">
                        <a:lumMod val="95000"/>
                      </a:schemeClr>
                    </a:solidFill>
                  </a:tcPr>
                </a:tc>
                <a:tc>
                  <a:txBody>
                    <a:bodyPr/>
                    <a:lstStyle/>
                    <a:p>
                      <a:pPr algn="ctr"/>
                      <a:r>
                        <a:rPr lang="en-US" altLang="zh-TW" sz="1800" dirty="0"/>
                        <a:t>21</a:t>
                      </a:r>
                      <a:endParaRPr lang="zh-TW" altLang="en-US" sz="1800" dirty="0"/>
                    </a:p>
                  </a:txBody>
                  <a:tcPr marL="91472" marR="91472" marT="45700" marB="45700">
                    <a:solidFill>
                      <a:schemeClr val="bg1">
                        <a:lumMod val="95000"/>
                      </a:schemeClr>
                    </a:solidFill>
                  </a:tcPr>
                </a:tc>
                <a:extLst>
                  <a:ext uri="{0D108BD9-81ED-4DB2-BD59-A6C34878D82A}">
                    <a16:rowId xmlns="" xmlns:a16="http://schemas.microsoft.com/office/drawing/2014/main" val="10003"/>
                  </a:ext>
                </a:extLst>
              </a:tr>
            </a:tbl>
          </a:graphicData>
        </a:graphic>
      </p:graphicFrame>
      <p:sp>
        <p:nvSpPr>
          <p:cNvPr id="20" name="投影片編號版面配置區 19"/>
          <p:cNvSpPr>
            <a:spLocks noGrp="1"/>
          </p:cNvSpPr>
          <p:nvPr>
            <p:ph type="sldNum" sz="quarter" idx="12"/>
          </p:nvPr>
        </p:nvSpPr>
        <p:spPr/>
        <p:txBody>
          <a:bodyPr/>
          <a:lstStyle/>
          <a:p>
            <a:pPr>
              <a:defRPr/>
            </a:pPr>
            <a:fld id="{AA63E7FF-B5B5-4906-89CE-F5D014EF42BE}" type="slidenum">
              <a:rPr lang="zh-TW" altLang="en-US" smtClean="0"/>
              <a:pPr>
                <a:defRPr/>
              </a:pPr>
              <a:t>5</a:t>
            </a:fld>
            <a:endParaRPr lang="zh-TW" altLang="en-US"/>
          </a:p>
        </p:txBody>
      </p:sp>
      <p:sp>
        <p:nvSpPr>
          <p:cNvPr id="14" name="Text Box 408"/>
          <p:cNvSpPr txBox="1">
            <a:spLocks noChangeArrowheads="1"/>
          </p:cNvSpPr>
          <p:nvPr/>
        </p:nvSpPr>
        <p:spPr bwMode="auto">
          <a:xfrm>
            <a:off x="1942678" y="5598342"/>
            <a:ext cx="107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800" b="1" dirty="0">
                <a:latin typeface="Arial" charset="0"/>
              </a:rPr>
              <a:t>S1</a:t>
            </a:r>
          </a:p>
        </p:txBody>
      </p:sp>
    </p:spTree>
    <p:extLst>
      <p:ext uri="{BB962C8B-B14F-4D97-AF65-F5344CB8AC3E}">
        <p14:creationId xmlns:p14="http://schemas.microsoft.com/office/powerpoint/2010/main" val="45987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pPr eaLnBrk="1" hangingPunct="1"/>
            <a:r>
              <a:rPr lang="en-US" altLang="zh-TW" sz="3200" b="1" dirty="0"/>
              <a:t>Union (</a:t>
            </a:r>
            <a:r>
              <a:rPr lang="en-US" altLang="zh-TW" sz="3200" b="1" dirty="0">
                <a:sym typeface="Symbol" pitchFamily="18" charset="2"/>
              </a:rPr>
              <a:t></a:t>
            </a:r>
            <a:r>
              <a:rPr lang="en-US" altLang="zh-TW" sz="3200" b="1" dirty="0"/>
              <a:t>), Set difference (-), Intersection (</a:t>
            </a:r>
            <a:r>
              <a:rPr lang="en-US" altLang="zh-TW" sz="3200" b="1" dirty="0">
                <a:sym typeface="Symbol" pitchFamily="18" charset="2"/>
              </a:rPr>
              <a:t></a:t>
            </a:r>
            <a:r>
              <a:rPr lang="en-US" altLang="zh-TW" sz="3200" b="1" dirty="0"/>
              <a:t>)  </a:t>
            </a:r>
            <a:endParaRPr lang="zh-TW" altLang="en-US" sz="3200" b="1" dirty="0"/>
          </a:p>
        </p:txBody>
      </p:sp>
      <p:sp>
        <p:nvSpPr>
          <p:cNvPr id="9219" name="內容版面配置區 2"/>
          <p:cNvSpPr>
            <a:spLocks noGrp="1"/>
          </p:cNvSpPr>
          <p:nvPr>
            <p:ph idx="1"/>
          </p:nvPr>
        </p:nvSpPr>
        <p:spPr/>
        <p:txBody>
          <a:bodyPr/>
          <a:lstStyle/>
          <a:p>
            <a:pPr eaLnBrk="1" hangingPunct="1"/>
            <a:r>
              <a:rPr lang="en-US" altLang="zh-TW" dirty="0">
                <a:sym typeface="Symbol" pitchFamily="18" charset="2"/>
              </a:rPr>
              <a:t>S1 and S2 must be </a:t>
            </a:r>
            <a:r>
              <a:rPr lang="en-US" altLang="zh-TW" i="1" dirty="0">
                <a:solidFill>
                  <a:schemeClr val="accent2"/>
                </a:solidFill>
                <a:sym typeface="Symbol" pitchFamily="18" charset="2"/>
              </a:rPr>
              <a:t>union-compatible</a:t>
            </a:r>
          </a:p>
          <a:p>
            <a:pPr eaLnBrk="1" hangingPunct="1"/>
            <a:r>
              <a:rPr lang="en-US" altLang="zh-TW" dirty="0">
                <a:sym typeface="Symbol" pitchFamily="18" charset="2"/>
              </a:rPr>
              <a:t>S1 </a:t>
            </a:r>
            <a:r>
              <a:rPr lang="en-US" altLang="zh-TW" b="1" dirty="0">
                <a:sym typeface="Symbol" pitchFamily="18" charset="2"/>
              </a:rPr>
              <a:t></a:t>
            </a:r>
            <a:r>
              <a:rPr lang="en-US" altLang="zh-TW" dirty="0">
                <a:sym typeface="Symbol" pitchFamily="18" charset="2"/>
              </a:rPr>
              <a:t> S2: </a:t>
            </a:r>
            <a:r>
              <a:rPr lang="en-US" altLang="en-US" dirty="0">
                <a:sym typeface="Symbol" pitchFamily="2" charset="2"/>
              </a:rPr>
              <a:t>returns a relation instance containing all tuples that occur in </a:t>
            </a:r>
            <a:r>
              <a:rPr lang="en-US" altLang="en-US" dirty="0">
                <a:solidFill>
                  <a:schemeClr val="accent2"/>
                </a:solidFill>
                <a:sym typeface="Symbol" pitchFamily="2" charset="2"/>
              </a:rPr>
              <a:t>either</a:t>
            </a:r>
            <a:r>
              <a:rPr lang="en-US" altLang="en-US" dirty="0">
                <a:sym typeface="Symbol" pitchFamily="2" charset="2"/>
              </a:rPr>
              <a:t> relation S1 </a:t>
            </a:r>
            <a:r>
              <a:rPr lang="en-US" altLang="en-US" dirty="0">
                <a:solidFill>
                  <a:schemeClr val="accent2"/>
                </a:solidFill>
                <a:sym typeface="Symbol" pitchFamily="2" charset="2"/>
              </a:rPr>
              <a:t>or</a:t>
            </a:r>
            <a:r>
              <a:rPr lang="en-US" altLang="en-US" dirty="0">
                <a:sym typeface="Symbol" pitchFamily="2" charset="2"/>
              </a:rPr>
              <a:t> relation S2 (or both).</a:t>
            </a:r>
            <a:endParaRPr lang="en-US" altLang="zh-TW" dirty="0">
              <a:sym typeface="Symbol" pitchFamily="18" charset="2"/>
            </a:endParaRPr>
          </a:p>
          <a:p>
            <a:pPr eaLnBrk="1" hangingPunct="1"/>
            <a:r>
              <a:rPr lang="en-US" altLang="zh-TW" dirty="0"/>
              <a:t>S1 </a:t>
            </a:r>
            <a:r>
              <a:rPr lang="en-US" altLang="zh-TW" dirty="0">
                <a:sym typeface="Symbol" pitchFamily="18" charset="2"/>
              </a:rPr>
              <a:t>- S2: returns a relation instance containing all the tuples that occur </a:t>
            </a:r>
            <a:r>
              <a:rPr lang="en-US" altLang="zh-TW" dirty="0">
                <a:solidFill>
                  <a:schemeClr val="accent2"/>
                </a:solidFill>
                <a:sym typeface="Symbol" pitchFamily="18" charset="2"/>
              </a:rPr>
              <a:t>in</a:t>
            </a:r>
            <a:r>
              <a:rPr lang="en-US" altLang="zh-TW" dirty="0">
                <a:sym typeface="Symbol" pitchFamily="18" charset="2"/>
              </a:rPr>
              <a:t> S1 </a:t>
            </a:r>
            <a:r>
              <a:rPr lang="en-US" altLang="zh-TW" dirty="0">
                <a:solidFill>
                  <a:schemeClr val="accent2"/>
                </a:solidFill>
                <a:sym typeface="Symbol" pitchFamily="18" charset="2"/>
              </a:rPr>
              <a:t>but not in </a:t>
            </a:r>
            <a:r>
              <a:rPr lang="en-US" altLang="zh-TW" dirty="0">
                <a:sym typeface="Symbol" pitchFamily="18" charset="2"/>
              </a:rPr>
              <a:t>S2.</a:t>
            </a:r>
          </a:p>
          <a:p>
            <a:pPr eaLnBrk="1" hangingPunct="1"/>
            <a:r>
              <a:rPr lang="en-US" altLang="zh-TW" dirty="0"/>
              <a:t>S1 </a:t>
            </a:r>
            <a:r>
              <a:rPr lang="en-US" altLang="zh-TW" b="1" dirty="0">
                <a:sym typeface="Symbol" pitchFamily="18" charset="2"/>
              </a:rPr>
              <a:t></a:t>
            </a:r>
            <a:r>
              <a:rPr lang="en-US" altLang="zh-TW" dirty="0">
                <a:sym typeface="Symbol" pitchFamily="18" charset="2"/>
              </a:rPr>
              <a:t> S2: </a:t>
            </a:r>
            <a:r>
              <a:rPr lang="en-US" altLang="en-US" dirty="0">
                <a:sym typeface="Symbol" pitchFamily="2" charset="2"/>
              </a:rPr>
              <a:t>returns a relation instance containing all tuples that occur in </a:t>
            </a:r>
            <a:r>
              <a:rPr lang="en-US" altLang="en-US" dirty="0">
                <a:solidFill>
                  <a:schemeClr val="accent2"/>
                </a:solidFill>
                <a:sym typeface="Symbol" pitchFamily="2" charset="2"/>
              </a:rPr>
              <a:t>both</a:t>
            </a:r>
            <a:r>
              <a:rPr lang="en-US" altLang="en-US" dirty="0">
                <a:sym typeface="Symbol" pitchFamily="2" charset="2"/>
              </a:rPr>
              <a:t> S1 and S2.</a:t>
            </a:r>
            <a:endParaRPr lang="en-US" altLang="zh-TW" dirty="0">
              <a:sym typeface="Symbol" pitchFamily="18" charset="2"/>
            </a:endParaRPr>
          </a:p>
        </p:txBody>
      </p:sp>
      <p:sp>
        <p:nvSpPr>
          <p:cNvPr id="16" name="投影片編號版面配置區 19"/>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algn="r" rtl="0" fontAlgn="auto">
              <a:spcBef>
                <a:spcPts val="0"/>
              </a:spcBef>
              <a:spcAft>
                <a:spcPts val="0"/>
              </a:spcAft>
              <a:defRPr kumimoji="0" sz="1200" kern="1200">
                <a:solidFill>
                  <a:schemeClr val="tx1">
                    <a:tint val="75000"/>
                  </a:schemeClr>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defRPr/>
            </a:pPr>
            <a:r>
              <a:rPr lang="en-US" altLang="zh-TW" dirty="0"/>
              <a:t>5</a:t>
            </a:r>
            <a:endParaRPr lang="zh-TW"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pPr eaLnBrk="1" hangingPunct="1"/>
            <a:r>
              <a:rPr lang="en-US" altLang="zh-TW" sz="3200" b="1" dirty="0"/>
              <a:t>Union (</a:t>
            </a:r>
            <a:r>
              <a:rPr lang="en-US" altLang="zh-TW" sz="3200" b="1" dirty="0">
                <a:sym typeface="Symbol" pitchFamily="18" charset="2"/>
              </a:rPr>
              <a:t></a:t>
            </a:r>
            <a:r>
              <a:rPr lang="en-US" altLang="zh-TW" sz="3200" b="1" dirty="0"/>
              <a:t>), Set difference (-), Intersection (</a:t>
            </a:r>
            <a:r>
              <a:rPr lang="en-US" altLang="zh-TW" sz="3200" b="1" dirty="0">
                <a:sym typeface="Symbol" pitchFamily="18" charset="2"/>
              </a:rPr>
              <a:t></a:t>
            </a:r>
            <a:r>
              <a:rPr lang="en-US" altLang="zh-TW" sz="3200" b="1" dirty="0"/>
              <a:t>)  </a:t>
            </a:r>
            <a:endParaRPr lang="zh-TW" altLang="en-US" sz="3200" b="1" dirty="0"/>
          </a:p>
        </p:txBody>
      </p:sp>
      <p:graphicFrame>
        <p:nvGraphicFramePr>
          <p:cNvPr id="4" name="表格 3"/>
          <p:cNvGraphicFramePr>
            <a:graphicFrameLocks noGrp="1"/>
          </p:cNvGraphicFramePr>
          <p:nvPr>
            <p:extLst>
              <p:ext uri="{D42A27DB-BD31-4B8C-83A1-F6EECF244321}">
                <p14:modId xmlns:p14="http://schemas.microsoft.com/office/powerpoint/2010/main" val="411099252"/>
              </p:ext>
            </p:extLst>
          </p:nvPr>
        </p:nvGraphicFramePr>
        <p:xfrm>
          <a:off x="611560" y="2143567"/>
          <a:ext cx="3455988" cy="1482724"/>
        </p:xfrm>
        <a:graphic>
          <a:graphicData uri="http://schemas.openxmlformats.org/drawingml/2006/table">
            <a:tbl>
              <a:tblPr firstRow="1" bandRow="1">
                <a:tableStyleId>{5940675A-B579-460E-94D1-54222C63F5DA}</a:tableStyleId>
              </a:tblPr>
              <a:tblGrid>
                <a:gridCol w="863997">
                  <a:extLst>
                    <a:ext uri="{9D8B030D-6E8A-4147-A177-3AD203B41FA5}">
                      <a16:colId xmlns="" xmlns:a16="http://schemas.microsoft.com/office/drawing/2014/main" val="20000"/>
                    </a:ext>
                  </a:extLst>
                </a:gridCol>
                <a:gridCol w="863997">
                  <a:extLst>
                    <a:ext uri="{9D8B030D-6E8A-4147-A177-3AD203B41FA5}">
                      <a16:colId xmlns="" xmlns:a16="http://schemas.microsoft.com/office/drawing/2014/main" val="20001"/>
                    </a:ext>
                  </a:extLst>
                </a:gridCol>
                <a:gridCol w="863997">
                  <a:extLst>
                    <a:ext uri="{9D8B030D-6E8A-4147-A177-3AD203B41FA5}">
                      <a16:colId xmlns="" xmlns:a16="http://schemas.microsoft.com/office/drawing/2014/main" val="20002"/>
                    </a:ext>
                  </a:extLst>
                </a:gridCol>
                <a:gridCol w="863997">
                  <a:extLst>
                    <a:ext uri="{9D8B030D-6E8A-4147-A177-3AD203B41FA5}">
                      <a16:colId xmlns="" xmlns:a16="http://schemas.microsoft.com/office/drawing/2014/main" val="20003"/>
                    </a:ext>
                  </a:extLst>
                </a:gridCol>
              </a:tblGrid>
              <a:tr h="370681">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 xmlns:a16="http://schemas.microsoft.com/office/drawing/2014/main" val="10000"/>
                  </a:ext>
                </a:extLst>
              </a:tr>
              <a:tr h="370681">
                <a:tc>
                  <a:txBody>
                    <a:bodyPr/>
                    <a:lstStyle/>
                    <a:p>
                      <a:pPr algn="ctr"/>
                      <a:r>
                        <a:rPr lang="en-US" altLang="zh-TW" sz="1800" dirty="0">
                          <a:solidFill>
                            <a:schemeClr val="accent2">
                              <a:lumMod val="50000"/>
                            </a:schemeClr>
                          </a:solidFill>
                        </a:rPr>
                        <a:t>1</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Peter</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3</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22</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 xmlns:a16="http://schemas.microsoft.com/office/drawing/2014/main" val="10001"/>
                  </a:ext>
                </a:extLst>
              </a:tr>
              <a:tr h="370681">
                <a:tc>
                  <a:txBody>
                    <a:bodyPr/>
                    <a:lstStyle/>
                    <a:p>
                      <a:pPr algn="ctr"/>
                      <a:r>
                        <a:rPr lang="en-US" altLang="zh-TW" sz="1800" dirty="0">
                          <a:solidFill>
                            <a:schemeClr val="accent2">
                              <a:lumMod val="50000"/>
                            </a:schemeClr>
                          </a:solidFill>
                        </a:rPr>
                        <a:t>2</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John</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20</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 xmlns:a16="http://schemas.microsoft.com/office/drawing/2014/main" val="10002"/>
                  </a:ext>
                </a:extLst>
              </a:tr>
              <a:tr h="370681">
                <a:tc>
                  <a:txBody>
                    <a:bodyPr/>
                    <a:lstStyle/>
                    <a:p>
                      <a:pPr algn="ctr"/>
                      <a:r>
                        <a:rPr lang="en-US" altLang="zh-TW" sz="1800" dirty="0">
                          <a:solidFill>
                            <a:schemeClr val="accent2">
                              <a:lumMod val="50000"/>
                            </a:schemeClr>
                          </a:solidFill>
                        </a:rPr>
                        <a:t>3</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Mary</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4</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21</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 xmlns:a16="http://schemas.microsoft.com/office/drawing/2014/main" val="10003"/>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950749277"/>
              </p:ext>
            </p:extLst>
          </p:nvPr>
        </p:nvGraphicFramePr>
        <p:xfrm>
          <a:off x="611560" y="4088180"/>
          <a:ext cx="3455988" cy="1482724"/>
        </p:xfrm>
        <a:graphic>
          <a:graphicData uri="http://schemas.openxmlformats.org/drawingml/2006/table">
            <a:tbl>
              <a:tblPr firstRow="1" bandRow="1">
                <a:tableStyleId>{5940675A-B579-460E-94D1-54222C63F5DA}</a:tableStyleId>
              </a:tblPr>
              <a:tblGrid>
                <a:gridCol w="863997">
                  <a:extLst>
                    <a:ext uri="{9D8B030D-6E8A-4147-A177-3AD203B41FA5}">
                      <a16:colId xmlns="" xmlns:a16="http://schemas.microsoft.com/office/drawing/2014/main" val="20000"/>
                    </a:ext>
                  </a:extLst>
                </a:gridCol>
                <a:gridCol w="863997">
                  <a:extLst>
                    <a:ext uri="{9D8B030D-6E8A-4147-A177-3AD203B41FA5}">
                      <a16:colId xmlns="" xmlns:a16="http://schemas.microsoft.com/office/drawing/2014/main" val="20001"/>
                    </a:ext>
                  </a:extLst>
                </a:gridCol>
                <a:gridCol w="863997">
                  <a:extLst>
                    <a:ext uri="{9D8B030D-6E8A-4147-A177-3AD203B41FA5}">
                      <a16:colId xmlns="" xmlns:a16="http://schemas.microsoft.com/office/drawing/2014/main" val="20002"/>
                    </a:ext>
                  </a:extLst>
                </a:gridCol>
                <a:gridCol w="863997">
                  <a:extLst>
                    <a:ext uri="{9D8B030D-6E8A-4147-A177-3AD203B41FA5}">
                      <a16:colId xmlns="" xmlns:a16="http://schemas.microsoft.com/office/drawing/2014/main" val="20003"/>
                    </a:ext>
                  </a:extLst>
                </a:gridCol>
              </a:tblGrid>
              <a:tr h="370681">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lnB w="28575" cap="flat" cmpd="sng" algn="ctr">
                      <a:solidFill>
                        <a:schemeClr val="accent2">
                          <a:lumMod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 xmlns:a16="http://schemas.microsoft.com/office/drawing/2014/main" val="10000"/>
                  </a:ext>
                </a:extLst>
              </a:tr>
              <a:tr h="370681">
                <a:tc>
                  <a:txBody>
                    <a:bodyPr/>
                    <a:lstStyle/>
                    <a:p>
                      <a:pPr algn="ctr"/>
                      <a:r>
                        <a:rPr lang="en-US" altLang="zh-TW" sz="1800" dirty="0">
                          <a:solidFill>
                            <a:schemeClr val="accent2">
                              <a:lumMod val="50000"/>
                            </a:schemeClr>
                          </a:solidFill>
                        </a:rPr>
                        <a:t>2</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solidFill>
                            <a:schemeClr val="accent2">
                              <a:lumMod val="50000"/>
                            </a:schemeClr>
                          </a:solidFill>
                        </a:rPr>
                        <a:t>John</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20</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 xmlns:a16="http://schemas.microsoft.com/office/drawing/2014/main" val="10001"/>
                  </a:ext>
                </a:extLst>
              </a:tr>
              <a:tr h="370681">
                <a:tc>
                  <a:txBody>
                    <a:bodyPr/>
                    <a:lstStyle/>
                    <a:p>
                      <a:pPr algn="ctr"/>
                      <a:r>
                        <a:rPr lang="en-US" altLang="zh-TW" sz="1800" dirty="0">
                          <a:solidFill>
                            <a:schemeClr val="accent2">
                              <a:lumMod val="50000"/>
                            </a:schemeClr>
                          </a:solidFill>
                        </a:rPr>
                        <a:t>3</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solidFill>
                            <a:schemeClr val="accent2">
                              <a:lumMod val="50000"/>
                            </a:schemeClr>
                          </a:solidFill>
                        </a:rPr>
                        <a:t>Mary</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4</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21</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 xmlns:a16="http://schemas.microsoft.com/office/drawing/2014/main" val="10002"/>
                  </a:ext>
                </a:extLst>
              </a:tr>
              <a:tr h="370681">
                <a:tc>
                  <a:txBody>
                    <a:bodyPr/>
                    <a:lstStyle/>
                    <a:p>
                      <a:pPr algn="ctr"/>
                      <a:r>
                        <a:rPr lang="en-US" altLang="zh-TW" sz="1800" dirty="0">
                          <a:solidFill>
                            <a:schemeClr val="accent2">
                              <a:lumMod val="50000"/>
                            </a:schemeClr>
                          </a:solidFill>
                        </a:rPr>
                        <a:t>4</a:t>
                      </a:r>
                      <a:endParaRPr lang="zh-TW" altLang="en-US" sz="1800" dirty="0">
                        <a:solidFill>
                          <a:schemeClr val="accent2">
                            <a:lumMod val="50000"/>
                          </a:schemeClr>
                        </a:solidFill>
                      </a:endParaRPr>
                    </a:p>
                  </a:txBody>
                  <a:tcPr marL="91430" marR="91430" marT="45700" marB="45700">
                    <a:lnL w="28575" cap="flat" cmpd="sng" algn="ctr">
                      <a:solidFill>
                        <a:schemeClr val="accent2">
                          <a:lumMod val="50000"/>
                        </a:schemeClr>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David</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3</a:t>
                      </a:r>
                      <a:endParaRPr lang="zh-TW" altLang="en-US" sz="1800" dirty="0">
                        <a:solidFill>
                          <a:schemeClr val="accent2">
                            <a:lumMod val="50000"/>
                          </a:schemeClr>
                        </a:solidFill>
                      </a:endParaRPr>
                    </a:p>
                  </a:txBody>
                  <a:tcPr marL="91430" marR="91430" marT="45700" marB="45700">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tc>
                  <a:txBody>
                    <a:bodyPr/>
                    <a:lstStyle/>
                    <a:p>
                      <a:pPr algn="ctr"/>
                      <a:r>
                        <a:rPr lang="en-US" altLang="zh-TW" sz="1800" dirty="0">
                          <a:solidFill>
                            <a:schemeClr val="accent2">
                              <a:lumMod val="50000"/>
                            </a:schemeClr>
                          </a:solidFill>
                        </a:rPr>
                        <a:t>22</a:t>
                      </a:r>
                      <a:endParaRPr lang="zh-TW" altLang="en-US" sz="1800" dirty="0">
                        <a:solidFill>
                          <a:schemeClr val="accent2">
                            <a:lumMod val="50000"/>
                          </a:schemeClr>
                        </a:solidFill>
                      </a:endParaRPr>
                    </a:p>
                  </a:txBody>
                  <a:tcPr marL="91430" marR="91430" marT="45700" marB="45700">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solidFill>
                      <a:schemeClr val="accent2">
                        <a:lumMod val="20000"/>
                        <a:lumOff val="80000"/>
                      </a:schemeClr>
                    </a:solidFill>
                  </a:tcPr>
                </a:tc>
                <a:extLst>
                  <a:ext uri="{0D108BD9-81ED-4DB2-BD59-A6C34878D82A}">
                    <a16:rowId xmlns="" xmlns:a16="http://schemas.microsoft.com/office/drawing/2014/main" val="10003"/>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4223692721"/>
              </p:ext>
            </p:extLst>
          </p:nvPr>
        </p:nvGraphicFramePr>
        <p:xfrm>
          <a:off x="5227255" y="1800348"/>
          <a:ext cx="3455988" cy="1844676"/>
        </p:xfrm>
        <a:graphic>
          <a:graphicData uri="http://schemas.openxmlformats.org/drawingml/2006/table">
            <a:tbl>
              <a:tblPr firstRow="1" bandRow="1">
                <a:tableStyleId>{5940675A-B579-460E-94D1-54222C63F5DA}</a:tableStyleId>
              </a:tblPr>
              <a:tblGrid>
                <a:gridCol w="863997">
                  <a:extLst>
                    <a:ext uri="{9D8B030D-6E8A-4147-A177-3AD203B41FA5}">
                      <a16:colId xmlns="" xmlns:a16="http://schemas.microsoft.com/office/drawing/2014/main" val="20000"/>
                    </a:ext>
                  </a:extLst>
                </a:gridCol>
                <a:gridCol w="863997">
                  <a:extLst>
                    <a:ext uri="{9D8B030D-6E8A-4147-A177-3AD203B41FA5}">
                      <a16:colId xmlns="" xmlns:a16="http://schemas.microsoft.com/office/drawing/2014/main" val="20001"/>
                    </a:ext>
                  </a:extLst>
                </a:gridCol>
                <a:gridCol w="863997">
                  <a:extLst>
                    <a:ext uri="{9D8B030D-6E8A-4147-A177-3AD203B41FA5}">
                      <a16:colId xmlns="" xmlns:a16="http://schemas.microsoft.com/office/drawing/2014/main" val="20002"/>
                    </a:ext>
                  </a:extLst>
                </a:gridCol>
                <a:gridCol w="863997">
                  <a:extLst>
                    <a:ext uri="{9D8B030D-6E8A-4147-A177-3AD203B41FA5}">
                      <a16:colId xmlns="" xmlns:a16="http://schemas.microsoft.com/office/drawing/2014/main" val="20003"/>
                    </a:ext>
                  </a:extLst>
                </a:gridCol>
              </a:tblGrid>
              <a:tr h="370968">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36" marB="45736">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36" marB="45736">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36" marB="45736">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36" marB="45736">
                    <a:solidFill>
                      <a:schemeClr val="tx1">
                        <a:lumMod val="75000"/>
                        <a:lumOff val="25000"/>
                      </a:schemeClr>
                    </a:solidFill>
                  </a:tcPr>
                </a:tc>
                <a:extLst>
                  <a:ext uri="{0D108BD9-81ED-4DB2-BD59-A6C34878D82A}">
                    <a16:rowId xmlns="" xmlns:a16="http://schemas.microsoft.com/office/drawing/2014/main" val="10000"/>
                  </a:ext>
                </a:extLst>
              </a:tr>
              <a:tr h="370968">
                <a:tc>
                  <a:txBody>
                    <a:bodyPr/>
                    <a:lstStyle/>
                    <a:p>
                      <a:pPr algn="ctr"/>
                      <a:r>
                        <a:rPr lang="en-US" altLang="zh-TW" sz="1800" dirty="0"/>
                        <a:t>1</a:t>
                      </a:r>
                      <a:endParaRPr lang="zh-TW" altLang="en-US" sz="1800" dirty="0"/>
                    </a:p>
                  </a:txBody>
                  <a:tcPr marL="91430" marR="91430" marT="45736" marB="45736">
                    <a:solidFill>
                      <a:schemeClr val="bg1">
                        <a:lumMod val="95000"/>
                      </a:schemeClr>
                    </a:solidFill>
                  </a:tcPr>
                </a:tc>
                <a:tc>
                  <a:txBody>
                    <a:bodyPr/>
                    <a:lstStyle/>
                    <a:p>
                      <a:pPr algn="ctr"/>
                      <a:r>
                        <a:rPr lang="en-US" altLang="zh-TW" sz="1800" dirty="0"/>
                        <a:t>Peter</a:t>
                      </a:r>
                      <a:endParaRPr lang="zh-TW" altLang="en-US" sz="1800" dirty="0"/>
                    </a:p>
                  </a:txBody>
                  <a:tcPr marL="91430" marR="91430" marT="45736" marB="45736">
                    <a:solidFill>
                      <a:schemeClr val="bg1">
                        <a:lumMod val="95000"/>
                      </a:schemeClr>
                    </a:solidFill>
                  </a:tcPr>
                </a:tc>
                <a:tc>
                  <a:txBody>
                    <a:bodyPr/>
                    <a:lstStyle/>
                    <a:p>
                      <a:pPr algn="ctr"/>
                      <a:r>
                        <a:rPr lang="en-US" altLang="zh-TW" sz="1800" dirty="0"/>
                        <a:t>3</a:t>
                      </a:r>
                      <a:endParaRPr lang="zh-TW" altLang="en-US" sz="1800" dirty="0"/>
                    </a:p>
                  </a:txBody>
                  <a:tcPr marL="91430" marR="91430" marT="45736" marB="45736">
                    <a:solidFill>
                      <a:schemeClr val="bg1">
                        <a:lumMod val="95000"/>
                      </a:schemeClr>
                    </a:solidFill>
                  </a:tcPr>
                </a:tc>
                <a:tc>
                  <a:txBody>
                    <a:bodyPr/>
                    <a:lstStyle/>
                    <a:p>
                      <a:pPr algn="ctr"/>
                      <a:r>
                        <a:rPr lang="en-US" altLang="zh-TW" sz="1800" dirty="0"/>
                        <a:t>22</a:t>
                      </a:r>
                      <a:endParaRPr lang="zh-TW" altLang="en-US" sz="1800" dirty="0"/>
                    </a:p>
                  </a:txBody>
                  <a:tcPr marL="91430" marR="91430" marT="45736" marB="45736">
                    <a:solidFill>
                      <a:schemeClr val="bg1">
                        <a:lumMod val="95000"/>
                      </a:schemeClr>
                    </a:solidFill>
                  </a:tcPr>
                </a:tc>
                <a:extLst>
                  <a:ext uri="{0D108BD9-81ED-4DB2-BD59-A6C34878D82A}">
                    <a16:rowId xmlns="" xmlns:a16="http://schemas.microsoft.com/office/drawing/2014/main" val="10001"/>
                  </a:ext>
                </a:extLst>
              </a:tr>
              <a:tr h="370968">
                <a:tc>
                  <a:txBody>
                    <a:bodyPr/>
                    <a:lstStyle/>
                    <a:p>
                      <a:pPr algn="ctr"/>
                      <a:r>
                        <a:rPr lang="en-US" altLang="zh-TW" sz="1800" dirty="0"/>
                        <a:t>2</a:t>
                      </a:r>
                      <a:endParaRPr lang="zh-TW" altLang="en-US" sz="1800" dirty="0"/>
                    </a:p>
                  </a:txBody>
                  <a:tcPr marL="91430" marR="91430" marT="45736" marB="45736">
                    <a:solidFill>
                      <a:schemeClr val="bg1">
                        <a:lumMod val="95000"/>
                      </a:schemeClr>
                    </a:solidFill>
                  </a:tcPr>
                </a:tc>
                <a:tc>
                  <a:txBody>
                    <a:bodyPr/>
                    <a:lstStyle/>
                    <a:p>
                      <a:pPr algn="ctr"/>
                      <a:r>
                        <a:rPr lang="en-US" altLang="zh-TW" sz="1800" dirty="0"/>
                        <a:t>John</a:t>
                      </a:r>
                      <a:endParaRPr lang="zh-TW" altLang="en-US" sz="1800" dirty="0"/>
                    </a:p>
                  </a:txBody>
                  <a:tcPr marL="91430" marR="91430" marT="45736" marB="45736">
                    <a:solidFill>
                      <a:schemeClr val="bg1">
                        <a:lumMod val="95000"/>
                      </a:schemeClr>
                    </a:solidFill>
                  </a:tcPr>
                </a:tc>
                <a:tc>
                  <a:txBody>
                    <a:bodyPr/>
                    <a:lstStyle/>
                    <a:p>
                      <a:pPr algn="ctr"/>
                      <a:r>
                        <a:rPr lang="en-US" altLang="zh-TW" sz="1800" dirty="0"/>
                        <a:t>2</a:t>
                      </a:r>
                      <a:endParaRPr lang="zh-TW" altLang="en-US" sz="1800" dirty="0"/>
                    </a:p>
                  </a:txBody>
                  <a:tcPr marL="91430" marR="91430" marT="45736" marB="45736">
                    <a:solidFill>
                      <a:schemeClr val="bg1">
                        <a:lumMod val="95000"/>
                      </a:schemeClr>
                    </a:solidFill>
                  </a:tcPr>
                </a:tc>
                <a:tc>
                  <a:txBody>
                    <a:bodyPr/>
                    <a:lstStyle/>
                    <a:p>
                      <a:pPr algn="ctr"/>
                      <a:r>
                        <a:rPr lang="en-US" altLang="zh-TW" sz="1800" dirty="0"/>
                        <a:t>20</a:t>
                      </a:r>
                      <a:endParaRPr lang="zh-TW" altLang="en-US" sz="1800" dirty="0"/>
                    </a:p>
                  </a:txBody>
                  <a:tcPr marL="91430" marR="91430" marT="45736" marB="45736">
                    <a:solidFill>
                      <a:schemeClr val="bg1">
                        <a:lumMod val="95000"/>
                      </a:schemeClr>
                    </a:solidFill>
                  </a:tcPr>
                </a:tc>
                <a:extLst>
                  <a:ext uri="{0D108BD9-81ED-4DB2-BD59-A6C34878D82A}">
                    <a16:rowId xmlns="" xmlns:a16="http://schemas.microsoft.com/office/drawing/2014/main" val="10002"/>
                  </a:ext>
                </a:extLst>
              </a:tr>
              <a:tr h="365886">
                <a:tc>
                  <a:txBody>
                    <a:bodyPr/>
                    <a:lstStyle/>
                    <a:p>
                      <a:pPr algn="ctr"/>
                      <a:r>
                        <a:rPr lang="en-US" altLang="zh-TW" sz="1800" dirty="0"/>
                        <a:t>3</a:t>
                      </a:r>
                      <a:endParaRPr lang="zh-TW" altLang="en-US" sz="1800" dirty="0"/>
                    </a:p>
                  </a:txBody>
                  <a:tcPr marL="91430" marR="91430" marT="45736" marB="45736">
                    <a:solidFill>
                      <a:schemeClr val="bg1">
                        <a:lumMod val="95000"/>
                      </a:schemeClr>
                    </a:solidFill>
                  </a:tcPr>
                </a:tc>
                <a:tc>
                  <a:txBody>
                    <a:bodyPr/>
                    <a:lstStyle/>
                    <a:p>
                      <a:pPr algn="ctr"/>
                      <a:r>
                        <a:rPr lang="en-US" altLang="zh-TW" sz="1800" dirty="0"/>
                        <a:t>Mary</a:t>
                      </a:r>
                      <a:endParaRPr lang="zh-TW" altLang="en-US" sz="1800" dirty="0"/>
                    </a:p>
                  </a:txBody>
                  <a:tcPr marL="91430" marR="91430" marT="45736" marB="45736">
                    <a:solidFill>
                      <a:schemeClr val="bg1">
                        <a:lumMod val="95000"/>
                      </a:schemeClr>
                    </a:solidFill>
                  </a:tcPr>
                </a:tc>
                <a:tc>
                  <a:txBody>
                    <a:bodyPr/>
                    <a:lstStyle/>
                    <a:p>
                      <a:pPr algn="ctr"/>
                      <a:r>
                        <a:rPr lang="en-US" altLang="zh-TW" sz="1800" dirty="0"/>
                        <a:t>4</a:t>
                      </a:r>
                      <a:endParaRPr lang="zh-TW" altLang="en-US" sz="1800" dirty="0"/>
                    </a:p>
                  </a:txBody>
                  <a:tcPr marL="91430" marR="91430" marT="45736" marB="45736">
                    <a:solidFill>
                      <a:schemeClr val="bg1">
                        <a:lumMod val="95000"/>
                      </a:schemeClr>
                    </a:solidFill>
                  </a:tcPr>
                </a:tc>
                <a:tc>
                  <a:txBody>
                    <a:bodyPr/>
                    <a:lstStyle/>
                    <a:p>
                      <a:pPr algn="ctr"/>
                      <a:r>
                        <a:rPr lang="en-US" altLang="zh-TW" sz="1800" dirty="0"/>
                        <a:t>21</a:t>
                      </a:r>
                    </a:p>
                  </a:txBody>
                  <a:tcPr marL="91430" marR="91430" marT="45736" marB="45736">
                    <a:solidFill>
                      <a:schemeClr val="bg1">
                        <a:lumMod val="95000"/>
                      </a:schemeClr>
                    </a:solidFill>
                  </a:tcPr>
                </a:tc>
                <a:extLst>
                  <a:ext uri="{0D108BD9-81ED-4DB2-BD59-A6C34878D82A}">
                    <a16:rowId xmlns="" xmlns:a16="http://schemas.microsoft.com/office/drawing/2014/main" val="10003"/>
                  </a:ext>
                </a:extLst>
              </a:tr>
              <a:tr h="365886">
                <a:tc>
                  <a:txBody>
                    <a:bodyPr/>
                    <a:lstStyle/>
                    <a:p>
                      <a:pPr algn="ctr"/>
                      <a:r>
                        <a:rPr lang="en-US" altLang="zh-TW" sz="1800" dirty="0"/>
                        <a:t>4</a:t>
                      </a:r>
                      <a:endParaRPr lang="zh-TW" altLang="en-US" sz="1800" dirty="0"/>
                    </a:p>
                  </a:txBody>
                  <a:tcPr marL="91430" marR="91430" marT="45736" marB="45736">
                    <a:solidFill>
                      <a:schemeClr val="bg1">
                        <a:lumMod val="95000"/>
                      </a:schemeClr>
                    </a:solidFill>
                  </a:tcPr>
                </a:tc>
                <a:tc>
                  <a:txBody>
                    <a:bodyPr/>
                    <a:lstStyle/>
                    <a:p>
                      <a:pPr algn="ctr"/>
                      <a:r>
                        <a:rPr lang="en-US" altLang="zh-TW" sz="1800" dirty="0"/>
                        <a:t>David</a:t>
                      </a:r>
                      <a:endParaRPr lang="zh-TW" altLang="en-US" sz="1800" dirty="0"/>
                    </a:p>
                  </a:txBody>
                  <a:tcPr marL="91430" marR="91430" marT="45736" marB="45736">
                    <a:solidFill>
                      <a:schemeClr val="bg1">
                        <a:lumMod val="95000"/>
                      </a:schemeClr>
                    </a:solidFill>
                  </a:tcPr>
                </a:tc>
                <a:tc>
                  <a:txBody>
                    <a:bodyPr/>
                    <a:lstStyle/>
                    <a:p>
                      <a:pPr algn="ctr"/>
                      <a:r>
                        <a:rPr lang="en-US" altLang="zh-TW" sz="1800" dirty="0"/>
                        <a:t>3</a:t>
                      </a:r>
                      <a:endParaRPr lang="zh-TW" altLang="en-US" sz="1800" dirty="0"/>
                    </a:p>
                  </a:txBody>
                  <a:tcPr marL="91430" marR="91430" marT="45736" marB="45736">
                    <a:solidFill>
                      <a:schemeClr val="bg1">
                        <a:lumMod val="95000"/>
                      </a:schemeClr>
                    </a:solidFill>
                  </a:tcPr>
                </a:tc>
                <a:tc>
                  <a:txBody>
                    <a:bodyPr/>
                    <a:lstStyle/>
                    <a:p>
                      <a:pPr algn="ctr"/>
                      <a:r>
                        <a:rPr lang="en-US" altLang="zh-TW" sz="1800" dirty="0"/>
                        <a:t>22</a:t>
                      </a:r>
                    </a:p>
                  </a:txBody>
                  <a:tcPr marL="91430" marR="91430" marT="45736" marB="45736">
                    <a:solidFill>
                      <a:schemeClr val="bg1">
                        <a:lumMod val="95000"/>
                      </a:schemeClr>
                    </a:solidFill>
                  </a:tcPr>
                </a:tc>
                <a:extLst>
                  <a:ext uri="{0D108BD9-81ED-4DB2-BD59-A6C34878D82A}">
                    <a16:rowId xmlns="" xmlns:a16="http://schemas.microsoft.com/office/drawing/2014/main" val="10004"/>
                  </a:ext>
                </a:extLst>
              </a:tr>
            </a:tbl>
          </a:graphicData>
        </a:graphic>
      </p:graphicFrame>
      <p:sp>
        <p:nvSpPr>
          <p:cNvPr id="12" name="Text Box 408"/>
          <p:cNvSpPr txBox="1">
            <a:spLocks noChangeArrowheads="1"/>
          </p:cNvSpPr>
          <p:nvPr/>
        </p:nvSpPr>
        <p:spPr bwMode="auto">
          <a:xfrm>
            <a:off x="1799804" y="3646204"/>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800" b="1" dirty="0">
                <a:latin typeface="Arial" charset="0"/>
              </a:rPr>
              <a:t>S1</a:t>
            </a:r>
          </a:p>
        </p:txBody>
      </p:sp>
      <p:sp>
        <p:nvSpPr>
          <p:cNvPr id="15" name="Text Box 408"/>
          <p:cNvSpPr txBox="1">
            <a:spLocks noChangeArrowheads="1"/>
          </p:cNvSpPr>
          <p:nvPr/>
        </p:nvSpPr>
        <p:spPr bwMode="auto">
          <a:xfrm>
            <a:off x="1799804" y="5586938"/>
            <a:ext cx="107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800" b="1" dirty="0">
                <a:latin typeface="Arial" charset="0"/>
              </a:rPr>
              <a:t>S2</a:t>
            </a:r>
          </a:p>
        </p:txBody>
      </p:sp>
      <p:sp>
        <p:nvSpPr>
          <p:cNvPr id="3" name="Rectangle 2"/>
          <p:cNvSpPr/>
          <p:nvPr/>
        </p:nvSpPr>
        <p:spPr>
          <a:xfrm>
            <a:off x="5144856" y="1497951"/>
            <a:ext cx="914033" cy="369332"/>
          </a:xfrm>
          <a:prstGeom prst="rect">
            <a:avLst/>
          </a:prstGeom>
        </p:spPr>
        <p:txBody>
          <a:bodyPr wrap="none">
            <a:spAutoFit/>
          </a:bodyPr>
          <a:lstStyle/>
          <a:p>
            <a:pPr eaLnBrk="1" hangingPunct="1"/>
            <a:r>
              <a:rPr lang="en-US" altLang="zh-TW" dirty="0">
                <a:latin typeface="+mn-lt"/>
                <a:sym typeface="Symbol" pitchFamily="18" charset="2"/>
              </a:rPr>
              <a:t>S1 </a:t>
            </a:r>
            <a:r>
              <a:rPr lang="en-US" altLang="zh-TW" b="1" dirty="0">
                <a:latin typeface="+mn-lt"/>
                <a:sym typeface="Symbol" pitchFamily="18" charset="2"/>
              </a:rPr>
              <a:t></a:t>
            </a:r>
            <a:r>
              <a:rPr lang="en-US" altLang="zh-TW" dirty="0">
                <a:latin typeface="+mn-lt"/>
                <a:sym typeface="Symbol" pitchFamily="18" charset="2"/>
              </a:rPr>
              <a:t> S2</a:t>
            </a:r>
            <a:endParaRPr lang="zh-TW" altLang="en-US" i="1" dirty="0">
              <a:solidFill>
                <a:srgbClr val="C00000"/>
              </a:solidFill>
              <a:latin typeface="+mn-lt"/>
            </a:endParaRPr>
          </a:p>
        </p:txBody>
      </p:sp>
      <p:graphicFrame>
        <p:nvGraphicFramePr>
          <p:cNvPr id="16" name="表格 9"/>
          <p:cNvGraphicFramePr>
            <a:graphicFrameLocks noGrp="1"/>
          </p:cNvGraphicFramePr>
          <p:nvPr>
            <p:extLst>
              <p:ext uri="{D42A27DB-BD31-4B8C-83A1-F6EECF244321}">
                <p14:modId xmlns:p14="http://schemas.microsoft.com/office/powerpoint/2010/main" val="999311362"/>
              </p:ext>
            </p:extLst>
          </p:nvPr>
        </p:nvGraphicFramePr>
        <p:xfrm>
          <a:off x="5227255" y="4001084"/>
          <a:ext cx="3455988" cy="741364"/>
        </p:xfrm>
        <a:graphic>
          <a:graphicData uri="http://schemas.openxmlformats.org/drawingml/2006/table">
            <a:tbl>
              <a:tblPr firstRow="1" bandRow="1">
                <a:tableStyleId>{5940675A-B579-460E-94D1-54222C63F5DA}</a:tableStyleId>
              </a:tblPr>
              <a:tblGrid>
                <a:gridCol w="863997">
                  <a:extLst>
                    <a:ext uri="{9D8B030D-6E8A-4147-A177-3AD203B41FA5}">
                      <a16:colId xmlns="" xmlns:a16="http://schemas.microsoft.com/office/drawing/2014/main" val="20000"/>
                    </a:ext>
                  </a:extLst>
                </a:gridCol>
                <a:gridCol w="863997">
                  <a:extLst>
                    <a:ext uri="{9D8B030D-6E8A-4147-A177-3AD203B41FA5}">
                      <a16:colId xmlns="" xmlns:a16="http://schemas.microsoft.com/office/drawing/2014/main" val="20001"/>
                    </a:ext>
                  </a:extLst>
                </a:gridCol>
                <a:gridCol w="863997">
                  <a:extLst>
                    <a:ext uri="{9D8B030D-6E8A-4147-A177-3AD203B41FA5}">
                      <a16:colId xmlns="" xmlns:a16="http://schemas.microsoft.com/office/drawing/2014/main" val="20002"/>
                    </a:ext>
                  </a:extLst>
                </a:gridCol>
                <a:gridCol w="863997">
                  <a:extLst>
                    <a:ext uri="{9D8B030D-6E8A-4147-A177-3AD203B41FA5}">
                      <a16:colId xmlns="" xmlns:a16="http://schemas.microsoft.com/office/drawing/2014/main" val="20003"/>
                    </a:ext>
                  </a:extLst>
                </a:gridCol>
              </a:tblGrid>
              <a:tr h="370682">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00" marB="45700">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00" marB="45700">
                    <a:solidFill>
                      <a:schemeClr val="tx1">
                        <a:lumMod val="75000"/>
                        <a:lumOff val="25000"/>
                      </a:schemeClr>
                    </a:solidFill>
                  </a:tcPr>
                </a:tc>
                <a:extLst>
                  <a:ext uri="{0D108BD9-81ED-4DB2-BD59-A6C34878D82A}">
                    <a16:rowId xmlns="" xmlns:a16="http://schemas.microsoft.com/office/drawing/2014/main" val="10000"/>
                  </a:ext>
                </a:extLst>
              </a:tr>
              <a:tr h="370682">
                <a:tc>
                  <a:txBody>
                    <a:bodyPr/>
                    <a:lstStyle/>
                    <a:p>
                      <a:pPr algn="ctr"/>
                      <a:r>
                        <a:rPr lang="en-US" altLang="zh-TW" sz="1800" dirty="0"/>
                        <a:t>1</a:t>
                      </a:r>
                      <a:endParaRPr lang="zh-TW" altLang="en-US" sz="1800" dirty="0"/>
                    </a:p>
                  </a:txBody>
                  <a:tcPr marL="91430" marR="91430" marT="45700" marB="45700">
                    <a:solidFill>
                      <a:schemeClr val="bg1">
                        <a:lumMod val="95000"/>
                      </a:schemeClr>
                    </a:solidFill>
                  </a:tcPr>
                </a:tc>
                <a:tc>
                  <a:txBody>
                    <a:bodyPr/>
                    <a:lstStyle/>
                    <a:p>
                      <a:pPr algn="ctr"/>
                      <a:r>
                        <a:rPr lang="en-US" altLang="zh-TW" sz="1800" dirty="0"/>
                        <a:t>Peter</a:t>
                      </a:r>
                      <a:endParaRPr lang="zh-TW" altLang="en-US" sz="1800" dirty="0"/>
                    </a:p>
                  </a:txBody>
                  <a:tcPr marL="91430" marR="91430" marT="45700" marB="45700">
                    <a:solidFill>
                      <a:schemeClr val="bg1">
                        <a:lumMod val="95000"/>
                      </a:schemeClr>
                    </a:solidFill>
                  </a:tcPr>
                </a:tc>
                <a:tc>
                  <a:txBody>
                    <a:bodyPr/>
                    <a:lstStyle/>
                    <a:p>
                      <a:pPr algn="ctr"/>
                      <a:r>
                        <a:rPr lang="en-US" altLang="zh-TW" sz="1800" dirty="0"/>
                        <a:t>3</a:t>
                      </a:r>
                      <a:endParaRPr lang="zh-TW" altLang="en-US" sz="1800" dirty="0"/>
                    </a:p>
                  </a:txBody>
                  <a:tcPr marL="91430" marR="91430" marT="45700" marB="45700">
                    <a:solidFill>
                      <a:schemeClr val="bg1">
                        <a:lumMod val="95000"/>
                      </a:schemeClr>
                    </a:solidFill>
                  </a:tcPr>
                </a:tc>
                <a:tc>
                  <a:txBody>
                    <a:bodyPr/>
                    <a:lstStyle/>
                    <a:p>
                      <a:pPr algn="ctr"/>
                      <a:r>
                        <a:rPr lang="en-US" altLang="zh-TW" sz="1800" dirty="0"/>
                        <a:t>22</a:t>
                      </a:r>
                      <a:endParaRPr lang="zh-TW" altLang="en-US" sz="1800" dirty="0"/>
                    </a:p>
                  </a:txBody>
                  <a:tcPr marL="91430" marR="91430" marT="45700" marB="45700">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8" name="Rectangle 7"/>
          <p:cNvSpPr/>
          <p:nvPr/>
        </p:nvSpPr>
        <p:spPr>
          <a:xfrm>
            <a:off x="5198556" y="3707740"/>
            <a:ext cx="806631" cy="369332"/>
          </a:xfrm>
          <a:prstGeom prst="rect">
            <a:avLst/>
          </a:prstGeom>
        </p:spPr>
        <p:txBody>
          <a:bodyPr wrap="none">
            <a:spAutoFit/>
          </a:bodyPr>
          <a:lstStyle/>
          <a:p>
            <a:pPr eaLnBrk="1" hangingPunct="1"/>
            <a:r>
              <a:rPr lang="en-US" altLang="zh-TW" dirty="0">
                <a:latin typeface="+mn-lt"/>
              </a:rPr>
              <a:t>S1 </a:t>
            </a:r>
            <a:r>
              <a:rPr lang="en-US" altLang="zh-TW" dirty="0">
                <a:latin typeface="+mn-lt"/>
                <a:sym typeface="Symbol" pitchFamily="18" charset="2"/>
              </a:rPr>
              <a:t>- S2</a:t>
            </a:r>
          </a:p>
        </p:txBody>
      </p:sp>
      <p:graphicFrame>
        <p:nvGraphicFramePr>
          <p:cNvPr id="17" name="表格 7"/>
          <p:cNvGraphicFramePr>
            <a:graphicFrameLocks noGrp="1"/>
          </p:cNvGraphicFramePr>
          <p:nvPr>
            <p:extLst>
              <p:ext uri="{D42A27DB-BD31-4B8C-83A1-F6EECF244321}">
                <p14:modId xmlns:p14="http://schemas.microsoft.com/office/powerpoint/2010/main" val="450998385"/>
              </p:ext>
            </p:extLst>
          </p:nvPr>
        </p:nvGraphicFramePr>
        <p:xfrm>
          <a:off x="5227255" y="5171137"/>
          <a:ext cx="3455988" cy="1112838"/>
        </p:xfrm>
        <a:graphic>
          <a:graphicData uri="http://schemas.openxmlformats.org/drawingml/2006/table">
            <a:tbl>
              <a:tblPr firstRow="1" bandRow="1">
                <a:tableStyleId>{5940675A-B579-460E-94D1-54222C63F5DA}</a:tableStyleId>
              </a:tblPr>
              <a:tblGrid>
                <a:gridCol w="863997">
                  <a:extLst>
                    <a:ext uri="{9D8B030D-6E8A-4147-A177-3AD203B41FA5}">
                      <a16:colId xmlns="" xmlns:a16="http://schemas.microsoft.com/office/drawing/2014/main" val="20000"/>
                    </a:ext>
                  </a:extLst>
                </a:gridCol>
                <a:gridCol w="863997">
                  <a:extLst>
                    <a:ext uri="{9D8B030D-6E8A-4147-A177-3AD203B41FA5}">
                      <a16:colId xmlns="" xmlns:a16="http://schemas.microsoft.com/office/drawing/2014/main" val="20001"/>
                    </a:ext>
                  </a:extLst>
                </a:gridCol>
                <a:gridCol w="863997">
                  <a:extLst>
                    <a:ext uri="{9D8B030D-6E8A-4147-A177-3AD203B41FA5}">
                      <a16:colId xmlns="" xmlns:a16="http://schemas.microsoft.com/office/drawing/2014/main" val="20002"/>
                    </a:ext>
                  </a:extLst>
                </a:gridCol>
                <a:gridCol w="863997">
                  <a:extLst>
                    <a:ext uri="{9D8B030D-6E8A-4147-A177-3AD203B41FA5}">
                      <a16:colId xmlns="" xmlns:a16="http://schemas.microsoft.com/office/drawing/2014/main" val="20003"/>
                    </a:ext>
                  </a:extLst>
                </a:gridCol>
              </a:tblGrid>
              <a:tr h="370946">
                <a:tc>
                  <a:txBody>
                    <a:bodyPr/>
                    <a:lstStyle/>
                    <a:p>
                      <a:pPr algn="ctr"/>
                      <a:r>
                        <a:rPr lang="en-US" altLang="zh-TW" sz="1800" dirty="0" err="1">
                          <a:solidFill>
                            <a:schemeClr val="bg1"/>
                          </a:solidFill>
                        </a:rPr>
                        <a:t>sid</a:t>
                      </a:r>
                      <a:endParaRPr lang="zh-TW" altLang="en-US" sz="1800" dirty="0">
                        <a:solidFill>
                          <a:schemeClr val="bg1"/>
                        </a:solidFill>
                      </a:endParaRPr>
                    </a:p>
                  </a:txBody>
                  <a:tcPr marL="91430" marR="91430" marT="45733" marB="45733">
                    <a:solidFill>
                      <a:schemeClr val="tx1">
                        <a:lumMod val="75000"/>
                        <a:lumOff val="25000"/>
                      </a:schemeClr>
                    </a:solidFill>
                  </a:tcPr>
                </a:tc>
                <a:tc>
                  <a:txBody>
                    <a:bodyPr/>
                    <a:lstStyle/>
                    <a:p>
                      <a:pPr algn="ctr"/>
                      <a:r>
                        <a:rPr lang="en-US" altLang="zh-TW" sz="1800" dirty="0">
                          <a:solidFill>
                            <a:schemeClr val="bg1"/>
                          </a:solidFill>
                        </a:rPr>
                        <a:t>name</a:t>
                      </a:r>
                      <a:endParaRPr lang="zh-TW" altLang="en-US" sz="1800" dirty="0">
                        <a:solidFill>
                          <a:schemeClr val="bg1"/>
                        </a:solidFill>
                      </a:endParaRPr>
                    </a:p>
                  </a:txBody>
                  <a:tcPr marL="91430" marR="91430" marT="45733" marB="45733">
                    <a:solidFill>
                      <a:schemeClr val="tx1">
                        <a:lumMod val="75000"/>
                        <a:lumOff val="25000"/>
                      </a:schemeClr>
                    </a:solidFill>
                  </a:tcPr>
                </a:tc>
                <a:tc>
                  <a:txBody>
                    <a:bodyPr/>
                    <a:lstStyle/>
                    <a:p>
                      <a:pPr algn="ctr"/>
                      <a:r>
                        <a:rPr lang="en-US" altLang="zh-TW" sz="1800" dirty="0">
                          <a:solidFill>
                            <a:schemeClr val="bg1"/>
                          </a:solidFill>
                        </a:rPr>
                        <a:t>year</a:t>
                      </a:r>
                      <a:endParaRPr lang="zh-TW" altLang="en-US" sz="1800" dirty="0">
                        <a:solidFill>
                          <a:schemeClr val="bg1"/>
                        </a:solidFill>
                      </a:endParaRPr>
                    </a:p>
                  </a:txBody>
                  <a:tcPr marL="91430" marR="91430" marT="45733" marB="45733">
                    <a:solidFill>
                      <a:schemeClr val="tx1">
                        <a:lumMod val="75000"/>
                        <a:lumOff val="25000"/>
                      </a:schemeClr>
                    </a:solidFill>
                  </a:tcPr>
                </a:tc>
                <a:tc>
                  <a:txBody>
                    <a:bodyPr/>
                    <a:lstStyle/>
                    <a:p>
                      <a:pPr algn="ctr"/>
                      <a:r>
                        <a:rPr lang="en-US" altLang="zh-TW" sz="1800" dirty="0">
                          <a:solidFill>
                            <a:schemeClr val="bg1"/>
                          </a:solidFill>
                        </a:rPr>
                        <a:t>age</a:t>
                      </a:r>
                      <a:endParaRPr lang="zh-TW" altLang="en-US" sz="1800" dirty="0">
                        <a:solidFill>
                          <a:schemeClr val="bg1"/>
                        </a:solidFill>
                      </a:endParaRPr>
                    </a:p>
                  </a:txBody>
                  <a:tcPr marL="91430" marR="91430" marT="45733" marB="45733">
                    <a:solidFill>
                      <a:schemeClr val="tx1">
                        <a:lumMod val="75000"/>
                        <a:lumOff val="25000"/>
                      </a:schemeClr>
                    </a:solidFill>
                  </a:tcPr>
                </a:tc>
                <a:extLst>
                  <a:ext uri="{0D108BD9-81ED-4DB2-BD59-A6C34878D82A}">
                    <a16:rowId xmlns="" xmlns:a16="http://schemas.microsoft.com/office/drawing/2014/main" val="10000"/>
                  </a:ext>
                </a:extLst>
              </a:tr>
              <a:tr h="370946">
                <a:tc>
                  <a:txBody>
                    <a:bodyPr/>
                    <a:lstStyle/>
                    <a:p>
                      <a:pPr algn="ctr"/>
                      <a:r>
                        <a:rPr lang="en-US" altLang="zh-TW" sz="1800" dirty="0"/>
                        <a:t>2</a:t>
                      </a:r>
                      <a:endParaRPr lang="zh-TW" altLang="en-US" sz="1800" dirty="0"/>
                    </a:p>
                  </a:txBody>
                  <a:tcPr marL="91430" marR="91430" marT="45733" marB="45733">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John</a:t>
                      </a:r>
                      <a:endParaRPr lang="zh-TW" altLang="en-US" sz="1800" dirty="0"/>
                    </a:p>
                  </a:txBody>
                  <a:tcPr marL="91430" marR="91430" marT="45733" marB="45733">
                    <a:solidFill>
                      <a:schemeClr val="bg1">
                        <a:lumMod val="95000"/>
                      </a:schemeClr>
                    </a:solidFill>
                  </a:tcPr>
                </a:tc>
                <a:tc>
                  <a:txBody>
                    <a:bodyPr/>
                    <a:lstStyle/>
                    <a:p>
                      <a:pPr algn="ctr"/>
                      <a:r>
                        <a:rPr lang="en-US" altLang="zh-TW" sz="1800" dirty="0"/>
                        <a:t>2</a:t>
                      </a:r>
                      <a:endParaRPr lang="zh-TW" altLang="en-US" sz="1800" dirty="0"/>
                    </a:p>
                  </a:txBody>
                  <a:tcPr marL="91430" marR="91430" marT="45733" marB="45733">
                    <a:solidFill>
                      <a:schemeClr val="bg1">
                        <a:lumMod val="95000"/>
                      </a:schemeClr>
                    </a:solidFill>
                  </a:tcPr>
                </a:tc>
                <a:tc>
                  <a:txBody>
                    <a:bodyPr/>
                    <a:lstStyle/>
                    <a:p>
                      <a:pPr algn="ctr"/>
                      <a:r>
                        <a:rPr lang="en-US" altLang="zh-TW" sz="1800" dirty="0"/>
                        <a:t>20</a:t>
                      </a:r>
                      <a:endParaRPr lang="zh-TW" altLang="en-US" sz="1800" dirty="0"/>
                    </a:p>
                  </a:txBody>
                  <a:tcPr marL="91430" marR="91430" marT="45733" marB="45733">
                    <a:solidFill>
                      <a:schemeClr val="bg1">
                        <a:lumMod val="95000"/>
                      </a:schemeClr>
                    </a:solidFill>
                  </a:tcPr>
                </a:tc>
                <a:extLst>
                  <a:ext uri="{0D108BD9-81ED-4DB2-BD59-A6C34878D82A}">
                    <a16:rowId xmlns="" xmlns:a16="http://schemas.microsoft.com/office/drawing/2014/main" val="10001"/>
                  </a:ext>
                </a:extLst>
              </a:tr>
              <a:tr h="370946">
                <a:tc>
                  <a:txBody>
                    <a:bodyPr/>
                    <a:lstStyle/>
                    <a:p>
                      <a:pPr algn="ctr"/>
                      <a:r>
                        <a:rPr lang="en-US" altLang="zh-TW" sz="1800" dirty="0"/>
                        <a:t>3</a:t>
                      </a:r>
                      <a:endParaRPr lang="zh-TW" altLang="en-US" sz="1800" dirty="0"/>
                    </a:p>
                  </a:txBody>
                  <a:tcPr marL="91430" marR="91430" marT="45733" marB="45733">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800" dirty="0"/>
                        <a:t>Mary</a:t>
                      </a:r>
                      <a:endParaRPr lang="zh-TW" altLang="en-US" sz="1800" dirty="0"/>
                    </a:p>
                  </a:txBody>
                  <a:tcPr marL="91430" marR="91430" marT="45733" marB="45733">
                    <a:solidFill>
                      <a:schemeClr val="bg1">
                        <a:lumMod val="95000"/>
                      </a:schemeClr>
                    </a:solidFill>
                  </a:tcPr>
                </a:tc>
                <a:tc>
                  <a:txBody>
                    <a:bodyPr/>
                    <a:lstStyle/>
                    <a:p>
                      <a:pPr algn="ctr"/>
                      <a:r>
                        <a:rPr lang="en-US" altLang="zh-TW" sz="1800" dirty="0"/>
                        <a:t>4</a:t>
                      </a:r>
                      <a:endParaRPr lang="zh-TW" altLang="en-US" sz="1800" dirty="0"/>
                    </a:p>
                  </a:txBody>
                  <a:tcPr marL="91430" marR="91430" marT="45733" marB="45733">
                    <a:solidFill>
                      <a:schemeClr val="bg1">
                        <a:lumMod val="95000"/>
                      </a:schemeClr>
                    </a:solidFill>
                  </a:tcPr>
                </a:tc>
                <a:tc>
                  <a:txBody>
                    <a:bodyPr/>
                    <a:lstStyle/>
                    <a:p>
                      <a:pPr algn="ctr"/>
                      <a:r>
                        <a:rPr lang="en-US" altLang="zh-TW" sz="1800" dirty="0"/>
                        <a:t>21</a:t>
                      </a:r>
                      <a:endParaRPr lang="zh-TW" altLang="en-US" sz="1800" dirty="0"/>
                    </a:p>
                  </a:txBody>
                  <a:tcPr marL="91430" marR="91430" marT="45733" marB="45733">
                    <a:solidFill>
                      <a:schemeClr val="bg1">
                        <a:lumMod val="95000"/>
                      </a:schemeClr>
                    </a:solidFill>
                  </a:tcPr>
                </a:tc>
                <a:extLst>
                  <a:ext uri="{0D108BD9-81ED-4DB2-BD59-A6C34878D82A}">
                    <a16:rowId xmlns="" xmlns:a16="http://schemas.microsoft.com/office/drawing/2014/main" val="10002"/>
                  </a:ext>
                </a:extLst>
              </a:tr>
            </a:tbl>
          </a:graphicData>
        </a:graphic>
      </p:graphicFrame>
      <p:sp>
        <p:nvSpPr>
          <p:cNvPr id="9" name="Rectangle 8"/>
          <p:cNvSpPr/>
          <p:nvPr/>
        </p:nvSpPr>
        <p:spPr>
          <a:xfrm>
            <a:off x="5173238" y="4869160"/>
            <a:ext cx="914033" cy="369332"/>
          </a:xfrm>
          <a:prstGeom prst="rect">
            <a:avLst/>
          </a:prstGeom>
        </p:spPr>
        <p:txBody>
          <a:bodyPr wrap="none">
            <a:spAutoFit/>
          </a:bodyPr>
          <a:lstStyle/>
          <a:p>
            <a:pPr eaLnBrk="1" hangingPunct="1"/>
            <a:r>
              <a:rPr lang="en-US" altLang="zh-TW" dirty="0">
                <a:latin typeface="+mn-lt"/>
              </a:rPr>
              <a:t>S1 </a:t>
            </a:r>
            <a:r>
              <a:rPr lang="en-US" altLang="zh-TW" b="1" dirty="0">
                <a:latin typeface="+mn-lt"/>
                <a:sym typeface="Symbol" pitchFamily="18" charset="2"/>
              </a:rPr>
              <a:t></a:t>
            </a:r>
            <a:r>
              <a:rPr lang="en-US" altLang="zh-TW" dirty="0">
                <a:latin typeface="+mn-lt"/>
                <a:sym typeface="Symbol" pitchFamily="18" charset="2"/>
              </a:rPr>
              <a:t> S2</a:t>
            </a:r>
          </a:p>
        </p:txBody>
      </p:sp>
      <p:sp>
        <p:nvSpPr>
          <p:cNvPr id="18" name="投影片編號版面配置區 19"/>
          <p:cNvSpPr txBox="1">
            <a:spLocks/>
          </p:cNvSpPr>
          <p:nvPr/>
        </p:nvSpPr>
        <p:spPr>
          <a:xfrm>
            <a:off x="6553200" y="6356350"/>
            <a:ext cx="2133600" cy="365125"/>
          </a:xfrm>
          <a:prstGeom prst="rect">
            <a:avLst/>
          </a:prstGeom>
        </p:spPr>
        <p:txBody>
          <a:bodyPr vert="horz" lIns="91440" tIns="45720" rIns="91440" bIns="45720" rtlCol="0" anchor="ctr"/>
          <a:lstStyle>
            <a:defPPr>
              <a:defRPr lang="zh-TW"/>
            </a:defPPr>
            <a:lvl1pPr algn="r" rtl="0" fontAlgn="auto">
              <a:spcBef>
                <a:spcPts val="0"/>
              </a:spcBef>
              <a:spcAft>
                <a:spcPts val="0"/>
              </a:spcAft>
              <a:defRPr kumimoji="0" sz="1200" kern="1200">
                <a:solidFill>
                  <a:schemeClr val="tx1">
                    <a:tint val="75000"/>
                  </a:schemeClr>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defRPr/>
            </a:pPr>
            <a:r>
              <a:rPr lang="en-US" altLang="zh-TW" dirty="0"/>
              <a:t>6</a:t>
            </a:r>
            <a:endParaRPr lang="zh-TW" altLang="en-US" dirty="0"/>
          </a:p>
        </p:txBody>
      </p:sp>
      <p:sp>
        <p:nvSpPr>
          <p:cNvPr id="19" name="圓角矩形 18"/>
          <p:cNvSpPr/>
          <p:nvPr/>
        </p:nvSpPr>
        <p:spPr>
          <a:xfrm>
            <a:off x="608740" y="6086475"/>
            <a:ext cx="4320480" cy="539750"/>
          </a:xfrm>
          <a:prstGeom prst="roundRect">
            <a:avLst/>
          </a:prstGeom>
          <a:solidFill>
            <a:schemeClr val="accent1">
              <a:lumMod val="20000"/>
              <a:lumOff val="80000"/>
            </a:schemeClr>
          </a:solidFill>
          <a:ln>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2800" dirty="0">
                <a:solidFill>
                  <a:schemeClr val="tx1"/>
                </a:solidFill>
                <a:sym typeface="Symbol" pitchFamily="18" charset="2"/>
              </a:rPr>
              <a:t>S1  S2 = S1 – (S1 – S2)</a:t>
            </a:r>
          </a:p>
        </p:txBody>
      </p:sp>
    </p:spTree>
    <p:extLst>
      <p:ext uri="{BB962C8B-B14F-4D97-AF65-F5344CB8AC3E}">
        <p14:creationId xmlns:p14="http://schemas.microsoft.com/office/powerpoint/2010/main" val="2877939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內容版面配置區 2"/>
          <p:cNvSpPr>
            <a:spLocks noGrp="1"/>
          </p:cNvSpPr>
          <p:nvPr>
            <p:ph idx="1"/>
          </p:nvPr>
        </p:nvSpPr>
        <p:spPr>
          <a:xfrm>
            <a:off x="457200" y="1600200"/>
            <a:ext cx="8229600" cy="4525963"/>
          </a:xfrm>
        </p:spPr>
        <p:txBody>
          <a:bodyPr/>
          <a:lstStyle/>
          <a:p>
            <a:pPr eaLnBrk="1" hangingPunct="1"/>
            <a:r>
              <a:rPr lang="en-US" altLang="zh-TW" dirty="0"/>
              <a:t>R3 := R1 X R2</a:t>
            </a:r>
          </a:p>
          <a:p>
            <a:pPr lvl="1" eaLnBrk="1" hangingPunct="1"/>
            <a:r>
              <a:rPr lang="en-US" altLang="zh-CN" dirty="0"/>
              <a:t>Pair each tuple </a:t>
            </a:r>
            <a:r>
              <a:rPr lang="en-US" altLang="zh-CN" dirty="0">
                <a:solidFill>
                  <a:schemeClr val="accent2"/>
                </a:solidFill>
              </a:rPr>
              <a:t>t1</a:t>
            </a:r>
            <a:r>
              <a:rPr lang="en-US" altLang="zh-CN" dirty="0"/>
              <a:t> of R1 with each tuple </a:t>
            </a:r>
            <a:r>
              <a:rPr lang="en-US" altLang="zh-CN" dirty="0">
                <a:solidFill>
                  <a:schemeClr val="accent2"/>
                </a:solidFill>
              </a:rPr>
              <a:t>t2</a:t>
            </a:r>
            <a:r>
              <a:rPr lang="en-US" altLang="zh-CN" dirty="0"/>
              <a:t> of R2.</a:t>
            </a:r>
          </a:p>
          <a:p>
            <a:pPr lvl="1" eaLnBrk="1" hangingPunct="1"/>
            <a:r>
              <a:rPr lang="en-US" altLang="zh-CN" dirty="0"/>
              <a:t>Concatenation </a:t>
            </a:r>
            <a:r>
              <a:rPr lang="en-US" altLang="zh-CN" dirty="0">
                <a:solidFill>
                  <a:schemeClr val="accent2"/>
                </a:solidFill>
              </a:rPr>
              <a:t>t1t2</a:t>
            </a:r>
            <a:r>
              <a:rPr lang="en-US" altLang="zh-CN" dirty="0"/>
              <a:t> is a tuple of R3.</a:t>
            </a:r>
          </a:p>
          <a:p>
            <a:pPr eaLnBrk="1" hangingPunct="1"/>
            <a:r>
              <a:rPr lang="en-US" altLang="zh-TW" dirty="0"/>
              <a:t>Example: R1 X R2</a:t>
            </a:r>
            <a:endParaRPr lang="zh-TW" altLang="en-US" dirty="0"/>
          </a:p>
        </p:txBody>
      </p:sp>
      <p:sp>
        <p:nvSpPr>
          <p:cNvPr id="10242" name="標題 1"/>
          <p:cNvSpPr>
            <a:spLocks noGrp="1"/>
          </p:cNvSpPr>
          <p:nvPr>
            <p:ph type="title"/>
          </p:nvPr>
        </p:nvSpPr>
        <p:spPr/>
        <p:txBody>
          <a:bodyPr/>
          <a:lstStyle/>
          <a:p>
            <a:pPr eaLnBrk="1" hangingPunct="1"/>
            <a:r>
              <a:rPr lang="en-US" altLang="zh-TW" b="1" dirty="0"/>
              <a:t>Cartesian Product (</a:t>
            </a:r>
            <a:r>
              <a:rPr lang="en-US" altLang="zh-TW" dirty="0"/>
              <a:t>X</a:t>
            </a:r>
            <a:r>
              <a:rPr lang="en-US" altLang="zh-TW" b="1" dirty="0"/>
              <a:t>)</a:t>
            </a:r>
            <a:endParaRPr lang="zh-TW"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3983421207"/>
              </p:ext>
            </p:extLst>
          </p:nvPr>
        </p:nvGraphicFramePr>
        <p:xfrm>
          <a:off x="919511" y="3959124"/>
          <a:ext cx="1728788" cy="1112838"/>
        </p:xfrm>
        <a:graphic>
          <a:graphicData uri="http://schemas.openxmlformats.org/drawingml/2006/table">
            <a:tbl>
              <a:tblPr firstRow="1" bandRow="1">
                <a:tableStyleId>{5940675A-B579-460E-94D1-54222C63F5DA}</a:tableStyleId>
              </a:tblPr>
              <a:tblGrid>
                <a:gridCol w="864393">
                  <a:extLst>
                    <a:ext uri="{9D8B030D-6E8A-4147-A177-3AD203B41FA5}">
                      <a16:colId xmlns="" xmlns:a16="http://schemas.microsoft.com/office/drawing/2014/main" val="20000"/>
                    </a:ext>
                  </a:extLst>
                </a:gridCol>
                <a:gridCol w="864395">
                  <a:extLst>
                    <a:ext uri="{9D8B030D-6E8A-4147-A177-3AD203B41FA5}">
                      <a16:colId xmlns="" xmlns:a16="http://schemas.microsoft.com/office/drawing/2014/main" val="20001"/>
                    </a:ext>
                  </a:extLst>
                </a:gridCol>
              </a:tblGrid>
              <a:tr h="370946">
                <a:tc>
                  <a:txBody>
                    <a:bodyPr/>
                    <a:lstStyle/>
                    <a:p>
                      <a:pPr algn="ctr"/>
                      <a:r>
                        <a:rPr lang="en-US" altLang="zh-TW" sz="1800" dirty="0">
                          <a:solidFill>
                            <a:schemeClr val="bg1"/>
                          </a:solidFill>
                        </a:rPr>
                        <a:t>A</a:t>
                      </a:r>
                      <a:endParaRPr lang="zh-TW" altLang="en-US" sz="1800" dirty="0">
                        <a:solidFill>
                          <a:schemeClr val="bg1"/>
                        </a:solidFill>
                      </a:endParaRPr>
                    </a:p>
                  </a:txBody>
                  <a:tcPr marL="91472" marR="91472" marT="45733" marB="45733">
                    <a:solidFill>
                      <a:schemeClr val="accent2">
                        <a:lumMod val="75000"/>
                      </a:schemeClr>
                    </a:solidFill>
                  </a:tcPr>
                </a:tc>
                <a:tc>
                  <a:txBody>
                    <a:bodyPr/>
                    <a:lstStyle/>
                    <a:p>
                      <a:pPr algn="ctr"/>
                      <a:r>
                        <a:rPr lang="en-US" altLang="zh-TW" sz="1800" dirty="0">
                          <a:solidFill>
                            <a:schemeClr val="bg1"/>
                          </a:solidFill>
                        </a:rPr>
                        <a:t>B</a:t>
                      </a:r>
                      <a:endParaRPr lang="zh-TW" altLang="en-US" sz="1800" dirty="0">
                        <a:solidFill>
                          <a:schemeClr val="bg1"/>
                        </a:solidFill>
                      </a:endParaRPr>
                    </a:p>
                  </a:txBody>
                  <a:tcPr marL="91472" marR="91472" marT="45733" marB="45733">
                    <a:solidFill>
                      <a:schemeClr val="accent2">
                        <a:lumMod val="75000"/>
                      </a:schemeClr>
                    </a:solidFill>
                  </a:tcPr>
                </a:tc>
                <a:extLst>
                  <a:ext uri="{0D108BD9-81ED-4DB2-BD59-A6C34878D82A}">
                    <a16:rowId xmlns="" xmlns:a16="http://schemas.microsoft.com/office/drawing/2014/main" val="10000"/>
                  </a:ext>
                </a:extLst>
              </a:tr>
              <a:tr h="370946">
                <a:tc>
                  <a:txBody>
                    <a:bodyPr/>
                    <a:lstStyle/>
                    <a:p>
                      <a:pPr algn="ctr"/>
                      <a:r>
                        <a:rPr lang="en-US" altLang="zh-TW" sz="1800" dirty="0"/>
                        <a:t>a1</a:t>
                      </a:r>
                      <a:endParaRPr lang="zh-TW" altLang="en-US" sz="1800" dirty="0"/>
                    </a:p>
                  </a:txBody>
                  <a:tcPr marL="91472" marR="91472" marT="45733" marB="45733">
                    <a:solidFill>
                      <a:schemeClr val="accent2">
                        <a:lumMod val="20000"/>
                        <a:lumOff val="80000"/>
                      </a:schemeClr>
                    </a:solidFill>
                  </a:tcPr>
                </a:tc>
                <a:tc>
                  <a:txBody>
                    <a:bodyPr/>
                    <a:lstStyle/>
                    <a:p>
                      <a:pPr algn="ctr"/>
                      <a:r>
                        <a:rPr lang="en-US" altLang="zh-TW" sz="1800" dirty="0"/>
                        <a:t>b1</a:t>
                      </a:r>
                      <a:endParaRPr lang="zh-TW" altLang="en-US" sz="1800" dirty="0"/>
                    </a:p>
                  </a:txBody>
                  <a:tcPr marL="91472" marR="91472" marT="45733" marB="45733">
                    <a:solidFill>
                      <a:schemeClr val="accent2">
                        <a:lumMod val="20000"/>
                        <a:lumOff val="80000"/>
                      </a:schemeClr>
                    </a:solidFill>
                  </a:tcPr>
                </a:tc>
                <a:extLst>
                  <a:ext uri="{0D108BD9-81ED-4DB2-BD59-A6C34878D82A}">
                    <a16:rowId xmlns="" xmlns:a16="http://schemas.microsoft.com/office/drawing/2014/main" val="10001"/>
                  </a:ext>
                </a:extLst>
              </a:tr>
              <a:tr h="370946">
                <a:tc>
                  <a:txBody>
                    <a:bodyPr/>
                    <a:lstStyle/>
                    <a:p>
                      <a:pPr algn="ctr"/>
                      <a:r>
                        <a:rPr lang="en-US" altLang="zh-TW" sz="1800" dirty="0"/>
                        <a:t>a2</a:t>
                      </a:r>
                      <a:endParaRPr lang="zh-TW" altLang="en-US" sz="1800" dirty="0"/>
                    </a:p>
                  </a:txBody>
                  <a:tcPr marL="91472" marR="91472" marT="45733" marB="45733">
                    <a:solidFill>
                      <a:schemeClr val="accent2">
                        <a:lumMod val="40000"/>
                        <a:lumOff val="60000"/>
                      </a:schemeClr>
                    </a:solidFill>
                  </a:tcPr>
                </a:tc>
                <a:tc>
                  <a:txBody>
                    <a:bodyPr/>
                    <a:lstStyle/>
                    <a:p>
                      <a:pPr algn="ctr"/>
                      <a:r>
                        <a:rPr lang="en-US" altLang="zh-TW" sz="1800" dirty="0"/>
                        <a:t>b2</a:t>
                      </a:r>
                      <a:endParaRPr lang="zh-TW" altLang="en-US" sz="1800" dirty="0"/>
                    </a:p>
                  </a:txBody>
                  <a:tcPr marL="91472" marR="91472" marT="45733" marB="45733">
                    <a:solidFill>
                      <a:schemeClr val="accent2">
                        <a:lumMod val="40000"/>
                        <a:lumOff val="60000"/>
                      </a:schemeClr>
                    </a:solidFill>
                  </a:tcPr>
                </a:tc>
                <a:extLst>
                  <a:ext uri="{0D108BD9-81ED-4DB2-BD59-A6C34878D82A}">
                    <a16:rowId xmlns="" xmlns:a16="http://schemas.microsoft.com/office/drawing/2014/main" val="1000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775063045"/>
              </p:ext>
            </p:extLst>
          </p:nvPr>
        </p:nvGraphicFramePr>
        <p:xfrm>
          <a:off x="919511" y="5388386"/>
          <a:ext cx="1728788" cy="1112838"/>
        </p:xfrm>
        <a:graphic>
          <a:graphicData uri="http://schemas.openxmlformats.org/drawingml/2006/table">
            <a:tbl>
              <a:tblPr firstRow="1" bandRow="1">
                <a:tableStyleId>{5940675A-B579-460E-94D1-54222C63F5DA}</a:tableStyleId>
              </a:tblPr>
              <a:tblGrid>
                <a:gridCol w="864393">
                  <a:extLst>
                    <a:ext uri="{9D8B030D-6E8A-4147-A177-3AD203B41FA5}">
                      <a16:colId xmlns="" xmlns:a16="http://schemas.microsoft.com/office/drawing/2014/main" val="20000"/>
                    </a:ext>
                  </a:extLst>
                </a:gridCol>
                <a:gridCol w="864395">
                  <a:extLst>
                    <a:ext uri="{9D8B030D-6E8A-4147-A177-3AD203B41FA5}">
                      <a16:colId xmlns="" xmlns:a16="http://schemas.microsoft.com/office/drawing/2014/main" val="20001"/>
                    </a:ext>
                  </a:extLst>
                </a:gridCol>
              </a:tblGrid>
              <a:tr h="370946">
                <a:tc>
                  <a:txBody>
                    <a:bodyPr/>
                    <a:lstStyle/>
                    <a:p>
                      <a:pPr algn="ctr"/>
                      <a:r>
                        <a:rPr lang="en-US" altLang="zh-TW" sz="1800" dirty="0">
                          <a:solidFill>
                            <a:schemeClr val="bg1"/>
                          </a:solidFill>
                        </a:rPr>
                        <a:t>B</a:t>
                      </a:r>
                      <a:endParaRPr lang="zh-TW" altLang="en-US" sz="1800" dirty="0">
                        <a:solidFill>
                          <a:schemeClr val="bg1"/>
                        </a:solidFill>
                      </a:endParaRPr>
                    </a:p>
                  </a:txBody>
                  <a:tcPr marL="91472" marR="91472" marT="45733" marB="45733">
                    <a:solidFill>
                      <a:schemeClr val="accent3">
                        <a:lumMod val="50000"/>
                      </a:schemeClr>
                    </a:solidFill>
                  </a:tcPr>
                </a:tc>
                <a:tc>
                  <a:txBody>
                    <a:bodyPr/>
                    <a:lstStyle/>
                    <a:p>
                      <a:pPr algn="ctr"/>
                      <a:r>
                        <a:rPr lang="en-US" altLang="zh-TW" sz="1800" dirty="0">
                          <a:solidFill>
                            <a:schemeClr val="bg1"/>
                          </a:solidFill>
                        </a:rPr>
                        <a:t>C</a:t>
                      </a:r>
                      <a:endParaRPr lang="zh-TW" altLang="en-US" sz="1800" dirty="0">
                        <a:solidFill>
                          <a:schemeClr val="bg1"/>
                        </a:solidFill>
                      </a:endParaRPr>
                    </a:p>
                  </a:txBody>
                  <a:tcPr marL="91472" marR="91472" marT="45733" marB="45733">
                    <a:solidFill>
                      <a:schemeClr val="accent3">
                        <a:lumMod val="50000"/>
                      </a:schemeClr>
                    </a:solidFill>
                  </a:tcPr>
                </a:tc>
                <a:extLst>
                  <a:ext uri="{0D108BD9-81ED-4DB2-BD59-A6C34878D82A}">
                    <a16:rowId xmlns="" xmlns:a16="http://schemas.microsoft.com/office/drawing/2014/main" val="10000"/>
                  </a:ext>
                </a:extLst>
              </a:tr>
              <a:tr h="370946">
                <a:tc>
                  <a:txBody>
                    <a:bodyPr/>
                    <a:lstStyle/>
                    <a:p>
                      <a:pPr algn="ctr"/>
                      <a:r>
                        <a:rPr lang="en-US" altLang="zh-TW" sz="1800" dirty="0"/>
                        <a:t>b1</a:t>
                      </a:r>
                      <a:endParaRPr lang="zh-TW" altLang="en-US" sz="1800" dirty="0"/>
                    </a:p>
                  </a:txBody>
                  <a:tcPr marL="91472" marR="91472" marT="45733" marB="45733">
                    <a:solidFill>
                      <a:schemeClr val="accent3">
                        <a:lumMod val="20000"/>
                        <a:lumOff val="80000"/>
                      </a:schemeClr>
                    </a:solidFill>
                  </a:tcPr>
                </a:tc>
                <a:tc>
                  <a:txBody>
                    <a:bodyPr/>
                    <a:lstStyle/>
                    <a:p>
                      <a:pPr algn="ctr"/>
                      <a:r>
                        <a:rPr lang="en-US" altLang="zh-TW" sz="1800" dirty="0"/>
                        <a:t>c1</a:t>
                      </a:r>
                      <a:endParaRPr lang="zh-TW" altLang="en-US" sz="1800" dirty="0"/>
                    </a:p>
                  </a:txBody>
                  <a:tcPr marL="91472" marR="91472" marT="45733" marB="45733">
                    <a:solidFill>
                      <a:schemeClr val="accent3">
                        <a:lumMod val="20000"/>
                        <a:lumOff val="80000"/>
                      </a:schemeClr>
                    </a:solidFill>
                  </a:tcPr>
                </a:tc>
                <a:extLst>
                  <a:ext uri="{0D108BD9-81ED-4DB2-BD59-A6C34878D82A}">
                    <a16:rowId xmlns="" xmlns:a16="http://schemas.microsoft.com/office/drawing/2014/main" val="10001"/>
                  </a:ext>
                </a:extLst>
              </a:tr>
              <a:tr h="370946">
                <a:tc>
                  <a:txBody>
                    <a:bodyPr/>
                    <a:lstStyle/>
                    <a:p>
                      <a:pPr algn="ctr"/>
                      <a:r>
                        <a:rPr lang="en-US" altLang="zh-TW" sz="1800" dirty="0"/>
                        <a:t>b2</a:t>
                      </a:r>
                      <a:endParaRPr lang="zh-TW" altLang="en-US" sz="1800" dirty="0"/>
                    </a:p>
                  </a:txBody>
                  <a:tcPr marL="91472" marR="91472" marT="45733" marB="45733">
                    <a:solidFill>
                      <a:schemeClr val="accent3">
                        <a:lumMod val="40000"/>
                        <a:lumOff val="60000"/>
                      </a:schemeClr>
                    </a:solidFill>
                  </a:tcPr>
                </a:tc>
                <a:tc>
                  <a:txBody>
                    <a:bodyPr/>
                    <a:lstStyle/>
                    <a:p>
                      <a:pPr algn="ctr"/>
                      <a:r>
                        <a:rPr lang="en-US" altLang="zh-TW" sz="1800" dirty="0"/>
                        <a:t>c2</a:t>
                      </a:r>
                      <a:endParaRPr lang="zh-TW" altLang="en-US" sz="1800" dirty="0"/>
                    </a:p>
                  </a:txBody>
                  <a:tcPr marL="91472" marR="91472" marT="45733" marB="45733">
                    <a:solidFill>
                      <a:schemeClr val="accent3">
                        <a:lumMod val="40000"/>
                        <a:lumOff val="60000"/>
                      </a:schemeClr>
                    </a:solidFill>
                  </a:tcPr>
                </a:tc>
                <a:extLst>
                  <a:ext uri="{0D108BD9-81ED-4DB2-BD59-A6C34878D82A}">
                    <a16:rowId xmlns="" xmlns:a16="http://schemas.microsoft.com/office/drawing/2014/main" val="1000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986109215"/>
              </p:ext>
            </p:extLst>
          </p:nvPr>
        </p:nvGraphicFramePr>
        <p:xfrm>
          <a:off x="4296626" y="4308287"/>
          <a:ext cx="3455986" cy="1844676"/>
        </p:xfrm>
        <a:graphic>
          <a:graphicData uri="http://schemas.openxmlformats.org/drawingml/2006/table">
            <a:tbl>
              <a:tblPr firstRow="1" bandRow="1">
                <a:tableStyleId>{5940675A-B579-460E-94D1-54222C63F5DA}</a:tableStyleId>
              </a:tblPr>
              <a:tblGrid>
                <a:gridCol w="863996">
                  <a:extLst>
                    <a:ext uri="{9D8B030D-6E8A-4147-A177-3AD203B41FA5}">
                      <a16:colId xmlns="" xmlns:a16="http://schemas.microsoft.com/office/drawing/2014/main" val="20000"/>
                    </a:ext>
                  </a:extLst>
                </a:gridCol>
                <a:gridCol w="863997">
                  <a:extLst>
                    <a:ext uri="{9D8B030D-6E8A-4147-A177-3AD203B41FA5}">
                      <a16:colId xmlns="" xmlns:a16="http://schemas.microsoft.com/office/drawing/2014/main" val="20001"/>
                    </a:ext>
                  </a:extLst>
                </a:gridCol>
                <a:gridCol w="863997">
                  <a:extLst>
                    <a:ext uri="{9D8B030D-6E8A-4147-A177-3AD203B41FA5}">
                      <a16:colId xmlns="" xmlns:a16="http://schemas.microsoft.com/office/drawing/2014/main" val="20002"/>
                    </a:ext>
                  </a:extLst>
                </a:gridCol>
                <a:gridCol w="863996">
                  <a:extLst>
                    <a:ext uri="{9D8B030D-6E8A-4147-A177-3AD203B41FA5}">
                      <a16:colId xmlns="" xmlns:a16="http://schemas.microsoft.com/office/drawing/2014/main" val="20003"/>
                    </a:ext>
                  </a:extLst>
                </a:gridCol>
              </a:tblGrid>
              <a:tr h="370968">
                <a:tc>
                  <a:txBody>
                    <a:bodyPr/>
                    <a:lstStyle/>
                    <a:p>
                      <a:pPr algn="ctr"/>
                      <a:r>
                        <a:rPr lang="en-US" altLang="zh-TW" sz="1800" dirty="0">
                          <a:solidFill>
                            <a:schemeClr val="bg1"/>
                          </a:solidFill>
                        </a:rPr>
                        <a:t>R1.A</a:t>
                      </a:r>
                      <a:endParaRPr lang="zh-TW" altLang="en-US" sz="1800" dirty="0">
                        <a:solidFill>
                          <a:schemeClr val="bg1"/>
                        </a:solidFill>
                      </a:endParaRPr>
                    </a:p>
                  </a:txBody>
                  <a:tcPr marL="91430" marR="91430" marT="45736" marB="45736">
                    <a:solidFill>
                      <a:schemeClr val="accent2">
                        <a:lumMod val="75000"/>
                      </a:schemeClr>
                    </a:solidFill>
                  </a:tcPr>
                </a:tc>
                <a:tc>
                  <a:txBody>
                    <a:bodyPr/>
                    <a:lstStyle/>
                    <a:p>
                      <a:pPr algn="ctr"/>
                      <a:r>
                        <a:rPr lang="en-US" altLang="zh-TW" sz="1800" dirty="0">
                          <a:solidFill>
                            <a:schemeClr val="bg1"/>
                          </a:solidFill>
                        </a:rPr>
                        <a:t>R1.B</a:t>
                      </a:r>
                      <a:endParaRPr lang="zh-TW" altLang="en-US" sz="1800" dirty="0">
                        <a:solidFill>
                          <a:schemeClr val="bg1"/>
                        </a:solidFill>
                      </a:endParaRPr>
                    </a:p>
                  </a:txBody>
                  <a:tcPr marL="91430" marR="91430" marT="45736" marB="45736">
                    <a:solidFill>
                      <a:schemeClr val="accent2">
                        <a:lumMod val="75000"/>
                      </a:schemeClr>
                    </a:solidFill>
                  </a:tcPr>
                </a:tc>
                <a:tc>
                  <a:txBody>
                    <a:bodyPr/>
                    <a:lstStyle/>
                    <a:p>
                      <a:pPr algn="ctr"/>
                      <a:r>
                        <a:rPr lang="en-US" altLang="zh-TW" sz="1800" dirty="0">
                          <a:solidFill>
                            <a:schemeClr val="bg1"/>
                          </a:solidFill>
                        </a:rPr>
                        <a:t>R2.B</a:t>
                      </a:r>
                      <a:endParaRPr lang="zh-TW" altLang="en-US" sz="1800" dirty="0">
                        <a:solidFill>
                          <a:schemeClr val="bg1"/>
                        </a:solidFill>
                      </a:endParaRPr>
                    </a:p>
                  </a:txBody>
                  <a:tcPr marL="91430" marR="91430" marT="45736" marB="45736">
                    <a:solidFill>
                      <a:schemeClr val="accent3">
                        <a:lumMod val="50000"/>
                      </a:schemeClr>
                    </a:solidFill>
                  </a:tcPr>
                </a:tc>
                <a:tc>
                  <a:txBody>
                    <a:bodyPr/>
                    <a:lstStyle/>
                    <a:p>
                      <a:pPr algn="ctr"/>
                      <a:r>
                        <a:rPr lang="en-US" altLang="zh-TW" sz="1800" dirty="0">
                          <a:solidFill>
                            <a:schemeClr val="bg1"/>
                          </a:solidFill>
                        </a:rPr>
                        <a:t>R2.C</a:t>
                      </a:r>
                      <a:endParaRPr lang="zh-TW" altLang="en-US" sz="1800" dirty="0">
                        <a:solidFill>
                          <a:schemeClr val="bg1"/>
                        </a:solidFill>
                      </a:endParaRPr>
                    </a:p>
                  </a:txBody>
                  <a:tcPr marL="91430" marR="91430" marT="45736" marB="45736">
                    <a:solidFill>
                      <a:schemeClr val="accent3">
                        <a:lumMod val="50000"/>
                      </a:schemeClr>
                    </a:solidFill>
                  </a:tcPr>
                </a:tc>
                <a:extLst>
                  <a:ext uri="{0D108BD9-81ED-4DB2-BD59-A6C34878D82A}">
                    <a16:rowId xmlns="" xmlns:a16="http://schemas.microsoft.com/office/drawing/2014/main" val="10000"/>
                  </a:ext>
                </a:extLst>
              </a:tr>
              <a:tr h="370968">
                <a:tc>
                  <a:txBody>
                    <a:bodyPr/>
                    <a:lstStyle/>
                    <a:p>
                      <a:pPr algn="ctr"/>
                      <a:r>
                        <a:rPr lang="en-US" altLang="zh-TW" sz="1800" dirty="0"/>
                        <a:t>a1</a:t>
                      </a:r>
                      <a:endParaRPr lang="zh-TW" altLang="en-US" sz="1800" dirty="0"/>
                    </a:p>
                  </a:txBody>
                  <a:tcPr marL="91430" marR="91430" marT="45736" marB="45736">
                    <a:solidFill>
                      <a:schemeClr val="accent2">
                        <a:lumMod val="20000"/>
                        <a:lumOff val="80000"/>
                      </a:schemeClr>
                    </a:solidFill>
                  </a:tcPr>
                </a:tc>
                <a:tc>
                  <a:txBody>
                    <a:bodyPr/>
                    <a:lstStyle/>
                    <a:p>
                      <a:pPr algn="ctr"/>
                      <a:r>
                        <a:rPr lang="en-US" altLang="zh-TW" sz="1800" dirty="0"/>
                        <a:t>b1</a:t>
                      </a:r>
                      <a:endParaRPr lang="zh-TW" altLang="en-US" sz="1800" dirty="0"/>
                    </a:p>
                  </a:txBody>
                  <a:tcPr marL="91430" marR="91430" marT="45736" marB="45736">
                    <a:solidFill>
                      <a:schemeClr val="accent2">
                        <a:lumMod val="20000"/>
                        <a:lumOff val="80000"/>
                      </a:schemeClr>
                    </a:solidFill>
                  </a:tcPr>
                </a:tc>
                <a:tc>
                  <a:txBody>
                    <a:bodyPr/>
                    <a:lstStyle/>
                    <a:p>
                      <a:pPr algn="ctr"/>
                      <a:r>
                        <a:rPr lang="en-US" altLang="zh-TW" sz="1800" dirty="0"/>
                        <a:t>b1</a:t>
                      </a:r>
                      <a:endParaRPr lang="zh-TW" altLang="en-US" sz="1800" dirty="0"/>
                    </a:p>
                  </a:txBody>
                  <a:tcPr marL="91430" marR="91430" marT="45736" marB="45736">
                    <a:solidFill>
                      <a:schemeClr val="accent3">
                        <a:lumMod val="20000"/>
                        <a:lumOff val="80000"/>
                      </a:schemeClr>
                    </a:solidFill>
                  </a:tcPr>
                </a:tc>
                <a:tc>
                  <a:txBody>
                    <a:bodyPr/>
                    <a:lstStyle/>
                    <a:p>
                      <a:pPr algn="ctr"/>
                      <a:r>
                        <a:rPr lang="en-US" altLang="zh-TW" sz="1800" dirty="0"/>
                        <a:t>c1</a:t>
                      </a:r>
                      <a:endParaRPr lang="zh-TW" altLang="en-US" sz="1800" dirty="0"/>
                    </a:p>
                  </a:txBody>
                  <a:tcPr marL="91430" marR="91430" marT="45736" marB="45736">
                    <a:solidFill>
                      <a:schemeClr val="accent3">
                        <a:lumMod val="20000"/>
                        <a:lumOff val="80000"/>
                      </a:schemeClr>
                    </a:solidFill>
                  </a:tcPr>
                </a:tc>
                <a:extLst>
                  <a:ext uri="{0D108BD9-81ED-4DB2-BD59-A6C34878D82A}">
                    <a16:rowId xmlns="" xmlns:a16="http://schemas.microsoft.com/office/drawing/2014/main" val="10001"/>
                  </a:ext>
                </a:extLst>
              </a:tr>
              <a:tr h="370968">
                <a:tc>
                  <a:txBody>
                    <a:bodyPr/>
                    <a:lstStyle/>
                    <a:p>
                      <a:pPr algn="ctr"/>
                      <a:r>
                        <a:rPr lang="en-US" altLang="zh-TW" sz="1800" dirty="0"/>
                        <a:t>a1</a:t>
                      </a:r>
                      <a:endParaRPr lang="zh-TW" altLang="en-US" sz="1800" dirty="0"/>
                    </a:p>
                  </a:txBody>
                  <a:tcPr marL="91430" marR="91430" marT="45736" marB="45736">
                    <a:solidFill>
                      <a:schemeClr val="accent2">
                        <a:lumMod val="20000"/>
                        <a:lumOff val="80000"/>
                      </a:schemeClr>
                    </a:solidFill>
                  </a:tcPr>
                </a:tc>
                <a:tc>
                  <a:txBody>
                    <a:bodyPr/>
                    <a:lstStyle/>
                    <a:p>
                      <a:pPr algn="ctr"/>
                      <a:r>
                        <a:rPr lang="en-US" altLang="zh-TW" sz="1800" dirty="0"/>
                        <a:t>b1</a:t>
                      </a:r>
                      <a:endParaRPr lang="zh-TW" altLang="en-US" sz="1800" dirty="0"/>
                    </a:p>
                  </a:txBody>
                  <a:tcPr marL="91430" marR="91430" marT="45736" marB="45736">
                    <a:solidFill>
                      <a:schemeClr val="accent2">
                        <a:lumMod val="20000"/>
                        <a:lumOff val="80000"/>
                      </a:schemeClr>
                    </a:solidFill>
                  </a:tcPr>
                </a:tc>
                <a:tc>
                  <a:txBody>
                    <a:bodyPr/>
                    <a:lstStyle/>
                    <a:p>
                      <a:pPr algn="ctr"/>
                      <a:r>
                        <a:rPr lang="en-US" altLang="zh-TW" sz="1800" dirty="0"/>
                        <a:t>b2</a:t>
                      </a:r>
                      <a:endParaRPr lang="zh-TW" altLang="en-US" sz="1800" dirty="0"/>
                    </a:p>
                  </a:txBody>
                  <a:tcPr marL="91430" marR="91430" marT="45736" marB="45736">
                    <a:solidFill>
                      <a:schemeClr val="accent3">
                        <a:lumMod val="40000"/>
                        <a:lumOff val="60000"/>
                      </a:schemeClr>
                    </a:solidFill>
                  </a:tcPr>
                </a:tc>
                <a:tc>
                  <a:txBody>
                    <a:bodyPr/>
                    <a:lstStyle/>
                    <a:p>
                      <a:pPr algn="ctr"/>
                      <a:r>
                        <a:rPr lang="en-US" altLang="zh-TW" sz="1800" dirty="0"/>
                        <a:t>c2</a:t>
                      </a:r>
                      <a:endParaRPr lang="zh-TW" altLang="en-US" sz="1800" dirty="0"/>
                    </a:p>
                  </a:txBody>
                  <a:tcPr marL="91430" marR="91430" marT="45736" marB="45736">
                    <a:solidFill>
                      <a:schemeClr val="accent3">
                        <a:lumMod val="40000"/>
                        <a:lumOff val="60000"/>
                      </a:schemeClr>
                    </a:solidFill>
                  </a:tcPr>
                </a:tc>
                <a:extLst>
                  <a:ext uri="{0D108BD9-81ED-4DB2-BD59-A6C34878D82A}">
                    <a16:rowId xmlns="" xmlns:a16="http://schemas.microsoft.com/office/drawing/2014/main" val="10002"/>
                  </a:ext>
                </a:extLst>
              </a:tr>
              <a:tr h="365886">
                <a:tc>
                  <a:txBody>
                    <a:bodyPr/>
                    <a:lstStyle/>
                    <a:p>
                      <a:pPr algn="ctr"/>
                      <a:r>
                        <a:rPr lang="en-US" altLang="zh-TW" sz="1800" dirty="0"/>
                        <a:t>a2</a:t>
                      </a:r>
                      <a:endParaRPr lang="zh-TW" altLang="en-US" sz="1800" dirty="0"/>
                    </a:p>
                  </a:txBody>
                  <a:tcPr marL="91430" marR="91430" marT="45736" marB="45736">
                    <a:solidFill>
                      <a:schemeClr val="accent2">
                        <a:lumMod val="40000"/>
                        <a:lumOff val="60000"/>
                      </a:schemeClr>
                    </a:solidFill>
                  </a:tcPr>
                </a:tc>
                <a:tc>
                  <a:txBody>
                    <a:bodyPr/>
                    <a:lstStyle/>
                    <a:p>
                      <a:pPr algn="ctr"/>
                      <a:r>
                        <a:rPr lang="en-US" altLang="zh-TW" sz="1800" dirty="0"/>
                        <a:t>b2</a:t>
                      </a:r>
                      <a:endParaRPr lang="zh-TW" altLang="en-US" sz="1800" dirty="0"/>
                    </a:p>
                  </a:txBody>
                  <a:tcPr marL="91430" marR="91430" marT="45736" marB="45736">
                    <a:solidFill>
                      <a:schemeClr val="accent2">
                        <a:lumMod val="40000"/>
                        <a:lumOff val="60000"/>
                      </a:schemeClr>
                    </a:solidFill>
                  </a:tcPr>
                </a:tc>
                <a:tc>
                  <a:txBody>
                    <a:bodyPr/>
                    <a:lstStyle/>
                    <a:p>
                      <a:pPr algn="ctr"/>
                      <a:r>
                        <a:rPr lang="en-US" altLang="zh-TW" sz="1800" dirty="0"/>
                        <a:t>b1</a:t>
                      </a:r>
                      <a:endParaRPr lang="zh-TW" altLang="en-US" sz="1800" dirty="0"/>
                    </a:p>
                  </a:txBody>
                  <a:tcPr marL="91430" marR="91430" marT="45736" marB="45736">
                    <a:solidFill>
                      <a:schemeClr val="accent3">
                        <a:lumMod val="20000"/>
                        <a:lumOff val="80000"/>
                      </a:schemeClr>
                    </a:solidFill>
                  </a:tcPr>
                </a:tc>
                <a:tc>
                  <a:txBody>
                    <a:bodyPr/>
                    <a:lstStyle/>
                    <a:p>
                      <a:pPr algn="ctr"/>
                      <a:r>
                        <a:rPr lang="en-US" altLang="zh-TW" sz="1800" dirty="0"/>
                        <a:t>c1</a:t>
                      </a:r>
                    </a:p>
                  </a:txBody>
                  <a:tcPr marL="91430" marR="91430" marT="45736" marB="45736">
                    <a:solidFill>
                      <a:schemeClr val="accent3">
                        <a:lumMod val="20000"/>
                        <a:lumOff val="80000"/>
                      </a:schemeClr>
                    </a:solidFill>
                  </a:tcPr>
                </a:tc>
                <a:extLst>
                  <a:ext uri="{0D108BD9-81ED-4DB2-BD59-A6C34878D82A}">
                    <a16:rowId xmlns="" xmlns:a16="http://schemas.microsoft.com/office/drawing/2014/main" val="10003"/>
                  </a:ext>
                </a:extLst>
              </a:tr>
              <a:tr h="365886">
                <a:tc>
                  <a:txBody>
                    <a:bodyPr/>
                    <a:lstStyle/>
                    <a:p>
                      <a:pPr algn="ctr"/>
                      <a:r>
                        <a:rPr lang="en-US" altLang="zh-TW" sz="1800" dirty="0"/>
                        <a:t>a2</a:t>
                      </a:r>
                      <a:endParaRPr lang="zh-TW" altLang="en-US" sz="1800" dirty="0"/>
                    </a:p>
                  </a:txBody>
                  <a:tcPr marL="91430" marR="91430" marT="45736" marB="45736">
                    <a:solidFill>
                      <a:schemeClr val="accent2">
                        <a:lumMod val="40000"/>
                        <a:lumOff val="60000"/>
                      </a:schemeClr>
                    </a:solidFill>
                  </a:tcPr>
                </a:tc>
                <a:tc>
                  <a:txBody>
                    <a:bodyPr/>
                    <a:lstStyle/>
                    <a:p>
                      <a:pPr algn="ctr"/>
                      <a:r>
                        <a:rPr lang="en-US" altLang="zh-TW" sz="1800" dirty="0"/>
                        <a:t>b2</a:t>
                      </a:r>
                      <a:endParaRPr lang="zh-TW" altLang="en-US" sz="1800" dirty="0"/>
                    </a:p>
                  </a:txBody>
                  <a:tcPr marL="91430" marR="91430" marT="45736" marB="45736">
                    <a:solidFill>
                      <a:schemeClr val="accent2">
                        <a:lumMod val="40000"/>
                        <a:lumOff val="60000"/>
                      </a:schemeClr>
                    </a:solidFill>
                  </a:tcPr>
                </a:tc>
                <a:tc>
                  <a:txBody>
                    <a:bodyPr/>
                    <a:lstStyle/>
                    <a:p>
                      <a:pPr algn="ctr"/>
                      <a:r>
                        <a:rPr lang="en-US" altLang="zh-TW" sz="1800" dirty="0"/>
                        <a:t>b2</a:t>
                      </a:r>
                      <a:endParaRPr lang="zh-TW" altLang="en-US" sz="1800" dirty="0"/>
                    </a:p>
                  </a:txBody>
                  <a:tcPr marL="91430" marR="91430" marT="45736" marB="45736">
                    <a:solidFill>
                      <a:schemeClr val="accent3">
                        <a:lumMod val="40000"/>
                        <a:lumOff val="60000"/>
                      </a:schemeClr>
                    </a:solidFill>
                  </a:tcPr>
                </a:tc>
                <a:tc>
                  <a:txBody>
                    <a:bodyPr/>
                    <a:lstStyle/>
                    <a:p>
                      <a:pPr algn="ctr"/>
                      <a:r>
                        <a:rPr lang="en-US" altLang="zh-TW" sz="1800" dirty="0"/>
                        <a:t>c2</a:t>
                      </a:r>
                    </a:p>
                  </a:txBody>
                  <a:tcPr marL="91430" marR="91430" marT="45736" marB="45736">
                    <a:solidFill>
                      <a:schemeClr val="accent3">
                        <a:lumMod val="40000"/>
                        <a:lumOff val="60000"/>
                      </a:schemeClr>
                    </a:solidFill>
                  </a:tcPr>
                </a:tc>
                <a:extLst>
                  <a:ext uri="{0D108BD9-81ED-4DB2-BD59-A6C34878D82A}">
                    <a16:rowId xmlns="" xmlns:a16="http://schemas.microsoft.com/office/drawing/2014/main" val="10004"/>
                  </a:ext>
                </a:extLst>
              </a:tr>
            </a:tbl>
          </a:graphicData>
        </a:graphic>
      </p:graphicFrame>
      <p:sp>
        <p:nvSpPr>
          <p:cNvPr id="11" name="投影片編號版面配置區 10"/>
          <p:cNvSpPr>
            <a:spLocks noGrp="1"/>
          </p:cNvSpPr>
          <p:nvPr>
            <p:ph type="sldNum" sz="quarter" idx="12"/>
          </p:nvPr>
        </p:nvSpPr>
        <p:spPr/>
        <p:txBody>
          <a:bodyPr/>
          <a:lstStyle/>
          <a:p>
            <a:pPr>
              <a:defRPr/>
            </a:pPr>
            <a:fld id="{AA63E7FF-B5B5-4906-89CE-F5D014EF42BE}" type="slidenum">
              <a:rPr lang="zh-TW" altLang="en-US" smtClean="0"/>
              <a:pPr>
                <a:defRPr/>
              </a:pPr>
              <a:t>8</a:t>
            </a:fld>
            <a:endParaRPr lang="zh-TW" altLang="en-US"/>
          </a:p>
        </p:txBody>
      </p:sp>
      <p:sp>
        <p:nvSpPr>
          <p:cNvPr id="13" name="Text Box 408"/>
          <p:cNvSpPr txBox="1">
            <a:spLocks noChangeArrowheads="1"/>
          </p:cNvSpPr>
          <p:nvPr/>
        </p:nvSpPr>
        <p:spPr bwMode="auto">
          <a:xfrm>
            <a:off x="1244155" y="5034662"/>
            <a:ext cx="1079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R1</a:t>
            </a:r>
            <a:endParaRPr lang="en-US" altLang="zh-CN" sz="1800" dirty="0">
              <a:latin typeface="Arial" charset="0"/>
            </a:endParaRPr>
          </a:p>
        </p:txBody>
      </p:sp>
      <p:sp>
        <p:nvSpPr>
          <p:cNvPr id="14" name="Text Box 408"/>
          <p:cNvSpPr txBox="1">
            <a:spLocks noChangeArrowheads="1"/>
          </p:cNvSpPr>
          <p:nvPr/>
        </p:nvSpPr>
        <p:spPr bwMode="auto">
          <a:xfrm>
            <a:off x="1244155" y="6474822"/>
            <a:ext cx="1079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R2</a:t>
            </a:r>
            <a:endParaRPr lang="en-US" altLang="zh-CN" sz="1800" dirty="0">
              <a:latin typeface="Arial" charset="0"/>
            </a:endParaRPr>
          </a:p>
        </p:txBody>
      </p:sp>
      <p:sp>
        <p:nvSpPr>
          <p:cNvPr id="15" name="向右箭號 6"/>
          <p:cNvSpPr/>
          <p:nvPr/>
        </p:nvSpPr>
        <p:spPr>
          <a:xfrm rot="1274356">
            <a:off x="2862848" y="4724652"/>
            <a:ext cx="1210118" cy="296864"/>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17" name="向右箭號 6"/>
          <p:cNvSpPr/>
          <p:nvPr/>
        </p:nvSpPr>
        <p:spPr>
          <a:xfrm rot="20512690">
            <a:off x="2841670" y="5511616"/>
            <a:ext cx="1210118" cy="296864"/>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R3 := R1      </a:t>
            </a:r>
            <a:r>
              <a:rPr lang="en-US" altLang="en-US" i="1" baseline="-25000" dirty="0"/>
              <a:t>C</a:t>
            </a:r>
            <a:r>
              <a:rPr lang="en-US" altLang="en-US" dirty="0"/>
              <a:t> R2</a:t>
            </a:r>
          </a:p>
          <a:p>
            <a:pPr lvl="1">
              <a:lnSpc>
                <a:spcPct val="90000"/>
              </a:lnSpc>
            </a:pPr>
            <a:r>
              <a:rPr lang="en-US" altLang="en-US" sz="2400" dirty="0"/>
              <a:t>Take the product R1 × R2, then apply </a:t>
            </a:r>
            <a:r>
              <a:rPr lang="el-GR" altLang="en-US" sz="2400" dirty="0">
                <a:sym typeface="Symbol" pitchFamily="2" charset="2"/>
              </a:rPr>
              <a:t>σ</a:t>
            </a:r>
            <a:r>
              <a:rPr lang="en-US" altLang="en-US" sz="2400" i="1" baseline="-25000" dirty="0"/>
              <a:t>C</a:t>
            </a:r>
            <a:r>
              <a:rPr lang="en-US" altLang="en-US" sz="2400" dirty="0"/>
              <a:t>  to the result.</a:t>
            </a:r>
          </a:p>
          <a:p>
            <a:pPr lvl="1">
              <a:lnSpc>
                <a:spcPct val="90000"/>
              </a:lnSpc>
            </a:pPr>
            <a:r>
              <a:rPr lang="en-US" altLang="en-US" sz="2400" dirty="0"/>
              <a:t>R1      </a:t>
            </a:r>
            <a:r>
              <a:rPr lang="en-US" altLang="en-US" sz="2400" i="1" baseline="-25000" dirty="0"/>
              <a:t>C</a:t>
            </a:r>
            <a:r>
              <a:rPr lang="en-US" altLang="en-US" sz="2400" dirty="0"/>
              <a:t> R2 = </a:t>
            </a:r>
            <a:r>
              <a:rPr lang="el-GR" altLang="en-US" sz="2400" dirty="0">
                <a:sym typeface="Symbol" pitchFamily="2" charset="2"/>
              </a:rPr>
              <a:t>σ</a:t>
            </a:r>
            <a:r>
              <a:rPr lang="en-US" altLang="en-US" sz="2400" i="1" baseline="-25000" dirty="0"/>
              <a:t>C</a:t>
            </a:r>
            <a:r>
              <a:rPr lang="en-US" altLang="en-US" sz="2400" i="1" dirty="0"/>
              <a:t> </a:t>
            </a:r>
            <a:r>
              <a:rPr lang="en-US" altLang="en-US" sz="2400" dirty="0"/>
              <a:t>(R1 X R2)</a:t>
            </a:r>
          </a:p>
          <a:p>
            <a:pPr>
              <a:lnSpc>
                <a:spcPct val="90000"/>
              </a:lnSpc>
            </a:pPr>
            <a:r>
              <a:rPr lang="en-US" altLang="zh-CN" dirty="0"/>
              <a:t>Example: S</a:t>
            </a:r>
            <a:r>
              <a:rPr lang="en-US" altLang="en-US" dirty="0"/>
              <a:t>      </a:t>
            </a:r>
            <a:r>
              <a:rPr lang="en-US" altLang="en-US" baseline="-25000" dirty="0" err="1">
                <a:solidFill>
                  <a:schemeClr val="accent2"/>
                </a:solidFill>
              </a:rPr>
              <a:t>S</a:t>
            </a:r>
            <a:r>
              <a:rPr lang="en-US" altLang="zh-CN" baseline="-25000" dirty="0" err="1">
                <a:solidFill>
                  <a:schemeClr val="accent2"/>
                </a:solidFill>
              </a:rPr>
              <a:t>.sid</a:t>
            </a:r>
            <a:r>
              <a:rPr lang="en-US" altLang="zh-CN" baseline="-25000" dirty="0">
                <a:solidFill>
                  <a:schemeClr val="accent2"/>
                </a:solidFill>
              </a:rPr>
              <a:t> &lt;</a:t>
            </a:r>
            <a:r>
              <a:rPr lang="en-US" altLang="zh-CN" baseline="-25000" dirty="0" err="1">
                <a:solidFill>
                  <a:schemeClr val="accent2"/>
                </a:solidFill>
              </a:rPr>
              <a:t>R.sid</a:t>
            </a:r>
            <a:r>
              <a:rPr lang="en-US" altLang="zh-CN" dirty="0">
                <a:solidFill>
                  <a:schemeClr val="accent2"/>
                </a:solidFill>
              </a:rPr>
              <a:t> </a:t>
            </a:r>
            <a:r>
              <a:rPr lang="en-US" altLang="zh-CN" dirty="0"/>
              <a:t>R</a:t>
            </a:r>
            <a:endParaRPr lang="en-US" altLang="en-US" dirty="0"/>
          </a:p>
          <a:p>
            <a:pPr>
              <a:lnSpc>
                <a:spcPct val="90000"/>
              </a:lnSpc>
            </a:pPr>
            <a:endParaRPr lang="en-US" altLang="zh-CN" sz="3600" dirty="0">
              <a:sym typeface="Symbol" pitchFamily="2" charset="2"/>
            </a:endParaRPr>
          </a:p>
        </p:txBody>
      </p:sp>
      <p:sp>
        <p:nvSpPr>
          <p:cNvPr id="10242" name="標題 1"/>
          <p:cNvSpPr>
            <a:spLocks noGrp="1"/>
          </p:cNvSpPr>
          <p:nvPr>
            <p:ph type="title"/>
          </p:nvPr>
        </p:nvSpPr>
        <p:spPr/>
        <p:txBody>
          <a:bodyPr/>
          <a:lstStyle/>
          <a:p>
            <a:pPr eaLnBrk="1" hangingPunct="1"/>
            <a:r>
              <a:rPr lang="en-US" altLang="zh-TW" b="1" dirty="0"/>
              <a:t>Join (    )</a:t>
            </a:r>
            <a:endParaRPr lang="zh-TW"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4278250434"/>
              </p:ext>
            </p:extLst>
          </p:nvPr>
        </p:nvGraphicFramePr>
        <p:xfrm>
          <a:off x="671836" y="3645024"/>
          <a:ext cx="3686238" cy="1341120"/>
        </p:xfrm>
        <a:graphic>
          <a:graphicData uri="http://schemas.openxmlformats.org/drawingml/2006/table">
            <a:tbl>
              <a:tblPr firstRow="1" bandRow="1">
                <a:tableStyleId>{5940675A-B579-460E-94D1-54222C63F5DA}</a:tableStyleId>
              </a:tblPr>
              <a:tblGrid>
                <a:gridCol w="921559">
                  <a:extLst>
                    <a:ext uri="{9D8B030D-6E8A-4147-A177-3AD203B41FA5}">
                      <a16:colId xmlns="" xmlns:a16="http://schemas.microsoft.com/office/drawing/2014/main" val="3411797710"/>
                    </a:ext>
                  </a:extLst>
                </a:gridCol>
                <a:gridCol w="921559">
                  <a:extLst>
                    <a:ext uri="{9D8B030D-6E8A-4147-A177-3AD203B41FA5}">
                      <a16:colId xmlns="" xmlns:a16="http://schemas.microsoft.com/office/drawing/2014/main" val="3845949270"/>
                    </a:ext>
                  </a:extLst>
                </a:gridCol>
                <a:gridCol w="921559">
                  <a:extLst>
                    <a:ext uri="{9D8B030D-6E8A-4147-A177-3AD203B41FA5}">
                      <a16:colId xmlns="" xmlns:a16="http://schemas.microsoft.com/office/drawing/2014/main" val="20000"/>
                    </a:ext>
                  </a:extLst>
                </a:gridCol>
                <a:gridCol w="921561">
                  <a:extLst>
                    <a:ext uri="{9D8B030D-6E8A-4147-A177-3AD203B41FA5}">
                      <a16:colId xmlns="" xmlns:a16="http://schemas.microsoft.com/office/drawing/2014/main" val="20001"/>
                    </a:ext>
                  </a:extLst>
                </a:gridCol>
              </a:tblGrid>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err="1">
                          <a:ln>
                            <a:noFill/>
                          </a:ln>
                          <a:solidFill>
                            <a:schemeClr val="bg1"/>
                          </a:solidFill>
                          <a:effectLst/>
                          <a:latin typeface="+mn-lt"/>
                          <a:ea typeface="宋体" pitchFamily="2" charset="-122"/>
                        </a:rPr>
                        <a:t>sid</a:t>
                      </a:r>
                      <a:endParaRPr kumimoji="0" lang="en-US" altLang="zh-CN" sz="1600" b="0" i="0" u="none" strike="noStrike" cap="none" normalizeH="0" baseline="0" dirty="0">
                        <a:ln>
                          <a:noFill/>
                        </a:ln>
                        <a:solidFill>
                          <a:schemeClr val="bg1"/>
                        </a:solidFill>
                        <a:effectLst/>
                        <a:latin typeface="+mn-lt"/>
                        <a:ea typeface="宋体" pitchFamily="2" charset="-122"/>
                      </a:endParaRPr>
                    </a:p>
                  </a:txBody>
                  <a:tcPr horzOverflow="overflow">
                    <a:solidFill>
                      <a:schemeClr val="accent2">
                        <a:lumMod val="75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err="1">
                          <a:ln>
                            <a:noFill/>
                          </a:ln>
                          <a:solidFill>
                            <a:schemeClr val="bg1"/>
                          </a:solidFill>
                          <a:effectLst/>
                          <a:latin typeface="+mn-lt"/>
                          <a:ea typeface="宋体" pitchFamily="2" charset="-122"/>
                        </a:rPr>
                        <a:t>sname</a:t>
                      </a:r>
                      <a:endParaRPr kumimoji="0" lang="en-US" altLang="zh-CN" sz="1600" b="0" i="0" u="none" strike="noStrike" cap="none" normalizeH="0" baseline="0" dirty="0">
                        <a:ln>
                          <a:noFill/>
                        </a:ln>
                        <a:solidFill>
                          <a:schemeClr val="bg1"/>
                        </a:solidFill>
                        <a:effectLst/>
                        <a:latin typeface="+mn-lt"/>
                        <a:ea typeface="宋体" pitchFamily="2" charset="-122"/>
                      </a:endParaRPr>
                    </a:p>
                  </a:txBody>
                  <a:tcPr horzOverflow="overflow">
                    <a:solidFill>
                      <a:schemeClr val="accent2">
                        <a:lumMod val="75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rating</a:t>
                      </a:r>
                    </a:p>
                  </a:txBody>
                  <a:tcPr horzOverflow="overflow">
                    <a:solidFill>
                      <a:schemeClr val="accent2">
                        <a:lumMod val="75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age</a:t>
                      </a:r>
                    </a:p>
                  </a:txBody>
                  <a:tcPr horzOverflow="overflow">
                    <a:solidFill>
                      <a:schemeClr val="accent2">
                        <a:lumMod val="75000"/>
                      </a:schemeClr>
                    </a:solidFill>
                  </a:tcPr>
                </a:tc>
                <a:extLst>
                  <a:ext uri="{0D108BD9-81ED-4DB2-BD59-A6C34878D82A}">
                    <a16:rowId xmlns="" xmlns:a16="http://schemas.microsoft.com/office/drawing/2014/main" val="10000"/>
                  </a:ext>
                </a:extLst>
              </a:tr>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22</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Dustin</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7</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45.0</a:t>
                      </a:r>
                    </a:p>
                  </a:txBody>
                  <a:tcPr horzOverflow="overflow">
                    <a:solidFill>
                      <a:schemeClr val="accent2">
                        <a:lumMod val="20000"/>
                        <a:lumOff val="80000"/>
                      </a:schemeClr>
                    </a:solidFill>
                  </a:tcPr>
                </a:tc>
                <a:extLst>
                  <a:ext uri="{0D108BD9-81ED-4DB2-BD59-A6C34878D82A}">
                    <a16:rowId xmlns="" xmlns:a16="http://schemas.microsoft.com/office/drawing/2014/main" val="10001"/>
                  </a:ext>
                </a:extLst>
              </a:tr>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31</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Lubber</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8</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55.5</a:t>
                      </a:r>
                    </a:p>
                  </a:txBody>
                  <a:tcPr horzOverflow="overflow">
                    <a:solidFill>
                      <a:schemeClr val="accent2">
                        <a:lumMod val="20000"/>
                        <a:lumOff val="80000"/>
                      </a:schemeClr>
                    </a:solidFill>
                  </a:tcPr>
                </a:tc>
                <a:extLst>
                  <a:ext uri="{0D108BD9-81ED-4DB2-BD59-A6C34878D82A}">
                    <a16:rowId xmlns="" xmlns:a16="http://schemas.microsoft.com/office/drawing/2014/main" val="3532638630"/>
                  </a:ext>
                </a:extLst>
              </a:tr>
              <a:tr h="330852">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58</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Rusty</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a:t>
                      </a:r>
                    </a:p>
                  </a:txBody>
                  <a:tcPr horzOverflow="overflow">
                    <a:solidFill>
                      <a:schemeClr val="accent2">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35.0</a:t>
                      </a:r>
                    </a:p>
                  </a:txBody>
                  <a:tcPr horzOverflow="overflow">
                    <a:solidFill>
                      <a:schemeClr val="accent2">
                        <a:lumMod val="20000"/>
                        <a:lumOff val="80000"/>
                      </a:schemeClr>
                    </a:solidFill>
                  </a:tcPr>
                </a:tc>
                <a:extLst>
                  <a:ext uri="{0D108BD9-81ED-4DB2-BD59-A6C34878D82A}">
                    <a16:rowId xmlns="" xmlns:a16="http://schemas.microsoft.com/office/drawing/2014/main" val="427308817"/>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987411529"/>
              </p:ext>
            </p:extLst>
          </p:nvPr>
        </p:nvGraphicFramePr>
        <p:xfrm>
          <a:off x="5007460" y="3740896"/>
          <a:ext cx="3024262" cy="1112838"/>
        </p:xfrm>
        <a:graphic>
          <a:graphicData uri="http://schemas.openxmlformats.org/drawingml/2006/table">
            <a:tbl>
              <a:tblPr firstRow="1" bandRow="1">
                <a:tableStyleId>{5940675A-B579-460E-94D1-54222C63F5DA}</a:tableStyleId>
              </a:tblPr>
              <a:tblGrid>
                <a:gridCol w="1008086">
                  <a:extLst>
                    <a:ext uri="{9D8B030D-6E8A-4147-A177-3AD203B41FA5}">
                      <a16:colId xmlns="" xmlns:a16="http://schemas.microsoft.com/office/drawing/2014/main" val="20000"/>
                    </a:ext>
                  </a:extLst>
                </a:gridCol>
                <a:gridCol w="1008088">
                  <a:extLst>
                    <a:ext uri="{9D8B030D-6E8A-4147-A177-3AD203B41FA5}">
                      <a16:colId xmlns="" xmlns:a16="http://schemas.microsoft.com/office/drawing/2014/main" val="1071056205"/>
                    </a:ext>
                  </a:extLst>
                </a:gridCol>
                <a:gridCol w="1008088">
                  <a:extLst>
                    <a:ext uri="{9D8B030D-6E8A-4147-A177-3AD203B41FA5}">
                      <a16:colId xmlns="" xmlns:a16="http://schemas.microsoft.com/office/drawing/2014/main" val="20001"/>
                    </a:ext>
                  </a:extLst>
                </a:gridCol>
              </a:tblGrid>
              <a:tr h="370946">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err="1">
                          <a:ln>
                            <a:noFill/>
                          </a:ln>
                          <a:solidFill>
                            <a:schemeClr val="bg1"/>
                          </a:solidFill>
                          <a:effectLst/>
                          <a:latin typeface="+mn-lt"/>
                          <a:ea typeface="宋体" pitchFamily="2" charset="-122"/>
                        </a:rPr>
                        <a:t>sid</a:t>
                      </a:r>
                      <a:endParaRPr kumimoji="0" lang="en-US" altLang="zh-CN" sz="1600" b="0" i="0" u="none" strike="noStrike" cap="none" normalizeH="0" baseline="0" dirty="0">
                        <a:ln>
                          <a:noFill/>
                        </a:ln>
                        <a:solidFill>
                          <a:schemeClr val="bg1"/>
                        </a:solidFill>
                        <a:effectLst/>
                        <a:latin typeface="+mn-lt"/>
                        <a:ea typeface="宋体" pitchFamily="2" charset="-122"/>
                      </a:endParaRPr>
                    </a:p>
                  </a:txBody>
                  <a:tcPr horzOverflow="overflow">
                    <a:solidFill>
                      <a:schemeClr val="accent3">
                        <a:lumMod val="5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bid</a:t>
                      </a:r>
                    </a:p>
                  </a:txBody>
                  <a:tcPr horzOverflow="overflow">
                    <a:solidFill>
                      <a:schemeClr val="accent3">
                        <a:lumMod val="5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bg1"/>
                          </a:solidFill>
                          <a:effectLst/>
                          <a:latin typeface="+mn-lt"/>
                          <a:ea typeface="宋体" pitchFamily="2" charset="-122"/>
                        </a:rPr>
                        <a:t>day</a:t>
                      </a:r>
                    </a:p>
                  </a:txBody>
                  <a:tcPr horzOverflow="overflow">
                    <a:solidFill>
                      <a:schemeClr val="accent3">
                        <a:lumMod val="50000"/>
                      </a:schemeClr>
                    </a:solidFill>
                  </a:tcPr>
                </a:tc>
                <a:extLst>
                  <a:ext uri="{0D108BD9-81ED-4DB2-BD59-A6C34878D82A}">
                    <a16:rowId xmlns="" xmlns:a16="http://schemas.microsoft.com/office/drawing/2014/main" val="10000"/>
                  </a:ext>
                </a:extLst>
              </a:tr>
              <a:tr h="370946">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22</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101</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10/10/96</a:t>
                      </a:r>
                    </a:p>
                  </a:txBody>
                  <a:tcPr horzOverflow="overflow">
                    <a:solidFill>
                      <a:schemeClr val="accent3">
                        <a:lumMod val="20000"/>
                        <a:lumOff val="80000"/>
                      </a:schemeClr>
                    </a:solidFill>
                  </a:tcPr>
                </a:tc>
                <a:extLst>
                  <a:ext uri="{0D108BD9-81ED-4DB2-BD59-A6C34878D82A}">
                    <a16:rowId xmlns="" xmlns:a16="http://schemas.microsoft.com/office/drawing/2014/main" val="10001"/>
                  </a:ext>
                </a:extLst>
              </a:tr>
              <a:tr h="370946">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58</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宋体" pitchFamily="2" charset="-122"/>
                        </a:rPr>
                        <a:t>103</a:t>
                      </a:r>
                    </a:p>
                  </a:txBody>
                  <a:tcPr horzOverflow="overflow">
                    <a:solidFill>
                      <a:schemeClr val="accent3">
                        <a:lumMod val="20000"/>
                        <a:lumOff val="80000"/>
                      </a:schemeClr>
                    </a:solidFill>
                  </a:tcPr>
                </a:tc>
                <a:tc>
                  <a:txBody>
                    <a:bodyPr/>
                    <a:lstStyle>
                      <a:lvl1pPr>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indent="14288">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indent="-4763">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indent="-65088">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indent="-13335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indent="-133350"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宋体" pitchFamily="2" charset="-122"/>
                        </a:rPr>
                        <a:t>11/12/96</a:t>
                      </a:r>
                    </a:p>
                  </a:txBody>
                  <a:tcPr horzOverflow="overflow">
                    <a:solidFill>
                      <a:schemeClr val="accent3">
                        <a:lumMod val="20000"/>
                        <a:lumOff val="80000"/>
                      </a:schemeClr>
                    </a:solidFill>
                  </a:tcPr>
                </a:tc>
                <a:extLst>
                  <a:ext uri="{0D108BD9-81ED-4DB2-BD59-A6C34878D82A}">
                    <a16:rowId xmlns="" xmlns:a16="http://schemas.microsoft.com/office/drawing/2014/main" val="1321933179"/>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519436906"/>
              </p:ext>
            </p:extLst>
          </p:nvPr>
        </p:nvGraphicFramePr>
        <p:xfrm>
          <a:off x="866326" y="5504736"/>
          <a:ext cx="7165396" cy="1113159"/>
        </p:xfrm>
        <a:graphic>
          <a:graphicData uri="http://schemas.openxmlformats.org/drawingml/2006/table">
            <a:tbl>
              <a:tblPr firstRow="1" bandRow="1">
                <a:tableStyleId>{5940675A-B579-460E-94D1-54222C63F5DA}</a:tableStyleId>
              </a:tblPr>
              <a:tblGrid>
                <a:gridCol w="1023628">
                  <a:extLst>
                    <a:ext uri="{9D8B030D-6E8A-4147-A177-3AD203B41FA5}">
                      <a16:colId xmlns="" xmlns:a16="http://schemas.microsoft.com/office/drawing/2014/main" val="598429869"/>
                    </a:ext>
                  </a:extLst>
                </a:gridCol>
                <a:gridCol w="1023628">
                  <a:extLst>
                    <a:ext uri="{9D8B030D-6E8A-4147-A177-3AD203B41FA5}">
                      <a16:colId xmlns="" xmlns:a16="http://schemas.microsoft.com/office/drawing/2014/main" val="1306101458"/>
                    </a:ext>
                  </a:extLst>
                </a:gridCol>
                <a:gridCol w="1023628">
                  <a:extLst>
                    <a:ext uri="{9D8B030D-6E8A-4147-A177-3AD203B41FA5}">
                      <a16:colId xmlns="" xmlns:a16="http://schemas.microsoft.com/office/drawing/2014/main" val="20000"/>
                    </a:ext>
                  </a:extLst>
                </a:gridCol>
                <a:gridCol w="1023628">
                  <a:extLst>
                    <a:ext uri="{9D8B030D-6E8A-4147-A177-3AD203B41FA5}">
                      <a16:colId xmlns="" xmlns:a16="http://schemas.microsoft.com/office/drawing/2014/main" val="20001"/>
                    </a:ext>
                  </a:extLst>
                </a:gridCol>
                <a:gridCol w="1023628">
                  <a:extLst>
                    <a:ext uri="{9D8B030D-6E8A-4147-A177-3AD203B41FA5}">
                      <a16:colId xmlns="" xmlns:a16="http://schemas.microsoft.com/office/drawing/2014/main" val="20002"/>
                    </a:ext>
                  </a:extLst>
                </a:gridCol>
                <a:gridCol w="1023628">
                  <a:extLst>
                    <a:ext uri="{9D8B030D-6E8A-4147-A177-3AD203B41FA5}">
                      <a16:colId xmlns="" xmlns:a16="http://schemas.microsoft.com/office/drawing/2014/main" val="20003"/>
                    </a:ext>
                  </a:extLst>
                </a:gridCol>
                <a:gridCol w="1023628">
                  <a:extLst>
                    <a:ext uri="{9D8B030D-6E8A-4147-A177-3AD203B41FA5}">
                      <a16:colId xmlns="" xmlns:a16="http://schemas.microsoft.com/office/drawing/2014/main" val="3736149388"/>
                    </a:ext>
                  </a:extLst>
                </a:gridCol>
              </a:tblGrid>
              <a:tr h="37105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a:ln>
                            <a:noFill/>
                          </a:ln>
                          <a:solidFill>
                            <a:schemeClr val="bg1"/>
                          </a:solidFill>
                          <a:effectLst/>
                          <a:latin typeface="+mn-lt"/>
                          <a:ea typeface="新細明體" pitchFamily="18" charset="-120"/>
                        </a:rPr>
                        <a:t>S.sid</a:t>
                      </a:r>
                      <a:endParaRPr kumimoji="1" lang="en-US" altLang="zh-TW" sz="1600" b="0" i="0" u="none" strike="noStrike" cap="none" normalizeH="0" baseline="0" dirty="0">
                        <a:ln>
                          <a:noFill/>
                        </a:ln>
                        <a:solidFill>
                          <a:schemeClr val="bg1"/>
                        </a:solidFill>
                        <a:effectLst/>
                        <a:latin typeface="+mn-lt"/>
                        <a:ea typeface="新細明體" pitchFamily="18" charset="-120"/>
                      </a:endParaRP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a:ln>
                            <a:noFill/>
                          </a:ln>
                          <a:solidFill>
                            <a:schemeClr val="bg1"/>
                          </a:solidFill>
                          <a:effectLst/>
                          <a:latin typeface="+mn-lt"/>
                          <a:ea typeface="新細明體" pitchFamily="18" charset="-120"/>
                        </a:rPr>
                        <a:t>sname</a:t>
                      </a:r>
                      <a:endParaRPr kumimoji="1" lang="en-US" altLang="zh-TW" sz="1600" b="0" i="0" u="none" strike="noStrike" cap="none" normalizeH="0" baseline="0" dirty="0">
                        <a:ln>
                          <a:noFill/>
                        </a:ln>
                        <a:solidFill>
                          <a:schemeClr val="bg1"/>
                        </a:solidFill>
                        <a:effectLst/>
                        <a:latin typeface="+mn-lt"/>
                        <a:ea typeface="新細明體" pitchFamily="18" charset="-120"/>
                      </a:endParaRP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rating</a:t>
                      </a: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age</a:t>
                      </a:r>
                    </a:p>
                  </a:txBody>
                  <a:tcPr horzOverflow="overflow">
                    <a:solidFill>
                      <a:schemeClr val="accent2">
                        <a:lumMod val="75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a:ln>
                            <a:noFill/>
                          </a:ln>
                          <a:solidFill>
                            <a:schemeClr val="bg1"/>
                          </a:solidFill>
                          <a:effectLst/>
                          <a:latin typeface="+mn-lt"/>
                          <a:ea typeface="新細明體" pitchFamily="18" charset="-120"/>
                        </a:rPr>
                        <a:t>R.sid</a:t>
                      </a:r>
                      <a:endParaRPr kumimoji="1" lang="en-US" altLang="zh-TW" sz="1600" b="0" i="0" u="none" strike="noStrike" cap="none" normalizeH="0" baseline="0" dirty="0">
                        <a:ln>
                          <a:noFill/>
                        </a:ln>
                        <a:solidFill>
                          <a:schemeClr val="bg1"/>
                        </a:solidFill>
                        <a:effectLst/>
                        <a:latin typeface="+mn-lt"/>
                        <a:ea typeface="新細明體" pitchFamily="18" charset="-120"/>
                      </a:endParaRPr>
                    </a:p>
                  </a:txBody>
                  <a:tcPr horzOverflow="overflow">
                    <a:solidFill>
                      <a:schemeClr val="accent3">
                        <a:lumMod val="5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bid</a:t>
                      </a:r>
                    </a:p>
                  </a:txBody>
                  <a:tcPr horzOverflow="overflow">
                    <a:solidFill>
                      <a:schemeClr val="accent3">
                        <a:lumMod val="5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bg1"/>
                          </a:solidFill>
                          <a:effectLst/>
                          <a:latin typeface="+mn-lt"/>
                          <a:ea typeface="新細明體" pitchFamily="18" charset="-120"/>
                        </a:rPr>
                        <a:t>day</a:t>
                      </a:r>
                    </a:p>
                  </a:txBody>
                  <a:tcPr horzOverflow="overflow">
                    <a:solidFill>
                      <a:schemeClr val="accent3">
                        <a:lumMod val="50000"/>
                      </a:schemeClr>
                    </a:solidFill>
                  </a:tcPr>
                </a:tc>
                <a:extLst>
                  <a:ext uri="{0D108BD9-81ED-4DB2-BD59-A6C34878D82A}">
                    <a16:rowId xmlns="" xmlns:a16="http://schemas.microsoft.com/office/drawing/2014/main" val="10000"/>
                  </a:ext>
                </a:extLst>
              </a:tr>
              <a:tr h="37105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22</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Dustin</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mn-lt"/>
                          <a:ea typeface="新細明體" pitchFamily="18" charset="-120"/>
                        </a:rPr>
                        <a:t>7</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45.0</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58</a:t>
                      </a:r>
                    </a:p>
                  </a:txBody>
                  <a:tcPr horzOverflow="overflow">
                    <a:solidFill>
                      <a:schemeClr val="accent3">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103</a:t>
                      </a:r>
                    </a:p>
                  </a:txBody>
                  <a:tcPr horzOverflow="overflow">
                    <a:solidFill>
                      <a:schemeClr val="accent3">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11/12/96</a:t>
                      </a:r>
                    </a:p>
                  </a:txBody>
                  <a:tcPr horzOverflow="overflow">
                    <a:solidFill>
                      <a:schemeClr val="accent3">
                        <a:lumMod val="20000"/>
                        <a:lumOff val="80000"/>
                      </a:schemeClr>
                    </a:solidFill>
                  </a:tcPr>
                </a:tc>
                <a:extLst>
                  <a:ext uri="{0D108BD9-81ED-4DB2-BD59-A6C34878D82A}">
                    <a16:rowId xmlns="" xmlns:a16="http://schemas.microsoft.com/office/drawing/2014/main" val="10001"/>
                  </a:ext>
                </a:extLst>
              </a:tr>
              <a:tr h="371053">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31</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mn-lt"/>
                          <a:ea typeface="新細明體" pitchFamily="18" charset="-120"/>
                        </a:rPr>
                        <a:t>Lubber</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8</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55.5</a:t>
                      </a:r>
                    </a:p>
                  </a:txBody>
                  <a:tcPr horzOverflow="overflow">
                    <a:solidFill>
                      <a:schemeClr val="accent2">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mn-lt"/>
                          <a:ea typeface="新細明體" pitchFamily="18" charset="-120"/>
                        </a:rPr>
                        <a:t>58</a:t>
                      </a:r>
                    </a:p>
                  </a:txBody>
                  <a:tcPr horzOverflow="overflow">
                    <a:solidFill>
                      <a:schemeClr val="accent3">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a:ln>
                            <a:noFill/>
                          </a:ln>
                          <a:solidFill>
                            <a:schemeClr val="tx1"/>
                          </a:solidFill>
                          <a:effectLst/>
                          <a:latin typeface="+mn-lt"/>
                          <a:ea typeface="新細明體" pitchFamily="18" charset="-120"/>
                        </a:rPr>
                        <a:t>103</a:t>
                      </a:r>
                    </a:p>
                  </a:txBody>
                  <a:tcPr horzOverflow="overflow">
                    <a:solidFill>
                      <a:schemeClr val="accent3">
                        <a:lumMod val="20000"/>
                        <a:lumOff val="80000"/>
                      </a:schemeClr>
                    </a:solidFill>
                  </a:tcPr>
                </a:tc>
                <a:tc>
                  <a:txBody>
                    <a:bodyPr/>
                    <a:lstStyle>
                      <a:lvl1pPr>
                        <a:spcBef>
                          <a:spcPct val="20000"/>
                        </a:spcBef>
                        <a:defRPr kumimoji="1" sz="2800">
                          <a:solidFill>
                            <a:schemeClr val="tx1"/>
                          </a:solidFill>
                          <a:latin typeface="Times New Roman" pitchFamily="18" charset="0"/>
                          <a:ea typeface="新細明體" pitchFamily="18" charset="-120"/>
                        </a:defRPr>
                      </a:lvl1pPr>
                      <a:lvl2pPr>
                        <a:spcBef>
                          <a:spcPct val="20000"/>
                        </a:spcBef>
                        <a:defRPr kumimoji="1" sz="2400">
                          <a:solidFill>
                            <a:schemeClr val="tx1"/>
                          </a:solidFill>
                          <a:latin typeface="Times New Roman" pitchFamily="18" charset="0"/>
                          <a:ea typeface="新細明體" pitchFamily="18" charset="-120"/>
                        </a:defRPr>
                      </a:lvl2pPr>
                      <a:lvl3pPr>
                        <a:spcBef>
                          <a:spcPct val="20000"/>
                        </a:spcBef>
                        <a:defRPr kumimoji="1" sz="2000">
                          <a:solidFill>
                            <a:schemeClr val="tx1"/>
                          </a:solidFill>
                          <a:latin typeface="Times New Roman" pitchFamily="18" charset="0"/>
                          <a:ea typeface="新細明體" pitchFamily="18" charset="-120"/>
                        </a:defRPr>
                      </a:lvl3pPr>
                      <a:lvl4pPr>
                        <a:spcBef>
                          <a:spcPct val="20000"/>
                        </a:spcBef>
                        <a:defRPr kumimoji="1">
                          <a:solidFill>
                            <a:schemeClr val="tx1"/>
                          </a:solidFill>
                          <a:latin typeface="Times New Roman" pitchFamily="18" charset="0"/>
                          <a:ea typeface="新細明體" pitchFamily="18" charset="-120"/>
                        </a:defRPr>
                      </a:lvl4pPr>
                      <a:lvl5pPr>
                        <a:spcBef>
                          <a:spcPct val="20000"/>
                        </a:spcBef>
                        <a:defRPr kumimoji="1">
                          <a:solidFill>
                            <a:schemeClr val="tx1"/>
                          </a:solidFill>
                          <a:latin typeface="Times New Roman" pitchFamily="18" charset="0"/>
                          <a:ea typeface="新細明體" pitchFamily="18" charset="-120"/>
                        </a:defRPr>
                      </a:lvl5pPr>
                      <a:lvl6pPr fontAlgn="base">
                        <a:spcBef>
                          <a:spcPct val="20000"/>
                        </a:spcBef>
                        <a:spcAft>
                          <a:spcPct val="0"/>
                        </a:spcAft>
                        <a:defRPr kumimoji="1">
                          <a:solidFill>
                            <a:schemeClr val="tx1"/>
                          </a:solidFill>
                          <a:latin typeface="Times New Roman" pitchFamily="18" charset="0"/>
                          <a:ea typeface="新細明體" pitchFamily="18" charset="-120"/>
                        </a:defRPr>
                      </a:lvl6pPr>
                      <a:lvl7pPr fontAlgn="base">
                        <a:spcBef>
                          <a:spcPct val="20000"/>
                        </a:spcBef>
                        <a:spcAft>
                          <a:spcPct val="0"/>
                        </a:spcAft>
                        <a:defRPr kumimoji="1">
                          <a:solidFill>
                            <a:schemeClr val="tx1"/>
                          </a:solidFill>
                          <a:latin typeface="Times New Roman" pitchFamily="18" charset="0"/>
                          <a:ea typeface="新細明體" pitchFamily="18" charset="-120"/>
                        </a:defRPr>
                      </a:lvl7pPr>
                      <a:lvl8pPr fontAlgn="base">
                        <a:spcBef>
                          <a:spcPct val="20000"/>
                        </a:spcBef>
                        <a:spcAft>
                          <a:spcPct val="0"/>
                        </a:spcAft>
                        <a:defRPr kumimoji="1">
                          <a:solidFill>
                            <a:schemeClr val="tx1"/>
                          </a:solidFill>
                          <a:latin typeface="Times New Roman" pitchFamily="18" charset="0"/>
                          <a:ea typeface="新細明體" pitchFamily="18" charset="-120"/>
                        </a:defRPr>
                      </a:lvl8pPr>
                      <a:lvl9pPr fontAlgn="base">
                        <a:spcBef>
                          <a:spcPct val="20000"/>
                        </a:spcBef>
                        <a:spcAft>
                          <a:spcPct val="0"/>
                        </a:spcAft>
                        <a:defRPr kumimoji="1">
                          <a:solidFill>
                            <a:schemeClr val="tx1"/>
                          </a:solidFill>
                          <a:latin typeface="Times New Roman" pitchFamily="18" charset="0"/>
                          <a:ea typeface="新細明體"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a:ln>
                            <a:noFill/>
                          </a:ln>
                          <a:solidFill>
                            <a:schemeClr val="tx1"/>
                          </a:solidFill>
                          <a:effectLst/>
                          <a:latin typeface="+mn-lt"/>
                          <a:ea typeface="新細明體" pitchFamily="18" charset="-120"/>
                        </a:rPr>
                        <a:t>11/12/96</a:t>
                      </a:r>
                    </a:p>
                  </a:txBody>
                  <a:tcPr horzOverflow="overflow">
                    <a:solidFill>
                      <a:schemeClr val="accent3">
                        <a:lumMod val="20000"/>
                        <a:lumOff val="80000"/>
                      </a:schemeClr>
                    </a:solidFill>
                  </a:tcPr>
                </a:tc>
                <a:extLst>
                  <a:ext uri="{0D108BD9-81ED-4DB2-BD59-A6C34878D82A}">
                    <a16:rowId xmlns="" xmlns:a16="http://schemas.microsoft.com/office/drawing/2014/main" val="3696378112"/>
                  </a:ext>
                </a:extLst>
              </a:tr>
            </a:tbl>
          </a:graphicData>
        </a:graphic>
      </p:graphicFrame>
      <p:sp>
        <p:nvSpPr>
          <p:cNvPr id="11" name="投影片編號版面配置區 10"/>
          <p:cNvSpPr>
            <a:spLocks noGrp="1"/>
          </p:cNvSpPr>
          <p:nvPr>
            <p:ph type="sldNum" sz="quarter" idx="12"/>
          </p:nvPr>
        </p:nvSpPr>
        <p:spPr/>
        <p:txBody>
          <a:bodyPr/>
          <a:lstStyle/>
          <a:p>
            <a:pPr>
              <a:defRPr/>
            </a:pPr>
            <a:fld id="{AA63E7FF-B5B5-4906-89CE-F5D014EF42BE}" type="slidenum">
              <a:rPr lang="zh-TW" altLang="en-US" smtClean="0"/>
              <a:pPr>
                <a:defRPr/>
              </a:pPr>
              <a:t>9</a:t>
            </a:fld>
            <a:endParaRPr lang="zh-TW" altLang="en-US"/>
          </a:p>
        </p:txBody>
      </p:sp>
      <p:grpSp>
        <p:nvGrpSpPr>
          <p:cNvPr id="12" name="Group 4"/>
          <p:cNvGrpSpPr>
            <a:grpSpLocks/>
          </p:cNvGrpSpPr>
          <p:nvPr/>
        </p:nvGrpSpPr>
        <p:grpSpPr bwMode="auto">
          <a:xfrm>
            <a:off x="4860032" y="764704"/>
            <a:ext cx="431800" cy="215900"/>
            <a:chOff x="0" y="0"/>
            <a:chExt cx="144" cy="96"/>
          </a:xfrm>
        </p:grpSpPr>
        <p:sp>
          <p:nvSpPr>
            <p:cNvPr id="13" name="Line 5"/>
            <p:cNvSpPr>
              <a:spLocks noChangeShapeType="1"/>
            </p:cNvSpPr>
            <p:nvPr/>
          </p:nvSpPr>
          <p:spPr bwMode="auto">
            <a:xfrm>
              <a:off x="0" y="0"/>
              <a:ext cx="144" cy="96"/>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4" name="Line 6"/>
            <p:cNvSpPr>
              <a:spLocks noChangeShapeType="1"/>
            </p:cNvSpPr>
            <p:nvPr/>
          </p:nvSpPr>
          <p:spPr bwMode="auto">
            <a:xfrm flipV="1">
              <a:off x="0" y="0"/>
              <a:ext cx="144" cy="96"/>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5" name="Line 7"/>
            <p:cNvSpPr>
              <a:spLocks noChangeShapeType="1"/>
            </p:cNvSpPr>
            <p:nvPr/>
          </p:nvSpPr>
          <p:spPr bwMode="auto">
            <a:xfrm>
              <a:off x="0" y="0"/>
              <a:ext cx="0" cy="96"/>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17" name="Line 8"/>
            <p:cNvSpPr>
              <a:spLocks noChangeShapeType="1"/>
            </p:cNvSpPr>
            <p:nvPr/>
          </p:nvSpPr>
          <p:spPr bwMode="auto">
            <a:xfrm>
              <a:off x="144" y="0"/>
              <a:ext cx="0" cy="96"/>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grpSp>
      <p:grpSp>
        <p:nvGrpSpPr>
          <p:cNvPr id="20" name="Group 4"/>
          <p:cNvGrpSpPr>
            <a:grpSpLocks/>
          </p:cNvGrpSpPr>
          <p:nvPr/>
        </p:nvGrpSpPr>
        <p:grpSpPr bwMode="auto">
          <a:xfrm>
            <a:off x="2339752" y="1744662"/>
            <a:ext cx="360040" cy="265907"/>
            <a:chOff x="0" y="0"/>
            <a:chExt cx="144" cy="96"/>
          </a:xfrm>
        </p:grpSpPr>
        <p:sp>
          <p:nvSpPr>
            <p:cNvPr id="21" name="Line 5"/>
            <p:cNvSpPr>
              <a:spLocks noChangeShapeType="1"/>
            </p:cNvSpPr>
            <p:nvPr/>
          </p:nvSpPr>
          <p:spPr bwMode="auto">
            <a:xfrm>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22" name="Line 6"/>
            <p:cNvSpPr>
              <a:spLocks noChangeShapeType="1"/>
            </p:cNvSpPr>
            <p:nvPr/>
          </p:nvSpPr>
          <p:spPr bwMode="auto">
            <a:xfrm flipV="1">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23" name="Line 7"/>
            <p:cNvSpPr>
              <a:spLocks noChangeShapeType="1"/>
            </p:cNvSpPr>
            <p:nvPr/>
          </p:nvSpPr>
          <p:spPr bwMode="auto">
            <a:xfrm>
              <a:off x="0"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24" name="Line 8"/>
            <p:cNvSpPr>
              <a:spLocks noChangeShapeType="1"/>
            </p:cNvSpPr>
            <p:nvPr/>
          </p:nvSpPr>
          <p:spPr bwMode="auto">
            <a:xfrm>
              <a:off x="144"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grpSp>
      <p:grpSp>
        <p:nvGrpSpPr>
          <p:cNvPr id="25" name="Group 4"/>
          <p:cNvGrpSpPr>
            <a:grpSpLocks/>
          </p:cNvGrpSpPr>
          <p:nvPr/>
        </p:nvGrpSpPr>
        <p:grpSpPr bwMode="auto">
          <a:xfrm>
            <a:off x="1691680" y="2688381"/>
            <a:ext cx="279648" cy="152400"/>
            <a:chOff x="0" y="0"/>
            <a:chExt cx="144" cy="96"/>
          </a:xfrm>
        </p:grpSpPr>
        <p:sp>
          <p:nvSpPr>
            <p:cNvPr id="26" name="Line 5"/>
            <p:cNvSpPr>
              <a:spLocks noChangeShapeType="1"/>
            </p:cNvSpPr>
            <p:nvPr/>
          </p:nvSpPr>
          <p:spPr bwMode="auto">
            <a:xfrm>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27" name="Line 6"/>
            <p:cNvSpPr>
              <a:spLocks noChangeShapeType="1"/>
            </p:cNvSpPr>
            <p:nvPr/>
          </p:nvSpPr>
          <p:spPr bwMode="auto">
            <a:xfrm flipV="1">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28" name="Line 7"/>
            <p:cNvSpPr>
              <a:spLocks noChangeShapeType="1"/>
            </p:cNvSpPr>
            <p:nvPr/>
          </p:nvSpPr>
          <p:spPr bwMode="auto">
            <a:xfrm>
              <a:off x="0"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29" name="Line 8"/>
            <p:cNvSpPr>
              <a:spLocks noChangeShapeType="1"/>
            </p:cNvSpPr>
            <p:nvPr/>
          </p:nvSpPr>
          <p:spPr bwMode="auto">
            <a:xfrm>
              <a:off x="144"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grpSp>
      <p:grpSp>
        <p:nvGrpSpPr>
          <p:cNvPr id="38" name="Group 4"/>
          <p:cNvGrpSpPr>
            <a:grpSpLocks/>
          </p:cNvGrpSpPr>
          <p:nvPr/>
        </p:nvGrpSpPr>
        <p:grpSpPr bwMode="auto">
          <a:xfrm>
            <a:off x="2771800" y="3091085"/>
            <a:ext cx="360040" cy="265907"/>
            <a:chOff x="0" y="0"/>
            <a:chExt cx="144" cy="96"/>
          </a:xfrm>
        </p:grpSpPr>
        <p:sp>
          <p:nvSpPr>
            <p:cNvPr id="39" name="Line 5"/>
            <p:cNvSpPr>
              <a:spLocks noChangeShapeType="1"/>
            </p:cNvSpPr>
            <p:nvPr/>
          </p:nvSpPr>
          <p:spPr bwMode="auto">
            <a:xfrm>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40" name="Line 6"/>
            <p:cNvSpPr>
              <a:spLocks noChangeShapeType="1"/>
            </p:cNvSpPr>
            <p:nvPr/>
          </p:nvSpPr>
          <p:spPr bwMode="auto">
            <a:xfrm flipV="1">
              <a:off x="0" y="0"/>
              <a:ext cx="144"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41" name="Line 7"/>
            <p:cNvSpPr>
              <a:spLocks noChangeShapeType="1"/>
            </p:cNvSpPr>
            <p:nvPr/>
          </p:nvSpPr>
          <p:spPr bwMode="auto">
            <a:xfrm>
              <a:off x="0"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sp>
          <p:nvSpPr>
            <p:cNvPr id="42" name="Line 8"/>
            <p:cNvSpPr>
              <a:spLocks noChangeShapeType="1"/>
            </p:cNvSpPr>
            <p:nvPr/>
          </p:nvSpPr>
          <p:spPr bwMode="auto">
            <a:xfrm>
              <a:off x="144" y="0"/>
              <a:ext cx="0" cy="96"/>
            </a:xfrm>
            <a:prstGeom prst="line">
              <a:avLst/>
            </a:prstGeom>
            <a:noFill/>
            <a:ln w="12700"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0800" algn="ctr" rotWithShape="0">
                      <a:schemeClr val="bg2">
                        <a:alpha val="50000"/>
                      </a:schemeClr>
                    </a:outerShdw>
                  </a:effectLst>
                </a14:hiddenEffects>
              </a:ext>
            </a:extLst>
          </p:spPr>
          <p:txBody>
            <a:bodyPr wrap="none" anchor="ctr"/>
            <a:lstStyle/>
            <a:p>
              <a:endParaRPr lang="en-US"/>
            </a:p>
          </p:txBody>
        </p:sp>
      </p:grpSp>
      <p:sp>
        <p:nvSpPr>
          <p:cNvPr id="49" name="Text Box 408"/>
          <p:cNvSpPr txBox="1">
            <a:spLocks noChangeArrowheads="1"/>
          </p:cNvSpPr>
          <p:nvPr/>
        </p:nvSpPr>
        <p:spPr bwMode="auto">
          <a:xfrm>
            <a:off x="241833" y="4146307"/>
            <a:ext cx="4573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S</a:t>
            </a:r>
            <a:endParaRPr lang="en-US" altLang="zh-CN" sz="1800" dirty="0">
              <a:latin typeface="Arial" charset="0"/>
            </a:endParaRPr>
          </a:p>
        </p:txBody>
      </p:sp>
      <p:sp>
        <p:nvSpPr>
          <p:cNvPr id="50" name="Text Box 408"/>
          <p:cNvSpPr txBox="1">
            <a:spLocks noChangeArrowheads="1"/>
          </p:cNvSpPr>
          <p:nvPr/>
        </p:nvSpPr>
        <p:spPr bwMode="auto">
          <a:xfrm>
            <a:off x="4663871" y="4128038"/>
            <a:ext cx="392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algn="ctr" eaLnBrk="1" hangingPunct="1">
              <a:spcBef>
                <a:spcPct val="0"/>
              </a:spcBef>
              <a:buFontTx/>
              <a:buNone/>
            </a:pPr>
            <a:r>
              <a:rPr lang="en-US" altLang="zh-CN" sz="1600" b="1" dirty="0">
                <a:latin typeface="Arial" charset="0"/>
              </a:rPr>
              <a:t>R</a:t>
            </a:r>
            <a:endParaRPr lang="en-US" altLang="zh-CN" sz="1800" dirty="0">
              <a:latin typeface="Arial" charset="0"/>
            </a:endParaRPr>
          </a:p>
        </p:txBody>
      </p:sp>
      <p:sp>
        <p:nvSpPr>
          <p:cNvPr id="52" name="向右箭號 6"/>
          <p:cNvSpPr/>
          <p:nvPr/>
        </p:nvSpPr>
        <p:spPr>
          <a:xfrm rot="8100469">
            <a:off x="4720816" y="5075976"/>
            <a:ext cx="573289" cy="309102"/>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53" name="向右箭號 6"/>
          <p:cNvSpPr/>
          <p:nvPr/>
        </p:nvSpPr>
        <p:spPr>
          <a:xfrm rot="2496110">
            <a:off x="3762202" y="5107655"/>
            <a:ext cx="573289" cy="309102"/>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Tree>
    <p:extLst>
      <p:ext uri="{BB962C8B-B14F-4D97-AF65-F5344CB8AC3E}">
        <p14:creationId xmlns:p14="http://schemas.microsoft.com/office/powerpoint/2010/main" val="2061296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13402</TotalTime>
  <Words>1433</Words>
  <Application>Microsoft Macintosh PowerPoint</Application>
  <PresentationFormat>On-screen Show (4:3)</PresentationFormat>
  <Paragraphs>477</Paragraphs>
  <Slides>20</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Calibri</vt:lpstr>
      <vt:lpstr>Symbol</vt:lpstr>
      <vt:lpstr>Times New Roman</vt:lpstr>
      <vt:lpstr>Wingdings</vt:lpstr>
      <vt:lpstr>宋体</vt:lpstr>
      <vt:lpstr>新細明體</vt:lpstr>
      <vt:lpstr>Arial</vt:lpstr>
      <vt:lpstr>Office 佈景主題</vt:lpstr>
      <vt:lpstr>Equation</vt:lpstr>
      <vt:lpstr>CSCI3170 Introduction to Database Systems</vt:lpstr>
      <vt:lpstr>Tut05 Outline</vt:lpstr>
      <vt:lpstr>General Operators</vt:lpstr>
      <vt:lpstr>Selection (σ)</vt:lpstr>
      <vt:lpstr>Projection ()</vt:lpstr>
      <vt:lpstr>Union (), Set difference (-), Intersection ()  </vt:lpstr>
      <vt:lpstr>Union (), Set difference (-), Intersection ()  </vt:lpstr>
      <vt:lpstr>Cartesian Product (X)</vt:lpstr>
      <vt:lpstr>Join (    )</vt:lpstr>
      <vt:lpstr>Equi-join and Natural join</vt:lpstr>
      <vt:lpstr>Division (/)</vt:lpstr>
      <vt:lpstr>Division (/)</vt:lpstr>
      <vt:lpstr>Rename ()</vt:lpstr>
      <vt:lpstr>Use of rename operator</vt:lpstr>
      <vt:lpstr>Remarks</vt:lpstr>
      <vt:lpstr>Examples</vt:lpstr>
      <vt:lpstr>Query 1</vt:lpstr>
      <vt:lpstr>Query 2</vt:lpstr>
      <vt:lpstr>Query 3</vt:lpstr>
      <vt:lpstr>Query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Systems</dc:title>
  <dc:creator>Simon Li</dc:creator>
  <cp:lastModifiedBy>Microsoft Office User</cp:lastModifiedBy>
  <cp:revision>289</cp:revision>
  <dcterms:created xsi:type="dcterms:W3CDTF">2012-02-11T07:29:08Z</dcterms:created>
  <dcterms:modified xsi:type="dcterms:W3CDTF">2019-10-21T03:05:27Z</dcterms:modified>
</cp:coreProperties>
</file>