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8" r:id="rId2"/>
    <p:sldId id="349" r:id="rId3"/>
    <p:sldId id="387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418" r:id="rId16"/>
    <p:sldId id="415" r:id="rId17"/>
    <p:sldId id="362" r:id="rId18"/>
    <p:sldId id="363" r:id="rId19"/>
    <p:sldId id="419" r:id="rId20"/>
    <p:sldId id="422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99FF"/>
    <a:srgbClr val="FFFFDD"/>
    <a:srgbClr val="E98D05"/>
    <a:srgbClr val="F9FACE"/>
    <a:srgbClr val="D9F991"/>
    <a:srgbClr val="FEF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2" autoAdjust="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F5568F0-06CB-437A-9579-90E6FCD23684}" type="datetimeFigureOut">
              <a:rPr lang="zh-TW" altLang="en-US"/>
              <a:pPr>
                <a:defRPr/>
              </a:pPr>
              <a:t>2019/11/4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56A5EC-47B0-4DF4-A0D0-E0CF3E24EC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1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151545-8975-471E-89EE-4921300D96CC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6A5EC-47B0-4DF4-A0D0-E0CF3E24EC45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27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6A5EC-47B0-4DF4-A0D0-E0CF3E24EC45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31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6A5EC-47B0-4DF4-A0D0-E0CF3E24EC45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764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6A5EC-47B0-4DF4-A0D0-E0CF3E24EC45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76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6A5EC-47B0-4DF4-A0D0-E0CF3E24EC45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07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63941-07A6-4413-9195-33CC45F6B017}" type="datetime1">
              <a:rPr lang="zh-TW" altLang="en-US" smtClean="0"/>
              <a:pPr>
                <a:defRPr/>
              </a:pPr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E2181-F515-490E-B1F1-93B5CDB9FA0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7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91333-219A-4267-A3C7-A983308AE07F}" type="datetime1">
              <a:rPr lang="zh-TW" altLang="en-US" smtClean="0"/>
              <a:pPr>
                <a:defRPr/>
              </a:pPr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76DF9-E0FB-4CC1-8F91-38780ECBE5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40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113A0-FBAE-47B5-A4F3-CD8BDD4565CE}" type="datetime1">
              <a:rPr lang="zh-TW" altLang="en-US" smtClean="0"/>
              <a:pPr>
                <a:defRPr/>
              </a:pPr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F4B58-DAB7-42A3-B664-82141D0F21C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48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A6D6F-2F44-4464-B86E-62F71C9BCB8F}" type="datetime1">
              <a:rPr lang="zh-TW" altLang="en-US" smtClean="0"/>
              <a:pPr>
                <a:defRPr/>
              </a:pPr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53B15-F5E3-4D37-9A10-7BCE5EB511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71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D47A4-9B31-4B50-AAD4-0FD269316322}" type="datetime1">
              <a:rPr lang="zh-TW" altLang="en-US" smtClean="0"/>
              <a:pPr>
                <a:defRPr/>
              </a:pPr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86790-D70E-41D0-B5CD-CA7C8E012F6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74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189CC-102E-4D87-8C11-96A05FC89F1F}" type="datetime1">
              <a:rPr lang="zh-TW" altLang="en-US" smtClean="0"/>
              <a:pPr>
                <a:defRPr/>
              </a:pPr>
              <a:t>2019/11/4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84D09-59F7-45B6-AFFD-710C2197C1D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74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4BFEF-879F-4BE0-B7C4-CA43693AE001}" type="datetime1">
              <a:rPr lang="zh-TW" altLang="en-US" smtClean="0"/>
              <a:pPr>
                <a:defRPr/>
              </a:pPr>
              <a:t>2019/11/4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2FE52-5E1A-4163-916C-5E2AD71A4C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04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654A-BECA-4A43-8E0F-D69360FF94FC}" type="datetime1">
              <a:rPr lang="zh-TW" altLang="en-US" smtClean="0"/>
              <a:pPr>
                <a:defRPr/>
              </a:pPr>
              <a:t>2019/11/4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32C6-BF3E-48CF-97F1-5465CD7A0F7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73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201E5-FF76-4525-A92E-5D7308AEB64C}" type="datetime1">
              <a:rPr lang="zh-TW" altLang="en-US" smtClean="0"/>
              <a:pPr>
                <a:defRPr/>
              </a:pPr>
              <a:t>2019/11/4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05400-C1F1-469D-93D1-E9B72E651D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11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4219B-4006-42DE-9FD1-A06931AFA504}" type="datetime1">
              <a:rPr lang="zh-TW" altLang="en-US" smtClean="0"/>
              <a:pPr>
                <a:defRPr/>
              </a:pPr>
              <a:t>2019/11/4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CF77D-2A67-4F0C-8F4B-2FD596318E7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15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87C67-0981-4267-8D1A-4C9DCC8BFD1F}" type="datetime1">
              <a:rPr lang="zh-TW" altLang="en-US" smtClean="0"/>
              <a:pPr>
                <a:defRPr/>
              </a:pPr>
              <a:t>2019/11/4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2D27C-794C-4788-A5D8-62D9D51926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CF24F0-6771-478F-B2B6-BCEEF0236E68}" type="datetime1">
              <a:rPr lang="zh-TW" altLang="en-US" smtClean="0"/>
              <a:pPr>
                <a:defRPr/>
              </a:pPr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F582CE-31E4-4936-87C0-93B775AD3E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CSCI3170 Introduction to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Tutorial 7 </a:t>
            </a:r>
            <a:r>
              <a:rPr lang="en-US" altLang="zh-TW" b="1" dirty="0" smtClean="0"/>
              <a:t>Schema Refinement 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28669"/>
              </p:ext>
            </p:extLst>
          </p:nvPr>
        </p:nvGraphicFramePr>
        <p:xfrm>
          <a:off x="626367" y="1988840"/>
          <a:ext cx="3657601" cy="3657599"/>
        </p:xfrm>
        <a:graphic>
          <a:graphicData uri="http://schemas.openxmlformats.org/drawingml/2006/table">
            <a:tbl>
              <a:tblPr/>
              <a:tblGrid>
                <a:gridCol w="92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69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522513" y="1363650"/>
            <a:ext cx="4455096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Given:</a:t>
            </a:r>
          </a:p>
          <a:p>
            <a:pPr marL="0" indent="0" eaLnBrk="1" hangingPunct="1">
              <a:buNone/>
            </a:pPr>
            <a:r>
              <a:rPr kumimoji="0" lang="en-US" altLang="zh-TW" sz="2800" b="1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AC </a:t>
            </a:r>
            <a:r>
              <a:rPr kumimoji="0" lang="en-US" altLang="zh-TW" sz="28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zh-TW" sz="2800" b="1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R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, AD 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R, ACD 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R</a:t>
            </a:r>
          </a:p>
          <a:p>
            <a:pPr eaLnBrk="1" hangingPunct="1"/>
            <a:endParaRPr kumimoji="0" lang="zh-TW" altLang="en-US" sz="2800" dirty="0" smtClean="0">
              <a:solidFill>
                <a:schemeClr val="accent6">
                  <a:lumMod val="50000"/>
                </a:schemeClr>
              </a:solidFill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2513" y="2812216"/>
            <a:ext cx="4455096" cy="31085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∵AC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R</a:t>
            </a:r>
          </a:p>
          <a:p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∴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Symbol" pitchFamily="18" charset="2"/>
              </a:rPr>
              <a:t>AC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Symbol" pitchFamily="18" charset="2"/>
              </a:rPr>
              <a:t>is a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Symbol" pitchFamily="18" charset="2"/>
              </a:rPr>
              <a:t>super key</a:t>
            </a:r>
          </a:p>
          <a:p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+mn-lt"/>
              <a:cs typeface="Arial" panose="020B0604020202020204" pitchFamily="34" charset="0"/>
              <a:sym typeface="Symbol" pitchFamily="18" charset="2"/>
            </a:endParaRP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∵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Symbol" pitchFamily="18" charset="2"/>
              </a:rPr>
              <a:t>A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 R is not valid</a:t>
            </a:r>
          </a:p>
          <a:p>
            <a:pPr marL="288925"/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C  R is not valid</a:t>
            </a:r>
          </a:p>
          <a:p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+mn-lt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∴ AC is a candidate key!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+mn-lt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03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97171"/>
              </p:ext>
            </p:extLst>
          </p:nvPr>
        </p:nvGraphicFramePr>
        <p:xfrm>
          <a:off x="626367" y="1988840"/>
          <a:ext cx="3657601" cy="3657599"/>
        </p:xfrm>
        <a:graphic>
          <a:graphicData uri="http://schemas.openxmlformats.org/drawingml/2006/table">
            <a:tbl>
              <a:tblPr/>
              <a:tblGrid>
                <a:gridCol w="92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69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522513" y="1363650"/>
            <a:ext cx="4455096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Given:</a:t>
            </a:r>
          </a:p>
          <a:p>
            <a:pPr marL="0" indent="0" eaLnBrk="1" hangingPunct="1">
              <a:buNone/>
            </a:pP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AC 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R, </a:t>
            </a:r>
            <a:r>
              <a:rPr kumimoji="0" lang="en-US" altLang="zh-TW" sz="2800" b="1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AD </a:t>
            </a:r>
            <a:r>
              <a:rPr kumimoji="0" lang="en-US" altLang="zh-TW" sz="28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zh-TW" sz="2800" b="1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R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, ACD 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R</a:t>
            </a:r>
          </a:p>
          <a:p>
            <a:pPr eaLnBrk="1" hangingPunct="1"/>
            <a:endParaRPr kumimoji="0" lang="zh-TW" altLang="en-US" sz="2800" dirty="0" smtClean="0">
              <a:solidFill>
                <a:schemeClr val="accent6">
                  <a:lumMod val="50000"/>
                </a:schemeClr>
              </a:solidFill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2513" y="2812216"/>
            <a:ext cx="4455096" cy="31085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∵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AD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R</a:t>
            </a:r>
          </a:p>
          <a:p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∴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Symbol" pitchFamily="18" charset="2"/>
              </a:rPr>
              <a:t>AD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Symbol" pitchFamily="18" charset="2"/>
              </a:rPr>
              <a:t>is a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Symbol" pitchFamily="18" charset="2"/>
              </a:rPr>
              <a:t>super key</a:t>
            </a:r>
          </a:p>
          <a:p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+mn-lt"/>
              <a:cs typeface="Arial" panose="020B0604020202020204" pitchFamily="34" charset="0"/>
              <a:sym typeface="Symbol" pitchFamily="18" charset="2"/>
            </a:endParaRP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∵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Symbol" pitchFamily="18" charset="2"/>
              </a:rPr>
              <a:t>A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 R is not valid</a:t>
            </a:r>
          </a:p>
          <a:p>
            <a:pPr marL="288925"/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D  R is not valid</a:t>
            </a:r>
          </a:p>
          <a:p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+mn-lt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∴ AD is a candidate key!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+mn-lt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60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04734"/>
              </p:ext>
            </p:extLst>
          </p:nvPr>
        </p:nvGraphicFramePr>
        <p:xfrm>
          <a:off x="626367" y="1988840"/>
          <a:ext cx="3657601" cy="3657599"/>
        </p:xfrm>
        <a:graphic>
          <a:graphicData uri="http://schemas.openxmlformats.org/drawingml/2006/table">
            <a:tbl>
              <a:tblPr/>
              <a:tblGrid>
                <a:gridCol w="92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69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522513" y="1363650"/>
            <a:ext cx="4455096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Given:</a:t>
            </a:r>
          </a:p>
          <a:p>
            <a:pPr marL="0" indent="0" eaLnBrk="1" hangingPunct="1">
              <a:buNone/>
            </a:pP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AC 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R, AD 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R, </a:t>
            </a:r>
            <a:r>
              <a:rPr kumimoji="0" lang="en-US" altLang="zh-TW" sz="2800" b="1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ACD </a:t>
            </a:r>
            <a:r>
              <a:rPr kumimoji="0" lang="en-US" altLang="zh-TW" sz="28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zh-TW" sz="2800" b="1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R</a:t>
            </a:r>
          </a:p>
          <a:p>
            <a:pPr eaLnBrk="1" hangingPunct="1"/>
            <a:endParaRPr kumimoji="0" lang="zh-TW" altLang="en-US" sz="2800" dirty="0" smtClean="0">
              <a:solidFill>
                <a:schemeClr val="accent6">
                  <a:lumMod val="50000"/>
                </a:schemeClr>
              </a:solidFill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2513" y="2812216"/>
            <a:ext cx="4455096" cy="3539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∵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ACD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R </a:t>
            </a:r>
          </a:p>
          <a:p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∴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Symbol" pitchFamily="18" charset="2"/>
              </a:rPr>
              <a:t>ACD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Symbol" pitchFamily="18" charset="2"/>
              </a:rPr>
              <a:t>is a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Symbol" pitchFamily="18" charset="2"/>
              </a:rPr>
              <a:t>super key</a:t>
            </a:r>
          </a:p>
          <a:p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+mn-lt"/>
              <a:cs typeface="Arial" panose="020B0604020202020204" pitchFamily="34" charset="0"/>
              <a:sym typeface="Symbol" pitchFamily="18" charset="2"/>
            </a:endParaRP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∵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Symbol" pitchFamily="18" charset="2"/>
              </a:rPr>
              <a:t>AC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 R is valid</a:t>
            </a:r>
          </a:p>
          <a:p>
            <a:pPr marL="288925"/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AD  R is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valid</a:t>
            </a:r>
          </a:p>
          <a:p>
            <a:pPr marL="288925"/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(CD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R is 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not valid)</a:t>
            </a:r>
            <a:endParaRPr lang="en-US" altLang="zh-TW" sz="2800" dirty="0" smtClean="0">
              <a:solidFill>
                <a:schemeClr val="accent3">
                  <a:lumMod val="50000"/>
                </a:schemeClr>
              </a:solidFill>
              <a:latin typeface="+mn-lt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+mn-lt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∴ ACD is 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NOT</a:t>
            </a:r>
            <a:r>
              <a:rPr lang="en-US" altLang="zh-TW" sz="28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Cambria Math"/>
                <a:cs typeface="Arial" panose="020B0604020202020204" pitchFamily="34" charset="0"/>
                <a:sym typeface="Symbol" pitchFamily="18" charset="2"/>
              </a:rPr>
              <a:t> a candidate key!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+mn-lt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03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of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 – { f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f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…, f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, …, f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 }</a:t>
            </a:r>
          </a:p>
          <a:p>
            <a:pPr marL="336550" indent="0">
              <a:buNone/>
            </a:pPr>
            <a:r>
              <a:rPr lang="en-US" altLang="zh-TW" sz="2400" dirty="0" smtClean="0"/>
              <a:t>Where f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f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…, f</a:t>
            </a:r>
            <a:r>
              <a:rPr lang="en-US" altLang="zh-TW" sz="2400" baseline="-25000" dirty="0" smtClean="0"/>
              <a:t>n</a:t>
            </a:r>
            <a:r>
              <a:rPr lang="en-US" altLang="zh-TW" sz="2400" dirty="0" smtClean="0"/>
              <a:t> are functional dependencies</a:t>
            </a:r>
          </a:p>
          <a:p>
            <a:r>
              <a:rPr lang="en-US" altLang="zh-TW" dirty="0" smtClean="0"/>
              <a:t>F </a:t>
            </a:r>
            <a:r>
              <a:rPr lang="en-US" altLang="zh-TW" dirty="0" smtClean="0">
                <a:sym typeface="Symbol" pitchFamily="18" charset="2"/>
              </a:rPr>
              <a:t>implies f, if whenever all </a:t>
            </a:r>
            <a:r>
              <a:rPr lang="en-US" altLang="zh-TW" dirty="0"/>
              <a:t>f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, …, </a:t>
            </a:r>
            <a:r>
              <a:rPr lang="en-US" altLang="zh-TW" dirty="0"/>
              <a:t>f</a:t>
            </a:r>
            <a:r>
              <a:rPr lang="en-US" altLang="zh-TW" baseline="-25000" dirty="0"/>
              <a:t>n</a:t>
            </a:r>
            <a:r>
              <a:rPr lang="en-US" altLang="zh-TW" dirty="0" smtClean="0"/>
              <a:t> are true, f is true</a:t>
            </a:r>
          </a:p>
          <a:p>
            <a:pPr marL="336550" indent="0">
              <a:buNone/>
            </a:pPr>
            <a:r>
              <a:rPr lang="en-US" altLang="zh-TW" sz="2400" dirty="0" smtClean="0"/>
              <a:t>E.g. F = {A </a:t>
            </a:r>
            <a:r>
              <a:rPr lang="en-US" altLang="zh-TW" sz="2400" dirty="0" smtClean="0">
                <a:sym typeface="Wingdings" pitchFamily="2" charset="2"/>
              </a:rPr>
              <a:t>B, BC}, </a:t>
            </a:r>
            <a:r>
              <a:rPr lang="en-US" altLang="zh-TW" sz="2400" dirty="0" smtClean="0"/>
              <a:t>F implies A</a:t>
            </a:r>
            <a:r>
              <a:rPr lang="en-US" altLang="zh-TW" sz="2400" dirty="0" smtClean="0">
                <a:sym typeface="Wingdings" pitchFamily="2" charset="2"/>
              </a:rPr>
              <a:t>C     (by transitivity)</a:t>
            </a:r>
          </a:p>
          <a:p>
            <a:r>
              <a:rPr lang="en-US" altLang="zh-TW" i="1" dirty="0" smtClean="0">
                <a:solidFill>
                  <a:srgbClr val="0066FF"/>
                </a:solidFill>
              </a:rPr>
              <a:t>F</a:t>
            </a:r>
            <a:r>
              <a:rPr lang="en-US" altLang="zh-TW" i="1" baseline="30000" dirty="0" smtClean="0">
                <a:solidFill>
                  <a:srgbClr val="0066FF"/>
                </a:solidFill>
              </a:rPr>
              <a:t>+</a:t>
            </a:r>
            <a:r>
              <a:rPr lang="en-US" altLang="zh-TW" i="1" dirty="0" smtClean="0">
                <a:solidFill>
                  <a:srgbClr val="0066FF"/>
                </a:solidFill>
              </a:rPr>
              <a:t> </a:t>
            </a:r>
            <a:r>
              <a:rPr lang="en-US" altLang="zh-TW" dirty="0" smtClean="0"/>
              <a:t>– closure of F: the set of all functional dependencies that F implies</a:t>
            </a:r>
          </a:p>
          <a:p>
            <a:pPr marL="336550" indent="0">
              <a:buNone/>
            </a:pPr>
            <a:r>
              <a:rPr lang="en-US" altLang="zh-TW" sz="2400" dirty="0" smtClean="0"/>
              <a:t>E.g. F = {A </a:t>
            </a:r>
            <a:r>
              <a:rPr lang="en-US" altLang="zh-TW" sz="2400" dirty="0" smtClean="0">
                <a:sym typeface="Wingdings" pitchFamily="2" charset="2"/>
              </a:rPr>
              <a:t>B}</a:t>
            </a:r>
          </a:p>
          <a:p>
            <a:pPr marL="336550" indent="0">
              <a:buNone/>
            </a:pPr>
            <a:r>
              <a:rPr lang="en-US" altLang="zh-TW" sz="2400" dirty="0" smtClean="0"/>
              <a:t>F</a:t>
            </a:r>
            <a:r>
              <a:rPr lang="en-US" altLang="zh-TW" sz="2400" baseline="30000" dirty="0" smtClean="0"/>
              <a:t>+</a:t>
            </a:r>
            <a:r>
              <a:rPr lang="en-US" altLang="zh-TW" sz="2400" dirty="0" smtClean="0"/>
              <a:t> = {A</a:t>
            </a:r>
            <a:r>
              <a:rPr lang="en-US" altLang="zh-TW" sz="2400" dirty="0" smtClean="0">
                <a:sym typeface="Wingdings" pitchFamily="2" charset="2"/>
              </a:rPr>
              <a:t>A, BB, ABAB, AB, AAB, ABA, ABB}</a:t>
            </a:r>
            <a:endParaRPr lang="en-US" altLang="zh-TW" sz="2400" dirty="0" smtClean="0"/>
          </a:p>
          <a:p>
            <a:endParaRPr lang="en-US" altLang="zh-TW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04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Armstrong’s axioms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525963"/>
              </a:xfrm>
            </p:spPr>
            <p:txBody>
              <a:bodyPr/>
              <a:lstStyle/>
              <a:p>
                <a:r>
                  <a:rPr lang="en-US" altLang="zh-TW" dirty="0" smtClean="0">
                    <a:sym typeface="Symbol" pitchFamily="18" charset="2"/>
                  </a:rPr>
                  <a:t>If </a:t>
                </a:r>
                <a:r>
                  <a:rPr lang="el-GR" altLang="zh-TW" dirty="0" smtClean="0">
                    <a:sym typeface="Symbol" pitchFamily="18" charset="2"/>
                  </a:rPr>
                  <a:t>β</a:t>
                </a:r>
                <a:r>
                  <a:rPr lang="en-US" altLang="zh-TW" dirty="0" smtClean="0">
                    <a:sym typeface="Symbol" pitchFamily="18" charset="2"/>
                  </a:rPr>
                  <a:t> ⊆ </a:t>
                </a:r>
                <a:r>
                  <a:rPr lang="el-GR" altLang="zh-TW" dirty="0" smtClean="0">
                    <a:sym typeface="Symbol" pitchFamily="18" charset="2"/>
                  </a:rPr>
                  <a:t>α</a:t>
                </a:r>
                <a:r>
                  <a:rPr lang="en-US" altLang="zh-TW" dirty="0" smtClean="0">
                    <a:sym typeface="Symbol" pitchFamily="18" charset="2"/>
                  </a:rPr>
                  <a:t> then </a:t>
                </a:r>
                <a:r>
                  <a:rPr lang="el-GR" altLang="zh-TW" dirty="0" smtClean="0">
                    <a:sym typeface="Symbol" pitchFamily="18" charset="2"/>
                  </a:rPr>
                  <a:t>α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l-GR" altLang="zh-TW" dirty="0" smtClean="0">
                    <a:sym typeface="Symbol" pitchFamily="18" charset="2"/>
                  </a:rPr>
                  <a:t>β</a:t>
                </a:r>
                <a:r>
                  <a:rPr lang="en-US" altLang="zh-TW" dirty="0" smtClean="0">
                    <a:sym typeface="Symbol" pitchFamily="18" charset="2"/>
                  </a:rPr>
                  <a:t> (</a:t>
                </a:r>
                <a:r>
                  <a:rPr lang="en-US" altLang="zh-TW" dirty="0" smtClean="0">
                    <a:solidFill>
                      <a:srgbClr val="FF0000"/>
                    </a:solidFill>
                    <a:sym typeface="Symbol" pitchFamily="18" charset="2"/>
                  </a:rPr>
                  <a:t>reflexivity</a:t>
                </a:r>
                <a:r>
                  <a:rPr lang="en-US" altLang="zh-TW" dirty="0" smtClean="0">
                    <a:sym typeface="Symbol" pitchFamily="18" charset="2"/>
                  </a:rPr>
                  <a:t>)</a:t>
                </a:r>
              </a:p>
              <a:p>
                <a:endParaRPr lang="en-US" altLang="zh-TW" sz="3500" dirty="0" smtClean="0">
                  <a:sym typeface="Symbol" pitchFamily="18" charset="2"/>
                </a:endParaRPr>
              </a:p>
              <a:p>
                <a:r>
                  <a:rPr lang="en-US" altLang="zh-TW" dirty="0" smtClean="0">
                    <a:sym typeface="Symbol" pitchFamily="18" charset="2"/>
                  </a:rPr>
                  <a:t>If </a:t>
                </a:r>
                <a:r>
                  <a:rPr lang="el-GR" altLang="zh-TW" dirty="0" smtClean="0">
                    <a:sym typeface="Symbol" pitchFamily="18" charset="2"/>
                  </a:rPr>
                  <a:t>α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l-GR" altLang="zh-TW" dirty="0" smtClean="0">
                    <a:sym typeface="Symbol" pitchFamily="18" charset="2"/>
                  </a:rPr>
                  <a:t>β </a:t>
                </a:r>
                <a:r>
                  <a:rPr lang="en-US" altLang="zh-TW" dirty="0" smtClean="0">
                    <a:sym typeface="Symbol" pitchFamily="18" charset="2"/>
                  </a:rPr>
                  <a:t>then γ</a:t>
                </a:r>
                <a:r>
                  <a:rPr lang="el-GR" altLang="zh-TW" dirty="0" smtClean="0">
                    <a:sym typeface="Symbol" pitchFamily="18" charset="2"/>
                  </a:rPr>
                  <a:t>α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l-GR" altLang="zh-TW" dirty="0" smtClean="0">
                    <a:sym typeface="Symbol" pitchFamily="18" charset="2"/>
                  </a:rPr>
                  <a:t>β</a:t>
                </a:r>
                <a:r>
                  <a:rPr lang="en-US" altLang="zh-TW" dirty="0" smtClean="0">
                    <a:sym typeface="Symbol" pitchFamily="18" charset="2"/>
                  </a:rPr>
                  <a:t> (</a:t>
                </a:r>
                <a:r>
                  <a:rPr lang="en-US" altLang="zh-TW" dirty="0" smtClean="0">
                    <a:solidFill>
                      <a:srgbClr val="FF0000"/>
                    </a:solidFill>
                    <a:sym typeface="Symbol" pitchFamily="18" charset="2"/>
                  </a:rPr>
                  <a:t>augmentation</a:t>
                </a:r>
                <a:r>
                  <a:rPr lang="en-US" altLang="zh-TW" dirty="0" smtClean="0">
                    <a:sym typeface="Symbol" pitchFamily="18" charset="2"/>
                  </a:rPr>
                  <a:t>)</a:t>
                </a:r>
              </a:p>
              <a:p>
                <a:endParaRPr lang="en-US" altLang="zh-TW" sz="3500" dirty="0" smtClean="0">
                  <a:sym typeface="Symbol" pitchFamily="18" charset="2"/>
                </a:endParaRPr>
              </a:p>
              <a:p>
                <a:r>
                  <a:rPr lang="en-US" altLang="zh-TW" dirty="0" smtClean="0">
                    <a:sym typeface="Symbol" pitchFamily="18" charset="2"/>
                  </a:rPr>
                  <a:t>If </a:t>
                </a:r>
                <a:r>
                  <a:rPr lang="el-GR" altLang="zh-TW" dirty="0" smtClean="0">
                    <a:sym typeface="Symbol" pitchFamily="18" charset="2"/>
                  </a:rPr>
                  <a:t>α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l-GR" altLang="zh-TW" dirty="0" smtClean="0">
                    <a:sym typeface="Symbol" pitchFamily="18" charset="2"/>
                  </a:rPr>
                  <a:t>β</a:t>
                </a:r>
                <a:r>
                  <a:rPr lang="en-US" altLang="zh-TW" dirty="0" smtClean="0">
                    <a:sym typeface="Symbol" pitchFamily="18" charset="2"/>
                  </a:rPr>
                  <a:t>, </a:t>
                </a:r>
                <a:r>
                  <a:rPr lang="el-GR" altLang="zh-TW" dirty="0" smtClean="0">
                    <a:sym typeface="Symbol" pitchFamily="18" charset="2"/>
                  </a:rPr>
                  <a:t>β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altLang="zh-TW" dirty="0" smtClean="0">
                    <a:sym typeface="Symbol" pitchFamily="18" charset="2"/>
                  </a:rPr>
                  <a:t> then </a:t>
                </a:r>
                <a:r>
                  <a:rPr lang="el-GR" altLang="zh-TW" dirty="0" smtClean="0">
                    <a:sym typeface="Symbol" pitchFamily="18" charset="2"/>
                  </a:rPr>
                  <a:t>α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altLang="zh-TW" dirty="0" smtClean="0">
                    <a:sym typeface="Symbol" pitchFamily="18" charset="2"/>
                  </a:rPr>
                  <a:t>(</a:t>
                </a:r>
                <a:r>
                  <a:rPr lang="en-US" altLang="zh-TW" dirty="0" smtClean="0">
                    <a:solidFill>
                      <a:srgbClr val="FF0000"/>
                    </a:solidFill>
                    <a:sym typeface="Symbol" pitchFamily="18" charset="2"/>
                  </a:rPr>
                  <a:t>transitivity</a:t>
                </a:r>
                <a:r>
                  <a:rPr lang="en-US" altLang="zh-TW" dirty="0" smtClean="0">
                    <a:sym typeface="Symbol" pitchFamily="18" charset="2"/>
                  </a:rPr>
                  <a:t>)</a:t>
                </a:r>
              </a:p>
              <a:p>
                <a:endParaRPr lang="en-US" altLang="zh-TW" dirty="0">
                  <a:sym typeface="Symbol" pitchFamily="18" charset="2"/>
                </a:endParaRPr>
              </a:p>
              <a:p>
                <a:r>
                  <a:rPr lang="en-US" altLang="zh-TW" dirty="0" smtClean="0">
                    <a:sym typeface="Symbol" pitchFamily="18" charset="2"/>
                  </a:rPr>
                  <a:t>Additional rules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525963"/>
              </a:xfrm>
              <a:blipFill rotWithShape="1">
                <a:blip r:embed="rId3"/>
                <a:stretch>
                  <a:fillRect l="-1630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63688" y="2015557"/>
            <a:ext cx="557806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{ A, C } ⊆ { A, B, C }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 pitchFamily="18" charset="2"/>
              </a:rPr>
              <a:t>⇒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ABC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altLang="zh-TW" sz="28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AC</a:t>
            </a:r>
            <a:endParaRPr lang="en-US" altLang="zh-TW" sz="28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8111" y="3265820"/>
            <a:ext cx="322921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lvl="1"/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B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 pitchFamily="18" charset="2"/>
              </a:rPr>
              <a:t>⇒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CA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CB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14030" y="4437112"/>
            <a:ext cx="447738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lvl="1"/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BD, BD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C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 pitchFamily="18" charset="2"/>
              </a:rPr>
              <a:t>⇒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A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C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99592" y="5589240"/>
            <a:ext cx="7652288" cy="90486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400" b="1" dirty="0">
                <a:solidFill>
                  <a:srgbClr val="000099"/>
                </a:solidFill>
                <a:latin typeface="Arial" pitchFamily="34" charset="0"/>
                <a:sym typeface="Symbol" pitchFamily="18" charset="2"/>
              </a:rPr>
              <a:t> Union</a:t>
            </a:r>
            <a:r>
              <a:rPr kumimoji="0" lang="en-US" altLang="zh-TW" sz="2400" dirty="0">
                <a:latin typeface="Arial" pitchFamily="34" charset="0"/>
                <a:sym typeface="Symbol" pitchFamily="18" charset="2"/>
              </a:rPr>
              <a:t>: if </a:t>
            </a:r>
            <a:r>
              <a:rPr kumimoji="0" lang="en-US" altLang="zh-TW" sz="2400" i="1" dirty="0">
                <a:latin typeface="Arial" pitchFamily="34" charset="0"/>
                <a:sym typeface="Symbol" pitchFamily="18" charset="2"/>
              </a:rPr>
              <a:t>X</a:t>
            </a:r>
            <a:r>
              <a:rPr kumimoji="0" lang="en-US" altLang="zh-TW" sz="2400" dirty="0">
                <a:latin typeface="Arial" pitchFamily="34" charset="0"/>
                <a:sym typeface="Symbol" pitchFamily="18" charset="2"/>
              </a:rPr>
              <a:t>  </a:t>
            </a:r>
            <a:r>
              <a:rPr kumimoji="0" lang="en-US" altLang="zh-TW" sz="2400" i="1" dirty="0">
                <a:latin typeface="Arial" pitchFamily="34" charset="0"/>
                <a:sym typeface="Symbol" pitchFamily="18" charset="2"/>
              </a:rPr>
              <a:t>Y  </a:t>
            </a:r>
            <a:r>
              <a:rPr kumimoji="0" lang="en-US" altLang="zh-TW" sz="2400" dirty="0">
                <a:latin typeface="Arial" pitchFamily="34" charset="0"/>
                <a:sym typeface="Symbol" pitchFamily="18" charset="2"/>
              </a:rPr>
              <a:t>and</a:t>
            </a:r>
            <a:r>
              <a:rPr kumimoji="0" lang="en-US" altLang="zh-TW" sz="2400" i="1" dirty="0">
                <a:latin typeface="Arial" pitchFamily="34" charset="0"/>
                <a:sym typeface="Symbol" pitchFamily="18" charset="2"/>
              </a:rPr>
              <a:t> X</a:t>
            </a:r>
            <a:r>
              <a:rPr kumimoji="0" lang="en-US" altLang="zh-TW" sz="2400" dirty="0">
                <a:latin typeface="Arial" pitchFamily="34" charset="0"/>
                <a:sym typeface="Symbol" pitchFamily="18" charset="2"/>
              </a:rPr>
              <a:t>  </a:t>
            </a:r>
            <a:r>
              <a:rPr kumimoji="0" lang="en-US" altLang="zh-TW" sz="2400" i="1" dirty="0">
                <a:latin typeface="Arial" pitchFamily="34" charset="0"/>
                <a:sym typeface="Symbol" pitchFamily="18" charset="2"/>
              </a:rPr>
              <a:t>Z , </a:t>
            </a:r>
            <a:r>
              <a:rPr kumimoji="0" lang="en-US" altLang="zh-TW" sz="2400" dirty="0">
                <a:latin typeface="Arial" pitchFamily="34" charset="0"/>
                <a:sym typeface="Symbol" pitchFamily="18" charset="2"/>
              </a:rPr>
              <a:t>then</a:t>
            </a:r>
            <a:r>
              <a:rPr kumimoji="0" lang="en-US" altLang="zh-TW" sz="2400" i="1" dirty="0">
                <a:latin typeface="Arial" pitchFamily="34" charset="0"/>
                <a:sym typeface="Symbol" pitchFamily="18" charset="2"/>
              </a:rPr>
              <a:t> X</a:t>
            </a:r>
            <a:r>
              <a:rPr kumimoji="0" lang="en-US" altLang="zh-TW" sz="2400" dirty="0">
                <a:latin typeface="Arial" pitchFamily="34" charset="0"/>
                <a:sym typeface="Symbol" pitchFamily="18" charset="2"/>
              </a:rPr>
              <a:t>  </a:t>
            </a:r>
            <a:r>
              <a:rPr kumimoji="0" lang="en-US" altLang="zh-TW" sz="2400" i="1" dirty="0">
                <a:latin typeface="Arial" pitchFamily="34" charset="0"/>
                <a:sym typeface="Symbol" pitchFamily="18" charset="2"/>
              </a:rPr>
              <a:t>YZ</a:t>
            </a:r>
            <a:r>
              <a:rPr kumimoji="0" lang="en-US" altLang="zh-TW" sz="2400" i="1" dirty="0" smtClean="0">
                <a:latin typeface="Arial" pitchFamily="34" charset="0"/>
                <a:sym typeface="Symbol" pitchFamily="18" charset="2"/>
              </a:rPr>
              <a:t>.</a:t>
            </a:r>
            <a:endParaRPr kumimoji="0" lang="en-US" altLang="zh-TW" sz="2400" dirty="0">
              <a:latin typeface="Arial" pitchFamily="34" charset="0"/>
              <a:sym typeface="Symbol" pitchFamily="18" charset="2"/>
            </a:endParaRPr>
          </a:p>
          <a:p>
            <a:pPr eaLnBrk="1" hangingPunct="1"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400" b="1" dirty="0">
                <a:solidFill>
                  <a:srgbClr val="000099"/>
                </a:solidFill>
                <a:latin typeface="Arial" pitchFamily="34" charset="0"/>
                <a:sym typeface="Symbol" pitchFamily="18" charset="2"/>
              </a:rPr>
              <a:t> Decomposition</a:t>
            </a:r>
            <a:r>
              <a:rPr kumimoji="0" lang="en-US" altLang="zh-TW" sz="2400" dirty="0">
                <a:latin typeface="Arial" pitchFamily="34" charset="0"/>
                <a:sym typeface="Symbol" pitchFamily="18" charset="2"/>
              </a:rPr>
              <a:t>: if </a:t>
            </a:r>
            <a:r>
              <a:rPr kumimoji="0" lang="en-US" altLang="zh-TW" sz="2400" i="1" dirty="0">
                <a:latin typeface="Arial" pitchFamily="34" charset="0"/>
                <a:sym typeface="Symbol" pitchFamily="18" charset="2"/>
              </a:rPr>
              <a:t>X</a:t>
            </a:r>
            <a:r>
              <a:rPr kumimoji="0" lang="en-US" altLang="zh-TW" sz="2400" dirty="0">
                <a:latin typeface="Arial" pitchFamily="34" charset="0"/>
                <a:sym typeface="Symbol" pitchFamily="18" charset="2"/>
              </a:rPr>
              <a:t>  </a:t>
            </a:r>
            <a:r>
              <a:rPr kumimoji="0" lang="en-US" altLang="zh-TW" sz="2400" i="1" dirty="0">
                <a:latin typeface="Arial" pitchFamily="34" charset="0"/>
                <a:sym typeface="Symbol" pitchFamily="18" charset="2"/>
              </a:rPr>
              <a:t>YZ</a:t>
            </a:r>
            <a:r>
              <a:rPr kumimoji="0" lang="en-US" altLang="zh-TW" sz="2400" dirty="0">
                <a:latin typeface="Arial" pitchFamily="34" charset="0"/>
                <a:sym typeface="Symbol" pitchFamily="18" charset="2"/>
              </a:rPr>
              <a:t>, then </a:t>
            </a:r>
            <a:r>
              <a:rPr kumimoji="0" lang="en-US" altLang="zh-TW" sz="2400" i="1" dirty="0">
                <a:latin typeface="Arial" pitchFamily="34" charset="0"/>
                <a:sym typeface="Symbol" pitchFamily="18" charset="2"/>
              </a:rPr>
              <a:t>X</a:t>
            </a:r>
            <a:r>
              <a:rPr kumimoji="0" lang="en-US" altLang="zh-TW" sz="2400" dirty="0">
                <a:latin typeface="Arial" pitchFamily="34" charset="0"/>
                <a:sym typeface="Symbol" pitchFamily="18" charset="2"/>
              </a:rPr>
              <a:t>  </a:t>
            </a:r>
            <a:r>
              <a:rPr kumimoji="0" lang="en-US" altLang="zh-TW" sz="2400" i="1" dirty="0">
                <a:latin typeface="Arial" pitchFamily="34" charset="0"/>
                <a:sym typeface="Symbol" pitchFamily="18" charset="2"/>
              </a:rPr>
              <a:t>Y  </a:t>
            </a:r>
            <a:r>
              <a:rPr kumimoji="0" lang="en-US" altLang="zh-TW" sz="2400" dirty="0">
                <a:latin typeface="Arial" pitchFamily="34" charset="0"/>
                <a:sym typeface="Symbol" pitchFamily="18" charset="2"/>
              </a:rPr>
              <a:t>and</a:t>
            </a:r>
            <a:r>
              <a:rPr kumimoji="0" lang="en-US" altLang="zh-TW" sz="2400" i="1" dirty="0">
                <a:latin typeface="Arial" pitchFamily="34" charset="0"/>
                <a:sym typeface="Symbol" pitchFamily="18" charset="2"/>
              </a:rPr>
              <a:t> X</a:t>
            </a:r>
            <a:r>
              <a:rPr kumimoji="0" lang="en-US" altLang="zh-TW" sz="2400" dirty="0">
                <a:latin typeface="Arial" pitchFamily="34" charset="0"/>
                <a:sym typeface="Symbol" pitchFamily="18" charset="2"/>
              </a:rPr>
              <a:t>  </a:t>
            </a:r>
            <a:r>
              <a:rPr kumimoji="0" lang="en-US" altLang="zh-TW" sz="2400" i="1" dirty="0">
                <a:latin typeface="Arial" pitchFamily="34" charset="0"/>
                <a:sym typeface="Symbol" pitchFamily="18" charset="2"/>
              </a:rPr>
              <a:t>Z.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8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528" y="1844824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6550" indent="0">
              <a:buNone/>
            </a:pPr>
            <a:r>
              <a:rPr lang="en-US" altLang="zh-TW" sz="2400" dirty="0" smtClean="0"/>
              <a:t>R = (A, B)</a:t>
            </a:r>
          </a:p>
          <a:p>
            <a:pPr marL="336550" indent="0">
              <a:buNone/>
            </a:pPr>
            <a:r>
              <a:rPr lang="en-US" altLang="zh-TW" sz="2400" dirty="0" smtClean="0"/>
              <a:t>F = {A </a:t>
            </a:r>
            <a:r>
              <a:rPr lang="en-US" altLang="zh-TW" sz="2400" dirty="0" smtClean="0">
                <a:sym typeface="Wingdings" pitchFamily="2" charset="2"/>
              </a:rPr>
              <a:t>B}</a:t>
            </a:r>
          </a:p>
          <a:p>
            <a:pPr marL="336550" indent="0">
              <a:buNone/>
            </a:pPr>
            <a:r>
              <a:rPr lang="en-US" altLang="zh-TW" sz="2400" dirty="0" smtClean="0"/>
              <a:t>F</a:t>
            </a:r>
            <a:r>
              <a:rPr lang="en-US" altLang="zh-TW" sz="2400" baseline="30000" dirty="0" smtClean="0"/>
              <a:t>+</a:t>
            </a:r>
            <a:r>
              <a:rPr lang="en-US" altLang="zh-TW" sz="2400" dirty="0" smtClean="0"/>
              <a:t> = {A</a:t>
            </a:r>
            <a:r>
              <a:rPr lang="en-US" altLang="zh-TW" sz="2400" dirty="0" smtClean="0">
                <a:sym typeface="Wingdings" pitchFamily="2" charset="2"/>
              </a:rPr>
              <a:t>A, BB, ABAB, AB, AAB, ABA, ABB}</a:t>
            </a:r>
          </a:p>
          <a:p>
            <a:pPr marL="336550" indent="0">
              <a:buNone/>
            </a:pPr>
            <a:endParaRPr lang="en-US" altLang="zh-TW" sz="2400" dirty="0" smtClean="0">
              <a:sym typeface="Wingdings" pitchFamily="2" charset="2"/>
            </a:endParaRPr>
          </a:p>
          <a:p>
            <a:pPr marL="793750" lvl="1"/>
            <a:r>
              <a:rPr lang="en-US" altLang="zh-TW" sz="2400" dirty="0" smtClean="0"/>
              <a:t>A</a:t>
            </a:r>
            <a:r>
              <a:rPr lang="en-US" altLang="zh-TW" sz="2400" dirty="0" smtClean="0">
                <a:sym typeface="Wingdings" pitchFamily="2" charset="2"/>
              </a:rPr>
              <a:t>A, …(1)(reflexivity,</a:t>
            </a:r>
            <a:r>
              <a:rPr lang="en-US" altLang="zh-TW" sz="2400" dirty="0">
                <a:sym typeface="Wingdings" pitchFamily="2" charset="2"/>
              </a:rPr>
              <a:t> </a:t>
            </a:r>
            <a:r>
              <a:rPr lang="en-US" altLang="zh-TW" sz="2400" dirty="0" smtClean="0">
                <a:sym typeface="Wingdings" pitchFamily="2" charset="2"/>
              </a:rPr>
              <a:t>{A}</a:t>
            </a:r>
            <a:r>
              <a:rPr lang="en-US" altLang="zh-TW" sz="2400" dirty="0">
                <a:sym typeface="Symbol" pitchFamily="18" charset="2"/>
              </a:rPr>
              <a:t> ⊆ </a:t>
            </a:r>
            <a:r>
              <a:rPr lang="en-US" altLang="zh-TW" sz="2400" dirty="0" smtClean="0">
                <a:sym typeface="Symbol" pitchFamily="18" charset="2"/>
              </a:rPr>
              <a:t>{A}</a:t>
            </a:r>
            <a:r>
              <a:rPr lang="en-US" altLang="zh-TW" sz="2400" dirty="0" smtClean="0">
                <a:sym typeface="Wingdings" pitchFamily="2" charset="2"/>
              </a:rPr>
              <a:t>)</a:t>
            </a:r>
          </a:p>
          <a:p>
            <a:pPr marL="793750" lvl="1"/>
            <a:r>
              <a:rPr lang="en-US" altLang="zh-TW" sz="2400" dirty="0">
                <a:sym typeface="Wingdings" pitchFamily="2" charset="2"/>
              </a:rPr>
              <a:t>B</a:t>
            </a:r>
            <a:r>
              <a:rPr lang="en-US" altLang="zh-TW" sz="2400" dirty="0" smtClean="0">
                <a:sym typeface="Wingdings" pitchFamily="2" charset="2"/>
              </a:rPr>
              <a:t>B, …(2</a:t>
            </a:r>
            <a:r>
              <a:rPr lang="en-US" altLang="zh-TW" sz="2400" dirty="0">
                <a:sym typeface="Wingdings" pitchFamily="2" charset="2"/>
              </a:rPr>
              <a:t>)(</a:t>
            </a:r>
            <a:r>
              <a:rPr lang="en-US" altLang="zh-TW" sz="2400" dirty="0" smtClean="0">
                <a:sym typeface="Wingdings" pitchFamily="2" charset="2"/>
              </a:rPr>
              <a:t>reflexivity, {B}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⊆ </a:t>
            </a:r>
            <a:r>
              <a:rPr lang="en-US" altLang="zh-TW" sz="2400" dirty="0" smtClean="0">
                <a:sym typeface="Symbol" pitchFamily="18" charset="2"/>
              </a:rPr>
              <a:t>{B}</a:t>
            </a:r>
            <a:r>
              <a:rPr lang="en-US" altLang="zh-TW" sz="2400" dirty="0" smtClean="0">
                <a:sym typeface="Wingdings" pitchFamily="2" charset="2"/>
              </a:rPr>
              <a:t>)</a:t>
            </a:r>
            <a:endParaRPr lang="en-US" altLang="zh-TW" sz="2400" dirty="0">
              <a:sym typeface="Wingdings" pitchFamily="2" charset="2"/>
            </a:endParaRPr>
          </a:p>
          <a:p>
            <a:pPr marL="793750" lvl="1"/>
            <a:r>
              <a:rPr lang="en-US" altLang="zh-TW" sz="2400" dirty="0">
                <a:sym typeface="Wingdings" pitchFamily="2" charset="2"/>
              </a:rPr>
              <a:t>AB</a:t>
            </a:r>
            <a:r>
              <a:rPr lang="en-US" altLang="zh-TW" sz="2400" dirty="0" smtClean="0">
                <a:sym typeface="Wingdings" pitchFamily="2" charset="2"/>
              </a:rPr>
              <a:t>AB, …(3)(reflexivity)</a:t>
            </a:r>
          </a:p>
          <a:p>
            <a:pPr marL="793750" lvl="1"/>
            <a:r>
              <a:rPr lang="en-US" altLang="zh-TW" sz="2400" dirty="0">
                <a:sym typeface="Wingdings" pitchFamily="2" charset="2"/>
              </a:rPr>
              <a:t>A</a:t>
            </a:r>
            <a:r>
              <a:rPr lang="en-US" altLang="zh-TW" sz="2400" dirty="0" smtClean="0">
                <a:sym typeface="Wingdings" pitchFamily="2" charset="2"/>
              </a:rPr>
              <a:t>B, …(4)(given)</a:t>
            </a:r>
          </a:p>
          <a:p>
            <a:pPr marL="793750" lvl="1"/>
            <a:r>
              <a:rPr lang="en-US" altLang="zh-TW" sz="2400" dirty="0">
                <a:sym typeface="Wingdings" pitchFamily="2" charset="2"/>
              </a:rPr>
              <a:t>A</a:t>
            </a:r>
            <a:r>
              <a:rPr lang="en-US" altLang="zh-TW" sz="2400" dirty="0" smtClean="0">
                <a:sym typeface="Wingdings" pitchFamily="2" charset="2"/>
              </a:rPr>
              <a:t>AB, …(5)(union of (1) and (4))</a:t>
            </a:r>
          </a:p>
          <a:p>
            <a:pPr marL="793750" lvl="1"/>
            <a:r>
              <a:rPr lang="en-US" altLang="zh-TW" sz="2400" dirty="0">
                <a:sym typeface="Wingdings" pitchFamily="2" charset="2"/>
              </a:rPr>
              <a:t>AB</a:t>
            </a:r>
            <a:r>
              <a:rPr lang="en-US" altLang="zh-TW" sz="2400" dirty="0" smtClean="0">
                <a:sym typeface="Wingdings" pitchFamily="2" charset="2"/>
              </a:rPr>
              <a:t>A, …(6)(decomposition on (3))</a:t>
            </a:r>
          </a:p>
          <a:p>
            <a:pPr marL="793750" lvl="1"/>
            <a:r>
              <a:rPr lang="en-US" altLang="zh-TW" sz="2400" dirty="0">
                <a:sym typeface="Wingdings" pitchFamily="2" charset="2"/>
              </a:rPr>
              <a:t>AB</a:t>
            </a:r>
            <a:r>
              <a:rPr lang="en-US" altLang="zh-TW" sz="2400" dirty="0" smtClean="0">
                <a:sym typeface="Wingdings" pitchFamily="2" charset="2"/>
              </a:rPr>
              <a:t>B, …(7)</a:t>
            </a:r>
            <a:r>
              <a:rPr lang="en-US" altLang="zh-TW" sz="2400" dirty="0">
                <a:sym typeface="Wingdings" pitchFamily="2" charset="2"/>
              </a:rPr>
              <a:t> )(decomposition </a:t>
            </a:r>
            <a:r>
              <a:rPr lang="en-US" altLang="zh-TW" sz="2400" dirty="0" smtClean="0">
                <a:sym typeface="Wingdings" pitchFamily="2" charset="2"/>
              </a:rPr>
              <a:t>on </a:t>
            </a:r>
            <a:r>
              <a:rPr lang="en-US" altLang="zh-TW" sz="2400" dirty="0">
                <a:sym typeface="Wingdings" pitchFamily="2" charset="2"/>
              </a:rPr>
              <a:t>(3))</a:t>
            </a:r>
          </a:p>
          <a:p>
            <a:pPr marL="33655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7268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Computing </a:t>
            </a:r>
            <a:r>
              <a:rPr lang="en-US" altLang="zh-CN" dirty="0"/>
              <a:t>the closure of a set of FDs can be</a:t>
            </a:r>
          </a:p>
          <a:p>
            <a:pPr marL="0" indent="0">
              <a:buNone/>
            </a:pPr>
            <a:r>
              <a:rPr lang="en-US" altLang="zh-CN" dirty="0"/>
              <a:t>expensive. </a:t>
            </a:r>
            <a:r>
              <a:rPr lang="en-US" altLang="zh-CN" sz="2400" dirty="0"/>
              <a:t>(Size of closure is </a:t>
            </a:r>
            <a:r>
              <a:rPr lang="en-US" altLang="zh-CN" sz="2400" dirty="0" smtClean="0"/>
              <a:t>exponential)</a:t>
            </a:r>
            <a:endParaRPr lang="en-US" altLang="zh-CN" sz="2400" dirty="0"/>
          </a:p>
          <a:p>
            <a:r>
              <a:rPr lang="en-US" altLang="zh-CN" dirty="0"/>
              <a:t>Typically, we just want to check if a given FD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TW" i="1" dirty="0">
                <a:latin typeface="Arial" pitchFamily="34" charset="0"/>
                <a:sym typeface="Symbol" pitchFamily="18" charset="2"/>
              </a:rPr>
              <a:t>X</a:t>
            </a:r>
            <a:r>
              <a:rPr lang="en-US" altLang="zh-TW" dirty="0">
                <a:latin typeface="Arial" pitchFamily="34" charset="0"/>
                <a:sym typeface="Symbol" pitchFamily="18" charset="2"/>
              </a:rPr>
              <a:t>  </a:t>
            </a:r>
            <a:r>
              <a:rPr lang="en-US" altLang="zh-TW" i="1" dirty="0" smtClean="0">
                <a:latin typeface="Arial" pitchFamily="34" charset="0"/>
                <a:sym typeface="Symbol" pitchFamily="18" charset="2"/>
              </a:rPr>
              <a:t>Y </a:t>
            </a:r>
            <a:r>
              <a:rPr lang="en-US" altLang="zh-CN" dirty="0" smtClean="0"/>
              <a:t>is </a:t>
            </a:r>
            <a:r>
              <a:rPr lang="en-US" altLang="zh-CN" dirty="0"/>
              <a:t>in the closure of a set of FDs </a:t>
            </a:r>
            <a:r>
              <a:rPr lang="en-US" altLang="zh-CN" i="1" dirty="0"/>
              <a:t>F</a:t>
            </a:r>
            <a:r>
              <a:rPr lang="en-US" altLang="zh-CN" dirty="0"/>
              <a:t>. An efficient check:</a:t>
            </a:r>
          </a:p>
          <a:p>
            <a:r>
              <a:rPr lang="en-US" altLang="zh-CN" dirty="0" smtClean="0"/>
              <a:t>Compute </a:t>
            </a:r>
            <a:r>
              <a:rPr lang="en-US" altLang="zh-CN" i="1" dirty="0"/>
              <a:t>attribute closure </a:t>
            </a:r>
            <a:r>
              <a:rPr lang="en-US" altLang="zh-CN" dirty="0"/>
              <a:t>of X (denoted X</a:t>
            </a:r>
            <a:r>
              <a:rPr lang="en-US" altLang="zh-CN" dirty="0" smtClean="0"/>
              <a:t>+)</a:t>
            </a:r>
          </a:p>
          <a:p>
            <a:pPr lvl="1"/>
            <a:r>
              <a:rPr lang="en-US" altLang="zh-CN" dirty="0"/>
              <a:t>Check if Y is in X+</a:t>
            </a:r>
            <a:endParaRPr lang="zh-CN" altLang="en-US" dirty="0"/>
          </a:p>
          <a:p>
            <a:endParaRPr lang="en-US" altLang="zh-C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6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l-GR" altLang="zh-TW" dirty="0" smtClean="0">
                <a:sym typeface="Symbol" pitchFamily="18" charset="2"/>
              </a:rPr>
              <a:t>α</a:t>
            </a:r>
            <a:r>
              <a:rPr lang="en-US" altLang="zh-TW" dirty="0" smtClean="0"/>
              <a:t> – a set of attributes</a:t>
            </a:r>
            <a:endParaRPr lang="en-US" altLang="zh-TW" dirty="0" smtClean="0">
              <a:sym typeface="Symbol" pitchFamily="18" charset="2"/>
            </a:endParaRPr>
          </a:p>
          <a:p>
            <a:r>
              <a:rPr lang="el-GR" altLang="zh-TW" dirty="0" smtClean="0">
                <a:solidFill>
                  <a:srgbClr val="0066FF"/>
                </a:solidFill>
                <a:sym typeface="Symbol" pitchFamily="18" charset="2"/>
              </a:rPr>
              <a:t>α</a:t>
            </a:r>
            <a:r>
              <a:rPr lang="en-US" altLang="zh-TW" baseline="30000" dirty="0" smtClean="0">
                <a:solidFill>
                  <a:srgbClr val="0066FF"/>
                </a:solidFill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rgbClr val="0066FF"/>
                </a:solidFill>
              </a:rPr>
              <a:t> </a:t>
            </a:r>
            <a:r>
              <a:rPr lang="en-US" altLang="zh-TW" dirty="0" smtClean="0"/>
              <a:t>– closure of </a:t>
            </a:r>
            <a:r>
              <a:rPr lang="el-GR" altLang="zh-TW" dirty="0" smtClean="0">
                <a:sym typeface="Symbol" pitchFamily="18" charset="2"/>
              </a:rPr>
              <a:t>α</a:t>
            </a:r>
            <a:r>
              <a:rPr lang="en-US" altLang="zh-TW" dirty="0" smtClean="0"/>
              <a:t> under F (attribute closure)</a:t>
            </a:r>
          </a:p>
          <a:p>
            <a:r>
              <a:rPr lang="en-US" altLang="zh-TW" dirty="0" smtClean="0">
                <a:sym typeface="Symbol" pitchFamily="18" charset="2"/>
              </a:rPr>
              <a:t>Algorithm to compute </a:t>
            </a:r>
            <a:r>
              <a:rPr lang="el-GR" altLang="zh-TW" dirty="0" smtClean="0">
                <a:sym typeface="Symbol" pitchFamily="18" charset="2"/>
              </a:rPr>
              <a:t>α</a:t>
            </a:r>
            <a:r>
              <a:rPr lang="en-US" altLang="zh-TW" baseline="30000" dirty="0" smtClean="0">
                <a:sym typeface="Symbol" pitchFamily="18" charset="2"/>
              </a:rPr>
              <a:t>+</a:t>
            </a:r>
            <a:r>
              <a:rPr lang="en-US" altLang="zh-TW" dirty="0" smtClean="0"/>
              <a:t>:</a:t>
            </a:r>
            <a:endParaRPr lang="en-US" altLang="zh-TW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17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27429" y="3212976"/>
                <a:ext cx="6552728" cy="28069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635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result := </a:t>
                </a:r>
                <a:r>
                  <a:rPr lang="el-GR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α</a:t>
                </a:r>
                <a:endParaRPr lang="en-US" altLang="zh-TW" sz="28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endParaRPr>
              </a:p>
              <a:p>
                <a:pPr marL="635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while(changes in result) </a:t>
                </a:r>
                <a:r>
                  <a:rPr lang="en-US" altLang="zh-TW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do</a:t>
                </a:r>
              </a:p>
              <a:p>
                <a:pPr marL="536575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TW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for each </a:t>
                </a:r>
                <a:r>
                  <a:rPr lang="el-GR" altLang="zh-TW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β</a:t>
                </a:r>
                <a:r>
                  <a:rPr lang="en-US" altLang="zh-TW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 </a:t>
                </a:r>
                <a:r>
                  <a:rPr lang="en-US" altLang="zh-TW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Wingdings" panose="05000000000000000000" pitchFamily="2" charset="2"/>
                  </a:rPr>
                  <a:t></a:t>
                </a:r>
                <a:r>
                  <a:rPr lang="en-US" altLang="zh-TW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Consolas" panose="020B0609020204030204" pitchFamily="49" charset="0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altLang="zh-TW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 do</a:t>
                </a:r>
              </a:p>
              <a:p>
                <a:pPr marL="1160463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TW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if </a:t>
                </a:r>
                <a:r>
                  <a:rPr lang="el-GR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β</a:t>
                </a: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 ⊆ result </a:t>
                </a:r>
                <a:r>
                  <a:rPr lang="en-US" altLang="zh-TW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then</a:t>
                </a:r>
              </a:p>
              <a:p>
                <a:pPr marL="1806575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TW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result </a:t>
                </a: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:= result </a:t>
                </a: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  <a:sym typeface="Symbol" pitchFamily="18" charset="2"/>
                  </a:rPr>
                  <a:t>∪</a:t>
                </a: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ea typeface="Cambria Math"/>
                    <a:cs typeface="Consolas" panose="020B0609020204030204" pitchFamily="49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Consolas" panose="020B0609020204030204" pitchFamily="49" charset="0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 </a:t>
                </a:r>
              </a:p>
              <a:p>
                <a:pPr marL="542925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TW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end </a:t>
                </a: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for</a:t>
                </a:r>
              </a:p>
              <a:p>
                <a:pPr marL="635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end </a:t>
                </a:r>
                <a:r>
                  <a:rPr lang="en-US" altLang="zh-TW" sz="2800" dirty="0" smtClean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while</a:t>
                </a:r>
                <a:endParaRPr lang="en-US" altLang="zh-TW" sz="28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29" y="3212976"/>
                <a:ext cx="6552728" cy="2806922"/>
              </a:xfrm>
              <a:prstGeom prst="rect">
                <a:avLst/>
              </a:prstGeom>
              <a:blipFill rotWithShape="1">
                <a:blip r:embed="rId3"/>
                <a:stretch>
                  <a:fillRect l="-1668" t="-3226" b="-4516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9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 = (A, B, C, D)</a:t>
            </a:r>
          </a:p>
          <a:p>
            <a:r>
              <a:rPr lang="en-US" altLang="zh-TW" dirty="0" smtClean="0"/>
              <a:t>F = { A </a:t>
            </a:r>
            <a:r>
              <a:rPr lang="en-US" altLang="zh-TW" dirty="0" smtClean="0">
                <a:sym typeface="Symbol" pitchFamily="18" charset="2"/>
              </a:rPr>
              <a:t> B, B  C }</a:t>
            </a:r>
          </a:p>
          <a:p>
            <a:r>
              <a:rPr lang="en-US" altLang="zh-TW" dirty="0" smtClean="0">
                <a:sym typeface="Symbol" pitchFamily="18" charset="2"/>
              </a:rPr>
              <a:t>To compute A</a:t>
            </a:r>
            <a:r>
              <a:rPr lang="en-US" altLang="zh-TW" baseline="30000" dirty="0" smtClean="0"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699792" y="3803556"/>
            <a:ext cx="3864584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TW" sz="3200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itchFamily="18" charset="2"/>
              </a:rPr>
              <a:t>closure = </a:t>
            </a:r>
            <a:r>
              <a:rPr lang="en-US" altLang="zh-TW" sz="3200" b="1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itchFamily="18" charset="2"/>
              </a:rPr>
              <a:t>A</a:t>
            </a:r>
          </a:p>
          <a:p>
            <a:pPr>
              <a:spcBef>
                <a:spcPts val="0"/>
              </a:spcBef>
            </a:pPr>
            <a:r>
              <a:rPr lang="en-US" altLang="zh-TW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itchFamily="18" charset="2"/>
              </a:rPr>
              <a:t>closure = </a:t>
            </a:r>
            <a:r>
              <a:rPr lang="en-US" altLang="zh-TW" sz="3200" b="1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itchFamily="18" charset="2"/>
              </a:rPr>
              <a:t>AB</a:t>
            </a:r>
            <a:r>
              <a:rPr lang="zh-TW" altLang="en-US" sz="3200" dirty="0" smtClean="0">
                <a:solidFill>
                  <a:srgbClr val="FF3300"/>
                </a:solidFill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altLang="zh-TW" sz="3200" b="1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itchFamily="18" charset="2"/>
              </a:rPr>
              <a:t>(</a:t>
            </a:r>
            <a:r>
              <a:rPr lang="en-US" altLang="zh-TW" sz="3200" b="1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altLang="zh-TW" sz="3200" b="1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itchFamily="18" charset="2"/>
              </a:rPr>
              <a:t> B)</a:t>
            </a:r>
          </a:p>
          <a:p>
            <a:pPr>
              <a:spcBef>
                <a:spcPts val="0"/>
              </a:spcBef>
            </a:pPr>
            <a:r>
              <a:rPr lang="en-US" altLang="zh-TW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itchFamily="18" charset="2"/>
              </a:rPr>
              <a:t>closure = </a:t>
            </a:r>
            <a:r>
              <a:rPr lang="en-US" altLang="zh-TW" sz="3200" b="1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itchFamily="18" charset="2"/>
              </a:rPr>
              <a:t>ABC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altLang="zh-TW" sz="32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itchFamily="18" charset="2"/>
              </a:rPr>
              <a:t>(B  C</a:t>
            </a:r>
            <a:r>
              <a:rPr lang="en-US" altLang="zh-TW" sz="3200" b="1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itchFamily="18" charset="2"/>
              </a:rPr>
              <a:t>)</a:t>
            </a:r>
            <a:endParaRPr lang="en-US" altLang="zh-TW" sz="3200" b="1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954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r>
              <a:rPr lang="en-US" altLang="zh-CN" dirty="0" smtClean="0"/>
              <a:t>Work</a:t>
            </a:r>
            <a:endParaRPr lang="en-H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1. R</a:t>
                </a:r>
                <a:r>
                  <a:rPr lang="pt-BR" dirty="0"/>
                  <a:t> ( A , B , C , D , E , F , G ) 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F: </a:t>
                </a:r>
                <a:r>
                  <a:rPr lang="en-US" altLang="zh-CN" dirty="0">
                    <a:sym typeface="Symbol" pitchFamily="18" charset="2"/>
                  </a:rPr>
                  <a:t>A</a:t>
                </a:r>
                <a:r>
                  <a:rPr lang="en-US" altLang="zh-TW" dirty="0">
                    <a:sym typeface="Symbol" pitchFamily="18" charset="2"/>
                  </a:rPr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>
                    <a:sym typeface="Symbol" pitchFamily="18" charset="2"/>
                  </a:rPr>
                  <a:t> </a:t>
                </a:r>
                <a:r>
                  <a:rPr lang="en-US" altLang="zh-TW" dirty="0" smtClean="0">
                    <a:sym typeface="Symbol" pitchFamily="18" charset="2"/>
                  </a:rPr>
                  <a:t>BC, BC </a:t>
                </a:r>
                <a:r>
                  <a:rPr lang="en-US" altLang="zh-TW" dirty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>
                    <a:sym typeface="Symbol" pitchFamily="18" charset="2"/>
                  </a:rPr>
                  <a:t> </a:t>
                </a:r>
                <a:r>
                  <a:rPr lang="en-US" altLang="zh-TW" dirty="0" smtClean="0">
                    <a:sym typeface="Symbol" pitchFamily="18" charset="2"/>
                  </a:rPr>
                  <a:t>DE, D  </a:t>
                </a:r>
                <a:r>
                  <a:rPr lang="en-US" altLang="zh-TW" dirty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>
                    <a:sym typeface="Symbol" pitchFamily="18" charset="2"/>
                  </a:rPr>
                  <a:t> </a:t>
                </a:r>
                <a:r>
                  <a:rPr lang="en-US" altLang="zh-TW" dirty="0" smtClean="0">
                    <a:sym typeface="Symbol" pitchFamily="18" charset="2"/>
                  </a:rPr>
                  <a:t>F, CF</a:t>
                </a:r>
                <a:r>
                  <a:rPr lang="en-US" altLang="zh-TW" dirty="0">
                    <a:sym typeface="Wingdings" panose="05000000000000000000" pitchFamily="2" charset="2"/>
                  </a:rPr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G</a:t>
                </a:r>
                <a:endParaRPr lang="en-US" altLang="zh-TW" dirty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ym typeface="Symbol" pitchFamily="18" charset="2"/>
                  </a:rPr>
                  <a:t>    </a:t>
                </a:r>
                <a:r>
                  <a:rPr lang="en-US" altLang="zh-CN" dirty="0" smtClean="0">
                    <a:sym typeface="Symbol" pitchFamily="18" charset="2"/>
                  </a:rPr>
                  <a:t>(1)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sym typeface="Symbol" pitchFamily="18" charset="2"/>
                          </a:rPr>
                          <m:t>A</m:t>
                        </m:r>
                      </m:e>
                      <m:sup>
                        <m:r>
                          <a:rPr lang="en-US" altLang="zh-CN">
                            <a:latin typeface="Cambria Math"/>
                            <a:sym typeface="Symbol" pitchFamily="18" charset="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(2)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BC</m:t>
                        </m:r>
                      </m:e>
                      <m:sup>
                        <m:r>
                          <a:rPr lang="en-US" altLang="zh-CN">
                            <a:latin typeface="Cambria Math"/>
                            <a:sym typeface="Symbol" pitchFamily="18" charset="2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2. R(A, B, C, D, E, F)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F: </a:t>
                </a:r>
                <a:r>
                  <a:rPr lang="en-US" altLang="zh-CN" dirty="0">
                    <a:sym typeface="Symbol" pitchFamily="18" charset="2"/>
                  </a:rPr>
                  <a:t>A</a:t>
                </a:r>
                <a:r>
                  <a:rPr lang="en-US" altLang="zh-TW" dirty="0">
                    <a:sym typeface="Symbol" pitchFamily="18" charset="2"/>
                  </a:rPr>
                  <a:t> </a:t>
                </a:r>
                <a:r>
                  <a:rPr lang="en-US" altLang="zh-TW" dirty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>
                    <a:sym typeface="Symbol" pitchFamily="18" charset="2"/>
                  </a:rPr>
                  <a:t> C, C </a:t>
                </a:r>
                <a:r>
                  <a:rPr lang="en-US" altLang="zh-TW" dirty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>
                    <a:sym typeface="Symbol" pitchFamily="18" charset="2"/>
                  </a:rPr>
                  <a:t> D, D  </a:t>
                </a:r>
                <a:r>
                  <a:rPr lang="en-US" altLang="zh-TW" dirty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>
                    <a:sym typeface="Symbol" pitchFamily="18" charset="2"/>
                  </a:rPr>
                  <a:t> B, E  </a:t>
                </a:r>
                <a:r>
                  <a:rPr lang="en-US" altLang="zh-TW" dirty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>
                    <a:sym typeface="Symbol" pitchFamily="18" charset="2"/>
                  </a:rPr>
                  <a:t> F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itchFamily="18" charset="2"/>
                  </a:rPr>
                  <a:t>    Find all the possible candidate key</a:t>
                </a:r>
                <a:r>
                  <a:rPr lang="en-US" altLang="zh-CN" dirty="0"/>
                  <a:t>?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b="-768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C53B15-F5E3-4D37-9A10-7BCE5EB511CC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1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caused by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Waste of resources of storage</a:t>
            </a:r>
          </a:p>
          <a:p>
            <a:r>
              <a:rPr lang="en-US" altLang="zh-TW" dirty="0" smtClean="0"/>
              <a:t>Potential inconsistency</a:t>
            </a:r>
          </a:p>
          <a:p>
            <a:r>
              <a:rPr lang="en-US" altLang="zh-TW" dirty="0" smtClean="0"/>
              <a:t>Inability to represent certain information</a:t>
            </a:r>
          </a:p>
          <a:p>
            <a:pPr lvl="1"/>
            <a:r>
              <a:rPr lang="en-US" altLang="zh-TW" dirty="0" smtClean="0"/>
              <a:t>Insertion Anomalies</a:t>
            </a:r>
          </a:p>
          <a:p>
            <a:pPr lvl="1"/>
            <a:r>
              <a:rPr lang="en-US" altLang="zh-TW" dirty="0" smtClean="0"/>
              <a:t>Deletion Anomalies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5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67647"/>
              </p:ext>
            </p:extLst>
          </p:nvPr>
        </p:nvGraphicFramePr>
        <p:xfrm>
          <a:off x="1187624" y="4149080"/>
          <a:ext cx="63246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  <a:endParaRPr kumimoji="1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  <a:endParaRPr kumimoji="1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Freeform 9"/>
          <p:cNvSpPr/>
          <p:nvPr/>
        </p:nvSpPr>
        <p:spPr>
          <a:xfrm>
            <a:off x="4499992" y="6093296"/>
            <a:ext cx="1114697" cy="280863"/>
          </a:xfrm>
          <a:custGeom>
            <a:avLst/>
            <a:gdLst>
              <a:gd name="connsiteX0" fmla="*/ 0 w 1114697"/>
              <a:gd name="connsiteY0" fmla="*/ 8708 h 280863"/>
              <a:gd name="connsiteX1" fmla="*/ 209005 w 1114697"/>
              <a:gd name="connsiteY1" fmla="*/ 252548 h 280863"/>
              <a:gd name="connsiteX2" fmla="*/ 714103 w 1114697"/>
              <a:gd name="connsiteY2" fmla="*/ 261257 h 280863"/>
              <a:gd name="connsiteX3" fmla="*/ 1001485 w 1114697"/>
              <a:gd name="connsiteY3" fmla="*/ 121920 h 280863"/>
              <a:gd name="connsiteX4" fmla="*/ 1114697 w 1114697"/>
              <a:gd name="connsiteY4" fmla="*/ 0 h 28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697" h="280863">
                <a:moveTo>
                  <a:pt x="0" y="8708"/>
                </a:moveTo>
                <a:cubicBezTo>
                  <a:pt x="44994" y="109582"/>
                  <a:pt x="89988" y="210456"/>
                  <a:pt x="209005" y="252548"/>
                </a:cubicBezTo>
                <a:cubicBezTo>
                  <a:pt x="328022" y="294640"/>
                  <a:pt x="582023" y="283028"/>
                  <a:pt x="714103" y="261257"/>
                </a:cubicBezTo>
                <a:cubicBezTo>
                  <a:pt x="846183" y="239486"/>
                  <a:pt x="934719" y="165463"/>
                  <a:pt x="1001485" y="121920"/>
                </a:cubicBezTo>
                <a:cubicBezTo>
                  <a:pt x="1068251" y="78377"/>
                  <a:pt x="1091474" y="39188"/>
                  <a:pt x="1114697" y="0"/>
                </a:cubicBezTo>
              </a:path>
            </a:pathLst>
          </a:custGeom>
          <a:noFill/>
          <a:ln>
            <a:solidFill>
              <a:srgbClr val="0066FF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63888" y="63720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Hourly_wages =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(rating)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C53B15-F5E3-4D37-9A10-7BCE5EB511CC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60" y="1831291"/>
            <a:ext cx="82444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03030"/>
                </a:solidFill>
                <a:latin typeface="Arimo"/>
              </a:rPr>
              <a:t>Super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03030"/>
                </a:solidFill>
                <a:latin typeface="Arimo"/>
              </a:rPr>
              <a:t>If </a:t>
            </a:r>
            <a:r>
              <a:rPr lang="en-US" sz="2400" dirty="0">
                <a:solidFill>
                  <a:srgbClr val="303030"/>
                </a:solidFill>
                <a:latin typeface="Arimo"/>
              </a:rPr>
              <a:t>the closure result of an attribute set contains all the attributes of the relation, then that attribute set is called as a super key of that relation.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03030"/>
                </a:solidFill>
                <a:latin typeface="Arimo"/>
              </a:rPr>
              <a:t>Thus the closure </a:t>
            </a:r>
            <a:r>
              <a:rPr lang="en-US" sz="2400" dirty="0">
                <a:solidFill>
                  <a:srgbClr val="303030"/>
                </a:solidFill>
                <a:latin typeface="Arimo"/>
              </a:rPr>
              <a:t>of a super key is the entire </a:t>
            </a:r>
            <a:r>
              <a:rPr lang="en-US" sz="2400" dirty="0" smtClean="0">
                <a:solidFill>
                  <a:srgbClr val="303030"/>
                </a:solidFill>
                <a:latin typeface="Arimo"/>
              </a:rPr>
              <a:t>relation </a:t>
            </a:r>
            <a:r>
              <a:rPr lang="en-US" sz="2400" dirty="0">
                <a:solidFill>
                  <a:srgbClr val="303030"/>
                </a:solidFill>
                <a:latin typeface="Arimo"/>
              </a:rPr>
              <a:t>schema</a:t>
            </a:r>
            <a:r>
              <a:rPr lang="en-US" sz="2400" dirty="0" smtClean="0">
                <a:solidFill>
                  <a:srgbClr val="303030"/>
                </a:solidFill>
                <a:latin typeface="Arim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03030"/>
              </a:solidFill>
              <a:latin typeface="Arimo"/>
            </a:endParaRPr>
          </a:p>
          <a:p>
            <a:r>
              <a:rPr lang="en-US" sz="2400" dirty="0" smtClean="0">
                <a:solidFill>
                  <a:srgbClr val="303030"/>
                </a:solidFill>
                <a:latin typeface="Arimo"/>
              </a:rPr>
              <a:t>Candidate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there exists no subset of an attribute set whose closure contains all the attributes of the relation, then that attribute set is called as a candidate key of that relation.</a:t>
            </a:r>
            <a:endParaRPr lang="en-US" sz="2400" dirty="0">
              <a:solidFill>
                <a:srgbClr val="303030"/>
              </a:solidFill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5380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Functional dependencies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Functional dependency (FD) is a type of constraint that is generalization of notation of key.</a:t>
            </a:r>
          </a:p>
          <a:p>
            <a:r>
              <a:rPr lang="en-US" altLang="zh-TW" dirty="0" smtClean="0"/>
              <a:t>Definition</a:t>
            </a:r>
          </a:p>
          <a:p>
            <a:pPr indent="20638">
              <a:buNone/>
            </a:pPr>
            <a:r>
              <a:rPr lang="en-US" altLang="zh-TW" sz="2800" dirty="0" smtClean="0"/>
              <a:t>R - a relation schema, </a:t>
            </a:r>
            <a:r>
              <a:rPr lang="el-GR" altLang="zh-TW" sz="2800" dirty="0" smtClean="0">
                <a:latin typeface="Cambria Math"/>
                <a:ea typeface="Cambria Math"/>
              </a:rPr>
              <a:t>α</a:t>
            </a:r>
            <a:r>
              <a:rPr lang="en-US" altLang="zh-TW" sz="2800" dirty="0" smtClean="0">
                <a:latin typeface="Cambria Math"/>
                <a:ea typeface="Cambria Math"/>
              </a:rPr>
              <a:t> ⊂ R, </a:t>
            </a:r>
            <a:r>
              <a:rPr lang="el-GR" altLang="zh-TW" sz="2800" dirty="0" smtClean="0">
                <a:latin typeface="Cambria Math"/>
                <a:ea typeface="Cambria Math"/>
              </a:rPr>
              <a:t>β</a:t>
            </a:r>
            <a:r>
              <a:rPr lang="en-US" altLang="zh-TW" sz="2800" dirty="0" smtClean="0">
                <a:latin typeface="Cambria Math"/>
                <a:ea typeface="Cambria Math"/>
              </a:rPr>
              <a:t> ⊂ </a:t>
            </a:r>
            <a:r>
              <a:rPr lang="en-US" altLang="zh-TW" sz="2800" dirty="0" smtClean="0">
                <a:latin typeface="Cambria Math"/>
                <a:ea typeface="Cambria Math"/>
              </a:rPr>
              <a:t>R (nonempty sets of attributes in R)</a:t>
            </a:r>
            <a:endParaRPr lang="en-US" altLang="zh-TW" sz="2800" dirty="0" smtClean="0">
              <a:latin typeface="Cambria Math"/>
              <a:ea typeface="Cambria Math"/>
            </a:endParaRPr>
          </a:p>
          <a:p>
            <a:pPr indent="20638">
              <a:buNone/>
            </a:pPr>
            <a:r>
              <a:rPr lang="el-GR" altLang="zh-TW" sz="2800" dirty="0" smtClean="0">
                <a:latin typeface="Cambria Math"/>
                <a:ea typeface="Cambria Math"/>
              </a:rPr>
              <a:t>α</a:t>
            </a:r>
            <a:r>
              <a:rPr lang="en-US" altLang="zh-TW" sz="2800" dirty="0" smtClean="0">
                <a:latin typeface="Cambria Math"/>
                <a:ea typeface="Cambria Math"/>
              </a:rPr>
              <a:t> </a:t>
            </a:r>
            <a:r>
              <a:rPr lang="en-US" altLang="zh-TW" sz="2800" dirty="0" smtClean="0">
                <a:latin typeface="Cambria Math"/>
                <a:ea typeface="Cambria Math"/>
                <a:sym typeface="Wingdings" pitchFamily="2" charset="2"/>
              </a:rPr>
              <a:t> </a:t>
            </a:r>
            <a:r>
              <a:rPr lang="el-GR" altLang="zh-TW" sz="2800" dirty="0" smtClean="0">
                <a:latin typeface="Cambria Math"/>
                <a:ea typeface="Cambria Math"/>
              </a:rPr>
              <a:t>β</a:t>
            </a:r>
            <a:r>
              <a:rPr lang="en-US" altLang="zh-TW" sz="2800" dirty="0" smtClean="0">
                <a:latin typeface="Cambria Math"/>
                <a:ea typeface="Cambria Math"/>
              </a:rPr>
              <a:t> </a:t>
            </a:r>
            <a:r>
              <a:rPr lang="en-US" altLang="zh-TW" sz="2800" dirty="0" smtClean="0">
                <a:ea typeface="Cambria Math"/>
              </a:rPr>
              <a:t>if and only if,</a:t>
            </a:r>
          </a:p>
          <a:p>
            <a:pPr indent="20638">
              <a:buNone/>
            </a:pPr>
            <a:r>
              <a:rPr lang="en-US" altLang="zh-TW" sz="2800" dirty="0" smtClean="0">
                <a:ea typeface="Cambria Math"/>
              </a:rPr>
              <a:t>For </a:t>
            </a:r>
            <a:r>
              <a:rPr lang="en-US" altLang="zh-TW" sz="2800" b="1" dirty="0" smtClean="0">
                <a:solidFill>
                  <a:srgbClr val="FF0000"/>
                </a:solidFill>
                <a:ea typeface="Cambria Math"/>
              </a:rPr>
              <a:t>any relation r on R</a:t>
            </a:r>
          </a:p>
          <a:p>
            <a:pPr marL="895350" indent="20638">
              <a:buNone/>
            </a:pPr>
            <a:r>
              <a:rPr lang="en-US" altLang="zh-TW" sz="2800" dirty="0" smtClean="0">
                <a:ea typeface="Cambria Math"/>
              </a:rPr>
              <a:t>For </a:t>
            </a:r>
            <a:r>
              <a:rPr lang="en-US" altLang="zh-TW" sz="2800" b="1" dirty="0" smtClean="0">
                <a:solidFill>
                  <a:srgbClr val="FF0000"/>
                </a:solidFill>
                <a:ea typeface="Cambria Math"/>
              </a:rPr>
              <a:t>any two </a:t>
            </a:r>
            <a:r>
              <a:rPr lang="en-US" altLang="zh-TW" sz="2800" b="1" dirty="0" err="1" smtClean="0">
                <a:solidFill>
                  <a:srgbClr val="FF0000"/>
                </a:solidFill>
                <a:ea typeface="Cambria Math"/>
              </a:rPr>
              <a:t>tuples</a:t>
            </a:r>
            <a:r>
              <a:rPr lang="en-US" altLang="zh-TW" sz="2800" b="1" dirty="0" smtClean="0">
                <a:solidFill>
                  <a:srgbClr val="FF0000"/>
                </a:solidFill>
                <a:ea typeface="Cambria Math"/>
              </a:rPr>
              <a:t> t1, t2 of r</a:t>
            </a:r>
          </a:p>
          <a:p>
            <a:pPr marL="1431925" indent="20638">
              <a:buNone/>
            </a:pPr>
            <a:r>
              <a:rPr lang="en-US" altLang="zh-TW" sz="2800" dirty="0" smtClean="0">
                <a:latin typeface="Cambria Math"/>
                <a:ea typeface="Cambria Math"/>
              </a:rPr>
              <a:t>П</a:t>
            </a:r>
            <a:r>
              <a:rPr lang="el-GR" altLang="zh-TW" sz="2800" dirty="0" smtClean="0">
                <a:latin typeface="Cambria Math"/>
                <a:ea typeface="Cambria Math"/>
              </a:rPr>
              <a:t>α</a:t>
            </a:r>
            <a:r>
              <a:rPr lang="en-US" altLang="zh-TW" sz="2800" dirty="0" smtClean="0">
                <a:latin typeface="Cambria Math"/>
                <a:ea typeface="Cambria Math"/>
              </a:rPr>
              <a:t>(t1) = П</a:t>
            </a:r>
            <a:r>
              <a:rPr lang="el-GR" altLang="zh-TW" sz="2800" dirty="0" smtClean="0">
                <a:latin typeface="Cambria Math"/>
                <a:ea typeface="Cambria Math"/>
              </a:rPr>
              <a:t>α</a:t>
            </a:r>
            <a:r>
              <a:rPr lang="en-US" altLang="zh-TW" sz="2800" dirty="0" smtClean="0">
                <a:latin typeface="Cambria Math"/>
                <a:ea typeface="Cambria Math"/>
              </a:rPr>
              <a:t>(t2) </a:t>
            </a:r>
            <a:r>
              <a:rPr lang="en-US" altLang="zh-TW" sz="2800" b="1" dirty="0" smtClean="0">
                <a:solidFill>
                  <a:srgbClr val="FF0000"/>
                </a:solidFill>
                <a:latin typeface="Cambria Math"/>
                <a:ea typeface="Cambria Math"/>
              </a:rPr>
              <a:t>⇨</a:t>
            </a:r>
            <a:r>
              <a:rPr lang="en-US" altLang="zh-TW" sz="2800" dirty="0" smtClean="0">
                <a:latin typeface="Cambria Math"/>
                <a:ea typeface="Cambria Math"/>
              </a:rPr>
              <a:t> П</a:t>
            </a:r>
            <a:r>
              <a:rPr lang="el-GR" altLang="zh-TW" sz="2800" dirty="0" smtClean="0">
                <a:latin typeface="Cambria Math"/>
                <a:ea typeface="Cambria Math"/>
              </a:rPr>
              <a:t>β</a:t>
            </a:r>
            <a:r>
              <a:rPr lang="en-US" altLang="zh-TW" sz="2800" dirty="0" smtClean="0">
                <a:latin typeface="Cambria Math"/>
                <a:ea typeface="Cambria Math"/>
              </a:rPr>
              <a:t>(t1) = П</a:t>
            </a:r>
            <a:r>
              <a:rPr lang="el-GR" altLang="zh-TW" sz="2800" dirty="0" smtClean="0">
                <a:latin typeface="Cambria Math"/>
                <a:ea typeface="Cambria Math"/>
              </a:rPr>
              <a:t>β</a:t>
            </a:r>
            <a:r>
              <a:rPr lang="en-US" altLang="zh-TW" sz="2800" dirty="0" smtClean="0">
                <a:latin typeface="Cambria Math"/>
                <a:ea typeface="Cambria Math"/>
              </a:rPr>
              <a:t>(t2)</a:t>
            </a:r>
            <a:endParaRPr lang="en-US" altLang="zh-TW" sz="2800" dirty="0" smtClean="0">
              <a:ea typeface="Cambria Math"/>
            </a:endParaRPr>
          </a:p>
          <a:p>
            <a:pPr indent="20638">
              <a:buNone/>
            </a:pPr>
            <a:endParaRPr lang="en-US" altLang="zh-TW" sz="2800" dirty="0" smtClean="0">
              <a:ea typeface="Cambria Math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C53B15-F5E3-4D37-9A10-7BCE5EB511CC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Group 1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873541"/>
              </p:ext>
            </p:extLst>
          </p:nvPr>
        </p:nvGraphicFramePr>
        <p:xfrm>
          <a:off x="683568" y="1834480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8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 a Valid FD?</a:t>
            </a:r>
            <a:endParaRPr lang="en-US" dirty="0"/>
          </a:p>
        </p:txBody>
      </p:sp>
      <p:graphicFrame>
        <p:nvGraphicFramePr>
          <p:cNvPr id="5" name="Group 1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873541"/>
              </p:ext>
            </p:extLst>
          </p:nvPr>
        </p:nvGraphicFramePr>
        <p:xfrm>
          <a:off x="683568" y="1834480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3" name="Right Arrow 2"/>
          <p:cNvSpPr/>
          <p:nvPr/>
        </p:nvSpPr>
        <p:spPr>
          <a:xfrm>
            <a:off x="3923928" y="2780928"/>
            <a:ext cx="1296144" cy="7920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3649" y="6237312"/>
            <a:ext cx="633670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mbria Math"/>
                <a:ea typeface="Cambria Math"/>
              </a:rPr>
              <a:t>∴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valid functional dependency!! 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23928" y="4149080"/>
            <a:ext cx="129614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6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C </a:t>
            </a:r>
            <a:r>
              <a:rPr lang="en-US" smtClean="0">
                <a:sym typeface="Wingdings" panose="05000000000000000000" pitchFamily="2" charset="2"/>
              </a:rPr>
              <a:t> A</a:t>
            </a:r>
            <a:r>
              <a:rPr lang="en-US" smtClean="0"/>
              <a:t> a Valid FD?</a:t>
            </a:r>
            <a:endParaRPr lang="en-US" dirty="0"/>
          </a:p>
        </p:txBody>
      </p:sp>
      <p:graphicFrame>
        <p:nvGraphicFramePr>
          <p:cNvPr id="5" name="Group 1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484285"/>
              </p:ext>
            </p:extLst>
          </p:nvPr>
        </p:nvGraphicFramePr>
        <p:xfrm>
          <a:off x="688032" y="1834480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8D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8D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9" y="6237312"/>
            <a:ext cx="705678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ambria Math"/>
                <a:ea typeface="Cambria Math"/>
              </a:rPr>
              <a:t>∴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A is NOT a valid functional dependency!!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3923928" y="4869160"/>
            <a:ext cx="1296144" cy="7920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644630">
            <a:off x="4179584" y="4900473"/>
            <a:ext cx="784827" cy="742204"/>
          </a:xfrm>
          <a:prstGeom prst="plus">
            <a:avLst>
              <a:gd name="adj" fmla="val 397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D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B a Valid FD?</a:t>
            </a:r>
            <a:endParaRPr lang="en-US" dirty="0"/>
          </a:p>
        </p:txBody>
      </p:sp>
      <p:graphicFrame>
        <p:nvGraphicFramePr>
          <p:cNvPr id="5" name="Group 1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498896"/>
              </p:ext>
            </p:extLst>
          </p:nvPr>
        </p:nvGraphicFramePr>
        <p:xfrm>
          <a:off x="688032" y="1834480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1" lang="zh-TW" alt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3" name="Right Arrow 2"/>
          <p:cNvSpPr/>
          <p:nvPr/>
        </p:nvSpPr>
        <p:spPr>
          <a:xfrm rot="10800000">
            <a:off x="5448932" y="3503478"/>
            <a:ext cx="1296144" cy="7920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3649" y="6237312"/>
            <a:ext cx="633670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mbria Math"/>
                <a:ea typeface="Cambria Math"/>
              </a:rPr>
              <a:t>∴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B is a valid functional dependency!! 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Key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altLang="zh-TW" dirty="0" smtClean="0">
                    <a:sym typeface="Symbol" pitchFamily="18" charset="2"/>
                  </a:rPr>
                  <a:t>α</a:t>
                </a:r>
                <a:r>
                  <a:rPr lang="en-US" altLang="zh-TW" dirty="0" smtClean="0">
                    <a:sym typeface="Symbol" pitchFamily="18" charset="2"/>
                  </a:rPr>
                  <a:t> is a superkey for R ⇔</a:t>
                </a:r>
                <a:r>
                  <a:rPr lang="el-GR" altLang="zh-TW" dirty="0" smtClean="0">
                    <a:sym typeface="Symbol" pitchFamily="18" charset="2"/>
                  </a:rPr>
                  <a:t> α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 smtClean="0">
                    <a:sym typeface="Symbol" pitchFamily="18" charset="2"/>
                  </a:rPr>
                  <a:t> R</a:t>
                </a:r>
              </a:p>
              <a:p>
                <a:r>
                  <a:rPr lang="el-GR" altLang="zh-TW" dirty="0" smtClean="0">
                    <a:sym typeface="Symbol" pitchFamily="18" charset="2"/>
                  </a:rPr>
                  <a:t>α</a:t>
                </a:r>
                <a:r>
                  <a:rPr lang="en-US" altLang="zh-TW" dirty="0" smtClean="0">
                    <a:sym typeface="Symbol" pitchFamily="18" charset="2"/>
                  </a:rPr>
                  <a:t> is a candidate key for R ⇔ </a:t>
                </a:r>
              </a:p>
              <a:p>
                <a:pPr lvl="1"/>
                <a:r>
                  <a:rPr lang="el-GR" altLang="zh-TW" dirty="0" smtClean="0">
                    <a:sym typeface="Symbol" pitchFamily="18" charset="2"/>
                  </a:rPr>
                  <a:t>α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 smtClean="0">
                    <a:sym typeface="Symbol" pitchFamily="18" charset="2"/>
                  </a:rPr>
                  <a:t> R</a:t>
                </a:r>
              </a:p>
              <a:p>
                <a:pPr lvl="1"/>
                <a:r>
                  <a:rPr lang="en-US" altLang="zh-TW" dirty="0" smtClean="0">
                    <a:sym typeface="Symbol" pitchFamily="18" charset="2"/>
                  </a:rPr>
                  <a:t>There is no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n-US" altLang="zh-TW" dirty="0" err="1" smtClean="0">
                    <a:sym typeface="Symbol" pitchFamily="18" charset="2"/>
                  </a:rPr>
                  <a:t>s.t.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altLang="zh-TW" dirty="0" smtClean="0">
                    <a:sym typeface="Symbol" pitchFamily="18" charset="2"/>
                  </a:rPr>
                  <a:t> ⊂ </a:t>
                </a:r>
                <a:r>
                  <a:rPr lang="el-GR" altLang="zh-TW" dirty="0" smtClean="0">
                    <a:sym typeface="Symbol" pitchFamily="18" charset="2"/>
                  </a:rPr>
                  <a:t>α</a:t>
                </a:r>
                <a:r>
                  <a:rPr lang="en-US" altLang="zh-TW" dirty="0" smtClean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 smtClean="0">
                    <a:sym typeface="Symbol" pitchFamily="18" charset="2"/>
                  </a:rPr>
                  <a:t> </a:t>
                </a:r>
                <a:r>
                  <a:rPr lang="en-US" altLang="zh-TW" dirty="0" smtClean="0">
                    <a:sym typeface="Symbol" pitchFamily="18" charset="2"/>
                  </a:rPr>
                  <a:t>R(minimal property)</a:t>
                </a:r>
                <a:endParaRPr lang="en-US" altLang="zh-TW" dirty="0" smtClean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0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9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08617"/>
              </p:ext>
            </p:extLst>
          </p:nvPr>
        </p:nvGraphicFramePr>
        <p:xfrm>
          <a:off x="626367" y="1988840"/>
          <a:ext cx="3657601" cy="3657599"/>
        </p:xfrm>
        <a:graphic>
          <a:graphicData uri="http://schemas.openxmlformats.org/drawingml/2006/table">
            <a:tbl>
              <a:tblPr/>
              <a:tblGrid>
                <a:gridCol w="92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69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4522513" y="1363650"/>
            <a:ext cx="4455096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Given:</a:t>
            </a:r>
          </a:p>
          <a:p>
            <a:pPr marL="0" indent="0" eaLnBrk="1" hangingPunct="1">
              <a:buNone/>
            </a:pP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AC 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R, AD 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R, ACD 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zh-TW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R</a:t>
            </a:r>
          </a:p>
          <a:p>
            <a:pPr eaLnBrk="1" hangingPunct="1"/>
            <a:endParaRPr kumimoji="0" lang="zh-TW" altLang="en-US" sz="2800" dirty="0" smtClean="0">
              <a:solidFill>
                <a:schemeClr val="accent6">
                  <a:lumMod val="50000"/>
                </a:schemeClr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87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1186</Words>
  <Application>Microsoft Office PowerPoint</Application>
  <PresentationFormat>On-screen Show (4:3)</PresentationFormat>
  <Paragraphs>393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Arimo</vt:lpstr>
      <vt:lpstr>新細明體</vt:lpstr>
      <vt:lpstr>宋体</vt:lpstr>
      <vt:lpstr>Arial</vt:lpstr>
      <vt:lpstr>Calibri</vt:lpstr>
      <vt:lpstr>Cambria Math</vt:lpstr>
      <vt:lpstr>Consolas</vt:lpstr>
      <vt:lpstr>Symbol</vt:lpstr>
      <vt:lpstr>Times New Roman</vt:lpstr>
      <vt:lpstr>Wingdings</vt:lpstr>
      <vt:lpstr>Office 佈景主題</vt:lpstr>
      <vt:lpstr>CSCI3170 Introduction to Database Systems</vt:lpstr>
      <vt:lpstr>Problems caused by redundancy</vt:lpstr>
      <vt:lpstr>Functional dependencies</vt:lpstr>
      <vt:lpstr>Example</vt:lpstr>
      <vt:lpstr>Is A  C a Valid FD?</vt:lpstr>
      <vt:lpstr>Is C  A a Valid FD?</vt:lpstr>
      <vt:lpstr>Is D  B a Valid FD?</vt:lpstr>
      <vt:lpstr>Candidate Key</vt:lpstr>
      <vt:lpstr>Example</vt:lpstr>
      <vt:lpstr>Example</vt:lpstr>
      <vt:lpstr>Example</vt:lpstr>
      <vt:lpstr>Example</vt:lpstr>
      <vt:lpstr>Closure of F</vt:lpstr>
      <vt:lpstr>Armstrong’s axioms</vt:lpstr>
      <vt:lpstr>Example</vt:lpstr>
      <vt:lpstr>Attribute Closure</vt:lpstr>
      <vt:lpstr>Attribute Closure</vt:lpstr>
      <vt:lpstr>Example</vt:lpstr>
      <vt:lpstr>Class Work</vt:lpstr>
      <vt:lpstr>Summary of 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BMEG3120</dc:title>
  <dc:creator>kylee</dc:creator>
  <cp:lastModifiedBy>liyinglu</cp:lastModifiedBy>
  <cp:revision>252</cp:revision>
  <dcterms:created xsi:type="dcterms:W3CDTF">2012-02-05T10:04:22Z</dcterms:created>
  <dcterms:modified xsi:type="dcterms:W3CDTF">2019-11-04T03:14:26Z</dcterms:modified>
</cp:coreProperties>
</file>