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136c597a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136c597a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136c597a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136c597a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250929d4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250929d4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250929d4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250929d4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250929d4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250929d4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250929d4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250929d4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250929d4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250929d4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cse.cuhk.edu.hk/~shao/zili_files/csci3150/3150_XUbuntu.ova" TargetMode="External"/><Relationship Id="rId4" Type="http://schemas.openxmlformats.org/officeDocument/2006/relationships/hyperlink" Target="https://lumian2015.github.io/linuxBasic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Lab 01: Linux Environment and C Programming – Compile/Run</a:t>
            </a:r>
            <a:endParaRPr sz="3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CSCI3150 - Introduction to Operating Systems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Linux Environment Installation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provide you an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image</a:t>
            </a:r>
            <a:r>
              <a:rPr lang="en-GB"/>
              <a:t> with the following configurations: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OS: XUbuntu 18.04LTS (32 bit)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CPU: 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Memory: 1GB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Disk: 10 GB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gcc: 7.4.0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Please follow this </a:t>
            </a:r>
            <a:r>
              <a:rPr lang="en-GB" u="sng">
                <a:solidFill>
                  <a:schemeClr val="accent5"/>
                </a:solidFill>
                <a:hlinkClick r:id="rId4"/>
              </a:rPr>
              <a:t>link</a:t>
            </a:r>
            <a:r>
              <a:rPr lang="en-GB"/>
              <a:t> and install it at home (Please come to TA if you have questions).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 Programing Review - Compile/Run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4464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800">
                <a:solidFill>
                  <a:srgbClr val="999988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/* header files go up here */</a:t>
            </a:r>
            <a:br>
              <a:rPr b="1" lang="en-GB" sz="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i="1" lang="en-GB" sz="800">
                <a:solidFill>
                  <a:srgbClr val="999988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/* note that C comments are enclosed within a slash and a star, and may wrap over lines */</a:t>
            </a:r>
            <a:br>
              <a:rPr b="1" lang="en-GB" sz="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i="1" lang="en-GB" sz="800">
                <a:solidFill>
                  <a:srgbClr val="999988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// if you use gcc, two slashes will work too (and may be preferred)</a:t>
            </a:r>
            <a:br>
              <a:rPr b="1" lang="en-GB" sz="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-GB" sz="800">
                <a:solidFill>
                  <a:srgbClr val="999999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br>
              <a:rPr b="1" lang="en-GB" sz="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i="1" lang="en-GB" sz="800">
                <a:solidFill>
                  <a:srgbClr val="999988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/* main returns an integer */</a:t>
            </a:r>
            <a:br>
              <a:rPr b="1" lang="en-GB" sz="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-GB" sz="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lang="en-GB" sz="800">
                <a:solidFill>
                  <a:srgbClr val="99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1" lang="en-GB" sz="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(int argc, char *argv[])</a:t>
            </a:r>
            <a:br>
              <a:rPr b="1" lang="en-GB" sz="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-GB" sz="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1" lang="en-GB" sz="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-GB" sz="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1" lang="en-GB" sz="800">
                <a:solidFill>
                  <a:srgbClr val="999988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/* printf is our output function; by default, writes to standard out */</a:t>
            </a:r>
            <a:br>
              <a:rPr b="1" lang="en-GB" sz="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-GB" sz="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1" lang="en-GB" sz="800">
                <a:solidFill>
                  <a:srgbClr val="999988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/* printf returns an integer, but we ignore that */</a:t>
            </a:r>
            <a:br>
              <a:rPr b="1" lang="en-GB" sz="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-GB" sz="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GB" sz="800">
                <a:solidFill>
                  <a:srgbClr val="0086B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b="1" lang="en-GB" sz="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GB" sz="800">
                <a:solidFill>
                  <a:srgbClr val="DD1144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"hello, world\n"</a:t>
            </a:r>
            <a:r>
              <a:rPr b="1" lang="en-GB" sz="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1" lang="en-GB" sz="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-GB" sz="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1" lang="en-GB" sz="800">
                <a:solidFill>
                  <a:srgbClr val="999988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/* return 0 to indicate all went well */</a:t>
            </a:r>
            <a:br>
              <a:rPr b="1" lang="en-GB" sz="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-GB" sz="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    return(</a:t>
            </a:r>
            <a:r>
              <a:rPr b="1" lang="en-GB" sz="800">
                <a:solidFill>
                  <a:srgbClr val="00808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-GB" sz="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1" lang="en-GB" sz="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-GB" sz="8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5193450" y="2078875"/>
            <a:ext cx="3224700" cy="1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Compile the program: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mbria"/>
                <a:ea typeface="Cambria"/>
                <a:cs typeface="Cambria"/>
                <a:sym typeface="Cambria"/>
              </a:rPr>
              <a:t>prompt&gt; gcc hello.c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mbria"/>
                <a:ea typeface="Cambria"/>
                <a:cs typeface="Cambria"/>
                <a:sym typeface="Cambria"/>
              </a:rPr>
              <a:t>prompt&gt; ./a.out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650" y="3096175"/>
            <a:ext cx="3906305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Useful flags in gcc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prompt&gt; gcc -o hw hello.c                  # -o: to specify the executable name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prompt&gt; gcc -Wall hello.c                   # -Wall: gives much better warnings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prompt&gt; gcc -g hello.c                         # -g: to enable debugging with gdb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prompt&gt; gcc -O hello.c                        # -O: to turn on optimization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prompt&gt; gcc –o hw -g -Wall hello.c # Combine these flags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Makefile tutorial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729450" y="1853850"/>
            <a:ext cx="2706300" cy="217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999999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b="1" lang="en-GB" sz="1200">
                <a:solidFill>
                  <a:srgbClr val="999999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hellomake.c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999999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#include &lt;hellomake.h&gt;</a:t>
            </a:r>
            <a:b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GB" sz="1200">
                <a:solidFill>
                  <a:srgbClr val="99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-GB" sz="1200">
                <a:solidFill>
                  <a:srgbClr val="999988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// call a function in another file</a:t>
            </a:r>
            <a:b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myPrintHelloMake();</a:t>
            </a:r>
            <a:b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200">
                <a:solidFill>
                  <a:srgbClr val="00808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3507100" y="1853850"/>
            <a:ext cx="2473500" cy="242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999999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b="1" lang="en-GB" sz="1200">
                <a:solidFill>
                  <a:srgbClr val="999999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hellofunc.c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999999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b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-GB" sz="1200">
                <a:solidFill>
                  <a:srgbClr val="999999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#include &lt;hellomake.h&gt;</a:t>
            </a:r>
            <a:b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GB" sz="1200">
                <a:solidFill>
                  <a:srgbClr val="99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myPrintHelloMake</a:t>
            </a: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200">
                <a:solidFill>
                  <a:srgbClr val="0086B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200">
                <a:solidFill>
                  <a:srgbClr val="DD1144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"Hello makefiles!\n"</a:t>
            </a: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6051950" y="1853850"/>
            <a:ext cx="2439900" cy="92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999999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b="1" lang="en-GB" sz="1200">
                <a:solidFill>
                  <a:srgbClr val="999999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hellofunc.h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GB" sz="1200">
                <a:solidFill>
                  <a:srgbClr val="990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myPrintHelloMake</a:t>
            </a: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729450" y="4119900"/>
            <a:ext cx="47352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To compile them: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prompt&gt; gcc -o hellomake hellomake.c hellofunc.c -I 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Makefile (first approach)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1853850"/>
            <a:ext cx="32799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target:  dependency1 dependency2 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      &lt;tab&gt; command</a:t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729450" y="2738475"/>
            <a:ext cx="4699500" cy="89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hellomake: hellomake.c hellofunc.c</a:t>
            </a:r>
            <a:b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    gcc -o hellomake hellomake.c hellofunc.c -I .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727650" y="3752400"/>
            <a:ext cx="54504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Suppose we name it Makefile1, then we compile with it: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4216200"/>
            <a:ext cx="3636450" cy="5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Makefile (second approach)</a:t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729450" y="1853850"/>
            <a:ext cx="4699500" cy="178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CC=gcc</a:t>
            </a:r>
            <a:b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CFLAGS=-I .</a:t>
            </a:r>
            <a:b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hellomake: hellomake.o hellofunc.o</a:t>
            </a:r>
            <a:b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    $(CC) -o hellomake hellomake.o hellofunc.o</a:t>
            </a:r>
            <a:b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clean:</a:t>
            </a:r>
            <a:b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    rm hellomake</a:t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727650" y="3752400"/>
            <a:ext cx="54504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Suppose we name it Makefile2, then we compile with it: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4216200"/>
            <a:ext cx="3629325" cy="8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 </a:t>
            </a:r>
            <a:r>
              <a:rPr lang="en-GB">
                <a:solidFill>
                  <a:srgbClr val="FF0000"/>
                </a:solidFill>
              </a:rPr>
              <a:t>(Deadline: 2019-09-18 23:59:59)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the folder </a:t>
            </a:r>
            <a:r>
              <a:rPr b="1" i="1" lang="en-GB">
                <a:solidFill>
                  <a:srgbClr val="E06666"/>
                </a:solidFill>
                <a:latin typeface="Cambria"/>
                <a:ea typeface="Cambria"/>
                <a:cs typeface="Cambria"/>
                <a:sym typeface="Cambria"/>
              </a:rPr>
              <a:t>exercise</a:t>
            </a:r>
            <a:r>
              <a:rPr lang="en-GB"/>
              <a:t>, you can find a file </a:t>
            </a:r>
            <a:r>
              <a:rPr b="1" i="1" lang="en-GB">
                <a:solidFill>
                  <a:srgbClr val="E06666"/>
                </a:solidFill>
              </a:rPr>
              <a:t>main.c</a:t>
            </a:r>
            <a:r>
              <a:rPr lang="en-GB"/>
              <a:t> and two sub-folders. The </a:t>
            </a:r>
            <a:r>
              <a:rPr b="1" i="1" lang="en-GB">
                <a:solidFill>
                  <a:srgbClr val="E06666"/>
                </a:solidFill>
              </a:rPr>
              <a:t>main</a:t>
            </a:r>
            <a:r>
              <a:rPr lang="en-GB"/>
              <a:t> function in </a:t>
            </a:r>
            <a:r>
              <a:rPr b="1" i="1" lang="en-GB">
                <a:solidFill>
                  <a:srgbClr val="E06666"/>
                </a:solidFill>
              </a:rPr>
              <a:t>main.c</a:t>
            </a:r>
            <a:r>
              <a:rPr lang="en-GB"/>
              <a:t> will call the functions defined in those two sub-folders. You need to check the content and write a makefile which can compile them to an executable file called </a:t>
            </a:r>
            <a:r>
              <a:rPr b="1" i="1" lang="en-GB">
                <a:solidFill>
                  <a:srgbClr val="E06666"/>
                </a:solidFill>
              </a:rPr>
              <a:t>lab1</a:t>
            </a:r>
            <a:r>
              <a:rPr lang="en-GB"/>
              <a:t>(note: we will compile with the makefile under the folder</a:t>
            </a:r>
            <a:r>
              <a:rPr b="1" i="1" lang="en-GB">
                <a:solidFill>
                  <a:srgbClr val="E06666"/>
                </a:solidFill>
              </a:rPr>
              <a:t> exercise</a:t>
            </a:r>
            <a:r>
              <a:rPr lang="en-GB"/>
              <a:t>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Please submit your makefile with the name </a:t>
            </a:r>
            <a:r>
              <a:rPr b="1" i="1" lang="en-GB">
                <a:solidFill>
                  <a:srgbClr val="E06666"/>
                </a:solidFill>
              </a:rPr>
              <a:t>Makefile</a:t>
            </a:r>
            <a:r>
              <a:rPr lang="en-GB"/>
              <a:t> to blackboard before the deadline.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