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4"/>
  </p:notesMasterIdLst>
  <p:handoutMasterIdLst>
    <p:handoutMasterId r:id="rId25"/>
  </p:handoutMasterIdLst>
  <p:sldIdLst>
    <p:sldId id="300" r:id="rId2"/>
    <p:sldId id="256" r:id="rId3"/>
    <p:sldId id="257" r:id="rId4"/>
    <p:sldId id="28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87" r:id="rId20"/>
    <p:sldId id="274" r:id="rId21"/>
    <p:sldId id="275" r:id="rId22"/>
    <p:sldId id="288" r:id="rId23"/>
  </p:sldIdLst>
  <p:sldSz cx="9144000" cy="6858000" type="screen4x3"/>
  <p:notesSz cx="99060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 autoAdjust="0"/>
    <p:restoredTop sz="86789" autoAdjust="0"/>
  </p:normalViewPr>
  <p:slideViewPr>
    <p:cSldViewPr snapToGrid="0">
      <p:cViewPr>
        <p:scale>
          <a:sx n="141" d="100"/>
          <a:sy n="141" d="100"/>
        </p:scale>
        <p:origin x="155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2395-B89D-43AE-B6BF-C3D7D4F399B5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62C71-0B20-4BC1-8C69-D65279DBE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8E1-B80D-4869-8EAB-80B16F3360E7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4238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52E8-80D0-4965-A5E2-F8BC1E947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6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47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28329C3-AFCF-4FFA-BFCD-575FF1ABE77B}" type="slidenum">
              <a:rPr lang="en-US" altLang="zh-TW"/>
              <a:pPr eaLnBrk="1" hangingPunct="1"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58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0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6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9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7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B52E8-80D0-4965-A5E2-F8BC1E94722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1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4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1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6E16-B719-4DD9-98C6-0104BCAB736C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E73B4-FC52-45FE-8824-AE21B3023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8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etbeans.apache.org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336" y="1467328"/>
            <a:ext cx="9362960" cy="30544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CSCI 1130</a:t>
            </a:r>
            <a:b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Tutorial One</a:t>
            </a:r>
            <a:endParaRPr lang="zh-CN" alt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4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8" y="1471790"/>
            <a:ext cx="6167261" cy="3608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your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7268" y="5197033"/>
            <a:ext cx="76480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HK" dirty="0" smtClean="0"/>
              <a:t>“Run Project (F6)” will perform “Build Project” and </a:t>
            </a:r>
            <a:r>
              <a:rPr lang="en-US" altLang="zh-HK" dirty="0" smtClean="0">
                <a:solidFill>
                  <a:srgbClr val="FF0000"/>
                </a:solidFill>
              </a:rPr>
              <a:t>RUN</a:t>
            </a:r>
            <a:r>
              <a:rPr lang="en-US" altLang="zh-HK" dirty="0" smtClean="0"/>
              <a:t> the program.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HK" dirty="0" smtClean="0"/>
              <a:t>“Build Project (F11)” </a:t>
            </a:r>
            <a:r>
              <a:rPr lang="en-US" altLang="zh-HK" dirty="0"/>
              <a:t>will check your source code and </a:t>
            </a:r>
            <a:r>
              <a:rPr lang="en-US" altLang="zh-HK" i="1" dirty="0">
                <a:solidFill>
                  <a:srgbClr val="FF0000"/>
                </a:solidFill>
              </a:rPr>
              <a:t>compile</a:t>
            </a:r>
            <a:r>
              <a:rPr lang="en-US" altLang="zh-HK" i="1" dirty="0"/>
              <a:t> </a:t>
            </a:r>
            <a:r>
              <a:rPr lang="en-US" altLang="zh-HK" dirty="0"/>
              <a:t>your program</a:t>
            </a:r>
            <a:r>
              <a:rPr lang="en-US" altLang="zh-HK" dirty="0" smtClean="0"/>
              <a:t>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Click </a:t>
            </a:r>
            <a:r>
              <a:rPr lang="en-US" altLang="en-US" dirty="0"/>
              <a:t>“Clean and </a:t>
            </a:r>
            <a:r>
              <a:rPr lang="en-US" altLang="en-US" dirty="0" smtClean="0"/>
              <a:t>Build Project” </a:t>
            </a:r>
            <a:r>
              <a:rPr lang="en-US" altLang="en-US" dirty="0"/>
              <a:t>if you </a:t>
            </a:r>
            <a:r>
              <a:rPr lang="en-US" altLang="zh-HK" dirty="0"/>
              <a:t>encounter</a:t>
            </a:r>
            <a:r>
              <a:rPr lang="en-US" altLang="en-US" dirty="0"/>
              <a:t> any </a:t>
            </a:r>
            <a:r>
              <a:rPr lang="en-US" altLang="zh-HK" dirty="0"/>
              <a:t>mysterious problem…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427115" y="1583747"/>
            <a:ext cx="2007112" cy="16297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415968" y="1884832"/>
            <a:ext cx="2062863" cy="15463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415968" y="2019145"/>
            <a:ext cx="2062863" cy="19188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1399351"/>
            <a:ext cx="7032978" cy="50146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Build a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2880" y="5933369"/>
            <a:ext cx="2377440" cy="19914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6885"/>
            <a:ext cx="7112000" cy="5087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Run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3093" y="1690654"/>
            <a:ext cx="274320" cy="25407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514418" y="5051418"/>
            <a:ext cx="5272654" cy="111682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6" y="1690689"/>
            <a:ext cx="6490991" cy="3861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Debug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7006" y="4788882"/>
            <a:ext cx="3688080" cy="152616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HK" dirty="0"/>
              <a:t>“</a:t>
            </a:r>
            <a:r>
              <a:rPr lang="en-US" altLang="zh-HK" dirty="0" smtClean="0">
                <a:solidFill>
                  <a:srgbClr val="FF0000"/>
                </a:solidFill>
              </a:rPr>
              <a:t>Debug </a:t>
            </a:r>
            <a:r>
              <a:rPr lang="en-US" altLang="zh-HK" dirty="0">
                <a:solidFill>
                  <a:srgbClr val="FF0000"/>
                </a:solidFill>
              </a:rPr>
              <a:t>Project</a:t>
            </a:r>
            <a:r>
              <a:rPr lang="en-US" altLang="zh-HK" dirty="0"/>
              <a:t>” is another way to </a:t>
            </a:r>
            <a:r>
              <a:rPr lang="en-US" altLang="zh-HK" i="1" dirty="0">
                <a:solidFill>
                  <a:srgbClr val="FF0000"/>
                </a:solidFill>
              </a:rPr>
              <a:t>Run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your </a:t>
            </a:r>
            <a:r>
              <a:rPr lang="en-US" altLang="zh-HK" dirty="0" smtClean="0"/>
              <a:t>Project, it will </a:t>
            </a:r>
            <a:r>
              <a:rPr lang="en-US" altLang="zh-HK" dirty="0"/>
              <a:t>also perform “</a:t>
            </a:r>
            <a:r>
              <a:rPr lang="en-US" altLang="zh-HK" dirty="0" smtClean="0">
                <a:solidFill>
                  <a:srgbClr val="FF0000"/>
                </a:solidFill>
              </a:rPr>
              <a:t>Build Project</a:t>
            </a:r>
            <a:r>
              <a:rPr lang="en-US" altLang="zh-HK" dirty="0"/>
              <a:t>” </a:t>
            </a:r>
            <a:r>
              <a:rPr lang="en-US" altLang="zh-HK" dirty="0" smtClean="0"/>
              <a:t>and RUN </a:t>
            </a:r>
            <a:r>
              <a:rPr lang="en-US" altLang="zh-HK" dirty="0"/>
              <a:t>the program with </a:t>
            </a:r>
            <a:r>
              <a:rPr lang="en-US" altLang="zh-HK" b="1" i="1" dirty="0"/>
              <a:t>debugger</a:t>
            </a:r>
            <a:r>
              <a:rPr lang="en-US" altLang="zh-HK" i="1" dirty="0"/>
              <a:t> support</a:t>
            </a:r>
            <a:r>
              <a:rPr lang="en-US" altLang="zh-HK" dirty="0" smtClean="0"/>
              <a:t>.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378855" y="1820826"/>
            <a:ext cx="1994898" cy="18295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38" y="1623773"/>
            <a:ext cx="6495294" cy="4611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Exercise2: Create a JFrame</a:t>
            </a:r>
            <a:endParaRPr lang="zh-CN" altLang="en-US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1" y="3649939"/>
            <a:ext cx="4435087" cy="957313"/>
          </a:xfrm>
          <a:prstGeom prst="rect">
            <a:avLst/>
          </a:prstGeom>
          <a:noFill/>
          <a:ln w="57150">
            <a:solidFill>
              <a:srgbClr val="FF66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97842" y="4894208"/>
            <a:ext cx="5655503" cy="130718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Fix Imports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6" y="1512136"/>
            <a:ext cx="5776114" cy="4933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93151" y="4211186"/>
            <a:ext cx="1690328" cy="15684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87" y="1505424"/>
            <a:ext cx="7197504" cy="5125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Again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4462" y="2926036"/>
            <a:ext cx="1480285" cy="2036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4" y="2044098"/>
            <a:ext cx="6853474" cy="4617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 Successful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802"/>
            <a:ext cx="7886700" cy="4351338"/>
          </a:xfrm>
        </p:spPr>
        <p:txBody>
          <a:bodyPr/>
          <a:lstStyle/>
          <a:p>
            <a:r>
              <a:rPr lang="en-US" altLang="en-US" sz="2400" dirty="0"/>
              <a:t>Click “Clean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Build</a:t>
            </a:r>
            <a:r>
              <a:rPr lang="en-US" altLang="en-US" sz="2400" dirty="0" smtClean="0"/>
              <a:t>”</a:t>
            </a:r>
          </a:p>
          <a:p>
            <a:endParaRPr lang="en-US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84262" y="6233390"/>
            <a:ext cx="1784194" cy="145064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5" y="1484018"/>
            <a:ext cx="6925901" cy="5000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Debug Main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259" y="1580369"/>
            <a:ext cx="1918742" cy="15742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7" y="3169372"/>
            <a:ext cx="4813300" cy="2882900"/>
          </a:xfrm>
          <a:prstGeom prst="rect">
            <a:avLst/>
          </a:prstGeom>
        </p:spPr>
      </p:pic>
      <p:sp>
        <p:nvSpPr>
          <p:cNvPr id="204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JF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rame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HK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Let’s Resize it…</a:t>
            </a:r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05387" y="2038944"/>
            <a:ext cx="6426187" cy="3130551"/>
            <a:chOff x="2605387" y="2038944"/>
            <a:chExt cx="6426187" cy="3130551"/>
          </a:xfrm>
        </p:grpSpPr>
        <p:sp>
          <p:nvSpPr>
            <p:cNvPr id="20487" name="Rectangle 10"/>
            <p:cNvSpPr>
              <a:spLocks noChangeArrowheads="1"/>
            </p:cNvSpPr>
            <p:nvPr/>
          </p:nvSpPr>
          <p:spPr bwMode="auto">
            <a:xfrm>
              <a:off x="2605387" y="3252386"/>
              <a:ext cx="1873250" cy="6477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36608" y="2038944"/>
              <a:ext cx="6294966" cy="3130551"/>
              <a:chOff x="2736608" y="2038944"/>
              <a:chExt cx="6294966" cy="3130551"/>
            </a:xfrm>
          </p:grpSpPr>
          <p:sp>
            <p:nvSpPr>
              <p:cNvPr id="20488" name="Line 13"/>
              <p:cNvSpPr>
                <a:spLocks noChangeShapeType="1"/>
              </p:cNvSpPr>
              <p:nvPr/>
            </p:nvSpPr>
            <p:spPr bwMode="auto">
              <a:xfrm>
                <a:off x="3568390" y="3900087"/>
                <a:ext cx="2408305" cy="1269408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dash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Rectangle 10"/>
              <p:cNvSpPr>
                <a:spLocks noChangeArrowheads="1"/>
              </p:cNvSpPr>
              <p:nvPr/>
            </p:nvSpPr>
            <p:spPr bwMode="auto">
              <a:xfrm>
                <a:off x="2736608" y="2038944"/>
                <a:ext cx="6294966" cy="8651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3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kumimoji="1" sz="26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HK" sz="1800" dirty="0"/>
                  <a:t>Clicking this little cross ONLY </a:t>
                </a:r>
                <a:r>
                  <a:rPr lang="en-US" altLang="zh-HK" sz="1800" i="1" dirty="0"/>
                  <a:t>dismisses</a:t>
                </a:r>
                <a:r>
                  <a:rPr lang="en-US" altLang="zh-HK" sz="1800" dirty="0"/>
                  <a:t> the JFrame window,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HK" sz="1800" dirty="0"/>
                  <a:t>BUT the program will still be </a:t>
                </a:r>
                <a:r>
                  <a:rPr lang="en-US" altLang="zh-HK" sz="1800" i="1" dirty="0"/>
                  <a:t>running in the background</a:t>
                </a:r>
                <a:r>
                  <a:rPr lang="en-US" altLang="zh-HK" sz="1800" dirty="0"/>
                  <a:t>…</a:t>
                </a:r>
                <a:endParaRPr lang="en-US" altLang="en-US" sz="1800" dirty="0"/>
              </a:p>
            </p:txBody>
          </p:sp>
          <p:sp>
            <p:nvSpPr>
              <p:cNvPr id="20490" name="Line 13"/>
              <p:cNvSpPr>
                <a:spLocks noChangeShapeType="1"/>
              </p:cNvSpPr>
              <p:nvPr/>
            </p:nvSpPr>
            <p:spPr bwMode="auto">
              <a:xfrm>
                <a:off x="7416558" y="2904131"/>
                <a:ext cx="792162" cy="64770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prstDash val="dash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09" y="3849236"/>
            <a:ext cx="2690137" cy="17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919" y="1507522"/>
            <a:ext cx="8511430" cy="1787246"/>
          </a:xfrm>
        </p:spPr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Java SE (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JDK 10)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with NetBeans </a:t>
            </a: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9.0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0462" y="6078510"/>
            <a:ext cx="4133538" cy="779489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/>
              <a:t>CSCI 1130</a:t>
            </a:r>
          </a:p>
          <a:p>
            <a:pPr algn="r"/>
            <a:r>
              <a:rPr lang="en-US" altLang="zh-CN" dirty="0" smtClean="0"/>
              <a:t>Tutorial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3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3" y="1385615"/>
            <a:ext cx="6456939" cy="4578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Finish Debugger Session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16040" y="4970352"/>
            <a:ext cx="5205742" cy="1548144"/>
            <a:chOff x="3237191" y="1776616"/>
            <a:chExt cx="5127322" cy="188098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237191" y="1776616"/>
              <a:ext cx="210546" cy="2320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446399" y="3172033"/>
              <a:ext cx="3918114" cy="4855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3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6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kumimoji="1" sz="23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400" b="1" dirty="0">
                  <a:solidFill>
                    <a:srgbClr val="FF0000"/>
                  </a:solidFill>
                </a:rPr>
                <a:t>To stop this simple program,</a:t>
              </a:r>
            </a:p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400" b="1" dirty="0">
                  <a:solidFill>
                    <a:srgbClr val="FF0000"/>
                  </a:solidFill>
                </a:rPr>
                <a:t>we have to finish the Debugger Session</a:t>
              </a:r>
              <a:r>
                <a:rPr lang="en-US" altLang="zh-HK" sz="1400" b="1" dirty="0" smtClean="0">
                  <a:solidFill>
                    <a:srgbClr val="FF0000"/>
                  </a:solidFill>
                </a:rPr>
                <a:t>.</a:t>
              </a:r>
              <a:endParaRPr lang="en-US" altLang="zh-H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 flipV="1">
              <a:off x="3447737" y="2008682"/>
              <a:ext cx="998662" cy="1499017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HK" dirty="0"/>
              <a:t>You have </a:t>
            </a:r>
            <a:r>
              <a:rPr lang="en-US" altLang="zh-HK" dirty="0" smtClean="0"/>
              <a:t>learnt…</a:t>
            </a:r>
            <a:endParaRPr lang="en-US" altLang="zh-HK" dirty="0"/>
          </a:p>
          <a:p>
            <a:pPr lvl="1">
              <a:lnSpc>
                <a:spcPct val="150000"/>
              </a:lnSpc>
            </a:pPr>
            <a:r>
              <a:rPr lang="en-US" altLang="zh-HK" dirty="0" smtClean="0"/>
              <a:t>Download and Install JDK as well as NetBeans</a:t>
            </a:r>
          </a:p>
          <a:p>
            <a:pPr lvl="1">
              <a:lnSpc>
                <a:spcPct val="150000"/>
              </a:lnSpc>
            </a:pPr>
            <a:r>
              <a:rPr lang="en-US" altLang="zh-HK" dirty="0" smtClean="0"/>
              <a:t>Launch </a:t>
            </a:r>
            <a:r>
              <a:rPr lang="en-US" altLang="zh-HK" dirty="0"/>
              <a:t>NetBeans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Create a New Java Application Project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Edit a simple “Hello World” program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Build/ Run/ Debug a project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Create a simple JFrame window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Fix a simple kind of error by clicking [Fix Imports]</a:t>
            </a:r>
          </a:p>
          <a:p>
            <a:pPr lvl="1">
              <a:lnSpc>
                <a:spcPct val="150000"/>
              </a:lnSpc>
            </a:pPr>
            <a:r>
              <a:rPr lang="en-US" altLang="zh-HK" dirty="0"/>
              <a:t>Finish a Debugger </a:t>
            </a:r>
            <a:r>
              <a:rPr lang="en-US" altLang="zh-HK" dirty="0" smtClean="0"/>
              <a:t>Session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8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34" y="3020520"/>
            <a:ext cx="8511430" cy="77642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2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and install JDK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10.0.2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401"/>
            <a:ext cx="7886700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www.oracle.com/technetwork/java/javase/downloads/index.html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0" y="2324067"/>
            <a:ext cx="4308900" cy="233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105" y="2934277"/>
            <a:ext cx="1452282" cy="989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3"/>
            <a:endCxn id="13" idx="1"/>
          </p:cNvCxnSpPr>
          <p:nvPr/>
        </p:nvCxnSpPr>
        <p:spPr>
          <a:xfrm flipV="1">
            <a:off x="3173387" y="2648167"/>
            <a:ext cx="1877271" cy="78096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658" y="2463501"/>
            <a:ext cx="2975742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Click it to download JDK 10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432" y="3386973"/>
            <a:ext cx="3981828" cy="3399611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578099" y="3995827"/>
            <a:ext cx="278432" cy="2499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8522" y="5701553"/>
            <a:ext cx="1258645" cy="25818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6254" y="5959202"/>
            <a:ext cx="2097741" cy="6553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20" idx="1"/>
            <a:endCxn id="26" idx="3"/>
          </p:cNvCxnSpPr>
          <p:nvPr/>
        </p:nvCxnSpPr>
        <p:spPr>
          <a:xfrm flipH="1" flipV="1">
            <a:off x="3743429" y="5407832"/>
            <a:ext cx="1915093" cy="4228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800" y="4946167"/>
            <a:ext cx="2930629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Choose “Accept License Agreement” and </a:t>
            </a:r>
            <a:r>
              <a:rPr lang="en-US"/>
              <a:t>download according to your 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0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  <p:bldP spid="19" grpId="0" animBg="1"/>
      <p:bldP spid="20" grpId="0" animBg="1"/>
      <p:bldP spid="21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NetBeans IDE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9.0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SEPARATELY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netbeans.apache.org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53979"/>
            <a:ext cx="5623661" cy="4266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8650" y="5755483"/>
            <a:ext cx="2791883" cy="4289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91806" y="2219043"/>
            <a:ext cx="3982861" cy="20313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Windows users: download the binary *-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bin.zip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file and install it according to the first clip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Mac users: can install NetBeans from either the binary file or the Mac OSX Installer</a:t>
            </a: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3420533" y="3262489"/>
            <a:ext cx="1571273" cy="270748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New Project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9243"/>
            <a:ext cx="8342535" cy="42581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50053" y="1936044"/>
            <a:ext cx="5842000" cy="3789680"/>
            <a:chOff x="822960" y="4409440"/>
            <a:chExt cx="5842000" cy="3789680"/>
          </a:xfrm>
        </p:grpSpPr>
        <p:sp>
          <p:nvSpPr>
            <p:cNvPr id="8" name="Rectangle 7"/>
            <p:cNvSpPr/>
            <p:nvPr/>
          </p:nvSpPr>
          <p:spPr>
            <a:xfrm>
              <a:off x="822960" y="4409440"/>
              <a:ext cx="213360" cy="2641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Straight Arrow Connector 8"/>
            <p:cNvCxnSpPr>
              <a:stCxn id="8" idx="3"/>
              <a:endCxn id="10" idx="1"/>
            </p:cNvCxnSpPr>
            <p:nvPr/>
          </p:nvCxnSpPr>
          <p:spPr>
            <a:xfrm>
              <a:off x="1036320" y="4541520"/>
              <a:ext cx="3241040" cy="3439160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277360" y="7762240"/>
              <a:ext cx="2387600" cy="4368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Click “New Project…”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05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Java Application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2" y="1690689"/>
            <a:ext cx="7055555" cy="4954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44240" y="2854960"/>
            <a:ext cx="619760" cy="264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372850" y="2854960"/>
            <a:ext cx="2533365" cy="26416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Project Name and Location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0" y="1616315"/>
            <a:ext cx="6875110" cy="478227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28712" y="2406860"/>
            <a:ext cx="5907707" cy="3272580"/>
            <a:chOff x="559752" y="4835100"/>
            <a:chExt cx="5907707" cy="3272580"/>
          </a:xfrm>
        </p:grpSpPr>
        <p:sp>
          <p:nvSpPr>
            <p:cNvPr id="6" name="Rectangle 5"/>
            <p:cNvSpPr/>
            <p:nvPr/>
          </p:nvSpPr>
          <p:spPr>
            <a:xfrm>
              <a:off x="3345118" y="4835100"/>
              <a:ext cx="3122341" cy="8534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Arrow Connector 6"/>
            <p:cNvCxnSpPr>
              <a:stCxn id="6" idx="1"/>
              <a:endCxn id="8" idx="3"/>
            </p:cNvCxnSpPr>
            <p:nvPr/>
          </p:nvCxnSpPr>
          <p:spPr>
            <a:xfrm flipH="1">
              <a:off x="2359253" y="5261820"/>
              <a:ext cx="985865" cy="189756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59752" y="6211094"/>
              <a:ext cx="1799501" cy="18965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>
                  <a:solidFill>
                    <a:srgbClr val="FF0000"/>
                  </a:solidFill>
                </a:rPr>
                <a:t>Store the project </a:t>
              </a:r>
              <a:r>
                <a:rPr lang="en-US" altLang="zh-HK" b="1" dirty="0">
                  <a:solidFill>
                    <a:srgbClr val="FF0000"/>
                  </a:solidFill>
                </a:rPr>
                <a:t>anywhere </a:t>
              </a:r>
              <a:r>
                <a:rPr lang="en-US" altLang="en-US" b="1" dirty="0">
                  <a:solidFill>
                    <a:srgbClr val="FF0000"/>
                  </a:solidFill>
                </a:rPr>
                <a:t>you like but please remember the location!</a:t>
              </a:r>
              <a:endParaRPr lang="en-US" altLang="zh-HK" b="1" dirty="0">
                <a:solidFill>
                  <a:srgbClr val="FF0000"/>
                </a:solidFill>
              </a:endParaRPr>
            </a:p>
            <a:p>
              <a:pPr algn="ctr">
                <a:spcBef>
                  <a:spcPct val="0"/>
                </a:spcBef>
              </a:pPr>
              <a:r>
                <a:rPr lang="en-US" altLang="zh-HK" b="1" dirty="0">
                  <a:solidFill>
                    <a:srgbClr val="FF0000"/>
                  </a:solidFill>
                </a:rPr>
                <a:t>The </a:t>
              </a:r>
              <a:r>
                <a:rPr lang="en-US" altLang="zh-HK" b="1" dirty="0" smtClean="0">
                  <a:solidFill>
                    <a:srgbClr val="FF0000"/>
                  </a:solidFill>
                </a:rPr>
                <a:t>default </a:t>
              </a:r>
              <a:r>
                <a:rPr lang="en-US" altLang="zh-HK" b="1" dirty="0">
                  <a:solidFill>
                    <a:srgbClr val="FF0000"/>
                  </a:solidFill>
                </a:rPr>
                <a:t>is </a:t>
              </a:r>
              <a:r>
                <a:rPr lang="en-US" altLang="zh-HK" b="1" dirty="0" smtClean="0">
                  <a:solidFill>
                    <a:srgbClr val="FF0000"/>
                  </a:solidFill>
                </a:rPr>
                <a:t>recommended!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60424" y="5018026"/>
            <a:ext cx="2191754" cy="1405352"/>
            <a:chOff x="3522357" y="6878058"/>
            <a:chExt cx="1951990" cy="1322827"/>
          </a:xfrm>
        </p:grpSpPr>
        <p:sp>
          <p:nvSpPr>
            <p:cNvPr id="16" name="Rectangle 15"/>
            <p:cNvSpPr/>
            <p:nvPr/>
          </p:nvSpPr>
          <p:spPr>
            <a:xfrm>
              <a:off x="3522357" y="7804645"/>
              <a:ext cx="670560" cy="3962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Straight Arrow Connector 16"/>
            <p:cNvCxnSpPr>
              <a:endCxn id="18" idx="1"/>
            </p:cNvCxnSpPr>
            <p:nvPr/>
          </p:nvCxnSpPr>
          <p:spPr>
            <a:xfrm flipV="1">
              <a:off x="3522357" y="7071932"/>
              <a:ext cx="152489" cy="72503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674846" y="6878058"/>
              <a:ext cx="1799501" cy="3877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 smtClean="0">
                  <a:solidFill>
                    <a:srgbClr val="FF0000"/>
                  </a:solidFill>
                </a:rPr>
                <a:t>Click “Finish”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8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9" y="1643451"/>
            <a:ext cx="7882250" cy="4874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Initial Java Project</a:t>
            </a:r>
            <a:endParaRPr lang="zh-CN" altLang="en-US" b="1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74622" y="3643958"/>
            <a:ext cx="5913555" cy="1957587"/>
            <a:chOff x="3392170" y="7425292"/>
            <a:chExt cx="5913555" cy="1957587"/>
          </a:xfrm>
        </p:grpSpPr>
        <p:sp>
          <p:nvSpPr>
            <p:cNvPr id="6" name="Rectangle 5"/>
            <p:cNvSpPr/>
            <p:nvPr/>
          </p:nvSpPr>
          <p:spPr>
            <a:xfrm>
              <a:off x="3392170" y="7425292"/>
              <a:ext cx="2555026" cy="19575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Straight Arrow Connector 6"/>
            <p:cNvCxnSpPr>
              <a:endCxn id="8" idx="1"/>
            </p:cNvCxnSpPr>
            <p:nvPr/>
          </p:nvCxnSpPr>
          <p:spPr>
            <a:xfrm flipV="1">
              <a:off x="5947196" y="7992606"/>
              <a:ext cx="1091551" cy="411479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038747" y="7425292"/>
              <a:ext cx="2266978" cy="11346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r>
                <a:rPr lang="en-US" altLang="en-US" b="1" dirty="0" smtClean="0">
                  <a:solidFill>
                    <a:srgbClr val="FF0000"/>
                  </a:solidFill>
                </a:rPr>
                <a:t>A new initial Java source file is created automatically!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1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4" y="1539877"/>
            <a:ext cx="7166186" cy="4462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Exercise1: Hello World!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77920" y="4846320"/>
            <a:ext cx="4267200" cy="801687"/>
            <a:chOff x="3677920" y="4846320"/>
            <a:chExt cx="4267200" cy="8016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7920" y="5314632"/>
              <a:ext cx="4267200" cy="333375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4785360" y="4846320"/>
              <a:ext cx="1026160" cy="46831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6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365</Words>
  <Application>Microsoft Macintosh PowerPoint</Application>
  <PresentationFormat>On-screen Show (4:3)</PresentationFormat>
  <Paragraphs>65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Calibri</vt:lpstr>
      <vt:lpstr>Calibri Light</vt:lpstr>
      <vt:lpstr>Wingdings</vt:lpstr>
      <vt:lpstr>宋体</vt:lpstr>
      <vt:lpstr>新細明體</vt:lpstr>
      <vt:lpstr>Arial</vt:lpstr>
      <vt:lpstr>Office Theme</vt:lpstr>
      <vt:lpstr>CSCI 1130 Tutorial One</vt:lpstr>
      <vt:lpstr>Using Java SE (JDK 10) with NetBeans 9.0</vt:lpstr>
      <vt:lpstr>Download and install JDK 10.0.2</vt:lpstr>
      <vt:lpstr>Download NetBeans IDE 9.0 SEPARATELY</vt:lpstr>
      <vt:lpstr>Create a New Project</vt:lpstr>
      <vt:lpstr>Java  Java Application</vt:lpstr>
      <vt:lpstr>Give Project Name and Location</vt:lpstr>
      <vt:lpstr>Initial Java Project</vt:lpstr>
      <vt:lpstr>Exercise1: Hello World!</vt:lpstr>
      <vt:lpstr>Build your Project</vt:lpstr>
      <vt:lpstr>How to Build a Project</vt:lpstr>
      <vt:lpstr>How to Run</vt:lpstr>
      <vt:lpstr>How to Debug</vt:lpstr>
      <vt:lpstr>Exercise2: Create a JFrame</vt:lpstr>
      <vt:lpstr>Right-click  Fix Imports</vt:lpstr>
      <vt:lpstr>Build Again</vt:lpstr>
      <vt:lpstr>Build Successful</vt:lpstr>
      <vt:lpstr>Debug Main Project</vt:lpstr>
      <vt:lpstr>A JFrame Window is Shown! Let’s Resize it…</vt:lpstr>
      <vt:lpstr>Finish Debugger Session</vt:lpstr>
      <vt:lpstr>Summary</vt:lpstr>
      <vt:lpstr>The End</vt:lpstr>
    </vt:vector>
  </TitlesOfParts>
  <Company>CUHK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Java SE (JDK) with NetBeans 8.0</dc:title>
  <dc:creator>CSE</dc:creator>
  <cp:lastModifiedBy>TANG, Lu</cp:lastModifiedBy>
  <cp:revision>110</cp:revision>
  <cp:lastPrinted>2014-09-04T05:11:53Z</cp:lastPrinted>
  <dcterms:created xsi:type="dcterms:W3CDTF">2014-09-02T05:43:28Z</dcterms:created>
  <dcterms:modified xsi:type="dcterms:W3CDTF">2018-09-02T11:40:22Z</dcterms:modified>
</cp:coreProperties>
</file>