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4" r:id="rId3"/>
    <p:sldId id="270" r:id="rId4"/>
    <p:sldId id="273" r:id="rId5"/>
    <p:sldId id="305" r:id="rId6"/>
    <p:sldId id="307" r:id="rId7"/>
    <p:sldId id="309" r:id="rId8"/>
    <p:sldId id="303" r:id="rId9"/>
    <p:sldId id="308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750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9" autoAdjust="0"/>
    <p:restoredTop sz="86818" autoAdjust="0"/>
  </p:normalViewPr>
  <p:slideViewPr>
    <p:cSldViewPr>
      <p:cViewPr varScale="1">
        <p:scale>
          <a:sx n="100" d="100"/>
          <a:sy n="100" d="100"/>
        </p:scale>
        <p:origin x="193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5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39E7D-0933-49A8-85E9-DAA850E73190}" type="datetimeFigureOut">
              <a:rPr lang="en-US" smtClean="0"/>
              <a:pPr/>
              <a:t>2017-09-01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993CB-FC2D-4E9E-AEBC-5A9FE389B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9B9A-975C-46BF-9E10-71766046399C}" type="datetimeFigureOut">
              <a:rPr lang="en-US" smtClean="0"/>
              <a:pPr/>
              <a:t>2017-09-01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EC5EDE-53FA-4264-9538-FC0707D3E50B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chemeClr val="folHlink"/>
                </a:solidFill>
                <a:ea typeface="新細明體" pitchFamily="18" charset="-120"/>
              </a:rPr>
              <a:t>What do all computers have in common? </a:t>
            </a:r>
          </a:p>
          <a:p>
            <a:pPr lvl="0"/>
            <a:r>
              <a:rPr lang="en-US" altLang="zh-TW" dirty="0" smtClean="0">
                <a:solidFill>
                  <a:schemeClr val="folHlink"/>
                </a:solidFill>
                <a:ea typeface="新細明體" pitchFamily="18" charset="-120"/>
              </a:rPr>
              <a:t>Answer: Processor, memory,</a:t>
            </a:r>
            <a:r>
              <a:rPr lang="en-US" altLang="zh-TW" baseline="0" dirty="0" smtClean="0">
                <a:solidFill>
                  <a:schemeClr val="folHlink"/>
                </a:solidFill>
                <a:ea typeface="新細明體" pitchFamily="18" charset="-120"/>
              </a:rPr>
              <a:t> i</a:t>
            </a:r>
            <a:r>
              <a:rPr lang="en-US" altLang="zh-TW" dirty="0" smtClean="0">
                <a:solidFill>
                  <a:schemeClr val="folHlink"/>
                </a:solidFill>
                <a:ea typeface="新細明體" pitchFamily="18" charset="-120"/>
              </a:rPr>
              <a:t>nput</a:t>
            </a:r>
            <a:r>
              <a:rPr lang="en-US" altLang="zh-TW" baseline="0" dirty="0" smtClean="0">
                <a:solidFill>
                  <a:schemeClr val="folHlink"/>
                </a:solidFill>
                <a:ea typeface="新細明體" pitchFamily="18" charset="-120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peripherals</a:t>
            </a:r>
            <a:r>
              <a:rPr lang="en-US" altLang="zh-TW" dirty="0" smtClean="0">
                <a:solidFill>
                  <a:schemeClr val="folHlink"/>
                </a:solidFill>
                <a:ea typeface="新細明體" pitchFamily="18" charset="-120"/>
              </a:rPr>
              <a:t>, output</a:t>
            </a:r>
            <a:r>
              <a:rPr lang="en-US" altLang="zh-TW" baseline="0" dirty="0" smtClean="0">
                <a:solidFill>
                  <a:schemeClr val="folHlink"/>
                </a:solidFill>
                <a:ea typeface="新細明體" pitchFamily="18" charset="-120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peripherals, secondary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storage.</a:t>
            </a:r>
          </a:p>
          <a:p>
            <a:pPr lvl="0"/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(Once you master programming skill, you can write programs to run on different computers.)</a:t>
            </a:r>
          </a:p>
          <a:p>
            <a:pPr lvl="0"/>
            <a:endParaRPr lang="en-US" altLang="zh-TW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US" altLang="zh-TW" dirty="0">
              <a:solidFill>
                <a:schemeClr val="folHlink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4435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34778" indent="-282607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30427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582598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34769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486939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39110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391281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43452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A50C57D7-E448-4A13-A580-115C2AD72418}" type="slidenum">
              <a:rPr lang="zh-TW" altLang="en-US">
                <a:latin typeface="Helvetica" pitchFamily="34" charset="0"/>
              </a:rPr>
              <a:pPr/>
              <a:t>5</a:t>
            </a:fld>
            <a:endParaRPr lang="en-US" altLang="zh-TW">
              <a:latin typeface="Helvetica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1000" b="1" dirty="0"/>
              <a:t>Understand the basic concepts and principles of programming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000" dirty="0"/>
              <a:t>e.g.: variables, data type, functions, parameters, control structures, arrays, class, object,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000" dirty="0"/>
              <a:t>These concepts and principles are "universal".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1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1000" b="1" dirty="0"/>
              <a:t>Understand and memorize the syntax of a programming language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000" dirty="0"/>
              <a:t>Different languages have different syntax and grammar.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000" dirty="0"/>
              <a:t>A program with syntax errors won't execute correctly.</a:t>
            </a:r>
          </a:p>
          <a:p>
            <a:pPr eaLnBrk="1" hangingPunct="1">
              <a:lnSpc>
                <a:spcPct val="80000"/>
              </a:lnSpc>
            </a:pPr>
            <a:endParaRPr lang="zh-TW" altLang="en-US" sz="1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1000" b="1" dirty="0"/>
              <a:t>Turn your idea and solution into equivalent instructions</a:t>
            </a:r>
            <a:endParaRPr lang="en-US" altLang="zh-TW" sz="10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1000" dirty="0"/>
              <a:t>Analogous to learning English/Chinese </a:t>
            </a:r>
            <a:r>
              <a:rPr lang="en-US" altLang="zh-TW" sz="1000" dirty="0">
                <a:latin typeface="Arial" charset="0"/>
              </a:rPr>
              <a:t>–</a:t>
            </a:r>
            <a:r>
              <a:rPr lang="en-US" altLang="zh-TW" sz="1000" dirty="0"/>
              <a:t> in addition to knowing the grammars and vocabularies, you also need to learn how to make sentences and compose essays.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000" dirty="0"/>
              <a:t>Practices make perfect</a:t>
            </a:r>
          </a:p>
          <a:p>
            <a:pPr eaLnBrk="1" hangingPunct="1">
              <a:lnSpc>
                <a:spcPct val="80000"/>
              </a:lnSpc>
            </a:pPr>
            <a:endParaRPr lang="zh-TW" altLang="en-US" sz="1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1000" b="1" dirty="0"/>
              <a:t>Know what APIs (Application Programming Interface) are available and learn how to use them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000" dirty="0"/>
              <a:t>APIs here refer to collections of "codes" (written by other people) that offer programmers some commonly needed functions.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000" dirty="0"/>
              <a:t>e.g., print data to screen, send data over network, display a window, etc.</a:t>
            </a:r>
          </a:p>
          <a:p>
            <a:pPr lvl="2" eaLnBrk="1" hangingPunct="1">
              <a:lnSpc>
                <a:spcPct val="80000"/>
              </a:lnSpc>
            </a:pPr>
            <a:endParaRPr lang="en-US" altLang="zh-TW" sz="10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1000" dirty="0"/>
              <a:t>If you can find the appropriate APIs to use in your program, you can potentially save a lot of time from writing everything from scratch.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10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1000" dirty="0"/>
              <a:t>You can learn how to use an API by studying the API documentation (the manual).</a:t>
            </a:r>
          </a:p>
          <a:p>
            <a:pPr lvl="2" eaLnBrk="1" hangingPunct="1">
              <a:lnSpc>
                <a:spcPct val="80000"/>
              </a:lnSpc>
            </a:pPr>
            <a:endParaRPr lang="en-US" altLang="zh-TW" sz="1000" dirty="0"/>
          </a:p>
          <a:p>
            <a:pPr eaLnBrk="1" hangingPunct="1">
              <a:lnSpc>
                <a:spcPct val="80000"/>
              </a:lnSpc>
            </a:pPr>
            <a:endParaRPr lang="en-U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449084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eamspark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7"/>
            <a:ext cx="8382000" cy="1470025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Introduction to Programming</a:t>
            </a:r>
            <a:endParaRPr lang="en-US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E2D7-7B19-4DF0-8646-DA62A271D261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What is Programming?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smtClean="0"/>
              <a:t>Computer</a:t>
            </a:r>
            <a:r>
              <a:rPr lang="en-US" sz="2800" dirty="0" smtClean="0"/>
              <a:t> – A </a:t>
            </a:r>
            <a:r>
              <a:rPr lang="en-US" sz="2800" b="1" dirty="0" smtClean="0">
                <a:solidFill>
                  <a:schemeClr val="accent1"/>
                </a:solidFill>
              </a:rPr>
              <a:t>machine </a:t>
            </a:r>
            <a:r>
              <a:rPr lang="en-US" sz="2800" dirty="0" smtClean="0"/>
              <a:t>that processes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data </a:t>
            </a:r>
            <a:r>
              <a:rPr lang="en-US" sz="2800" dirty="0" smtClean="0"/>
              <a:t>according to </a:t>
            </a:r>
            <a:r>
              <a:rPr lang="en-US" sz="2800" b="1" dirty="0" smtClean="0">
                <a:solidFill>
                  <a:srgbClr val="C00000"/>
                </a:solidFill>
              </a:rPr>
              <a:t>instructions</a:t>
            </a:r>
            <a:endParaRPr lang="en-US" sz="2800" dirty="0"/>
          </a:p>
          <a:p>
            <a:pPr lvl="1"/>
            <a:r>
              <a:rPr lang="en-US" altLang="zh-TW" dirty="0">
                <a:ea typeface="新細明體" pitchFamily="18" charset="-120"/>
              </a:rPr>
              <a:t>E</a:t>
            </a:r>
            <a:r>
              <a:rPr lang="en-US" altLang="zh-TW" dirty="0" smtClean="0">
                <a:ea typeface="新細明體" pitchFamily="18" charset="-120"/>
              </a:rPr>
              <a:t>.g. PC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dirty="0" smtClean="0">
                <a:ea typeface="新細明體" pitchFamily="18" charset="-120"/>
              </a:rPr>
              <a:t>smartphone, mainframe, game console, …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Data: user inputs, text, keystrokes, audio, video, etc.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Instructions: programs, apps, etc.</a:t>
            </a:r>
            <a:endParaRPr lang="en-US" altLang="zh-TW" dirty="0">
              <a:ea typeface="新細明體" pitchFamily="18" charset="-120"/>
            </a:endParaRPr>
          </a:p>
          <a:p>
            <a:endParaRPr lang="en-US" altLang="zh-TW" sz="2800" dirty="0">
              <a:ea typeface="新細明體" charset="-120"/>
            </a:endParaRPr>
          </a:p>
          <a:p>
            <a:r>
              <a:rPr lang="en-US" altLang="zh-TW" sz="2800" b="1" dirty="0" smtClean="0">
                <a:ea typeface="新細明體" charset="-120"/>
              </a:rPr>
              <a:t>Computer Program</a:t>
            </a:r>
            <a:r>
              <a:rPr lang="en-US" altLang="zh-TW" sz="2800" dirty="0" smtClean="0">
                <a:ea typeface="新細明體" charset="-120"/>
              </a:rPr>
              <a:t> – A set </a:t>
            </a:r>
            <a:r>
              <a:rPr lang="en-US" altLang="zh-TW" sz="2800" dirty="0">
                <a:ea typeface="新細明體" charset="-120"/>
              </a:rPr>
              <a:t>of instructions that </a:t>
            </a:r>
            <a:r>
              <a:rPr lang="en-US" altLang="zh-TW" sz="2800" dirty="0" smtClean="0">
                <a:ea typeface="新細明體" charset="-120"/>
              </a:rPr>
              <a:t>tells a computer </a:t>
            </a:r>
            <a:r>
              <a:rPr lang="en-US" altLang="zh-TW" sz="2800" dirty="0">
                <a:ea typeface="新細明體" charset="-120"/>
              </a:rPr>
              <a:t>how to process </a:t>
            </a:r>
            <a:r>
              <a:rPr lang="en-US" altLang="zh-TW" sz="2800" dirty="0" smtClean="0">
                <a:ea typeface="新細明體" charset="-120"/>
              </a:rPr>
              <a:t>data</a:t>
            </a:r>
            <a:endParaRPr lang="en-US" altLang="zh-TW" sz="2800" dirty="0">
              <a:ea typeface="新細明體" charset="-120"/>
            </a:endParaRPr>
          </a:p>
          <a:p>
            <a:pPr lvl="1"/>
            <a:endParaRPr lang="en-US" altLang="zh-TW" dirty="0">
              <a:ea typeface="新細明體" charset="-120"/>
            </a:endParaRPr>
          </a:p>
          <a:p>
            <a:r>
              <a:rPr lang="en-US" altLang="zh-TW" sz="2800" b="1" dirty="0" smtClean="0">
                <a:ea typeface="新細明體" charset="-120"/>
              </a:rPr>
              <a:t>Programming</a:t>
            </a:r>
            <a:r>
              <a:rPr lang="en-US" altLang="zh-TW" sz="2800" dirty="0" smtClean="0">
                <a:ea typeface="新細明體" charset="-120"/>
              </a:rPr>
              <a:t> – Writing sets </a:t>
            </a:r>
            <a:r>
              <a:rPr lang="en-US" altLang="zh-TW" sz="2800" dirty="0">
                <a:ea typeface="新細明體" charset="-120"/>
              </a:rPr>
              <a:t>of instructions in some </a:t>
            </a:r>
            <a:r>
              <a:rPr lang="en-US" altLang="zh-TW" sz="2800" i="1" dirty="0">
                <a:solidFill>
                  <a:srgbClr val="CC0000"/>
                </a:solidFill>
                <a:ea typeface="新細明體" charset="-120"/>
              </a:rPr>
              <a:t>languages</a:t>
            </a:r>
            <a:r>
              <a:rPr lang="en-US" altLang="zh-TW" sz="2800" dirty="0">
                <a:ea typeface="新細明體" charset="-120"/>
              </a:rPr>
              <a:t> that </a:t>
            </a:r>
            <a:r>
              <a:rPr lang="en-US" altLang="zh-TW" sz="2800" dirty="0" smtClean="0">
                <a:ea typeface="新細明體" charset="-120"/>
              </a:rPr>
              <a:t>tell computers </a:t>
            </a:r>
            <a:r>
              <a:rPr lang="en-US" altLang="zh-TW" sz="2800" dirty="0">
                <a:ea typeface="新細明體" charset="-120"/>
              </a:rPr>
              <a:t>what to </a:t>
            </a:r>
            <a:r>
              <a:rPr lang="en-US" altLang="zh-TW" sz="2800" dirty="0" smtClean="0">
                <a:ea typeface="新細明體" charset="-120"/>
              </a:rPr>
              <a:t>do</a:t>
            </a:r>
            <a:endParaRPr lang="en-US" altLang="zh-TW" sz="28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77086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7400" y="1447800"/>
            <a:ext cx="4419600" cy="533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600" y="1524000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11000100101010010100101111101010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57400" y="1981200"/>
            <a:ext cx="4419600" cy="762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2880" rIns="182880" rtlCol="0" anchor="ctr"/>
          <a:lstStyle/>
          <a:p>
            <a:r>
              <a:rPr lang="en-US" dirty="0" smtClean="0"/>
              <a:t>Inconveniently, machines only speak their mother tongue, usually in binary codes.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57400" y="2895600"/>
            <a:ext cx="4419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33600" y="297180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add  </a:t>
            </a:r>
            <a:r>
              <a:rPr lang="en-US" dirty="0" err="1" smtClean="0">
                <a:latin typeface="Consolas" pitchFamily="49" charset="0"/>
              </a:rPr>
              <a:t>eax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</a:rPr>
              <a:t>ebx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57400" y="3429000"/>
            <a:ext cx="4419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0" rIns="182880" rtlCol="0" anchor="ctr"/>
          <a:lstStyle/>
          <a:p>
            <a:r>
              <a:rPr lang="en-US" dirty="0" smtClean="0"/>
              <a:t>Assembly language is a nicer one. Yet, it is all not human friendly.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477000" y="3048000"/>
            <a:ext cx="9144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6743700" y="2400300"/>
            <a:ext cx="12954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477000" y="1754188"/>
            <a:ext cx="914401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705600" y="1905000"/>
            <a:ext cx="1371600" cy="8382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 action is called “Assemble”.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2057400" y="4419600"/>
            <a:ext cx="4419600" cy="533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133600" y="4495800"/>
            <a:ext cx="436369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total = principal + profit * 0.9;</a:t>
            </a:r>
            <a:endParaRPr lang="en-US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057400" y="4953000"/>
            <a:ext cx="4419600" cy="762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82880" rIns="182880" rtlCol="0" anchor="ctr"/>
          <a:lstStyle/>
          <a:p>
            <a:r>
              <a:rPr lang="en-US" dirty="0" smtClean="0"/>
              <a:t>As a human programmer, we usually write in high-level programming languages.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1000" y="4419600"/>
            <a:ext cx="1676400" cy="1295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High-level Programming Language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" y="2895600"/>
            <a:ext cx="1676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Assembly Language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" y="1447800"/>
            <a:ext cx="1676400" cy="1295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Language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6553200" y="4724400"/>
            <a:ext cx="12192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 flipH="1" flipV="1">
            <a:off x="7010400" y="3962400"/>
            <a:ext cx="1524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477000" y="3200400"/>
            <a:ext cx="129540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086600" y="3581400"/>
            <a:ext cx="1371600" cy="8382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 action is called “Compile”.</a:t>
            </a:r>
            <a:endParaRPr lang="en-US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 animBg="1"/>
      <p:bldP spid="23" grpId="0" animBg="1"/>
      <p:bldP spid="26" grpId="0" animBg="1"/>
      <p:bldP spid="27" grpId="0"/>
      <p:bldP spid="29" grpId="0" animBg="1"/>
      <p:bldP spid="28" grpId="0" animBg="1"/>
      <p:bldP spid="14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1143000" y="1219200"/>
            <a:ext cx="4114800" cy="23622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Cycle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 b="45972"/>
          <a:stretch>
            <a:fillRect/>
          </a:stretch>
        </p:blipFill>
        <p:spPr bwMode="auto">
          <a:xfrm>
            <a:off x="1600200" y="1447800"/>
            <a:ext cx="32480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828800" y="2691825"/>
            <a:ext cx="274320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Use a </a:t>
            </a:r>
            <a:r>
              <a:rPr lang="en-US" sz="1600" b="1" i="1" dirty="0" smtClean="0"/>
              <a:t>text editor</a:t>
            </a:r>
            <a:r>
              <a:rPr lang="en-US" sz="1600" b="1" dirty="0" smtClean="0"/>
              <a:t> to write </a:t>
            </a:r>
            <a:r>
              <a:rPr lang="en-US" sz="1600" b="1" dirty="0"/>
              <a:t>high-level </a:t>
            </a:r>
            <a:r>
              <a:rPr lang="en-US" sz="1600" b="1" dirty="0" smtClean="0"/>
              <a:t>program code</a:t>
            </a:r>
            <a:endParaRPr lang="en-US" sz="16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934200" y="1396425"/>
            <a:ext cx="1600200" cy="12705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(Build)</a:t>
            </a:r>
          </a:p>
          <a:p>
            <a:pPr algn="ctr"/>
            <a:r>
              <a:rPr lang="en-US" dirty="0" smtClean="0"/>
              <a:t>Compile +</a:t>
            </a:r>
          </a:p>
          <a:p>
            <a:pPr algn="ctr"/>
            <a:r>
              <a:rPr lang="en-US" dirty="0" smtClean="0"/>
              <a:t>Assemble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239000" y="3606225"/>
            <a:ext cx="838200" cy="990600"/>
            <a:chOff x="6705600" y="4648200"/>
            <a:chExt cx="838200" cy="990600"/>
          </a:xfrm>
        </p:grpSpPr>
        <p:sp>
          <p:nvSpPr>
            <p:cNvPr id="15" name="Rounded Rectangle 14"/>
            <p:cNvSpPr/>
            <p:nvPr/>
          </p:nvSpPr>
          <p:spPr>
            <a:xfrm>
              <a:off x="6705600" y="4648200"/>
              <a:ext cx="838200" cy="9906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6781800" y="4876800"/>
              <a:ext cx="533400" cy="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34200" y="5029200"/>
              <a:ext cx="533400" cy="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858000" y="5181600"/>
              <a:ext cx="533400" cy="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934200" y="5410200"/>
              <a:ext cx="533400" cy="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6820582" y="4866382"/>
            <a:ext cx="2247218" cy="1077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</a:rPr>
              <a:t>Generate</a:t>
            </a:r>
            <a:r>
              <a:rPr lang="en-US" sz="1600" b="1" dirty="0" smtClean="0"/>
              <a:t> object code </a:t>
            </a:r>
          </a:p>
          <a:p>
            <a:pPr algn="ctr"/>
            <a:r>
              <a:rPr lang="en-US" sz="1600" b="1" dirty="0" smtClean="0"/>
              <a:t>and save the target in a</a:t>
            </a:r>
          </a:p>
          <a:p>
            <a:pPr algn="ctr"/>
            <a:r>
              <a:rPr lang="en-US" sz="1600" b="1" dirty="0" smtClean="0"/>
              <a:t>machine executable file,</a:t>
            </a:r>
          </a:p>
          <a:p>
            <a:pPr algn="ctr"/>
            <a:r>
              <a:rPr lang="en-US" sz="1600" b="1" dirty="0" smtClean="0"/>
              <a:t>e.g. “MyApp.exe”</a:t>
            </a:r>
            <a:endParaRPr lang="en-US" sz="1600" b="1" dirty="0"/>
          </a:p>
        </p:txBody>
      </p:sp>
      <p:pic>
        <p:nvPicPr>
          <p:cNvPr id="24" name="Picture 2" descr="Z:\teaching\os\2010-2011\lecture_notes\images\Core_i7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3200" y="4724400"/>
            <a:ext cx="1270000" cy="952500"/>
          </a:xfrm>
          <a:prstGeom prst="rect">
            <a:avLst/>
          </a:prstGeom>
          <a:noFill/>
        </p:spPr>
      </p:pic>
      <p:sp>
        <p:nvSpPr>
          <p:cNvPr id="26" name="Flowchart: Decision 25"/>
          <p:cNvSpPr/>
          <p:nvPr/>
        </p:nvSpPr>
        <p:spPr>
          <a:xfrm>
            <a:off x="2209800" y="4495800"/>
            <a:ext cx="2438400" cy="1219200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Is the result correct?</a:t>
            </a:r>
            <a:endParaRPr lang="en-US" b="1" dirty="0"/>
          </a:p>
        </p:txBody>
      </p:sp>
      <p:cxnSp>
        <p:nvCxnSpPr>
          <p:cNvPr id="28" name="Straight Arrow Connector 27"/>
          <p:cNvCxnSpPr/>
          <p:nvPr/>
        </p:nvCxnSpPr>
        <p:spPr>
          <a:xfrm rot="10800000">
            <a:off x="4648200" y="5105400"/>
            <a:ext cx="609600" cy="1588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V="1">
            <a:off x="3083273" y="3997673"/>
            <a:ext cx="685800" cy="565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05200" y="4139625"/>
            <a:ext cx="2670924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/>
              <a:t>NO!  Check results and </a:t>
            </a:r>
            <a:br>
              <a:rPr lang="en-US" sz="1600" b="1" dirty="0" smtClean="0"/>
            </a:br>
            <a:r>
              <a:rPr lang="en-US" sz="1600" b="1" dirty="0" smtClean="0"/>
              <a:t>modify code,</a:t>
            </a:r>
            <a:r>
              <a:rPr lang="en-US" sz="1600" b="1" dirty="0"/>
              <a:t> </a:t>
            </a:r>
            <a:r>
              <a:rPr lang="en-US" sz="1600" b="1" dirty="0" smtClean="0"/>
              <a:t>i.e., </a:t>
            </a:r>
            <a:r>
              <a:rPr lang="en-US" sz="1600" b="1" i="1" dirty="0" smtClean="0"/>
              <a:t>debugging</a:t>
            </a:r>
            <a:endParaRPr lang="en-US" sz="1600" b="1" dirty="0"/>
          </a:p>
        </p:txBody>
      </p:sp>
      <p:cxnSp>
        <p:nvCxnSpPr>
          <p:cNvPr id="41" name="Straight Arrow Connector 40"/>
          <p:cNvCxnSpPr/>
          <p:nvPr/>
        </p:nvCxnSpPr>
        <p:spPr>
          <a:xfrm rot="10800000">
            <a:off x="1676397" y="5105400"/>
            <a:ext cx="457202" cy="1588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029200" y="1981200"/>
            <a:ext cx="1752600" cy="1588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7390606" y="3123406"/>
            <a:ext cx="609600" cy="1588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 flipV="1">
            <a:off x="6477000" y="4572000"/>
            <a:ext cx="685800" cy="38100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1056382"/>
            <a:ext cx="1447800" cy="1077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/>
              <a:t>Save as a program code </a:t>
            </a:r>
            <a:r>
              <a:rPr lang="en-US" sz="1600" b="1" i="1" dirty="0" smtClean="0"/>
              <a:t>source file</a:t>
            </a:r>
            <a:r>
              <a:rPr lang="en-US" sz="1600" b="1" dirty="0" smtClean="0"/>
              <a:t>, e.g. “</a:t>
            </a:r>
            <a:r>
              <a:rPr lang="en-US" sz="1600" b="1" dirty="0" err="1" smtClean="0"/>
              <a:t>hello.c</a:t>
            </a:r>
            <a:r>
              <a:rPr lang="en-US" sz="1600" b="1" dirty="0" smtClean="0"/>
              <a:t>”</a:t>
            </a:r>
            <a:endParaRPr lang="en-US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410200" y="5791200"/>
            <a:ext cx="111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Execution</a:t>
            </a:r>
            <a:endParaRPr lang="en-US" b="1" dirty="0"/>
          </a:p>
        </p:txBody>
      </p:sp>
      <p:pic>
        <p:nvPicPr>
          <p:cNvPr id="22532" name="Picture 4" descr="C:\Temp\Cache\Temporary Internet Files\Content.IE5\E5RHZ5ZS\MC900151337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301947"/>
            <a:ext cx="1493215" cy="1794053"/>
          </a:xfrm>
          <a:prstGeom prst="rect">
            <a:avLst/>
          </a:prstGeom>
          <a:noFill/>
        </p:spPr>
      </p:pic>
      <p:sp>
        <p:nvSpPr>
          <p:cNvPr id="65" name="TextBox 64"/>
          <p:cNvSpPr txBox="1"/>
          <p:nvPr/>
        </p:nvSpPr>
        <p:spPr>
          <a:xfrm>
            <a:off x="1628088" y="4343400"/>
            <a:ext cx="734112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/>
              <a:t>YES,</a:t>
            </a:r>
          </a:p>
          <a:p>
            <a:r>
              <a:rPr lang="en-US" sz="1600" b="1" dirty="0" smtClean="0"/>
              <a:t>Bingo!</a:t>
            </a:r>
            <a:endParaRPr 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711461" y="218182"/>
            <a:ext cx="1975339" cy="1077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/>
              <a:t>Language translation and grammar checking with some software (compilers)</a:t>
            </a:r>
            <a:endParaRPr lang="en-US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628777" y="5867400"/>
            <a:ext cx="1562223" cy="33855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i="1" dirty="0" smtClean="0"/>
              <a:t>Program testing</a:t>
            </a:r>
            <a:endParaRPr lang="en-US" sz="1600" b="1" i="1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029200" y="2362200"/>
            <a:ext cx="17526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53000" y="2527012"/>
            <a:ext cx="1981200" cy="10772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/>
              <a:t>Compilation FAILED!</a:t>
            </a:r>
          </a:p>
          <a:p>
            <a:r>
              <a:rPr lang="en-US" sz="1600" b="1" dirty="0" smtClean="0"/>
              <a:t>Read error and warning messages, modify code to retry.</a:t>
            </a:r>
            <a:endParaRPr lang="en-US" sz="1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410200" y="1447800"/>
            <a:ext cx="134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Compilation</a:t>
            </a:r>
            <a:endParaRPr lang="en-US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 animBg="1"/>
      <p:bldP spid="26" grpId="0" animBg="1"/>
      <p:bldP spid="34" grpId="0" animBg="1"/>
      <p:bldP spid="55" grpId="0" animBg="1"/>
      <p:bldP spid="61" grpId="0"/>
      <p:bldP spid="65" grpId="0" animBg="1"/>
      <p:bldP spid="29" grpId="0" animBg="1"/>
      <p:bldP spid="30" grpId="0" animBg="1"/>
      <p:bldP spid="33" grpId="0" animBg="1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Fundamentals of Programming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2800" dirty="0" smtClean="0">
                <a:ea typeface="新細明體" pitchFamily="18" charset="-120"/>
              </a:rPr>
              <a:t>Understand the basic concepts and principles of programming</a:t>
            </a:r>
          </a:p>
          <a:p>
            <a:pPr lvl="1" eaLnBrk="1" hangingPunct="1"/>
            <a:endParaRPr lang="en-US" altLang="zh-TW" sz="1400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sz="2800" dirty="0" smtClean="0">
                <a:ea typeface="新細明體" pitchFamily="18" charset="-120"/>
              </a:rPr>
              <a:t>Understand and </a:t>
            </a:r>
            <a:r>
              <a:rPr lang="en-US" altLang="zh-TW" sz="2800" i="1" dirty="0" smtClean="0">
                <a:ea typeface="新細明體" pitchFamily="18" charset="-120"/>
              </a:rPr>
              <a:t>memorize</a:t>
            </a:r>
            <a:r>
              <a:rPr lang="en-US" altLang="zh-TW" sz="2800" dirty="0" smtClean="0">
                <a:ea typeface="新細明體" pitchFamily="18" charset="-120"/>
              </a:rPr>
              <a:t> the syntax of a programming language</a:t>
            </a:r>
          </a:p>
          <a:p>
            <a:pPr eaLnBrk="1" hangingPunct="1"/>
            <a:endParaRPr lang="en-US" altLang="zh-TW" sz="1400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sz="2800" dirty="0" smtClean="0">
                <a:ea typeface="新細明體" pitchFamily="18" charset="-120"/>
              </a:rPr>
              <a:t>Turn your idea/solution into equivalent instructions</a:t>
            </a:r>
          </a:p>
          <a:p>
            <a:pPr eaLnBrk="1" hangingPunct="1"/>
            <a:endParaRPr lang="en-US" altLang="zh-TW" sz="1400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sz="2800" dirty="0" smtClean="0">
                <a:ea typeface="新細明體" pitchFamily="18" charset="-120"/>
              </a:rPr>
              <a:t>Know what APIs (Application Programming Interface) are available and learn how to use them</a:t>
            </a:r>
          </a:p>
          <a:p>
            <a:pPr eaLnBrk="1" hangingPunct="1"/>
            <a:endParaRPr lang="en-US" altLang="zh-TW" sz="1400" dirty="0" smtClean="0">
              <a:ea typeface="新細明體" pitchFamily="18" charset="-120"/>
            </a:endParaRP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00F575B3-5DF9-429E-AFBC-01A29FB6E4F0}" type="slidenum">
              <a:rPr lang="zh-TW" altLang="en-US" b="0"/>
              <a:pPr/>
              <a:t>5</a:t>
            </a:fld>
            <a:endParaRPr lang="en-US" altLang="zh-TW" b="0"/>
          </a:p>
        </p:txBody>
      </p:sp>
    </p:spTree>
    <p:extLst>
      <p:ext uri="{BB962C8B-B14F-4D97-AF65-F5344CB8AC3E}">
        <p14:creationId xmlns:p14="http://schemas.microsoft.com/office/powerpoint/2010/main" val="34677932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ea typeface="新細明體" pitchFamily="18" charset="-120"/>
              </a:rPr>
              <a:t>Fundamentals of </a:t>
            </a:r>
            <a:r>
              <a:rPr lang="en-US" altLang="zh-TW" sz="3600" dirty="0" smtClean="0">
                <a:ea typeface="新細明體" pitchFamily="18" charset="-120"/>
              </a:rPr>
              <a:t>Programming (Explained)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altLang="zh-TW" sz="1800" b="1" dirty="0"/>
              <a:t>Understand the basic concepts and principles of programming</a:t>
            </a:r>
          </a:p>
          <a:p>
            <a:pPr lvl="1">
              <a:lnSpc>
                <a:spcPct val="80000"/>
              </a:lnSpc>
            </a:pPr>
            <a:r>
              <a:rPr lang="en-US" altLang="zh-TW" sz="1800" dirty="0"/>
              <a:t>e.g.: variables, data type, functions, parameters, control structures, arrays, class, object, etc.</a:t>
            </a:r>
          </a:p>
          <a:p>
            <a:pPr lvl="1">
              <a:lnSpc>
                <a:spcPct val="80000"/>
              </a:lnSpc>
            </a:pPr>
            <a:r>
              <a:rPr lang="en-US" altLang="zh-TW" sz="1800" dirty="0"/>
              <a:t>These concepts and principles are "universal".</a:t>
            </a:r>
          </a:p>
          <a:p>
            <a:pPr lvl="1">
              <a:lnSpc>
                <a:spcPct val="80000"/>
              </a:lnSpc>
            </a:pPr>
            <a:endParaRPr lang="en-US" altLang="zh-TW" sz="1800" dirty="0"/>
          </a:p>
          <a:p>
            <a:pPr>
              <a:lnSpc>
                <a:spcPct val="80000"/>
              </a:lnSpc>
            </a:pPr>
            <a:r>
              <a:rPr lang="en-US" altLang="zh-TW" sz="1800" b="1" dirty="0"/>
              <a:t>Understand and memorize the syntax of a programming language</a:t>
            </a:r>
          </a:p>
          <a:p>
            <a:pPr lvl="1">
              <a:lnSpc>
                <a:spcPct val="80000"/>
              </a:lnSpc>
            </a:pPr>
            <a:r>
              <a:rPr lang="en-US" altLang="zh-TW" sz="1800" dirty="0"/>
              <a:t>Different languages have different syntax and grammar.</a:t>
            </a:r>
          </a:p>
          <a:p>
            <a:pPr lvl="1">
              <a:lnSpc>
                <a:spcPct val="80000"/>
              </a:lnSpc>
            </a:pPr>
            <a:r>
              <a:rPr lang="en-US" altLang="zh-TW" sz="1800" dirty="0"/>
              <a:t>A program with syntax errors won't execute correctly.</a:t>
            </a:r>
          </a:p>
          <a:p>
            <a:pPr>
              <a:lnSpc>
                <a:spcPct val="80000"/>
              </a:lnSpc>
            </a:pPr>
            <a:endParaRPr lang="zh-TW" altLang="en-US" sz="1800" dirty="0"/>
          </a:p>
          <a:p>
            <a:pPr>
              <a:lnSpc>
                <a:spcPct val="80000"/>
              </a:lnSpc>
            </a:pPr>
            <a:r>
              <a:rPr lang="en-US" altLang="zh-TW" sz="1800" b="1" dirty="0"/>
              <a:t>Turn your idea and solution into equivalent instructions</a:t>
            </a:r>
            <a:endParaRPr lang="en-US" altLang="zh-TW" sz="1800" dirty="0"/>
          </a:p>
          <a:p>
            <a:pPr lvl="1">
              <a:lnSpc>
                <a:spcPct val="80000"/>
              </a:lnSpc>
            </a:pPr>
            <a:r>
              <a:rPr lang="en-US" altLang="zh-TW" sz="1800" dirty="0"/>
              <a:t>Analogous to learning English/Chinese </a:t>
            </a:r>
            <a:r>
              <a:rPr lang="en-US" altLang="zh-TW" sz="1800" dirty="0">
                <a:latin typeface="Arial" charset="0"/>
              </a:rPr>
              <a:t>–</a:t>
            </a:r>
            <a:r>
              <a:rPr lang="en-US" altLang="zh-TW" sz="1800" dirty="0"/>
              <a:t> in addition to knowing the grammars and vocabularies, you also need to learn how to make sentences and compose essays.</a:t>
            </a:r>
          </a:p>
          <a:p>
            <a:pPr lvl="1">
              <a:lnSpc>
                <a:spcPct val="80000"/>
              </a:lnSpc>
            </a:pPr>
            <a:r>
              <a:rPr lang="en-US" altLang="zh-TW" sz="1800" dirty="0"/>
              <a:t>Practices make perfect</a:t>
            </a:r>
          </a:p>
          <a:p>
            <a:pPr>
              <a:lnSpc>
                <a:spcPct val="80000"/>
              </a:lnSpc>
            </a:pPr>
            <a:endParaRPr lang="zh-TW" altLang="en-US" sz="1800" dirty="0"/>
          </a:p>
          <a:p>
            <a:pPr>
              <a:lnSpc>
                <a:spcPct val="80000"/>
              </a:lnSpc>
            </a:pPr>
            <a:r>
              <a:rPr lang="en-US" altLang="zh-TW" sz="1800" b="1" dirty="0"/>
              <a:t>Know what APIs (Application Programming Interface) are available and learn how to use them</a:t>
            </a:r>
          </a:p>
          <a:p>
            <a:pPr lvl="1">
              <a:lnSpc>
                <a:spcPct val="80000"/>
              </a:lnSpc>
            </a:pPr>
            <a:r>
              <a:rPr lang="en-US" altLang="zh-TW" sz="1800" dirty="0"/>
              <a:t>APIs here refer to collections of "codes" (written by other people) that offer programmers some commonly needed functions.</a:t>
            </a:r>
          </a:p>
          <a:p>
            <a:pPr lvl="2">
              <a:lnSpc>
                <a:spcPct val="80000"/>
              </a:lnSpc>
            </a:pPr>
            <a:r>
              <a:rPr lang="en-US" altLang="zh-TW" sz="1800" dirty="0"/>
              <a:t>e.g., print data to screen, send data over network, display a window, etc.</a:t>
            </a:r>
          </a:p>
          <a:p>
            <a:pPr lvl="2">
              <a:lnSpc>
                <a:spcPct val="80000"/>
              </a:lnSpc>
            </a:pPr>
            <a:endParaRPr lang="en-US" altLang="zh-TW" sz="1800" dirty="0"/>
          </a:p>
          <a:p>
            <a:pPr lvl="1">
              <a:lnSpc>
                <a:spcPct val="80000"/>
              </a:lnSpc>
            </a:pPr>
            <a:r>
              <a:rPr lang="en-US" altLang="zh-TW" sz="1800" dirty="0"/>
              <a:t>If you can find the appropriate APIs to use in your program, you can potentially save a lot of time from writing everything from scratch</a:t>
            </a:r>
            <a:r>
              <a:rPr lang="en-US" altLang="zh-TW" sz="1800" dirty="0" smtClean="0"/>
              <a:t>.</a:t>
            </a:r>
            <a:endParaRPr lang="en-US" altLang="zh-TW" sz="1000" dirty="0"/>
          </a:p>
          <a:p>
            <a:pPr>
              <a:lnSpc>
                <a:spcPct val="80000"/>
              </a:lnSpc>
            </a:pPr>
            <a:endParaRPr lang="en-US" altLang="zh-TW" sz="1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32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Tool -- Code</a:t>
            </a:r>
            <a:r>
              <a:rPr lang="en-US" dirty="0"/>
              <a:t>::</a:t>
            </a:r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An </a:t>
            </a:r>
            <a:r>
              <a:rPr lang="en-US" altLang="zh-HK" dirty="0"/>
              <a:t>Integrated Development Environment (IDE)</a:t>
            </a:r>
          </a:p>
          <a:p>
            <a:r>
              <a:rPr lang="en-US" altLang="zh-HK" dirty="0"/>
              <a:t>Project and file management</a:t>
            </a:r>
          </a:p>
          <a:p>
            <a:r>
              <a:rPr lang="en-US" altLang="zh-HK" dirty="0"/>
              <a:t>Code editing</a:t>
            </a:r>
          </a:p>
          <a:p>
            <a:r>
              <a:rPr lang="en-US" altLang="zh-HK" dirty="0"/>
              <a:t>Build (Compile + Link) and Run</a:t>
            </a:r>
          </a:p>
          <a:p>
            <a:r>
              <a:rPr lang="en-US" altLang="zh-HK" dirty="0"/>
              <a:t>Debugging support</a:t>
            </a:r>
          </a:p>
          <a:p>
            <a:r>
              <a:rPr lang="en-US" i="1" dirty="0" smtClean="0"/>
              <a:t>Open source</a:t>
            </a:r>
            <a:r>
              <a:rPr lang="en-US" dirty="0" smtClean="0"/>
              <a:t> and free!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5719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Other Programming </a:t>
            </a:r>
            <a:r>
              <a:rPr lang="en-US" altLang="zh-TW" dirty="0" smtClean="0">
                <a:ea typeface="新細明體" pitchFamily="18" charset="-120"/>
              </a:rPr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ea typeface="新細明體" pitchFamily="18" charset="-120"/>
              </a:rPr>
              <a:t>Visual Studio </a:t>
            </a:r>
            <a:r>
              <a:rPr lang="en-US" altLang="zh-TW" dirty="0" smtClean="0">
                <a:ea typeface="新細明體" pitchFamily="18" charset="-120"/>
              </a:rPr>
              <a:t>Community</a:t>
            </a:r>
            <a:endParaRPr lang="en-US" altLang="zh-TW" dirty="0" smtClean="0">
              <a:ea typeface="新細明體" pitchFamily="18" charset="-120"/>
            </a:endParaRPr>
          </a:p>
          <a:p>
            <a:pPr lvl="1"/>
            <a:r>
              <a:rPr lang="en-US" altLang="zh-TW" dirty="0" smtClean="0">
                <a:ea typeface="新細明體" pitchFamily="18" charset="-120"/>
              </a:rPr>
              <a:t>An Integrated Development Environment (IDE)</a:t>
            </a:r>
          </a:p>
          <a:p>
            <a:pPr lvl="2"/>
            <a:r>
              <a:rPr lang="en-US" altLang="zh-TW" dirty="0" smtClean="0">
                <a:ea typeface="新細明體" pitchFamily="18" charset="-120"/>
              </a:rPr>
              <a:t>Editor + Compiler + Debugger + Other development tools</a:t>
            </a:r>
          </a:p>
          <a:p>
            <a:pPr lvl="2"/>
            <a:endParaRPr lang="en-US" altLang="zh-TW" dirty="0" smtClean="0">
              <a:ea typeface="新細明體" pitchFamily="18" charset="-120"/>
            </a:endParaRPr>
          </a:p>
          <a:p>
            <a:pPr lvl="1"/>
            <a:r>
              <a:rPr lang="en-US" altLang="zh-TW" dirty="0" smtClean="0">
                <a:ea typeface="新細明體" pitchFamily="18" charset="-120"/>
              </a:rPr>
              <a:t>VS Community Edition is free to download</a:t>
            </a:r>
          </a:p>
          <a:p>
            <a:pPr lvl="2"/>
            <a:r>
              <a:rPr lang="en-US" altLang="zh-TW" dirty="0" smtClean="0">
                <a:ea typeface="新細明體" pitchFamily="18" charset="-120"/>
              </a:rPr>
              <a:t>Sign in using CUHK CWEM Microsoft O365 account</a:t>
            </a:r>
          </a:p>
          <a:p>
            <a:pPr lvl="2"/>
            <a:endParaRPr lang="en-US" altLang="zh-TW" dirty="0" smtClean="0">
              <a:ea typeface="新細明體" pitchFamily="18" charset="-120"/>
            </a:endParaRPr>
          </a:p>
          <a:p>
            <a:pPr lvl="1"/>
            <a:r>
              <a:rPr lang="en-US" altLang="zh-TW" dirty="0" smtClean="0">
                <a:ea typeface="新細明體" pitchFamily="18" charset="-120"/>
              </a:rPr>
              <a:t>More tools from Microsoft</a:t>
            </a:r>
          </a:p>
          <a:p>
            <a:pPr lvl="2"/>
            <a:r>
              <a:rPr lang="en-US" altLang="zh-TW" dirty="0">
                <a:ea typeface="新細明體" pitchFamily="18" charset="-120"/>
                <a:hlinkClick r:id="rId2"/>
              </a:rPr>
              <a:t>https://www.dreamspark.com</a:t>
            </a:r>
            <a:r>
              <a:rPr lang="en-US" altLang="zh-TW" dirty="0" smtClean="0">
                <a:ea typeface="新細明體" pitchFamily="18" charset="-120"/>
                <a:hlinkClick r:id="rId2"/>
              </a:rPr>
              <a:t>/</a:t>
            </a:r>
            <a:r>
              <a:rPr lang="en-US" altLang="zh-TW" dirty="0" smtClean="0">
                <a:ea typeface="新細明體" pitchFamily="18" charset="-120"/>
              </a:rPr>
              <a:t> (Free!)</a:t>
            </a:r>
          </a:p>
          <a:p>
            <a:pPr lvl="2"/>
            <a:r>
              <a:rPr lang="en-US" altLang="zh-TW" dirty="0" smtClean="0">
                <a:ea typeface="新細明體" pitchFamily="18" charset="-120"/>
              </a:rPr>
              <a:t>Sign up with CUHK CWEM email address!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C: How to Program, 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, </a:t>
            </a:r>
            <a:r>
              <a:rPr lang="en-US" dirty="0" err="1" smtClean="0"/>
              <a:t>Deitel</a:t>
            </a:r>
            <a:r>
              <a:rPr lang="en-US" dirty="0" smtClean="0"/>
              <a:t> and </a:t>
            </a:r>
            <a:r>
              <a:rPr lang="en-US" dirty="0" err="1" smtClean="0"/>
              <a:t>Deitel</a:t>
            </a:r>
            <a:endParaRPr lang="en-US" dirty="0" smtClean="0"/>
          </a:p>
          <a:p>
            <a:r>
              <a:rPr lang="en-US" dirty="0" smtClean="0"/>
              <a:t>Chapter 1 Introduction to Computers</a:t>
            </a:r>
          </a:p>
          <a:p>
            <a:pPr lvl="1"/>
            <a:r>
              <a:rPr lang="en-US" dirty="0" smtClean="0"/>
              <a:t>Sections 1.1 – 1.5, 1.9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8361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18"/>
  <p:tag name="DEFAULTHEIGHT" val="3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2935</TotalTime>
  <Words>854</Words>
  <Application>Microsoft Office PowerPoint</Application>
  <PresentationFormat>On-screen Show (4:3)</PresentationFormat>
  <Paragraphs>122</Paragraphs>
  <Slides>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新細明體</vt:lpstr>
      <vt:lpstr>Arial</vt:lpstr>
      <vt:lpstr>Calibri</vt:lpstr>
      <vt:lpstr>Consolas</vt:lpstr>
      <vt:lpstr>Helvetica</vt:lpstr>
      <vt:lpstr>Times New Roman</vt:lpstr>
      <vt:lpstr>Office Theme</vt:lpstr>
      <vt:lpstr>Introduction to Programming</vt:lpstr>
      <vt:lpstr>What is Programming?</vt:lpstr>
      <vt:lpstr>Programming Languages</vt:lpstr>
      <vt:lpstr>Programming Cycle</vt:lpstr>
      <vt:lpstr>Fundamentals of Programming</vt:lpstr>
      <vt:lpstr>Fundamentals of Programming (Explained)</vt:lpstr>
      <vt:lpstr>Our Tool -- Code::Blocks</vt:lpstr>
      <vt:lpstr>Other Programming Tools</vt:lpstr>
      <vt:lpstr>Reading Assignment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Programming</dc:title>
  <dc:creator>user</dc:creator>
  <cp:lastModifiedBy>Michael FUNG</cp:lastModifiedBy>
  <cp:revision>73</cp:revision>
  <dcterms:created xsi:type="dcterms:W3CDTF">2011-07-19T12:51:33Z</dcterms:created>
  <dcterms:modified xsi:type="dcterms:W3CDTF">2017-09-01T09:55:12Z</dcterms:modified>
</cp:coreProperties>
</file>