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325" r:id="rId3"/>
    <p:sldId id="326" r:id="rId4"/>
    <p:sldId id="327" r:id="rId5"/>
    <p:sldId id="328" r:id="rId6"/>
    <p:sldId id="329" r:id="rId7"/>
    <p:sldId id="361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6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2" r:id="rId39"/>
  </p:sldIdLst>
  <p:sldSz cx="9144000" cy="6858000" type="screen4x3"/>
  <p:notesSz cx="6858000" cy="9144000"/>
  <p:custDataLst>
    <p:tags r:id="rId4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750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3" autoAdjust="0"/>
    <p:restoredTop sz="92410" autoAdjust="0"/>
  </p:normalViewPr>
  <p:slideViewPr>
    <p:cSldViewPr>
      <p:cViewPr varScale="1">
        <p:scale>
          <a:sx n="72" d="100"/>
          <a:sy n="72" d="100"/>
        </p:scale>
        <p:origin x="11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54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39E7D-0933-49A8-85E9-DAA850E73190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993CB-FC2D-4E9E-AEBC-5A9FE389B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85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C9B9A-975C-46BF-9E10-71766046399C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8DB09-4D6E-4772-BB61-FE91E715B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9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新細明體" charset="-12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34778" indent="-282607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30427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582598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34769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486939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39110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391281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43452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1B21B2E8-5D10-460F-AC07-2B2E79348306}" type="slidenum">
              <a:rPr lang="zh-TW" altLang="en-US" smtClean="0">
                <a:latin typeface="Helvetica" pitchFamily="34" charset="0"/>
              </a:rPr>
              <a:pPr/>
              <a:t>5</a:t>
            </a:fld>
            <a:endParaRPr lang="en-US" altLang="zh-TW" smtClean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72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34778" indent="-282607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30427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582598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34769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486939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39110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391281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43452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E7DE8395-3863-48F5-9285-C77BB51D63E2}" type="slidenum">
              <a:rPr lang="zh-TW" altLang="en-US" smtClean="0">
                <a:latin typeface="Helvetica" pitchFamily="34" charset="0"/>
              </a:rPr>
              <a:pPr/>
              <a:t>31</a:t>
            </a:fld>
            <a:endParaRPr lang="en-US" altLang="zh-TW" smtClean="0">
              <a:latin typeface="Helvetica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410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新細明體" charset="-12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34778" indent="-282607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30427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582598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34769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486939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39110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391281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43452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163B9EAA-F4EA-452F-AAE0-C6444E8B0AB6}" type="slidenum">
              <a:rPr lang="zh-TW" altLang="en-US" smtClean="0">
                <a:latin typeface="Helvetica" pitchFamily="34" charset="0"/>
              </a:rPr>
              <a:pPr/>
              <a:t>32</a:t>
            </a:fld>
            <a:endParaRPr lang="en-US" altLang="zh-TW" smtClean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51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34778" indent="-282607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30427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582598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34769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486939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39110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391281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43452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40C450CB-D5CC-47F8-98AF-AC41881E8482}" type="slidenum">
              <a:rPr lang="zh-TW" altLang="en-US" smtClean="0">
                <a:latin typeface="Helvetica" pitchFamily="34" charset="0"/>
              </a:rPr>
              <a:pPr/>
              <a:t>33</a:t>
            </a:fld>
            <a:endParaRPr lang="en-US" altLang="zh-TW" smtClean="0">
              <a:latin typeface="Helvetica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1608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新細明體" charset="-12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34778" indent="-282607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30427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582598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34769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486939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39110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391281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43452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A47A7E00-2EDE-4ABE-8952-ED91CEF9103D}" type="slidenum">
              <a:rPr lang="zh-TW" altLang="en-US" smtClean="0">
                <a:latin typeface="Helvetica" pitchFamily="34" charset="0"/>
              </a:rPr>
              <a:pPr/>
              <a:t>34</a:t>
            </a:fld>
            <a:endParaRPr lang="en-US" altLang="zh-TW" smtClean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245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新細明體" charset="-12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34778" indent="-282607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30427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582598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34769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486939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39110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391281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43452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E9D99876-C296-4930-B8EC-B304D55E6F02}" type="slidenum">
              <a:rPr lang="zh-TW" altLang="en-US" smtClean="0">
                <a:latin typeface="Helvetica" pitchFamily="34" charset="0"/>
              </a:rPr>
              <a:pPr/>
              <a:t>35</a:t>
            </a:fld>
            <a:endParaRPr lang="en-US" altLang="zh-TW" smtClean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58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34778" indent="-282607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30427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582598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34769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486939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39110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391281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43452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F644A930-126D-4FE2-B8A6-77084D3D0002}" type="slidenum">
              <a:rPr lang="zh-TW" altLang="en-US" smtClean="0">
                <a:latin typeface="Helvetica" pitchFamily="34" charset="0"/>
              </a:rPr>
              <a:pPr/>
              <a:t>36</a:t>
            </a:fld>
            <a:endParaRPr lang="en-US" altLang="zh-TW" smtClean="0">
              <a:latin typeface="Helvetica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6085" indent="-226085"/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6453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34778" indent="-282607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30427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582598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34769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486939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39110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391281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43452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627B08E5-C3DA-4EF9-94CB-1DFB3EB32FA0}" type="slidenum">
              <a:rPr lang="zh-TW" altLang="en-US" smtClean="0">
                <a:latin typeface="Helvetica" pitchFamily="34" charset="0"/>
              </a:rPr>
              <a:pPr/>
              <a:t>7</a:t>
            </a:fld>
            <a:endParaRPr lang="en-US" altLang="zh-TW" smtClean="0">
              <a:latin typeface="Helvetica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6859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a typeface="新細明體" charset="-120"/>
              </a:rPr>
              <a:t>This example is used to illustrate some basic concepts: Variables, assignment operators, printf().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34778" indent="-282607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30427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582598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34769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486939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39110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391281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43452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EC8E7455-0761-4920-B7BE-138E2B933C2A}" type="slidenum">
              <a:rPr lang="zh-TW" altLang="en-US" smtClean="0">
                <a:latin typeface="Helvetica" pitchFamily="34" charset="0"/>
              </a:rPr>
              <a:pPr/>
              <a:t>9</a:t>
            </a:fld>
            <a:endParaRPr lang="en-US" altLang="zh-TW" smtClean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214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34778" indent="-282607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30427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582598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34769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486939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39110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391281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43452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627B08E5-C3DA-4EF9-94CB-1DFB3EB32FA0}" type="slidenum">
              <a:rPr lang="zh-TW" altLang="en-US" smtClean="0">
                <a:latin typeface="Helvetica" pitchFamily="34" charset="0"/>
              </a:rPr>
              <a:pPr/>
              <a:t>19</a:t>
            </a:fld>
            <a:endParaRPr lang="en-US" altLang="zh-TW" smtClean="0">
              <a:latin typeface="Helvetica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5572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mtClean="0">
                <a:ea typeface="新細明體" charset="-120"/>
              </a:rPr>
              <a:t>What would happen if you use these names as identifiers in your program?</a:t>
            </a:r>
          </a:p>
          <a:p>
            <a:endParaRPr lang="en-US" altLang="en-US" smtClean="0">
              <a:ea typeface="新細明體" charset="-12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34778" indent="-282607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30427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582598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34769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486939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39110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391281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43452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E03F6FBF-C61F-44BB-B039-B7D86A8C92C9}" type="slidenum">
              <a:rPr lang="zh-TW" altLang="en-US" smtClean="0">
                <a:latin typeface="Helvetica" pitchFamily="34" charset="0"/>
              </a:rPr>
              <a:pPr/>
              <a:t>22</a:t>
            </a:fld>
            <a:endParaRPr lang="en-US" altLang="zh-TW" smtClean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569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34778" indent="-282607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30427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582598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34769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486939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39110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391281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43452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4617A55F-FC8E-41F4-A5A1-C5644FD23A57}" type="slidenum">
              <a:rPr lang="zh-TW" altLang="en-US" smtClean="0">
                <a:latin typeface="Helvetica" pitchFamily="34" charset="0"/>
              </a:rPr>
              <a:pPr/>
              <a:t>23</a:t>
            </a:fld>
            <a:endParaRPr lang="en-US" altLang="zh-TW" smtClean="0">
              <a:latin typeface="Helvetica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2, 5, 7, 8, 10, 11, 12, 13, 14, 15, 16, 17, 18, 19: Valid identifiers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6:  A reserved word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7, 11: They are predefined identifiers but they are still valid identifiers.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17: "#include" is a preprocessor directive, "include" itself is not a reserved word and thus it is a valid identifier.</a:t>
            </a:r>
          </a:p>
          <a:p>
            <a:pPr eaLnBrk="1" hangingPunct="1"/>
            <a:endParaRPr lang="en-US" altLang="zh-TW" smtClean="0">
              <a:ea typeface="新細明體" charset="-120"/>
            </a:endParaRPr>
          </a:p>
          <a:p>
            <a:pPr eaLnBrk="1" hangingPunct="1"/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9651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34778" indent="-282607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30427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582598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34769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486939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39110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391281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43452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627B08E5-C3DA-4EF9-94CB-1DFB3EB32FA0}" type="slidenum">
              <a:rPr lang="zh-TW" altLang="en-US" smtClean="0">
                <a:latin typeface="Helvetica" pitchFamily="34" charset="0"/>
              </a:rPr>
              <a:pPr/>
              <a:t>25</a:t>
            </a:fld>
            <a:endParaRPr lang="en-US" altLang="zh-TW" smtClean="0">
              <a:latin typeface="Helvetica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0539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34778" indent="-282607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30427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582598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34769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486939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39110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391281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43452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8D1D4EE1-9454-4CAB-B6CB-73D99EBE58FA}" type="slidenum">
              <a:rPr lang="zh-TW" altLang="en-US" smtClean="0">
                <a:latin typeface="Helvetica" pitchFamily="34" charset="0"/>
              </a:rPr>
              <a:pPr/>
              <a:t>29</a:t>
            </a:fld>
            <a:endParaRPr lang="en-US" altLang="zh-TW" smtClean="0">
              <a:latin typeface="Helvetica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1244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新細明體" charset="-12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34778" indent="-282607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30427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582598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34769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486939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39110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391281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43452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1CD5E0E0-E318-4329-BA42-56459AAE1C63}" type="slidenum">
              <a:rPr lang="zh-TW" altLang="en-US" smtClean="0">
                <a:latin typeface="Helvetica" pitchFamily="34" charset="0"/>
              </a:rPr>
              <a:pPr/>
              <a:t>30</a:t>
            </a:fld>
            <a:endParaRPr lang="en-US" altLang="zh-TW" smtClean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55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2011_Trampeltier_1528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reativecommons.org/licenses/by-sa/3.0" TargetMode="External"/><Relationship Id="rId4" Type="http://schemas.openxmlformats.org/officeDocument/2006/relationships/hyperlink" Target="http://commons.wikimedia.org/wiki/User:J._Patrick_Fischer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7"/>
            <a:ext cx="8382000" cy="1470025"/>
          </a:xfrm>
        </p:spPr>
        <p:txBody>
          <a:bodyPr>
            <a:normAutofit/>
          </a:bodyPr>
          <a:lstStyle/>
          <a:p>
            <a:r>
              <a:rPr lang="en-US" altLang="zh-TW" b="1" dirty="0">
                <a:ea typeface="新細明體" charset="-120"/>
              </a:rPr>
              <a:t>C Language Basics </a:t>
            </a:r>
            <a:br>
              <a:rPr lang="en-US" altLang="zh-TW" b="1" dirty="0">
                <a:ea typeface="新細明體" charset="-120"/>
              </a:rPr>
            </a:br>
            <a:r>
              <a:rPr lang="en-US" altLang="zh-TW" b="1" dirty="0">
                <a:ea typeface="新細明體" charset="-120"/>
              </a:rPr>
              <a:t>(Part </a:t>
            </a:r>
            <a:r>
              <a:rPr lang="en-US" altLang="zh-TW" b="1" dirty="0" smtClean="0">
                <a:ea typeface="新細明體" charset="-120"/>
              </a:rPr>
              <a:t>1)</a:t>
            </a:r>
            <a:endParaRPr lang="en-US" altLang="zh-TW" b="1" dirty="0">
              <a:ea typeface="新細明體" charset="-12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860D785-048C-44FF-9F7C-E25520FE2A05}" type="slidenum">
              <a:rPr lang="zh-TW" altLang="en-US" sz="1000" smtClean="0">
                <a:ea typeface="新細明體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TW" sz="1000" smtClean="0">
              <a:ea typeface="新細明體" charset="-12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2.1. Declaring Variables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239838"/>
            <a:ext cx="8334375" cy="960437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kumimoji="1" lang="en-US" altLang="zh-TW" dirty="0" smtClean="0">
                <a:ea typeface="新細明體" charset="-120"/>
              </a:rPr>
              <a:t>Variables </a:t>
            </a:r>
            <a:r>
              <a:rPr kumimoji="1" lang="en-US" altLang="zh-TW" u="sng" dirty="0" smtClean="0">
                <a:ea typeface="新細明體" charset="-120"/>
              </a:rPr>
              <a:t>must be declared first</a:t>
            </a:r>
            <a:r>
              <a:rPr kumimoji="1" lang="en-US" altLang="zh-TW" dirty="0" smtClean="0">
                <a:ea typeface="新細明體" charset="-120"/>
              </a:rPr>
              <a:t> before they can be used in the program to store data.</a:t>
            </a:r>
          </a:p>
        </p:txBody>
      </p:sp>
      <p:sp>
        <p:nvSpPr>
          <p:cNvPr id="10245" name="Rectangle 46"/>
          <p:cNvSpPr>
            <a:spLocks noChangeArrowheads="1"/>
          </p:cNvSpPr>
          <p:nvPr/>
        </p:nvSpPr>
        <p:spPr bwMode="auto">
          <a:xfrm>
            <a:off x="347663" y="2584450"/>
            <a:ext cx="8448675" cy="32273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dirty="0">
                <a:latin typeface="+mn-lt"/>
                <a:ea typeface="新細明體" charset="-120"/>
              </a:rPr>
              <a:t>Syntax</a:t>
            </a:r>
          </a:p>
        </p:txBody>
      </p:sp>
      <p:sp>
        <p:nvSpPr>
          <p:cNvPr id="10246" name="Rectangle 47"/>
          <p:cNvSpPr>
            <a:spLocks noChangeArrowheads="1"/>
          </p:cNvSpPr>
          <p:nvPr/>
        </p:nvSpPr>
        <p:spPr bwMode="auto">
          <a:xfrm>
            <a:off x="1346200" y="4514850"/>
            <a:ext cx="5799138" cy="538163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2400" i="1" dirty="0">
                <a:solidFill>
                  <a:srgbClr val="0000CC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type2</a:t>
            </a:r>
            <a:r>
              <a:rPr lang="en-US" altLang="zh-TW" sz="2400" dirty="0">
                <a:solidFill>
                  <a:srgbClr val="0000CC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 var1, var2, …, </a:t>
            </a:r>
            <a:r>
              <a:rPr lang="en-US" altLang="zh-TW" sz="2400" dirty="0" err="1">
                <a:solidFill>
                  <a:srgbClr val="0000CC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varN</a:t>
            </a:r>
            <a:r>
              <a:rPr lang="en-US" altLang="zh-TW" sz="2400" dirty="0">
                <a:solidFill>
                  <a:srgbClr val="0000CC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0247" name="Rectangle 48"/>
          <p:cNvSpPr>
            <a:spLocks noChangeArrowheads="1"/>
          </p:cNvSpPr>
          <p:nvPr/>
        </p:nvSpPr>
        <p:spPr bwMode="auto">
          <a:xfrm>
            <a:off x="1346200" y="3284538"/>
            <a:ext cx="5799138" cy="538162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2400" i="1" dirty="0">
                <a:solidFill>
                  <a:srgbClr val="0000CC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type1</a:t>
            </a:r>
            <a:r>
              <a:rPr lang="en-US" altLang="zh-TW" sz="2400" dirty="0">
                <a:solidFill>
                  <a:srgbClr val="0000CC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 var1;</a:t>
            </a:r>
          </a:p>
        </p:txBody>
      </p:sp>
      <p:sp>
        <p:nvSpPr>
          <p:cNvPr id="10248" name="Rectangle 49"/>
          <p:cNvSpPr>
            <a:spLocks noChangeArrowheads="1"/>
          </p:cNvSpPr>
          <p:nvPr/>
        </p:nvSpPr>
        <p:spPr bwMode="auto">
          <a:xfrm>
            <a:off x="1346200" y="5043488"/>
            <a:ext cx="48930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2400" b="0" dirty="0">
                <a:latin typeface="+mn-lt"/>
                <a:ea typeface="新細明體" charset="-120"/>
              </a:rPr>
              <a:t>Declaring multiple variables of </a:t>
            </a:r>
            <a:r>
              <a:rPr lang="en-US" altLang="zh-TW" sz="2400" i="1" dirty="0">
                <a:solidFill>
                  <a:srgbClr val="0000CC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type2</a:t>
            </a:r>
          </a:p>
        </p:txBody>
      </p:sp>
      <p:sp>
        <p:nvSpPr>
          <p:cNvPr id="10249" name="Rectangle 50"/>
          <p:cNvSpPr>
            <a:spLocks noChangeArrowheads="1"/>
          </p:cNvSpPr>
          <p:nvPr/>
        </p:nvSpPr>
        <p:spPr bwMode="auto">
          <a:xfrm>
            <a:off x="1346200" y="3814763"/>
            <a:ext cx="53001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2400" b="0" dirty="0">
                <a:latin typeface="+mn-lt"/>
                <a:ea typeface="新細明體" charset="-120"/>
              </a:rPr>
              <a:t>Declaring a single variable of type </a:t>
            </a:r>
            <a:r>
              <a:rPr lang="en-US" altLang="zh-TW" sz="2400" i="1" dirty="0">
                <a:solidFill>
                  <a:srgbClr val="0000CC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type1</a:t>
            </a:r>
            <a:endParaRPr lang="en-US" altLang="zh-TW" sz="2400" b="0" i="1" dirty="0"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537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1E359A-C870-4280-A046-C4C6E694AE0B}" type="slidenum">
              <a:rPr lang="zh-TW" altLang="en-US" sz="1000" smtClean="0">
                <a:ea typeface="新細明體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TW" sz="1000" smtClean="0">
              <a:ea typeface="新細明體" charset="-120"/>
            </a:endParaRP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539750" y="0"/>
            <a:ext cx="8604250" cy="5003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00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int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main(</a:t>
            </a:r>
            <a:r>
              <a:rPr kumimoji="1" lang="en-US" altLang="zh-TW" sz="2000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void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</a:t>
            </a:r>
            <a:r>
              <a:rPr kumimoji="1" lang="en-US" altLang="zh-TW" sz="2000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int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side, perimeter, area;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00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side = </a:t>
            </a:r>
            <a:r>
              <a:rPr kumimoji="1" lang="en-US" altLang="zh-TW" sz="200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3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perimeter = </a:t>
            </a:r>
            <a:r>
              <a:rPr kumimoji="1" lang="en-US" altLang="zh-TW" sz="200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4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* side;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area = side * side;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00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printf(</a:t>
            </a:r>
            <a:r>
              <a:rPr kumimoji="1" lang="en-US" altLang="zh-TW" sz="200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"Side : %d\n"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, side);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printf(</a:t>
            </a:r>
            <a:r>
              <a:rPr kumimoji="1" lang="en-US" altLang="zh-TW" sz="200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"Perimeter: %d\n"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, perimeter);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printf(</a:t>
            </a:r>
            <a:r>
              <a:rPr kumimoji="1" lang="en-US" altLang="zh-TW" sz="200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"Area : %d\n"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, area);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00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</a:t>
            </a:r>
            <a:r>
              <a:rPr kumimoji="1" lang="en-US" altLang="zh-TW" sz="2000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return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</a:t>
            </a:r>
            <a:r>
              <a:rPr kumimoji="1" lang="en-US" altLang="zh-TW" sz="200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0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}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539750" cy="5003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2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3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4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16</a:t>
            </a:r>
            <a:endParaRPr lang="en-US" altLang="zh-TW" sz="1800" dirty="0">
              <a:solidFill>
                <a:srgbClr val="5F5F5F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</p:txBody>
      </p:sp>
      <p:sp>
        <p:nvSpPr>
          <p:cNvPr id="11269" name="Rectangle 12"/>
          <p:cNvSpPr>
            <a:spLocks noChangeArrowheads="1"/>
          </p:cNvSpPr>
          <p:nvPr/>
        </p:nvSpPr>
        <p:spPr bwMode="auto">
          <a:xfrm>
            <a:off x="4994275" y="165100"/>
            <a:ext cx="4070350" cy="13430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 b="0" dirty="0">
                <a:latin typeface="+mn-lt"/>
                <a:ea typeface="新細明體" charset="-120"/>
              </a:rPr>
              <a:t>When the program runs, the statements are executed sequentially one by one.</a:t>
            </a:r>
          </a:p>
        </p:txBody>
      </p:sp>
      <p:sp>
        <p:nvSpPr>
          <p:cNvPr id="11270" name="Down Arrow 1"/>
          <p:cNvSpPr>
            <a:spLocks noChangeArrowheads="1"/>
          </p:cNvSpPr>
          <p:nvPr/>
        </p:nvSpPr>
        <p:spPr bwMode="auto">
          <a:xfrm>
            <a:off x="6761163" y="1662113"/>
            <a:ext cx="498475" cy="2919412"/>
          </a:xfrm>
          <a:prstGeom prst="downArrow">
            <a:avLst>
              <a:gd name="adj1" fmla="val 50000"/>
              <a:gd name="adj2" fmla="val 5008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324577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1CEEBC4-1016-4233-9A47-0152C6A051C0}" type="slidenum">
              <a:rPr lang="zh-TW" altLang="en-US" sz="1000" smtClean="0">
                <a:ea typeface="新細明體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TW" sz="1000" smtClean="0">
              <a:ea typeface="新細明體" charset="-120"/>
            </a:endParaRP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539750" y="0"/>
            <a:ext cx="8604250" cy="5003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00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int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main(</a:t>
            </a:r>
            <a:r>
              <a:rPr kumimoji="1" lang="en-US" altLang="zh-TW" sz="2000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void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</a:t>
            </a:r>
            <a:r>
              <a:rPr kumimoji="1" lang="en-US" altLang="zh-TW" sz="2000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int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side, perimeter, area;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00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side = </a:t>
            </a:r>
            <a:r>
              <a:rPr kumimoji="1" lang="en-US" altLang="zh-TW" sz="200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3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perimeter = </a:t>
            </a:r>
            <a:r>
              <a:rPr kumimoji="1" lang="en-US" altLang="zh-TW" sz="200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4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* side;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area = side * side;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00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printf(</a:t>
            </a:r>
            <a:r>
              <a:rPr kumimoji="1" lang="en-US" altLang="zh-TW" sz="200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"Side : %d\n"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, side);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printf(</a:t>
            </a:r>
            <a:r>
              <a:rPr kumimoji="1" lang="en-US" altLang="zh-TW" sz="200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"Perimeter: %d\n"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, perimeter);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printf(</a:t>
            </a:r>
            <a:r>
              <a:rPr kumimoji="1" lang="en-US" altLang="zh-TW" sz="200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"Area : %d\n"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, area);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00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</a:t>
            </a:r>
            <a:r>
              <a:rPr kumimoji="1" lang="en-US" altLang="zh-TW" sz="2000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return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</a:t>
            </a:r>
            <a:r>
              <a:rPr kumimoji="1" lang="en-US" altLang="zh-TW" sz="200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0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}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0"/>
            <a:ext cx="539750" cy="5003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2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3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4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16</a:t>
            </a:r>
            <a:endParaRPr lang="en-US" altLang="zh-TW" sz="1800" dirty="0">
              <a:solidFill>
                <a:srgbClr val="5F5F5F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808038" y="1277938"/>
            <a:ext cx="3917950" cy="346075"/>
          </a:xfrm>
          <a:prstGeom prst="rect">
            <a:avLst/>
          </a:prstGeom>
          <a:noFill/>
          <a:ln w="25400">
            <a:solidFill>
              <a:srgbClr val="FF66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1741805" y="5587047"/>
            <a:ext cx="1420813" cy="536575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b="0">
                <a:ea typeface="新細明體" charset="-120"/>
              </a:rPr>
              <a:t>?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3661093" y="5587047"/>
            <a:ext cx="1420812" cy="536575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b="0">
                <a:ea typeface="新細明體" charset="-120"/>
              </a:rPr>
              <a:t>?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620068" y="5587047"/>
            <a:ext cx="1420812" cy="536575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b="0">
                <a:ea typeface="新細明體" charset="-120"/>
              </a:rPr>
              <a:t>?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1703705" y="5126672"/>
            <a:ext cx="86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side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3546793" y="5126672"/>
            <a:ext cx="1714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perimeter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5505768" y="5118735"/>
            <a:ext cx="863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area</a:t>
            </a:r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4994275" y="203200"/>
            <a:ext cx="4070350" cy="31099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 b="0" dirty="0">
                <a:latin typeface="+mn-lt"/>
                <a:ea typeface="新細明體" charset="-120"/>
              </a:rPr>
              <a:t>Immediately after the variables are being declared,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 b="0" dirty="0">
                <a:latin typeface="+mn-lt"/>
                <a:ea typeface="新細明體" charset="-120"/>
              </a:rPr>
              <a:t>their values are undefined (we do not know what their values are).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400" b="0" dirty="0">
              <a:latin typeface="+mn-lt"/>
              <a:ea typeface="新細明體" charset="-12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 b="0" dirty="0">
                <a:latin typeface="+mn-lt"/>
                <a:ea typeface="新細明體" charset="-120"/>
              </a:rPr>
              <a:t>We say that these variables are </a:t>
            </a:r>
            <a:r>
              <a:rPr kumimoji="1" lang="en-US" altLang="zh-TW" sz="2400" b="0" i="1" dirty="0">
                <a:solidFill>
                  <a:srgbClr val="0070C0"/>
                </a:solidFill>
                <a:latin typeface="+mn-lt"/>
                <a:ea typeface="新細明體" charset="-120"/>
              </a:rPr>
              <a:t>uninitialized</a:t>
            </a:r>
            <a:r>
              <a:rPr kumimoji="1" lang="en-US" altLang="zh-TW" sz="2400" b="0" dirty="0">
                <a:latin typeface="+mn-lt"/>
                <a:ea typeface="新細明體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85977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602ADAD-FFDD-4D63-BECB-9F59E03AE65B}" type="slidenum">
              <a:rPr lang="zh-TW" altLang="en-US" sz="1000" smtClean="0">
                <a:ea typeface="新細明體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TW" sz="1000" smtClean="0">
              <a:ea typeface="新細明體" charset="-120"/>
            </a:endParaRP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539750" y="0"/>
            <a:ext cx="8604250" cy="5003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00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int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main(</a:t>
            </a:r>
            <a:r>
              <a:rPr kumimoji="1" lang="en-US" altLang="zh-TW" sz="2000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void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</a:t>
            </a:r>
            <a:r>
              <a:rPr kumimoji="1" lang="en-US" altLang="zh-TW" sz="2000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int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side, perimeter, area;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00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side = </a:t>
            </a:r>
            <a:r>
              <a:rPr kumimoji="1" lang="en-US" altLang="zh-TW" sz="200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3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perimeter = </a:t>
            </a:r>
            <a:r>
              <a:rPr kumimoji="1" lang="en-US" altLang="zh-TW" sz="200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4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* side;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area = side * side;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00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printf(</a:t>
            </a:r>
            <a:r>
              <a:rPr kumimoji="1" lang="en-US" altLang="zh-TW" sz="200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"Side : %d\n"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, side);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printf(</a:t>
            </a:r>
            <a:r>
              <a:rPr kumimoji="1" lang="en-US" altLang="zh-TW" sz="200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"Perimeter: %d\n"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, perimeter);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printf(</a:t>
            </a:r>
            <a:r>
              <a:rPr kumimoji="1" lang="en-US" altLang="zh-TW" sz="200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"Area : %d\n"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, area);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00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</a:t>
            </a:r>
            <a:r>
              <a:rPr kumimoji="1" lang="en-US" altLang="zh-TW" sz="2000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return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</a:t>
            </a:r>
            <a:r>
              <a:rPr kumimoji="1" lang="en-US" altLang="zh-TW" sz="200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0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}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0"/>
            <a:ext cx="539750" cy="5003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2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3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4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16</a:t>
            </a:r>
            <a:endParaRPr lang="en-US" altLang="zh-TW" sz="1800" dirty="0">
              <a:solidFill>
                <a:srgbClr val="5F5F5F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</p:txBody>
      </p:sp>
      <p:sp>
        <p:nvSpPr>
          <p:cNvPr id="13317" name="Rectangle 12"/>
          <p:cNvSpPr>
            <a:spLocks noChangeArrowheads="1"/>
          </p:cNvSpPr>
          <p:nvPr/>
        </p:nvSpPr>
        <p:spPr bwMode="auto">
          <a:xfrm>
            <a:off x="4976813" y="1781175"/>
            <a:ext cx="4070350" cy="5365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 b="0" dirty="0">
                <a:latin typeface="+mn-lt"/>
                <a:ea typeface="新細明體" charset="-120"/>
              </a:rPr>
              <a:t>Assigning 3 to </a:t>
            </a:r>
            <a:r>
              <a:rPr kumimoji="1"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side</a:t>
            </a:r>
            <a:r>
              <a:rPr kumimoji="1" lang="en-US" altLang="zh-TW" sz="2400" b="0" dirty="0">
                <a:latin typeface="+mn-lt"/>
                <a:ea typeface="新細明體" charset="-120"/>
              </a:rPr>
              <a:t>.</a:t>
            </a:r>
          </a:p>
        </p:txBody>
      </p:sp>
      <p:sp>
        <p:nvSpPr>
          <p:cNvPr id="13318" name="Rectangle 11"/>
          <p:cNvSpPr>
            <a:spLocks noChangeArrowheads="1"/>
          </p:cNvSpPr>
          <p:nvPr/>
        </p:nvSpPr>
        <p:spPr bwMode="auto">
          <a:xfrm>
            <a:off x="893763" y="1898650"/>
            <a:ext cx="1335087" cy="301625"/>
          </a:xfrm>
          <a:prstGeom prst="rect">
            <a:avLst/>
          </a:prstGeom>
          <a:noFill/>
          <a:ln w="25400">
            <a:solidFill>
              <a:srgbClr val="FF66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1730375" y="5581650"/>
            <a:ext cx="1420813" cy="536575"/>
          </a:xfrm>
          <a:prstGeom prst="rect">
            <a:avLst/>
          </a:prstGeom>
          <a:solidFill>
            <a:srgbClr val="66FF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b="0">
                <a:ea typeface="新細明體" charset="-120"/>
              </a:rPr>
              <a:t>3</a:t>
            </a:r>
          </a:p>
        </p:txBody>
      </p:sp>
      <p:sp>
        <p:nvSpPr>
          <p:cNvPr id="13320" name="Rectangle 7"/>
          <p:cNvSpPr>
            <a:spLocks noChangeArrowheads="1"/>
          </p:cNvSpPr>
          <p:nvPr/>
        </p:nvSpPr>
        <p:spPr bwMode="auto">
          <a:xfrm>
            <a:off x="3649663" y="5581650"/>
            <a:ext cx="1420812" cy="536575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b="0">
                <a:ea typeface="新細明體" charset="-120"/>
              </a:rPr>
              <a:t>?</a:t>
            </a:r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5608638" y="5581650"/>
            <a:ext cx="1420812" cy="536575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b="0">
                <a:ea typeface="新細明體" charset="-120"/>
              </a:rPr>
              <a:t>?</a:t>
            </a:r>
          </a:p>
        </p:txBody>
      </p:sp>
      <p:sp>
        <p:nvSpPr>
          <p:cNvPr id="13322" name="Text Box 9"/>
          <p:cNvSpPr txBox="1">
            <a:spLocks noChangeArrowheads="1"/>
          </p:cNvSpPr>
          <p:nvPr/>
        </p:nvSpPr>
        <p:spPr bwMode="auto">
          <a:xfrm>
            <a:off x="1692275" y="5121275"/>
            <a:ext cx="86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side</a:t>
            </a:r>
          </a:p>
        </p:txBody>
      </p:sp>
      <p:sp>
        <p:nvSpPr>
          <p:cNvPr id="13323" name="Text Box 10"/>
          <p:cNvSpPr txBox="1">
            <a:spLocks noChangeArrowheads="1"/>
          </p:cNvSpPr>
          <p:nvPr/>
        </p:nvSpPr>
        <p:spPr bwMode="auto">
          <a:xfrm>
            <a:off x="3535363" y="5121275"/>
            <a:ext cx="1714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perimeter</a:t>
            </a:r>
          </a:p>
        </p:txBody>
      </p:sp>
      <p:sp>
        <p:nvSpPr>
          <p:cNvPr id="13324" name="Text Box 11"/>
          <p:cNvSpPr txBox="1">
            <a:spLocks noChangeArrowheads="1"/>
          </p:cNvSpPr>
          <p:nvPr/>
        </p:nvSpPr>
        <p:spPr bwMode="auto">
          <a:xfrm>
            <a:off x="5494338" y="5113338"/>
            <a:ext cx="863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area</a:t>
            </a:r>
          </a:p>
        </p:txBody>
      </p:sp>
    </p:spTree>
    <p:extLst>
      <p:ext uri="{BB962C8B-B14F-4D97-AF65-F5344CB8AC3E}">
        <p14:creationId xmlns:p14="http://schemas.microsoft.com/office/powerpoint/2010/main" val="4130900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53A79B5-B8B5-4B44-92F4-5618980EA009}" type="slidenum">
              <a:rPr lang="zh-TW" altLang="en-US" sz="1000" smtClean="0">
                <a:ea typeface="新細明體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TW" sz="1000" smtClean="0">
              <a:ea typeface="新細明體" charset="-12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2.2. Assigning Value to Variable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6555" y="1143000"/>
            <a:ext cx="8334375" cy="1036637"/>
          </a:xfrm>
        </p:spPr>
        <p:txBody>
          <a:bodyPr>
            <a:normAutofit/>
          </a:bodyPr>
          <a:lstStyle/>
          <a:p>
            <a:pPr eaLnBrk="1" hangingPunct="1"/>
            <a:r>
              <a:rPr kumimoji="1" lang="en-US" altLang="zh-TW" sz="2800" dirty="0" smtClean="0">
                <a:ea typeface="新細明體" charset="-120"/>
              </a:rPr>
              <a:t>We use an </a:t>
            </a:r>
            <a:r>
              <a:rPr kumimoji="1" lang="en-US" altLang="zh-TW" sz="2800" i="1" dirty="0" smtClean="0">
                <a:solidFill>
                  <a:srgbClr val="0070C0"/>
                </a:solidFill>
                <a:ea typeface="新細明體" charset="-120"/>
              </a:rPr>
              <a:t>assignment operator </a:t>
            </a:r>
            <a:r>
              <a:rPr kumimoji="1" lang="en-US" altLang="zh-TW" sz="2800" dirty="0" smtClean="0">
                <a:ea typeface="新細明體" charset="-120"/>
              </a:rPr>
              <a:t>(</a:t>
            </a:r>
            <a:r>
              <a:rPr kumimoji="1" lang="en-US" altLang="zh-TW" sz="2800" b="1" dirty="0" smtClean="0">
                <a:solidFill>
                  <a:srgbClr val="0070C0"/>
                </a:solidFill>
                <a:latin typeface="Courier New" pitchFamily="49" charset="0"/>
                <a:ea typeface="新細明體" charset="-120"/>
              </a:rPr>
              <a:t>=</a:t>
            </a:r>
            <a:r>
              <a:rPr kumimoji="1" lang="en-US" altLang="zh-TW" sz="2800" dirty="0" smtClean="0">
                <a:ea typeface="新細明體" charset="-120"/>
              </a:rPr>
              <a:t>) to copy/assign a value to a variable.</a:t>
            </a:r>
          </a:p>
        </p:txBody>
      </p:sp>
      <p:sp>
        <p:nvSpPr>
          <p:cNvPr id="14341" name="Rectangle 14"/>
          <p:cNvSpPr>
            <a:spLocks noChangeArrowheads="1"/>
          </p:cNvSpPr>
          <p:nvPr/>
        </p:nvSpPr>
        <p:spPr bwMode="auto">
          <a:xfrm>
            <a:off x="352425" y="2074863"/>
            <a:ext cx="8526463" cy="165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dirty="0">
                <a:latin typeface="+mn-lt"/>
                <a:ea typeface="新細明體" charset="-120"/>
              </a:rPr>
              <a:t>Syntax</a:t>
            </a:r>
          </a:p>
        </p:txBody>
      </p:sp>
      <p:sp>
        <p:nvSpPr>
          <p:cNvPr id="14342" name="Rectangle 16"/>
          <p:cNvSpPr>
            <a:spLocks noChangeArrowheads="1"/>
          </p:cNvSpPr>
          <p:nvPr/>
        </p:nvSpPr>
        <p:spPr bwMode="auto">
          <a:xfrm>
            <a:off x="1312863" y="2611438"/>
            <a:ext cx="6527800" cy="538162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2400" dirty="0">
                <a:solidFill>
                  <a:srgbClr val="0000CC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variable = expression;</a:t>
            </a:r>
          </a:p>
        </p:txBody>
      </p:sp>
      <p:sp>
        <p:nvSpPr>
          <p:cNvPr id="14343" name="Rectangle 19"/>
          <p:cNvSpPr>
            <a:spLocks noChangeArrowheads="1"/>
          </p:cNvSpPr>
          <p:nvPr/>
        </p:nvSpPr>
        <p:spPr bwMode="auto">
          <a:xfrm>
            <a:off x="228600" y="3886200"/>
            <a:ext cx="8763000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kumimoji="1" lang="en-US" altLang="zh-TW" b="0" dirty="0">
                <a:latin typeface="+mn-lt"/>
                <a:ea typeface="新細明體" charset="-120"/>
              </a:rPr>
              <a:t>An </a:t>
            </a:r>
            <a:r>
              <a:rPr kumimoji="1" lang="en-US" altLang="zh-TW" b="0" i="1" dirty="0">
                <a:solidFill>
                  <a:srgbClr val="0070C0"/>
                </a:solidFill>
                <a:latin typeface="+mn-lt"/>
                <a:ea typeface="新細明體" charset="-120"/>
              </a:rPr>
              <a:t>expression</a:t>
            </a:r>
            <a:r>
              <a:rPr kumimoji="1" lang="en-US" altLang="zh-TW" b="0" dirty="0">
                <a:solidFill>
                  <a:srgbClr val="0070C0"/>
                </a:solidFill>
                <a:latin typeface="+mn-lt"/>
                <a:ea typeface="新細明體" charset="-120"/>
              </a:rPr>
              <a:t> </a:t>
            </a:r>
            <a:r>
              <a:rPr kumimoji="1" lang="en-US" altLang="zh-TW" b="0" dirty="0">
                <a:latin typeface="+mn-lt"/>
                <a:ea typeface="新細明體" charset="-120"/>
              </a:rPr>
              <a:t>is made up of values and operators, and   </a:t>
            </a:r>
            <a:r>
              <a:rPr kumimoji="1" lang="en-US" altLang="zh-TW" b="0" u="sng" dirty="0">
                <a:latin typeface="+mn-lt"/>
                <a:ea typeface="新細明體" charset="-120"/>
              </a:rPr>
              <a:t>can be evaluated to a value</a:t>
            </a:r>
            <a:r>
              <a:rPr kumimoji="1" lang="en-US" altLang="zh-TW" b="0" dirty="0">
                <a:latin typeface="+mn-lt"/>
                <a:ea typeface="新細明體" charset="-120"/>
              </a:rPr>
              <a:t> in the program. For examples,</a:t>
            </a:r>
          </a:p>
          <a:p>
            <a:pPr lvl="1" eaLnBrk="1" hangingPunct="1">
              <a:buFont typeface="Wingdings" pitchFamily="2" charset="2"/>
              <a:buNone/>
            </a:pPr>
            <a:r>
              <a:rPr kumimoji="1" lang="en-US" altLang="zh-TW" sz="2000" b="0" dirty="0">
                <a:latin typeface="Consolas" pitchFamily="49" charset="0"/>
                <a:ea typeface="新細明體" charset="-120"/>
                <a:cs typeface="Consolas" pitchFamily="49" charset="0"/>
              </a:rPr>
              <a:t>	100</a:t>
            </a:r>
          </a:p>
          <a:p>
            <a:pPr lvl="1" eaLnBrk="1" hangingPunct="1">
              <a:buFont typeface="Wingdings" pitchFamily="2" charset="2"/>
              <a:buNone/>
            </a:pPr>
            <a:r>
              <a:rPr kumimoji="1" lang="en-US" altLang="zh-TW" sz="2000" b="0" dirty="0">
                <a:latin typeface="Consolas" pitchFamily="49" charset="0"/>
                <a:ea typeface="新細明體" charset="-120"/>
                <a:cs typeface="Consolas" pitchFamily="49" charset="0"/>
              </a:rPr>
              <a:t>	</a:t>
            </a:r>
            <a:r>
              <a:rPr kumimoji="1" lang="en-US" altLang="zh-TW" sz="2000" b="0" dirty="0" err="1">
                <a:latin typeface="Consolas" pitchFamily="49" charset="0"/>
                <a:ea typeface="新細明體" charset="-120"/>
                <a:cs typeface="Consolas" pitchFamily="49" charset="0"/>
              </a:rPr>
              <a:t>someVariable</a:t>
            </a:r>
            <a:endParaRPr kumimoji="1" lang="en-US" altLang="zh-TW" sz="2000" b="0" dirty="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kumimoji="1" lang="en-US" altLang="zh-TW" sz="2000" b="0" dirty="0">
                <a:latin typeface="Consolas" pitchFamily="49" charset="0"/>
                <a:ea typeface="新細明體" charset="-120"/>
                <a:cs typeface="Consolas" pitchFamily="49" charset="0"/>
              </a:rPr>
              <a:t>	200 + var1 * var2</a:t>
            </a:r>
          </a:p>
        </p:txBody>
      </p:sp>
      <p:sp>
        <p:nvSpPr>
          <p:cNvPr id="14344" name="Rectangle 21"/>
          <p:cNvSpPr>
            <a:spLocks noChangeArrowheads="1"/>
          </p:cNvSpPr>
          <p:nvPr/>
        </p:nvSpPr>
        <p:spPr bwMode="auto">
          <a:xfrm>
            <a:off x="1312863" y="3187700"/>
            <a:ext cx="7027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kumimoji="1" lang="en-US" altLang="zh-TW" sz="2400" b="0" dirty="0">
                <a:latin typeface="+mn-lt"/>
                <a:ea typeface="新細明體" charset="-120"/>
                <a:cs typeface="Consolas" panose="020B0609020204030204" pitchFamily="49" charset="0"/>
              </a:rPr>
              <a:t>Copy the value of </a:t>
            </a:r>
            <a:r>
              <a:rPr kumimoji="1"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expression</a:t>
            </a:r>
            <a:r>
              <a:rPr kumimoji="1" lang="en-US" altLang="zh-TW" sz="2400" b="0" dirty="0">
                <a:solidFill>
                  <a:srgbClr val="0070C0"/>
                </a:solidFill>
                <a:latin typeface="+mn-lt"/>
                <a:ea typeface="新細明體" charset="-120"/>
              </a:rPr>
              <a:t> </a:t>
            </a:r>
            <a:r>
              <a:rPr kumimoji="1" lang="en-US" altLang="zh-TW" sz="2400" b="0" dirty="0">
                <a:latin typeface="+mn-lt"/>
                <a:ea typeface="新細明體" charset="-120"/>
              </a:rPr>
              <a:t>to </a:t>
            </a:r>
            <a:r>
              <a:rPr kumimoji="1"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variable</a:t>
            </a:r>
            <a:endParaRPr kumimoji="1" lang="en-US" altLang="zh-TW" sz="2400" b="0" dirty="0">
              <a:solidFill>
                <a:srgbClr val="0070C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2733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F22424A-A5E2-4C34-9A05-F6FAC98500BD}" type="slidenum">
              <a:rPr lang="zh-TW" altLang="en-US" sz="1000" smtClean="0">
                <a:ea typeface="新細明體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TW" sz="1000" smtClean="0">
              <a:ea typeface="新細明體" charset="-120"/>
            </a:endParaRP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539750" y="0"/>
            <a:ext cx="8604250" cy="5003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00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int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main(</a:t>
            </a:r>
            <a:r>
              <a:rPr kumimoji="1" lang="en-US" altLang="zh-TW" sz="2000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void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</a:t>
            </a:r>
            <a:r>
              <a:rPr kumimoji="1" lang="en-US" altLang="zh-TW" sz="2000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int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side, perimeter, area;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00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side = </a:t>
            </a:r>
            <a:r>
              <a:rPr kumimoji="1" lang="en-US" altLang="zh-TW" sz="200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3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perimeter = </a:t>
            </a:r>
            <a:r>
              <a:rPr kumimoji="1" lang="en-US" altLang="zh-TW" sz="200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4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* side;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area = side * side;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00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printf(</a:t>
            </a:r>
            <a:r>
              <a:rPr kumimoji="1" lang="en-US" altLang="zh-TW" sz="200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"Side : %d\n"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, side);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printf(</a:t>
            </a:r>
            <a:r>
              <a:rPr kumimoji="1" lang="en-US" altLang="zh-TW" sz="200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"Perimeter: %d\n"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, perimeter);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printf(</a:t>
            </a:r>
            <a:r>
              <a:rPr kumimoji="1" lang="en-US" altLang="zh-TW" sz="200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"Area : %d\n"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, area);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00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</a:t>
            </a:r>
            <a:r>
              <a:rPr kumimoji="1" lang="en-US" altLang="zh-TW" sz="2000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return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</a:t>
            </a:r>
            <a:r>
              <a:rPr kumimoji="1" lang="en-US" altLang="zh-TW" sz="200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0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}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539750" cy="5003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2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3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4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16</a:t>
            </a:r>
            <a:endParaRPr lang="en-US" altLang="zh-TW" sz="1800" dirty="0">
              <a:solidFill>
                <a:srgbClr val="5F5F5F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4687888" y="433388"/>
            <a:ext cx="4359275" cy="24971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kumimoji="1" lang="en-US" altLang="zh-TW" sz="2400" b="0" dirty="0" smtClean="0">
                <a:latin typeface="+mn-lt"/>
                <a:ea typeface="新細明體" charset="-120"/>
              </a:rPr>
              <a:t>Assigning the value of </a:t>
            </a:r>
            <a:r>
              <a:rPr kumimoji="1" lang="en-US" altLang="zh-TW" sz="24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4 * side</a:t>
            </a:r>
            <a:r>
              <a:rPr kumimoji="1" lang="en-US" altLang="zh-TW" sz="2400" b="0" dirty="0" smtClean="0">
                <a:latin typeface="+mn-lt"/>
                <a:ea typeface="新細明體" charset="-120"/>
              </a:rPr>
              <a:t> to </a:t>
            </a:r>
            <a:r>
              <a:rPr kumimoji="1" lang="en-US" altLang="zh-TW" sz="2400" dirty="0" smtClean="0">
                <a:solidFill>
                  <a:srgbClr val="0070C0"/>
                </a:solidFill>
                <a:latin typeface="+mn-lt"/>
                <a:ea typeface="新細明體" charset="-120"/>
              </a:rPr>
              <a:t>perimeter</a:t>
            </a:r>
            <a:r>
              <a:rPr kumimoji="1" lang="en-US" altLang="zh-TW" sz="2400" b="0" dirty="0" smtClean="0">
                <a:latin typeface="+mn-lt"/>
                <a:ea typeface="新細明體" charset="-120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endParaRPr kumimoji="1" lang="en-US" altLang="zh-TW" sz="2400" b="0" dirty="0" smtClean="0">
              <a:latin typeface="+mn-lt"/>
              <a:ea typeface="新細明體" charset="-120"/>
            </a:endParaRPr>
          </a:p>
          <a:p>
            <a:pPr marL="342900" indent="-342900" eaLnBrk="1" hangingPunct="1">
              <a:spcBef>
                <a:spcPct val="0"/>
              </a:spcBef>
              <a:buClrTx/>
              <a:defRPr/>
            </a:pPr>
            <a:r>
              <a:rPr kumimoji="1" lang="en-US" altLang="zh-TW" sz="2000" b="0" dirty="0" smtClean="0">
                <a:latin typeface="+mn-lt"/>
                <a:ea typeface="新細明體" charset="-120"/>
              </a:rPr>
              <a:t>The expression </a:t>
            </a:r>
            <a:r>
              <a:rPr kumimoji="1" lang="en-US" altLang="zh-TW" sz="20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4 * side</a:t>
            </a:r>
            <a:r>
              <a:rPr kumimoji="1" lang="en-US" altLang="zh-TW" sz="2000" dirty="0" smtClean="0">
                <a:solidFill>
                  <a:srgbClr val="0000FF"/>
                </a:solidFill>
                <a:latin typeface="+mn-lt"/>
                <a:ea typeface="新細明體" charset="-120"/>
              </a:rPr>
              <a:t> </a:t>
            </a:r>
            <a:r>
              <a:rPr kumimoji="1" lang="en-US" altLang="zh-TW" sz="2000" b="0" dirty="0" smtClean="0">
                <a:latin typeface="+mn-lt"/>
                <a:ea typeface="新細明體" charset="-120"/>
              </a:rPr>
              <a:t>is evaluated first.</a:t>
            </a:r>
          </a:p>
          <a:p>
            <a:pPr marL="342900" indent="-342900" eaLnBrk="1" hangingPunct="1">
              <a:spcBef>
                <a:spcPct val="0"/>
              </a:spcBef>
              <a:buClrTx/>
              <a:defRPr/>
            </a:pPr>
            <a:r>
              <a:rPr kumimoji="1" lang="en-US" altLang="zh-TW" sz="2000" b="0" dirty="0" smtClean="0">
                <a:latin typeface="+mn-lt"/>
                <a:ea typeface="新細明體" charset="-120"/>
              </a:rPr>
              <a:t>The result, 12, is then assigned to </a:t>
            </a:r>
            <a:r>
              <a:rPr kumimoji="1" lang="en-US" altLang="zh-TW" sz="2000" dirty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perimeter</a:t>
            </a:r>
            <a:r>
              <a:rPr kumimoji="1" lang="en-US" altLang="zh-TW" sz="2000" b="0" dirty="0" smtClean="0">
                <a:latin typeface="+mn-lt"/>
                <a:ea typeface="新細明體" charset="-120"/>
              </a:rPr>
              <a:t>.</a:t>
            </a:r>
            <a:endParaRPr kumimoji="1" lang="en-US" altLang="zh-TW" sz="2000" b="0" dirty="0">
              <a:latin typeface="+mn-lt"/>
              <a:ea typeface="新細明體" charset="-120"/>
            </a:endParaRPr>
          </a:p>
        </p:txBody>
      </p:sp>
      <p:sp>
        <p:nvSpPr>
          <p:cNvPr id="15366" name="Rectangle 11"/>
          <p:cNvSpPr>
            <a:spLocks noChangeArrowheads="1"/>
          </p:cNvSpPr>
          <p:nvPr/>
        </p:nvSpPr>
        <p:spPr bwMode="auto">
          <a:xfrm>
            <a:off x="893763" y="2201863"/>
            <a:ext cx="2947987" cy="301625"/>
          </a:xfrm>
          <a:prstGeom prst="rect">
            <a:avLst/>
          </a:prstGeom>
          <a:noFill/>
          <a:ln w="25400">
            <a:solidFill>
              <a:srgbClr val="FF66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1730375" y="5564187"/>
            <a:ext cx="1420813" cy="536575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b="0">
                <a:ea typeface="新細明體" charset="-120"/>
              </a:rPr>
              <a:t>3</a:t>
            </a:r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3649663" y="5564187"/>
            <a:ext cx="1420812" cy="536575"/>
          </a:xfrm>
          <a:prstGeom prst="rect">
            <a:avLst/>
          </a:prstGeom>
          <a:solidFill>
            <a:srgbClr val="66FF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b="0">
                <a:ea typeface="新細明體" charset="-120"/>
              </a:rPr>
              <a:t>12</a:t>
            </a:r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5608638" y="5564187"/>
            <a:ext cx="1420812" cy="536575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b="0">
                <a:ea typeface="新細明體" charset="-120"/>
              </a:rPr>
              <a:t>?</a:t>
            </a: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1692275" y="5103812"/>
            <a:ext cx="86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side</a:t>
            </a:r>
          </a:p>
        </p:txBody>
      </p:sp>
      <p:sp>
        <p:nvSpPr>
          <p:cNvPr id="15371" name="Text Box 10"/>
          <p:cNvSpPr txBox="1">
            <a:spLocks noChangeArrowheads="1"/>
          </p:cNvSpPr>
          <p:nvPr/>
        </p:nvSpPr>
        <p:spPr bwMode="auto">
          <a:xfrm>
            <a:off x="3535363" y="5103812"/>
            <a:ext cx="1714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perimeter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5494338" y="5095875"/>
            <a:ext cx="863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area</a:t>
            </a:r>
          </a:p>
        </p:txBody>
      </p:sp>
    </p:spTree>
    <p:extLst>
      <p:ext uri="{BB962C8B-B14F-4D97-AF65-F5344CB8AC3E}">
        <p14:creationId xmlns:p14="http://schemas.microsoft.com/office/powerpoint/2010/main" val="12497348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472FFFF-BA95-4C6B-B52F-4324928AC3D6}" type="slidenum">
              <a:rPr lang="zh-TW" altLang="en-US" sz="1000" smtClean="0">
                <a:ea typeface="新細明體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TW" sz="1000" smtClean="0">
              <a:ea typeface="新細明體" charset="-120"/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539750" y="0"/>
            <a:ext cx="8604250" cy="5003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00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int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main(</a:t>
            </a:r>
            <a:r>
              <a:rPr kumimoji="1" lang="en-US" altLang="zh-TW" sz="2000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void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</a:t>
            </a:r>
            <a:r>
              <a:rPr kumimoji="1" lang="en-US" altLang="zh-TW" sz="2000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int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side, perimeter, area;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00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side = </a:t>
            </a:r>
            <a:r>
              <a:rPr kumimoji="1" lang="en-US" altLang="zh-TW" sz="200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3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perimeter = </a:t>
            </a:r>
            <a:r>
              <a:rPr kumimoji="1" lang="en-US" altLang="zh-TW" sz="200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4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* side;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area = side * side;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00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printf(</a:t>
            </a:r>
            <a:r>
              <a:rPr kumimoji="1" lang="en-US" altLang="zh-TW" sz="200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"Side : %d\n"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, side);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printf(</a:t>
            </a:r>
            <a:r>
              <a:rPr kumimoji="1" lang="en-US" altLang="zh-TW" sz="200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"Perimeter: %d\n"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, perimeter);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printf(</a:t>
            </a:r>
            <a:r>
              <a:rPr kumimoji="1" lang="en-US" altLang="zh-TW" sz="200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"Area : %d\n"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, area);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00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</a:t>
            </a:r>
            <a:r>
              <a:rPr kumimoji="1" lang="en-US" altLang="zh-TW" sz="2000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return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</a:t>
            </a:r>
            <a:r>
              <a:rPr kumimoji="1" lang="en-US" altLang="zh-TW" sz="200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0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}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539750" cy="5003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2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3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4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16</a:t>
            </a:r>
            <a:endParaRPr lang="en-US" altLang="zh-TW" sz="1800" dirty="0">
              <a:solidFill>
                <a:srgbClr val="5F5F5F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</p:txBody>
      </p:sp>
      <p:sp>
        <p:nvSpPr>
          <p:cNvPr id="16389" name="Rectangle 12"/>
          <p:cNvSpPr>
            <a:spLocks noChangeArrowheads="1"/>
          </p:cNvSpPr>
          <p:nvPr/>
        </p:nvSpPr>
        <p:spPr bwMode="auto">
          <a:xfrm>
            <a:off x="4114800" y="2122488"/>
            <a:ext cx="4932363" cy="8080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itchFamily="2" charset="2"/>
              <a:buNone/>
            </a:pPr>
            <a:r>
              <a:rPr kumimoji="1" lang="en-US" altLang="zh-TW" sz="2400" b="0" dirty="0">
                <a:latin typeface="+mn-lt"/>
                <a:ea typeface="新細明體" charset="-120"/>
              </a:rPr>
              <a:t>Assigning the value of </a:t>
            </a:r>
            <a:r>
              <a:rPr kumimoji="1"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side * side</a:t>
            </a:r>
            <a:r>
              <a:rPr kumimoji="1" lang="en-US" altLang="zh-TW" sz="2400" b="0" dirty="0">
                <a:latin typeface="+mn-lt"/>
                <a:ea typeface="新細明體" charset="-120"/>
              </a:rPr>
              <a:t> to </a:t>
            </a:r>
            <a:r>
              <a:rPr kumimoji="1"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area</a:t>
            </a:r>
            <a:r>
              <a:rPr kumimoji="1" lang="en-US" altLang="zh-TW" sz="2400" b="0" dirty="0">
                <a:latin typeface="+mn-lt"/>
                <a:ea typeface="新細明體" charset="-120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400" dirty="0">
              <a:solidFill>
                <a:srgbClr val="0000FF"/>
              </a:solidFill>
              <a:latin typeface="Courier New" pitchFamily="49" charset="0"/>
              <a:ea typeface="新細明體" charset="-120"/>
            </a:endParaRPr>
          </a:p>
        </p:txBody>
      </p:sp>
      <p:sp>
        <p:nvSpPr>
          <p:cNvPr id="16390" name="Rectangle 11"/>
          <p:cNvSpPr>
            <a:spLocks noChangeArrowheads="1"/>
          </p:cNvSpPr>
          <p:nvPr/>
        </p:nvSpPr>
        <p:spPr bwMode="auto">
          <a:xfrm>
            <a:off x="893763" y="2503488"/>
            <a:ext cx="2755900" cy="301625"/>
          </a:xfrm>
          <a:prstGeom prst="rect">
            <a:avLst/>
          </a:prstGeom>
          <a:noFill/>
          <a:ln w="25400">
            <a:solidFill>
              <a:srgbClr val="FF66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1730375" y="5612606"/>
            <a:ext cx="1420813" cy="536575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b="0">
                <a:ea typeface="新細明體" charset="-120"/>
              </a:rPr>
              <a:t>3</a:t>
            </a:r>
          </a:p>
        </p:txBody>
      </p:sp>
      <p:sp>
        <p:nvSpPr>
          <p:cNvPr id="16392" name="Rectangle 7"/>
          <p:cNvSpPr>
            <a:spLocks noChangeArrowheads="1"/>
          </p:cNvSpPr>
          <p:nvPr/>
        </p:nvSpPr>
        <p:spPr bwMode="auto">
          <a:xfrm>
            <a:off x="3649663" y="5612606"/>
            <a:ext cx="1420812" cy="536575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b="0">
                <a:ea typeface="新細明體" charset="-120"/>
              </a:rPr>
              <a:t>12</a:t>
            </a:r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5608638" y="5612606"/>
            <a:ext cx="1420812" cy="536575"/>
          </a:xfrm>
          <a:prstGeom prst="rect">
            <a:avLst/>
          </a:prstGeom>
          <a:solidFill>
            <a:srgbClr val="66FF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b="0">
                <a:ea typeface="新細明體" charset="-120"/>
              </a:rPr>
              <a:t>9</a:t>
            </a:r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1692275" y="5152231"/>
            <a:ext cx="86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side</a:t>
            </a:r>
          </a:p>
        </p:txBody>
      </p:sp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3535363" y="5152231"/>
            <a:ext cx="1714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perimeter</a:t>
            </a:r>
          </a:p>
        </p:txBody>
      </p:sp>
      <p:sp>
        <p:nvSpPr>
          <p:cNvPr id="16396" name="Text Box 11"/>
          <p:cNvSpPr txBox="1">
            <a:spLocks noChangeArrowheads="1"/>
          </p:cNvSpPr>
          <p:nvPr/>
        </p:nvSpPr>
        <p:spPr bwMode="auto">
          <a:xfrm>
            <a:off x="5494338" y="5144294"/>
            <a:ext cx="863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area</a:t>
            </a:r>
          </a:p>
        </p:txBody>
      </p:sp>
    </p:spTree>
    <p:extLst>
      <p:ext uri="{BB962C8B-B14F-4D97-AF65-F5344CB8AC3E}">
        <p14:creationId xmlns:p14="http://schemas.microsoft.com/office/powerpoint/2010/main" val="34816318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4EAFCF1-D3CA-4A2D-B84E-FCC6D2AEB362}" type="slidenum">
              <a:rPr lang="zh-TW" altLang="en-US" sz="1000" smtClean="0">
                <a:ea typeface="新細明體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TW" sz="1000" smtClean="0">
              <a:ea typeface="新細明體" charset="-120"/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539750" y="0"/>
            <a:ext cx="8604250" cy="5003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00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int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main(</a:t>
            </a:r>
            <a:r>
              <a:rPr kumimoji="1" lang="en-US" altLang="zh-TW" sz="2000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void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</a:t>
            </a:r>
            <a:r>
              <a:rPr kumimoji="1" lang="en-US" altLang="zh-TW" sz="2000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int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side, perimeter, area;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00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side = </a:t>
            </a:r>
            <a:r>
              <a:rPr kumimoji="1" lang="en-US" altLang="zh-TW" sz="200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3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perimeter = </a:t>
            </a:r>
            <a:r>
              <a:rPr kumimoji="1" lang="en-US" altLang="zh-TW" sz="200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4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* side;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area = side * side;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00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printf(</a:t>
            </a:r>
            <a:r>
              <a:rPr kumimoji="1" lang="en-US" altLang="zh-TW" sz="200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"Side : %d\n"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, side);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printf(</a:t>
            </a:r>
            <a:r>
              <a:rPr kumimoji="1" lang="en-US" altLang="zh-TW" sz="200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"Perimeter: %d\n"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, perimeter);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printf(</a:t>
            </a:r>
            <a:r>
              <a:rPr kumimoji="1" lang="en-US" altLang="zh-TW" sz="200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"Area : %d\n"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, area);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00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</a:t>
            </a:r>
            <a:r>
              <a:rPr kumimoji="1" lang="en-US" altLang="zh-TW" sz="2000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return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</a:t>
            </a:r>
            <a:r>
              <a:rPr kumimoji="1" lang="en-US" altLang="zh-TW" sz="200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0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}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539750" cy="5003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2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3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4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16</a:t>
            </a:r>
            <a:endParaRPr lang="en-US" altLang="zh-TW" sz="1800" dirty="0">
              <a:solidFill>
                <a:srgbClr val="5F5F5F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</p:txBody>
      </p:sp>
      <p:sp>
        <p:nvSpPr>
          <p:cNvPr id="17413" name="Rectangle 12"/>
          <p:cNvSpPr>
            <a:spLocks noChangeArrowheads="1"/>
          </p:cNvSpPr>
          <p:nvPr/>
        </p:nvSpPr>
        <p:spPr bwMode="auto">
          <a:xfrm>
            <a:off x="4687888" y="1662113"/>
            <a:ext cx="4359275" cy="12684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itchFamily="2" charset="2"/>
              <a:buNone/>
            </a:pPr>
            <a:r>
              <a:rPr kumimoji="1" lang="en-US" altLang="zh-TW" sz="2400" dirty="0" err="1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printf</a:t>
            </a:r>
            <a:r>
              <a:rPr kumimoji="1" lang="en-US" altLang="zh-TW" sz="24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()</a:t>
            </a:r>
            <a:r>
              <a:rPr kumimoji="1" lang="en-US" altLang="zh-TW" sz="2400" b="0" dirty="0" smtClean="0">
                <a:latin typeface="+mn-lt"/>
                <a:ea typeface="新細明體" charset="-120"/>
              </a:rPr>
              <a:t> outputs </a:t>
            </a:r>
            <a:r>
              <a:rPr kumimoji="1" lang="en-US" altLang="zh-TW" sz="2400" b="0" dirty="0">
                <a:latin typeface="+mn-lt"/>
                <a:ea typeface="新細明體" charset="-120"/>
              </a:rPr>
              <a:t>the given </a:t>
            </a:r>
            <a:r>
              <a:rPr kumimoji="1" lang="en-US" altLang="zh-TW" sz="2400" b="0" dirty="0" smtClean="0">
                <a:latin typeface="+mn-lt"/>
                <a:ea typeface="新細明體" charset="-120"/>
              </a:rPr>
              <a:t>text (string) </a:t>
            </a:r>
            <a:r>
              <a:rPr kumimoji="1" lang="en-US" altLang="zh-TW" sz="2400" b="0" dirty="0">
                <a:latin typeface="+mn-lt"/>
                <a:ea typeface="新細明體" charset="-120"/>
              </a:rPr>
              <a:t>but with the </a:t>
            </a:r>
            <a:r>
              <a:rPr kumimoji="1"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%d</a:t>
            </a:r>
            <a:r>
              <a:rPr kumimoji="1" lang="en-US" altLang="zh-TW" sz="2400" b="0" dirty="0">
                <a:latin typeface="+mn-lt"/>
                <a:ea typeface="新細明體" charset="-120"/>
              </a:rPr>
              <a:t> replaced by the value of </a:t>
            </a:r>
            <a:r>
              <a:rPr kumimoji="1"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side</a:t>
            </a:r>
            <a:r>
              <a:rPr kumimoji="1" lang="en-US" altLang="zh-TW" sz="2400" b="0" dirty="0">
                <a:latin typeface="+mn-lt"/>
                <a:ea typeface="新細明體" charset="-120"/>
              </a:rPr>
              <a:t>.</a:t>
            </a:r>
          </a:p>
        </p:txBody>
      </p:sp>
      <p:sp>
        <p:nvSpPr>
          <p:cNvPr id="17414" name="Rectangle 11"/>
          <p:cNvSpPr>
            <a:spLocks noChangeArrowheads="1"/>
          </p:cNvSpPr>
          <p:nvPr/>
        </p:nvSpPr>
        <p:spPr bwMode="auto">
          <a:xfrm>
            <a:off x="893763" y="3121025"/>
            <a:ext cx="3948112" cy="301625"/>
          </a:xfrm>
          <a:prstGeom prst="rect">
            <a:avLst/>
          </a:prstGeom>
          <a:noFill/>
          <a:ln w="25400">
            <a:solidFill>
              <a:srgbClr val="FF66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7415" name="Rectangle 3"/>
          <p:cNvSpPr>
            <a:spLocks noChangeArrowheads="1"/>
          </p:cNvSpPr>
          <p:nvPr/>
        </p:nvSpPr>
        <p:spPr bwMode="auto">
          <a:xfrm>
            <a:off x="0" y="4965700"/>
            <a:ext cx="9144000" cy="122872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82880" bIns="91440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Side : 3</a:t>
            </a:r>
          </a:p>
        </p:txBody>
      </p:sp>
    </p:spTree>
    <p:extLst>
      <p:ext uri="{BB962C8B-B14F-4D97-AF65-F5344CB8AC3E}">
        <p14:creationId xmlns:p14="http://schemas.microsoft.com/office/powerpoint/2010/main" val="3868521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800" b="1" dirty="0" err="1" smtClean="0">
                <a:latin typeface="Consolas" pitchFamily="49" charset="0"/>
                <a:ea typeface="新細明體" charset="-120"/>
                <a:cs typeface="Consolas" pitchFamily="49" charset="0"/>
              </a:rPr>
              <a:t>printf</a:t>
            </a:r>
            <a:r>
              <a:rPr lang="en-US" altLang="zh-TW" sz="2800" b="1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(</a:t>
            </a:r>
            <a:r>
              <a:rPr lang="en-US" altLang="zh-TW" sz="2800" b="1" dirty="0" smtClean="0">
                <a:solidFill>
                  <a:srgbClr val="0099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"Side : %d\n"</a:t>
            </a:r>
            <a:r>
              <a:rPr lang="en-US" altLang="zh-TW" sz="2800" b="1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, side);</a:t>
            </a:r>
          </a:p>
          <a:p>
            <a:endParaRPr lang="en-US" altLang="zh-TW" sz="2800" dirty="0" smtClean="0">
              <a:ea typeface="新細明體" charset="-120"/>
              <a:cs typeface="Consolas" pitchFamily="49" charset="0"/>
            </a:endParaRPr>
          </a:p>
          <a:p>
            <a:r>
              <a:rPr lang="en-US" altLang="zh-TW" sz="2800" b="1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  <a:cs typeface="Consolas" pitchFamily="49" charset="0"/>
              </a:rPr>
              <a:t> </a:t>
            </a:r>
            <a:r>
              <a:rPr lang="en-US" altLang="zh-TW" sz="2800" b="1" dirty="0" smtClean="0">
                <a:solidFill>
                  <a:srgbClr val="0070C0"/>
                </a:solidFill>
                <a:latin typeface="Courier New" pitchFamily="49" charset="0"/>
                <a:ea typeface="新細明體" charset="-120"/>
                <a:cs typeface="Consolas" pitchFamily="49" charset="0"/>
              </a:rPr>
              <a:t>"Side : %d\n"</a:t>
            </a:r>
          </a:p>
          <a:p>
            <a:pPr lvl="1"/>
            <a:r>
              <a:rPr lang="en-US" altLang="zh-TW" sz="2400" dirty="0" smtClean="0">
                <a:ea typeface="新細明體" charset="-120"/>
                <a:cs typeface="Consolas" pitchFamily="49" charset="0"/>
              </a:rPr>
              <a:t>Text to print, called </a:t>
            </a:r>
            <a:r>
              <a:rPr lang="en-US" altLang="zh-TW" sz="2400" dirty="0" smtClean="0">
                <a:ea typeface="新細明體" charset="-120"/>
                <a:cs typeface="Consolas" pitchFamily="49" charset="0"/>
              </a:rPr>
              <a:t>the </a:t>
            </a:r>
            <a:r>
              <a:rPr lang="en-US" altLang="zh-TW" sz="2400" i="1" dirty="0" smtClean="0">
                <a:solidFill>
                  <a:srgbClr val="990000"/>
                </a:solidFill>
                <a:ea typeface="新細明體" charset="-120"/>
                <a:cs typeface="Consolas" pitchFamily="49" charset="0"/>
              </a:rPr>
              <a:t>format string</a:t>
            </a:r>
            <a:endParaRPr lang="en-US" altLang="zh-TW" sz="2400" dirty="0" smtClean="0">
              <a:ea typeface="新細明體" charset="-120"/>
              <a:cs typeface="Consolas" pitchFamily="49" charset="0"/>
            </a:endParaRPr>
          </a:p>
          <a:p>
            <a:pPr lvl="1"/>
            <a:r>
              <a:rPr lang="en-US" altLang="zh-TW" sz="2400" dirty="0" smtClean="0">
                <a:ea typeface="新細明體" charset="-120"/>
                <a:cs typeface="Consolas" pitchFamily="49" charset="0"/>
              </a:rPr>
              <a:t>The </a:t>
            </a:r>
            <a:r>
              <a:rPr lang="en-US" altLang="zh-TW" sz="2400" i="1" dirty="0" smtClean="0">
                <a:solidFill>
                  <a:srgbClr val="990000"/>
                </a:solidFill>
                <a:ea typeface="新細明體" charset="-120"/>
                <a:cs typeface="Consolas" pitchFamily="49" charset="0"/>
              </a:rPr>
              <a:t>format </a:t>
            </a:r>
            <a:r>
              <a:rPr lang="en-US" altLang="zh-TW" sz="2400" i="1" dirty="0" err="1" smtClean="0">
                <a:solidFill>
                  <a:srgbClr val="990000"/>
                </a:solidFill>
                <a:ea typeface="新細明體" charset="-120"/>
                <a:cs typeface="Consolas" pitchFamily="49" charset="0"/>
              </a:rPr>
              <a:t>specifier</a:t>
            </a:r>
            <a:r>
              <a:rPr lang="en-US" altLang="zh-TW" sz="2400" dirty="0" smtClean="0">
                <a:ea typeface="新細明體" charset="-120"/>
                <a:cs typeface="Consolas" pitchFamily="49" charset="0"/>
              </a:rPr>
              <a:t> </a:t>
            </a:r>
            <a:r>
              <a:rPr lang="en-US" altLang="zh-TW" sz="2400" b="1" dirty="0" smtClean="0">
                <a:solidFill>
                  <a:srgbClr val="0070C0"/>
                </a:solidFill>
                <a:latin typeface="Courier New" pitchFamily="49" charset="0"/>
                <a:ea typeface="新細明體" charset="-120"/>
                <a:cs typeface="Consolas" pitchFamily="49" charset="0"/>
              </a:rPr>
              <a:t>%d</a:t>
            </a:r>
            <a:r>
              <a:rPr lang="en-US" altLang="zh-TW" sz="2400" dirty="0" smtClean="0">
                <a:ea typeface="新細明體" charset="-120"/>
                <a:cs typeface="Consolas" pitchFamily="49" charset="0"/>
              </a:rPr>
              <a:t> species that the value of the corresponding expression is to be printed in the format of a </a:t>
            </a:r>
            <a:r>
              <a:rPr lang="en-US" altLang="zh-TW" sz="2400" i="1" dirty="0" smtClean="0">
                <a:ea typeface="新細明體" charset="-120"/>
                <a:cs typeface="Consolas" pitchFamily="49" charset="0"/>
              </a:rPr>
              <a:t>decimal</a:t>
            </a:r>
            <a:r>
              <a:rPr lang="en-US" altLang="zh-TW" sz="2400" dirty="0" smtClean="0">
                <a:ea typeface="新細明體" charset="-120"/>
                <a:cs typeface="Consolas" pitchFamily="49" charset="0"/>
              </a:rPr>
              <a:t> integer.</a:t>
            </a:r>
          </a:p>
          <a:p>
            <a:r>
              <a:rPr lang="en-US" altLang="zh-TW" sz="2800" dirty="0" smtClean="0">
                <a:ea typeface="新細明體" charset="-120"/>
                <a:cs typeface="Consolas" pitchFamily="49" charset="0"/>
              </a:rPr>
              <a:t> </a:t>
            </a:r>
            <a:r>
              <a:rPr lang="en-US" altLang="zh-TW" sz="2800" b="1" dirty="0" smtClean="0">
                <a:solidFill>
                  <a:srgbClr val="0070C0"/>
                </a:solidFill>
                <a:latin typeface="Courier New" pitchFamily="49" charset="0"/>
                <a:ea typeface="新細明體" charset="-120"/>
                <a:cs typeface="Consolas" pitchFamily="49" charset="0"/>
              </a:rPr>
              <a:t>side</a:t>
            </a:r>
          </a:p>
          <a:p>
            <a:pPr lvl="1"/>
            <a:r>
              <a:rPr lang="en-US" altLang="zh-TW" sz="2400" dirty="0" smtClean="0">
                <a:ea typeface="新細明體" charset="-120"/>
                <a:cs typeface="Consolas" pitchFamily="49" charset="0"/>
              </a:rPr>
              <a:t>The expression whose value is to be supplied to the format string.</a:t>
            </a:r>
          </a:p>
          <a:p>
            <a:endParaRPr lang="en-US" altLang="zh-TW" dirty="0" smtClean="0">
              <a:ea typeface="新細明體" charset="-120"/>
              <a:cs typeface="Consolas" pitchFamily="49" charset="0"/>
            </a:endParaRPr>
          </a:p>
          <a:p>
            <a:endParaRPr lang="en-US" altLang="en-US" dirty="0" smtClean="0">
              <a:ea typeface="新細明體" charset="-120"/>
              <a:cs typeface="Consolas" pitchFamily="49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FACF166-DC38-446E-AAE8-113D2B400F57}" type="slidenum">
              <a:rPr lang="zh-TW" altLang="en-US" sz="1000" smtClean="0">
                <a:ea typeface="新細明體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TW" sz="100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10551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87A10E8-5EDA-40AD-9BAA-ACCA89E3C66C}" type="slidenum">
              <a:rPr lang="zh-TW" altLang="en-US" sz="1000" smtClean="0">
                <a:ea typeface="新細明體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zh-TW" sz="1000" smtClean="0">
              <a:ea typeface="新細明體" charset="-12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539163" cy="838200"/>
          </a:xfrm>
        </p:spPr>
        <p:txBody>
          <a:bodyPr>
            <a:noAutofit/>
          </a:bodyPr>
          <a:lstStyle/>
          <a:p>
            <a:pPr marL="533400" indent="-533400"/>
            <a:r>
              <a:rPr lang="en-US" altLang="zh-TW" sz="4000" b="1" dirty="0" smtClean="0">
                <a:ea typeface="新細明體" charset="-120"/>
              </a:rPr>
              <a:t>3. Naming Variables</a:t>
            </a:r>
            <a:endParaRPr lang="en-US" altLang="zh-TW" sz="4000" b="1" dirty="0">
              <a:ea typeface="新細明體" charset="-12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1047750"/>
            <a:ext cx="8524875" cy="52228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TW" b="1" u="sng" dirty="0" smtClean="0">
                <a:ea typeface="新細明體" charset="-120"/>
              </a:rPr>
              <a:t>Key concepts</a:t>
            </a:r>
          </a:p>
          <a:p>
            <a:pPr eaLnBrk="1" hangingPunct="1">
              <a:defRPr/>
            </a:pPr>
            <a:r>
              <a:rPr lang="en-US" altLang="zh-TW" dirty="0" smtClean="0">
                <a:ea typeface="新細明體" charset="-120"/>
              </a:rPr>
              <a:t>How to name variables?</a:t>
            </a:r>
          </a:p>
          <a:p>
            <a:pPr eaLnBrk="1" hangingPunct="1">
              <a:defRPr/>
            </a:pPr>
            <a:endParaRPr lang="en-US" altLang="zh-TW" dirty="0" smtClean="0">
              <a:ea typeface="新細明體" charset="-120"/>
            </a:endParaRPr>
          </a:p>
          <a:p>
            <a:pPr eaLnBrk="1" hangingPunct="1">
              <a:defRPr/>
            </a:pPr>
            <a:r>
              <a:rPr lang="en-US" altLang="zh-TW" dirty="0" smtClean="0">
                <a:ea typeface="新細明體" charset="-120"/>
              </a:rPr>
              <a:t>What is a </a:t>
            </a:r>
            <a:r>
              <a:rPr lang="en-US" altLang="zh-TW" i="1" dirty="0" smtClean="0">
                <a:ea typeface="新細明體" charset="-120"/>
              </a:rPr>
              <a:t>reserved word</a:t>
            </a:r>
            <a:r>
              <a:rPr lang="en-US" altLang="zh-TW" dirty="0" smtClean="0">
                <a:ea typeface="新細明體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690959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C973D95-B900-4444-8E0A-8EA40B5117F5}" type="slidenum">
              <a:rPr lang="zh-TW" altLang="en-US" sz="1000" smtClean="0">
                <a:ea typeface="新細明體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000" smtClean="0">
              <a:ea typeface="新細明體" charset="-12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ea typeface="新細明體" charset="-120"/>
              </a:rPr>
              <a:t>Outline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7938"/>
            <a:ext cx="8339138" cy="4954587"/>
          </a:xfrm>
        </p:spPr>
        <p:txBody>
          <a:bodyPr>
            <a:normAutofit/>
          </a:bodyPr>
          <a:lstStyle/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altLang="zh-TW" dirty="0" smtClean="0">
                <a:ea typeface="新細明體" charset="-120"/>
              </a:rPr>
              <a:t>First C program &amp; Language Syntax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altLang="zh-TW" dirty="0" smtClean="0">
                <a:ea typeface="新細明體" charset="-120"/>
              </a:rPr>
              <a:t>Variables and Assignment Operators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altLang="zh-TW" dirty="0" smtClean="0">
                <a:ea typeface="新細明體" charset="-120"/>
              </a:rPr>
              <a:t>Identifiers, Reserved Words, Predefined Identifiers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altLang="zh-TW" dirty="0" smtClean="0">
                <a:ea typeface="新細明體" charset="-120"/>
              </a:rPr>
              <a:t>Data Types, Numeric Constants, String Literals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altLang="zh-TW" dirty="0" smtClean="0">
                <a:ea typeface="新細明體" charset="-120"/>
              </a:rPr>
              <a:t>Console Input/output using </a:t>
            </a:r>
            <a:r>
              <a:rPr lang="en-US" altLang="zh-TW" dirty="0" err="1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scanf</a:t>
            </a:r>
            <a:r>
              <a:rPr lang="en-US" altLang="zh-TW" dirty="0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()</a:t>
            </a:r>
            <a:r>
              <a:rPr lang="en-US" altLang="zh-TW" dirty="0" smtClean="0">
                <a:ea typeface="新細明體" charset="-120"/>
              </a:rPr>
              <a:t> and </a:t>
            </a:r>
            <a:r>
              <a:rPr lang="en-US" altLang="zh-TW" dirty="0" err="1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printf</a:t>
            </a:r>
            <a:r>
              <a:rPr lang="en-US" altLang="zh-TW" dirty="0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968309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D7FBAF4-5E2B-4E08-ACC2-78129C22C107}" type="slidenum">
              <a:rPr lang="zh-TW" altLang="en-US" sz="1000" smtClean="0">
                <a:ea typeface="新細明體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TW" sz="1000" smtClean="0">
              <a:ea typeface="新細明體" charset="-12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1" y="76200"/>
            <a:ext cx="8572500" cy="9144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3.1. Identifier</a:t>
            </a:r>
            <a:endParaRPr lang="en-US" altLang="zh-TW" sz="2800" dirty="0" smtClean="0">
              <a:ea typeface="新細明體" charset="-120"/>
            </a:endParaRP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1201738"/>
            <a:ext cx="8410575" cy="5146675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zh-TW" sz="2800" dirty="0" smtClean="0">
                <a:ea typeface="新細明體" charset="-120"/>
              </a:rPr>
              <a:t>An </a:t>
            </a:r>
            <a:r>
              <a:rPr lang="en-US" altLang="zh-TW" sz="2800" i="1" dirty="0" smtClean="0">
                <a:solidFill>
                  <a:srgbClr val="0000FF"/>
                </a:solidFill>
                <a:ea typeface="新細明體" charset="-120"/>
              </a:rPr>
              <a:t>identifier</a:t>
            </a:r>
            <a:r>
              <a:rPr lang="en-US" altLang="zh-TW" sz="2800" dirty="0" smtClean="0">
                <a:ea typeface="新細明體" charset="-120"/>
              </a:rPr>
              <a:t> is a name used to identify variables, functions, etc. in a program.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altLang="zh-TW" sz="2000" dirty="0" smtClean="0">
              <a:ea typeface="新細明體" charset="-12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zh-TW" sz="2800" dirty="0" smtClean="0">
                <a:ea typeface="新細明體" charset="-120"/>
              </a:rPr>
              <a:t>An identifier must satisfy the following rules: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2400" dirty="0" smtClean="0">
                <a:ea typeface="新細明體" charset="-120"/>
              </a:rPr>
              <a:t>Contains only 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zh-TW" sz="2100" dirty="0" smtClean="0">
                <a:ea typeface="新細明體" charset="-120"/>
              </a:rPr>
              <a:t>Alphabets ('</a:t>
            </a:r>
            <a:r>
              <a:rPr lang="en-US" altLang="zh-TW" sz="2100" b="1" dirty="0" smtClean="0">
                <a:latin typeface="Courier New" pitchFamily="49" charset="0"/>
                <a:ea typeface="新細明體" charset="-120"/>
              </a:rPr>
              <a:t>A</a:t>
            </a:r>
            <a:r>
              <a:rPr lang="en-US" altLang="zh-TW" sz="2100" dirty="0" smtClean="0">
                <a:ea typeface="新細明體" charset="-120"/>
              </a:rPr>
              <a:t>' </a:t>
            </a:r>
            <a:r>
              <a:rPr lang="en-US" altLang="zh-TW" sz="2100" dirty="0" smtClean="0">
                <a:latin typeface="Times New Roman" pitchFamily="18" charset="0"/>
                <a:ea typeface="新細明體" charset="-120"/>
              </a:rPr>
              <a:t>–</a:t>
            </a:r>
            <a:r>
              <a:rPr lang="en-US" altLang="zh-TW" sz="2100" dirty="0" smtClean="0">
                <a:ea typeface="新細明體" charset="-120"/>
              </a:rPr>
              <a:t> '</a:t>
            </a:r>
            <a:r>
              <a:rPr lang="en-US" altLang="zh-TW" sz="2100" b="1" dirty="0" smtClean="0">
                <a:latin typeface="Courier New" pitchFamily="49" charset="0"/>
                <a:ea typeface="新細明體" charset="-120"/>
              </a:rPr>
              <a:t>Z</a:t>
            </a:r>
            <a:r>
              <a:rPr lang="en-US" altLang="zh-TW" sz="2100" dirty="0" smtClean="0">
                <a:ea typeface="新細明體" charset="-120"/>
              </a:rPr>
              <a:t>', '</a:t>
            </a:r>
            <a:r>
              <a:rPr lang="en-US" altLang="zh-TW" sz="2100" b="1" dirty="0" smtClean="0">
                <a:latin typeface="Courier New" pitchFamily="49" charset="0"/>
                <a:ea typeface="新細明體" charset="-120"/>
              </a:rPr>
              <a:t>a</a:t>
            </a:r>
            <a:r>
              <a:rPr lang="en-US" altLang="zh-TW" sz="2100" dirty="0" smtClean="0">
                <a:ea typeface="新細明體" charset="-120"/>
              </a:rPr>
              <a:t>' </a:t>
            </a:r>
            <a:r>
              <a:rPr lang="en-US" altLang="zh-TW" sz="2100" dirty="0" smtClean="0">
                <a:latin typeface="Times New Roman" pitchFamily="18" charset="0"/>
                <a:ea typeface="新細明體" charset="-120"/>
              </a:rPr>
              <a:t>–</a:t>
            </a:r>
            <a:r>
              <a:rPr lang="en-US" altLang="zh-TW" sz="2100" dirty="0" smtClean="0">
                <a:ea typeface="新細明體" charset="-120"/>
              </a:rPr>
              <a:t> '</a:t>
            </a:r>
            <a:r>
              <a:rPr lang="en-US" altLang="zh-TW" sz="2100" b="1" dirty="0" smtClean="0">
                <a:latin typeface="Courier New" pitchFamily="49" charset="0"/>
                <a:ea typeface="新細明體" charset="-120"/>
              </a:rPr>
              <a:t>z</a:t>
            </a:r>
            <a:r>
              <a:rPr lang="en-US" altLang="zh-TW" sz="2100" dirty="0" smtClean="0">
                <a:ea typeface="新細明體" charset="-120"/>
              </a:rPr>
              <a:t>')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zh-TW" sz="2100" dirty="0" smtClean="0">
                <a:ea typeface="新細明體" charset="-120"/>
              </a:rPr>
              <a:t>Digits ('</a:t>
            </a:r>
            <a:r>
              <a:rPr lang="en-US" altLang="zh-TW" sz="2100" b="1" dirty="0" smtClean="0">
                <a:latin typeface="Courier New" pitchFamily="49" charset="0"/>
                <a:ea typeface="新細明體" charset="-120"/>
              </a:rPr>
              <a:t>0</a:t>
            </a:r>
            <a:r>
              <a:rPr lang="en-US" altLang="zh-TW" sz="2100" dirty="0" smtClean="0">
                <a:ea typeface="新細明體" charset="-120"/>
              </a:rPr>
              <a:t>' </a:t>
            </a:r>
            <a:r>
              <a:rPr lang="en-US" altLang="zh-TW" sz="2100" dirty="0" smtClean="0">
                <a:latin typeface="Times New Roman" pitchFamily="18" charset="0"/>
                <a:ea typeface="新細明體" charset="-120"/>
              </a:rPr>
              <a:t>–</a:t>
            </a:r>
            <a:r>
              <a:rPr lang="en-US" altLang="zh-TW" sz="2100" dirty="0" smtClean="0">
                <a:ea typeface="新細明體" charset="-120"/>
              </a:rPr>
              <a:t> '</a:t>
            </a:r>
            <a:r>
              <a:rPr lang="en-US" altLang="zh-TW" sz="2100" b="1" dirty="0" smtClean="0">
                <a:latin typeface="Courier New" pitchFamily="49" charset="0"/>
                <a:ea typeface="新細明體" charset="-120"/>
              </a:rPr>
              <a:t>9</a:t>
            </a:r>
            <a:r>
              <a:rPr lang="en-US" altLang="zh-TW" sz="2100" dirty="0" smtClean="0">
                <a:ea typeface="新細明體" charset="-120"/>
              </a:rPr>
              <a:t>')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zh-TW" sz="2100" dirty="0" smtClean="0">
                <a:ea typeface="新細明體" charset="-120"/>
              </a:rPr>
              <a:t>Underscore characters ('</a:t>
            </a:r>
            <a:r>
              <a:rPr lang="en-US" altLang="zh-TW" sz="2100" b="1" dirty="0" smtClean="0">
                <a:latin typeface="Courier New" pitchFamily="49" charset="0"/>
                <a:ea typeface="新細明體" charset="-120"/>
              </a:rPr>
              <a:t>_</a:t>
            </a:r>
            <a:r>
              <a:rPr lang="en-US" altLang="zh-TW" sz="2100" dirty="0" smtClean="0">
                <a:ea typeface="新細明體" charset="-120"/>
              </a:rPr>
              <a:t>')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2400" dirty="0" smtClean="0">
                <a:ea typeface="新細明體" charset="-120"/>
              </a:rPr>
              <a:t>First character cannot be a digit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2400" dirty="0" smtClean="0">
                <a:ea typeface="新細明體" charset="-120"/>
              </a:rPr>
              <a:t>Cannot be one of the reserved words</a:t>
            </a:r>
            <a:endParaRPr lang="en-US" altLang="zh-TW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00290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615363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3.2. Reserved Words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775" y="1047750"/>
            <a:ext cx="8680450" cy="1574800"/>
          </a:xfrm>
        </p:spPr>
        <p:txBody>
          <a:bodyPr/>
          <a:lstStyle/>
          <a:p>
            <a:pPr eaLnBrk="1" hangingPunct="1"/>
            <a:r>
              <a:rPr lang="en-US" altLang="zh-TW" sz="2800" i="1" dirty="0" smtClean="0">
                <a:solidFill>
                  <a:srgbClr val="0070C0"/>
                </a:solidFill>
                <a:ea typeface="新細明體" charset="-120"/>
              </a:rPr>
              <a:t>Reserved words</a:t>
            </a:r>
            <a:r>
              <a:rPr lang="en-US" altLang="zh-TW" sz="2800" dirty="0" smtClean="0">
                <a:ea typeface="新細明體" charset="-120"/>
              </a:rPr>
              <a:t> or </a:t>
            </a:r>
            <a:r>
              <a:rPr lang="en-US" altLang="zh-TW" sz="2800" i="1" dirty="0" smtClean="0">
                <a:solidFill>
                  <a:srgbClr val="0070C0"/>
                </a:solidFill>
                <a:ea typeface="新細明體" charset="-120"/>
              </a:rPr>
              <a:t>keywords</a:t>
            </a:r>
            <a:r>
              <a:rPr lang="en-US" altLang="zh-TW" sz="2800" dirty="0" smtClean="0">
                <a:solidFill>
                  <a:srgbClr val="0070C0"/>
                </a:solidFill>
                <a:ea typeface="新細明體" charset="-120"/>
              </a:rPr>
              <a:t> </a:t>
            </a:r>
            <a:r>
              <a:rPr lang="en-US" altLang="zh-TW" sz="2800" dirty="0" smtClean="0">
                <a:ea typeface="新細明體" charset="-120"/>
              </a:rPr>
              <a:t>are names that </a:t>
            </a:r>
            <a:r>
              <a:rPr lang="en-US" altLang="zh-TW" sz="2800" u="sng" dirty="0" smtClean="0">
                <a:ea typeface="新細明體" charset="-120"/>
              </a:rPr>
              <a:t>have special meaning in the C language</a:t>
            </a:r>
            <a:r>
              <a:rPr lang="en-US" altLang="zh-TW" sz="2800" dirty="0" smtClean="0">
                <a:ea typeface="新細明體" charset="-120"/>
              </a:rPr>
              <a:t>.</a:t>
            </a:r>
          </a:p>
          <a:p>
            <a:pPr eaLnBrk="1" hangingPunct="1"/>
            <a:endParaRPr lang="en-US" altLang="zh-TW" sz="1600" dirty="0" smtClean="0">
              <a:ea typeface="新細明體" charset="-120"/>
            </a:endParaRPr>
          </a:p>
          <a:p>
            <a:pPr eaLnBrk="1" hangingPunct="1"/>
            <a:endParaRPr lang="en-US" altLang="zh-TW" sz="2000" dirty="0" smtClean="0">
              <a:ea typeface="新細明體" charset="-120"/>
            </a:endParaRPr>
          </a:p>
        </p:txBody>
      </p:sp>
      <p:graphicFrame>
        <p:nvGraphicFramePr>
          <p:cNvPr id="8" name="Group 1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7127417"/>
              </p:ext>
            </p:extLst>
          </p:nvPr>
        </p:nvGraphicFramePr>
        <p:xfrm>
          <a:off x="577850" y="2468563"/>
          <a:ext cx="8180387" cy="3200400"/>
        </p:xfrm>
        <a:graphic>
          <a:graphicData uri="http://schemas.openxmlformats.org/drawingml/2006/table">
            <a:tbl>
              <a:tblPr/>
              <a:tblGrid>
                <a:gridCol w="1637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5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5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7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6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auto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do</a:t>
                      </a:r>
                    </a:p>
                  </a:txBody>
                  <a:tcPr marL="91441" marR="9144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goto</a:t>
                      </a:r>
                    </a:p>
                  </a:txBody>
                  <a:tcPr marL="91441" marR="9144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signed</a:t>
                      </a:r>
                    </a:p>
                  </a:txBody>
                  <a:tcPr marL="91441" marR="9144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unsigned</a:t>
                      </a:r>
                    </a:p>
                  </a:txBody>
                  <a:tcPr marL="91441" marR="9144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6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break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double</a:t>
                      </a:r>
                    </a:p>
                  </a:txBody>
                  <a:tcPr marL="91441" marR="9144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if</a:t>
                      </a:r>
                    </a:p>
                  </a:txBody>
                  <a:tcPr marL="91441" marR="9144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sizeof</a:t>
                      </a:r>
                    </a:p>
                  </a:txBody>
                  <a:tcPr marL="91441" marR="9144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void</a:t>
                      </a:r>
                    </a:p>
                  </a:txBody>
                  <a:tcPr marL="91441" marR="9144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6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case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else</a:t>
                      </a:r>
                    </a:p>
                  </a:txBody>
                  <a:tcPr marL="91441" marR="9144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int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charset="-120"/>
                        <a:cs typeface="Consolas" panose="020B0609020204030204" pitchFamily="49" charset="0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static</a:t>
                      </a:r>
                    </a:p>
                  </a:txBody>
                  <a:tcPr marL="91441" marR="9144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volatile</a:t>
                      </a:r>
                    </a:p>
                  </a:txBody>
                  <a:tcPr marL="91441" marR="9144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6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char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enum</a:t>
                      </a:r>
                    </a:p>
                  </a:txBody>
                  <a:tcPr marL="91441" marR="9144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long</a:t>
                      </a:r>
                    </a:p>
                  </a:txBody>
                  <a:tcPr marL="91441" marR="9144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struct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charset="-120"/>
                        <a:cs typeface="Consolas" panose="020B0609020204030204" pitchFamily="49" charset="0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while</a:t>
                      </a:r>
                    </a:p>
                  </a:txBody>
                  <a:tcPr marL="91441" marR="9144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6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const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extern</a:t>
                      </a:r>
                    </a:p>
                  </a:txBody>
                  <a:tcPr marL="91441" marR="9144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register</a:t>
                      </a:r>
                    </a:p>
                  </a:txBody>
                  <a:tcPr marL="91441" marR="9144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switch</a:t>
                      </a:r>
                    </a:p>
                  </a:txBody>
                  <a:tcPr marL="91441" marR="9144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charset="-120"/>
                        <a:cs typeface="Consolas" panose="020B0609020204030204" pitchFamily="49" charset="0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6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continue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float</a:t>
                      </a:r>
                    </a:p>
                  </a:txBody>
                  <a:tcPr marL="91441" marR="9144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return</a:t>
                      </a:r>
                    </a:p>
                  </a:txBody>
                  <a:tcPr marL="91441" marR="9144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typedef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charset="-120"/>
                        <a:cs typeface="Consolas" panose="020B0609020204030204" pitchFamily="49" charset="0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charset="-120"/>
                        <a:cs typeface="Consolas" panose="020B0609020204030204" pitchFamily="49" charset="0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6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default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for</a:t>
                      </a:r>
                    </a:p>
                  </a:txBody>
                  <a:tcPr marL="91441" marR="9144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short</a:t>
                      </a:r>
                    </a:p>
                  </a:txBody>
                  <a:tcPr marL="91441" marR="9144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charset="-120"/>
                          <a:cs typeface="Consolas" panose="020B0609020204030204" pitchFamily="49" charset="0"/>
                        </a:rPr>
                        <a:t>union</a:t>
                      </a:r>
                    </a:p>
                  </a:txBody>
                  <a:tcPr marL="91441" marR="9144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charset="-120"/>
                        <a:cs typeface="Consolas" panose="020B0609020204030204" pitchFamily="49" charset="0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2345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14909BA-0870-4F79-AC56-EEAC84CFA030}" type="slidenum">
              <a:rPr lang="zh-TW" altLang="en-US" sz="1000" smtClean="0">
                <a:ea typeface="新細明體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zh-TW" sz="1000" smtClean="0">
              <a:ea typeface="新細明體" charset="-12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3.3. Predefined Identifiers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3638"/>
            <a:ext cx="8455025" cy="4570412"/>
          </a:xfrm>
        </p:spPr>
        <p:txBody>
          <a:bodyPr/>
          <a:lstStyle/>
          <a:p>
            <a:pPr eaLnBrk="1" hangingPunct="1"/>
            <a:r>
              <a:rPr lang="en-US" altLang="zh-TW" i="1" dirty="0" smtClean="0">
                <a:solidFill>
                  <a:srgbClr val="0070C0"/>
                </a:solidFill>
                <a:ea typeface="新細明體" charset="-120"/>
              </a:rPr>
              <a:t>Predefined identifier</a:t>
            </a:r>
            <a:r>
              <a:rPr lang="en-US" altLang="zh-TW" dirty="0" smtClean="0">
                <a:ea typeface="新細明體" charset="-120"/>
              </a:rPr>
              <a:t>s are identifiers that</a:t>
            </a:r>
            <a:r>
              <a:rPr lang="en-US" altLang="zh-TW" dirty="0" smtClean="0">
                <a:solidFill>
                  <a:srgbClr val="FF3300"/>
                </a:solidFill>
                <a:ea typeface="新細明體" charset="-120"/>
              </a:rPr>
              <a:t> </a:t>
            </a:r>
            <a:r>
              <a:rPr lang="en-US" altLang="zh-TW" dirty="0" smtClean="0">
                <a:ea typeface="新細明體" charset="-120"/>
              </a:rPr>
              <a:t>have already been used.</a:t>
            </a:r>
          </a:p>
          <a:p>
            <a:pPr lvl="1" eaLnBrk="1" hangingPunct="1"/>
            <a:r>
              <a:rPr lang="en-US" altLang="zh-TW" dirty="0" smtClean="0">
                <a:ea typeface="新細明體" charset="-120"/>
              </a:rPr>
              <a:t>e.g., </a:t>
            </a:r>
            <a:r>
              <a:rPr lang="en-US" altLang="zh-TW" b="1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main</a:t>
            </a:r>
            <a:r>
              <a:rPr lang="en-US" altLang="zh-TW" dirty="0" smtClean="0">
                <a:ea typeface="新細明體" charset="-12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printf</a:t>
            </a:r>
            <a:r>
              <a:rPr lang="en-US" altLang="zh-TW" dirty="0" smtClean="0">
                <a:ea typeface="新細明體" charset="-120"/>
              </a:rPr>
              <a:t>, </a:t>
            </a:r>
            <a:r>
              <a:rPr lang="en-US" altLang="zh-TW" b="1" dirty="0" err="1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scanf</a:t>
            </a:r>
            <a:endParaRPr lang="en-US" altLang="zh-TW" b="1" dirty="0" smtClean="0"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lvl="1" eaLnBrk="1" hangingPunct="1"/>
            <a:endParaRPr lang="en-US" altLang="zh-TW" b="1" dirty="0" smtClean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u="sng" dirty="0" smtClean="0">
                <a:ea typeface="新細明體" charset="-120"/>
              </a:rPr>
              <a:t>Avoid using them as identifiers</a:t>
            </a:r>
            <a:r>
              <a:rPr lang="en-US" altLang="zh-TW" dirty="0" smtClean="0">
                <a:ea typeface="新細明體" charset="-120"/>
              </a:rPr>
              <a:t> in your program</a:t>
            </a:r>
          </a:p>
          <a:p>
            <a:pPr eaLnBrk="1" hangingPunct="1">
              <a:lnSpc>
                <a:spcPct val="90000"/>
              </a:lnSpc>
            </a:pPr>
            <a:endParaRPr lang="en-US" altLang="zh-TW" sz="1800" dirty="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1800" dirty="0" smtClean="0">
              <a:ea typeface="新細明體" charset="-120"/>
            </a:endParaRPr>
          </a:p>
          <a:p>
            <a:pPr lvl="1" eaLnBrk="1" hangingPunct="1"/>
            <a:endParaRPr lang="en-US" altLang="zh-TW" sz="2800" b="1" dirty="0" smtClean="0">
              <a:latin typeface="Courier New" pitchFamily="49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97536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3ABAC2A-BDB1-418E-B481-FD0D707EEB48}" type="slidenum">
              <a:rPr lang="zh-TW" altLang="en-US" sz="1000" smtClean="0">
                <a:ea typeface="新細明體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zh-TW" sz="1000" smtClean="0">
              <a:ea typeface="新細明體" charset="-12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55575" y="76200"/>
            <a:ext cx="8493125" cy="9144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Naming Variables (Exercise)</a:t>
            </a:r>
            <a:endParaRPr lang="en-US" altLang="zh-TW" sz="2800" dirty="0" smtClean="0">
              <a:ea typeface="新細明體" charset="-12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09563" y="1739900"/>
            <a:ext cx="4032250" cy="4492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$</a:t>
            </a:r>
            <a:r>
              <a:rPr lang="en-US" altLang="zh-TW" sz="2400" dirty="0" err="1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abc</a:t>
            </a: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_1_abc_1_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1_1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Domain-name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URL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2400" dirty="0" err="1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int</a:t>
            </a:r>
            <a:endParaRPr lang="en-US" altLang="zh-TW" sz="2400" dirty="0"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main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2400" dirty="0" err="1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Int</a:t>
            </a:r>
            <a:endParaRPr lang="en-US" altLang="zh-TW" sz="2400" dirty="0"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32bits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269875" y="1141413"/>
            <a:ext cx="69167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TW" b="0" dirty="0">
                <a:ea typeface="新細明體" charset="-120"/>
              </a:rPr>
              <a:t>Which of the following are </a:t>
            </a:r>
            <a:r>
              <a:rPr lang="en-US" altLang="zh-TW" b="0" dirty="0">
                <a:solidFill>
                  <a:srgbClr val="FF3300"/>
                </a:solidFill>
                <a:ea typeface="新細明體" charset="-120"/>
              </a:rPr>
              <a:t>valid</a:t>
            </a:r>
            <a:r>
              <a:rPr lang="en-US" altLang="zh-TW" b="0" dirty="0">
                <a:ea typeface="新細明體" charset="-120"/>
              </a:rPr>
              <a:t> identifiers?</a:t>
            </a:r>
          </a:p>
        </p:txBody>
      </p:sp>
      <p:sp>
        <p:nvSpPr>
          <p:cNvPr id="22534" name="Rectangle 8"/>
          <p:cNvSpPr>
            <a:spLocks noChangeArrowheads="1"/>
          </p:cNvSpPr>
          <p:nvPr/>
        </p:nvSpPr>
        <p:spPr bwMode="auto">
          <a:xfrm>
            <a:off x="4495800" y="1700213"/>
            <a:ext cx="4032250" cy="4492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AutoNum type="arabicPeriod" startAt="11"/>
            </a:pPr>
            <a:r>
              <a:rPr lang="en-US" altLang="zh-TW" sz="2400" dirty="0" err="1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printf</a:t>
            </a: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 startAt="11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engg1110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 startAt="11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engg_1110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 startAt="11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_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 startAt="11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A100xC200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 startAt="11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tab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 startAt="11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include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 startAt="11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VARIABLE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 startAt="11"/>
            </a:pPr>
            <a:r>
              <a:rPr lang="en-US" altLang="zh-TW" sz="2400" dirty="0" err="1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www_yahoo_com</a:t>
            </a:r>
            <a:endParaRPr lang="en-US" altLang="zh-TW" sz="2400" dirty="0"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 startAt="11"/>
            </a:pP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Hong Kong</a:t>
            </a:r>
          </a:p>
        </p:txBody>
      </p:sp>
    </p:spTree>
    <p:extLst>
      <p:ext uri="{BB962C8B-B14F-4D97-AF65-F5344CB8AC3E}">
        <p14:creationId xmlns:p14="http://schemas.microsoft.com/office/powerpoint/2010/main" val="2991022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DEEF364-2F5A-4256-9D29-599DE94F5358}" type="slidenum">
              <a:rPr lang="zh-TW" altLang="en-US" sz="1000" smtClean="0">
                <a:ea typeface="新細明體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zh-TW" sz="1000" smtClean="0">
              <a:ea typeface="新細明體" charset="-12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55575" y="76200"/>
            <a:ext cx="8493125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3.4. Naming Conventions (Guidelines)</a:t>
            </a:r>
            <a:endParaRPr lang="en-US" altLang="zh-TW" sz="2800" dirty="0" smtClean="0">
              <a:ea typeface="新細明體" charset="-120"/>
            </a:endParaRPr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123950"/>
            <a:ext cx="8915400" cy="5222875"/>
          </a:xfrm>
          <a:noFill/>
        </p:spPr>
        <p:txBody>
          <a:bodyPr/>
          <a:lstStyle/>
          <a:p>
            <a:pPr eaLnBrk="1" hangingPunct="1"/>
            <a:r>
              <a:rPr lang="en-US" altLang="zh-TW" sz="2800" dirty="0" smtClean="0">
                <a:ea typeface="新細明體" charset="-120"/>
              </a:rPr>
              <a:t>Be meaningful</a:t>
            </a:r>
          </a:p>
          <a:p>
            <a:pPr lvl="1" eaLnBrk="1" hangingPunct="1"/>
            <a:r>
              <a:rPr lang="en-US" altLang="zh-TW" sz="2400" dirty="0" smtClean="0">
                <a:ea typeface="新細明體" charset="-120"/>
              </a:rPr>
              <a:t>Avoid names like: </a:t>
            </a: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a</a:t>
            </a:r>
            <a:r>
              <a:rPr lang="en-US" altLang="zh-TW" sz="2400" dirty="0" smtClean="0">
                <a:ea typeface="新細明體" charset="-120"/>
              </a:rPr>
              <a:t>, </a:t>
            </a: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b</a:t>
            </a:r>
            <a:r>
              <a:rPr lang="en-US" altLang="zh-TW" sz="2400" dirty="0" smtClean="0">
                <a:ea typeface="新細明體" charset="-120"/>
              </a:rPr>
              <a:t>, </a:t>
            </a: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c</a:t>
            </a:r>
            <a:r>
              <a:rPr lang="en-US" altLang="zh-TW" sz="2400" dirty="0" smtClean="0">
                <a:ea typeface="新細明體" charset="-120"/>
              </a:rPr>
              <a:t>, </a:t>
            </a: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d</a:t>
            </a:r>
            <a:r>
              <a:rPr lang="en-US" altLang="zh-TW" sz="2400" dirty="0" smtClean="0">
                <a:ea typeface="新細明體" charset="-120"/>
              </a:rPr>
              <a:t>, </a:t>
            </a: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a1</a:t>
            </a:r>
            <a:r>
              <a:rPr lang="en-US" altLang="zh-TW" sz="2400" dirty="0" smtClean="0">
                <a:ea typeface="新細明體" charset="-120"/>
              </a:rPr>
              <a:t>, </a:t>
            </a: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a2</a:t>
            </a:r>
            <a:r>
              <a:rPr lang="en-US" altLang="zh-TW" sz="2400" dirty="0" smtClean="0">
                <a:ea typeface="新細明體" charset="-120"/>
              </a:rPr>
              <a:t>, </a:t>
            </a: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a3</a:t>
            </a:r>
            <a:r>
              <a:rPr lang="en-US" altLang="zh-TW" sz="2400" dirty="0" smtClean="0">
                <a:ea typeface="新細明體" charset="-120"/>
              </a:rPr>
              <a:t>, 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xyz</a:t>
            </a:r>
          </a:p>
          <a:p>
            <a:pPr lvl="1" eaLnBrk="1" hangingPunct="1"/>
            <a:endParaRPr lang="en-US" altLang="zh-TW" sz="2000" u="sng" dirty="0" smtClean="0">
              <a:ea typeface="新細明體" charset="-120"/>
            </a:endParaRPr>
          </a:p>
          <a:p>
            <a:pPr eaLnBrk="1" hangingPunct="1"/>
            <a:r>
              <a:rPr lang="en-US" altLang="zh-TW" sz="2800" dirty="0" smtClean="0">
                <a:ea typeface="新細明體" charset="-120"/>
              </a:rPr>
              <a:t>Be consistent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interest_rate</a:t>
            </a:r>
            <a:r>
              <a:rPr lang="en-US" altLang="zh-TW" sz="2400" dirty="0" smtClean="0">
                <a:ea typeface="新細明體" charset="-120"/>
              </a:rPr>
              <a:t> (Use underscore in place of space)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400" dirty="0" smtClean="0">
                <a:ea typeface="新細明體" charset="-120"/>
              </a:rPr>
              <a:t>		or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400" b="1" dirty="0" err="1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interestRate</a:t>
            </a:r>
            <a:r>
              <a:rPr lang="en-US" altLang="zh-TW" sz="2400" dirty="0" smtClean="0">
                <a:ea typeface="新細明體" charset="-120"/>
              </a:rPr>
              <a:t> (</a:t>
            </a:r>
            <a:r>
              <a:rPr lang="en-US" altLang="zh-TW" sz="2400" i="1" u="sng" dirty="0" err="1" smtClean="0">
                <a:ea typeface="新細明體" charset="-120"/>
              </a:rPr>
              <a:t>camel</a:t>
            </a:r>
            <a:r>
              <a:rPr lang="en-US" altLang="zh-TW" sz="2400" i="1" dirty="0" err="1" smtClean="0">
                <a:ea typeface="新細明體" charset="-120"/>
              </a:rPr>
              <a:t>Case</a:t>
            </a:r>
            <a:r>
              <a:rPr lang="en-US" altLang="zh-TW" sz="2400" dirty="0" smtClean="0">
                <a:ea typeface="新細明體" charset="-120"/>
              </a:rPr>
              <a:t> – Mixed case starting with lower case)</a:t>
            </a:r>
          </a:p>
          <a:p>
            <a:pPr lvl="1" eaLnBrk="1" hangingPunct="1"/>
            <a:endParaRPr lang="en-US" altLang="zh-TW" sz="2000" dirty="0" smtClean="0">
              <a:ea typeface="新細明體" charset="-120"/>
            </a:endParaRPr>
          </a:p>
          <a:p>
            <a:pPr eaLnBrk="1" hangingPunct="1"/>
            <a:r>
              <a:rPr lang="en-US" altLang="zh-TW" sz="2800" dirty="0" smtClean="0">
                <a:ea typeface="新細明體" charset="-120"/>
              </a:rPr>
              <a:t>Avoid using names with all uppercase letters</a:t>
            </a:r>
          </a:p>
          <a:p>
            <a:pPr lvl="1" eaLnBrk="1" hangingPunct="1"/>
            <a:r>
              <a:rPr lang="en-US" altLang="zh-TW" sz="2400" dirty="0" smtClean="0">
                <a:ea typeface="新細明體" charset="-120"/>
              </a:rPr>
              <a:t>They are usually used for </a:t>
            </a:r>
            <a:r>
              <a:rPr lang="en-US" altLang="zh-TW" sz="2400" i="1" dirty="0" smtClean="0">
                <a:ea typeface="新細明體" charset="-120"/>
              </a:rPr>
              <a:t>named constants</a:t>
            </a:r>
            <a:endParaRPr lang="en-US" altLang="zh-TW" sz="2400" dirty="0" smtClean="0">
              <a:ea typeface="新細明體" charset="-120"/>
            </a:endParaRPr>
          </a:p>
        </p:txBody>
      </p:sp>
      <p:sp>
        <p:nvSpPr>
          <p:cNvPr id="2" name="AutoShape 2" descr="Image result for cam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upload.wikimedia.org/wikipedia/commons/8/82/2011_Trampeltier_1528.JPG" title="A picture of a camel illustrating the idea of camel-Case in naming convention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419600"/>
            <a:ext cx="1536857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78268" y="5663625"/>
            <a:ext cx="7189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Image source</a:t>
            </a:r>
            <a:r>
              <a:rPr lang="en-US" sz="1600" dirty="0"/>
              <a:t>: </a:t>
            </a:r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commons.wikimedia.org/wiki/File:2011_Trampeltier_1528.JPG</a:t>
            </a:r>
            <a:endParaRPr lang="en-US" sz="1600" dirty="0" smtClean="0"/>
          </a:p>
          <a:p>
            <a:pPr algn="r"/>
            <a:r>
              <a:rPr lang="en-US" sz="1600" dirty="0" smtClean="0"/>
              <a:t>Author: </a:t>
            </a:r>
            <a:r>
              <a:rPr lang="en-US" sz="1600" dirty="0" smtClean="0">
                <a:hlinkClick r:id="rId4" tooltip="User:J. Patrick Fischer"/>
              </a:rPr>
              <a:t>J. Patrick Fischer</a:t>
            </a:r>
            <a:r>
              <a:rPr lang="en-US" sz="1600" dirty="0" smtClean="0"/>
              <a:t>; License: </a:t>
            </a:r>
            <a:r>
              <a:rPr lang="en-US" sz="1600" dirty="0" smtClean="0">
                <a:hlinkClick r:id="rId5"/>
              </a:rPr>
              <a:t>CC BY-SA 3.0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981361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87A10E8-5EDA-40AD-9BAA-ACCA89E3C66C}" type="slidenum">
              <a:rPr lang="zh-TW" altLang="en-US" sz="1000" smtClean="0">
                <a:ea typeface="新細明體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zh-TW" sz="1000" smtClean="0">
              <a:ea typeface="新細明體" charset="-12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539163" cy="838200"/>
          </a:xfrm>
        </p:spPr>
        <p:txBody>
          <a:bodyPr/>
          <a:lstStyle/>
          <a:p>
            <a:pPr eaLnBrk="1" hangingPunct="1"/>
            <a:r>
              <a:rPr lang="en-US" altLang="zh-TW" b="1" dirty="0" smtClean="0">
                <a:ea typeface="新細明體" charset="-120"/>
              </a:rPr>
              <a:t>4. Numeric and String Constants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1047750"/>
            <a:ext cx="8524875" cy="52228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TW" b="1" u="sng" dirty="0" smtClean="0">
                <a:ea typeface="新細明體" charset="-120"/>
              </a:rPr>
              <a:t>Key concepts</a:t>
            </a:r>
          </a:p>
          <a:p>
            <a:pPr eaLnBrk="1" hangingPunct="1">
              <a:defRPr/>
            </a:pPr>
            <a:r>
              <a:rPr lang="en-US" altLang="zh-TW" dirty="0" smtClean="0">
                <a:ea typeface="新細明體" charset="-120"/>
              </a:rPr>
              <a:t>How to represent numbers and strings?</a:t>
            </a:r>
          </a:p>
          <a:p>
            <a:pPr eaLnBrk="1" hangingPunct="1">
              <a:defRPr/>
            </a:pPr>
            <a:endParaRPr lang="en-US" altLang="zh-TW" dirty="0">
              <a:ea typeface="新細明體" charset="-120"/>
            </a:endParaRPr>
          </a:p>
          <a:p>
            <a:pPr eaLnBrk="1" hangingPunct="1">
              <a:defRPr/>
            </a:pPr>
            <a:r>
              <a:rPr lang="en-US" altLang="zh-TW" dirty="0" smtClean="0">
                <a:ea typeface="新細明體" charset="-120"/>
              </a:rPr>
              <a:t>Two types of numbers</a:t>
            </a:r>
          </a:p>
          <a:p>
            <a:pPr lvl="1" eaLnBrk="1" hangingPunct="1">
              <a:defRPr/>
            </a:pPr>
            <a:r>
              <a:rPr lang="en-US" altLang="zh-TW" dirty="0" smtClean="0">
                <a:ea typeface="新細明體" charset="-120"/>
              </a:rPr>
              <a:t>Integers</a:t>
            </a:r>
          </a:p>
          <a:p>
            <a:pPr lvl="1" eaLnBrk="1" hangingPunct="1">
              <a:defRPr/>
            </a:pPr>
            <a:r>
              <a:rPr lang="en-US" altLang="zh-TW" dirty="0" smtClean="0">
                <a:ea typeface="新細明體" charset="-120"/>
              </a:rPr>
              <a:t>Floating point numbers</a:t>
            </a:r>
          </a:p>
        </p:txBody>
      </p:sp>
    </p:spTree>
    <p:extLst>
      <p:ext uri="{BB962C8B-B14F-4D97-AF65-F5344CB8AC3E}">
        <p14:creationId xmlns:p14="http://schemas.microsoft.com/office/powerpoint/2010/main" val="26260754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EB51F42-D570-4A6C-95E3-86DA557EF53E}" type="slidenum">
              <a:rPr lang="zh-TW" altLang="en-US" sz="1000" smtClean="0">
                <a:ea typeface="新細明體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zh-TW" sz="1000" smtClean="0">
              <a:ea typeface="新細明體" charset="-12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59825" cy="914400"/>
          </a:xfrm>
        </p:spPr>
        <p:txBody>
          <a:bodyPr>
            <a:normAutofit/>
          </a:bodyPr>
          <a:lstStyle/>
          <a:p>
            <a:pPr eaLnBrk="1" hangingPunct="1">
              <a:tabLst>
                <a:tab pos="6227763" algn="l"/>
              </a:tabLst>
            </a:pPr>
            <a:r>
              <a:rPr lang="en-US" altLang="zh-TW" sz="4000" dirty="0" smtClean="0">
                <a:ea typeface="新細明體" charset="-120"/>
              </a:rPr>
              <a:t>4.1. Numeric Constant</a:t>
            </a:r>
            <a:endParaRPr lang="en-US" altLang="zh-TW" sz="2800" dirty="0" smtClean="0">
              <a:ea typeface="新細明體" charset="-120"/>
            </a:endParaRP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123950"/>
            <a:ext cx="8534400" cy="541655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Integers (type </a:t>
            </a:r>
            <a:r>
              <a:rPr lang="en-US" altLang="zh-TW" dirty="0" err="1" smtClean="0">
                <a:solidFill>
                  <a:srgbClr val="0070C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int</a:t>
            </a:r>
            <a:r>
              <a:rPr lang="en-US" altLang="zh-TW" dirty="0" smtClean="0">
                <a:ea typeface="新細明體" charset="-120"/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zh-TW" b="1" dirty="0" smtClean="0">
                <a:solidFill>
                  <a:srgbClr val="0000CC"/>
                </a:solidFill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2400" dirty="0" smtClean="0">
                <a:solidFill>
                  <a:srgbClr val="0000CC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0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, </a:t>
            </a:r>
            <a:r>
              <a:rPr lang="en-US" altLang="zh-TW" sz="2400" dirty="0" smtClean="0">
                <a:solidFill>
                  <a:srgbClr val="0000CC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-100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, </a:t>
            </a:r>
            <a:r>
              <a:rPr lang="en-US" altLang="zh-TW" sz="2400" dirty="0" smtClean="0">
                <a:solidFill>
                  <a:srgbClr val="0000CC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2048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, </a:t>
            </a:r>
            <a:r>
              <a:rPr lang="en-US" altLang="zh-TW" sz="2400" dirty="0" smtClean="0">
                <a:solidFill>
                  <a:srgbClr val="0000CC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203139, 1000000</a:t>
            </a:r>
            <a:endParaRPr lang="en-US" altLang="zh-TW" dirty="0" smtClean="0">
              <a:solidFill>
                <a:srgbClr val="0000CC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b="1" dirty="0" smtClean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	</a:t>
            </a:r>
            <a:endParaRPr lang="en-US" altLang="zh-TW" sz="1800" dirty="0" smtClean="0">
              <a:solidFill>
                <a:schemeClr val="hlink"/>
              </a:solidFill>
              <a:latin typeface="Courier New" pitchFamily="49" charset="0"/>
              <a:ea typeface="新細明體" charset="-120"/>
            </a:endParaRP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Floating point numbers (type </a:t>
            </a:r>
            <a:r>
              <a:rPr lang="en-US" altLang="zh-TW" dirty="0" smtClean="0">
                <a:solidFill>
                  <a:srgbClr val="0070C0"/>
                </a:solidFill>
                <a:latin typeface="Consolas" pitchFamily="49" charset="0"/>
                <a:ea typeface="新細明體" charset="-120"/>
              </a:rPr>
              <a:t>double</a:t>
            </a:r>
            <a:r>
              <a:rPr lang="en-US" altLang="zh-TW" dirty="0" smtClean="0">
                <a:ea typeface="新細明體" charset="-120"/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zh-TW" b="1" dirty="0" smtClean="0">
                <a:solidFill>
                  <a:srgbClr val="0000CC"/>
                </a:solidFill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2400" dirty="0" smtClean="0">
                <a:solidFill>
                  <a:srgbClr val="0000CC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0.0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, </a:t>
            </a:r>
            <a:r>
              <a:rPr lang="en-US" altLang="zh-TW" sz="2400" dirty="0" smtClean="0">
                <a:solidFill>
                  <a:srgbClr val="0000CC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-10.2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, </a:t>
            </a:r>
            <a:r>
              <a:rPr lang="en-US" altLang="zh-TW" sz="2400" dirty="0" smtClean="0">
                <a:solidFill>
                  <a:srgbClr val="0000CC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3.1416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,</a:t>
            </a:r>
            <a:r>
              <a:rPr lang="en-US" altLang="zh-TW" sz="2400" dirty="0" smtClean="0">
                <a:solidFill>
                  <a:schemeClr val="hlink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 </a:t>
            </a:r>
            <a:r>
              <a:rPr lang="en-US" altLang="zh-TW" sz="2400" dirty="0" smtClean="0">
                <a:solidFill>
                  <a:srgbClr val="0000CC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.244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 </a:t>
            </a:r>
            <a:endParaRPr lang="en-US" altLang="zh-TW" dirty="0" smtClean="0">
              <a:solidFill>
                <a:srgbClr val="0000CC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lvl="1" eaLnBrk="1" hangingPunct="1"/>
            <a:endParaRPr lang="en-US" altLang="zh-TW" sz="1800" b="1" dirty="0" smtClean="0">
              <a:solidFill>
                <a:schemeClr val="hlink"/>
              </a:solidFill>
              <a:latin typeface="Courier New" pitchFamily="49" charset="0"/>
              <a:ea typeface="新細明體" charset="-120"/>
            </a:endParaRP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A </a:t>
            </a:r>
            <a:r>
              <a:rPr lang="en-US" altLang="zh-TW" u="sng" dirty="0" smtClean="0">
                <a:ea typeface="新細明體" charset="-120"/>
              </a:rPr>
              <a:t>decimal point</a:t>
            </a:r>
            <a:r>
              <a:rPr lang="en-US" altLang="zh-TW" dirty="0" smtClean="0">
                <a:ea typeface="新細明體" charset="-120"/>
              </a:rPr>
              <a:t> makes a big difference!</a:t>
            </a:r>
          </a:p>
          <a:p>
            <a:pPr lvl="1" eaLnBrk="1" hangingPunct="1"/>
            <a:r>
              <a:rPr lang="en-US" altLang="zh-TW" sz="2600" b="1" dirty="0" smtClean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10</a:t>
            </a:r>
            <a:r>
              <a:rPr lang="en-US" altLang="zh-TW" sz="26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 </a:t>
            </a:r>
            <a:r>
              <a:rPr lang="en-US" altLang="zh-TW" sz="2600" dirty="0" smtClean="0">
                <a:ea typeface="新細明體" charset="-120"/>
              </a:rPr>
              <a:t>is treated as an </a:t>
            </a:r>
            <a:r>
              <a:rPr lang="en-US" altLang="zh-TW" sz="2600" u="sng" dirty="0" smtClean="0">
                <a:ea typeface="新細明體" charset="-120"/>
              </a:rPr>
              <a:t>integer.</a:t>
            </a:r>
          </a:p>
          <a:p>
            <a:pPr lvl="1" eaLnBrk="1" hangingPunct="1"/>
            <a:r>
              <a:rPr lang="en-US" altLang="zh-TW" sz="2600" b="1" dirty="0" smtClean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10.0</a:t>
            </a:r>
            <a:r>
              <a:rPr lang="en-US" altLang="zh-TW" sz="2600" dirty="0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 </a:t>
            </a:r>
            <a:r>
              <a:rPr lang="en-US" altLang="zh-TW" sz="2600" dirty="0" smtClean="0">
                <a:ea typeface="新細明體" charset="-120"/>
              </a:rPr>
              <a:t>is treated as a </a:t>
            </a:r>
            <a:r>
              <a:rPr lang="en-US" altLang="zh-TW" sz="2600" u="sng" dirty="0" smtClean="0">
                <a:ea typeface="新細明體" charset="-120"/>
              </a:rPr>
              <a:t>floating point number.</a:t>
            </a:r>
          </a:p>
          <a:p>
            <a:pPr lvl="1" eaLnBrk="1" hangingPunct="1"/>
            <a:r>
              <a:rPr lang="en-US" altLang="zh-TW" sz="2600" dirty="0" smtClean="0">
                <a:ea typeface="新細明體" charset="-120"/>
              </a:rPr>
              <a:t>Integers and floating point numbers are handled differently in C.</a:t>
            </a:r>
          </a:p>
        </p:txBody>
      </p:sp>
    </p:spTree>
    <p:extLst>
      <p:ext uri="{BB962C8B-B14F-4D97-AF65-F5344CB8AC3E}">
        <p14:creationId xmlns:p14="http://schemas.microsoft.com/office/powerpoint/2010/main" val="32153332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7F6773-AEDA-4C2D-8643-ADF55FAD1F5B}" type="slidenum">
              <a:rPr lang="zh-TW" altLang="en-US" sz="1000" smtClean="0">
                <a:ea typeface="新細明體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zh-TW" sz="1000" smtClean="0">
              <a:ea typeface="新細明體" charset="-12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4000" dirty="0" smtClean="0">
                <a:ea typeface="新細明體" charset="-120"/>
              </a:rPr>
              <a:t>4.2. String Constant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9838"/>
            <a:ext cx="8493125" cy="51085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2800" dirty="0" smtClean="0">
                <a:ea typeface="新細明體" charset="-120"/>
              </a:rPr>
              <a:t>Enclosed by a pair of double-quote characters (</a:t>
            </a:r>
            <a:r>
              <a:rPr lang="en-US" altLang="zh-TW" sz="2800" b="1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"</a:t>
            </a:r>
            <a:r>
              <a:rPr lang="en-US" altLang="zh-TW" sz="2800" dirty="0" smtClean="0">
                <a:ea typeface="新細明體" charset="-120"/>
              </a:rPr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400" dirty="0" smtClean="0">
                <a:ea typeface="新細明體" charset="-120"/>
              </a:rPr>
              <a:t>e.g.:</a:t>
            </a:r>
            <a:r>
              <a:rPr lang="en-US" altLang="zh-TW" sz="2400" b="1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"0123456789"</a:t>
            </a:r>
            <a:r>
              <a:rPr lang="en-US" altLang="zh-TW" sz="2400" dirty="0" smtClean="0">
                <a:latin typeface="Courier New" pitchFamily="49" charset="0"/>
                <a:ea typeface="新細明體" charset="-120"/>
              </a:rPr>
              <a:t>,</a:t>
            </a:r>
            <a:r>
              <a:rPr lang="en-US" altLang="zh-TW" sz="2400" dirty="0" smtClean="0">
                <a:solidFill>
                  <a:srgbClr val="99CCFF"/>
                </a:solidFill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"\n"</a:t>
            </a:r>
            <a:r>
              <a:rPr lang="en-US" altLang="zh-TW" sz="2400" dirty="0" smtClean="0">
                <a:latin typeface="Courier New" pitchFamily="49" charset="0"/>
                <a:ea typeface="新細明體" charset="-120"/>
              </a:rPr>
              <a:t>,</a:t>
            </a:r>
            <a:r>
              <a:rPr lang="en-US" altLang="zh-TW" sz="2400" dirty="0" smtClean="0">
                <a:solidFill>
                  <a:srgbClr val="99CCFF"/>
                </a:solidFill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"Hello World!"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800" dirty="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800" dirty="0" smtClean="0">
                <a:ea typeface="新細明體" charset="-120"/>
              </a:rPr>
              <a:t>Some characters need to be expressed as </a:t>
            </a:r>
            <a:r>
              <a:rPr lang="en-US" altLang="zh-TW" sz="2800" i="1" dirty="0" smtClean="0">
                <a:solidFill>
                  <a:srgbClr val="0070C0"/>
                </a:solidFill>
                <a:ea typeface="新細明體" charset="-120"/>
              </a:rPr>
              <a:t>escaped sequences</a:t>
            </a:r>
            <a:r>
              <a:rPr lang="en-US" altLang="zh-TW" sz="2800" dirty="0" smtClean="0">
                <a:ea typeface="新細明體" charset="-120"/>
              </a:rPr>
              <a:t> in a string constant.</a:t>
            </a:r>
          </a:p>
          <a:p>
            <a:pPr marL="457200" lvl="1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 smtClean="0">
                <a:ea typeface="新細明體" charset="-120"/>
              </a:rPr>
              <a:t>e.g.,</a:t>
            </a:r>
            <a:endParaRPr lang="en-US" altLang="zh-TW" sz="2400" dirty="0">
              <a:ea typeface="新細明體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dirty="0" smtClean="0">
              <a:ea typeface="新細明體" charset="-12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671661"/>
              </p:ext>
            </p:extLst>
          </p:nvPr>
        </p:nvGraphicFramePr>
        <p:xfrm>
          <a:off x="1730375" y="3775075"/>
          <a:ext cx="6067425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0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solidFill>
                            <a:schemeClr val="bg1"/>
                          </a:solidFill>
                        </a:rPr>
                        <a:t>Escaped Sequence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Character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1" marR="914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kern="1200" baseline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\\</a:t>
                      </a:r>
                      <a:endParaRPr lang="en-US" sz="2000" b="1" kern="1200" baseline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Backslash</a:t>
                      </a:r>
                      <a:r>
                        <a:rPr lang="en-US" sz="2000" baseline="0" dirty="0" smtClean="0"/>
                        <a:t> (</a:t>
                      </a:r>
                      <a:r>
                        <a:rPr lang="en-US" sz="2000" b="1" baseline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2000" baseline="0" dirty="0" smtClean="0"/>
                        <a:t>)</a:t>
                      </a:r>
                      <a:endParaRPr lang="en-US" sz="2000" dirty="0"/>
                    </a:p>
                  </a:txBody>
                  <a:tcPr marL="91431" marR="914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kern="1200" baseline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\"</a:t>
                      </a:r>
                      <a:endParaRPr lang="en-US" sz="2000" b="1" kern="1200" baseline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Double quote (</a:t>
                      </a:r>
                      <a:r>
                        <a:rPr lang="en-US" sz="2000" b="1" kern="1200" baseline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91431" marR="9143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kern="1200" baseline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\n</a:t>
                      </a:r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Newline</a:t>
                      </a:r>
                      <a:endParaRPr lang="en-US" sz="2000" dirty="0"/>
                    </a:p>
                  </a:txBody>
                  <a:tcPr marL="91431" marR="9143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kern="1200" baseline="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\t</a:t>
                      </a:r>
                      <a:endParaRPr lang="en-US" sz="2000" b="1" kern="1200" baseline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1431" marR="91431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Tab</a:t>
                      </a:r>
                      <a:endParaRPr lang="en-US" sz="2000" dirty="0"/>
                    </a:p>
                  </a:txBody>
                  <a:tcPr marL="91431" marR="9143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056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AF6FEFB-87F6-499D-86DF-BCD71986CD7D}" type="slidenum">
              <a:rPr lang="zh-TW" altLang="en-US" sz="1000" smtClean="0">
                <a:ea typeface="新細明體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zh-TW" sz="1000" smtClean="0">
              <a:ea typeface="新細明體" charset="-12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615363" cy="685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4000" dirty="0" smtClean="0">
                <a:ea typeface="新細明體" charset="-120"/>
              </a:rPr>
              <a:t>4.2. String Constant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799"/>
            <a:ext cx="8493125" cy="528161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2800" dirty="0" smtClean="0">
                <a:ea typeface="新細明體" charset="-120"/>
              </a:rPr>
              <a:t>e.g.:  This string constant</a:t>
            </a:r>
          </a:p>
          <a:p>
            <a:pPr marL="457200" lvl="1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 smtClean="0">
                <a:solidFill>
                  <a:srgbClr val="0000FF"/>
                </a:solidFill>
                <a:latin typeface="Consolas" pitchFamily="49" charset="0"/>
                <a:ea typeface="新細明體" charset="-120"/>
              </a:rPr>
              <a:t>	"\\ is \"</a:t>
            </a:r>
            <a:r>
              <a:rPr lang="en-US" altLang="zh-TW" sz="2400" dirty="0" err="1" smtClean="0">
                <a:solidFill>
                  <a:srgbClr val="0000FF"/>
                </a:solidFill>
                <a:latin typeface="Consolas" pitchFamily="49" charset="0"/>
                <a:ea typeface="新細明體" charset="-120"/>
              </a:rPr>
              <a:t>blackslash</a:t>
            </a:r>
            <a:r>
              <a:rPr lang="en-US" altLang="zh-TW" sz="2400" dirty="0" smtClean="0">
                <a:solidFill>
                  <a:srgbClr val="0000FF"/>
                </a:solidFill>
                <a:latin typeface="Consolas" pitchFamily="49" charset="0"/>
                <a:ea typeface="新細明體" charset="-120"/>
              </a:rPr>
              <a:t>\" and / is \"slash\""</a:t>
            </a:r>
          </a:p>
          <a:p>
            <a:pPr marL="457200" lvl="1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TW" sz="2400" dirty="0" smtClean="0">
              <a:ea typeface="新細明體" charset="-12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800" dirty="0">
                <a:ea typeface="新細明體" charset="-120"/>
              </a:rPr>
              <a:t> </a:t>
            </a:r>
            <a:r>
              <a:rPr lang="en-US" altLang="zh-TW" sz="2800" dirty="0" smtClean="0">
                <a:ea typeface="新細明體" charset="-120"/>
              </a:rPr>
              <a:t>   represents the following string</a:t>
            </a:r>
            <a:endParaRPr lang="en-US" altLang="zh-TW" sz="2800" dirty="0" smtClean="0">
              <a:solidFill>
                <a:schemeClr val="folHlink"/>
              </a:solidFill>
              <a:ea typeface="新細明體" charset="-12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TW" sz="2400" dirty="0" smtClean="0">
                <a:solidFill>
                  <a:schemeClr val="folHlink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		\ is "backslash" and / is "slash"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TW" sz="1600" b="1" dirty="0" smtClean="0">
              <a:solidFill>
                <a:srgbClr val="0000FF"/>
              </a:solidFill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dirty="0" smtClean="0">
              <a:solidFill>
                <a:srgbClr val="0000FF"/>
              </a:solidFill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800" dirty="0" smtClean="0">
                <a:ea typeface="新細明體" charset="-120"/>
              </a:rPr>
              <a:t>A string constant cannot span multiple lines.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en-US" altLang="zh-TW" sz="2400" dirty="0" smtClean="0">
                <a:ea typeface="新細明體" charset="-120"/>
                <a:sym typeface="Wingdings 2" pitchFamily="18" charset="2"/>
              </a:rPr>
              <a:t>	</a:t>
            </a:r>
            <a:r>
              <a:rPr lang="en-US" altLang="zh-TW" sz="2400" dirty="0" smtClean="0">
                <a:solidFill>
                  <a:srgbClr val="FF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  <a:sym typeface="Wingdings 2" pitchFamily="18" charset="2"/>
              </a:rPr>
              <a:t>"The first line.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en-US" altLang="zh-TW" sz="2400" dirty="0" smtClean="0">
                <a:solidFill>
                  <a:srgbClr val="FF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  <a:sym typeface="Wingdings 2" pitchFamily="18" charset="2"/>
              </a:rPr>
              <a:t> 	 The second line."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  <a:sym typeface="Wingdings 2" pitchFamily="18" charset="2"/>
              </a:rPr>
              <a:t> 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  <a:sym typeface="Wingdings 2" pitchFamily="18" charset="2"/>
              </a:rPr>
              <a:t>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  <a:defRPr/>
            </a:pPr>
            <a:endParaRPr lang="en-US" altLang="zh-TW" sz="2400" dirty="0" smtClean="0"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  <a:sym typeface="Wingdings 2" pitchFamily="18" charset="2"/>
            </a:endParaRP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en-US" altLang="zh-TW" sz="2400" dirty="0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  <a:sym typeface="Wingdings 2" pitchFamily="18" charset="2"/>
              </a:rPr>
              <a:t>	</a:t>
            </a:r>
            <a:r>
              <a:rPr lang="en-US" altLang="zh-TW" sz="240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  <a:sym typeface="Wingdings 2" pitchFamily="18" charset="2"/>
              </a:rPr>
              <a:t>"The first line.\</a:t>
            </a:r>
            <a:r>
              <a:rPr lang="en-US" altLang="zh-TW" sz="2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  <a:sym typeface="Wingdings 2" pitchFamily="18" charset="2"/>
              </a:rPr>
              <a:t>nThe</a:t>
            </a:r>
            <a:r>
              <a:rPr lang="en-US" altLang="zh-TW" sz="240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  <a:sym typeface="Wingdings 2" pitchFamily="18" charset="2"/>
              </a:rPr>
              <a:t> second line." 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  <a:sym typeface="Wingdings 2" pitchFamily="18" charset="2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  <a:sym typeface="Wingdings 2" pitchFamily="18" charset="2"/>
              </a:rPr>
              <a:t></a:t>
            </a:r>
          </a:p>
        </p:txBody>
      </p:sp>
    </p:spTree>
    <p:extLst>
      <p:ext uri="{BB962C8B-B14F-4D97-AF65-F5344CB8AC3E}">
        <p14:creationId xmlns:p14="http://schemas.microsoft.com/office/powerpoint/2010/main" val="39171426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1050F53-1524-48D2-9ACB-AEF8D269A1FF}" type="slidenum">
              <a:rPr lang="zh-TW" altLang="en-US" sz="1000" smtClean="0">
                <a:ea typeface="新細明體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zh-TW" sz="1000" smtClean="0">
              <a:ea typeface="新細明體" charset="-12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539163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b="1" dirty="0" smtClean="0">
                <a:ea typeface="新細明體" charset="-120"/>
              </a:rPr>
              <a:t>5. Console Input and Output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1047750"/>
            <a:ext cx="8524875" cy="52228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TW" b="1" u="sng" dirty="0" smtClean="0">
                <a:ea typeface="新細明體" charset="-120"/>
              </a:rPr>
              <a:t>Key concept</a:t>
            </a:r>
          </a:p>
          <a:p>
            <a:pPr eaLnBrk="1" hangingPunct="1">
              <a:defRPr/>
            </a:pPr>
            <a:r>
              <a:rPr lang="en-US" altLang="zh-TW" dirty="0" smtClean="0">
                <a:ea typeface="新細明體" charset="-120"/>
              </a:rPr>
              <a:t>How to read integers and floating point numbers from a user?</a:t>
            </a:r>
          </a:p>
          <a:p>
            <a:pPr eaLnBrk="1" hangingPunct="1">
              <a:defRPr/>
            </a:pPr>
            <a:endParaRPr lang="en-US" altLang="zh-TW" dirty="0">
              <a:ea typeface="新細明體" charset="-120"/>
            </a:endParaRPr>
          </a:p>
          <a:p>
            <a:pPr>
              <a:defRPr/>
            </a:pPr>
            <a:r>
              <a:rPr lang="en-US" altLang="zh-TW" dirty="0" smtClean="0">
                <a:ea typeface="新細明體" charset="-120"/>
              </a:rPr>
              <a:t>How to format floating numbers in the output?</a:t>
            </a:r>
          </a:p>
        </p:txBody>
      </p:sp>
    </p:spTree>
    <p:extLst>
      <p:ext uri="{BB962C8B-B14F-4D97-AF65-F5344CB8AC3E}">
        <p14:creationId xmlns:p14="http://schemas.microsoft.com/office/powerpoint/2010/main" val="5405359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zh-TW" b="1" dirty="0" smtClean="0">
                <a:ea typeface="新細明體" charset="-120"/>
              </a:rPr>
              <a:t>1. Overview of C Language</a:t>
            </a: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546100" y="888842"/>
            <a:ext cx="8604250" cy="38417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#include &lt;</a:t>
            </a:r>
            <a:r>
              <a:rPr kumimoji="1" lang="en-US" altLang="zh-TW" sz="2000" dirty="0" err="1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stdio.h</a:t>
            </a:r>
            <a:r>
              <a:rPr kumimoji="1" lang="en-US" altLang="zh-TW" sz="2000" dirty="0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000" dirty="0">
              <a:solidFill>
                <a:srgbClr val="CC6600"/>
              </a:solidFill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 err="1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int</a:t>
            </a:r>
            <a:r>
              <a:rPr kumimoji="1" lang="en-US" altLang="zh-TW" sz="2000" dirty="0">
                <a:solidFill>
                  <a:srgbClr val="CC66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 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main(</a:t>
            </a:r>
            <a:r>
              <a:rPr kumimoji="1" lang="en-US" altLang="zh-TW" sz="2000" dirty="0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void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  </a:t>
            </a:r>
            <a:r>
              <a:rPr kumimoji="1" lang="en-US" altLang="zh-TW" sz="2000" dirty="0" err="1">
                <a:latin typeface="Consolas" pitchFamily="49" charset="0"/>
                <a:ea typeface="新細明體" charset="-120"/>
                <a:cs typeface="Consolas" pitchFamily="49" charset="0"/>
              </a:rPr>
              <a:t>printf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(</a:t>
            </a:r>
            <a:r>
              <a:rPr kumimoji="1" lang="en-US" altLang="zh-TW" sz="2000" dirty="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"Hello, world!\n"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  </a:t>
            </a:r>
            <a:r>
              <a:rPr kumimoji="1" lang="en-US" altLang="zh-TW" sz="2000" dirty="0" err="1">
                <a:latin typeface="Consolas" pitchFamily="49" charset="0"/>
                <a:ea typeface="新細明體" charset="-120"/>
                <a:cs typeface="Consolas" pitchFamily="49" charset="0"/>
              </a:rPr>
              <a:t>printf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(</a:t>
            </a:r>
            <a:r>
              <a:rPr kumimoji="1" lang="en-US" altLang="zh-TW" sz="2000" dirty="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"Hello, universe!\n"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000" dirty="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  </a:t>
            </a:r>
            <a:r>
              <a:rPr kumimoji="1" lang="en-US" altLang="zh-TW" sz="2000" dirty="0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return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 </a:t>
            </a:r>
            <a:r>
              <a:rPr kumimoji="1" lang="en-US" altLang="zh-TW" sz="2000" dirty="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0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}</a:t>
            </a:r>
          </a:p>
        </p:txBody>
      </p:sp>
      <p:sp>
        <p:nvSpPr>
          <p:cNvPr id="4100" name="Rectangle 6"/>
          <p:cNvSpPr>
            <a:spLocks noChangeArrowheads="1"/>
          </p:cNvSpPr>
          <p:nvPr/>
        </p:nvSpPr>
        <p:spPr bwMode="auto">
          <a:xfrm>
            <a:off x="0" y="888842"/>
            <a:ext cx="539750" cy="38417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2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3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4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4725829"/>
            <a:ext cx="9144000" cy="884238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82880" bIns="91440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Hello, world!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kumimoji="1" lang="en-US" altLang="zh-TW" sz="2000" dirty="0">
                <a:solidFill>
                  <a:srgbClr val="0000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Hello, universe!</a:t>
            </a:r>
          </a:p>
        </p:txBody>
      </p:sp>
      <p:sp>
        <p:nvSpPr>
          <p:cNvPr id="4102" name="Rectangle 12"/>
          <p:cNvSpPr>
            <a:spLocks noChangeArrowheads="1"/>
          </p:cNvSpPr>
          <p:nvPr/>
        </p:nvSpPr>
        <p:spPr bwMode="auto">
          <a:xfrm>
            <a:off x="5375275" y="888842"/>
            <a:ext cx="3636963" cy="45307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 b="0" dirty="0">
                <a:latin typeface="+mn-lt"/>
                <a:ea typeface="新細明體" charset="-120"/>
              </a:rPr>
              <a:t>Basic structure of a C program: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400" b="0" dirty="0">
              <a:ea typeface="新細明體" charset="-12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400" b="0" dirty="0">
              <a:ea typeface="新細明體" charset="-12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400" b="0" dirty="0">
              <a:ea typeface="新細明體" charset="-12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400" b="0" dirty="0">
              <a:ea typeface="新細明體" charset="-12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400" b="0" dirty="0">
              <a:ea typeface="新細明體" charset="-12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400" b="0" dirty="0">
              <a:ea typeface="新細明體" charset="-12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400" b="0" dirty="0">
              <a:ea typeface="新細明體" charset="-12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400" b="0" dirty="0">
              <a:ea typeface="新細明體" charset="-12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 b="0" dirty="0">
                <a:latin typeface="+mn-lt"/>
                <a:ea typeface="新細明體" charset="-120"/>
              </a:rPr>
              <a:t>Statements are executed sequentially.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83250" y="1876267"/>
            <a:ext cx="3117850" cy="25542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TW" sz="1600" dirty="0">
                <a:solidFill>
                  <a:srgbClr val="FF00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#include &lt;</a:t>
            </a:r>
            <a:r>
              <a:rPr kumimoji="1" lang="en-US" altLang="zh-TW" sz="1600" dirty="0" err="1">
                <a:solidFill>
                  <a:srgbClr val="FF00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stdio.h</a:t>
            </a:r>
            <a:r>
              <a:rPr kumimoji="1" lang="en-US" altLang="zh-TW" sz="1600" dirty="0">
                <a:solidFill>
                  <a:srgbClr val="FF00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&gt;</a:t>
            </a:r>
          </a:p>
          <a:p>
            <a:pPr eaLnBrk="1" hangingPunct="1">
              <a:defRPr/>
            </a:pPr>
            <a:endParaRPr kumimoji="1" lang="en-US" altLang="zh-TW" sz="1600" dirty="0">
              <a:solidFill>
                <a:srgbClr val="FF0000"/>
              </a:solidFill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eaLnBrk="1" hangingPunct="1">
              <a:defRPr/>
            </a:pPr>
            <a:r>
              <a:rPr kumimoji="1" lang="en-US" altLang="zh-TW" sz="1600" dirty="0" err="1">
                <a:solidFill>
                  <a:srgbClr val="FF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int</a:t>
            </a:r>
            <a:r>
              <a:rPr kumimoji="1" lang="en-US" altLang="zh-TW" sz="1600" dirty="0">
                <a:solidFill>
                  <a:srgbClr val="FF00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 main(void)</a:t>
            </a:r>
          </a:p>
          <a:p>
            <a:pPr eaLnBrk="1" hangingPunct="1">
              <a:defRPr/>
            </a:pPr>
            <a:r>
              <a:rPr kumimoji="1" lang="en-US" altLang="zh-TW" sz="1600" dirty="0">
                <a:solidFill>
                  <a:srgbClr val="FF00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{</a:t>
            </a:r>
          </a:p>
          <a:p>
            <a:pPr eaLnBrk="1" hangingPunct="1">
              <a:defRPr/>
            </a:pPr>
            <a:r>
              <a:rPr kumimoji="1" lang="en-US" altLang="zh-TW" sz="1600" dirty="0">
                <a:latin typeface="Consolas" pitchFamily="49" charset="0"/>
                <a:ea typeface="新細明體" charset="-120"/>
                <a:cs typeface="Consolas" pitchFamily="49" charset="0"/>
              </a:rPr>
              <a:t>  statement_1;</a:t>
            </a:r>
          </a:p>
          <a:p>
            <a:pPr eaLnBrk="1" hangingPunct="1">
              <a:defRPr/>
            </a:pPr>
            <a:r>
              <a:rPr kumimoji="1" lang="en-US" altLang="zh-TW" sz="1600" dirty="0">
                <a:latin typeface="Consolas" pitchFamily="49" charset="0"/>
                <a:ea typeface="新細明體" charset="-120"/>
                <a:cs typeface="Consolas" pitchFamily="49" charset="0"/>
              </a:rPr>
              <a:t>  statement_2;</a:t>
            </a:r>
          </a:p>
          <a:p>
            <a:pPr eaLnBrk="1" hangingPunct="1">
              <a:defRPr/>
            </a:pPr>
            <a:r>
              <a:rPr kumimoji="1" lang="en-US" altLang="zh-TW" sz="1600" dirty="0">
                <a:latin typeface="Consolas" pitchFamily="49" charset="0"/>
                <a:ea typeface="新細明體" charset="-120"/>
                <a:cs typeface="Consolas" pitchFamily="49" charset="0"/>
              </a:rPr>
              <a:t>  …</a:t>
            </a:r>
          </a:p>
          <a:p>
            <a:pPr eaLnBrk="1" hangingPunct="1">
              <a:defRPr/>
            </a:pPr>
            <a:endParaRPr kumimoji="1" lang="en-US" altLang="zh-TW" sz="1600" dirty="0">
              <a:solidFill>
                <a:srgbClr val="FF0000"/>
              </a:solidFill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eaLnBrk="1" hangingPunct="1">
              <a:defRPr/>
            </a:pPr>
            <a:r>
              <a:rPr kumimoji="1" lang="en-US" altLang="zh-TW" sz="1600" dirty="0">
                <a:solidFill>
                  <a:srgbClr val="FF00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  return 0;</a:t>
            </a:r>
          </a:p>
          <a:p>
            <a:pPr eaLnBrk="1" hangingPunct="1">
              <a:defRPr/>
            </a:pPr>
            <a:r>
              <a:rPr kumimoji="1" lang="en-US" altLang="zh-TW" sz="1600" dirty="0">
                <a:solidFill>
                  <a:srgbClr val="FF00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7237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9B0576-F153-4066-AAB9-195B87F14636}" type="slidenum">
              <a:rPr lang="zh-TW" altLang="en-US" sz="1000" smtClean="0">
                <a:ea typeface="新細明體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zh-TW" sz="1000" smtClean="0">
              <a:ea typeface="新細明體" charset="-120"/>
            </a:endParaRP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539750" y="0"/>
            <a:ext cx="8604250" cy="43894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#include &lt;</a:t>
            </a:r>
            <a:r>
              <a:rPr kumimoji="1" lang="en-US" altLang="zh-TW" sz="2000" dirty="0" err="1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stdio.h</a:t>
            </a:r>
            <a:r>
              <a:rPr kumimoji="1" lang="en-US" altLang="zh-TW" sz="2000" dirty="0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000" dirty="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 err="1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int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 main(</a:t>
            </a:r>
            <a:r>
              <a:rPr kumimoji="1" lang="en-US" altLang="zh-TW" sz="2000" dirty="0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void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  </a:t>
            </a:r>
            <a:r>
              <a:rPr kumimoji="1" lang="en-US" altLang="zh-TW" sz="2000" dirty="0" err="1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int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 num1;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000" dirty="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  </a:t>
            </a:r>
            <a:r>
              <a:rPr kumimoji="1" lang="en-US" altLang="zh-TW" sz="2000" dirty="0" err="1">
                <a:latin typeface="Consolas" pitchFamily="49" charset="0"/>
                <a:ea typeface="新細明體" charset="-120"/>
                <a:cs typeface="Consolas" pitchFamily="49" charset="0"/>
              </a:rPr>
              <a:t>printf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(</a:t>
            </a:r>
            <a:r>
              <a:rPr kumimoji="1" lang="en-US" altLang="zh-TW" sz="2000" dirty="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"Enter an integer:\n"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  </a:t>
            </a:r>
            <a:r>
              <a:rPr kumimoji="1" lang="en-US" altLang="zh-TW" sz="2000" dirty="0" err="1">
                <a:latin typeface="Consolas" pitchFamily="49" charset="0"/>
                <a:ea typeface="新細明體" charset="-120"/>
                <a:cs typeface="Consolas" pitchFamily="49" charset="0"/>
              </a:rPr>
              <a:t>scanf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(</a:t>
            </a:r>
            <a:r>
              <a:rPr kumimoji="1" lang="en-US" altLang="zh-TW" sz="2000" dirty="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"%d"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, </a:t>
            </a:r>
            <a:r>
              <a:rPr kumimoji="1" lang="en-US" altLang="zh-TW" sz="2000" dirty="0">
                <a:solidFill>
                  <a:srgbClr val="FF00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&amp;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num1);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  </a:t>
            </a:r>
            <a:r>
              <a:rPr kumimoji="1" lang="en-US" altLang="zh-TW" sz="2000" dirty="0" err="1">
                <a:latin typeface="Consolas" pitchFamily="49" charset="0"/>
                <a:ea typeface="新細明體" charset="-120"/>
                <a:cs typeface="Consolas" pitchFamily="49" charset="0"/>
              </a:rPr>
              <a:t>printf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(</a:t>
            </a:r>
            <a:r>
              <a:rPr kumimoji="1" lang="en-US" altLang="zh-TW" sz="2000" dirty="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"num1 = %d\n"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, num1);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  </a:t>
            </a:r>
            <a:r>
              <a:rPr kumimoji="1" lang="en-US" altLang="zh-TW" sz="2000" dirty="0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return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 </a:t>
            </a:r>
            <a:r>
              <a:rPr kumimoji="1" lang="en-US" altLang="zh-TW" sz="2000" dirty="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0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}</a:t>
            </a: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14605" y="5656262"/>
            <a:ext cx="79883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latin typeface="+mn-lt"/>
                <a:ea typeface="新細明體" charset="-120"/>
              </a:rPr>
              <a:t>Example 5.1: </a:t>
            </a:r>
            <a:r>
              <a:rPr lang="en-US" altLang="zh-TW" sz="2000" b="0" dirty="0">
                <a:latin typeface="+mn-lt"/>
                <a:ea typeface="新細明體" charset="-120"/>
              </a:rPr>
              <a:t>Reading an integer from </a:t>
            </a:r>
            <a:r>
              <a:rPr lang="en-US" altLang="zh-TW" sz="2000" b="0" dirty="0" smtClean="0">
                <a:latin typeface="+mn-lt"/>
                <a:ea typeface="新細明體" charset="-120"/>
              </a:rPr>
              <a:t>a user</a:t>
            </a:r>
            <a:r>
              <a:rPr lang="en-US" altLang="zh-TW" sz="2000" b="0" dirty="0">
                <a:latin typeface="+mn-lt"/>
                <a:ea typeface="新細明體" charset="-120"/>
              </a:rPr>
              <a:t>.</a:t>
            </a:r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0" y="0"/>
            <a:ext cx="539750" cy="43894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2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3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4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14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4410075"/>
            <a:ext cx="9144000" cy="1150938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82880" bIns="91440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Enter an integer: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kumimoji="1"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123</a:t>
            </a:r>
            <a:r>
              <a:rPr kumimoji="1"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  <a:sym typeface="Symbol" pitchFamily="18" charset="2"/>
              </a:rPr>
              <a:t>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kumimoji="1" lang="en-US" altLang="zh-TW" sz="20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  <a:sym typeface="Wingdings 3" pitchFamily="18" charset="2"/>
              </a:rPr>
              <a:t>num1 = 123</a:t>
            </a:r>
          </a:p>
        </p:txBody>
      </p:sp>
    </p:spTree>
    <p:extLst>
      <p:ext uri="{BB962C8B-B14F-4D97-AF65-F5344CB8AC3E}">
        <p14:creationId xmlns:p14="http://schemas.microsoft.com/office/powerpoint/2010/main" val="34419858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1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Example 5.1 explained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TW" sz="2800" dirty="0" err="1" smtClean="0">
                <a:latin typeface="Consolas" pitchFamily="49" charset="0"/>
                <a:ea typeface="新細明體" charset="-120"/>
                <a:cs typeface="Consolas" pitchFamily="49" charset="0"/>
              </a:rPr>
              <a:t>scanf</a:t>
            </a:r>
            <a:r>
              <a:rPr lang="en-US" altLang="zh-TW" sz="28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(</a:t>
            </a:r>
            <a:r>
              <a:rPr lang="en-US" altLang="zh-TW" sz="2800" dirty="0" smtClean="0">
                <a:solidFill>
                  <a:srgbClr val="0099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"%d"</a:t>
            </a:r>
            <a:r>
              <a:rPr lang="en-US" altLang="zh-TW" sz="28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, </a:t>
            </a:r>
            <a:r>
              <a:rPr lang="en-US" altLang="zh-TW" sz="2800" dirty="0" smtClean="0">
                <a:solidFill>
                  <a:srgbClr val="FF00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&amp;</a:t>
            </a:r>
            <a:r>
              <a:rPr lang="en-US" altLang="zh-TW" sz="28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num1);</a:t>
            </a:r>
          </a:p>
          <a:p>
            <a:pPr lvl="1" eaLnBrk="1" hangingPunct="1"/>
            <a:r>
              <a:rPr lang="en-US" altLang="zh-TW" sz="2400" dirty="0" smtClean="0">
                <a:ea typeface="新細明體" charset="-120"/>
                <a:cs typeface="Consolas" pitchFamily="49" charset="0"/>
              </a:rPr>
              <a:t>A single </a:t>
            </a:r>
            <a:r>
              <a:rPr lang="en-US" altLang="zh-TW" sz="2400" dirty="0">
                <a:solidFill>
                  <a:srgbClr val="0070C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%d</a:t>
            </a:r>
            <a:r>
              <a:rPr lang="en-US" altLang="zh-TW" sz="2400" dirty="0" smtClean="0">
                <a:ea typeface="新細明體" charset="-120"/>
                <a:cs typeface="Consolas" pitchFamily="49" charset="0"/>
              </a:rPr>
              <a:t> in the format string tells </a:t>
            </a:r>
            <a:r>
              <a:rPr lang="en-US" altLang="zh-TW" sz="2400" dirty="0" err="1" smtClean="0">
                <a:solidFill>
                  <a:srgbClr val="0070C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scanf</a:t>
            </a:r>
            <a:r>
              <a:rPr lang="en-US" altLang="zh-TW" sz="2400" dirty="0" smtClean="0">
                <a:solidFill>
                  <a:srgbClr val="0070C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()</a:t>
            </a:r>
            <a:r>
              <a:rPr lang="en-US" altLang="zh-TW" sz="2400" dirty="0" smtClean="0">
                <a:ea typeface="新細明體" charset="-120"/>
                <a:cs typeface="Consolas" pitchFamily="49" charset="0"/>
              </a:rPr>
              <a:t> to read one integer.</a:t>
            </a:r>
          </a:p>
          <a:p>
            <a:pPr lvl="1" eaLnBrk="1" hangingPunct="1"/>
            <a:r>
              <a:rPr lang="en-US" altLang="zh-TW" sz="2400" dirty="0" smtClean="0">
                <a:ea typeface="新細明體" charset="-120"/>
                <a:cs typeface="Consolas" pitchFamily="49" charset="0"/>
              </a:rPr>
              <a:t>Upon success, the input value is stored in </a:t>
            </a:r>
            <a:r>
              <a:rPr lang="en-US" altLang="zh-TW" sz="2400" dirty="0">
                <a:solidFill>
                  <a:srgbClr val="0070C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num1</a:t>
            </a:r>
            <a:r>
              <a:rPr lang="en-US" altLang="zh-TW" sz="2400" dirty="0" smtClean="0">
                <a:ea typeface="新細明體" charset="-120"/>
                <a:cs typeface="Consolas" pitchFamily="49" charset="0"/>
              </a:rPr>
              <a:t>.</a:t>
            </a:r>
          </a:p>
          <a:p>
            <a:pPr lvl="1" eaLnBrk="1" hangingPunct="1"/>
            <a:r>
              <a:rPr lang="en-US" altLang="zh-TW" sz="2400" dirty="0">
                <a:solidFill>
                  <a:srgbClr val="0070C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&amp; </a:t>
            </a:r>
            <a:r>
              <a:rPr lang="en-US" altLang="zh-TW" sz="2400" dirty="0" smtClean="0">
                <a:ea typeface="新細明體" charset="-120"/>
                <a:cs typeface="Consolas" pitchFamily="49" charset="0"/>
              </a:rPr>
              <a:t>before the variable is a must.</a:t>
            </a:r>
          </a:p>
          <a:p>
            <a:pPr eaLnBrk="1" hangingPunct="1"/>
            <a:endParaRPr lang="en-US" altLang="zh-TW" sz="2400" dirty="0" smtClean="0">
              <a:ea typeface="新細明體" charset="-120"/>
              <a:cs typeface="Consolas" pitchFamily="49" charset="0"/>
            </a:endParaRPr>
          </a:p>
          <a:p>
            <a:pPr eaLnBrk="1" hangingPunct="1"/>
            <a:r>
              <a:rPr lang="en-US" altLang="zh-TW" sz="2800" dirty="0" smtClean="0">
                <a:ea typeface="新細明體" charset="-120"/>
                <a:cs typeface="Consolas" pitchFamily="49" charset="0"/>
              </a:rPr>
              <a:t>Behavior of </a:t>
            </a:r>
            <a:r>
              <a:rPr lang="en-US" altLang="zh-TW" sz="2800" dirty="0" err="1" smtClean="0">
                <a:latin typeface="Consolas" pitchFamily="49" charset="0"/>
                <a:ea typeface="新細明體" charset="-120"/>
                <a:cs typeface="Consolas" pitchFamily="49" charset="0"/>
              </a:rPr>
              <a:t>scanf</a:t>
            </a:r>
            <a:r>
              <a:rPr lang="en-US" altLang="zh-TW" sz="28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()</a:t>
            </a:r>
          </a:p>
          <a:p>
            <a:pPr lvl="1" eaLnBrk="1" hangingPunct="1"/>
            <a:r>
              <a:rPr lang="en-US" altLang="zh-TW" sz="2400" dirty="0" smtClean="0">
                <a:ea typeface="新細明體" charset="-120"/>
                <a:cs typeface="Consolas" pitchFamily="49" charset="0"/>
              </a:rPr>
              <a:t>(Line 8) Execution is paused here while </a:t>
            </a:r>
            <a:r>
              <a:rPr lang="en-US" altLang="zh-TW" sz="2400" dirty="0" err="1">
                <a:solidFill>
                  <a:srgbClr val="0070C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scanf</a:t>
            </a:r>
            <a:r>
              <a:rPr lang="en-US" altLang="zh-TW" sz="2400" dirty="0">
                <a:solidFill>
                  <a:srgbClr val="0070C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()</a:t>
            </a:r>
            <a:r>
              <a:rPr lang="en-US" altLang="zh-TW" sz="2400" dirty="0" smtClean="0">
                <a:ea typeface="新細明體" charset="-120"/>
                <a:cs typeface="Consolas" pitchFamily="49" charset="0"/>
              </a:rPr>
              <a:t> waits for user input.</a:t>
            </a:r>
          </a:p>
          <a:p>
            <a:pPr lvl="1" eaLnBrk="1" hangingPunct="1"/>
            <a:r>
              <a:rPr lang="en-US" altLang="zh-TW" sz="2400" dirty="0" smtClean="0">
                <a:ea typeface="新細明體" charset="-120"/>
                <a:cs typeface="Consolas" pitchFamily="49" charset="0"/>
              </a:rPr>
              <a:t>Program resumes when the user enters a value follows by pressing the "Enter" key (denoted by the symbol '</a:t>
            </a:r>
            <a:r>
              <a:rPr lang="en-US" altLang="zh-TW" sz="2400" dirty="0">
                <a:solidFill>
                  <a:srgbClr val="0070C0"/>
                </a:solidFill>
                <a:latin typeface="Consolas" pitchFamily="49" charset="0"/>
                <a:ea typeface="新細明體" charset="-120"/>
                <a:cs typeface="Consolas" pitchFamily="49" charset="0"/>
                <a:sym typeface="Symbol" pitchFamily="18" charset="2"/>
              </a:rPr>
              <a:t></a:t>
            </a:r>
            <a:r>
              <a:rPr lang="en-US" altLang="zh-TW" sz="2400" dirty="0" smtClean="0">
                <a:ea typeface="新細明體" charset="-120"/>
                <a:cs typeface="Consolas" pitchFamily="49" charset="0"/>
                <a:sym typeface="Symbol" pitchFamily="18" charset="2"/>
              </a:rPr>
              <a:t>' in the sample output).</a:t>
            </a:r>
            <a:endParaRPr lang="en-US" altLang="zh-TW" sz="2400" dirty="0" smtClean="0">
              <a:ea typeface="新細明體" charset="-120"/>
              <a:cs typeface="Consolas" pitchFamily="49" charset="0"/>
            </a:endParaRP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C9CA7EF-8F6C-4FF4-8DA3-32729D21ECB3}" type="slidenum">
              <a:rPr lang="zh-TW" altLang="en-US" sz="1000" smtClean="0">
                <a:ea typeface="新細明體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zh-TW" sz="100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8300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C706374-9455-45B7-8B1E-A0435431E0F5}" type="slidenum">
              <a:rPr lang="zh-TW" altLang="en-US" sz="1000" smtClean="0">
                <a:ea typeface="新細明體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zh-TW" sz="1000" smtClean="0">
              <a:ea typeface="新細明體" charset="-120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539750" y="0"/>
            <a:ext cx="8604250" cy="43894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00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int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main(</a:t>
            </a:r>
            <a:r>
              <a:rPr kumimoji="1" lang="en-US" altLang="zh-TW" sz="2000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void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</a:t>
            </a:r>
            <a:r>
              <a:rPr kumimoji="1" lang="en-US" altLang="zh-TW" sz="2000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int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num1, num2;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00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printf(</a:t>
            </a:r>
            <a:r>
              <a:rPr kumimoji="1" lang="en-US" altLang="zh-TW" sz="200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"Enter two integers:\n"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scanf(</a:t>
            </a:r>
            <a:r>
              <a:rPr kumimoji="1" lang="en-US" altLang="zh-TW" sz="200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"%d%d"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, </a:t>
            </a:r>
            <a:r>
              <a:rPr kumimoji="1" lang="en-US" altLang="zh-TW" sz="2000">
                <a:solidFill>
                  <a:srgbClr val="FF00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&amp;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num1, </a:t>
            </a:r>
            <a:r>
              <a:rPr kumimoji="1" lang="en-US" altLang="zh-TW" sz="2000">
                <a:solidFill>
                  <a:srgbClr val="FF00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&amp;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num2);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printf(</a:t>
            </a:r>
            <a:r>
              <a:rPr kumimoji="1" lang="en-US" altLang="zh-TW" sz="200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"num1 = %d, num2 = %d\n"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, num1, num2);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 </a:t>
            </a:r>
            <a:r>
              <a:rPr kumimoji="1" lang="en-US" altLang="zh-TW" sz="2000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return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 </a:t>
            </a:r>
            <a:r>
              <a:rPr kumimoji="1" lang="en-US" altLang="zh-TW" sz="200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0</a:t>
            </a: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>
                <a:latin typeface="Consolas" pitchFamily="49" charset="0"/>
                <a:ea typeface="新細明體" charset="-120"/>
                <a:cs typeface="Consolas" pitchFamily="49" charset="0"/>
              </a:rPr>
              <a:t>}</a:t>
            </a:r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-19050" y="5875338"/>
            <a:ext cx="79883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latin typeface="+mn-lt"/>
                <a:ea typeface="新細明體" charset="-120"/>
              </a:rPr>
              <a:t>Example 5.2: </a:t>
            </a:r>
            <a:r>
              <a:rPr lang="en-US" altLang="zh-TW" sz="2000" b="0" dirty="0">
                <a:latin typeface="+mn-lt"/>
                <a:ea typeface="新細明體" charset="-120"/>
              </a:rPr>
              <a:t>Reading two integers from the user.</a:t>
            </a:r>
          </a:p>
        </p:txBody>
      </p:sp>
      <p:sp>
        <p:nvSpPr>
          <p:cNvPr id="32773" name="Rectangle 6"/>
          <p:cNvSpPr>
            <a:spLocks noChangeArrowheads="1"/>
          </p:cNvSpPr>
          <p:nvPr/>
        </p:nvSpPr>
        <p:spPr bwMode="auto">
          <a:xfrm>
            <a:off x="0" y="0"/>
            <a:ext cx="539750" cy="43894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2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3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4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14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4410075"/>
            <a:ext cx="4149725" cy="145732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82880" bIns="91440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Enter two integers: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kumimoji="1"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123 456</a:t>
            </a:r>
            <a:r>
              <a:rPr kumimoji="1"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  <a:sym typeface="Symbol" pitchFamily="18" charset="2"/>
              </a:rPr>
              <a:t>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kumimoji="1" lang="en-US" altLang="zh-TW" sz="20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  <a:sym typeface="Wingdings 3" pitchFamily="18" charset="2"/>
              </a:rPr>
              <a:t>num1 = 123, num2 = 456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56175" y="4410075"/>
            <a:ext cx="4187825" cy="145732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82880" bIns="91440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Enter two integers: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kumimoji="1"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123</a:t>
            </a:r>
            <a:r>
              <a:rPr kumimoji="1"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  <a:sym typeface="Symbol" pitchFamily="18" charset="2"/>
              </a:rPr>
              <a:t></a:t>
            </a:r>
            <a:endParaRPr kumimoji="1" lang="en-US" altLang="zh-TW" sz="2000" dirty="0">
              <a:solidFill>
                <a:srgbClr val="0000FF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kumimoji="1"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456</a:t>
            </a:r>
            <a:r>
              <a:rPr kumimoji="1"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  <a:sym typeface="Symbol" pitchFamily="18" charset="2"/>
              </a:rPr>
              <a:t>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kumimoji="1" lang="en-US" altLang="zh-TW" sz="20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  <a:sym typeface="Wingdings 3" pitchFamily="18" charset="2"/>
              </a:rPr>
              <a:t>num1 = 123, num2 = 456</a:t>
            </a:r>
          </a:p>
        </p:txBody>
      </p:sp>
      <p:sp>
        <p:nvSpPr>
          <p:cNvPr id="32776" name="Rectangle 1"/>
          <p:cNvSpPr>
            <a:spLocks noChangeArrowheads="1"/>
          </p:cNvSpPr>
          <p:nvPr/>
        </p:nvSpPr>
        <p:spPr bwMode="auto">
          <a:xfrm>
            <a:off x="4332288" y="4954588"/>
            <a:ext cx="4587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2400" b="0" dirty="0">
                <a:latin typeface="+mn-lt"/>
                <a:ea typeface="新細明體" charset="-120"/>
              </a:rPr>
              <a:t>or</a:t>
            </a:r>
            <a:endParaRPr lang="en-US" altLang="en-US" sz="1800" dirty="0">
              <a:latin typeface="+mn-lt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43246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1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1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2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  <p:bldP spid="8" grpId="0" build="allAtOnce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Example 5.2 explained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TW" sz="2800" dirty="0" err="1" smtClean="0">
                <a:latin typeface="Consolas" pitchFamily="49" charset="0"/>
                <a:ea typeface="新細明體" charset="-120"/>
                <a:cs typeface="Consolas" pitchFamily="49" charset="0"/>
              </a:rPr>
              <a:t>scanf</a:t>
            </a:r>
            <a:r>
              <a:rPr lang="en-US" altLang="zh-TW" sz="28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(</a:t>
            </a:r>
            <a:r>
              <a:rPr lang="en-US" altLang="zh-TW" sz="2800" dirty="0" smtClean="0">
                <a:solidFill>
                  <a:srgbClr val="0099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"%</a:t>
            </a:r>
            <a:r>
              <a:rPr lang="en-US" altLang="zh-TW" sz="2800" dirty="0" err="1" smtClean="0">
                <a:solidFill>
                  <a:srgbClr val="0099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d%d</a:t>
            </a:r>
            <a:r>
              <a:rPr lang="en-US" altLang="zh-TW" sz="2800" dirty="0" smtClean="0">
                <a:solidFill>
                  <a:srgbClr val="0099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"</a:t>
            </a:r>
            <a:r>
              <a:rPr lang="en-US" altLang="zh-TW" sz="28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, </a:t>
            </a:r>
            <a:r>
              <a:rPr lang="en-US" altLang="zh-TW" sz="2800" dirty="0" smtClean="0">
                <a:solidFill>
                  <a:srgbClr val="FF00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&amp;</a:t>
            </a:r>
            <a:r>
              <a:rPr lang="en-US" altLang="zh-TW" sz="28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num1, </a:t>
            </a:r>
            <a:r>
              <a:rPr lang="en-US" altLang="zh-TW" sz="2800" dirty="0" smtClean="0">
                <a:solidFill>
                  <a:srgbClr val="FF00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&amp;</a:t>
            </a:r>
            <a:r>
              <a:rPr lang="en-US" altLang="zh-TW" sz="28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num2);</a:t>
            </a:r>
          </a:p>
          <a:p>
            <a:pPr lvl="1" eaLnBrk="1" hangingPunct="1"/>
            <a:r>
              <a:rPr lang="en-US" altLang="zh-TW" sz="2400" dirty="0" smtClean="0">
                <a:ea typeface="新細明體" charset="-120"/>
                <a:cs typeface="Consolas" pitchFamily="49" charset="0"/>
              </a:rPr>
              <a:t>Two </a:t>
            </a:r>
            <a:r>
              <a:rPr lang="en-US" altLang="zh-TW" sz="2400" dirty="0" smtClean="0">
                <a:solidFill>
                  <a:srgbClr val="0070C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%d</a:t>
            </a:r>
            <a:r>
              <a:rPr lang="en-US" altLang="zh-TW" sz="2400" dirty="0" smtClean="0">
                <a:ea typeface="新細明體" charset="-120"/>
                <a:cs typeface="Consolas" pitchFamily="49" charset="0"/>
              </a:rPr>
              <a:t>'s in the format string (no space in between the format </a:t>
            </a:r>
            <a:r>
              <a:rPr lang="en-US" altLang="zh-TW" sz="2400" dirty="0" err="1" smtClean="0">
                <a:ea typeface="新細明體" charset="-120"/>
                <a:cs typeface="Consolas" pitchFamily="49" charset="0"/>
              </a:rPr>
              <a:t>specifiers</a:t>
            </a:r>
            <a:r>
              <a:rPr lang="en-US" altLang="zh-TW" sz="2400" dirty="0" smtClean="0">
                <a:ea typeface="新細明體" charset="-120"/>
                <a:cs typeface="Consolas" pitchFamily="49" charset="0"/>
              </a:rPr>
              <a:t>) tells </a:t>
            </a:r>
            <a:r>
              <a:rPr lang="en-US" altLang="zh-TW" sz="2400" dirty="0" err="1" smtClean="0">
                <a:solidFill>
                  <a:srgbClr val="0070C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scanf</a:t>
            </a:r>
            <a:r>
              <a:rPr lang="en-US" altLang="zh-TW" sz="2400" dirty="0" smtClean="0">
                <a:solidFill>
                  <a:srgbClr val="0070C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()</a:t>
            </a:r>
            <a:r>
              <a:rPr lang="en-US" altLang="zh-TW" sz="2400" dirty="0" smtClean="0">
                <a:ea typeface="新細明體" charset="-120"/>
                <a:cs typeface="Consolas" pitchFamily="49" charset="0"/>
              </a:rPr>
              <a:t> to read two integers.</a:t>
            </a:r>
          </a:p>
          <a:p>
            <a:pPr lvl="1" eaLnBrk="1" hangingPunct="1"/>
            <a:r>
              <a:rPr lang="en-US" altLang="zh-TW" sz="2400" dirty="0" smtClean="0">
                <a:ea typeface="新細明體" charset="-120"/>
                <a:cs typeface="Consolas" pitchFamily="49" charset="0"/>
              </a:rPr>
              <a:t>Upon success, the 1</a:t>
            </a:r>
            <a:r>
              <a:rPr lang="en-US" altLang="zh-TW" sz="2400" baseline="30000" dirty="0" smtClean="0">
                <a:ea typeface="新細明體" charset="-120"/>
                <a:cs typeface="Consolas" pitchFamily="49" charset="0"/>
              </a:rPr>
              <a:t>st</a:t>
            </a:r>
            <a:r>
              <a:rPr lang="en-US" altLang="zh-TW" sz="2400" dirty="0" smtClean="0">
                <a:ea typeface="新細明體" charset="-120"/>
                <a:cs typeface="Consolas" pitchFamily="49" charset="0"/>
              </a:rPr>
              <a:t> input value is stored in </a:t>
            </a:r>
            <a:r>
              <a:rPr lang="en-US" altLang="zh-TW" sz="2400" dirty="0" smtClean="0">
                <a:solidFill>
                  <a:srgbClr val="0070C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num1</a:t>
            </a:r>
            <a:r>
              <a:rPr lang="en-US" altLang="zh-TW" sz="2400" dirty="0" smtClean="0">
                <a:ea typeface="新細明體" charset="-120"/>
                <a:cs typeface="Consolas" pitchFamily="49" charset="0"/>
              </a:rPr>
              <a:t> and the 2</a:t>
            </a:r>
            <a:r>
              <a:rPr lang="en-US" altLang="zh-TW" sz="2400" baseline="30000" dirty="0" smtClean="0">
                <a:ea typeface="新細明體" charset="-120"/>
                <a:cs typeface="Consolas" pitchFamily="49" charset="0"/>
              </a:rPr>
              <a:t>nd</a:t>
            </a:r>
            <a:r>
              <a:rPr lang="en-US" altLang="zh-TW" sz="2400" dirty="0" smtClean="0">
                <a:ea typeface="新細明體" charset="-120"/>
                <a:cs typeface="Consolas" pitchFamily="49" charset="0"/>
              </a:rPr>
              <a:t> input value is stored in </a:t>
            </a:r>
            <a:r>
              <a:rPr lang="en-US" altLang="zh-TW" sz="2400" dirty="0" smtClean="0">
                <a:solidFill>
                  <a:srgbClr val="0070C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num2</a:t>
            </a:r>
            <a:r>
              <a:rPr lang="en-US" altLang="zh-TW" sz="2400" dirty="0" smtClean="0">
                <a:ea typeface="新細明體" charset="-120"/>
                <a:cs typeface="Consolas" pitchFamily="49" charset="0"/>
              </a:rPr>
              <a:t>.</a:t>
            </a:r>
          </a:p>
          <a:p>
            <a:pPr eaLnBrk="1" hangingPunct="1"/>
            <a:endParaRPr lang="en-US" altLang="zh-TW" sz="2000" dirty="0" smtClean="0">
              <a:ea typeface="新細明體" charset="-120"/>
              <a:cs typeface="Consolas" pitchFamily="49" charset="0"/>
            </a:endParaRPr>
          </a:p>
          <a:p>
            <a:pPr eaLnBrk="1" hangingPunct="1"/>
            <a:r>
              <a:rPr lang="en-US" altLang="zh-TW" sz="2800" dirty="0" smtClean="0">
                <a:ea typeface="新細明體" charset="-120"/>
                <a:cs typeface="Consolas" pitchFamily="49" charset="0"/>
              </a:rPr>
              <a:t>Behavior of </a:t>
            </a:r>
            <a:r>
              <a:rPr lang="en-US" altLang="zh-TW" sz="2800" dirty="0" err="1" smtClean="0">
                <a:latin typeface="Consolas" pitchFamily="49" charset="0"/>
                <a:ea typeface="新細明體" charset="-120"/>
                <a:cs typeface="Consolas" pitchFamily="49" charset="0"/>
              </a:rPr>
              <a:t>scanf</a:t>
            </a:r>
            <a:r>
              <a:rPr lang="en-US" altLang="zh-TW" sz="28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()</a:t>
            </a:r>
            <a:r>
              <a:rPr lang="en-US" altLang="zh-TW" sz="2800" dirty="0" smtClean="0">
                <a:ea typeface="新細明體" charset="-120"/>
                <a:cs typeface="Consolas" pitchFamily="49" charset="0"/>
              </a:rPr>
              <a:t> when it expects two input values</a:t>
            </a:r>
            <a:endParaRPr lang="en-US" altLang="zh-TW" sz="2800" dirty="0" smtClean="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lvl="1" eaLnBrk="1" hangingPunct="1"/>
            <a:r>
              <a:rPr lang="en-US" altLang="zh-TW" sz="2400" dirty="0" smtClean="0">
                <a:ea typeface="新細明體" charset="-120"/>
                <a:cs typeface="Consolas" pitchFamily="49" charset="0"/>
              </a:rPr>
              <a:t>The two input values are to be separated by at least one whitespace characters.</a:t>
            </a:r>
          </a:p>
          <a:p>
            <a:pPr lvl="1" eaLnBrk="1" hangingPunct="1"/>
            <a:r>
              <a:rPr lang="en-US" altLang="zh-TW" sz="2400" dirty="0" smtClean="0">
                <a:ea typeface="新細明體" charset="-120"/>
                <a:cs typeface="Consolas" pitchFamily="49" charset="0"/>
              </a:rPr>
              <a:t>(Line 8) Execution is paused here while </a:t>
            </a:r>
            <a:r>
              <a:rPr lang="en-US" altLang="zh-TW" sz="2400" b="1" dirty="0" err="1" smtClean="0">
                <a:solidFill>
                  <a:srgbClr val="0070C0"/>
                </a:solidFill>
                <a:latin typeface="Courier New" pitchFamily="49" charset="0"/>
                <a:ea typeface="新細明體" charset="-120"/>
                <a:cs typeface="Consolas" pitchFamily="49" charset="0"/>
              </a:rPr>
              <a:t>scanf</a:t>
            </a:r>
            <a:r>
              <a:rPr lang="en-US" altLang="zh-TW" sz="2400" b="1" dirty="0" smtClean="0">
                <a:solidFill>
                  <a:srgbClr val="0070C0"/>
                </a:solidFill>
                <a:latin typeface="Courier New" pitchFamily="49" charset="0"/>
                <a:ea typeface="新細明體" charset="-120"/>
                <a:cs typeface="Consolas" pitchFamily="49" charset="0"/>
              </a:rPr>
              <a:t>()</a:t>
            </a:r>
            <a:r>
              <a:rPr lang="en-US" altLang="zh-TW" sz="2400" dirty="0" smtClean="0">
                <a:ea typeface="新細明體" charset="-120"/>
                <a:cs typeface="Consolas" pitchFamily="49" charset="0"/>
              </a:rPr>
              <a:t> waits for user input.</a:t>
            </a:r>
          </a:p>
          <a:p>
            <a:pPr lvl="1" eaLnBrk="1" hangingPunct="1"/>
            <a:r>
              <a:rPr lang="en-US" altLang="zh-TW" sz="2400" dirty="0" smtClean="0">
                <a:ea typeface="新細明體" charset="-120"/>
                <a:cs typeface="Consolas" pitchFamily="49" charset="0"/>
              </a:rPr>
              <a:t>Program resumes when the user enters the 2</a:t>
            </a:r>
            <a:r>
              <a:rPr lang="en-US" altLang="zh-TW" sz="2400" baseline="30000" dirty="0" smtClean="0">
                <a:ea typeface="新細明體" charset="-120"/>
                <a:cs typeface="Consolas" pitchFamily="49" charset="0"/>
              </a:rPr>
              <a:t>nd</a:t>
            </a:r>
            <a:r>
              <a:rPr lang="en-US" altLang="zh-TW" sz="2400" dirty="0" smtClean="0">
                <a:ea typeface="新細明體" charset="-120"/>
                <a:cs typeface="Consolas" pitchFamily="49" charset="0"/>
              </a:rPr>
              <a:t> value follows by pressing the "Enter" key</a:t>
            </a:r>
            <a:r>
              <a:rPr lang="en-US" altLang="zh-TW" sz="2400" dirty="0" smtClean="0">
                <a:ea typeface="新細明體" charset="-120"/>
                <a:cs typeface="Consolas" pitchFamily="49" charset="0"/>
                <a:sym typeface="Symbol" pitchFamily="18" charset="2"/>
              </a:rPr>
              <a:t>.</a:t>
            </a:r>
            <a:endParaRPr lang="en-US" altLang="zh-TW" sz="2400" dirty="0" smtClean="0">
              <a:ea typeface="新細明體" charset="-120"/>
              <a:cs typeface="Consolas" pitchFamily="49" charset="0"/>
            </a:endParaRP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BF47D89-88CA-4C25-9D55-612489822331}" type="slidenum">
              <a:rPr lang="zh-TW" altLang="en-US" sz="1000" smtClean="0">
                <a:ea typeface="新細明體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zh-TW" sz="100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2784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47454D-5C83-4668-9920-F82B7CA17631}" type="slidenum">
              <a:rPr lang="zh-TW" altLang="en-US" sz="1000" smtClean="0">
                <a:ea typeface="新細明體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zh-TW" sz="1000" smtClean="0">
              <a:ea typeface="新細明體" charset="-120"/>
            </a:endParaRPr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539750" y="0"/>
            <a:ext cx="8604250" cy="43894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#include &lt;</a:t>
            </a:r>
            <a:r>
              <a:rPr kumimoji="1" lang="en-US" altLang="zh-TW" sz="2000" dirty="0" err="1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stdio.h</a:t>
            </a:r>
            <a:r>
              <a:rPr kumimoji="1" lang="en-US" altLang="zh-TW" sz="2000" dirty="0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000" dirty="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 err="1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int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 main(</a:t>
            </a:r>
            <a:r>
              <a:rPr kumimoji="1" lang="en-US" altLang="zh-TW" sz="2000" dirty="0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void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  </a:t>
            </a:r>
            <a:r>
              <a:rPr kumimoji="1" lang="en-US" altLang="zh-TW" sz="2000" dirty="0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double 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r1, r2;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000" dirty="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  </a:t>
            </a:r>
            <a:r>
              <a:rPr kumimoji="1" lang="en-US" altLang="zh-TW" sz="2000" dirty="0" err="1">
                <a:latin typeface="Consolas" pitchFamily="49" charset="0"/>
                <a:ea typeface="新細明體" charset="-120"/>
                <a:cs typeface="Consolas" pitchFamily="49" charset="0"/>
              </a:rPr>
              <a:t>printf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(</a:t>
            </a:r>
            <a:r>
              <a:rPr kumimoji="1" lang="en-US" altLang="zh-TW" sz="2000" dirty="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"Enter two real numbers:\n"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  </a:t>
            </a:r>
            <a:r>
              <a:rPr kumimoji="1" lang="en-US" altLang="zh-TW" sz="2000" dirty="0" err="1">
                <a:latin typeface="Consolas" pitchFamily="49" charset="0"/>
                <a:ea typeface="新細明體" charset="-120"/>
                <a:cs typeface="Consolas" pitchFamily="49" charset="0"/>
              </a:rPr>
              <a:t>scanf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(</a:t>
            </a:r>
            <a:r>
              <a:rPr kumimoji="1" lang="en-US" altLang="zh-TW" sz="2000" dirty="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"%</a:t>
            </a:r>
            <a:r>
              <a:rPr kumimoji="1" lang="en-US" altLang="zh-TW" sz="2000" dirty="0" err="1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lf%lf</a:t>
            </a:r>
            <a:r>
              <a:rPr kumimoji="1" lang="en-US" altLang="zh-TW" sz="2000" dirty="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"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, </a:t>
            </a:r>
            <a:r>
              <a:rPr kumimoji="1" lang="en-US" altLang="zh-TW" sz="2000" dirty="0">
                <a:solidFill>
                  <a:srgbClr val="FF00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&amp;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r1, </a:t>
            </a:r>
            <a:r>
              <a:rPr kumimoji="1" lang="en-US" altLang="zh-TW" sz="2000" dirty="0">
                <a:solidFill>
                  <a:srgbClr val="FF00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&amp;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r2);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  </a:t>
            </a:r>
            <a:r>
              <a:rPr kumimoji="1" lang="en-US" altLang="zh-TW" sz="2000" dirty="0" err="1">
                <a:latin typeface="Consolas" pitchFamily="49" charset="0"/>
                <a:ea typeface="新細明體" charset="-120"/>
                <a:cs typeface="Consolas" pitchFamily="49" charset="0"/>
              </a:rPr>
              <a:t>printf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(</a:t>
            </a:r>
            <a:r>
              <a:rPr kumimoji="1" lang="en-US" altLang="zh-TW" sz="2000" dirty="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"r1 = </a:t>
            </a:r>
            <a:r>
              <a:rPr kumimoji="1" lang="en-US" altLang="zh-TW" sz="2000" dirty="0" smtClean="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%f\n</a:t>
            </a:r>
            <a:r>
              <a:rPr kumimoji="1" lang="en-US" altLang="zh-TW" sz="2000" dirty="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"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, r1);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  </a:t>
            </a:r>
            <a:r>
              <a:rPr kumimoji="1" lang="en-US" altLang="zh-TW" sz="2000" dirty="0" err="1">
                <a:latin typeface="Consolas" pitchFamily="49" charset="0"/>
                <a:ea typeface="新細明體" charset="-120"/>
                <a:cs typeface="Consolas" pitchFamily="49" charset="0"/>
              </a:rPr>
              <a:t>printf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(</a:t>
            </a:r>
            <a:r>
              <a:rPr kumimoji="1" lang="en-US" altLang="zh-TW" sz="2000" dirty="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"r2 = </a:t>
            </a:r>
            <a:r>
              <a:rPr kumimoji="1" lang="en-US" altLang="zh-TW" sz="2000" dirty="0" smtClean="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%f\n</a:t>
            </a:r>
            <a:r>
              <a:rPr kumimoji="1" lang="en-US" altLang="zh-TW" sz="2000" dirty="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"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, r2);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  </a:t>
            </a:r>
            <a:r>
              <a:rPr kumimoji="1" lang="en-US" altLang="zh-TW" sz="2000" dirty="0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return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 </a:t>
            </a:r>
            <a:r>
              <a:rPr kumimoji="1" lang="en-US" altLang="zh-TW" sz="2000" dirty="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0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}</a:t>
            </a: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-19050" y="5875338"/>
            <a:ext cx="79883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latin typeface="+mn-lt"/>
                <a:ea typeface="新細明體" charset="-120"/>
              </a:rPr>
              <a:t>Example 5.3: </a:t>
            </a:r>
            <a:r>
              <a:rPr lang="en-US" altLang="zh-TW" sz="2000" b="0" dirty="0">
                <a:latin typeface="+mn-lt"/>
                <a:ea typeface="新細明體" charset="-120"/>
              </a:rPr>
              <a:t>Reading two floating point numbers from the user.</a:t>
            </a:r>
          </a:p>
        </p:txBody>
      </p:sp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0" y="0"/>
            <a:ext cx="539750" cy="43894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2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3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4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14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4410075"/>
            <a:ext cx="9144000" cy="145732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82880" bIns="91440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Enter two real numbers: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kumimoji="1"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123 456.125</a:t>
            </a:r>
            <a:r>
              <a:rPr kumimoji="1"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  <a:sym typeface="Symbol" pitchFamily="18" charset="2"/>
              </a:rPr>
              <a:t>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kumimoji="1" lang="en-US" altLang="zh-TW" sz="20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  <a:sym typeface="Wingdings 3" pitchFamily="18" charset="2"/>
              </a:rPr>
              <a:t>r1 = 123.000000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kumimoji="1" lang="en-US" altLang="zh-TW" sz="20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  <a:sym typeface="Wingdings 3" pitchFamily="18" charset="2"/>
              </a:rPr>
              <a:t>r2 = 456.125000</a:t>
            </a:r>
          </a:p>
        </p:txBody>
      </p:sp>
      <p:sp>
        <p:nvSpPr>
          <p:cNvPr id="34823" name="Rectangle 12"/>
          <p:cNvSpPr>
            <a:spLocks noChangeArrowheads="1"/>
          </p:cNvSpPr>
          <p:nvPr/>
        </p:nvSpPr>
        <p:spPr bwMode="auto">
          <a:xfrm>
            <a:off x="3305175" y="855663"/>
            <a:ext cx="5645150" cy="9032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itchFamily="2" charset="2"/>
              <a:buNone/>
            </a:pPr>
            <a:r>
              <a:rPr kumimoji="1" lang="en-US" altLang="zh-TW" sz="2400" b="0" dirty="0">
                <a:latin typeface="+mn-lt"/>
                <a:ea typeface="新細明體" charset="-120"/>
              </a:rPr>
              <a:t>Declare variables to be of type </a:t>
            </a:r>
            <a:r>
              <a:rPr kumimoji="1" lang="en-US" altLang="zh-TW" sz="2400" b="0" dirty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double</a:t>
            </a:r>
            <a:r>
              <a:rPr kumimoji="1" lang="en-US" altLang="zh-TW" sz="2400" b="0" dirty="0">
                <a:solidFill>
                  <a:srgbClr val="0070C0"/>
                </a:solidFill>
                <a:latin typeface="+mn-lt"/>
                <a:ea typeface="新細明體" charset="-120"/>
              </a:rPr>
              <a:t> </a:t>
            </a:r>
            <a:r>
              <a:rPr kumimoji="1" lang="en-US" altLang="zh-TW" sz="2400" b="0" dirty="0">
                <a:latin typeface="+mn-lt"/>
                <a:ea typeface="新細明體" charset="-120"/>
              </a:rPr>
              <a:t>(instead of </a:t>
            </a:r>
            <a:r>
              <a:rPr kumimoji="1" lang="en-US" altLang="zh-TW" sz="2400" dirty="0" err="1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int</a:t>
            </a:r>
            <a:r>
              <a:rPr kumimoji="1" lang="en-US" altLang="zh-TW" sz="2400" b="0" dirty="0">
                <a:latin typeface="+mn-lt"/>
                <a:ea typeface="新細明體" charset="-120"/>
              </a:rPr>
              <a:t>).</a:t>
            </a:r>
          </a:p>
        </p:txBody>
      </p:sp>
      <p:sp>
        <p:nvSpPr>
          <p:cNvPr id="34824" name="Rectangle 12"/>
          <p:cNvSpPr>
            <a:spLocks noChangeArrowheads="1"/>
          </p:cNvSpPr>
          <p:nvPr/>
        </p:nvSpPr>
        <p:spPr bwMode="auto">
          <a:xfrm>
            <a:off x="4572000" y="2565400"/>
            <a:ext cx="4522788" cy="1701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itchFamily="2" charset="2"/>
              <a:buNone/>
            </a:pPr>
            <a:r>
              <a:rPr kumimoji="1" lang="en-US" altLang="zh-TW" sz="2400" dirty="0" smtClean="0">
                <a:latin typeface="+mn-lt"/>
                <a:ea typeface="新細明體" charset="-120"/>
              </a:rPr>
              <a:t>Concerning </a:t>
            </a:r>
            <a:r>
              <a:rPr kumimoji="1" lang="en-US" altLang="zh-TW" sz="24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double</a:t>
            </a:r>
            <a:r>
              <a:rPr kumimoji="1" lang="en-US" altLang="zh-TW" sz="2400" dirty="0" smtClean="0">
                <a:latin typeface="+mn-lt"/>
                <a:ea typeface="新細明體" charset="-120"/>
              </a:rPr>
              <a:t>-typed values,</a:t>
            </a:r>
            <a:endParaRPr kumimoji="1" lang="en-US" altLang="zh-TW" sz="2400" b="0" dirty="0" smtClean="0">
              <a:latin typeface="+mn-lt"/>
              <a:ea typeface="新細明體" charset="-120"/>
            </a:endParaRPr>
          </a:p>
          <a:p>
            <a:pPr eaLnBrk="1" hangingPunct="1">
              <a:spcBef>
                <a:spcPct val="0"/>
              </a:spcBef>
              <a:buClrTx/>
              <a:buFont typeface="Wingdings" pitchFamily="2" charset="2"/>
              <a:buNone/>
            </a:pPr>
            <a:r>
              <a:rPr kumimoji="1" lang="en-US" altLang="zh-TW" sz="2400" dirty="0" err="1" smtClean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scanf</a:t>
            </a:r>
            <a:r>
              <a:rPr kumimoji="1" lang="en-US" altLang="zh-TW" sz="24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()</a:t>
            </a:r>
            <a:r>
              <a:rPr kumimoji="1" lang="en-US" altLang="zh-TW" sz="2400" b="0" dirty="0" smtClean="0">
                <a:latin typeface="+mn-lt"/>
                <a:ea typeface="新細明體" charset="-120"/>
              </a:rPr>
              <a:t> uses </a:t>
            </a:r>
            <a:r>
              <a:rPr kumimoji="1"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%lf</a:t>
            </a:r>
            <a:r>
              <a:rPr kumimoji="1" lang="en-US" altLang="zh-TW" sz="2400" b="0" dirty="0">
                <a:latin typeface="+mn-lt"/>
                <a:ea typeface="新細明體" charset="-120"/>
              </a:rPr>
              <a:t> </a:t>
            </a:r>
            <a:r>
              <a:rPr kumimoji="1" lang="en-US" altLang="zh-TW" sz="2400" b="0" dirty="0" smtClean="0">
                <a:latin typeface="+mn-lt"/>
                <a:ea typeface="新細明體" charset="-120"/>
              </a:rPr>
              <a:t>(‘ell’ f);</a:t>
            </a:r>
          </a:p>
          <a:p>
            <a:pPr>
              <a:spcBef>
                <a:spcPct val="0"/>
              </a:spcBef>
              <a:buClrTx/>
              <a:buNone/>
            </a:pPr>
            <a:r>
              <a:rPr kumimoji="1" lang="en-US" altLang="zh-TW" sz="2400" dirty="0" err="1" smtClean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printf</a:t>
            </a:r>
            <a:r>
              <a:rPr kumimoji="1" lang="en-US" altLang="zh-TW" sz="24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()</a:t>
            </a:r>
            <a:r>
              <a:rPr kumimoji="1" lang="en-US" altLang="zh-TW" sz="2400" dirty="0" smtClean="0">
                <a:latin typeface="+mn-lt"/>
                <a:ea typeface="新細明體" charset="-120"/>
              </a:rPr>
              <a:t> uses </a:t>
            </a:r>
            <a:r>
              <a:rPr kumimoji="1"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%f</a:t>
            </a:r>
            <a:r>
              <a:rPr kumimoji="1" lang="en-US" altLang="zh-TW" sz="2400" dirty="0" smtClean="0">
                <a:latin typeface="+mn-lt"/>
                <a:ea typeface="新細明體" charset="-120"/>
              </a:rPr>
              <a:t>.</a:t>
            </a:r>
          </a:p>
          <a:p>
            <a:pPr>
              <a:spcBef>
                <a:spcPct val="0"/>
              </a:spcBef>
              <a:buClrTx/>
              <a:buNone/>
            </a:pPr>
            <a:r>
              <a:rPr kumimoji="1" lang="en-US" altLang="zh-TW" sz="2400" dirty="0" smtClean="0">
                <a:latin typeface="+mn-lt"/>
                <a:ea typeface="新細明體" charset="-120"/>
              </a:rPr>
              <a:t>Look similar </a:t>
            </a:r>
            <a:r>
              <a:rPr kumimoji="1" lang="en-US" altLang="zh-TW" sz="2400" dirty="0" smtClean="0">
                <a:latin typeface="+mn-lt"/>
                <a:ea typeface="新細明體" charset="-120"/>
              </a:rPr>
              <a:t>but </a:t>
            </a:r>
            <a:r>
              <a:rPr kumimoji="1" lang="en-US" altLang="zh-TW" sz="2400" i="1" dirty="0" smtClean="0">
                <a:latin typeface="+mn-lt"/>
                <a:ea typeface="新細明體" charset="-120"/>
              </a:rPr>
              <a:t>slightly different</a:t>
            </a:r>
            <a:r>
              <a:rPr kumimoji="1" lang="en-US" altLang="zh-TW" sz="2400" dirty="0" smtClean="0">
                <a:latin typeface="+mn-lt"/>
                <a:ea typeface="新細明體" charset="-120"/>
              </a:rPr>
              <a:t>!</a:t>
            </a:r>
            <a:endParaRPr kumimoji="1" lang="en-US" altLang="zh-TW" sz="2400" dirty="0">
              <a:latin typeface="+mn-lt"/>
              <a:ea typeface="新細明體" charset="-120"/>
            </a:endParaRPr>
          </a:p>
        </p:txBody>
      </p:sp>
      <p:sp>
        <p:nvSpPr>
          <p:cNvPr id="34825" name="Rectangle 12"/>
          <p:cNvSpPr>
            <a:spLocks noChangeArrowheads="1"/>
          </p:cNvSpPr>
          <p:nvPr/>
        </p:nvSpPr>
        <p:spPr bwMode="auto">
          <a:xfrm>
            <a:off x="4379913" y="4543425"/>
            <a:ext cx="4764087" cy="12287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itchFamily="2" charset="2"/>
              <a:buNone/>
            </a:pPr>
            <a:r>
              <a:rPr kumimoji="1" lang="en-US" altLang="zh-TW" sz="2400" dirty="0" err="1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printf</a:t>
            </a:r>
            <a:r>
              <a:rPr kumimoji="1"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()</a:t>
            </a:r>
            <a:r>
              <a:rPr kumimoji="1" lang="en-US" altLang="zh-TW" sz="2400" b="0" dirty="0">
                <a:latin typeface="+mn-lt"/>
                <a:ea typeface="新細明體" charset="-120"/>
              </a:rPr>
              <a:t>, by default, prints floating point numbers with 6 decimal places.</a:t>
            </a:r>
          </a:p>
        </p:txBody>
      </p:sp>
    </p:spTree>
    <p:extLst>
      <p:ext uri="{BB962C8B-B14F-4D97-AF65-F5344CB8AC3E}">
        <p14:creationId xmlns:p14="http://schemas.microsoft.com/office/powerpoint/2010/main" val="5641819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1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1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9E72E08-D9CD-4261-9DF6-479FD3E381A2}" type="slidenum">
              <a:rPr lang="zh-TW" altLang="en-US" sz="1000" smtClean="0">
                <a:ea typeface="新細明體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zh-TW" sz="1000" smtClean="0">
              <a:ea typeface="新細明體" charset="-120"/>
            </a:endParaRP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539750" y="0"/>
            <a:ext cx="8604250" cy="43894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#include &lt;</a:t>
            </a:r>
            <a:r>
              <a:rPr kumimoji="1" lang="en-US" altLang="zh-TW" sz="2000" dirty="0" err="1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stdio.h</a:t>
            </a:r>
            <a:r>
              <a:rPr kumimoji="1" lang="en-US" altLang="zh-TW" sz="2000" dirty="0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000" dirty="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 err="1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int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 main(</a:t>
            </a:r>
            <a:r>
              <a:rPr kumimoji="1" lang="en-US" altLang="zh-TW" sz="2000" dirty="0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void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  </a:t>
            </a:r>
            <a:r>
              <a:rPr kumimoji="1" lang="en-US" altLang="zh-TW" sz="2000" dirty="0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double 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pi = 3.1415927;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000" dirty="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000" dirty="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  </a:t>
            </a:r>
            <a:r>
              <a:rPr kumimoji="1" lang="en-US" altLang="zh-TW" sz="2000" dirty="0" err="1">
                <a:latin typeface="Consolas" pitchFamily="49" charset="0"/>
                <a:ea typeface="新細明體" charset="-120"/>
                <a:cs typeface="Consolas" pitchFamily="49" charset="0"/>
              </a:rPr>
              <a:t>printf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(</a:t>
            </a:r>
            <a:r>
              <a:rPr kumimoji="1" lang="en-US" altLang="zh-TW" sz="2000" dirty="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"A) </a:t>
            </a:r>
            <a:r>
              <a:rPr kumimoji="1" lang="en-US" altLang="zh-TW" sz="2000" dirty="0" smtClean="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%f\n</a:t>
            </a:r>
            <a:r>
              <a:rPr kumimoji="1" lang="en-US" altLang="zh-TW" sz="2000" dirty="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"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, pi);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  </a:t>
            </a:r>
            <a:r>
              <a:rPr kumimoji="1" lang="en-US" altLang="zh-TW" sz="2000" dirty="0" err="1">
                <a:latin typeface="Consolas" pitchFamily="49" charset="0"/>
                <a:ea typeface="新細明體" charset="-120"/>
                <a:cs typeface="Consolas" pitchFamily="49" charset="0"/>
              </a:rPr>
              <a:t>printf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(</a:t>
            </a:r>
            <a:r>
              <a:rPr kumimoji="1" lang="en-US" altLang="zh-TW" sz="2000" dirty="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"B) %</a:t>
            </a:r>
            <a:r>
              <a:rPr kumimoji="1" lang="en-US" altLang="zh-TW" sz="2000" dirty="0">
                <a:solidFill>
                  <a:srgbClr val="FF00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.</a:t>
            </a:r>
            <a:r>
              <a:rPr kumimoji="1" lang="en-US" altLang="zh-TW" sz="2000" dirty="0" smtClean="0">
                <a:solidFill>
                  <a:srgbClr val="FF00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2</a:t>
            </a:r>
            <a:r>
              <a:rPr kumimoji="1" lang="en-US" altLang="zh-TW" sz="2000" dirty="0" smtClean="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f\n</a:t>
            </a:r>
            <a:r>
              <a:rPr kumimoji="1" lang="en-US" altLang="zh-TW" sz="2000" dirty="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"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, pi);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  </a:t>
            </a:r>
            <a:r>
              <a:rPr kumimoji="1" lang="en-US" altLang="zh-TW" sz="2000" dirty="0" err="1">
                <a:latin typeface="Consolas" pitchFamily="49" charset="0"/>
                <a:ea typeface="新細明體" charset="-120"/>
                <a:cs typeface="Consolas" pitchFamily="49" charset="0"/>
              </a:rPr>
              <a:t>printf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(</a:t>
            </a:r>
            <a:r>
              <a:rPr kumimoji="1" lang="en-US" altLang="zh-TW" sz="2000" dirty="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"C) %</a:t>
            </a:r>
            <a:r>
              <a:rPr kumimoji="1" lang="en-US" altLang="zh-TW" sz="2000" dirty="0">
                <a:solidFill>
                  <a:srgbClr val="FF00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.</a:t>
            </a:r>
            <a:r>
              <a:rPr kumimoji="1" lang="en-US" altLang="zh-TW" sz="2000" dirty="0" smtClean="0">
                <a:solidFill>
                  <a:srgbClr val="FF00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7</a:t>
            </a:r>
            <a:r>
              <a:rPr kumimoji="1" lang="en-US" altLang="zh-TW" sz="2000" dirty="0" smtClean="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f\n</a:t>
            </a:r>
            <a:r>
              <a:rPr kumimoji="1" lang="en-US" altLang="zh-TW" sz="2000" dirty="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"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, pi);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  </a:t>
            </a:r>
            <a:r>
              <a:rPr kumimoji="1" lang="en-US" altLang="zh-TW" sz="2000" dirty="0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return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 </a:t>
            </a:r>
            <a:r>
              <a:rPr kumimoji="1" lang="en-US" altLang="zh-TW" sz="2000" dirty="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0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}</a:t>
            </a:r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0" y="5589588"/>
            <a:ext cx="904716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latin typeface="+mn-lt"/>
                <a:ea typeface="新細明體" charset="-120"/>
              </a:rPr>
              <a:t>Example 5.4:</a:t>
            </a:r>
            <a:r>
              <a:rPr lang="en-US" altLang="zh-TW" sz="2000" b="0" dirty="0">
                <a:latin typeface="+mn-lt"/>
                <a:ea typeface="新細明體" charset="-120"/>
              </a:rPr>
              <a:t> Controlling the # of decimal places for floating point numbers.</a:t>
            </a:r>
          </a:p>
        </p:txBody>
      </p:sp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0" y="0"/>
            <a:ext cx="539750" cy="43894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2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3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4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14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4410075"/>
            <a:ext cx="9144000" cy="1169988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82880" bIns="91440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kumimoji="1"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  <a:sym typeface="Wingdings 3" pitchFamily="18" charset="2"/>
              </a:rPr>
              <a:t>A) 3.141593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kumimoji="1" lang="en-US" altLang="zh-TW" sz="20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  <a:sym typeface="Wingdings 3" pitchFamily="18" charset="2"/>
              </a:rPr>
              <a:t>B) 3.14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kumimoji="1" lang="en-US" altLang="zh-TW" sz="20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  <a:sym typeface="Wingdings 3" pitchFamily="18" charset="2"/>
              </a:rPr>
              <a:t>C) 3.1415927</a:t>
            </a:r>
          </a:p>
        </p:txBody>
      </p:sp>
      <p:sp>
        <p:nvSpPr>
          <p:cNvPr id="35847" name="Rectangle 12"/>
          <p:cNvSpPr>
            <a:spLocks noChangeArrowheads="1"/>
          </p:cNvSpPr>
          <p:nvPr/>
        </p:nvSpPr>
        <p:spPr bwMode="auto">
          <a:xfrm>
            <a:off x="4506913" y="804863"/>
            <a:ext cx="4570412" cy="9477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itchFamily="2" charset="2"/>
              <a:buNone/>
            </a:pPr>
            <a:r>
              <a:rPr kumimoji="1" lang="en-US" altLang="zh-TW" sz="2400" b="0" dirty="0">
                <a:latin typeface="+mn-lt"/>
                <a:ea typeface="新細明體" charset="-120"/>
              </a:rPr>
              <a:t>When we declare a variable, we can initialize its value.</a:t>
            </a:r>
          </a:p>
        </p:txBody>
      </p:sp>
      <p:sp>
        <p:nvSpPr>
          <p:cNvPr id="35848" name="Rectangle 12"/>
          <p:cNvSpPr>
            <a:spLocks noChangeArrowheads="1"/>
          </p:cNvSpPr>
          <p:nvPr/>
        </p:nvSpPr>
        <p:spPr bwMode="auto">
          <a:xfrm>
            <a:off x="4506913" y="2195513"/>
            <a:ext cx="4570412" cy="165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itchFamily="2" charset="2"/>
              <a:buNone/>
            </a:pPr>
            <a:r>
              <a:rPr kumimoji="1" lang="en-US" altLang="zh-TW" sz="2400" b="0" dirty="0">
                <a:latin typeface="+mn-lt"/>
                <a:ea typeface="新細明體" charset="-120"/>
              </a:rPr>
              <a:t>The format </a:t>
            </a:r>
            <a:r>
              <a:rPr kumimoji="1" lang="en-US" altLang="zh-TW" sz="2400" b="0" dirty="0" err="1">
                <a:latin typeface="+mn-lt"/>
                <a:ea typeface="新細明體" charset="-120"/>
              </a:rPr>
              <a:t>specifier</a:t>
            </a:r>
            <a:r>
              <a:rPr kumimoji="1" lang="en-US" altLang="zh-TW" sz="2400" b="0" dirty="0">
                <a:latin typeface="+mn-lt"/>
                <a:ea typeface="新細明體" charset="-120"/>
              </a:rPr>
              <a:t>, </a:t>
            </a:r>
            <a:r>
              <a:rPr kumimoji="1" lang="en-US" altLang="zh-TW" sz="2400" b="0" dirty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%</a:t>
            </a:r>
            <a:r>
              <a:rPr kumimoji="1" lang="en-US" altLang="zh-TW" sz="2400" b="0" dirty="0">
                <a:solidFill>
                  <a:srgbClr val="FF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.</a:t>
            </a:r>
            <a:r>
              <a:rPr kumimoji="1" lang="en-US" altLang="zh-TW" sz="2400" b="0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x</a:t>
            </a:r>
            <a:r>
              <a:rPr kumimoji="1" lang="en-US" altLang="zh-TW" sz="2400" b="0" dirty="0" err="1" smtClean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f</a:t>
            </a:r>
            <a:r>
              <a:rPr kumimoji="1" lang="en-US" altLang="zh-TW" sz="2400" b="0" dirty="0">
                <a:latin typeface="+mn-lt"/>
                <a:ea typeface="新細明體" charset="-120"/>
              </a:rPr>
              <a:t>, tells</a:t>
            </a:r>
          </a:p>
          <a:p>
            <a:pPr eaLnBrk="1" hangingPunct="1">
              <a:spcBef>
                <a:spcPct val="0"/>
              </a:spcBef>
              <a:buClrTx/>
              <a:buFont typeface="Wingdings" pitchFamily="2" charset="2"/>
              <a:buNone/>
            </a:pPr>
            <a:r>
              <a:rPr kumimoji="1" lang="en-US" altLang="zh-TW" sz="2400" dirty="0" err="1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printf</a:t>
            </a:r>
            <a:r>
              <a:rPr kumimoji="1"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()</a:t>
            </a:r>
            <a:r>
              <a:rPr kumimoji="1" lang="en-US" altLang="zh-TW" sz="2400" b="0" dirty="0">
                <a:latin typeface="+mn-lt"/>
                <a:ea typeface="新細明體" charset="-120"/>
              </a:rPr>
              <a:t> to format the corresponding floating point number with </a:t>
            </a:r>
            <a:r>
              <a:rPr kumimoji="1" lang="en-US" altLang="zh-TW" sz="2400" i="1" dirty="0">
                <a:solidFill>
                  <a:srgbClr val="FF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x</a:t>
            </a:r>
            <a:r>
              <a:rPr kumimoji="1" lang="en-US" altLang="zh-TW" sz="2400" b="0" i="1" dirty="0">
                <a:solidFill>
                  <a:srgbClr val="FF0000"/>
                </a:solidFill>
                <a:latin typeface="+mn-lt"/>
                <a:ea typeface="新細明體" charset="-120"/>
              </a:rPr>
              <a:t> </a:t>
            </a:r>
            <a:r>
              <a:rPr kumimoji="1" lang="en-US" altLang="zh-TW" sz="2400" b="0" dirty="0">
                <a:latin typeface="+mn-lt"/>
                <a:ea typeface="新細明體" charset="-120"/>
              </a:rPr>
              <a:t>decimal places.</a:t>
            </a:r>
          </a:p>
        </p:txBody>
      </p:sp>
    </p:spTree>
    <p:extLst>
      <p:ext uri="{BB962C8B-B14F-4D97-AF65-F5344CB8AC3E}">
        <p14:creationId xmlns:p14="http://schemas.microsoft.com/office/powerpoint/2010/main" val="14104650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DA86135-3F47-4556-8417-5EFACDDEBEF5}" type="slidenum">
              <a:rPr lang="zh-TW" altLang="en-US" sz="1000" smtClean="0">
                <a:ea typeface="新細明體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zh-TW" sz="1000" smtClean="0">
              <a:ea typeface="新細明體" charset="-12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500" dirty="0" smtClean="0">
                <a:ea typeface="新細明體" charset="-120"/>
              </a:rPr>
              <a:t>Notes about </a:t>
            </a:r>
            <a:r>
              <a:rPr lang="en-US" altLang="zh-TW" sz="3500" b="1" dirty="0" err="1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scanf</a:t>
            </a:r>
            <a:r>
              <a:rPr lang="en-US" altLang="zh-TW" sz="3500" b="1" dirty="0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()</a:t>
            </a:r>
            <a:r>
              <a:rPr lang="en-US" altLang="zh-TW" sz="3500" dirty="0" smtClean="0">
                <a:ea typeface="新細明體" charset="-120"/>
              </a:rPr>
              <a:t> and </a:t>
            </a:r>
            <a:r>
              <a:rPr lang="en-US" altLang="zh-TW" sz="3500" b="1" dirty="0" err="1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printf</a:t>
            </a:r>
            <a:r>
              <a:rPr lang="en-US" altLang="zh-TW" sz="3500" b="1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01738"/>
            <a:ext cx="8686800" cy="49291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dirty="0" err="1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scanf</a:t>
            </a:r>
            <a:r>
              <a:rPr lang="en-US" altLang="zh-TW" sz="28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()</a:t>
            </a:r>
            <a:r>
              <a:rPr lang="en-US" altLang="zh-TW" sz="2800" dirty="0" smtClean="0">
                <a:ea typeface="新細明體" charset="-120"/>
              </a:rPr>
              <a:t> won't work "properly" if it encounters an invalid input. For example, a user enters an alphabet when an integer is expected.</a:t>
            </a:r>
          </a:p>
          <a:p>
            <a:pPr lvl="1" eaLnBrk="1" hangingPunct="1">
              <a:defRPr/>
            </a:pPr>
            <a:r>
              <a:rPr lang="en-US" altLang="zh-TW" sz="2400" dirty="0" smtClean="0">
                <a:solidFill>
                  <a:srgbClr val="0070C0"/>
                </a:solidFill>
                <a:ea typeface="新細明體" charset="-120"/>
              </a:rPr>
              <a:t>In this course, unless otherwise stated, you can assume the input values are always valid.</a:t>
            </a:r>
          </a:p>
          <a:p>
            <a:pPr lvl="1" eaLnBrk="1" hangingPunct="1">
              <a:defRPr/>
            </a:pPr>
            <a:endParaRPr lang="en-US" altLang="zh-TW" sz="2000" dirty="0" smtClean="0">
              <a:ea typeface="新細明體" charset="-120"/>
            </a:endParaRPr>
          </a:p>
          <a:p>
            <a:pPr eaLnBrk="1" hangingPunct="1">
              <a:defRPr/>
            </a:pPr>
            <a:r>
              <a:rPr lang="en-US" altLang="zh-TW" sz="2800" dirty="0" smtClean="0">
                <a:ea typeface="新細明體" charset="-120"/>
              </a:rPr>
              <a:t>Examples showing </a:t>
            </a:r>
            <a:r>
              <a:rPr lang="en-US" altLang="zh-TW" sz="2800" u="sng" dirty="0" smtClean="0">
                <a:solidFill>
                  <a:srgbClr val="FF0000"/>
                </a:solidFill>
                <a:ea typeface="新細明體" charset="-120"/>
              </a:rPr>
              <a:t>incorrect</a:t>
            </a:r>
            <a:r>
              <a:rPr lang="en-US" altLang="zh-TW" sz="2800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800" dirty="0" smtClean="0">
                <a:ea typeface="新細明體" charset="-120"/>
              </a:rPr>
              <a:t>use of </a:t>
            </a:r>
            <a:r>
              <a:rPr lang="en-US" altLang="zh-TW" sz="2800" dirty="0" err="1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printf</a:t>
            </a:r>
            <a:r>
              <a:rPr lang="en-US" altLang="zh-TW" sz="28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()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TW" sz="2400" dirty="0" err="1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printf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("%f", 10);	// </a:t>
            </a: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10</a:t>
            </a:r>
            <a:r>
              <a:rPr lang="en-US" altLang="zh-TW" sz="2400" dirty="0" smtClean="0">
                <a:cs typeface="Consolas" panose="020B0609020204030204" pitchFamily="49" charset="0"/>
              </a:rPr>
              <a:t> is a value of type </a:t>
            </a:r>
            <a:r>
              <a:rPr lang="en-US" altLang="zh-TW" sz="2400" dirty="0" err="1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int</a:t>
            </a:r>
            <a:endParaRPr lang="en-US" altLang="zh-TW" sz="2400" dirty="0" smtClean="0"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TW" sz="2400" dirty="0" err="1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printf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("%d", 10.0);	// 10.0</a:t>
            </a:r>
            <a:r>
              <a:rPr lang="en-US" altLang="zh-TW" sz="2400" dirty="0">
                <a:cs typeface="Consolas" panose="020B0609020204030204" pitchFamily="49" charset="0"/>
              </a:rPr>
              <a:t> is </a:t>
            </a:r>
            <a:r>
              <a:rPr lang="en-US" altLang="zh-TW" sz="2400" dirty="0" smtClean="0">
                <a:cs typeface="Consolas" panose="020B0609020204030204" pitchFamily="49" charset="0"/>
              </a:rPr>
              <a:t>a value of </a:t>
            </a:r>
            <a:r>
              <a:rPr lang="en-US" altLang="zh-TW" sz="2400" dirty="0">
                <a:cs typeface="Consolas" panose="020B0609020204030204" pitchFamily="49" charset="0"/>
              </a:rPr>
              <a:t>type 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double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TW" sz="2400" dirty="0" err="1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printf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("%.2d", 10);	// </a:t>
            </a:r>
            <a:r>
              <a:rPr lang="en-US" altLang="zh-TW" sz="2400" dirty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.2</a:t>
            </a:r>
            <a:r>
              <a:rPr lang="en-US" altLang="zh-TW" sz="2400" dirty="0" smtClean="0">
                <a:cs typeface="Consolas" panose="020B0609020204030204" pitchFamily="49" charset="0"/>
              </a:rPr>
              <a:t> does not apply to integer</a:t>
            </a:r>
            <a:endParaRPr lang="en-US" altLang="zh-TW" sz="2400" dirty="0"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TW" sz="2400" dirty="0" err="1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printf</a:t>
            </a:r>
            <a:r>
              <a:rPr lang="en-US" altLang="zh-TW" sz="2400" dirty="0" smtClean="0"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("%d %d", 10);	// </a:t>
            </a:r>
            <a:r>
              <a:rPr lang="en-US" altLang="zh-TW" sz="2400" dirty="0" smtClean="0">
                <a:cs typeface="Consolas" panose="020B0609020204030204" pitchFamily="49" charset="0"/>
              </a:rPr>
              <a:t>One </a:t>
            </a:r>
            <a:r>
              <a:rPr lang="en-US" altLang="zh-TW" sz="2400" dirty="0">
                <a:cs typeface="Consolas" panose="020B0609020204030204" pitchFamily="49" charset="0"/>
              </a:rPr>
              <a:t>argument is omitted</a:t>
            </a:r>
          </a:p>
          <a:p>
            <a:pPr eaLnBrk="1" hangingPunct="1">
              <a:defRPr/>
            </a:pPr>
            <a:endParaRPr lang="en-US" altLang="zh-TW" sz="2500" dirty="0" smtClean="0">
              <a:ea typeface="新細明體" charset="-120"/>
            </a:endParaRPr>
          </a:p>
          <a:p>
            <a:pPr lvl="1" eaLnBrk="1" hangingPunct="1">
              <a:defRPr/>
            </a:pPr>
            <a:endParaRPr lang="en-US" altLang="zh-TW" sz="2100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27718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01D4F54-CF66-4921-A6A4-A0D0AB7007D0}" type="slidenum">
              <a:rPr lang="zh-TW" altLang="en-US" sz="1000" smtClean="0">
                <a:ea typeface="新細明體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zh-TW" sz="1000" smtClean="0">
              <a:ea typeface="新細明體" charset="-12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ea typeface="新細明體" charset="-120"/>
              </a:rPr>
              <a:t>Summary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1143000"/>
            <a:ext cx="8640762" cy="50895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400" b="1" dirty="0" smtClean="0">
                <a:ea typeface="新細明體" charset="-120"/>
              </a:rPr>
              <a:t>Syntax</a:t>
            </a:r>
            <a:r>
              <a:rPr lang="en-US" altLang="zh-TW" sz="2400" dirty="0" smtClean="0">
                <a:ea typeface="新細明體" charset="-120"/>
              </a:rPr>
              <a:t>: C, as a programming language, has rules that programmers must obey.</a:t>
            </a:r>
          </a:p>
          <a:p>
            <a:pPr eaLnBrk="1" hangingPunct="1"/>
            <a:endParaRPr lang="en-US" altLang="zh-TW" sz="1400" dirty="0" smtClean="0">
              <a:ea typeface="新細明體" charset="-120"/>
            </a:endParaRPr>
          </a:p>
          <a:p>
            <a:pPr eaLnBrk="1" hangingPunct="1"/>
            <a:r>
              <a:rPr lang="en-US" altLang="zh-TW" sz="2400" b="1" dirty="0" smtClean="0">
                <a:ea typeface="新細明體" charset="-120"/>
              </a:rPr>
              <a:t>Variable</a:t>
            </a:r>
            <a:r>
              <a:rPr lang="en-US" altLang="zh-TW" sz="2400" dirty="0" smtClean="0">
                <a:ea typeface="新細明體" charset="-120"/>
              </a:rPr>
              <a:t>: Hold storing value; has a name and a type</a:t>
            </a:r>
          </a:p>
          <a:p>
            <a:pPr eaLnBrk="1" hangingPunct="1"/>
            <a:r>
              <a:rPr lang="en-US" altLang="zh-TW" sz="2400" b="1" dirty="0" smtClean="0">
                <a:ea typeface="新細明體" charset="-120"/>
              </a:rPr>
              <a:t>Assignment operator</a:t>
            </a:r>
            <a:r>
              <a:rPr lang="en-US" altLang="zh-TW" sz="2400" dirty="0" smtClean="0">
                <a:ea typeface="新細明體" charset="-120"/>
              </a:rPr>
              <a:t>: For assigning a value to a variable</a:t>
            </a:r>
          </a:p>
          <a:p>
            <a:pPr eaLnBrk="1" hangingPunct="1"/>
            <a:r>
              <a:rPr lang="en-US" altLang="zh-TW" sz="2400" b="1" dirty="0" smtClean="0">
                <a:ea typeface="新細明體" charset="-120"/>
              </a:rPr>
              <a:t>Identifier</a:t>
            </a:r>
            <a:r>
              <a:rPr lang="en-US" altLang="zh-TW" sz="2400" dirty="0" smtClean="0">
                <a:ea typeface="新細明體" charset="-120"/>
              </a:rPr>
              <a:t>: Valid name for identifying things in the program</a:t>
            </a:r>
          </a:p>
          <a:p>
            <a:pPr eaLnBrk="1" hangingPunct="1"/>
            <a:endParaRPr lang="en-US" altLang="zh-TW" sz="1400" dirty="0" smtClean="0">
              <a:ea typeface="新細明體" charset="-120"/>
            </a:endParaRPr>
          </a:p>
          <a:p>
            <a:pPr eaLnBrk="1" hangingPunct="1"/>
            <a:r>
              <a:rPr lang="en-US" altLang="zh-TW" sz="2400" dirty="0" smtClean="0">
                <a:ea typeface="新細明體" charset="-120"/>
              </a:rPr>
              <a:t>Expressing </a:t>
            </a:r>
            <a:r>
              <a:rPr lang="en-US" altLang="zh-TW" sz="2400" b="1" dirty="0" smtClean="0">
                <a:ea typeface="新細明體" charset="-120"/>
              </a:rPr>
              <a:t>numeric and string constants</a:t>
            </a:r>
          </a:p>
          <a:p>
            <a:pPr eaLnBrk="1" hangingPunct="1"/>
            <a:endParaRPr lang="en-US" altLang="zh-TW" sz="1400" b="1" dirty="0" smtClean="0">
              <a:ea typeface="新細明體" charset="-120"/>
            </a:endParaRPr>
          </a:p>
          <a:p>
            <a:r>
              <a:rPr lang="en-US" altLang="zh-TW" sz="2400" b="1" dirty="0" smtClean="0">
                <a:ea typeface="新細明體" charset="-120"/>
              </a:rPr>
              <a:t>Console </a:t>
            </a:r>
            <a:r>
              <a:rPr lang="en-US" altLang="zh-TW" sz="2400" b="1" dirty="0" err="1" smtClean="0">
                <a:ea typeface="新細明體" charset="-120"/>
              </a:rPr>
              <a:t>Input/Output</a:t>
            </a:r>
            <a:r>
              <a:rPr lang="en-US" altLang="zh-TW" sz="2400" b="1" dirty="0" smtClean="0"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using </a:t>
            </a:r>
            <a:r>
              <a:rPr lang="en-US" altLang="zh-TW" sz="2400" dirty="0" err="1" smtClean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scanf</a:t>
            </a:r>
            <a:r>
              <a:rPr lang="en-US" altLang="zh-TW" sz="24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()</a:t>
            </a:r>
            <a:r>
              <a:rPr lang="en-US" altLang="zh-TW" sz="2400" dirty="0" smtClean="0">
                <a:ea typeface="新細明體" charset="-120"/>
              </a:rPr>
              <a:t> and </a:t>
            </a:r>
            <a:r>
              <a:rPr lang="en-US" altLang="zh-TW" sz="2400" dirty="0" err="1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printf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()</a:t>
            </a:r>
          </a:p>
          <a:p>
            <a:pPr eaLnBrk="1" hangingPunct="1"/>
            <a:endParaRPr lang="en-US" altLang="zh-TW" sz="1400" dirty="0" smtClean="0">
              <a:ea typeface="新細明體" charset="-120"/>
            </a:endParaRPr>
          </a:p>
          <a:p>
            <a:pPr eaLnBrk="1" hangingPunct="1"/>
            <a:r>
              <a:rPr lang="en-US" altLang="zh-TW" sz="2400" dirty="0" smtClean="0">
                <a:solidFill>
                  <a:srgbClr val="FF3300"/>
                </a:solidFill>
                <a:ea typeface="新細明體" charset="-120"/>
              </a:rPr>
              <a:t>Next week: Arithmetic Operators and Data Types</a:t>
            </a:r>
          </a:p>
        </p:txBody>
      </p:sp>
    </p:spTree>
    <p:extLst>
      <p:ext uri="{BB962C8B-B14F-4D97-AF65-F5344CB8AC3E}">
        <p14:creationId xmlns:p14="http://schemas.microsoft.com/office/powerpoint/2010/main" val="38979516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C: How to Program, 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, </a:t>
            </a:r>
            <a:r>
              <a:rPr lang="en-US" dirty="0" err="1" smtClean="0"/>
              <a:t>Deitel</a:t>
            </a:r>
            <a:r>
              <a:rPr lang="en-US" dirty="0" smtClean="0"/>
              <a:t> and </a:t>
            </a:r>
            <a:r>
              <a:rPr lang="en-US" dirty="0" err="1" smtClean="0"/>
              <a:t>Deitel</a:t>
            </a:r>
            <a:endParaRPr lang="en-US" dirty="0" smtClean="0"/>
          </a:p>
          <a:p>
            <a:r>
              <a:rPr lang="en-US" dirty="0" smtClean="0"/>
              <a:t>Chapter 2 Introduction to C Programming</a:t>
            </a:r>
          </a:p>
          <a:p>
            <a:pPr lvl="1"/>
            <a:r>
              <a:rPr lang="en-US" dirty="0" smtClean="0"/>
              <a:t>Sections 2.1 – 2.7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0300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47B1810-1103-44E0-996D-D58BDF2AC8A5}" type="slidenum">
              <a:rPr lang="zh-TW" altLang="en-US" sz="1000" smtClean="0">
                <a:ea typeface="新細明體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1000" smtClean="0">
              <a:ea typeface="新細明體" charset="-12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1.1. Language Syntax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1470025"/>
            <a:ext cx="8605837" cy="447357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tabLst>
                <a:tab pos="2857500" algn="l"/>
              </a:tabLst>
            </a:pPr>
            <a:r>
              <a:rPr lang="en-US" altLang="zh-TW" sz="2800" dirty="0" smtClean="0">
                <a:ea typeface="新細明體" charset="-120"/>
              </a:rPr>
              <a:t>Every programming language has its own </a:t>
            </a:r>
            <a:r>
              <a:rPr lang="en-US" altLang="zh-TW" sz="2800" i="1" dirty="0" smtClean="0">
                <a:solidFill>
                  <a:srgbClr val="0070C0"/>
                </a:solidFill>
                <a:ea typeface="新細明體" charset="-120"/>
              </a:rPr>
              <a:t>syntax</a:t>
            </a:r>
            <a:r>
              <a:rPr lang="en-US" altLang="zh-TW" sz="2800" dirty="0" smtClean="0">
                <a:solidFill>
                  <a:srgbClr val="0070C0"/>
                </a:solidFill>
                <a:ea typeface="新細明體" charset="-120"/>
              </a:rPr>
              <a:t> </a:t>
            </a:r>
            <a:r>
              <a:rPr lang="en-US" altLang="zh-TW" sz="2800" dirty="0" smtClean="0">
                <a:ea typeface="新細明體" charset="-120"/>
              </a:rPr>
              <a:t>(defined by a set of rules)</a:t>
            </a:r>
          </a:p>
          <a:p>
            <a:pPr lvl="1" eaLnBrk="1" hangingPunct="1">
              <a:lnSpc>
                <a:spcPct val="90000"/>
              </a:lnSpc>
              <a:tabLst>
                <a:tab pos="2857500" algn="l"/>
              </a:tabLst>
            </a:pPr>
            <a:r>
              <a:rPr lang="en-US" altLang="zh-TW" sz="2400" dirty="0" smtClean="0">
                <a:ea typeface="新細明體" charset="-120"/>
              </a:rPr>
              <a:t>Like grammar in English language</a:t>
            </a:r>
          </a:p>
          <a:p>
            <a:pPr lvl="1" eaLnBrk="1" hangingPunct="1">
              <a:lnSpc>
                <a:spcPct val="90000"/>
              </a:lnSpc>
              <a:tabLst>
                <a:tab pos="2857500" algn="l"/>
              </a:tabLst>
            </a:pPr>
            <a:endParaRPr lang="en-US" altLang="zh-TW" sz="2400" dirty="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  <a:tabLst>
                <a:tab pos="2857500" algn="l"/>
              </a:tabLst>
            </a:pPr>
            <a:r>
              <a:rPr lang="en-US" altLang="zh-TW" sz="2800" dirty="0" smtClean="0">
                <a:ea typeface="新細明體" charset="-120"/>
              </a:rPr>
              <a:t>Program source code containing syntax errors cannot be compiled into an executable program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2857500" algn="l"/>
              </a:tabLst>
            </a:pPr>
            <a:endParaRPr lang="en-US" altLang="zh-TW" sz="2800" dirty="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  <a:tabLst>
                <a:tab pos="2857500" algn="l"/>
              </a:tabLst>
            </a:pPr>
            <a:endParaRPr lang="en-US" altLang="zh-TW" sz="2800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43476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A372ADD-3776-463F-95D9-32A08462053F}" type="slidenum">
              <a:rPr lang="zh-TW" altLang="en-US" sz="1000" smtClean="0">
                <a:ea typeface="新細明體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TW" sz="1000" dirty="0" smtClean="0">
              <a:ea typeface="新細明體" charset="-12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501650" y="0"/>
            <a:ext cx="8642350" cy="28527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#include &lt;</a:t>
            </a:r>
            <a:r>
              <a:rPr kumimoji="1" lang="en-US" altLang="zh-TW" sz="2000" dirty="0" err="1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stdio.h</a:t>
            </a:r>
            <a:r>
              <a:rPr kumimoji="1" lang="en-US" altLang="zh-TW" sz="2000" dirty="0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000" dirty="0">
              <a:solidFill>
                <a:srgbClr val="CC6600"/>
              </a:solidFill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 err="1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int</a:t>
            </a:r>
            <a:r>
              <a:rPr kumimoji="1" lang="en-US" altLang="zh-TW" sz="2000" dirty="0">
                <a:solidFill>
                  <a:srgbClr val="CC66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 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main(</a:t>
            </a:r>
            <a:r>
              <a:rPr kumimoji="1" lang="en-US" altLang="zh-TW" sz="2000" dirty="0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void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  </a:t>
            </a:r>
            <a:r>
              <a:rPr kumimoji="1" lang="en-US" altLang="zh-TW" sz="2000" dirty="0" err="1">
                <a:latin typeface="Consolas" pitchFamily="49" charset="0"/>
                <a:ea typeface="新細明體" charset="-120"/>
                <a:cs typeface="Consolas" pitchFamily="49" charset="0"/>
              </a:rPr>
              <a:t>Printf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(</a:t>
            </a:r>
            <a:r>
              <a:rPr kumimoji="1" lang="en-US" altLang="zh-TW" sz="2000" dirty="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"Hello, world!\n"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  </a:t>
            </a:r>
            <a:r>
              <a:rPr kumimoji="1" lang="en-US" altLang="zh-TW" sz="2000" dirty="0" err="1">
                <a:latin typeface="Consolas" pitchFamily="49" charset="0"/>
                <a:ea typeface="新細明體" charset="-120"/>
                <a:cs typeface="Consolas" pitchFamily="49" charset="0"/>
              </a:rPr>
              <a:t>Printf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(</a:t>
            </a:r>
            <a:r>
              <a:rPr kumimoji="1" lang="en-US" altLang="zh-TW" sz="2000" dirty="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"Hello, universe!\n"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  </a:t>
            </a:r>
            <a:r>
              <a:rPr kumimoji="1" lang="en-US" altLang="zh-TW" sz="2000" dirty="0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return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 </a:t>
            </a:r>
            <a:r>
              <a:rPr kumimoji="1" lang="en-US" altLang="zh-TW" sz="2000" dirty="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0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}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6030913" y="203200"/>
            <a:ext cx="241935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b="0">
                <a:ea typeface="新細明體" charset="-120"/>
              </a:rPr>
              <a:t>Can you spot the error(s)?</a:t>
            </a: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0" y="0"/>
            <a:ext cx="501650" cy="28527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2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3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4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9</a:t>
            </a:r>
            <a:endParaRPr lang="en-US" altLang="zh-TW" sz="2000" dirty="0">
              <a:solidFill>
                <a:srgbClr val="5F5F5F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</p:txBody>
      </p:sp>
      <p:sp>
        <p:nvSpPr>
          <p:cNvPr id="432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9563" y="3082925"/>
            <a:ext cx="8605837" cy="3013075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None/>
              <a:tabLst>
                <a:tab pos="2857500" algn="l"/>
              </a:tabLst>
            </a:pPr>
            <a:r>
              <a:rPr lang="en-US" altLang="zh-TW" sz="2800" u="sng" dirty="0" smtClean="0">
                <a:ea typeface="新細明體" charset="-120"/>
              </a:rPr>
              <a:t>Some Basic Rules</a:t>
            </a:r>
          </a:p>
          <a:p>
            <a:pPr eaLnBrk="1" hangingPunct="1">
              <a:tabLst>
                <a:tab pos="2857500" algn="l"/>
              </a:tabLst>
            </a:pPr>
            <a:r>
              <a:rPr lang="en-US" altLang="zh-TW" sz="2800" dirty="0" smtClean="0">
                <a:ea typeface="新細明體" charset="-120"/>
              </a:rPr>
              <a:t>C language is </a:t>
            </a:r>
            <a:r>
              <a:rPr lang="en-US" altLang="zh-TW" sz="2800" i="1" dirty="0" smtClean="0">
                <a:solidFill>
                  <a:srgbClr val="0070C0"/>
                </a:solidFill>
                <a:ea typeface="新細明體" charset="-120"/>
              </a:rPr>
              <a:t>case sensitive</a:t>
            </a:r>
            <a:r>
              <a:rPr lang="en-US" altLang="zh-TW" sz="2800" dirty="0" smtClean="0">
                <a:ea typeface="新細明體" charset="-120"/>
              </a:rPr>
              <a:t>.</a:t>
            </a:r>
          </a:p>
          <a:p>
            <a:pPr eaLnBrk="1" hangingPunct="1">
              <a:tabLst>
                <a:tab pos="2857500" algn="l"/>
              </a:tabLst>
            </a:pPr>
            <a:endParaRPr lang="en-US" altLang="zh-TW" sz="1400" dirty="0" smtClean="0">
              <a:ea typeface="新細明體" charset="-120"/>
            </a:endParaRPr>
          </a:p>
          <a:p>
            <a:pPr eaLnBrk="1" hangingPunct="1">
              <a:tabLst>
                <a:tab pos="2857500" algn="l"/>
              </a:tabLst>
            </a:pPr>
            <a:r>
              <a:rPr lang="en-US" altLang="zh-TW" sz="2800" dirty="0" smtClean="0">
                <a:ea typeface="新細明體" charset="-120"/>
              </a:rPr>
              <a:t>During syntax checking, compilers usually consider </a:t>
            </a:r>
            <a:r>
              <a:rPr lang="en-US" altLang="zh-TW" sz="2800" i="1" dirty="0" smtClean="0">
                <a:ea typeface="新細明體" charset="-120"/>
              </a:rPr>
              <a:t>whitespace</a:t>
            </a:r>
            <a:r>
              <a:rPr lang="en-US" altLang="zh-TW" sz="2800" dirty="0" smtClean="0">
                <a:ea typeface="新細明體" charset="-120"/>
              </a:rPr>
              <a:t> characters (</a:t>
            </a:r>
            <a:r>
              <a:rPr lang="en-US" altLang="zh-TW" sz="2800" dirty="0" smtClean="0">
                <a:solidFill>
                  <a:srgbClr val="009900"/>
                </a:solidFill>
                <a:ea typeface="新細明體" charset="-120"/>
              </a:rPr>
              <a:t>space</a:t>
            </a:r>
            <a:r>
              <a:rPr lang="en-US" altLang="zh-TW" sz="2800" dirty="0" smtClean="0">
                <a:ea typeface="新細明體" charset="-120"/>
              </a:rPr>
              <a:t>, </a:t>
            </a:r>
            <a:r>
              <a:rPr lang="en-US" altLang="zh-TW" sz="2800" dirty="0" smtClean="0">
                <a:solidFill>
                  <a:srgbClr val="009900"/>
                </a:solidFill>
                <a:ea typeface="新細明體" charset="-120"/>
              </a:rPr>
              <a:t>newline </a:t>
            </a:r>
            <a:r>
              <a:rPr lang="en-US" altLang="zh-TW" sz="2800" dirty="0" smtClean="0">
                <a:ea typeface="新細明體" charset="-120"/>
              </a:rPr>
              <a:t>[Enter] and </a:t>
            </a:r>
            <a:r>
              <a:rPr lang="en-US" altLang="zh-TW" sz="2800" dirty="0" smtClean="0">
                <a:solidFill>
                  <a:srgbClr val="009900"/>
                </a:solidFill>
                <a:ea typeface="新細明體" charset="-120"/>
              </a:rPr>
              <a:t>tab</a:t>
            </a:r>
            <a:r>
              <a:rPr lang="en-US" altLang="zh-TW" sz="2800" dirty="0" smtClean="0">
                <a:ea typeface="新細明體" charset="-120"/>
              </a:rPr>
              <a:t>) </a:t>
            </a:r>
            <a:r>
              <a:rPr lang="en-US" altLang="zh-TW" sz="2800" dirty="0" smtClean="0">
                <a:ea typeface="新細明體" charset="-120"/>
              </a:rPr>
              <a:t>flexibly.</a:t>
            </a:r>
          </a:p>
          <a:p>
            <a:pPr>
              <a:tabLst>
                <a:tab pos="2857500" algn="l"/>
              </a:tabLst>
            </a:pPr>
            <a:endParaRPr lang="en-US" altLang="zh-TW" sz="1400" dirty="0">
              <a:ea typeface="新細明體" charset="-120"/>
            </a:endParaRPr>
          </a:p>
          <a:p>
            <a:pPr eaLnBrk="1" hangingPunct="1">
              <a:tabLst>
                <a:tab pos="2857500" algn="l"/>
              </a:tabLst>
            </a:pPr>
            <a:r>
              <a:rPr lang="en-US" altLang="zh-TW" sz="2800" dirty="0" smtClean="0">
                <a:ea typeface="新細明體" charset="-120"/>
              </a:rPr>
              <a:t>Proper </a:t>
            </a:r>
            <a:r>
              <a:rPr lang="en-US" altLang="zh-TW" sz="2800" dirty="0" smtClean="0">
                <a:ea typeface="新細明體" charset="-120"/>
              </a:rPr>
              <a:t>use of </a:t>
            </a:r>
            <a:r>
              <a:rPr lang="en-US" altLang="zh-TW" sz="2800" dirty="0" smtClean="0">
                <a:ea typeface="新細明體" charset="-120"/>
              </a:rPr>
              <a:t>spaces </a:t>
            </a:r>
            <a:r>
              <a:rPr lang="en-US" altLang="zh-TW" sz="2800" dirty="0" smtClean="0">
                <a:ea typeface="新細明體" charset="-120"/>
              </a:rPr>
              <a:t>makes program easy to read.</a:t>
            </a:r>
          </a:p>
        </p:txBody>
      </p:sp>
    </p:spTree>
    <p:extLst>
      <p:ext uri="{BB962C8B-B14F-4D97-AF65-F5344CB8AC3E}">
        <p14:creationId xmlns:p14="http://schemas.microsoft.com/office/powerpoint/2010/main" val="23578912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33400" indent="-533400" eaLnBrk="1" hangingPunct="1"/>
            <a:r>
              <a:rPr lang="en-US" altLang="zh-TW" dirty="0" smtClean="0">
                <a:ea typeface="新細明體" charset="-120"/>
              </a:rPr>
              <a:t>1.2. Comments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A372ADD-3776-463F-95D9-32A08462053F}" type="slidenum">
              <a:rPr lang="zh-TW" altLang="en-US" sz="1000" smtClean="0">
                <a:ea typeface="新細明體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TW" sz="1000" dirty="0" smtClean="0">
              <a:ea typeface="新細明體" charset="-120"/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533400" y="838200"/>
            <a:ext cx="8604250" cy="2879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solidFill>
                  <a:srgbClr val="FF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/*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solidFill>
                  <a:srgbClr val="FF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   This is a comment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solidFill>
                  <a:srgbClr val="FF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*/</a:t>
            </a:r>
            <a:endParaRPr kumimoji="1" lang="en-US" altLang="zh-TW" sz="2000" dirty="0">
              <a:solidFill>
                <a:srgbClr val="009900"/>
              </a:solidFill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#include &lt;</a:t>
            </a:r>
            <a:r>
              <a:rPr kumimoji="1" lang="en-US" altLang="zh-TW" sz="2000" dirty="0" err="1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stdio.h</a:t>
            </a:r>
            <a:r>
              <a:rPr kumimoji="1" lang="en-US" altLang="zh-TW" sz="2000" dirty="0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000" dirty="0">
              <a:solidFill>
                <a:srgbClr val="0000FF"/>
              </a:solidFill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 err="1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int</a:t>
            </a:r>
            <a:r>
              <a:rPr kumimoji="1" lang="en-US" altLang="zh-TW" sz="2000" dirty="0">
                <a:solidFill>
                  <a:srgbClr val="CC66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 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main(</a:t>
            </a:r>
            <a:r>
              <a:rPr kumimoji="1" lang="en-US" altLang="zh-TW" sz="2000" dirty="0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void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) {           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  </a:t>
            </a:r>
            <a:r>
              <a:rPr kumimoji="1" lang="en-US" altLang="zh-TW" sz="2000" dirty="0" err="1">
                <a:latin typeface="Consolas" pitchFamily="49" charset="0"/>
                <a:ea typeface="新細明體" charset="-120"/>
                <a:cs typeface="Consolas" pitchFamily="49" charset="0"/>
              </a:rPr>
              <a:t>printf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(</a:t>
            </a:r>
            <a:r>
              <a:rPr kumimoji="1" lang="en-US" altLang="zh-TW" sz="2000" dirty="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"Hello, world!\n"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);  </a:t>
            </a:r>
            <a:r>
              <a:rPr kumimoji="1" lang="en-US" altLang="zh-TW" sz="2000" dirty="0">
                <a:solidFill>
                  <a:srgbClr val="FF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// This is also a comment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  </a:t>
            </a:r>
            <a:r>
              <a:rPr kumimoji="1" lang="en-US" altLang="zh-TW" sz="2000" dirty="0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return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 </a:t>
            </a:r>
            <a:r>
              <a:rPr kumimoji="1" lang="en-US" altLang="zh-TW" sz="2000" dirty="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0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;               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}</a:t>
            </a:r>
          </a:p>
        </p:txBody>
      </p:sp>
      <p:sp>
        <p:nvSpPr>
          <p:cNvPr id="7172" name="Rectangle 6"/>
          <p:cNvSpPr>
            <a:spLocks noChangeArrowheads="1"/>
          </p:cNvSpPr>
          <p:nvPr/>
        </p:nvSpPr>
        <p:spPr bwMode="auto">
          <a:xfrm>
            <a:off x="-12700" y="838200"/>
            <a:ext cx="539750" cy="2879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2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3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4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152399" y="3717925"/>
            <a:ext cx="8812213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tabLst>
                <a:tab pos="2857500" algn="l"/>
              </a:tabLst>
              <a:defRPr/>
            </a:pPr>
            <a:r>
              <a:rPr lang="en-US" altLang="zh-TW" sz="2400" b="0" kern="0" dirty="0" smtClean="0">
                <a:ea typeface="新細明體" charset="-120"/>
              </a:rPr>
              <a:t>Comments are used for documentation aid; they are ignored by compiler.</a:t>
            </a:r>
          </a:p>
          <a:p>
            <a:pPr eaLnBrk="1" hangingPunct="1">
              <a:tabLst>
                <a:tab pos="2857500" algn="l"/>
              </a:tabLst>
              <a:defRPr/>
            </a:pPr>
            <a:endParaRPr lang="en-US" altLang="zh-TW" sz="1050" b="0" kern="0" dirty="0" smtClean="0">
              <a:ea typeface="新細明體" charset="-120"/>
            </a:endParaRPr>
          </a:p>
          <a:p>
            <a:pPr eaLnBrk="1" hangingPunct="1">
              <a:tabLst>
                <a:tab pos="2857500" algn="l"/>
              </a:tabLst>
              <a:defRPr/>
            </a:pPr>
            <a:r>
              <a:rPr lang="en-US" altLang="zh-TW" sz="2400" b="0" kern="0" dirty="0" smtClean="0">
                <a:ea typeface="新細明體" charset="-120"/>
              </a:rPr>
              <a:t>Two commenting styles</a:t>
            </a:r>
          </a:p>
          <a:p>
            <a:pPr lvl="1" eaLnBrk="1" hangingPunct="1">
              <a:tabLst>
                <a:tab pos="2857500" algn="l"/>
              </a:tabLst>
              <a:defRPr/>
            </a:pPr>
            <a:r>
              <a:rPr lang="en-US" altLang="zh-TW" sz="2000" b="0" kern="0" dirty="0" smtClean="0">
                <a:ea typeface="新細明體" charset="-120"/>
              </a:rPr>
              <a:t>Text starting with </a:t>
            </a:r>
            <a:r>
              <a:rPr lang="en-US" altLang="zh-TW" sz="2000" b="0" kern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/*</a:t>
            </a:r>
            <a:r>
              <a:rPr lang="en-US" altLang="zh-TW" sz="2000" b="0" kern="0" dirty="0" smtClean="0">
                <a:ea typeface="新細明體" charset="-120"/>
              </a:rPr>
              <a:t> and ends at the next </a:t>
            </a:r>
            <a:r>
              <a:rPr lang="en-US" altLang="zh-TW" sz="2000" b="0" kern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*/</a:t>
            </a:r>
          </a:p>
          <a:p>
            <a:pPr lvl="2" eaLnBrk="1" hangingPunct="1">
              <a:tabLst>
                <a:tab pos="2857500" algn="l"/>
              </a:tabLst>
              <a:defRPr/>
            </a:pPr>
            <a:r>
              <a:rPr lang="en-US" altLang="zh-TW" sz="1600" b="0" kern="0" dirty="0">
                <a:ea typeface="新細明體" charset="-120"/>
                <a:cs typeface="+mn-cs"/>
              </a:rPr>
              <a:t>Can span multiple lines</a:t>
            </a:r>
          </a:p>
          <a:p>
            <a:pPr lvl="1" eaLnBrk="1" hangingPunct="1">
              <a:tabLst>
                <a:tab pos="2857500" algn="l"/>
              </a:tabLst>
              <a:defRPr/>
            </a:pPr>
            <a:r>
              <a:rPr lang="en-US" altLang="zh-TW" sz="2000" b="0" kern="0" dirty="0" smtClean="0">
                <a:ea typeface="新細明體" charset="-120"/>
              </a:rPr>
              <a:t>Text begins with </a:t>
            </a:r>
            <a:r>
              <a:rPr lang="en-US" altLang="zh-TW" sz="2000" b="0" kern="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//</a:t>
            </a:r>
            <a:r>
              <a:rPr lang="en-US" altLang="zh-TW" sz="2000" b="0" kern="0" dirty="0">
                <a:ea typeface="新細明體" charset="-120"/>
              </a:rPr>
              <a:t> </a:t>
            </a:r>
            <a:r>
              <a:rPr lang="en-US" altLang="zh-TW" sz="2000" b="0" kern="0" dirty="0" smtClean="0">
                <a:ea typeface="新細明體" charset="-120"/>
              </a:rPr>
              <a:t>and extend to the end of the line</a:t>
            </a:r>
          </a:p>
        </p:txBody>
      </p:sp>
    </p:spTree>
    <p:extLst>
      <p:ext uri="{BB962C8B-B14F-4D97-AF65-F5344CB8AC3E}">
        <p14:creationId xmlns:p14="http://schemas.microsoft.com/office/powerpoint/2010/main" val="21514502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87A10E8-5EDA-40AD-9BAA-ACCA89E3C66C}" type="slidenum">
              <a:rPr lang="zh-TW" altLang="en-US" sz="1000" smtClean="0">
                <a:ea typeface="新細明體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TW" sz="1000" smtClean="0">
              <a:ea typeface="新細明體" charset="-12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539163" cy="838200"/>
          </a:xfrm>
        </p:spPr>
        <p:txBody>
          <a:bodyPr>
            <a:noAutofit/>
          </a:bodyPr>
          <a:lstStyle/>
          <a:p>
            <a:pPr marL="533400" indent="-533400"/>
            <a:r>
              <a:rPr lang="en-US" altLang="zh-TW" sz="4000" b="1" dirty="0" smtClean="0">
                <a:ea typeface="新細明體" charset="-120"/>
              </a:rPr>
              <a:t>2. </a:t>
            </a:r>
            <a:r>
              <a:rPr lang="en-US" altLang="zh-TW" sz="4000" b="1" dirty="0">
                <a:ea typeface="新細明體" charset="-120"/>
              </a:rPr>
              <a:t>Variables and Assignment Operators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1047750"/>
            <a:ext cx="8524875" cy="52228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TW" b="1" u="sng" dirty="0" smtClean="0">
                <a:ea typeface="新細明體" charset="-120"/>
              </a:rPr>
              <a:t>Key concepts</a:t>
            </a:r>
          </a:p>
          <a:p>
            <a:pPr eaLnBrk="1" hangingPunct="1">
              <a:defRPr/>
            </a:pPr>
            <a:r>
              <a:rPr lang="en-US" altLang="zh-TW" dirty="0" smtClean="0">
                <a:ea typeface="新細明體" charset="-120"/>
              </a:rPr>
              <a:t>What is a variable?</a:t>
            </a:r>
          </a:p>
          <a:p>
            <a:pPr eaLnBrk="1" hangingPunct="1">
              <a:defRPr/>
            </a:pPr>
            <a:endParaRPr lang="en-US" altLang="zh-TW" dirty="0" smtClean="0">
              <a:ea typeface="新細明體" charset="-120"/>
            </a:endParaRPr>
          </a:p>
          <a:p>
            <a:pPr eaLnBrk="1" hangingPunct="1">
              <a:defRPr/>
            </a:pPr>
            <a:r>
              <a:rPr lang="en-US" altLang="zh-TW" dirty="0" smtClean="0">
                <a:ea typeface="新細明體" charset="-120"/>
              </a:rPr>
              <a:t>How to use a variable in a program?</a:t>
            </a:r>
            <a:endParaRPr lang="en-US" altLang="zh-TW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2822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B6EBCFF-B268-43EB-ADC5-D4F11B230D44}" type="slidenum">
              <a:rPr lang="zh-TW" altLang="en-US" sz="1000" smtClean="0">
                <a:ea typeface="新細明體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TW" sz="1000" smtClean="0">
              <a:ea typeface="新細明體" charset="-12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2. Variable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963" y="1201738"/>
            <a:ext cx="8334375" cy="4722812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Variables are used to </a:t>
            </a:r>
            <a:r>
              <a:rPr lang="en-US" altLang="zh-TW" u="sng" dirty="0" smtClean="0">
                <a:ea typeface="新細明體" charset="-120"/>
              </a:rPr>
              <a:t>store data</a:t>
            </a:r>
            <a:r>
              <a:rPr lang="en-US" altLang="zh-TW" dirty="0" smtClean="0">
                <a:ea typeface="新細明體" charset="-120"/>
              </a:rPr>
              <a:t> in a program.</a:t>
            </a:r>
          </a:p>
          <a:p>
            <a:pPr eaLnBrk="1" hangingPunct="1"/>
            <a:endParaRPr lang="en-US" altLang="zh-TW" sz="1800" dirty="0" smtClean="0">
              <a:ea typeface="新細明體" charset="-120"/>
            </a:endParaRP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A variable has a </a:t>
            </a:r>
            <a:r>
              <a:rPr lang="en-US" altLang="zh-TW" u="sng" dirty="0" smtClean="0">
                <a:ea typeface="新細明體" charset="-120"/>
              </a:rPr>
              <a:t>name</a:t>
            </a:r>
            <a:r>
              <a:rPr lang="en-US" altLang="zh-TW" dirty="0" smtClean="0">
                <a:ea typeface="新細明體" charset="-120"/>
              </a:rPr>
              <a:t> and a </a:t>
            </a:r>
            <a:r>
              <a:rPr lang="en-US" altLang="zh-TW" u="sng" dirty="0" smtClean="0">
                <a:ea typeface="新細明體" charset="-120"/>
              </a:rPr>
              <a:t>type</a:t>
            </a:r>
            <a:r>
              <a:rPr lang="en-US" altLang="zh-TW" dirty="0" smtClean="0">
                <a:ea typeface="新細明體" charset="-120"/>
              </a:rPr>
              <a:t>.</a:t>
            </a:r>
            <a:endParaRPr lang="en-US" altLang="zh-TW" u="sng" dirty="0" smtClean="0">
              <a:ea typeface="新細明體" charset="-120"/>
            </a:endParaRPr>
          </a:p>
          <a:p>
            <a:pPr lvl="1" eaLnBrk="1" hangingPunct="1"/>
            <a:r>
              <a:rPr lang="en-US" altLang="zh-TW" dirty="0" smtClean="0">
                <a:ea typeface="新細明體" charset="-120"/>
              </a:rPr>
              <a:t>The type determines what kind of values the variable can hold.</a:t>
            </a:r>
          </a:p>
        </p:txBody>
      </p:sp>
    </p:spTree>
    <p:extLst>
      <p:ext uri="{BB962C8B-B14F-4D97-AF65-F5344CB8AC3E}">
        <p14:creationId xmlns:p14="http://schemas.microsoft.com/office/powerpoint/2010/main" val="36616728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F2E9825-048F-408C-9D39-43E7196E0450}" type="slidenum">
              <a:rPr lang="zh-TW" altLang="en-US" sz="1000" smtClean="0">
                <a:ea typeface="新細明體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TW" sz="1000" smtClean="0">
              <a:ea typeface="新細明體" charset="-120"/>
            </a:endParaRP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539750" y="0"/>
            <a:ext cx="8604250" cy="4965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#include &lt;</a:t>
            </a:r>
            <a:r>
              <a:rPr kumimoji="1" lang="en-US" altLang="zh-TW" sz="2000" dirty="0" err="1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stdio.h</a:t>
            </a:r>
            <a:r>
              <a:rPr kumimoji="1" lang="en-US" altLang="zh-TW" sz="2000" dirty="0">
                <a:solidFill>
                  <a:srgbClr val="0099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000" dirty="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 err="1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int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 main(</a:t>
            </a:r>
            <a:r>
              <a:rPr kumimoji="1" lang="en-US" altLang="zh-TW" sz="2000" dirty="0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void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  </a:t>
            </a:r>
            <a:r>
              <a:rPr kumimoji="1" lang="en-US" altLang="zh-TW" sz="2000" dirty="0" err="1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int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 side, perimeter, area;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000" dirty="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  side = </a:t>
            </a:r>
            <a:r>
              <a:rPr kumimoji="1" lang="en-US" altLang="zh-TW" sz="2000" dirty="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3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  perimeter = </a:t>
            </a:r>
            <a:r>
              <a:rPr kumimoji="1" lang="en-US" altLang="zh-TW" sz="2000" dirty="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4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 * side;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  area = side * side;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000" dirty="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  </a:t>
            </a:r>
            <a:r>
              <a:rPr kumimoji="1" lang="en-US" altLang="zh-TW" sz="2000" dirty="0" err="1">
                <a:latin typeface="Consolas" pitchFamily="49" charset="0"/>
                <a:ea typeface="新細明體" charset="-120"/>
                <a:cs typeface="Consolas" pitchFamily="49" charset="0"/>
              </a:rPr>
              <a:t>printf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(</a:t>
            </a:r>
            <a:r>
              <a:rPr kumimoji="1" lang="en-US" altLang="zh-TW" sz="2000" dirty="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"Side : %d\n"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, side);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  </a:t>
            </a:r>
            <a:r>
              <a:rPr kumimoji="1" lang="en-US" altLang="zh-TW" sz="2000" dirty="0" err="1">
                <a:latin typeface="Consolas" pitchFamily="49" charset="0"/>
                <a:ea typeface="新細明體" charset="-120"/>
                <a:cs typeface="Consolas" pitchFamily="49" charset="0"/>
              </a:rPr>
              <a:t>printf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(</a:t>
            </a:r>
            <a:r>
              <a:rPr kumimoji="1" lang="en-US" altLang="zh-TW" sz="2000" dirty="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"Perimeter: %d\n"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, perimeter);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  </a:t>
            </a:r>
            <a:r>
              <a:rPr kumimoji="1" lang="en-US" altLang="zh-TW" sz="2000" dirty="0" err="1">
                <a:latin typeface="Consolas" pitchFamily="49" charset="0"/>
                <a:ea typeface="新細明體" charset="-120"/>
                <a:cs typeface="Consolas" pitchFamily="49" charset="0"/>
              </a:rPr>
              <a:t>printf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(</a:t>
            </a:r>
            <a:r>
              <a:rPr kumimoji="1" lang="en-US" altLang="zh-TW" sz="2000" dirty="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"Area : %d\n"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, area);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000" dirty="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  </a:t>
            </a:r>
            <a:r>
              <a:rPr kumimoji="1" lang="en-US" altLang="zh-TW" sz="2000" dirty="0">
                <a:solidFill>
                  <a:srgbClr val="0000FF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return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 </a:t>
            </a:r>
            <a:r>
              <a:rPr kumimoji="1" lang="en-US" altLang="zh-TW" sz="2000" dirty="0">
                <a:solidFill>
                  <a:srgbClr val="00B0F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0</a:t>
            </a: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000" dirty="0">
                <a:latin typeface="Consolas" pitchFamily="49" charset="0"/>
                <a:ea typeface="新細明體" charset="-120"/>
                <a:cs typeface="Consolas" pitchFamily="49" charset="0"/>
              </a:rPr>
              <a:t>}</a:t>
            </a: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0" y="4965700"/>
            <a:ext cx="9144000" cy="122872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82880" bIns="91440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461963" algn="l"/>
                <a:tab pos="914400" algn="l"/>
                <a:tab pos="1376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Side : 3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Perimeter: 12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Area : 9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55575" y="6308725"/>
            <a:ext cx="7988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latin typeface="+mn-lt"/>
                <a:ea typeface="新細明體" charset="-120"/>
              </a:rPr>
              <a:t>Example 2: </a:t>
            </a:r>
            <a:r>
              <a:rPr lang="en-US" altLang="zh-TW" sz="2000" b="0" dirty="0">
                <a:latin typeface="+mn-lt"/>
                <a:ea typeface="新細明體" charset="-120"/>
              </a:rPr>
              <a:t>Computing the perimeter and the area of a square.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0"/>
            <a:ext cx="539750" cy="4965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635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2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3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4</a:t>
            </a:r>
            <a:endParaRPr lang="en-US" altLang="zh-TW" sz="2000" dirty="0">
              <a:solidFill>
                <a:srgbClr val="000000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solidFill>
                  <a:srgbClr val="5F5F5F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16</a:t>
            </a:r>
            <a:endParaRPr lang="en-US" altLang="zh-TW" sz="1800" dirty="0">
              <a:solidFill>
                <a:srgbClr val="5F5F5F"/>
              </a:solidFill>
              <a:latin typeface="Consolas" panose="020B0609020204030204" pitchFamily="49" charset="0"/>
              <a:ea typeface="新細明體" charset="-120"/>
              <a:cs typeface="Consolas" panose="020B0609020204030204" pitchFamily="49" charset="0"/>
            </a:endParaRPr>
          </a:p>
        </p:txBody>
      </p:sp>
      <p:sp>
        <p:nvSpPr>
          <p:cNvPr id="9223" name="Rectangle 5"/>
          <p:cNvSpPr>
            <a:spLocks noChangeArrowheads="1"/>
          </p:cNvSpPr>
          <p:nvPr/>
        </p:nvSpPr>
        <p:spPr bwMode="auto">
          <a:xfrm>
            <a:off x="808038" y="1277938"/>
            <a:ext cx="3917950" cy="346075"/>
          </a:xfrm>
          <a:prstGeom prst="rect">
            <a:avLst/>
          </a:prstGeom>
          <a:noFill/>
          <a:ln w="25400">
            <a:solidFill>
              <a:srgbClr val="FF66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4994275" y="317500"/>
            <a:ext cx="4070350" cy="2727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 b="0" dirty="0">
                <a:latin typeface="+mn-lt"/>
                <a:ea typeface="新細明體" charset="-120"/>
              </a:rPr>
              <a:t>Declaring three variables: </a:t>
            </a:r>
            <a:r>
              <a:rPr kumimoji="1" lang="en-US" altLang="zh-TW" sz="2400" b="0" dirty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side</a:t>
            </a:r>
            <a:r>
              <a:rPr kumimoji="1" lang="en-US" altLang="zh-TW" sz="2400" b="0" dirty="0">
                <a:latin typeface="+mn-lt"/>
                <a:ea typeface="新細明體" charset="-120"/>
              </a:rPr>
              <a:t>, </a:t>
            </a:r>
            <a:r>
              <a:rPr kumimoji="1"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perimeter</a:t>
            </a:r>
            <a:r>
              <a:rPr kumimoji="1" lang="en-US" altLang="zh-TW" sz="2400" b="0" dirty="0">
                <a:latin typeface="+mn-lt"/>
                <a:ea typeface="新細明體" charset="-120"/>
              </a:rPr>
              <a:t>, and </a:t>
            </a:r>
            <a:r>
              <a:rPr kumimoji="1"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area</a:t>
            </a:r>
            <a:r>
              <a:rPr kumimoji="1" lang="en-US" altLang="zh-TW" sz="2400" b="0" dirty="0">
                <a:latin typeface="+mn-lt"/>
                <a:ea typeface="新細明體" charset="-120"/>
              </a:rPr>
              <a:t>.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400" b="0" dirty="0">
              <a:latin typeface="+mn-lt"/>
              <a:ea typeface="新細明體" charset="-12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 b="0" dirty="0">
                <a:latin typeface="+mn-lt"/>
                <a:ea typeface="新細明體" charset="-120"/>
              </a:rPr>
              <a:t>The </a:t>
            </a:r>
            <a:r>
              <a:rPr kumimoji="1" lang="en-US" altLang="zh-TW" sz="2400" b="0" i="1" dirty="0">
                <a:latin typeface="+mn-lt"/>
                <a:ea typeface="新細明體" charset="-120"/>
              </a:rPr>
              <a:t>type</a:t>
            </a:r>
            <a:r>
              <a:rPr kumimoji="1" lang="en-US" altLang="zh-TW" sz="2400" b="0" dirty="0">
                <a:latin typeface="+mn-lt"/>
                <a:ea typeface="新細明體" charset="-120"/>
              </a:rPr>
              <a:t> of the variables are </a:t>
            </a:r>
            <a:r>
              <a:rPr kumimoji="1" lang="en-US" altLang="zh-TW" sz="2400" dirty="0" err="1">
                <a:solidFill>
                  <a:srgbClr val="0070C0"/>
                </a:solidFill>
                <a:latin typeface="Consolas" panose="020B0609020204030204" pitchFamily="49" charset="0"/>
                <a:ea typeface="新細明體" charset="-120"/>
                <a:cs typeface="Consolas" panose="020B0609020204030204" pitchFamily="49" charset="0"/>
              </a:rPr>
              <a:t>int</a:t>
            </a:r>
            <a:r>
              <a:rPr kumimoji="1" lang="en-US" altLang="zh-TW" sz="2400" b="0" dirty="0">
                <a:latin typeface="+mn-lt"/>
                <a:ea typeface="新細明體" charset="-120"/>
              </a:rPr>
              <a:t>, indicating that the variables are for storing integers.</a:t>
            </a:r>
          </a:p>
        </p:txBody>
      </p:sp>
    </p:spTree>
    <p:extLst>
      <p:ext uri="{BB962C8B-B14F-4D97-AF65-F5344CB8AC3E}">
        <p14:creationId xmlns:p14="http://schemas.microsoft.com/office/powerpoint/2010/main" val="1067958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18"/>
  <p:tag name="DEFAULTHEIGHT" val="3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3392</TotalTime>
  <Words>2721</Words>
  <Application>Microsoft Office PowerPoint</Application>
  <PresentationFormat>On-screen Show (4:3)</PresentationFormat>
  <Paragraphs>786</Paragraphs>
  <Slides>38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新細明體</vt:lpstr>
      <vt:lpstr>Arial</vt:lpstr>
      <vt:lpstr>Calibri</vt:lpstr>
      <vt:lpstr>Consolas</vt:lpstr>
      <vt:lpstr>Courier New</vt:lpstr>
      <vt:lpstr>Helvetica</vt:lpstr>
      <vt:lpstr>Symbol</vt:lpstr>
      <vt:lpstr>Times New Roman</vt:lpstr>
      <vt:lpstr>Wingdings</vt:lpstr>
      <vt:lpstr>Wingdings 2</vt:lpstr>
      <vt:lpstr>Wingdings 3</vt:lpstr>
      <vt:lpstr>Office Theme</vt:lpstr>
      <vt:lpstr>C Language Basics  (Part 1)</vt:lpstr>
      <vt:lpstr>Outline</vt:lpstr>
      <vt:lpstr>1. Overview of C Language</vt:lpstr>
      <vt:lpstr>1.1. Language Syntax</vt:lpstr>
      <vt:lpstr>PowerPoint Presentation</vt:lpstr>
      <vt:lpstr>1.2. Comments</vt:lpstr>
      <vt:lpstr>2. Variables and Assignment Operators</vt:lpstr>
      <vt:lpstr>2. Variable</vt:lpstr>
      <vt:lpstr>PowerPoint Presentation</vt:lpstr>
      <vt:lpstr>2.1. Declaring Variables</vt:lpstr>
      <vt:lpstr>PowerPoint Presentation</vt:lpstr>
      <vt:lpstr>PowerPoint Presentation</vt:lpstr>
      <vt:lpstr>PowerPoint Presentation</vt:lpstr>
      <vt:lpstr>2.2. Assigning Value to Variable</vt:lpstr>
      <vt:lpstr>PowerPoint Presentation</vt:lpstr>
      <vt:lpstr>PowerPoint Presentation</vt:lpstr>
      <vt:lpstr>PowerPoint Presentation</vt:lpstr>
      <vt:lpstr>PowerPoint Presentation</vt:lpstr>
      <vt:lpstr>3. Naming Variables</vt:lpstr>
      <vt:lpstr>3.1. Identifier</vt:lpstr>
      <vt:lpstr>3.2. Reserved Words</vt:lpstr>
      <vt:lpstr>3.3. Predefined Identifiers</vt:lpstr>
      <vt:lpstr>Naming Variables (Exercise)</vt:lpstr>
      <vt:lpstr>3.4. Naming Conventions (Guidelines)</vt:lpstr>
      <vt:lpstr>4. Numeric and String Constants</vt:lpstr>
      <vt:lpstr>4.1. Numeric Constant</vt:lpstr>
      <vt:lpstr>4.2. String Constant</vt:lpstr>
      <vt:lpstr>4.2. String Constant</vt:lpstr>
      <vt:lpstr>5. Console Input and Output</vt:lpstr>
      <vt:lpstr>PowerPoint Presentation</vt:lpstr>
      <vt:lpstr>Example 5.1 explained</vt:lpstr>
      <vt:lpstr>PowerPoint Presentation</vt:lpstr>
      <vt:lpstr>Example 5.2 explained</vt:lpstr>
      <vt:lpstr>PowerPoint Presentation</vt:lpstr>
      <vt:lpstr>PowerPoint Presentation</vt:lpstr>
      <vt:lpstr>Notes about scanf() and printf()</vt:lpstr>
      <vt:lpstr>Summary</vt:lpstr>
      <vt:lpstr>Reading Assignment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Programming</dc:title>
  <dc:creator>user</dc:creator>
  <cp:lastModifiedBy>Michael FUNG</cp:lastModifiedBy>
  <cp:revision>88</cp:revision>
  <dcterms:created xsi:type="dcterms:W3CDTF">2011-07-19T12:51:33Z</dcterms:created>
  <dcterms:modified xsi:type="dcterms:W3CDTF">2016-09-06T20:31:23Z</dcterms:modified>
</cp:coreProperties>
</file>