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05" r:id="rId4"/>
    <p:sldId id="328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7" r:id="rId16"/>
    <p:sldId id="321" r:id="rId17"/>
    <p:sldId id="323" r:id="rId18"/>
    <p:sldId id="325" r:id="rId19"/>
    <p:sldId id="318" r:id="rId20"/>
    <p:sldId id="320" r:id="rId21"/>
    <p:sldId id="319" r:id="rId22"/>
    <p:sldId id="324" r:id="rId23"/>
    <p:sldId id="327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462" autoAdjust="0"/>
  </p:normalViewPr>
  <p:slideViewPr>
    <p:cSldViewPr>
      <p:cViewPr varScale="1">
        <p:scale>
          <a:sx n="106" d="100"/>
          <a:sy n="106" d="100"/>
        </p:scale>
        <p:origin x="10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2016-09-13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775957C9-9045-4A64-ADEB-651262E1F947}" type="slidenum">
              <a:rPr lang="zh-TW" altLang="en-US" smtClean="0">
                <a:latin typeface="Helvetica" pitchFamily="34" charset="0"/>
              </a:rPr>
              <a:pPr/>
              <a:t>12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D05C8079-13F5-4C55-880E-DB5C6DB061CE}" type="slidenum">
              <a:rPr lang="zh-TW" altLang="en-US" smtClean="0">
                <a:latin typeface="Helvetica" pitchFamily="34" charset="0"/>
              </a:rPr>
              <a:pPr/>
              <a:t>13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382000" cy="1470025"/>
          </a:xfrm>
        </p:spPr>
        <p:txBody>
          <a:bodyPr>
            <a:normAutofit/>
          </a:bodyPr>
          <a:lstStyle/>
          <a:p>
            <a:r>
              <a:rPr lang="en-US" altLang="zh-TW" b="1" dirty="0">
                <a:ea typeface="新細明體" charset="-120"/>
              </a:rPr>
              <a:t>C Language Basics </a:t>
            </a:r>
            <a:br>
              <a:rPr lang="en-US" altLang="zh-TW" b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(Part </a:t>
            </a:r>
            <a:r>
              <a:rPr lang="en-US" altLang="zh-TW" b="1" dirty="0" smtClean="0">
                <a:ea typeface="新細明體" charset="-120"/>
              </a:rPr>
              <a:t>2)</a:t>
            </a:r>
            <a:endParaRPr lang="en-US" altLang="zh-TW" b="1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9105453-FB00-4968-B810-A6B0F8261565}" type="slidenum">
              <a:rPr lang="zh-TW" altLang="en-US" b="0">
                <a:ea typeface="新細明體" charset="-120"/>
              </a:rPr>
              <a:pPr/>
              <a:t>10</a:t>
            </a:fld>
            <a:endParaRPr lang="en-US" altLang="zh-TW" b="0">
              <a:ea typeface="新細明體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62963" cy="7620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新細明體" charset="-120"/>
              </a:rPr>
              <a:t>4. Expressions</a:t>
            </a:r>
            <a:endParaRPr lang="zh-TW" altLang="en-US" b="1" dirty="0" smtClean="0">
              <a:ea typeface="新細明體" charset="-120"/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5850"/>
            <a:ext cx="8534400" cy="51292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An </a:t>
            </a:r>
            <a:r>
              <a:rPr lang="en-US" altLang="zh-TW" sz="2800" i="1" dirty="0" smtClean="0">
                <a:solidFill>
                  <a:srgbClr val="0070C0"/>
                </a:solidFill>
                <a:ea typeface="新細明體" charset="-120"/>
              </a:rPr>
              <a:t>expression</a:t>
            </a:r>
            <a:r>
              <a:rPr lang="en-US" altLang="zh-TW" sz="2800" dirty="0" smtClean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is a combination of operators, constants, variables, and function calls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e.g.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: </a:t>
            </a:r>
            <a:r>
              <a:rPr lang="en-US" altLang="zh-TW" sz="24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30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		24 + a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		d = b * b - 4 * a * 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		</a:t>
            </a:r>
            <a:r>
              <a:rPr lang="en-US" altLang="zh-TW" sz="2400" b="1" dirty="0" err="1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sqrt</a:t>
            </a:r>
            <a:r>
              <a:rPr lang="en-US" altLang="zh-TW" sz="24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(4.0) + a * </a:t>
            </a:r>
            <a:r>
              <a:rPr lang="en-US" altLang="zh-TW" sz="2400" b="1" dirty="0" err="1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sqrt</a:t>
            </a:r>
            <a:r>
              <a:rPr lang="en-US" altLang="zh-TW" sz="24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(9.0)</a:t>
            </a:r>
          </a:p>
          <a:p>
            <a:pPr eaLnBrk="1" hangingPunct="1"/>
            <a:endParaRPr lang="en-US" altLang="zh-TW" sz="1100" b="1" dirty="0" smtClean="0"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lang="en-US" altLang="zh-TW" sz="2800" dirty="0" smtClean="0">
                <a:ea typeface="新細明體" charset="-120"/>
              </a:rPr>
              <a:t>An expression 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Can </a:t>
            </a:r>
            <a:r>
              <a:rPr lang="en-US" altLang="zh-TW" sz="2400" u="sng" dirty="0" smtClean="0">
                <a:ea typeface="新細明體" charset="-120"/>
              </a:rPr>
              <a:t>always be evaluated to a value</a:t>
            </a:r>
            <a:r>
              <a:rPr lang="en-US" altLang="zh-TW" sz="2400" dirty="0" smtClean="0">
                <a:ea typeface="新細明體" charset="-120"/>
              </a:rPr>
              <a:t> (of some data type)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Can be part of another expression</a:t>
            </a:r>
          </a:p>
        </p:txBody>
      </p:sp>
    </p:spTree>
    <p:extLst>
      <p:ext uri="{BB962C8B-B14F-4D97-AF65-F5344CB8AC3E}">
        <p14:creationId xmlns:p14="http://schemas.microsoft.com/office/powerpoint/2010/main" val="1280065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18FE9-D1A1-44CE-8520-38084D180701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539163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b="1" dirty="0" smtClean="0">
                <a:ea typeface="新細明體" charset="-120"/>
              </a:rPr>
              <a:t>5. Assignment Operators</a:t>
            </a:r>
            <a:endParaRPr lang="zh-TW" altLang="en-US" b="1" dirty="0" smtClean="0">
              <a:ea typeface="新細明體" charset="-120"/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29637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b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		variable = expression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Low precedence, </a:t>
            </a:r>
            <a:r>
              <a:rPr lang="en-US" altLang="zh-TW" sz="2400" i="1" dirty="0" smtClean="0">
                <a:solidFill>
                  <a:srgbClr val="990000"/>
                </a:solidFill>
                <a:ea typeface="新細明體" charset="-120"/>
              </a:rPr>
              <a:t>right-to-left</a:t>
            </a:r>
            <a:r>
              <a:rPr lang="en-US" altLang="zh-TW" sz="2400" dirty="0" smtClean="0">
                <a:ea typeface="新細明體" charset="-120"/>
              </a:rPr>
              <a:t> associativity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6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expression</a:t>
            </a:r>
            <a:r>
              <a:rPr lang="en-US" altLang="zh-TW" sz="2400" dirty="0" smtClean="0">
                <a:ea typeface="新細明體" charset="-120"/>
              </a:rPr>
              <a:t> is evaluated first and the evaluated value is assigned to 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variable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6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"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variable = expression</a:t>
            </a:r>
            <a:r>
              <a:rPr lang="en-US" altLang="zh-TW" sz="2400" dirty="0" smtClean="0">
                <a:ea typeface="新細明體" charset="-120"/>
              </a:rPr>
              <a:t>" is also an expression which evaluates to the value of 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variable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TW" sz="2400" dirty="0" smtClean="0">
                <a:ea typeface="新細明體" charset="-120"/>
              </a:rPr>
              <a:t>e.g.: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var1 = var2 = 3 + 2</a:t>
            </a:r>
            <a:endParaRPr lang="en-US" altLang="zh-TW" sz="2400" dirty="0" smtClean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is evaluated as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			</a:t>
            </a:r>
            <a:r>
              <a:rPr lang="en-US" altLang="zh-TW" sz="24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var1 = (var2 = (3 + 2))</a:t>
            </a:r>
          </a:p>
        </p:txBody>
      </p:sp>
    </p:spTree>
    <p:extLst>
      <p:ext uri="{BB962C8B-B14F-4D97-AF65-F5344CB8AC3E}">
        <p14:creationId xmlns:p14="http://schemas.microsoft.com/office/powerpoint/2010/main" val="666515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DE4BF1-0D16-4BB4-919E-E267A86E81D3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533400" y="279400"/>
            <a:ext cx="8610600" cy="1076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a = </a:t>
            </a:r>
            <a:r>
              <a:rPr lang="en-US" altLang="zh-TW" sz="2000" dirty="0">
                <a:solidFill>
                  <a:srgbClr val="3498F2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b = </a:t>
            </a:r>
            <a:r>
              <a:rPr lang="en-US" altLang="zh-TW" sz="2000" dirty="0">
                <a:solidFill>
                  <a:srgbClr val="3498F2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c;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double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pi = </a:t>
            </a:r>
            <a:r>
              <a:rPr lang="en-US" altLang="zh-TW" sz="2000" dirty="0">
                <a:solidFill>
                  <a:srgbClr val="6699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3.1416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13316" name="Rectangle 9"/>
          <p:cNvSpPr>
            <a:spLocks noChangeArrowheads="1"/>
          </p:cNvSpPr>
          <p:nvPr/>
        </p:nvSpPr>
        <p:spPr bwMode="auto">
          <a:xfrm>
            <a:off x="0" y="279400"/>
            <a:ext cx="539750" cy="1076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40244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55575" y="1470025"/>
            <a:ext cx="5222875" cy="1498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Assignment operator can be used to initialize variables in variable declaration.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TW" sz="2000" dirty="0" smtClean="0">
              <a:ea typeface="新細明體" charset="-12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What's the value of variable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c</a:t>
            </a:r>
            <a:r>
              <a:rPr lang="en-US" altLang="zh-TW" sz="2000" dirty="0" smtClean="0">
                <a:ea typeface="新細明體" charset="-120"/>
              </a:rPr>
              <a:t>?</a:t>
            </a:r>
          </a:p>
        </p:txBody>
      </p:sp>
      <p:sp>
        <p:nvSpPr>
          <p:cNvPr id="402445" name="Rectangle 13"/>
          <p:cNvSpPr>
            <a:spLocks noChangeArrowheads="1"/>
          </p:cNvSpPr>
          <p:nvPr/>
        </p:nvSpPr>
        <p:spPr bwMode="auto">
          <a:xfrm>
            <a:off x="5454650" y="433388"/>
            <a:ext cx="3455988" cy="1997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 dirty="0">
                <a:latin typeface="+mn-lt"/>
                <a:ea typeface="新細明體" charset="-120"/>
              </a:rPr>
              <a:t>Equivalent to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a, b, c;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double pi;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 = </a:t>
            </a:r>
            <a:r>
              <a:rPr lang="en-US" altLang="zh-TW" sz="2000" dirty="0">
                <a:solidFill>
                  <a:srgbClr val="3498F2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b = </a:t>
            </a:r>
            <a:r>
              <a:rPr lang="en-US" altLang="zh-TW" sz="2000" dirty="0">
                <a:solidFill>
                  <a:srgbClr val="3498F2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pi = </a:t>
            </a:r>
            <a:r>
              <a:rPr lang="en-US" altLang="zh-TW" sz="2000" dirty="0">
                <a:solidFill>
                  <a:srgbClr val="6699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3.1416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02446" name="Line 14"/>
          <p:cNvSpPr>
            <a:spLocks noChangeShapeType="1"/>
          </p:cNvSpPr>
          <p:nvPr/>
        </p:nvSpPr>
        <p:spPr bwMode="auto">
          <a:xfrm flipH="1" flipV="1">
            <a:off x="4187825" y="549275"/>
            <a:ext cx="1266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533400" y="3149600"/>
            <a:ext cx="8610600" cy="1355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a = </a:t>
            </a:r>
            <a:r>
              <a:rPr lang="en-US" altLang="zh-TW" sz="2000" dirty="0">
                <a:solidFill>
                  <a:srgbClr val="3498F2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  <a:endParaRPr lang="en-US" altLang="zh-TW" sz="2000" dirty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 = a + </a:t>
            </a:r>
            <a:r>
              <a:rPr lang="en-US" altLang="zh-TW" sz="2000" dirty="0">
                <a:solidFill>
                  <a:srgbClr val="6699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6699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"%d"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a);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				</a:t>
            </a:r>
            <a:r>
              <a:rPr lang="en-US" altLang="zh-TW" sz="2000" dirty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// What's the output?</a:t>
            </a:r>
          </a:p>
        </p:txBody>
      </p:sp>
      <p:sp>
        <p:nvSpPr>
          <p:cNvPr id="402448" name="Rectangle 16"/>
          <p:cNvSpPr>
            <a:spLocks noChangeArrowheads="1"/>
          </p:cNvSpPr>
          <p:nvPr/>
        </p:nvSpPr>
        <p:spPr bwMode="auto">
          <a:xfrm>
            <a:off x="0" y="3149600"/>
            <a:ext cx="539750" cy="1355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402449" name="Rectangle 17"/>
          <p:cNvSpPr>
            <a:spLocks noChangeArrowheads="1"/>
          </p:cNvSpPr>
          <p:nvPr/>
        </p:nvSpPr>
        <p:spPr bwMode="auto">
          <a:xfrm>
            <a:off x="155575" y="4619625"/>
            <a:ext cx="879475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+</a:t>
            </a:r>
            <a:r>
              <a:rPr lang="en-US" altLang="zh-TW" sz="2000" b="0" dirty="0">
                <a:ea typeface="新細明體" charset="-120"/>
              </a:rPr>
              <a:t> has higher precedence than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=</a:t>
            </a:r>
            <a:r>
              <a:rPr lang="en-US" altLang="zh-TW" sz="2000" b="0" dirty="0">
                <a:ea typeface="新細明體" charset="-120"/>
              </a:rPr>
              <a:t>. Thus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 = a + 2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ea typeface="新細明體" charset="-120"/>
              </a:rPr>
              <a:t>is evaluated 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 = (a + 2)	</a:t>
            </a:r>
            <a:r>
              <a:rPr lang="en-US" altLang="zh-TW" sz="20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" pitchFamily="2" charset="2"/>
              </a:rPr>
              <a:t>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" pitchFamily="2" charset="2"/>
              </a:rPr>
              <a:t>	a = (0 + 2)	</a:t>
            </a:r>
            <a:r>
              <a:rPr lang="en-US" altLang="zh-TW" sz="20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" pitchFamily="2" charset="2"/>
              </a:rPr>
              <a:t>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" pitchFamily="2" charset="2"/>
              </a:rPr>
              <a:t>	a = 2</a:t>
            </a:r>
            <a:endParaRPr lang="en-US" altLang="zh-TW" sz="2000" b="1" dirty="0">
              <a:solidFill>
                <a:srgbClr val="0070C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907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6" grpId="0" animBg="1"/>
      <p:bldP spid="402447" grpId="0" animBg="1"/>
      <p:bldP spid="402448" grpId="0" animBg="1"/>
      <p:bldP spid="4024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0FE8EF-5D24-4EB6-B0C3-BD29B66A3802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533400" y="304800"/>
            <a:ext cx="8610600" cy="1431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a = </a:t>
            </a:r>
            <a:r>
              <a:rPr lang="en-US" altLang="zh-TW" sz="2000" dirty="0">
                <a:solidFill>
                  <a:srgbClr val="6699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b = </a:t>
            </a:r>
            <a:r>
              <a:rPr lang="en-US" altLang="zh-TW" sz="2000" dirty="0">
                <a:solidFill>
                  <a:srgbClr val="6699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b = b *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 = </a:t>
            </a:r>
            <a:r>
              <a:rPr lang="en-US" altLang="zh-TW" sz="2000" dirty="0">
                <a:solidFill>
                  <a:srgbClr val="6699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6699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"%d"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b);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// </a:t>
            </a:r>
            <a:r>
              <a:rPr lang="en-US" altLang="zh-TW" sz="2000" dirty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What's the output?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304800"/>
            <a:ext cx="539750" cy="1431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TW" sz="2000" dirty="0">
              <a:solidFill>
                <a:srgbClr val="5F5F5F"/>
              </a:solidFill>
              <a:latin typeface="Courier New" pitchFamily="49" charset="0"/>
              <a:ea typeface="新細明體" charset="-120"/>
            </a:endParaRPr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3675" y="1812925"/>
            <a:ext cx="8756650" cy="15367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Statements are executed </a:t>
            </a:r>
            <a:r>
              <a:rPr lang="en-US" altLang="zh-TW" sz="2000" u="sng" dirty="0" smtClean="0">
                <a:ea typeface="新細明體" charset="-120"/>
              </a:rPr>
              <a:t>sequentially</a:t>
            </a:r>
            <a:r>
              <a:rPr lang="en-US" altLang="zh-TW" sz="2000" dirty="0" smtClean="0">
                <a:ea typeface="新細明體" charset="-120"/>
              </a:rPr>
              <a:t> one after another.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(Line 1)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</a:t>
            </a:r>
            <a:r>
              <a:rPr lang="en-US" altLang="zh-TW" sz="2000" dirty="0" smtClean="0">
                <a:ea typeface="新細明體" charset="-120"/>
              </a:rPr>
              <a:t> is set to 1 and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b</a:t>
            </a:r>
            <a:r>
              <a:rPr lang="en-US" altLang="zh-TW" sz="2000" dirty="0" smtClean="0">
                <a:ea typeface="新細明體" charset="-120"/>
              </a:rPr>
              <a:t> is set to 2.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(Line 2) 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b</a:t>
            </a:r>
            <a:r>
              <a:rPr lang="en-US" altLang="zh-TW" sz="2000" dirty="0" smtClean="0">
                <a:ea typeface="新細明體" charset="-120"/>
              </a:rPr>
              <a:t> becomes 2.</a:t>
            </a:r>
          </a:p>
          <a:p>
            <a:pPr marL="0" indent="0">
              <a:buNone/>
            </a:pPr>
            <a:r>
              <a:rPr lang="en-US" altLang="zh-TW" sz="2000" dirty="0" smtClean="0">
                <a:ea typeface="新細明體" charset="-120"/>
              </a:rPr>
              <a:t>(Line 3) 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</a:t>
            </a:r>
            <a:r>
              <a:rPr lang="en-US" altLang="zh-TW" sz="2000" dirty="0" smtClean="0">
                <a:ea typeface="新細明體" charset="-120"/>
              </a:rPr>
              <a:t> becomes 0 but changing 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</a:t>
            </a:r>
            <a:r>
              <a:rPr lang="en-US" altLang="zh-TW" sz="2000" dirty="0" smtClean="0">
                <a:ea typeface="新細明體" charset="-120"/>
              </a:rPr>
              <a:t> does not affect other variables.</a:t>
            </a:r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533400" y="3962400"/>
            <a:ext cx="8610600" cy="12779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b, c, 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d = c = b = 0;     </a:t>
            </a:r>
            <a:r>
              <a:rPr lang="en-US" altLang="zh-TW" sz="2000" dirty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// </a:t>
            </a:r>
            <a:r>
              <a:rPr lang="en-US" altLang="zh-TW" sz="20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Assign 0 to variables b</a:t>
            </a:r>
            <a:r>
              <a:rPr lang="en-US" altLang="zh-TW" sz="2000" dirty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c</a:t>
            </a:r>
            <a:r>
              <a:rPr lang="en-US" altLang="zh-TW" sz="20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and d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// </a:t>
            </a:r>
            <a:r>
              <a:rPr lang="en-US" altLang="zh-TW" sz="20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d = c = b = 0 is evaluated as d </a:t>
            </a:r>
            <a:r>
              <a:rPr lang="en-US" altLang="zh-TW" sz="2000" dirty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= (c = (b = 0</a:t>
            </a:r>
            <a:r>
              <a:rPr lang="en-US" altLang="zh-TW" sz="20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))</a:t>
            </a:r>
            <a:endParaRPr lang="en-US" altLang="zh-TW" sz="2000" dirty="0">
              <a:solidFill>
                <a:srgbClr val="0099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TW" sz="2000" dirty="0">
              <a:solidFill>
                <a:srgbClr val="0099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0" y="3962400"/>
            <a:ext cx="539750" cy="12779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52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 build="p"/>
      <p:bldP spid="428039" grpId="0" animBg="1"/>
      <p:bldP spid="4280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ea typeface="新細明體" charset="-120"/>
              </a:rPr>
              <a:t>5.1. </a:t>
            </a:r>
            <a:r>
              <a:rPr lang="en-US" altLang="zh-TW" sz="3600" dirty="0">
                <a:ea typeface="新細明體" charset="-120"/>
              </a:rPr>
              <a:t>Assignment Operators – Short Form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latin typeface="Consolas" pitchFamily="49" charset="0"/>
              </a:rPr>
              <a:t>i</a:t>
            </a:r>
            <a:r>
              <a:rPr lang="en-US" b="1" dirty="0" smtClean="0">
                <a:latin typeface="Consolas" pitchFamily="49" charset="0"/>
              </a:rPr>
              <a:t> = </a:t>
            </a:r>
            <a:r>
              <a:rPr lang="en-US" b="1" dirty="0" err="1" smtClean="0">
                <a:latin typeface="Consolas" pitchFamily="49" charset="0"/>
              </a:rPr>
              <a:t>i</a:t>
            </a:r>
            <a:r>
              <a:rPr lang="en-US" b="1" dirty="0" smtClean="0">
                <a:latin typeface="Consolas" pitchFamily="49" charset="0"/>
              </a:rPr>
              <a:t> + 2; </a:t>
            </a:r>
            <a:r>
              <a:rPr lang="en-US" dirty="0" smtClean="0"/>
              <a:t> can be written as  </a:t>
            </a:r>
            <a:r>
              <a:rPr lang="en-US" b="1" dirty="0" err="1" smtClean="0">
                <a:latin typeface="Consolas" pitchFamily="49" charset="0"/>
              </a:rPr>
              <a:t>i</a:t>
            </a:r>
            <a:r>
              <a:rPr lang="en-US" b="1" dirty="0" smtClean="0">
                <a:latin typeface="Consolas" pitchFamily="49" charset="0"/>
              </a:rPr>
              <a:t> += 2;</a:t>
            </a:r>
          </a:p>
          <a:p>
            <a:endParaRPr lang="en-US" b="1" dirty="0" smtClean="0">
              <a:latin typeface="Consolas" pitchFamily="49" charset="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The semantics of</a:t>
            </a:r>
          </a:p>
          <a:p>
            <a:pPr marL="0" indent="0">
              <a:buNone/>
            </a:pPr>
            <a:r>
              <a:rPr lang="en-US" altLang="zh-TW" b="1" dirty="0" smtClean="0">
                <a:latin typeface="Consolas" pitchFamily="49" charset="0"/>
                <a:ea typeface="新細明體" pitchFamily="18" charset="-120"/>
              </a:rPr>
              <a:t>	variable = variable </a:t>
            </a:r>
            <a:r>
              <a:rPr lang="en-US" altLang="zh-TW" b="1" dirty="0" smtClean="0">
                <a:solidFill>
                  <a:schemeClr val="accent1"/>
                </a:solidFill>
                <a:latin typeface="Consolas" pitchFamily="49" charset="0"/>
                <a:ea typeface="新細明體" pitchFamily="18" charset="-120"/>
              </a:rPr>
              <a:t>op</a:t>
            </a:r>
            <a:r>
              <a:rPr lang="en-US" altLang="zh-TW" b="1" dirty="0" smtClean="0">
                <a:latin typeface="Consolas" pitchFamily="49" charset="0"/>
                <a:ea typeface="新細明體" pitchFamily="18" charset="-120"/>
              </a:rPr>
              <a:t> (expression);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is equivalent to</a:t>
            </a:r>
          </a:p>
          <a:p>
            <a:pPr>
              <a:buFont typeface="Wingdings" pitchFamily="2" charset="2"/>
              <a:buNone/>
            </a:pPr>
            <a:r>
              <a:rPr lang="en-US" altLang="zh-TW" b="1" dirty="0">
                <a:latin typeface="Consolas" pitchFamily="49" charset="0"/>
                <a:ea typeface="新細明體" pitchFamily="18" charset="-120"/>
              </a:rPr>
              <a:t>	</a:t>
            </a:r>
            <a:r>
              <a:rPr lang="en-US" altLang="zh-TW" b="1" dirty="0" smtClean="0">
                <a:latin typeface="Consolas" pitchFamily="49" charset="0"/>
                <a:ea typeface="新細明體" pitchFamily="18" charset="-120"/>
              </a:rPr>
              <a:t>	variable </a:t>
            </a:r>
            <a:r>
              <a:rPr lang="en-US" altLang="zh-TW" b="1" dirty="0" smtClean="0">
                <a:solidFill>
                  <a:schemeClr val="accent1"/>
                </a:solidFill>
                <a:latin typeface="Consolas" pitchFamily="49" charset="0"/>
                <a:ea typeface="新細明體" pitchFamily="18" charset="-120"/>
              </a:rPr>
              <a:t>op</a:t>
            </a:r>
            <a:r>
              <a:rPr lang="en-US" altLang="zh-TW" b="1" dirty="0" smtClean="0">
                <a:latin typeface="Consolas" pitchFamily="49" charset="0"/>
                <a:ea typeface="新細明體" pitchFamily="18" charset="-120"/>
              </a:rPr>
              <a:t>= expression;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Some short form assignment operators:</a:t>
            </a:r>
          </a:p>
          <a:p>
            <a:pPr marL="0" indent="0">
              <a:buNone/>
            </a:pPr>
            <a:r>
              <a:rPr lang="en-US" altLang="zh-TW" sz="3200" b="1" dirty="0">
                <a:latin typeface="Consolas" pitchFamily="49" charset="0"/>
                <a:ea typeface="新細明體" pitchFamily="18" charset="-120"/>
              </a:rPr>
              <a:t>	</a:t>
            </a:r>
            <a:r>
              <a:rPr lang="en-US" altLang="zh-TW" sz="3200" b="1" dirty="0" smtClean="0">
                <a:latin typeface="Consolas" pitchFamily="49" charset="0"/>
                <a:ea typeface="新細明體" pitchFamily="18" charset="-120"/>
              </a:rPr>
              <a:t>+=   -=   *=   /=   %=</a:t>
            </a:r>
          </a:p>
          <a:p>
            <a:pPr algn="ctr">
              <a:buNone/>
            </a:pPr>
            <a:endParaRPr lang="en-US" altLang="zh-TW" b="1" dirty="0" smtClean="0">
              <a:latin typeface="Consolas" pitchFamily="49" charset="0"/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Note that  </a:t>
            </a:r>
            <a:r>
              <a:rPr lang="en-US" altLang="zh-TW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b="1" dirty="0" smtClean="0">
                <a:latin typeface="Consolas" pitchFamily="49" charset="0"/>
                <a:ea typeface="新細明體" pitchFamily="18" charset="-120"/>
              </a:rPr>
              <a:t> *= j + 2; </a:t>
            </a:r>
            <a:r>
              <a:rPr lang="en-US" altLang="zh-TW" dirty="0" smtClean="0">
                <a:ea typeface="新細明體" pitchFamily="18" charset="-120"/>
              </a:rPr>
              <a:t>is equivalent to  </a:t>
            </a:r>
            <a:r>
              <a:rPr lang="en-US" altLang="zh-TW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b="1" dirty="0" smtClean="0">
                <a:latin typeface="Consolas" pitchFamily="49" charset="0"/>
                <a:ea typeface="新細明體" pitchFamily="18" charset="-120"/>
              </a:rPr>
              <a:t> = </a:t>
            </a:r>
            <a:r>
              <a:rPr lang="en-US" altLang="zh-TW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b="1" dirty="0" smtClean="0">
                <a:latin typeface="Consolas" pitchFamily="49" charset="0"/>
                <a:ea typeface="新細明體" pitchFamily="18" charset="-120"/>
              </a:rPr>
              <a:t> * (j + 2);</a:t>
            </a:r>
          </a:p>
          <a:p>
            <a:pPr>
              <a:buNone/>
            </a:pPr>
            <a:r>
              <a:rPr lang="en-US" altLang="zh-TW" b="1" dirty="0" smtClean="0">
                <a:latin typeface="Consolas" pitchFamily="49" charset="0"/>
                <a:ea typeface="新細明體" pitchFamily="18" charset="-120"/>
              </a:rPr>
              <a:t>	</a:t>
            </a:r>
            <a:r>
              <a:rPr lang="en-US" altLang="zh-TW" dirty="0" smtClean="0">
                <a:ea typeface="新細明體" pitchFamily="18" charset="-120"/>
              </a:rPr>
              <a:t>and </a:t>
            </a:r>
            <a:r>
              <a:rPr lang="en-US" altLang="zh-TW" u="sng" dirty="0" smtClean="0">
                <a:ea typeface="新細明體" pitchFamily="18" charset="-120"/>
              </a:rPr>
              <a:t>not to</a:t>
            </a: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b="1" dirty="0" smtClean="0">
                <a:latin typeface="Consolas" pitchFamily="49" charset="0"/>
                <a:ea typeface="新細明體" pitchFamily="18" charset="-120"/>
              </a:rPr>
              <a:t> = </a:t>
            </a:r>
            <a:r>
              <a:rPr lang="en-US" altLang="zh-TW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b="1" dirty="0" smtClean="0">
                <a:latin typeface="Consolas" pitchFamily="49" charset="0"/>
                <a:ea typeface="新細明體" pitchFamily="18" charset="-120"/>
              </a:rPr>
              <a:t> * j + 2;</a:t>
            </a:r>
            <a:endParaRPr lang="en-US" b="1" dirty="0" smtClean="0">
              <a:latin typeface="Consolas" pitchFamily="49" charset="0"/>
              <a:ea typeface="新細明體" pitchFamily="18" charset="-120"/>
            </a:endParaRPr>
          </a:p>
          <a:p>
            <a:pPr algn="ctr">
              <a:buFont typeface="Wingdings" pitchFamily="2" charset="2"/>
              <a:buNone/>
            </a:pPr>
            <a:endParaRPr lang="en-US" b="1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68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b="1" dirty="0" smtClean="0"/>
              <a:t>6. Increment / Decrement Operator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To increase the value of a variable, </a:t>
            </a:r>
            <a:r>
              <a:rPr lang="en-US" sz="2800" b="1" dirty="0" err="1" smtClean="0">
                <a:latin typeface="Consolas" pitchFamily="49" charset="0"/>
              </a:rPr>
              <a:t>i</a:t>
            </a:r>
            <a:r>
              <a:rPr lang="en-US" sz="2800" dirty="0" smtClean="0"/>
              <a:t>, by one, we can write the following statement:</a:t>
            </a:r>
          </a:p>
          <a:p>
            <a:pPr algn="ctr">
              <a:buNone/>
            </a:pPr>
            <a:r>
              <a:rPr lang="en-US" altLang="zh-TW" sz="2800" b="1" dirty="0" err="1" smtClean="0">
                <a:latin typeface="Consolas" pitchFamily="49" charset="0"/>
              </a:rPr>
              <a:t>i</a:t>
            </a:r>
            <a:r>
              <a:rPr lang="en-US" altLang="zh-TW" sz="2800" b="1" dirty="0" smtClean="0">
                <a:latin typeface="Consolas" pitchFamily="49" charset="0"/>
              </a:rPr>
              <a:t> = </a:t>
            </a:r>
            <a:r>
              <a:rPr lang="en-US" altLang="zh-TW" sz="2800" b="1" dirty="0" err="1" smtClean="0">
                <a:latin typeface="Consolas" pitchFamily="49" charset="0"/>
              </a:rPr>
              <a:t>i</a:t>
            </a:r>
            <a:r>
              <a:rPr lang="en-US" altLang="zh-TW" sz="2800" b="1" dirty="0" smtClean="0">
                <a:latin typeface="Consolas" pitchFamily="49" charset="0"/>
              </a:rPr>
              <a:t> + 1;</a:t>
            </a:r>
          </a:p>
          <a:p>
            <a:endParaRPr lang="en-US" sz="2000" dirty="0" smtClean="0"/>
          </a:p>
          <a:p>
            <a:r>
              <a:rPr lang="en-US" sz="2800" dirty="0" smtClean="0"/>
              <a:t>We can also write a statement with an </a:t>
            </a:r>
            <a:r>
              <a:rPr lang="en-US" sz="2800" b="1" dirty="0" smtClean="0">
                <a:solidFill>
                  <a:schemeClr val="accent1"/>
                </a:solidFill>
              </a:rPr>
              <a:t>increment operator</a:t>
            </a:r>
            <a:r>
              <a:rPr lang="en-US" sz="2800" dirty="0" smtClean="0"/>
              <a:t> to achieve the same result:</a:t>
            </a:r>
          </a:p>
          <a:p>
            <a:pPr algn="ctr">
              <a:buNone/>
            </a:pPr>
            <a:r>
              <a:rPr lang="en-US" altLang="zh-TW" sz="2800" b="1" dirty="0" err="1" smtClean="0">
                <a:latin typeface="Consolas" pitchFamily="49" charset="0"/>
              </a:rPr>
              <a:t>i</a:t>
            </a:r>
            <a:r>
              <a:rPr lang="en-US" altLang="zh-TW" sz="2800" b="1" dirty="0" smtClean="0">
                <a:latin typeface="Consolas" pitchFamily="49" charset="0"/>
              </a:rPr>
              <a:t>++;      </a:t>
            </a:r>
            <a:r>
              <a:rPr lang="en-US" altLang="zh-TW" sz="2800" dirty="0" smtClean="0"/>
              <a:t>or</a:t>
            </a:r>
            <a:r>
              <a:rPr lang="en-US" altLang="zh-TW" sz="2800" b="1" dirty="0" smtClean="0">
                <a:latin typeface="Consolas" pitchFamily="49" charset="0"/>
              </a:rPr>
              <a:t>      ++</a:t>
            </a:r>
            <a:r>
              <a:rPr lang="en-US" altLang="zh-TW" sz="2800" b="1" dirty="0" err="1" smtClean="0">
                <a:latin typeface="Consolas" pitchFamily="49" charset="0"/>
              </a:rPr>
              <a:t>i</a:t>
            </a:r>
            <a:r>
              <a:rPr lang="en-US" altLang="zh-TW" sz="2800" b="1" dirty="0" smtClean="0">
                <a:latin typeface="Consolas" pitchFamily="49" charset="0"/>
              </a:rPr>
              <a:t>;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(see Appendix for their difference)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800" dirty="0" smtClean="0"/>
              <a:t>Similarly, we can write  </a:t>
            </a:r>
            <a:r>
              <a:rPr lang="en-US" sz="2800" b="1" dirty="0" err="1" smtClean="0">
                <a:latin typeface="Consolas" pitchFamily="49" charset="0"/>
              </a:rPr>
              <a:t>i</a:t>
            </a:r>
            <a:r>
              <a:rPr lang="en-US" sz="2800" b="1" dirty="0" smtClean="0">
                <a:latin typeface="Consolas" pitchFamily="49" charset="0"/>
              </a:rPr>
              <a:t>--</a:t>
            </a:r>
            <a:r>
              <a:rPr lang="en-US" sz="2800" dirty="0" smtClean="0"/>
              <a:t> or </a:t>
            </a:r>
            <a:r>
              <a:rPr lang="en-US" sz="2800" b="1" dirty="0" smtClean="0">
                <a:latin typeface="Consolas" pitchFamily="49" charset="0"/>
              </a:rPr>
              <a:t>--</a:t>
            </a:r>
            <a:r>
              <a:rPr lang="en-US" sz="2800" b="1" dirty="0" err="1" smtClean="0">
                <a:latin typeface="Consolas" pitchFamily="49" charset="0"/>
              </a:rPr>
              <a:t>i</a:t>
            </a:r>
            <a:r>
              <a:rPr lang="en-US" sz="2800" dirty="0" smtClean="0"/>
              <a:t> to decrease the value of </a:t>
            </a:r>
            <a:r>
              <a:rPr lang="en-US" sz="2800" b="1" dirty="0" err="1" smtClean="0">
                <a:latin typeface="Consolas" pitchFamily="49" charset="0"/>
              </a:rPr>
              <a:t>i</a:t>
            </a:r>
            <a:r>
              <a:rPr lang="en-US" sz="2800" dirty="0" smtClean="0"/>
              <a:t> by one.</a:t>
            </a:r>
          </a:p>
          <a:p>
            <a:pPr>
              <a:buNone/>
            </a:pPr>
            <a:endParaRPr lang="en-US" altLang="zh-TW" sz="2800" b="1" dirty="0" smtClean="0">
              <a:latin typeface="Consolas" pitchFamily="49" charset="0"/>
            </a:endParaRPr>
          </a:p>
          <a:p>
            <a:pPr>
              <a:buNone/>
            </a:pPr>
            <a:endParaRPr lang="en-US" altLang="zh-TW" sz="2800" b="1" dirty="0" smtClean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5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7CF447-B551-490F-BC34-A12178F1759B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b="1" dirty="0" smtClean="0">
                <a:ea typeface="新細明體" charset="-120"/>
              </a:rPr>
              <a:t>7. Swapping the value between two variables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381000" y="2114550"/>
            <a:ext cx="8448675" cy="80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 = b;			</a:t>
            </a:r>
            <a:r>
              <a:rPr lang="en-US" altLang="zh-TW" sz="23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// </a:t>
            </a:r>
            <a:r>
              <a:rPr lang="en-US" altLang="zh-TW" sz="2300" dirty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Method A 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b = a;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381000" y="3074987"/>
            <a:ext cx="8448675" cy="1189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tmp</a:t>
            </a:r>
            <a:r>
              <a:rPr lang="en-US" altLang="zh-TW" sz="23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= b;			</a:t>
            </a:r>
            <a:r>
              <a:rPr lang="en-US" altLang="zh-TW" sz="2300" dirty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// Method B 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b = a;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 = </a:t>
            </a:r>
            <a:r>
              <a:rPr lang="en-US" altLang="zh-TW" sz="23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tmp</a:t>
            </a:r>
            <a:r>
              <a:rPr lang="en-US" altLang="zh-TW" sz="23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381000" y="4419600"/>
            <a:ext cx="8448675" cy="1189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tmp = b;			</a:t>
            </a:r>
            <a:r>
              <a:rPr lang="en-US" altLang="zh-TW" sz="230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// Method C 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 = tmp;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b = a;</a:t>
            </a: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381000" y="1154112"/>
            <a:ext cx="8448675" cy="80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120650" indent="-63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lang="en-US" altLang="zh-TW" sz="23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</a:t>
            </a:r>
            <a:r>
              <a:rPr lang="en-US" altLang="zh-TW" sz="23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 = </a:t>
            </a:r>
            <a:r>
              <a:rPr lang="en-US" altLang="zh-TW" sz="2300" dirty="0">
                <a:solidFill>
                  <a:srgbClr val="6699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0</a:t>
            </a:r>
            <a:r>
              <a:rPr lang="en-US" altLang="zh-TW" sz="23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b = </a:t>
            </a:r>
            <a:r>
              <a:rPr lang="en-US" altLang="zh-TW" sz="2300" dirty="0">
                <a:solidFill>
                  <a:srgbClr val="6699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  <a:r>
              <a:rPr lang="en-US" altLang="zh-TW" sz="23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</a:t>
            </a:r>
            <a:r>
              <a:rPr lang="en-US" altLang="zh-TW" sz="23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tmp</a:t>
            </a:r>
            <a:r>
              <a:rPr lang="en-US" altLang="zh-TW" sz="23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dirty="0">
                <a:solidFill>
                  <a:srgbClr val="0099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// How to exchange/swap the value of a and b?</a:t>
            </a:r>
          </a:p>
        </p:txBody>
      </p: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381000" y="5695157"/>
            <a:ext cx="3455988" cy="5381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solidFill>
                  <a:srgbClr val="0000FF"/>
                </a:solidFill>
                <a:ea typeface="新細明體" charset="-120"/>
              </a:rPr>
              <a:t>Answer: Method B</a:t>
            </a:r>
          </a:p>
        </p:txBody>
      </p:sp>
    </p:spTree>
    <p:extLst>
      <p:ext uri="{BB962C8B-B14F-4D97-AF65-F5344CB8AC3E}">
        <p14:creationId xmlns:p14="http://schemas.microsoft.com/office/powerpoint/2010/main" val="1741559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576737-11F3-419B-8399-A8D8B8CAA85A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ea typeface="新細明體" charset="-120"/>
              </a:rPr>
              <a:t>Summary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1738"/>
            <a:ext cx="8229600" cy="4929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charset="-120"/>
              </a:rPr>
              <a:t>Arithmetic operators (</a:t>
            </a:r>
            <a:r>
              <a:rPr lang="en-US" altLang="zh-TW" sz="24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+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-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*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%</a:t>
            </a:r>
            <a:r>
              <a:rPr lang="en-US" altLang="zh-TW" sz="2400" dirty="0" smtClean="0">
                <a:ea typeface="新細明體" charset="-12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18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charset="-120"/>
              </a:rPr>
              <a:t>Operator </a:t>
            </a:r>
            <a:r>
              <a:rPr lang="en-US" altLang="zh-TW" sz="2400" b="1" dirty="0" smtClean="0">
                <a:ea typeface="新細明體" charset="-120"/>
              </a:rPr>
              <a:t>precedence</a:t>
            </a:r>
            <a:r>
              <a:rPr lang="en-US" altLang="zh-TW" sz="2400" dirty="0" smtClean="0">
                <a:ea typeface="新細明體" charset="-120"/>
              </a:rPr>
              <a:t> and </a:t>
            </a:r>
            <a:r>
              <a:rPr lang="en-US" altLang="zh-TW" sz="2400" b="1" dirty="0" smtClean="0">
                <a:ea typeface="新細明體" charset="-120"/>
              </a:rPr>
              <a:t>associativity</a:t>
            </a: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18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charset="-120"/>
              </a:rPr>
              <a:t>Different forms of assignment operators (</a:t>
            </a:r>
            <a:r>
              <a:rPr lang="en-US" altLang="zh-TW" sz="24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=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+=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-=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*=</a:t>
            </a:r>
            <a:r>
              <a:rPr lang="en-US" altLang="zh-TW" sz="2400" dirty="0" smtClean="0">
                <a:ea typeface="新細明體" charset="-120"/>
              </a:rPr>
              <a:t>,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…)</a:t>
            </a:r>
          </a:p>
          <a:p>
            <a:pPr eaLnBrk="1" hangingPunct="1">
              <a:lnSpc>
                <a:spcPct val="80000"/>
              </a:lnSpc>
            </a:pPr>
            <a:endParaRPr lang="en-US" altLang="zh-TW" sz="18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charset="-120"/>
              </a:rPr>
              <a:t>Increment (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++</a:t>
            </a:r>
            <a:r>
              <a:rPr lang="en-US" altLang="zh-TW" sz="2400" dirty="0" smtClean="0">
                <a:ea typeface="新細明體" charset="-120"/>
              </a:rPr>
              <a:t>) and decrement (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--</a:t>
            </a:r>
            <a:r>
              <a:rPr lang="en-US" altLang="zh-TW" sz="2400" dirty="0" smtClean="0">
                <a:ea typeface="新細明體" charset="-120"/>
              </a:rPr>
              <a:t>) </a:t>
            </a:r>
            <a:r>
              <a:rPr lang="en-US" altLang="zh-TW" sz="2400" dirty="0" smtClean="0">
                <a:ea typeface="新細明體" charset="-120"/>
              </a:rPr>
              <a:t>operators</a:t>
            </a: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16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charset="-120"/>
              </a:rPr>
              <a:t>Swapping the value between two variables</a:t>
            </a:r>
          </a:p>
          <a:p>
            <a:pPr eaLnBrk="1" hangingPunct="1">
              <a:lnSpc>
                <a:spcPct val="80000"/>
              </a:lnSpc>
            </a:pPr>
            <a:endParaRPr lang="en-US" altLang="zh-TW" sz="16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Next: Data Types</a:t>
            </a:r>
            <a:endParaRPr lang="en-US" altLang="zh-TW" sz="1800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001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Appendix (Optional Topics)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 </a:t>
            </a:r>
            <a:r>
              <a:rPr lang="en-US" dirty="0" smtClean="0"/>
              <a:t>(prefix)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/>
              <a:t> (</a:t>
            </a:r>
            <a:r>
              <a:rPr lang="en-US" dirty="0" smtClean="0"/>
              <a:t>postfix) Increment operators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altLang="zh-TW" dirty="0" smtClean="0">
                <a:ea typeface="新細明體" charset="-120"/>
              </a:rPr>
              <a:t>Practical </a:t>
            </a:r>
            <a:r>
              <a:rPr lang="en-US" altLang="zh-TW" dirty="0">
                <a:ea typeface="新細明體" charset="-120"/>
              </a:rPr>
              <a:t>uses of Integer Division </a:t>
            </a: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/>
              <a:t>) </a:t>
            </a:r>
            <a:r>
              <a:rPr lang="en-US" altLang="zh-TW" dirty="0" smtClean="0">
                <a:ea typeface="新細明體" charset="-120"/>
              </a:rPr>
              <a:t>and 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Modulus </a:t>
            </a: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55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ea typeface="新細明體" pitchFamily="18" charset="-120"/>
              </a:rPr>
              <a:t>More on Increment Operator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7338" indent="-287338"/>
            <a:r>
              <a:rPr lang="en-US" altLang="zh-TW" sz="2800" dirty="0" smtClean="0">
                <a:ea typeface="新細明體" pitchFamily="18" charset="-120"/>
              </a:rPr>
              <a:t>The increment operator (</a:t>
            </a:r>
            <a:r>
              <a:rPr lang="en-US" altLang="zh-TW" sz="2800" b="1" dirty="0" smtClean="0">
                <a:latin typeface="Consolas" pitchFamily="49" charset="0"/>
                <a:ea typeface="新細明體" pitchFamily="18" charset="-120"/>
              </a:rPr>
              <a:t>++</a:t>
            </a:r>
            <a:r>
              <a:rPr lang="en-US" altLang="zh-TW" sz="2800" dirty="0" smtClean="0">
                <a:ea typeface="新細明體" pitchFamily="18" charset="-120"/>
              </a:rPr>
              <a:t>) can be placed in either </a:t>
            </a:r>
            <a:r>
              <a:rPr lang="en-US" altLang="zh-TW" sz="2800" b="1" dirty="0" smtClean="0">
                <a:solidFill>
                  <a:schemeClr val="accent1"/>
                </a:solidFill>
                <a:ea typeface="新細明體" pitchFamily="18" charset="-120"/>
              </a:rPr>
              <a:t>prefix</a:t>
            </a:r>
            <a:r>
              <a:rPr lang="en-US" altLang="zh-TW" sz="2800" dirty="0" smtClean="0">
                <a:ea typeface="新細明體" pitchFamily="18" charset="-120"/>
              </a:rPr>
              <a:t> or </a:t>
            </a:r>
            <a:r>
              <a:rPr lang="en-US" altLang="zh-TW" sz="2800" b="1" dirty="0" smtClean="0">
                <a:solidFill>
                  <a:schemeClr val="accent1"/>
                </a:solidFill>
                <a:ea typeface="新細明體" pitchFamily="18" charset="-120"/>
              </a:rPr>
              <a:t>postfix</a:t>
            </a:r>
            <a:r>
              <a:rPr lang="en-US" altLang="zh-TW" sz="2800" dirty="0" smtClean="0">
                <a:ea typeface="新細明體" pitchFamily="18" charset="-120"/>
              </a:rPr>
              <a:t> position, with different results.</a:t>
            </a:r>
          </a:p>
          <a:p>
            <a:pPr marL="739775" lvl="1" indent="-276225"/>
            <a:endParaRPr lang="en-US" altLang="zh-TW" sz="1600" dirty="0" smtClean="0">
              <a:ea typeface="新細明體" pitchFamily="18" charset="-120"/>
            </a:endParaRPr>
          </a:p>
          <a:p>
            <a:pPr marL="287338" indent="-287338"/>
            <a:r>
              <a:rPr lang="en-US" altLang="zh-TW" sz="2800" b="1" dirty="0" smtClean="0">
                <a:latin typeface="Consolas" pitchFamily="49" charset="0"/>
                <a:ea typeface="新細明體" pitchFamily="18" charset="-120"/>
              </a:rPr>
              <a:t>++</a:t>
            </a:r>
            <a:r>
              <a:rPr lang="en-US" altLang="zh-TW" sz="2800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2800" dirty="0" smtClean="0">
                <a:latin typeface="Consolas" pitchFamily="49" charset="0"/>
                <a:ea typeface="新細明體" pitchFamily="18" charset="-120"/>
              </a:rPr>
              <a:t> </a:t>
            </a:r>
            <a:r>
              <a:rPr lang="en-US" altLang="zh-TW" sz="2800" dirty="0" smtClean="0"/>
              <a:t>(prefix increment to </a:t>
            </a:r>
            <a:r>
              <a:rPr lang="en-US" altLang="zh-TW" sz="2800" b="1" dirty="0" err="1">
                <a:latin typeface="Consolas" pitchFamily="49" charset="0"/>
              </a:rPr>
              <a:t>i</a:t>
            </a:r>
            <a:r>
              <a:rPr lang="en-US" altLang="zh-TW" sz="2800" dirty="0" smtClean="0"/>
              <a:t>)</a:t>
            </a:r>
            <a:endParaRPr lang="en-US" altLang="zh-TW" sz="2800" dirty="0" smtClean="0">
              <a:latin typeface="Consolas" pitchFamily="49" charset="0"/>
              <a:ea typeface="新細明體" pitchFamily="18" charset="-120"/>
            </a:endParaRPr>
          </a:p>
          <a:p>
            <a:pPr marL="739775" lvl="1" indent="-276225"/>
            <a:r>
              <a:rPr lang="en-US" altLang="zh-TW" sz="2400" dirty="0" smtClean="0">
                <a:ea typeface="新細明體" pitchFamily="18" charset="-120"/>
              </a:rPr>
              <a:t>Increase the value of </a:t>
            </a:r>
            <a:r>
              <a:rPr lang="en-US" altLang="zh-TW" sz="2400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ea typeface="新細明體" pitchFamily="18" charset="-120"/>
              </a:rPr>
              <a:t> by </a:t>
            </a:r>
            <a:r>
              <a:rPr lang="en-US" altLang="zh-TW" sz="2400" dirty="0" smtClean="0">
                <a:ea typeface="新細明體" pitchFamily="18" charset="-120"/>
              </a:rPr>
              <a:t>1, FIRST.</a:t>
            </a:r>
            <a:endParaRPr lang="en-US" altLang="zh-TW" sz="2400" dirty="0" smtClean="0">
              <a:ea typeface="新細明體" pitchFamily="18" charset="-120"/>
            </a:endParaRPr>
          </a:p>
          <a:p>
            <a:pPr marL="739775" lvl="1" indent="-276225"/>
            <a:r>
              <a:rPr lang="en-US" altLang="zh-TW" sz="2400" dirty="0" smtClean="0">
                <a:ea typeface="新細明體" pitchFamily="18" charset="-120"/>
              </a:rPr>
              <a:t>The </a:t>
            </a:r>
            <a:r>
              <a:rPr lang="en-US" altLang="zh-TW" sz="2400" u="sng" dirty="0" smtClean="0">
                <a:ea typeface="新細明體" pitchFamily="18" charset="-120"/>
              </a:rPr>
              <a:t>value of the expression</a:t>
            </a:r>
            <a:r>
              <a:rPr lang="en-US" altLang="zh-TW" sz="2400" dirty="0" smtClean="0">
                <a:ea typeface="新細明體" pitchFamily="18" charset="-120"/>
              </a:rPr>
              <a:t> "</a:t>
            </a:r>
            <a:r>
              <a:rPr lang="en-US" altLang="zh-TW" sz="2400" b="1" dirty="0" smtClean="0">
                <a:latin typeface="Consolas" pitchFamily="49" charset="0"/>
                <a:ea typeface="新細明體" pitchFamily="18" charset="-120"/>
              </a:rPr>
              <a:t>++</a:t>
            </a:r>
            <a:r>
              <a:rPr lang="en-US" altLang="zh-TW" sz="2400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ea typeface="新細明體" pitchFamily="18" charset="-120"/>
              </a:rPr>
              <a:t>" is the </a:t>
            </a:r>
            <a:r>
              <a:rPr lang="en-US" altLang="zh-TW" sz="2400" dirty="0" smtClean="0">
                <a:ea typeface="新細明體" pitchFamily="18" charset="-120"/>
              </a:rPr>
              <a:t>NEW value </a:t>
            </a:r>
            <a:r>
              <a:rPr lang="en-US" altLang="zh-TW" sz="2400" dirty="0" smtClean="0">
                <a:ea typeface="新細明體" pitchFamily="18" charset="-120"/>
              </a:rPr>
              <a:t>of </a:t>
            </a:r>
            <a:r>
              <a:rPr lang="en-US" altLang="zh-TW" sz="2400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  <a:endParaRPr lang="en-US" altLang="zh-TW" sz="2400" dirty="0" smtClean="0">
              <a:ea typeface="新細明體" pitchFamily="18" charset="-120"/>
            </a:endParaRPr>
          </a:p>
          <a:p>
            <a:pPr marL="739775" lvl="1" indent="-276225"/>
            <a:endParaRPr lang="en-US" altLang="zh-TW" sz="1600" dirty="0" smtClean="0">
              <a:ea typeface="新細明體" pitchFamily="18" charset="-120"/>
            </a:endParaRPr>
          </a:p>
          <a:p>
            <a:pPr marL="287338" indent="-287338"/>
            <a:r>
              <a:rPr lang="en-US" altLang="zh-TW" sz="2800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2800" b="1" dirty="0" smtClean="0">
                <a:latin typeface="Consolas" pitchFamily="49" charset="0"/>
                <a:ea typeface="新細明體" pitchFamily="18" charset="-120"/>
              </a:rPr>
              <a:t>++ </a:t>
            </a:r>
            <a:r>
              <a:rPr lang="en-US" altLang="zh-TW" sz="2800" dirty="0"/>
              <a:t>(</a:t>
            </a:r>
            <a:r>
              <a:rPr lang="en-US" altLang="zh-TW" sz="2800" dirty="0" smtClean="0"/>
              <a:t>postfix </a:t>
            </a:r>
            <a:r>
              <a:rPr lang="en-US" altLang="zh-TW" sz="2800" dirty="0"/>
              <a:t>increment to </a:t>
            </a:r>
            <a:r>
              <a:rPr lang="en-US" altLang="zh-TW" sz="2800" b="1" dirty="0" err="1">
                <a:latin typeface="Consolas" pitchFamily="49" charset="0"/>
              </a:rPr>
              <a:t>i</a:t>
            </a:r>
            <a:r>
              <a:rPr lang="en-US" altLang="zh-TW" sz="2800" dirty="0"/>
              <a:t>)</a:t>
            </a:r>
            <a:endParaRPr lang="en-US" altLang="zh-TW" sz="2800" b="1" dirty="0" smtClean="0">
              <a:latin typeface="Consolas" pitchFamily="49" charset="0"/>
              <a:ea typeface="新細明體" pitchFamily="18" charset="-120"/>
            </a:endParaRPr>
          </a:p>
          <a:p>
            <a:pPr marL="739775" lvl="1" indent="-276225"/>
            <a:r>
              <a:rPr lang="en-US" altLang="zh-TW" sz="2400" dirty="0" smtClean="0">
                <a:ea typeface="新細明體" pitchFamily="18" charset="-120"/>
              </a:rPr>
              <a:t>The </a:t>
            </a:r>
            <a:r>
              <a:rPr lang="en-US" altLang="zh-TW" sz="2400" u="sng" dirty="0" smtClean="0">
                <a:ea typeface="新細明體" pitchFamily="18" charset="-120"/>
              </a:rPr>
              <a:t>value of the expression</a:t>
            </a:r>
            <a:r>
              <a:rPr lang="en-US" altLang="zh-TW" sz="2400" dirty="0" smtClean="0">
                <a:ea typeface="新細明體" pitchFamily="18" charset="-120"/>
              </a:rPr>
              <a:t> "</a:t>
            </a:r>
            <a:r>
              <a:rPr lang="en-US" altLang="zh-TW" sz="2400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2400" b="1" dirty="0" smtClean="0">
                <a:latin typeface="Consolas" pitchFamily="49" charset="0"/>
                <a:ea typeface="新細明體" pitchFamily="18" charset="-120"/>
              </a:rPr>
              <a:t>++</a:t>
            </a:r>
            <a:r>
              <a:rPr lang="en-US" altLang="zh-TW" sz="2400" dirty="0" smtClean="0">
                <a:ea typeface="新細明體" pitchFamily="18" charset="-120"/>
              </a:rPr>
              <a:t>" is the OLD value of </a:t>
            </a:r>
            <a:r>
              <a:rPr lang="en-US" altLang="zh-TW" sz="2400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</a:p>
          <a:p>
            <a:pPr marL="739775" lvl="1" indent="-276225"/>
            <a:r>
              <a:rPr lang="en-US" altLang="zh-TW" sz="2400" dirty="0" smtClean="0">
                <a:ea typeface="新細明體" pitchFamily="18" charset="-120"/>
              </a:rPr>
              <a:t>Increase the value of </a:t>
            </a:r>
            <a:r>
              <a:rPr lang="en-US" altLang="zh-TW" sz="2400" b="1" dirty="0" err="1" smtClean="0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ea typeface="新細明體" pitchFamily="18" charset="-120"/>
              </a:rPr>
              <a:t> by 1, LAST.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72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Operators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Arithmetic Operators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Operator Precedence and Associativity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Expressions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Different Forms of Assignment Operators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Increment and Decrement Operators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Swapping Values </a:t>
            </a:r>
            <a:r>
              <a:rPr lang="en-US" altLang="zh-TW" dirty="0" smtClean="0">
                <a:ea typeface="新細明體" charset="-120"/>
              </a:rPr>
              <a:t>between </a:t>
            </a:r>
            <a:r>
              <a:rPr lang="en-US" altLang="zh-TW" dirty="0">
                <a:ea typeface="新細明體" charset="-120"/>
              </a:rPr>
              <a:t>Two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B9F1D1-C6D9-4A59-83A0-91A31D669065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9200" cy="82550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pitchFamily="18" charset="-120"/>
              </a:rPr>
              <a:t>More </a:t>
            </a:r>
            <a:r>
              <a:rPr lang="en-US" altLang="zh-TW" sz="2400" dirty="0">
                <a:ea typeface="新細明體" pitchFamily="18" charset="-120"/>
              </a:rPr>
              <a:t>on Increment Operator</a:t>
            </a:r>
            <a:endParaRPr lang="zh-TW" altLang="en-US" sz="2400" b="1" dirty="0" smtClean="0">
              <a:latin typeface="Courier New" pitchFamily="49" charset="0"/>
              <a:ea typeface="新細明體" charset="-12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76406"/>
              </p:ext>
            </p:extLst>
          </p:nvPr>
        </p:nvGraphicFramePr>
        <p:xfrm>
          <a:off x="152400" y="1143000"/>
          <a:ext cx="89154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73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Statement</a:t>
                      </a:r>
                      <a:r>
                        <a:rPr lang="en-US" sz="2000" baseline="0" dirty="0" smtClean="0"/>
                        <a:t>  that involves </a:t>
                      </a:r>
                      <a:r>
                        <a:rPr lang="en-US" sz="2000" dirty="0" smtClean="0"/>
                        <a:t>++ 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Equivalent</a:t>
                      </a:r>
                      <a:r>
                        <a:rPr lang="en-US" sz="2000" baseline="0" dirty="0" smtClean="0"/>
                        <a:t> statements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k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=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++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*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// prefix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increment of 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+ 1;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// side effect first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k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= 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* 2;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// NEW value of 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*2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k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= 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++ *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postfix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increment of 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k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= 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* 2;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// OLD value of 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*2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+ 1;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// side effect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last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++k);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prefix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increment of k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k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=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k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+ 1;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// side effect first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k);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// NEW k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4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k++);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postfix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increment of k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k);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// OLD k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k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=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k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+ 1;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// side effect last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05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90600" y="1752600"/>
            <a:ext cx="533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90600" y="3962400"/>
            <a:ext cx="533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4572000" cy="1981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48000">
            <a:noAutofit/>
          </a:bodyPr>
          <a:lstStyle/>
          <a:p>
            <a:r>
              <a:rPr lang="en-US" altLang="zh-TW" sz="2000" b="1" dirty="0" err="1" smtClean="0">
                <a:solidFill>
                  <a:schemeClr val="accent1"/>
                </a:solidFill>
                <a:latin typeface="Consolas" pitchFamily="49" charset="0"/>
                <a:ea typeface="MS Gothic" pitchFamily="49" charset="-128"/>
              </a:rPr>
              <a:t>int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 </a:t>
            </a:r>
            <a:r>
              <a:rPr lang="en-US" altLang="zh-TW" sz="2000" b="1" dirty="0" err="1" smtClean="0">
                <a:latin typeface="Consolas" pitchFamily="49" charset="0"/>
                <a:ea typeface="MS Gothic" pitchFamily="49" charset="-128"/>
              </a:rPr>
              <a:t>i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, 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k;</a:t>
            </a:r>
            <a:endParaRPr lang="en-US" altLang="zh-TW" sz="2000" b="1" dirty="0" smtClean="0">
              <a:latin typeface="Consolas" pitchFamily="49" charset="0"/>
              <a:ea typeface="MS Gothic" pitchFamily="49" charset="-128"/>
            </a:endParaRPr>
          </a:p>
          <a:p>
            <a:r>
              <a:rPr lang="en-US" altLang="zh-TW" sz="2000" b="1" dirty="0" err="1" smtClean="0">
                <a:latin typeface="Consolas" pitchFamily="49" charset="0"/>
                <a:ea typeface="MS Gothic" pitchFamily="49" charset="-128"/>
              </a:rPr>
              <a:t>i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 = 0;</a:t>
            </a:r>
          </a:p>
          <a:p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k 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= </a:t>
            </a:r>
            <a:r>
              <a:rPr lang="en-US" altLang="zh-TW" sz="2000" b="1" dirty="0" smtClean="0">
                <a:solidFill>
                  <a:schemeClr val="accent2"/>
                </a:solidFill>
                <a:latin typeface="Consolas" pitchFamily="49" charset="0"/>
                <a:ea typeface="MS Gothic" pitchFamily="49" charset="-128"/>
              </a:rPr>
              <a:t>++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Consolas" pitchFamily="49" charset="0"/>
                <a:ea typeface="MS Gothic" pitchFamily="49" charset="-128"/>
              </a:rPr>
              <a:t>i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;</a:t>
            </a:r>
          </a:p>
          <a:p>
            <a:r>
              <a:rPr lang="en-US" altLang="zh-TW" sz="2000" b="1" dirty="0" err="1" smtClean="0">
                <a:latin typeface="Consolas" pitchFamily="49" charset="0"/>
                <a:ea typeface="MS Gothic" pitchFamily="49" charset="-128"/>
              </a:rPr>
              <a:t>printf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("%d\n", </a:t>
            </a:r>
            <a:r>
              <a:rPr lang="en-US" altLang="zh-TW" sz="2000" b="1" dirty="0" err="1" smtClean="0">
                <a:latin typeface="Consolas" pitchFamily="49" charset="0"/>
                <a:ea typeface="MS Gothic" pitchFamily="49" charset="-128"/>
              </a:rPr>
              <a:t>i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);</a:t>
            </a:r>
          </a:p>
          <a:p>
            <a:r>
              <a:rPr lang="en-US" altLang="zh-TW" sz="2000" b="1" dirty="0" err="1">
                <a:latin typeface="Consolas" pitchFamily="49" charset="0"/>
                <a:ea typeface="MS Gothic" pitchFamily="49" charset="-128"/>
              </a:rPr>
              <a:t>p</a:t>
            </a:r>
            <a:r>
              <a:rPr lang="en-US" altLang="zh-TW" sz="2000" b="1" dirty="0" err="1" smtClean="0">
                <a:latin typeface="Consolas" pitchFamily="49" charset="0"/>
                <a:ea typeface="MS Gothic" pitchFamily="49" charset="-128"/>
              </a:rPr>
              <a:t>rintf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("%d\n", 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k);</a:t>
            </a:r>
            <a:endParaRPr lang="en-US" altLang="zh-TW" sz="2000" b="1" dirty="0" smtClean="0">
              <a:latin typeface="Consolas" pitchFamily="49" charset="0"/>
              <a:ea typeface="MS Gothic" pitchFamily="49" charset="-128"/>
            </a:endParaRPr>
          </a:p>
          <a:p>
            <a:r>
              <a:rPr lang="en-US" altLang="zh-TW" sz="2000" b="1" dirty="0" err="1" smtClean="0">
                <a:latin typeface="Consolas" pitchFamily="49" charset="0"/>
                <a:ea typeface="MS Gothic" pitchFamily="49" charset="-128"/>
              </a:rPr>
              <a:t>printf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("%d\n", </a:t>
            </a:r>
            <a:r>
              <a:rPr lang="en-US" altLang="zh-TW" sz="2000" b="1" dirty="0" smtClean="0">
                <a:solidFill>
                  <a:schemeClr val="accent2"/>
                </a:solidFill>
                <a:latin typeface="Consolas" pitchFamily="49" charset="0"/>
                <a:ea typeface="MS Gothic" pitchFamily="49" charset="-128"/>
              </a:rPr>
              <a:t>++k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);</a:t>
            </a:r>
            <a:endParaRPr lang="en-US" altLang="zh-TW" sz="2000" b="1" dirty="0">
              <a:latin typeface="Consolas" pitchFamily="49" charset="0"/>
              <a:ea typeface="MS Gothic" pitchFamily="49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ea typeface="新細明體" pitchFamily="18" charset="-120"/>
              </a:rPr>
              <a:t>More on Increment Operator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77000" y="2133600"/>
            <a:ext cx="1447800" cy="10668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2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3962400"/>
            <a:ext cx="4572000" cy="1981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48000">
            <a:noAutofit/>
          </a:bodyPr>
          <a:lstStyle/>
          <a:p>
            <a:r>
              <a:rPr lang="en-US" altLang="zh-TW" sz="2000" b="1" dirty="0" err="1" smtClean="0">
                <a:solidFill>
                  <a:schemeClr val="accent1"/>
                </a:solidFill>
                <a:latin typeface="Consolas" pitchFamily="49" charset="0"/>
                <a:ea typeface="MS Gothic" pitchFamily="49" charset="-128"/>
              </a:rPr>
              <a:t>int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 </a:t>
            </a:r>
            <a:r>
              <a:rPr lang="en-US" altLang="zh-TW" sz="2000" b="1" dirty="0" err="1" smtClean="0">
                <a:latin typeface="Consolas" pitchFamily="49" charset="0"/>
                <a:ea typeface="MS Gothic" pitchFamily="49" charset="-128"/>
              </a:rPr>
              <a:t>i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, 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k;</a:t>
            </a:r>
            <a:endParaRPr lang="en-US" altLang="zh-TW" sz="2000" b="1" dirty="0" smtClean="0">
              <a:latin typeface="Consolas" pitchFamily="49" charset="0"/>
              <a:ea typeface="MS Gothic" pitchFamily="49" charset="-128"/>
            </a:endParaRPr>
          </a:p>
          <a:p>
            <a:r>
              <a:rPr lang="en-US" altLang="zh-TW" sz="2000" b="1" dirty="0" err="1" smtClean="0">
                <a:latin typeface="Consolas" pitchFamily="49" charset="0"/>
                <a:ea typeface="MS Gothic" pitchFamily="49" charset="-128"/>
              </a:rPr>
              <a:t>i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 = 0;</a:t>
            </a:r>
          </a:p>
          <a:p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k 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=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Consolas" pitchFamily="49" charset="0"/>
                <a:ea typeface="MS Gothic" pitchFamily="49" charset="-128"/>
              </a:rPr>
              <a:t>i</a:t>
            </a:r>
            <a:r>
              <a:rPr lang="en-US" altLang="zh-TW" sz="2000" b="1" dirty="0" smtClean="0">
                <a:solidFill>
                  <a:schemeClr val="accent2"/>
                </a:solidFill>
                <a:latin typeface="Consolas" pitchFamily="49" charset="0"/>
                <a:ea typeface="MS Gothic" pitchFamily="49" charset="-128"/>
              </a:rPr>
              <a:t>++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;</a:t>
            </a:r>
          </a:p>
          <a:p>
            <a:r>
              <a:rPr lang="en-US" altLang="zh-TW" sz="2000" b="1" dirty="0" err="1">
                <a:latin typeface="Consolas" pitchFamily="49" charset="0"/>
                <a:ea typeface="MS Gothic" pitchFamily="49" charset="-128"/>
              </a:rPr>
              <a:t>printf</a:t>
            </a:r>
            <a:r>
              <a:rPr lang="en-US" altLang="zh-TW" sz="2000" b="1" dirty="0">
                <a:latin typeface="Consolas" pitchFamily="49" charset="0"/>
                <a:ea typeface="MS Gothic" pitchFamily="49" charset="-128"/>
              </a:rPr>
              <a:t>("%d\n", </a:t>
            </a:r>
            <a:r>
              <a:rPr lang="en-US" altLang="zh-TW" sz="2000" b="1" dirty="0" err="1">
                <a:latin typeface="Consolas" pitchFamily="49" charset="0"/>
                <a:ea typeface="MS Gothic" pitchFamily="49" charset="-128"/>
              </a:rPr>
              <a:t>i</a:t>
            </a:r>
            <a:r>
              <a:rPr lang="en-US" altLang="zh-TW" sz="2000" b="1" dirty="0">
                <a:latin typeface="Consolas" pitchFamily="49" charset="0"/>
                <a:ea typeface="MS Gothic" pitchFamily="49" charset="-128"/>
              </a:rPr>
              <a:t>);</a:t>
            </a:r>
          </a:p>
          <a:p>
            <a:r>
              <a:rPr lang="en-US" altLang="zh-TW" sz="2000" b="1" dirty="0" err="1">
                <a:latin typeface="Consolas" pitchFamily="49" charset="0"/>
                <a:ea typeface="MS Gothic" pitchFamily="49" charset="-128"/>
              </a:rPr>
              <a:t>printf</a:t>
            </a:r>
            <a:r>
              <a:rPr lang="en-US" altLang="zh-TW" sz="2000" b="1" dirty="0">
                <a:latin typeface="Consolas" pitchFamily="49" charset="0"/>
                <a:ea typeface="MS Gothic" pitchFamily="49" charset="-128"/>
              </a:rPr>
              <a:t>("%d\n", 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k);</a:t>
            </a:r>
            <a:endParaRPr lang="en-US" altLang="zh-TW" sz="2000" b="1" dirty="0">
              <a:latin typeface="Consolas" pitchFamily="49" charset="0"/>
              <a:ea typeface="MS Gothic" pitchFamily="49" charset="-128"/>
            </a:endParaRPr>
          </a:p>
          <a:p>
            <a:r>
              <a:rPr lang="en-US" altLang="zh-TW" sz="2000" b="1" dirty="0" err="1">
                <a:latin typeface="Consolas" pitchFamily="49" charset="0"/>
                <a:ea typeface="MS Gothic" pitchFamily="49" charset="-128"/>
              </a:rPr>
              <a:t>printf</a:t>
            </a:r>
            <a:r>
              <a:rPr lang="en-US" altLang="zh-TW" sz="2000" b="1" dirty="0">
                <a:latin typeface="Consolas" pitchFamily="49" charset="0"/>
                <a:ea typeface="MS Gothic" pitchFamily="49" charset="-128"/>
              </a:rPr>
              <a:t>("%d\n", </a:t>
            </a:r>
            <a:r>
              <a:rPr lang="en-US" altLang="zh-TW" sz="2000" b="1" dirty="0" smtClean="0">
                <a:solidFill>
                  <a:schemeClr val="accent2"/>
                </a:solidFill>
                <a:latin typeface="Consolas" pitchFamily="49" charset="0"/>
                <a:ea typeface="MS Gothic" pitchFamily="49" charset="-128"/>
              </a:rPr>
              <a:t>k++</a:t>
            </a:r>
            <a:r>
              <a:rPr lang="en-US" altLang="zh-TW" sz="2000" b="1" dirty="0" smtClean="0">
                <a:latin typeface="Consolas" pitchFamily="49" charset="0"/>
                <a:ea typeface="MS Gothic" pitchFamily="49" charset="-128"/>
              </a:rPr>
              <a:t>);</a:t>
            </a:r>
            <a:endParaRPr lang="en-US" altLang="zh-TW" sz="2000" b="1" dirty="0">
              <a:latin typeface="Consolas" pitchFamily="49" charset="0"/>
              <a:ea typeface="MS Gothic" pitchFamily="49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77000" y="4419600"/>
            <a:ext cx="1447800" cy="10668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0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72198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15B98C-2873-42F5-BE36-B86CF3F99F0E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200" b="1" dirty="0" smtClean="0">
                <a:ea typeface="新細明體" charset="-120"/>
              </a:rPr>
              <a:t>Some uses of Integer Division and Modulus Operators</a:t>
            </a:r>
            <a:endParaRPr lang="en-US" altLang="zh-TW" sz="3200" b="1" dirty="0" smtClean="0">
              <a:latin typeface="Courier New" pitchFamily="49" charset="0"/>
              <a:ea typeface="新細明體" charset="-120"/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5725"/>
            <a:ext cx="8229600" cy="4775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ea typeface="新細明體" charset="-120"/>
              </a:rPr>
              <a:t>Suppose </a:t>
            </a:r>
            <a:r>
              <a:rPr lang="en-US" altLang="zh-TW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n</a:t>
            </a:r>
            <a:r>
              <a:rPr lang="en-US" altLang="zh-TW" dirty="0" smtClean="0">
                <a:ea typeface="新細明體" charset="-120"/>
              </a:rPr>
              <a:t> is an integer</a:t>
            </a:r>
          </a:p>
          <a:p>
            <a:pPr eaLnBrk="1" hangingPunct="1"/>
            <a:r>
              <a:rPr lang="en-US" altLang="zh-TW" sz="30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(n % 10)</a:t>
            </a:r>
            <a:r>
              <a:rPr lang="en-US" altLang="zh-TW" sz="3000" dirty="0" smtClean="0">
                <a:ea typeface="新細明體" charset="-120"/>
              </a:rPr>
              <a:t> </a:t>
            </a:r>
            <a:r>
              <a:rPr lang="en-US" altLang="zh-TW" sz="3000" dirty="0" smtClean="0">
                <a:ea typeface="新細明體" charset="-120"/>
                <a:sym typeface="Wingdings" pitchFamily="2" charset="2"/>
              </a:rPr>
              <a:t>yields </a:t>
            </a:r>
            <a:r>
              <a:rPr lang="en-US" altLang="zh-TW" sz="3000" dirty="0" smtClean="0">
                <a:ea typeface="新細明體" charset="-120"/>
              </a:rPr>
              <a:t>the right most digit of </a:t>
            </a:r>
            <a:r>
              <a:rPr lang="en-US" altLang="zh-TW" sz="30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600" dirty="0" smtClean="0">
                <a:ea typeface="新細明體" charset="-120"/>
              </a:rPr>
              <a:t>	e.g.:  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123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% 10 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" pitchFamily="2" charset="2"/>
              </a:rPr>
              <a:t> 4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b="1" dirty="0" smtClean="0">
              <a:latin typeface="Courier New" pitchFamily="49" charset="0"/>
              <a:ea typeface="新細明體" charset="-120"/>
              <a:sym typeface="Wingdings" pitchFamily="2" charset="2"/>
            </a:endParaRPr>
          </a:p>
          <a:p>
            <a:pPr eaLnBrk="1" hangingPunct="1"/>
            <a:r>
              <a:rPr lang="en-US" altLang="zh-TW" sz="3000" dirty="0">
                <a:ea typeface="新細明體" charset="-120"/>
              </a:rPr>
              <a:t>(n / 100 % 10) </a:t>
            </a:r>
            <a:r>
              <a:rPr lang="en-US" altLang="zh-TW" sz="3000" dirty="0" smtClean="0">
                <a:ea typeface="新細明體" charset="-120"/>
                <a:sym typeface="Wingdings" pitchFamily="2" charset="2"/>
              </a:rPr>
              <a:t>yields the </a:t>
            </a:r>
            <a:r>
              <a:rPr lang="en-US" altLang="zh-TW" sz="3000" dirty="0" smtClean="0">
                <a:ea typeface="新細明體" charset="-120"/>
              </a:rPr>
              <a:t>3</a:t>
            </a:r>
            <a:r>
              <a:rPr lang="en-US" altLang="zh-TW" sz="3000" baseline="30000" dirty="0" smtClean="0">
                <a:ea typeface="新細明體" charset="-120"/>
              </a:rPr>
              <a:t>rd</a:t>
            </a:r>
            <a:r>
              <a:rPr lang="en-US" altLang="zh-TW" sz="3000" dirty="0" smtClean="0">
                <a:ea typeface="新細明體" charset="-120"/>
              </a:rPr>
              <a:t> digit from the right of </a:t>
            </a:r>
            <a:r>
              <a:rPr lang="en-US" altLang="zh-TW" sz="3000" b="1" dirty="0" smtClean="0">
                <a:latin typeface="Courier New" pitchFamily="49" charset="0"/>
                <a:ea typeface="新細明體" charset="-120"/>
              </a:rPr>
              <a:t>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600" dirty="0" smtClean="0">
                <a:ea typeface="新細明體" charset="-120"/>
              </a:rPr>
              <a:t>	e.g.: 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34 / 100 % 10 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" pitchFamily="2" charset="2"/>
              </a:rPr>
              <a:t> 1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" pitchFamily="2" charset="2"/>
              </a:rPr>
              <a:t> % 10  2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b="1" dirty="0" smtClean="0">
              <a:latin typeface="Courier New" pitchFamily="49" charset="0"/>
              <a:ea typeface="新細明體" charset="-120"/>
              <a:sym typeface="Wingdings" pitchFamily="2" charset="2"/>
            </a:endParaRPr>
          </a:p>
          <a:p>
            <a:pPr eaLnBrk="1" hangingPunct="1"/>
            <a:r>
              <a:rPr lang="en-US" altLang="zh-TW" sz="3000" dirty="0" smtClean="0">
                <a:ea typeface="新細明體" charset="-120"/>
              </a:rPr>
              <a:t>Determining if </a:t>
            </a:r>
            <a:r>
              <a:rPr lang="en-US" altLang="zh-TW" sz="30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n</a:t>
            </a:r>
            <a:r>
              <a:rPr lang="en-US" altLang="zh-TW" sz="3000" dirty="0" smtClean="0">
                <a:ea typeface="新細明體" charset="-120"/>
              </a:rPr>
              <a:t> is odd or even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		</a:t>
            </a:r>
            <a:r>
              <a:rPr lang="en-US" altLang="zh-TW" sz="2600" dirty="0" smtClean="0">
                <a:ea typeface="新細明體" charset="-120"/>
              </a:rPr>
              <a:t>if </a:t>
            </a:r>
            <a:r>
              <a:rPr lang="en-US" altLang="zh-TW" sz="26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n</a:t>
            </a:r>
            <a:r>
              <a:rPr lang="en-US" altLang="zh-TW" sz="2600" dirty="0" smtClean="0">
                <a:ea typeface="新細明體" charset="-120"/>
              </a:rPr>
              <a:t> is odd, </a:t>
            </a:r>
            <a:r>
              <a:rPr lang="en-US" altLang="zh-TW" sz="26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(n % 2)</a:t>
            </a:r>
            <a:r>
              <a:rPr lang="en-US" altLang="zh-TW" sz="2600" dirty="0" smtClean="0">
                <a:ea typeface="新細明體" charset="-120"/>
              </a:rPr>
              <a:t> </a:t>
            </a:r>
            <a:r>
              <a:rPr lang="en-US" altLang="zh-TW" sz="2600" dirty="0" smtClean="0">
                <a:ea typeface="新細明體" charset="-120"/>
              </a:rPr>
              <a:t>shall be </a:t>
            </a:r>
            <a:r>
              <a:rPr lang="en-US" altLang="zh-TW" sz="2600" dirty="0" smtClean="0">
                <a:ea typeface="新細明體" charset="-120"/>
              </a:rPr>
              <a:t>1 or -1 (i.e., not zero)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dirty="0" smtClean="0">
                <a:ea typeface="新細明體" charset="-120"/>
              </a:rPr>
              <a:t>		if </a:t>
            </a:r>
            <a:r>
              <a:rPr lang="en-US" altLang="zh-TW" sz="26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n</a:t>
            </a:r>
            <a:r>
              <a:rPr lang="en-US" altLang="zh-TW" sz="2600" dirty="0" smtClean="0">
                <a:ea typeface="新細明體" charset="-120"/>
              </a:rPr>
              <a:t> is even, </a:t>
            </a:r>
            <a:r>
              <a:rPr lang="en-US" altLang="zh-TW" sz="26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(n % 2)</a:t>
            </a:r>
            <a:r>
              <a:rPr lang="en-US" altLang="zh-TW" sz="2600" dirty="0" smtClean="0">
                <a:ea typeface="新細明體" charset="-120"/>
              </a:rPr>
              <a:t> </a:t>
            </a:r>
            <a:r>
              <a:rPr lang="en-US" altLang="zh-TW" sz="2600" dirty="0" smtClean="0">
                <a:ea typeface="新細明體" charset="-120"/>
              </a:rPr>
              <a:t>shall be 0</a:t>
            </a:r>
            <a:endParaRPr lang="en-US" altLang="zh-TW" sz="2600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4157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 smtClean="0"/>
              <a:t>Chapter 2 Introduction to C Programming</a:t>
            </a:r>
          </a:p>
          <a:p>
            <a:pPr lvl="1"/>
            <a:r>
              <a:rPr lang="en-US" dirty="0" smtClean="0"/>
              <a:t>Section 2.5</a:t>
            </a:r>
          </a:p>
          <a:p>
            <a:r>
              <a:rPr lang="en-US" dirty="0"/>
              <a:t>Chapter </a:t>
            </a:r>
            <a:r>
              <a:rPr lang="en-US" dirty="0" smtClean="0"/>
              <a:t>3 Structured Program Development in C</a:t>
            </a:r>
          </a:p>
          <a:p>
            <a:pPr lvl="1"/>
            <a:r>
              <a:rPr lang="en-US" dirty="0" smtClean="0"/>
              <a:t>Sections 3.11, 3.12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87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F33604E-653E-44A3-9537-FD473B27CB33}" type="slidenum">
              <a:rPr lang="zh-TW" altLang="en-US" b="0">
                <a:ea typeface="新細明體" charset="-120"/>
              </a:rPr>
              <a:pPr/>
              <a:t>3</a:t>
            </a:fld>
            <a:endParaRPr lang="en-US" altLang="zh-TW" b="0">
              <a:ea typeface="新細明體" charset="-12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763000" cy="6731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b="1" dirty="0" smtClean="0">
                <a:ea typeface="新細明體" charset="-120"/>
              </a:rPr>
              <a:t>1. Operators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27625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i="1" dirty="0" smtClean="0">
                <a:solidFill>
                  <a:srgbClr val="0070C0"/>
                </a:solidFill>
                <a:ea typeface="新細明體" charset="-120"/>
              </a:rPr>
              <a:t>Operator</a:t>
            </a:r>
            <a:r>
              <a:rPr lang="en-US" altLang="zh-TW" sz="2400" dirty="0" smtClean="0">
                <a:ea typeface="新細明體" charset="-120"/>
              </a:rPr>
              <a:t> – a symbol or keyword that represents an operation to be applied to some </a:t>
            </a:r>
            <a:r>
              <a:rPr lang="en-US" altLang="zh-TW" sz="2400" dirty="0" smtClean="0">
                <a:ea typeface="新細明體" charset="-120"/>
              </a:rPr>
              <a:t>data, </a:t>
            </a:r>
            <a:r>
              <a:rPr lang="en-US" altLang="zh-TW" sz="2400" i="1" dirty="0" smtClean="0">
                <a:ea typeface="新細明體" charset="-120"/>
              </a:rPr>
              <a:t>yielding a value</a:t>
            </a:r>
            <a:r>
              <a:rPr lang="en-US" altLang="zh-TW" sz="2400" dirty="0" smtClean="0">
                <a:ea typeface="新細明體" charset="-120"/>
              </a:rPr>
              <a:t>.</a:t>
            </a:r>
            <a:endParaRPr lang="en-US" altLang="zh-TW" sz="2000" dirty="0" smtClean="0">
              <a:ea typeface="新細明體" charset="-12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TW" sz="2000" dirty="0" smtClean="0">
                <a:ea typeface="新細明體" charset="-120"/>
              </a:rPr>
              <a:t>E.g.  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varA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=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-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varB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+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40 </a:t>
            </a:r>
            <a:r>
              <a:rPr lang="en-US" altLang="zh-TW" sz="2000" b="1" dirty="0" smtClean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*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20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;</a:t>
            </a:r>
          </a:p>
          <a:p>
            <a:pPr lvl="1">
              <a:lnSpc>
                <a:spcPct val="90000"/>
              </a:lnSpc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i="1" dirty="0" smtClean="0">
                <a:solidFill>
                  <a:srgbClr val="0070C0"/>
                </a:solidFill>
                <a:ea typeface="新細明體" charset="-120"/>
              </a:rPr>
              <a:t>Operand</a:t>
            </a:r>
            <a:r>
              <a:rPr lang="en-US" altLang="zh-TW" sz="2400" dirty="0" smtClean="0">
                <a:ea typeface="新細明體" charset="-120"/>
              </a:rPr>
              <a:t> – input data to an operator</a:t>
            </a:r>
          </a:p>
          <a:p>
            <a:pPr lvl="1">
              <a:lnSpc>
                <a:spcPct val="90000"/>
              </a:lnSpc>
            </a:pPr>
            <a:endParaRPr lang="en-US" altLang="zh-TW" sz="1800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Operator categorization by </a:t>
            </a:r>
            <a:r>
              <a:rPr lang="en-US" altLang="zh-TW" sz="2400" b="1" dirty="0" smtClean="0">
                <a:ea typeface="新細明體" charset="-120"/>
              </a:rPr>
              <a:t>syntax</a:t>
            </a:r>
            <a:r>
              <a:rPr lang="en-US" altLang="zh-TW" sz="2400" dirty="0" smtClean="0">
                <a:ea typeface="新細明體" charset="-120"/>
              </a:rPr>
              <a:t>:</a:t>
            </a:r>
            <a:endParaRPr lang="en-US" altLang="zh-TW" sz="2400" dirty="0" smtClean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i="1" dirty="0" smtClean="0">
                <a:solidFill>
                  <a:srgbClr val="0070C0"/>
                </a:solidFill>
                <a:ea typeface="新細明體" charset="-120"/>
              </a:rPr>
              <a:t>Ternary </a:t>
            </a:r>
            <a:r>
              <a:rPr lang="en-US" altLang="zh-TW" sz="2400" i="1" dirty="0" smtClean="0">
                <a:solidFill>
                  <a:srgbClr val="0070C0"/>
                </a:solidFill>
                <a:ea typeface="新細明體" charset="-120"/>
              </a:rPr>
              <a:t>operator</a:t>
            </a:r>
            <a:r>
              <a:rPr lang="en-US" altLang="zh-TW" sz="2400" i="1" dirty="0" smtClean="0">
                <a:solidFill>
                  <a:srgbClr val="0000FF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– an operator that accepts </a:t>
            </a:r>
            <a:r>
              <a:rPr lang="en-US" altLang="zh-TW" sz="2400" dirty="0" smtClean="0">
                <a:ea typeface="新細明體" charset="-120"/>
              </a:rPr>
              <a:t>3 </a:t>
            </a:r>
            <a:r>
              <a:rPr lang="en-US" altLang="zh-TW" sz="2400" dirty="0" smtClean="0">
                <a:ea typeface="新細明體" charset="-120"/>
              </a:rPr>
              <a:t>operands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zh-TW" sz="1800" dirty="0" smtClean="0">
                <a:ea typeface="新細明體" charset="-120"/>
              </a:rPr>
              <a:t>E.g.  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x </a:t>
            </a:r>
            <a:r>
              <a:rPr lang="en-US" altLang="zh-TW" sz="1800" b="1" dirty="0" smtClean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?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15 </a:t>
            </a:r>
            <a:r>
              <a:rPr lang="en-US" altLang="zh-TW" sz="1800" b="1" dirty="0" smtClean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: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20</a:t>
            </a:r>
          </a:p>
          <a:p>
            <a:pPr marL="857250" lvl="2" indent="0">
              <a:lnSpc>
                <a:spcPct val="90000"/>
              </a:lnSpc>
              <a:buNone/>
            </a:pPr>
            <a:endParaRPr lang="en-US" altLang="zh-TW" sz="1600" b="1" dirty="0" smtClean="0">
              <a:latin typeface="Courier New" pitchFamily="49" charset="0"/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i="1" dirty="0">
                <a:solidFill>
                  <a:srgbClr val="0070C0"/>
                </a:solidFill>
                <a:ea typeface="新細明體" charset="-120"/>
              </a:rPr>
              <a:t>Binary operator</a:t>
            </a:r>
            <a:r>
              <a:rPr lang="en-US" altLang="zh-TW" sz="2400" i="1" dirty="0">
                <a:solidFill>
                  <a:srgbClr val="0000FF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an operator that accepts 2 operands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zh-TW" sz="1800" dirty="0" smtClean="0">
                <a:ea typeface="新細明體" charset="-120"/>
              </a:rPr>
              <a:t>E.g.   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40 </a:t>
            </a:r>
            <a:r>
              <a:rPr lang="en-US" altLang="zh-TW" sz="18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*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20		x </a:t>
            </a:r>
            <a:r>
              <a:rPr lang="en-US" altLang="zh-TW" sz="18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-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7.3		a </a:t>
            </a:r>
            <a:r>
              <a:rPr lang="en-US" altLang="zh-TW" sz="18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=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5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marL="857250" lvl="2" indent="0">
              <a:lnSpc>
                <a:spcPct val="90000"/>
              </a:lnSpc>
              <a:buNone/>
            </a:pPr>
            <a:endParaRPr lang="en-US" altLang="zh-TW" sz="1600" b="1" dirty="0">
              <a:latin typeface="Courier New" pitchFamily="49" charset="0"/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i="1" dirty="0" smtClean="0">
                <a:solidFill>
                  <a:srgbClr val="0070C0"/>
                </a:solidFill>
                <a:ea typeface="新細明體" charset="-120"/>
              </a:rPr>
              <a:t>Unary </a:t>
            </a:r>
            <a:r>
              <a:rPr lang="en-US" altLang="zh-TW" sz="2400" i="1" dirty="0" smtClean="0">
                <a:solidFill>
                  <a:srgbClr val="0070C0"/>
                </a:solidFill>
                <a:ea typeface="新細明體" charset="-120"/>
              </a:rPr>
              <a:t>operator</a:t>
            </a:r>
            <a:r>
              <a:rPr lang="en-US" altLang="zh-TW" sz="2400" dirty="0" smtClean="0">
                <a:ea typeface="新細明體" charset="-120"/>
              </a:rPr>
              <a:t> – an operator that accepts 1 operand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zh-TW" sz="1800" dirty="0" smtClean="0">
                <a:ea typeface="新細明體" charset="-120"/>
              </a:rPr>
              <a:t>E.g.   </a:t>
            </a:r>
            <a:r>
              <a:rPr lang="en-US" altLang="zh-TW" sz="1800" b="1" dirty="0" smtClean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-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varB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		y</a:t>
            </a:r>
            <a:r>
              <a:rPr lang="en-US" altLang="zh-TW" sz="1800" b="1" dirty="0" smtClean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++			--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z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5564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ea typeface="新細明體" charset="-120"/>
              </a:rPr>
              <a:t>1. Operators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Operator categorization by </a:t>
            </a:r>
            <a:r>
              <a:rPr lang="en-US" altLang="zh-TW" b="1" dirty="0" smtClean="0">
                <a:ea typeface="新細明體" charset="-120"/>
              </a:rPr>
              <a:t>function</a:t>
            </a:r>
            <a:r>
              <a:rPr lang="en-US" altLang="zh-TW" dirty="0" smtClean="0">
                <a:ea typeface="新細明體" charset="-120"/>
              </a:rPr>
              <a:t>: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dirty="0" smtClean="0"/>
              <a:t>Arithmetic Operators, e.g.,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-  *  /  %</a:t>
            </a:r>
            <a:endParaRPr lang="en-US" dirty="0" smtClean="0"/>
          </a:p>
          <a:p>
            <a:pPr lvl="1"/>
            <a:r>
              <a:rPr lang="en-US" dirty="0" smtClean="0"/>
              <a:t>Relational Operators, 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 ==  &gt;=  &gt; !=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Logical Operators, 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||  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Assignment Operators, 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 *=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&amp;=</a:t>
            </a:r>
          </a:p>
          <a:p>
            <a:pPr lvl="1"/>
            <a:r>
              <a:rPr lang="en-US" dirty="0" smtClean="0"/>
              <a:t>Increment and Decrement Operators</a:t>
            </a:r>
            <a:r>
              <a:rPr lang="en-US" dirty="0"/>
              <a:t>, e.g.,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 --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Bitwise Operators, 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!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Comma Operator, Parentheses, Conditional Operator, Member Operator, Pointer Operators,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61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5FDF1BE-28A1-4DDA-8D99-C2968628EA50}" type="slidenum">
              <a:rPr lang="zh-TW" altLang="en-US" b="0">
                <a:ea typeface="新細明體" charset="-120"/>
              </a:rPr>
              <a:pPr/>
              <a:t>5</a:t>
            </a:fld>
            <a:endParaRPr lang="en-US" altLang="zh-TW" b="0">
              <a:ea typeface="新細明體" charset="-12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ea typeface="新細明體" charset="-120"/>
              </a:rPr>
              <a:t>2. Arithmetic Operators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02069"/>
              </p:ext>
            </p:extLst>
          </p:nvPr>
        </p:nvGraphicFramePr>
        <p:xfrm>
          <a:off x="381000" y="1066800"/>
          <a:ext cx="8534400" cy="555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84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Addition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8 + 5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  <a:sym typeface="Wingdings" pitchFamily="2" charset="2"/>
                        </a:rPr>
                        <a:t> 13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Subtraction (a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binary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 operator)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8 - 5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  <a:sym typeface="Wingdings" pitchFamily="2" charset="2"/>
                        </a:rPr>
                        <a:t> 3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*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Multiplication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8 * 5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40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Integer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Floating-point Division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8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/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5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1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新細明體" charset="-120"/>
                          <a:cs typeface="Consolas" panose="020B0609020204030204" pitchFamily="49" charset="0"/>
                        </a:rPr>
                        <a:t>Quotient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Consolas" panose="020B0609020204030204" pitchFamily="49" charset="0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8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.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0 / 5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.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0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1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.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5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%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Modulus (yields the remainder of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an integer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division)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Applicable </a:t>
                      </a:r>
                      <a:r>
                        <a:rPr kumimoji="0" lang="en-US" altLang="zh-TW" sz="2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only to integers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8 % 5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3</a:t>
                      </a: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charset="-12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/>
                          <a:ea typeface="新細明體" charset="-120"/>
                          <a:cs typeface="Consolas" panose="020B0609020204030204" pitchFamily="49" charset="0"/>
                        </a:rPr>
                        <a:t>Remainder of 8 / 5</a:t>
                      </a: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charset="-120"/>
                          <a:cs typeface="Consolas" panose="020B0609020204030204" pitchFamily="49" charset="0"/>
                        </a:rPr>
                        <a:t>)</a:t>
                      </a:r>
                      <a:endPara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Minus (an </a:t>
                      </a:r>
                      <a:r>
                        <a:rPr kumimoji="0" lang="en-US" altLang="zh-TW" sz="2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unary</a:t>
                      </a: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 operator)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Plus (an </a:t>
                      </a:r>
                      <a:r>
                        <a:rPr kumimoji="0" lang="en-US" altLang="zh-TW" sz="2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unary</a:t>
                      </a: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 operator for </a:t>
                      </a:r>
                      <a:r>
                        <a:rPr kumimoji="0" lang="en-US" altLang="zh-TW" sz="2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integer promotion</a:t>
                      </a: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Times New Roman" pitchFamily="18" charset="0"/>
                        </a:rPr>
                        <a:t>)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- (5+7)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  <a:sym typeface="Wingdings" pitchFamily="2" charset="2"/>
                        </a:rPr>
                        <a:t> -12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+ (-7)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  <a:sym typeface="Wingdings" pitchFamily="2" charset="2"/>
                        </a:rPr>
                        <a:t> -7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59721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48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D3FD0CF9-E57F-43AE-BC59-17656CBD3A0C}" type="slidenum">
              <a:rPr lang="zh-TW" altLang="en-US" b="0">
                <a:ea typeface="新細明體" charset="-120"/>
              </a:rPr>
              <a:pPr/>
              <a:t>6</a:t>
            </a:fld>
            <a:endParaRPr lang="en-US" altLang="zh-TW" b="0">
              <a:ea typeface="新細明體" charset="-12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4" y="165100"/>
            <a:ext cx="5445125" cy="5207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2. Arithmetic Operators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3971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b="1" dirty="0" smtClean="0">
                <a:ea typeface="新細明體" charset="-120"/>
              </a:rPr>
              <a:t>Exercise</a:t>
            </a:r>
            <a:r>
              <a:rPr lang="en-US" altLang="zh-TW" sz="2800" dirty="0" smtClean="0">
                <a:ea typeface="新細明體" charset="-120"/>
              </a:rPr>
              <a:t>: evaluate the following expressions</a:t>
            </a:r>
            <a:endParaRPr lang="en-US" altLang="zh-TW" sz="2800" b="1" dirty="0" smtClean="0">
              <a:ea typeface="新細明體" charset="-120"/>
            </a:endParaRPr>
          </a:p>
          <a:p>
            <a:pPr eaLnBrk="1" hangingPunct="1"/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20 % 3</a:t>
            </a:r>
          </a:p>
          <a:p>
            <a:pPr eaLnBrk="1" hangingPunct="1"/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2 % 9</a:t>
            </a:r>
          </a:p>
          <a:p>
            <a:pPr eaLnBrk="1" hangingPunct="1"/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30 / 20 / 2</a:t>
            </a:r>
          </a:p>
          <a:p>
            <a:pPr eaLnBrk="1" hangingPunct="1"/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 * 2 + 4 * 3</a:t>
            </a:r>
          </a:p>
        </p:txBody>
      </p:sp>
      <p:sp>
        <p:nvSpPr>
          <p:cNvPr id="7173" name="Rectangle 53"/>
          <p:cNvSpPr>
            <a:spLocks noChangeArrowheads="1"/>
          </p:cNvSpPr>
          <p:nvPr/>
        </p:nvSpPr>
        <p:spPr bwMode="auto">
          <a:xfrm>
            <a:off x="269875" y="1143000"/>
            <a:ext cx="8604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39725" indent="-339725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800" b="0" dirty="0">
                <a:latin typeface="+mn-lt"/>
                <a:ea typeface="新細明體" charset="-120"/>
              </a:rPr>
              <a:t>When used </a:t>
            </a:r>
            <a:r>
              <a:rPr lang="en-US" altLang="zh-TW" sz="2800" b="0" u="sng" dirty="0">
                <a:latin typeface="+mn-lt"/>
                <a:ea typeface="新細明體" charset="-120"/>
              </a:rPr>
              <a:t>as an unary operator</a:t>
            </a:r>
            <a:r>
              <a:rPr lang="en-US" altLang="zh-TW" sz="2800" b="0" dirty="0">
                <a:latin typeface="+mn-lt"/>
                <a:ea typeface="新細明體" charset="-120"/>
              </a:rPr>
              <a:t>, </a:t>
            </a:r>
            <a:r>
              <a:rPr lang="en-US" altLang="zh-TW" sz="2800" b="0" dirty="0" smtClean="0">
                <a:latin typeface="+mn-lt"/>
                <a:ea typeface="新細明體" charset="-120"/>
              </a:rPr>
              <a:t>'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-</a:t>
            </a:r>
            <a:r>
              <a:rPr lang="en-US" altLang="zh-TW" sz="2800" b="0" dirty="0" smtClean="0">
                <a:latin typeface="+mn-lt"/>
                <a:ea typeface="新細明體" charset="-120"/>
              </a:rPr>
              <a:t>' </a:t>
            </a:r>
            <a:r>
              <a:rPr lang="en-US" altLang="zh-TW" sz="2800" b="0" dirty="0" smtClean="0">
                <a:latin typeface="+mn-lt"/>
                <a:ea typeface="新細明體" charset="-120"/>
              </a:rPr>
              <a:t>represents </a:t>
            </a:r>
            <a:r>
              <a:rPr lang="en-US" altLang="zh-TW" sz="2800" b="0" i="1" dirty="0" smtClean="0">
                <a:latin typeface="+mn-lt"/>
                <a:ea typeface="新細明體" charset="-120"/>
              </a:rPr>
              <a:t>minus</a:t>
            </a:r>
            <a:r>
              <a:rPr lang="en-US" altLang="zh-TW" sz="2800" b="0" dirty="0" smtClean="0">
                <a:latin typeface="+mn-lt"/>
                <a:ea typeface="新細明體" charset="-120"/>
              </a:rPr>
              <a:t> </a:t>
            </a:r>
            <a:r>
              <a:rPr lang="en-US" altLang="zh-TW" sz="2800" b="0" dirty="0">
                <a:latin typeface="+mn-lt"/>
                <a:ea typeface="新細明體" charset="-120"/>
              </a:rPr>
              <a:t>operator, which turns </a:t>
            </a:r>
            <a:r>
              <a:rPr lang="en-US" altLang="zh-TW" sz="2800" b="0" dirty="0" smtClean="0">
                <a:latin typeface="+mn-lt"/>
                <a:ea typeface="新細明體" charset="-120"/>
              </a:rPr>
              <a:t>a positive </a:t>
            </a:r>
            <a:r>
              <a:rPr lang="en-US" altLang="zh-TW" sz="2800" b="0" dirty="0">
                <a:latin typeface="+mn-lt"/>
                <a:ea typeface="新細明體" charset="-120"/>
              </a:rPr>
              <a:t>value into </a:t>
            </a:r>
            <a:r>
              <a:rPr lang="en-US" altLang="zh-TW" sz="2800" b="0" dirty="0" smtClean="0">
                <a:latin typeface="+mn-lt"/>
                <a:ea typeface="新細明體" charset="-120"/>
              </a:rPr>
              <a:t>its negative counter-part and </a:t>
            </a:r>
            <a:r>
              <a:rPr lang="en-US" altLang="zh-TW" sz="2800" b="0" dirty="0">
                <a:latin typeface="+mn-lt"/>
                <a:ea typeface="新細明體" charset="-120"/>
              </a:rPr>
              <a:t>vice </a:t>
            </a:r>
            <a:r>
              <a:rPr lang="en-US" altLang="zh-TW" sz="2800" b="0" dirty="0" smtClean="0">
                <a:latin typeface="+mn-lt"/>
                <a:ea typeface="新細明體" charset="-120"/>
              </a:rPr>
              <a:t>versa, i.e., additive inverse.</a:t>
            </a:r>
            <a:endParaRPr lang="en-US" altLang="zh-TW" sz="2800" b="0" dirty="0">
              <a:latin typeface="+mn-lt"/>
              <a:ea typeface="新細明體" charset="-120"/>
            </a:endParaRPr>
          </a:p>
          <a:p>
            <a:pPr marL="339725" lvl="1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400" b="0" dirty="0">
                <a:latin typeface="+mn-lt"/>
                <a:ea typeface="新細明體" charset="-120"/>
              </a:rPr>
              <a:t>e.g</a:t>
            </a:r>
            <a:r>
              <a:rPr lang="en-US" altLang="zh-TW" sz="2400" b="0" dirty="0" smtClean="0">
                <a:latin typeface="+mn-lt"/>
                <a:ea typeface="新細明體" charset="-120"/>
              </a:rPr>
              <a:t>.: </a:t>
            </a:r>
            <a:r>
              <a:rPr lang="en-US" altLang="zh-TW" sz="2400" b="0" dirty="0" smtClean="0">
                <a:latin typeface="+mn-lt"/>
                <a:ea typeface="新細明體" charset="-120"/>
                <a:cs typeface="Consolas" panose="020B0609020204030204" pitchFamily="49" charset="0"/>
              </a:rPr>
              <a:t>	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foo = 5; 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400" b="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bar =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-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foo;	// Assign -5 to bar</a:t>
            </a:r>
            <a:endParaRPr lang="en-US" altLang="zh-TW" sz="2400" b="0" dirty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139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A8D4BE28-9B05-42D6-8446-AEB3B33578D3}" type="slidenum">
              <a:rPr lang="zh-TW" altLang="en-US" b="0">
                <a:ea typeface="新細明體" charset="-120"/>
              </a:rPr>
              <a:pPr/>
              <a:t>7</a:t>
            </a:fld>
            <a:endParaRPr lang="en-US" altLang="zh-TW" b="0">
              <a:ea typeface="新細明體" charset="-12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5402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b="1" dirty="0" smtClean="0">
                <a:ea typeface="新細明體" charset="-120"/>
              </a:rPr>
              <a:t>3. Operator Precedence &amp; Associativity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316038"/>
            <a:ext cx="8642350" cy="48148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How should we evaluate the following expression? </a:t>
            </a:r>
            <a:r>
              <a:rPr lang="en-US" altLang="zh-TW" sz="2800" dirty="0" smtClean="0">
                <a:ea typeface="新細明體" charset="-120"/>
              </a:rPr>
              <a:t>I.e., in </a:t>
            </a:r>
            <a:r>
              <a:rPr lang="en-US" altLang="zh-TW" sz="2800" dirty="0" smtClean="0">
                <a:ea typeface="新細明體" charset="-120"/>
              </a:rPr>
              <a:t>what order should the operators be applied?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400" dirty="0" smtClean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	  2 - 25 / 10 + 33 % 10 * 2</a:t>
            </a:r>
          </a:p>
          <a:p>
            <a:pPr eaLnBrk="1" hangingPunct="1"/>
            <a:endParaRPr lang="en-US" altLang="zh-TW" sz="1400" dirty="0" smtClean="0">
              <a:ea typeface="新細明體" charset="-120"/>
            </a:endParaRPr>
          </a:p>
          <a:p>
            <a:pPr eaLnBrk="1" hangingPunct="1"/>
            <a:r>
              <a:rPr lang="en-US" altLang="zh-TW" sz="2800" u="sng" dirty="0" smtClean="0">
                <a:ea typeface="新細明體" charset="-120"/>
              </a:rPr>
              <a:t>Among different operators</a:t>
            </a:r>
            <a:r>
              <a:rPr lang="en-US" altLang="zh-TW" sz="2800" dirty="0" smtClean="0">
                <a:ea typeface="新細明體" charset="-120"/>
              </a:rPr>
              <a:t>, </a:t>
            </a:r>
            <a:r>
              <a:rPr lang="en-US" altLang="zh-TW" sz="2800" i="1" dirty="0" smtClean="0">
                <a:solidFill>
                  <a:srgbClr val="0070C0"/>
                </a:solidFill>
                <a:ea typeface="新細明體" charset="-120"/>
              </a:rPr>
              <a:t>operator precedence</a:t>
            </a:r>
            <a:r>
              <a:rPr lang="en-US" altLang="zh-TW" sz="2800" dirty="0" smtClean="0">
                <a:ea typeface="新細明體" charset="-120"/>
              </a:rPr>
              <a:t> tells us which operator(s) should be applied first.</a:t>
            </a:r>
          </a:p>
          <a:p>
            <a:pPr eaLnBrk="1" hangingPunct="1"/>
            <a:endParaRPr lang="en-US" altLang="zh-TW" sz="1600" dirty="0" smtClean="0">
              <a:ea typeface="新細明體" charset="-120"/>
            </a:endParaRPr>
          </a:p>
          <a:p>
            <a:pPr eaLnBrk="1" hangingPunct="1"/>
            <a:r>
              <a:rPr lang="en-US" altLang="zh-TW" sz="2800" u="sng" dirty="0" smtClean="0">
                <a:ea typeface="新細明體" charset="-120"/>
              </a:rPr>
              <a:t>Among operators with the same precedence</a:t>
            </a:r>
            <a:r>
              <a:rPr lang="en-US" altLang="zh-TW" sz="2800" dirty="0" smtClean="0">
                <a:ea typeface="新細明體" charset="-120"/>
              </a:rPr>
              <a:t>,</a:t>
            </a:r>
            <a:r>
              <a:rPr lang="en-US" altLang="zh-TW" sz="2800" dirty="0" smtClean="0">
                <a:solidFill>
                  <a:srgbClr val="0000FF"/>
                </a:solidFill>
                <a:ea typeface="新細明體" charset="-120"/>
              </a:rPr>
              <a:t> </a:t>
            </a:r>
            <a:r>
              <a:rPr lang="en-US" altLang="zh-TW" sz="2800" i="1" dirty="0">
                <a:solidFill>
                  <a:srgbClr val="0070C0"/>
                </a:solidFill>
                <a:ea typeface="新細明體" charset="-120"/>
              </a:rPr>
              <a:t>operator associativity</a:t>
            </a:r>
            <a:r>
              <a:rPr lang="en-US" altLang="zh-TW" sz="2800" dirty="0" smtClean="0">
                <a:ea typeface="新細明體" charset="-120"/>
              </a:rPr>
              <a:t> tells us whether the </a:t>
            </a:r>
            <a:r>
              <a:rPr lang="en-US" altLang="zh-TW" sz="2800" dirty="0">
                <a:solidFill>
                  <a:srgbClr val="0070C0"/>
                </a:solidFill>
                <a:ea typeface="新細明體" charset="-120"/>
              </a:rPr>
              <a:t>left-most</a:t>
            </a:r>
            <a:r>
              <a:rPr lang="en-US" altLang="zh-TW" sz="2800" dirty="0" smtClean="0">
                <a:ea typeface="新細明體" charset="-120"/>
              </a:rPr>
              <a:t> or the </a:t>
            </a:r>
            <a:r>
              <a:rPr lang="en-US" altLang="zh-TW" sz="2800" dirty="0">
                <a:solidFill>
                  <a:srgbClr val="0070C0"/>
                </a:solidFill>
                <a:ea typeface="新細明體" charset="-120"/>
              </a:rPr>
              <a:t>right-most</a:t>
            </a:r>
            <a:r>
              <a:rPr lang="en-US" altLang="zh-TW" sz="2800" dirty="0" smtClean="0">
                <a:ea typeface="新細明體" charset="-120"/>
              </a:rPr>
              <a:t> operator should be applied first.</a:t>
            </a:r>
            <a:endParaRPr lang="en-US" altLang="zh-TW" sz="1800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215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2C5EA926-EF79-4A87-A9FE-9035240EEC2B}" type="slidenum">
              <a:rPr lang="zh-TW" altLang="en-US" b="0">
                <a:ea typeface="新細明體" charset="-120"/>
              </a:rPr>
              <a:pPr/>
              <a:t>8</a:t>
            </a:fld>
            <a:endParaRPr lang="en-US" altLang="zh-TW" b="0">
              <a:ea typeface="新細明體" charset="-12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5303838" cy="27463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2000" dirty="0" smtClean="0">
                <a:ea typeface="新細明體" charset="-120"/>
              </a:rPr>
              <a:t>3. Operator Precedence &amp; Associativity</a:t>
            </a:r>
            <a:endParaRPr lang="zh-TW" altLang="en-US" sz="2000" dirty="0" smtClean="0">
              <a:ea typeface="新細明體" charset="-120"/>
            </a:endParaRPr>
          </a:p>
        </p:txBody>
      </p:sp>
      <p:sp>
        <p:nvSpPr>
          <p:cNvPr id="38607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93675" y="4038600"/>
            <a:ext cx="8874125" cy="19637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>
                <a:ea typeface="新細明體" charset="-120"/>
              </a:rPr>
              <a:t>Operators at </a:t>
            </a:r>
            <a:r>
              <a:rPr lang="en-US" altLang="zh-TW" sz="2400" dirty="0" smtClean="0">
                <a:ea typeface="新細明體" charset="-120"/>
              </a:rPr>
              <a:t>same </a:t>
            </a:r>
            <a:r>
              <a:rPr lang="en-US" altLang="zh-TW" sz="2400" dirty="0" smtClean="0">
                <a:ea typeface="新細明體" charset="-120"/>
              </a:rPr>
              <a:t>level have </a:t>
            </a:r>
            <a:r>
              <a:rPr lang="en-US" altLang="zh-TW" sz="2400" dirty="0" smtClean="0">
                <a:ea typeface="新細明體" charset="-120"/>
              </a:rPr>
              <a:t>same </a:t>
            </a:r>
            <a:r>
              <a:rPr lang="en-US" altLang="zh-TW" sz="2400" dirty="0" smtClean="0">
                <a:ea typeface="新細明體" charset="-120"/>
              </a:rPr>
              <a:t>precedence.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ea typeface="新細明體" charset="-120"/>
              </a:rPr>
              <a:t>e.g.: 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- a * b - c</a:t>
            </a:r>
            <a:r>
              <a:rPr lang="en-US" altLang="zh-TW" sz="2000" dirty="0" smtClean="0">
                <a:ea typeface="新細明體" charset="-120"/>
              </a:rPr>
              <a:t> is equivalent to 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((- a) * b) – c</a:t>
            </a:r>
          </a:p>
          <a:p>
            <a:pPr eaLnBrk="1" hangingPunct="1"/>
            <a:endParaRPr lang="en-US" altLang="zh-TW" sz="1900" b="1" dirty="0" smtClean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2 - 25 / 10 + 33 % 10 * 2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= ? </a:t>
            </a:r>
          </a:p>
          <a:p>
            <a:pPr eaLnBrk="1" hangingPunct="1"/>
            <a:endParaRPr lang="en-US" altLang="zh-TW" sz="2400" u="sng" dirty="0" smtClean="0">
              <a:ea typeface="新細明體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06654"/>
              </p:ext>
            </p:extLst>
          </p:nvPr>
        </p:nvGraphicFramePr>
        <p:xfrm>
          <a:off x="457200" y="1143000"/>
          <a:ext cx="8153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Associativity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Precedence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itchFamily="49" charset="0"/>
                        </a:rPr>
                        <a:t>++ 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smtClean="0">
                          <a:latin typeface="+mn-lt"/>
                        </a:rPr>
                        <a:t>postfix)</a:t>
                      </a:r>
                      <a:r>
                        <a:rPr lang="en-US" sz="2000" dirty="0" smtClean="0">
                          <a:latin typeface="Consolas" pitchFamily="49" charset="0"/>
                        </a:rPr>
                        <a:t>  </a:t>
                      </a:r>
                      <a:r>
                        <a:rPr lang="en-US" sz="2000" dirty="0" smtClean="0">
                          <a:latin typeface="Consolas" pitchFamily="49" charset="0"/>
                        </a:rPr>
                        <a:t>-- </a:t>
                      </a:r>
                      <a:r>
                        <a:rPr lang="en-US" sz="2000" dirty="0" smtClean="0">
                          <a:latin typeface="+mn-lt"/>
                        </a:rPr>
                        <a:t>(postfix)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Left to right</a:t>
                      </a:r>
                      <a:endParaRPr lang="en-US" sz="20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High</a:t>
                      </a:r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Low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itchFamily="49" charset="0"/>
                        </a:rPr>
                        <a:t>+ 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smtClean="0">
                          <a:latin typeface="+mn-lt"/>
                        </a:rPr>
                        <a:t>unary plus)</a:t>
                      </a:r>
                      <a:r>
                        <a:rPr lang="en-US" sz="2000" dirty="0" smtClean="0">
                          <a:latin typeface="Consolas" pitchFamily="49" charset="0"/>
                        </a:rPr>
                        <a:t>  </a:t>
                      </a:r>
                      <a:r>
                        <a:rPr lang="en-US" sz="2000" dirty="0" smtClean="0">
                          <a:latin typeface="Consolas" pitchFamily="49" charset="0"/>
                        </a:rPr>
                        <a:t>- 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smtClean="0">
                          <a:latin typeface="+mn-lt"/>
                        </a:rPr>
                        <a:t>unary minus)</a:t>
                      </a:r>
                      <a:r>
                        <a:rPr lang="en-US" sz="2000" dirty="0" smtClean="0">
                          <a:latin typeface="Consolas" pitchFamily="49" charset="0"/>
                        </a:rPr>
                        <a:t> 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nsolas" pitchFamily="49" charset="0"/>
                        </a:rPr>
                        <a:t>++ </a:t>
                      </a:r>
                      <a:r>
                        <a:rPr lang="en-US" sz="2000" dirty="0" smtClean="0">
                          <a:latin typeface="+mn-lt"/>
                        </a:rPr>
                        <a:t>(prefix)</a:t>
                      </a:r>
                      <a:r>
                        <a:rPr lang="en-US" sz="2000" dirty="0" smtClean="0">
                          <a:latin typeface="Consolas" pitchFamily="49" charset="0"/>
                        </a:rPr>
                        <a:t>  -- </a:t>
                      </a:r>
                      <a:r>
                        <a:rPr lang="en-US" sz="2000" dirty="0" smtClean="0">
                          <a:latin typeface="+mn-lt"/>
                        </a:rPr>
                        <a:t>(prefix)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Right to left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7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itchFamily="49" charset="0"/>
                        </a:rPr>
                        <a:t>*  /  %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Left to right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7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itchFamily="49" charset="0"/>
                        </a:rPr>
                        <a:t>+ </a:t>
                      </a:r>
                      <a:r>
                        <a:rPr lang="en-US" sz="2000" dirty="0" smtClean="0">
                          <a:latin typeface="+mn-lt"/>
                        </a:rPr>
                        <a:t>(addition)  </a:t>
                      </a:r>
                      <a:r>
                        <a:rPr lang="en-US" sz="2000" dirty="0" smtClean="0">
                          <a:latin typeface="Consolas" pitchFamily="49" charset="0"/>
                        </a:rPr>
                        <a:t> - </a:t>
                      </a:r>
                      <a:r>
                        <a:rPr lang="en-US" sz="2000" dirty="0" smtClean="0">
                          <a:latin typeface="+mn-lt"/>
                        </a:rPr>
                        <a:t>(subtraction)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Left to right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itchFamily="49" charset="0"/>
                        </a:rPr>
                        <a:t>=  +=  -=</a:t>
                      </a:r>
                      <a:r>
                        <a:rPr lang="en-US" sz="2000" baseline="0" dirty="0" smtClean="0">
                          <a:latin typeface="Consolas" pitchFamily="49" charset="0"/>
                        </a:rPr>
                        <a:t>  *=  /=  </a:t>
                      </a:r>
                      <a:r>
                        <a:rPr lang="en-US" sz="2000" baseline="0" dirty="0" smtClean="0">
                          <a:latin typeface="+mn-lt"/>
                        </a:rPr>
                        <a:t>etc.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Right to left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848600" y="2133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63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DAD653E0-5A54-4029-81E9-51F95182747E}" type="slidenum">
              <a:rPr lang="zh-TW" altLang="en-US" b="0">
                <a:ea typeface="新細明體" charset="-120"/>
              </a:rPr>
              <a:pPr/>
              <a:t>9</a:t>
            </a:fld>
            <a:endParaRPr lang="en-US" altLang="zh-TW" b="0">
              <a:ea typeface="新細明體" charset="-12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3.1. Parentheses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181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Use parentheses '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</a:t>
            </a:r>
            <a:r>
              <a:rPr lang="en-US" altLang="zh-TW" sz="2800" dirty="0" smtClean="0">
                <a:ea typeface="新細明體" charset="-120"/>
              </a:rPr>
              <a:t>' and '</a:t>
            </a:r>
            <a:r>
              <a:rPr lang="en-US" altLang="zh-TW" sz="2800" b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)</a:t>
            </a:r>
            <a:r>
              <a:rPr lang="en-US" altLang="zh-TW" sz="2800" dirty="0" smtClean="0">
                <a:ea typeface="新細明體" charset="-120"/>
              </a:rPr>
              <a:t>' to explicitly specify the evaluation order of sub-expressions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b="1" dirty="0" smtClean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8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800" b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(a + b) * (c + d)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800" b="1" dirty="0" smtClean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lang="en-US" altLang="zh-TW" sz="2800" dirty="0" smtClean="0">
                <a:ea typeface="新細明體" charset="-120"/>
              </a:rPr>
              <a:t>Multiple levels of parentheses </a:t>
            </a:r>
            <a:r>
              <a:rPr lang="en-US" altLang="zh-TW" sz="2800" dirty="0" smtClean="0">
                <a:ea typeface="新細明體" charset="-120"/>
              </a:rPr>
              <a:t>(shall not </a:t>
            </a:r>
            <a:r>
              <a:rPr lang="en-US" altLang="zh-TW" sz="2800" dirty="0" smtClean="0">
                <a:ea typeface="新細明體" charset="-120"/>
              </a:rPr>
              <a:t>use </a:t>
            </a:r>
            <a:r>
              <a:rPr lang="en-US" altLang="zh-TW" sz="28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[ ]</a:t>
            </a:r>
            <a:r>
              <a:rPr lang="en-US" altLang="zh-TW" sz="2800" dirty="0" smtClean="0">
                <a:ea typeface="新細明體" charset="-120"/>
              </a:rPr>
              <a:t> or </a:t>
            </a:r>
            <a:r>
              <a:rPr lang="en-US" altLang="zh-TW" sz="28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{ }</a:t>
            </a:r>
            <a:r>
              <a:rPr lang="en-US" altLang="zh-TW" sz="2800" dirty="0" smtClean="0">
                <a:ea typeface="新細明體" charset="-12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2800" b="1" dirty="0" smtClean="0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((a + b) * (a + b) - c) * (d - e)</a:t>
            </a:r>
          </a:p>
          <a:p>
            <a:pPr eaLnBrk="1" hangingPunct="1"/>
            <a:endParaRPr lang="en-US" altLang="zh-TW" sz="2000" dirty="0" smtClean="0">
              <a:ea typeface="新細明體" charset="-120"/>
            </a:endParaRPr>
          </a:p>
          <a:p>
            <a:pPr eaLnBrk="1" hangingPunct="1"/>
            <a:r>
              <a:rPr lang="en-US" altLang="zh-TW" sz="2800" b="1" dirty="0" smtClean="0">
                <a:ea typeface="新細明體" charset="-120"/>
              </a:rPr>
              <a:t>Tips: </a:t>
            </a:r>
            <a:r>
              <a:rPr lang="en-US" altLang="zh-TW" sz="2800" dirty="0" smtClean="0">
                <a:ea typeface="新細明體" charset="-120"/>
              </a:rPr>
              <a:t>Use parentheses </a:t>
            </a:r>
            <a:r>
              <a:rPr lang="en-US" altLang="zh-TW" sz="2800" u="sng" dirty="0" smtClean="0">
                <a:ea typeface="新細明體" charset="-120"/>
              </a:rPr>
              <a:t>for clarity</a:t>
            </a:r>
            <a:r>
              <a:rPr lang="en-US" altLang="zh-TW" sz="2800" dirty="0" smtClean="0">
                <a:ea typeface="新細明體" charset="-120"/>
              </a:rPr>
              <a:t> or when you are not sure about the precedence of the operators.</a:t>
            </a:r>
          </a:p>
        </p:txBody>
      </p:sp>
    </p:spTree>
    <p:extLst>
      <p:ext uri="{BB962C8B-B14F-4D97-AF65-F5344CB8AC3E}">
        <p14:creationId xmlns:p14="http://schemas.microsoft.com/office/powerpoint/2010/main" val="3445615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1336</Words>
  <Application>Microsoft Office PowerPoint</Application>
  <PresentationFormat>On-screen Show (4:3)</PresentationFormat>
  <Paragraphs>333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MS Gothic</vt:lpstr>
      <vt:lpstr>新細明體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Office Theme</vt:lpstr>
      <vt:lpstr>C Language Basics  (Part 2)</vt:lpstr>
      <vt:lpstr>Outline</vt:lpstr>
      <vt:lpstr>1. Operators</vt:lpstr>
      <vt:lpstr>1. Operators</vt:lpstr>
      <vt:lpstr>2. Arithmetic Operators</vt:lpstr>
      <vt:lpstr>2. Arithmetic Operators</vt:lpstr>
      <vt:lpstr>3. Operator Precedence &amp; Associativity</vt:lpstr>
      <vt:lpstr>3. Operator Precedence &amp; Associativity</vt:lpstr>
      <vt:lpstr>3.1. Parentheses</vt:lpstr>
      <vt:lpstr>4. Expressions</vt:lpstr>
      <vt:lpstr>5. Assignment Operators</vt:lpstr>
      <vt:lpstr>PowerPoint Presentation</vt:lpstr>
      <vt:lpstr>PowerPoint Presentation</vt:lpstr>
      <vt:lpstr>5.1. Assignment Operators – Short Form</vt:lpstr>
      <vt:lpstr>6. Increment / Decrement Operator</vt:lpstr>
      <vt:lpstr>7. Swapping the value between two variables</vt:lpstr>
      <vt:lpstr>Summary</vt:lpstr>
      <vt:lpstr>Appendix (Optional Topics)</vt:lpstr>
      <vt:lpstr>More on Increment Operator</vt:lpstr>
      <vt:lpstr>More on Increment Operator</vt:lpstr>
      <vt:lpstr>More on Increment Operator</vt:lpstr>
      <vt:lpstr>Some uses of Integer Division and Modulus Operators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user</dc:creator>
  <cp:lastModifiedBy>Michael FUNG</cp:lastModifiedBy>
  <cp:revision>94</cp:revision>
  <dcterms:created xsi:type="dcterms:W3CDTF">2011-07-19T12:51:33Z</dcterms:created>
  <dcterms:modified xsi:type="dcterms:W3CDTF">2016-09-13T04:52:33Z</dcterms:modified>
</cp:coreProperties>
</file>