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9" r:id="rId2"/>
    <p:sldId id="292" r:id="rId3"/>
    <p:sldId id="298" r:id="rId4"/>
    <p:sldId id="299" r:id="rId5"/>
    <p:sldId id="301" r:id="rId6"/>
    <p:sldId id="331" r:id="rId7"/>
    <p:sldId id="306" r:id="rId8"/>
    <p:sldId id="307" r:id="rId9"/>
    <p:sldId id="309" r:id="rId10"/>
    <p:sldId id="310" r:id="rId11"/>
    <p:sldId id="325" r:id="rId12"/>
    <p:sldId id="328" r:id="rId13"/>
    <p:sldId id="329" r:id="rId14"/>
    <p:sldId id="311" r:id="rId15"/>
    <p:sldId id="312" r:id="rId16"/>
    <p:sldId id="321" r:id="rId17"/>
    <p:sldId id="315" r:id="rId18"/>
    <p:sldId id="322" r:id="rId19"/>
    <p:sldId id="323" r:id="rId20"/>
    <p:sldId id="324" r:id="rId21"/>
    <p:sldId id="330" r:id="rId22"/>
    <p:sldId id="317" r:id="rId23"/>
    <p:sldId id="318" r:id="rId24"/>
    <p:sldId id="291" r:id="rId25"/>
    <p:sldId id="308" r:id="rId26"/>
    <p:sldId id="333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362" autoAdjust="0"/>
  </p:normalViewPr>
  <p:slideViewPr>
    <p:cSldViewPr>
      <p:cViewPr varScale="1">
        <p:scale>
          <a:sx n="106" d="100"/>
          <a:sy n="106" d="100"/>
        </p:scale>
        <p:origin x="17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F3A7827-704E-412F-AB30-53A9F8FA8073}" type="slidenum">
              <a:rPr lang="zh-TW" altLang="en-US">
                <a:latin typeface="Helvetica" pitchFamily="34" charset="0"/>
              </a:rPr>
              <a:pPr/>
              <a:t>15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85FCCA4-B857-44FA-9526-9B8883213CB7}" type="slidenum">
              <a:rPr lang="zh-TW" altLang="en-US">
                <a:latin typeface="Helvetica" pitchFamily="34" charset="0"/>
              </a:rPr>
              <a:pPr/>
              <a:t>16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rules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obtained from: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http://msdn.microsoft.com/en-us/library/3t4w2bkb.aspx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either operand is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other operand is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above condition is not met and either operand is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other operand is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above two conditions are not met and either operand is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other operand is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above three conditions are not met (none of the operands are of floating types), then integral conversions are performed on the operands as follows: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either operand is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other operand is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above condition is not met and either operand is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other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both operands are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above two conditions are not met, and either operand is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other operand is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above three conditions are not met, and either operand is of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other operand is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none of the above conditions are met, both operands are converted to type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新細明體" charset="-12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9D99876-C296-4930-B8EC-B304D55E6F02}" type="slidenum">
              <a:rPr lang="zh-TW" altLang="en-US" smtClean="0">
                <a:latin typeface="Helvetica" pitchFamily="34" charset="0"/>
              </a:rPr>
              <a:pPr/>
              <a:t>20</a:t>
            </a:fld>
            <a:endParaRPr lang="en-US" altLang="zh-TW" smtClean="0"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新細明體" charset="-12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9D99876-C296-4930-B8EC-B304D55E6F02}" type="slidenum">
              <a:rPr lang="zh-TW" altLang="en-US" smtClean="0">
                <a:latin typeface="Helvetica" pitchFamily="34" charset="0"/>
              </a:rPr>
              <a:pPr/>
              <a:t>21</a:t>
            </a:fld>
            <a:endParaRPr lang="en-US" altLang="zh-TW" smtClean="0"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9A2169A-A971-483B-9AC6-C2D16EF9CEA0}" type="slidenum">
              <a:rPr lang="zh-TW" altLang="en-US">
                <a:latin typeface="Helvetica" pitchFamily="34" charset="0"/>
              </a:rPr>
              <a:pPr/>
              <a:t>22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Answer: B, C, 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130427"/>
            <a:ext cx="8153400" cy="2746373"/>
          </a:xfrm>
        </p:spPr>
        <p:txBody>
          <a:bodyPr anchor="t" anchorCtr="0"/>
          <a:lstStyle/>
          <a:p>
            <a:pPr algn="l"/>
            <a:r>
              <a:rPr lang="en-US" b="1" dirty="0" smtClean="0"/>
              <a:t>Fundamental Data Types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Floating Point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 smtClean="0"/>
              <a:t>Key Concepts</a:t>
            </a:r>
          </a:p>
          <a:p>
            <a:r>
              <a:rPr lang="en-US" sz="2800" dirty="0" smtClean="0"/>
              <a:t>Floating point numbers representation and arithmetic are not exact.</a:t>
            </a:r>
          </a:p>
          <a:p>
            <a:endParaRPr lang="en-US" sz="2800" dirty="0"/>
          </a:p>
          <a:p>
            <a:r>
              <a:rPr lang="en-US" sz="2800" dirty="0"/>
              <a:t>The smallest/largest integer values of type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8623-BAB2-4BA8-92F3-B85032EE11C5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3.1</a:t>
            </a:r>
            <a:r>
              <a:rPr lang="en-US" altLang="zh-TW" dirty="0">
                <a:ea typeface="新細明體" pitchFamily="18" charset="-120"/>
              </a:rPr>
              <a:t>. Floating Point Number Representation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ea typeface="新細明體" pitchFamily="18" charset="-120"/>
              </a:rPr>
              <a:t>Floating point numbers and integers have </a:t>
            </a:r>
            <a:r>
              <a:rPr lang="en-US" altLang="zh-TW" sz="2800" u="sng" dirty="0">
                <a:ea typeface="新細明體" pitchFamily="18" charset="-120"/>
              </a:rPr>
              <a:t>different representations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Not </a:t>
            </a:r>
            <a:r>
              <a:rPr lang="en-US" altLang="zh-TW" sz="2800" dirty="0">
                <a:ea typeface="新細明體" pitchFamily="18" charset="-120"/>
              </a:rPr>
              <a:t>all real numbers are representable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Finite number of bits vs. infinitely many real numbers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Decimal to/from binary conversion error, e.g. convert 0.1 to binary</a:t>
            </a:r>
            <a:endParaRPr lang="en-US" altLang="zh-TW" sz="24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Floating-point number representation and arithmetic </a:t>
            </a:r>
            <a:r>
              <a:rPr lang="en-US" altLang="zh-TW" sz="2800" dirty="0">
                <a:ea typeface="新細明體" pitchFamily="18" charset="-120"/>
              </a:rPr>
              <a:t>operations need not be </a:t>
            </a:r>
            <a:r>
              <a:rPr lang="en-US" altLang="zh-TW" sz="2800" dirty="0" smtClean="0">
                <a:ea typeface="新細明體" pitchFamily="18" charset="-120"/>
              </a:rPr>
              <a:t>exact.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e.g.,     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("%.20f; %.20f", 3.3, 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2.1 - 2.0 - 0.1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yields 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3.29999999999999980000; 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0.00000000000000008327</a:t>
            </a:r>
            <a:endParaRPr lang="en-US" altLang="zh-TW" sz="2400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For very large computations, rounding errors may accumulate and become significant.</a:t>
            </a:r>
          </a:p>
        </p:txBody>
      </p:sp>
    </p:spTree>
    <p:extLst>
      <p:ext uri="{BB962C8B-B14F-4D97-AF65-F5344CB8AC3E}">
        <p14:creationId xmlns:p14="http://schemas.microsoft.com/office/powerpoint/2010/main" val="2086632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7B6E01A9-05FE-4F7F-BE60-70997DE36524}" type="slidenum">
              <a:rPr lang="zh-TW" altLang="en-US" b="0"/>
              <a:pPr/>
              <a:t>12</a:t>
            </a:fld>
            <a:endParaRPr lang="en-US" altLang="zh-TW" b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462963" cy="749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3.2. C Language Floating-Point Types</a:t>
            </a:r>
          </a:p>
        </p:txBody>
      </p:sp>
      <p:graphicFrame>
        <p:nvGraphicFramePr>
          <p:cNvPr id="52022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009"/>
              </p:ext>
            </p:extLst>
          </p:nvPr>
        </p:nvGraphicFramePr>
        <p:xfrm>
          <a:off x="228601" y="1219200"/>
          <a:ext cx="8682036" cy="2614929"/>
        </p:xfrm>
        <a:graphic>
          <a:graphicData uri="http://schemas.openxmlformats.org/drawingml/2006/table">
            <a:tbl>
              <a:tblPr/>
              <a:tblGrid>
                <a:gridCol w="180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8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Size in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[Visual Studio]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Range and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Range: ±3.4 x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r>
                        <a:rPr kumimoji="0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± 38 </a:t>
                      </a:r>
                      <a:br>
                        <a:rPr kumimoji="0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Precision: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significant decimal places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Range: ±1.7 x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r>
                        <a:rPr kumimoji="0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± 308 </a:t>
                      </a:r>
                      <a:br>
                        <a:rPr kumimoji="0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Precision: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15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significant decimal places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long double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≥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Courier New" pitchFamily="49" charset="0"/>
                        </a:rPr>
                        <a:t> 8  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Courier New" pitchFamily="49" charset="0"/>
                        </a:rPr>
                        <a:t>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10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09563" y="3657600"/>
            <a:ext cx="8640762" cy="2613025"/>
          </a:xfrm>
          <a:noFill/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0.123451234512345 is more </a:t>
            </a:r>
            <a:r>
              <a:rPr lang="en-US" sz="2800" dirty="0" smtClean="0">
                <a:sym typeface="Wingdings" panose="05000000000000000000" pitchFamily="2" charset="2"/>
              </a:rPr>
              <a:t>precise than 0.123451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/>
              <a:t>most applications, using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dirty="0" smtClean="0"/>
              <a:t>recommended.</a:t>
            </a:r>
          </a:p>
          <a:p>
            <a:r>
              <a:rPr lang="en-US" sz="2800" dirty="0" smtClean="0"/>
              <a:t>If possible, avoid using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800" dirty="0" smtClean="0"/>
              <a:t> which is imprecise in modern day standard, thus leading to loss of precision.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2617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1909839-3CD1-4F16-9BE2-215240485736}" type="slidenum">
              <a:rPr lang="zh-TW" altLang="en-US" b="0"/>
              <a:pPr/>
              <a:t>13</a:t>
            </a:fld>
            <a:endParaRPr lang="en-US" altLang="zh-TW" b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21725" cy="762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4. Type Conversion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19200"/>
            <a:ext cx="8678862" cy="5013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b="1" u="sng" dirty="0" smtClean="0">
                <a:ea typeface="新細明體" pitchFamily="18" charset="-120"/>
              </a:rPr>
              <a:t>Key Concepts</a:t>
            </a: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How types are converted in an expression with mixed types of numbers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e.g., 	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2.5 + 5 / 2 = ?</a:t>
            </a:r>
            <a:endParaRPr lang="en-US" altLang="zh-TW" sz="24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How a </a:t>
            </a:r>
            <a:r>
              <a:rPr lang="en-US" altLang="zh-TW" sz="28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800" dirty="0" smtClean="0">
                <a:ea typeface="新細明體" pitchFamily="18" charset="-120"/>
              </a:rPr>
              <a:t> type value is converted to an integral type value</a:t>
            </a:r>
          </a:p>
          <a:p>
            <a:pPr eaLnBrk="1" hangingPunct="1"/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Explicit Type Conversion (Type Casting)</a:t>
            </a:r>
          </a:p>
          <a:p>
            <a:pPr eaLnBrk="1" hangingPunct="1"/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endParaRPr lang="en-US" altLang="zh-TW" sz="28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25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1909839-3CD1-4F16-9BE2-215240485736}" type="slidenum">
              <a:rPr lang="zh-TW" altLang="en-US" b="0"/>
              <a:pPr/>
              <a:t>14</a:t>
            </a:fld>
            <a:endParaRPr lang="en-US" altLang="zh-TW" b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2172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4.1. Expressions with mixed types of data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19200"/>
            <a:ext cx="8678862" cy="501332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HK$1000 + US$100 	= ?</a:t>
            </a:r>
          </a:p>
          <a:p>
            <a:pPr eaLnBrk="1" hangingPunct="1"/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3.1 + 2</a:t>
            </a:r>
            <a:r>
              <a:rPr lang="en-US" altLang="zh-TW" sz="2400" dirty="0" smtClean="0">
                <a:ea typeface="新細明體" pitchFamily="18" charset="-120"/>
              </a:rPr>
              <a:t>	   		= ?</a:t>
            </a:r>
          </a:p>
          <a:p>
            <a:pPr eaLnBrk="1" hangingPunct="1"/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double d = 4;	</a:t>
            </a:r>
            <a:r>
              <a:rPr lang="en-US" altLang="zh-TW" sz="2400" dirty="0" smtClean="0">
                <a:ea typeface="新細明體" pitchFamily="18" charset="-120"/>
              </a:rPr>
              <a:t>	What value will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d</a:t>
            </a:r>
            <a:r>
              <a:rPr lang="en-US" altLang="zh-TW" sz="2400" dirty="0" smtClean="0">
                <a:ea typeface="新細明體" pitchFamily="18" charset="-120"/>
              </a:rPr>
              <a:t> hold?</a:t>
            </a:r>
          </a:p>
          <a:p>
            <a:pPr eaLnBrk="1" hangingPunct="1"/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x = 4.1;</a:t>
            </a:r>
            <a:r>
              <a:rPr lang="en-US" altLang="zh-TW" sz="2400" dirty="0" smtClean="0">
                <a:ea typeface="新細明體" pitchFamily="18" charset="-120"/>
              </a:rPr>
              <a:t> 		What value will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x</a:t>
            </a:r>
            <a:r>
              <a:rPr lang="en-US" altLang="zh-TW" sz="2400" dirty="0" smtClean="0">
                <a:ea typeface="新細明體" pitchFamily="18" charset="-120"/>
              </a:rPr>
              <a:t> hold?</a:t>
            </a:r>
          </a:p>
          <a:p>
            <a:pPr eaLnBrk="1" hangingPunct="1"/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endParaRPr lang="en-US" altLang="zh-TW" sz="16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Some kind of </a:t>
            </a:r>
            <a:r>
              <a:rPr lang="en-US" altLang="zh-TW" sz="2800" u="sng" dirty="0" smtClean="0">
                <a:ea typeface="新細明體" pitchFamily="18" charset="-120"/>
              </a:rPr>
              <a:t>conversion</a:t>
            </a:r>
            <a:r>
              <a:rPr lang="en-US" altLang="zh-TW" sz="2800" dirty="0" smtClean="0">
                <a:ea typeface="新細明體" pitchFamily="18" charset="-120"/>
              </a:rPr>
              <a:t> is needed to ensure the type of both operands are compatible before the computer can evaluate the expressions.</a:t>
            </a:r>
          </a:p>
        </p:txBody>
      </p:sp>
    </p:spTree>
    <p:extLst>
      <p:ext uri="{BB962C8B-B14F-4D97-AF65-F5344CB8AC3E}">
        <p14:creationId xmlns:p14="http://schemas.microsoft.com/office/powerpoint/2010/main" val="3402248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20442B58-B734-4686-8E1B-65A730E640E2}" type="slidenum">
              <a:rPr lang="zh-TW" altLang="en-US" b="0"/>
              <a:pPr/>
              <a:t>15</a:t>
            </a:fld>
            <a:endParaRPr lang="en-US" altLang="zh-TW" b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6296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4.1. Implicit Type Conversion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9563" y="1123950"/>
            <a:ext cx="8640762" cy="5262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C language has a set of conversion rules to resolve </a:t>
            </a:r>
            <a:r>
              <a:rPr lang="en-US" altLang="zh-TW" sz="2800" u="sng" dirty="0" smtClean="0">
                <a:ea typeface="新細明體" pitchFamily="18" charset="-120"/>
              </a:rPr>
              <a:t>certain</a:t>
            </a:r>
            <a:r>
              <a:rPr lang="en-US" altLang="zh-TW" sz="2800" dirty="0" smtClean="0">
                <a:ea typeface="新細明體" pitchFamily="18" charset="-120"/>
              </a:rPr>
              <a:t> mismatched operand types.</a:t>
            </a:r>
          </a:p>
          <a:p>
            <a:pPr eaLnBrk="1" hangingPunct="1"/>
            <a:endParaRPr lang="en-US" altLang="zh-TW" sz="28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As a convenient to programmers, compilers </a:t>
            </a:r>
            <a:r>
              <a:rPr lang="en-US" altLang="zh-TW" sz="2800" u="sng" dirty="0" smtClean="0">
                <a:ea typeface="新細明體" pitchFamily="18" charset="-120"/>
              </a:rPr>
              <a:t>automatically convert</a:t>
            </a:r>
            <a:r>
              <a:rPr lang="en-US" altLang="zh-TW" sz="2800" dirty="0" smtClean="0">
                <a:ea typeface="新細明體" pitchFamily="18" charset="-120"/>
              </a:rPr>
              <a:t> the value of an operand from one type to another based on these rules whenever possible.</a:t>
            </a:r>
          </a:p>
          <a:p>
            <a:pPr eaLnBrk="1" hangingPunct="1"/>
            <a:endParaRPr lang="en-US" altLang="zh-TW" sz="2800" dirty="0">
              <a:solidFill>
                <a:srgbClr val="0000FF"/>
              </a:solidFill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Sometimes called </a:t>
            </a:r>
            <a:r>
              <a:rPr lang="en-US" altLang="zh-TW" sz="2800" i="1" dirty="0" smtClean="0">
                <a:solidFill>
                  <a:srgbClr val="FF3300"/>
                </a:solidFill>
                <a:ea typeface="新細明體" pitchFamily="18" charset="-120"/>
              </a:rPr>
              <a:t>coercion</a:t>
            </a:r>
            <a:r>
              <a:rPr lang="en-US" altLang="zh-TW" sz="2800" dirty="0" smtClean="0"/>
              <a:t>.</a:t>
            </a:r>
            <a:endParaRPr lang="en-US" altLang="zh-TW" sz="2800" dirty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/>
            <a:endParaRPr lang="en-US" altLang="zh-TW" sz="28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2916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1472832-AD4B-44AB-ACC6-B774B4ACBDE4}" type="slidenum">
              <a:rPr lang="zh-TW" altLang="en-US" b="0"/>
              <a:pPr/>
              <a:t>16</a:t>
            </a:fld>
            <a:endParaRPr lang="en-US" altLang="zh-TW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953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4.1. Arithmetic Conversions (Simplified Rules)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85850"/>
            <a:ext cx="8640762" cy="5262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If either operand is a 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800" dirty="0" smtClean="0">
                <a:ea typeface="新細明體" pitchFamily="18" charset="-120"/>
              </a:rPr>
              <a:t>, the other is converted to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800" dirty="0" smtClean="0">
                <a:ea typeface="新細明體" pitchFamily="18" charset="-120"/>
              </a:rPr>
              <a:t>. The result type is also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pPr lvl="1"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ea typeface="新細明體" pitchFamily="18" charset="-120"/>
              </a:rPr>
              <a:t>	e.g.: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   3.1 + 2	 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(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  <a:sym typeface="Wingdings" pitchFamily="2" charset="2"/>
              </a:rPr>
              <a:t>3.1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 is of type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  <a:sym typeface="Wingdings" pitchFamily="2" charset="2"/>
              </a:rPr>
              <a:t>double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	= 3.1 + 2.0	 </a:t>
            </a:r>
            <a:r>
              <a:rPr lang="en-US" altLang="zh-TW" sz="2400" dirty="0" smtClean="0">
                <a:ea typeface="新細明體" pitchFamily="18" charset="-120"/>
              </a:rPr>
              <a:t>(Therefore,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  <a:sym typeface="Wingdings" pitchFamily="2" charset="2"/>
              </a:rPr>
              <a:t>2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 is converted to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  <a:sym typeface="Wingdings" pitchFamily="2" charset="2"/>
              </a:rPr>
              <a:t>2.0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)</a:t>
            </a:r>
            <a:endParaRPr lang="en-US" altLang="zh-TW" sz="2400" b="1" dirty="0" smtClean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	= 5.1	   	 </a:t>
            </a:r>
            <a:r>
              <a:rPr lang="en-US" altLang="zh-TW" sz="2400" dirty="0" smtClean="0">
                <a:ea typeface="新細明體" pitchFamily="18" charset="-120"/>
              </a:rPr>
              <a:t>(Result is of type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double</a:t>
            </a:r>
            <a:r>
              <a:rPr lang="en-US" altLang="zh-TW" sz="2400" dirty="0" smtClean="0">
                <a:ea typeface="新細明體" pitchFamily="18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lvl="0"/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If both operands are </a:t>
            </a:r>
            <a:r>
              <a:rPr lang="en-US" altLang="zh-TW" sz="2800" dirty="0" smtClean="0">
                <a:solidFill>
                  <a:prstClr val="black"/>
                </a:solidFill>
                <a:ea typeface="新細明體" pitchFamily="18" charset="-120"/>
              </a:rPr>
              <a:t>of one of the integral types 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, 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short</a:t>
            </a:r>
            <a:r>
              <a:rPr lang="en-US" altLang="zh-TW" sz="2800" dirty="0" smtClean="0">
                <a:solidFill>
                  <a:prstClr val="black"/>
                </a:solidFill>
                <a:ea typeface="新細明體" pitchFamily="18" charset="-120"/>
              </a:rPr>
              <a:t> and </a:t>
            </a:r>
            <a:r>
              <a:rPr lang="en-US" altLang="zh-TW" sz="2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800" dirty="0" smtClean="0">
                <a:solidFill>
                  <a:prstClr val="black"/>
                </a:solidFill>
                <a:ea typeface="新細明體" pitchFamily="18" charset="-120"/>
              </a:rPr>
              <a:t>, </a:t>
            </a:r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then both operands are converted to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. The result type is also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sz="1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42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C3EEF96-815D-47DD-A734-078C3B603748}" type="slidenum">
              <a:rPr lang="zh-TW" altLang="en-US" b="0"/>
              <a:pPr/>
              <a:t>17</a:t>
            </a:fld>
            <a:endParaRPr lang="en-US" altLang="zh-TW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ea typeface="新細明體" pitchFamily="18" charset="-120"/>
              </a:rPr>
              <a:t>4.2. </a:t>
            </a:r>
            <a:r>
              <a:rPr lang="en-US" altLang="zh-TW" sz="4000" dirty="0" smtClean="0">
                <a:ea typeface="新細明體" pitchFamily="18" charset="-120"/>
              </a:rPr>
              <a:t>Converting Integral Type to </a:t>
            </a:r>
            <a:r>
              <a:rPr lang="en-US" altLang="zh-TW" sz="4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endParaRPr lang="en-US" altLang="zh-TW" sz="36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45525" cy="5205413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Converting integral type to 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double</a:t>
            </a:r>
            <a:r>
              <a:rPr lang="en-US" altLang="zh-TW" sz="2800" dirty="0">
                <a:ea typeface="新細明體" pitchFamily="18" charset="-120"/>
              </a:rPr>
              <a:t> is </a:t>
            </a:r>
            <a:r>
              <a:rPr lang="en-US" altLang="zh-TW" sz="2800" dirty="0" smtClean="0">
                <a:ea typeface="新細明體" pitchFamily="18" charset="-120"/>
              </a:rPr>
              <a:t>safe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No warning is given at compile </a:t>
            </a:r>
            <a:r>
              <a:rPr lang="en-US" altLang="zh-TW" sz="2400" dirty="0" smtClean="0">
                <a:ea typeface="新細明體" pitchFamily="18" charset="-120"/>
              </a:rPr>
              <a:t>time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 </a:t>
            </a: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d 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4;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endParaRPr lang="en-US" altLang="zh-TW" sz="240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/* 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 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 converted to 4.0,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and then 4.0 is assigned to d */</a:t>
            </a:r>
          </a:p>
          <a:p>
            <a:pPr marL="1828800" lvl="4" indent="0">
              <a:buNone/>
            </a:pPr>
            <a:endParaRPr lang="en-US" altLang="zh-TW" sz="180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45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C3EEF96-815D-47DD-A734-078C3B603748}" type="slidenum">
              <a:rPr lang="zh-TW" altLang="en-US" b="0"/>
              <a:pPr/>
              <a:t>18</a:t>
            </a:fld>
            <a:endParaRPr lang="en-US" altLang="zh-TW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4.2. Converting </a:t>
            </a:r>
            <a:r>
              <a:rPr lang="en-US" altLang="zh-TW" sz="4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4000" dirty="0" smtClean="0">
                <a:ea typeface="新細明體" pitchFamily="18" charset="-120"/>
              </a:rPr>
              <a:t> to Integral Type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45525" cy="5205413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Converting </a:t>
            </a:r>
            <a:r>
              <a:rPr lang="en-US" altLang="zh-TW" sz="2800" dirty="0">
                <a:ea typeface="新細明體" pitchFamily="18" charset="-120"/>
              </a:rPr>
              <a:t>a 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double</a:t>
            </a:r>
            <a:r>
              <a:rPr lang="en-US" altLang="zh-TW" sz="2800" dirty="0">
                <a:ea typeface="新細明體" pitchFamily="18" charset="-120"/>
              </a:rPr>
              <a:t> to an integral type may result in </a:t>
            </a:r>
            <a:r>
              <a:rPr lang="en-US" altLang="zh-TW" sz="2800" i="1" dirty="0">
                <a:solidFill>
                  <a:srgbClr val="FF0000"/>
                </a:solidFill>
                <a:ea typeface="新細明體" pitchFamily="18" charset="-120"/>
              </a:rPr>
              <a:t>loss of data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If the number is within the range of the integral type, the fractional part is </a:t>
            </a:r>
            <a:r>
              <a:rPr lang="en-US" altLang="zh-TW" sz="2400" i="1" dirty="0">
                <a:ea typeface="新細明體" pitchFamily="18" charset="-120"/>
              </a:rPr>
              <a:t>truncated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Compilers </a:t>
            </a:r>
            <a:r>
              <a:rPr lang="en-US" altLang="zh-TW" sz="2400" i="1" dirty="0">
                <a:solidFill>
                  <a:srgbClr val="FF3300"/>
                </a:solidFill>
                <a:ea typeface="新細明體" pitchFamily="18" charset="-120"/>
              </a:rPr>
              <a:t>usually</a:t>
            </a:r>
            <a:r>
              <a:rPr lang="en-US" altLang="zh-TW" sz="2400" dirty="0">
                <a:ea typeface="新細明體" pitchFamily="18" charset="-120"/>
              </a:rPr>
              <a:t> warn at compile </a:t>
            </a:r>
            <a:r>
              <a:rPr lang="en-US" altLang="zh-TW" sz="2400" dirty="0" smtClean="0">
                <a:ea typeface="新細明體" pitchFamily="18" charset="-120"/>
              </a:rPr>
              <a:t>time (but NOT guaranteed.)</a:t>
            </a:r>
          </a:p>
          <a:p>
            <a:pPr lvl="1"/>
            <a:endParaRPr lang="en-US" altLang="zh-TW" sz="2400" b="1" dirty="0">
              <a:solidFill>
                <a:srgbClr val="009900"/>
              </a:solidFill>
              <a:latin typeface="Courier New" pitchFamily="49" charset="0"/>
              <a:ea typeface="新細明體" pitchFamily="18" charset="-120"/>
            </a:endParaRPr>
          </a:p>
          <a:p>
            <a:pPr lvl="1"/>
            <a:endParaRPr lang="en-US" altLang="zh-TW" sz="2400" b="1" dirty="0">
              <a:solidFill>
                <a:srgbClr val="009900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313" y="3810000"/>
            <a:ext cx="8465779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4.1;		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/* 4.1 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 converted 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 4 */</a:t>
            </a:r>
          </a:p>
          <a:p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2 * 4.1;		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/* 8.2 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 converted 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 8 */</a:t>
            </a:r>
          </a:p>
          <a:p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92345678901.2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/* </a:t>
            </a:r>
            <a:r>
              <a:rPr lang="en-US" altLang="zh-TW" sz="2400" dirty="0" err="1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behaviour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is undefined </a:t>
            </a:r>
          </a:p>
          <a:p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    when the value is too </a:t>
            </a:r>
          </a:p>
          <a:p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    large to hold in x */</a:t>
            </a:r>
            <a:endParaRPr lang="en-US" altLang="zh-TW" sz="24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98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8ED-140F-40FE-97DE-C5FAF6AF346E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4.3. Explicit </a:t>
            </a:r>
            <a:r>
              <a:rPr lang="en-US" altLang="zh-TW" sz="4000" dirty="0">
                <a:ea typeface="新細明體" pitchFamily="18" charset="-120"/>
              </a:rPr>
              <a:t>Type Conversion (Casting)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 smtClean="0">
                <a:ea typeface="新細明體" pitchFamily="18" charset="-120"/>
              </a:rPr>
              <a:t>	</a:t>
            </a:r>
            <a:r>
              <a:rPr lang="en-US" altLang="zh-TW" sz="2800" b="1" dirty="0" smtClean="0">
                <a:ea typeface="新細明體" pitchFamily="18" charset="-120"/>
              </a:rPr>
              <a:t>Syntax</a:t>
            </a:r>
            <a:r>
              <a:rPr lang="en-US" altLang="zh-TW" sz="2800" dirty="0" smtClean="0">
                <a:ea typeface="新細明體" pitchFamily="18" charset="-120"/>
              </a:rPr>
              <a:t>:</a:t>
            </a:r>
            <a:r>
              <a:rPr lang="en-US" altLang="zh-TW" sz="2800" dirty="0">
                <a:ea typeface="新細明體" pitchFamily="18" charset="-120"/>
              </a:rPr>
              <a:t>	  </a:t>
            </a:r>
            <a:r>
              <a:rPr lang="en-US" altLang="zh-TW" sz="2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new_type</a:t>
            </a:r>
            <a:r>
              <a:rPr lang="en-US" altLang="zh-TW" sz="28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  <a:r>
              <a:rPr lang="en-US" altLang="zh-TW" sz="28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8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operand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sz="16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Converts </a:t>
            </a:r>
            <a:r>
              <a:rPr lang="en-US" altLang="zh-TW" sz="2800" dirty="0">
                <a:ea typeface="新細明體" pitchFamily="18" charset="-120"/>
              </a:rPr>
              <a:t>the </a:t>
            </a:r>
            <a:r>
              <a:rPr lang="en-US" altLang="zh-TW" sz="2800" i="1" u="sng" dirty="0">
                <a:solidFill>
                  <a:srgbClr val="FF3300"/>
                </a:solidFill>
                <a:ea typeface="新細明體" pitchFamily="18" charset="-120"/>
              </a:rPr>
              <a:t>value of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operand</a:t>
            </a:r>
            <a:r>
              <a:rPr lang="en-US" altLang="zh-TW" sz="2800" dirty="0" smtClean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to the equivalent value of type 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new_type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b="1" dirty="0" err="1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new_type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  <a:r>
              <a:rPr lang="en-US" altLang="zh-TW" sz="2400" dirty="0" smtClean="0">
                <a:ea typeface="新細明體" pitchFamily="18" charset="-120"/>
              </a:rPr>
              <a:t> is called the type casting operator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Note that not </a:t>
            </a:r>
            <a:r>
              <a:rPr lang="en-US" altLang="zh-TW" sz="2400" dirty="0">
                <a:ea typeface="新細明體" pitchFamily="18" charset="-120"/>
              </a:rPr>
              <a:t>every type conversion is </a:t>
            </a:r>
            <a:r>
              <a:rPr lang="en-US" altLang="zh-TW" sz="2400" dirty="0" smtClean="0">
                <a:ea typeface="新細明體" pitchFamily="18" charset="-120"/>
              </a:rPr>
              <a:t>possible, however.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ea typeface="新細明體" pitchFamily="18" charset="-120"/>
              </a:rPr>
              <a:t>e.g.,</a:t>
            </a:r>
          </a:p>
          <a:p>
            <a:pPr marL="463550" lvl="1" indent="-6350"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double d =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4.2;</a:t>
            </a:r>
          </a:p>
          <a:p>
            <a:pPr marL="463550" lvl="1" indent="-6350"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y = (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d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y becomes 4, no 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warning</a:t>
            </a:r>
          </a:p>
          <a:p>
            <a:pPr marL="463550" lvl="1" indent="-6350">
              <a:buFont typeface="Wingdings" pitchFamily="2" charset="2"/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400" dirty="0" smtClean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x becomes 4, compiler warns</a:t>
            </a:r>
          </a:p>
          <a:p>
            <a:pPr marL="463550" lvl="1" indent="-6350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because of missing type casting</a:t>
            </a:r>
            <a:endParaRPr lang="en-US" altLang="zh-TW" sz="24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463550" lvl="1" indent="-6350">
              <a:buFont typeface="Wingdings" pitchFamily="2" charset="2"/>
              <a:buNone/>
            </a:pPr>
            <a:endParaRPr lang="en-US" altLang="zh-TW" sz="2400" dirty="0" smtClean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 smtClean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91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Integral (Integer) Types</a:t>
            </a:r>
          </a:p>
          <a:p>
            <a:pPr lvl="1"/>
            <a:r>
              <a:rPr lang="en-US" dirty="0" smtClean="0"/>
              <a:t>Integer range</a:t>
            </a:r>
          </a:p>
          <a:p>
            <a:pPr lvl="1"/>
            <a:r>
              <a:rPr lang="en-US" dirty="0" smtClean="0"/>
              <a:t>Integer overflow</a:t>
            </a:r>
          </a:p>
          <a:p>
            <a:endParaRPr lang="en-US" dirty="0"/>
          </a:p>
          <a:p>
            <a:r>
              <a:rPr lang="en-US" dirty="0" smtClean="0"/>
              <a:t>Floating Point Number Types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Type Conversion</a:t>
            </a:r>
          </a:p>
          <a:p>
            <a:pPr lvl="1"/>
            <a:r>
              <a:rPr lang="en-US" dirty="0" smtClean="0"/>
              <a:t>Expression with mixed data types</a:t>
            </a:r>
          </a:p>
          <a:p>
            <a:pPr lvl="1"/>
            <a:r>
              <a:rPr lang="en-US" dirty="0" smtClean="0"/>
              <a:t>Type 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E72E08-D9CD-4261-9DF6-479FD3E381A2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914400"/>
            <a:ext cx="8686800" cy="487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 smtClean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 smtClean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x = 5, y = 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smtClean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double 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a, b;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a = 2.5 + x / y;            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/*    R.H.S. is evaluated 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   2.5 + (5 / 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=&gt; 2.5 + 2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=&gt; 2.5 + 2.0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=&gt; 4.5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solidFill>
                <a:srgbClr val="0099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b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= 2.5 + 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(double)x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/ 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y;    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/*    R.H.S. is 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evaluated as</a:t>
            </a: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    2.5 + (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5.0 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 2)</a:t>
            </a: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 =&gt; 2.5 +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(5.0 / 2.0)</a:t>
            </a:r>
            <a:endParaRPr kumimoji="1" lang="en-US" altLang="zh-TW" sz="2000" dirty="0">
              <a:solidFill>
                <a:srgbClr val="0099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 =&gt; 2.5 +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2.5</a:t>
            </a:r>
            <a:endParaRPr kumimoji="1" lang="en-US" altLang="zh-TW" sz="2000" dirty="0">
              <a:solidFill>
                <a:srgbClr val="0099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   =&gt;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5.0</a:t>
            </a:r>
            <a:endParaRPr kumimoji="1" lang="en-US" altLang="zh-TW" sz="2000" dirty="0">
              <a:solidFill>
                <a:srgbClr val="0099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    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*/</a:t>
            </a:r>
            <a:endParaRPr kumimoji="1" lang="en-US" altLang="zh-TW" sz="2000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Type </a:t>
            </a:r>
            <a:r>
              <a:rPr lang="en-US" altLang="zh-TW" dirty="0">
                <a:ea typeface="新細明體" pitchFamily="18" charset="-120"/>
              </a:rPr>
              <a:t>Conversion </a:t>
            </a:r>
            <a:r>
              <a:rPr lang="en-US" altLang="zh-TW" dirty="0" smtClean="0">
                <a:ea typeface="新細明體" pitchFamily="18" charset="-120"/>
              </a:rPr>
              <a:t>(Examples)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791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4.1. Expression with mixed data types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-3175" y="914400"/>
            <a:ext cx="460375" cy="487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  <a:endParaRPr lang="en-US" altLang="zh-TW" sz="2000" dirty="0">
              <a:solidFill>
                <a:srgbClr val="5F5F5F"/>
              </a:solidFill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41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E72E08-D9CD-4261-9DF6-479FD3E381A2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57200" y="914400"/>
            <a:ext cx="8686800" cy="144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 smtClean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 smtClean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x, y;</a:t>
            </a: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smtClean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double 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a = 2.6, b = 2.4;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x = (</a:t>
            </a:r>
            <a:r>
              <a:rPr kumimoji="1" lang="en-US" altLang="zh-TW" sz="20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)(a + 0.5);    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// x is assigned 3</a:t>
            </a: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y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(</a:t>
            </a:r>
            <a:r>
              <a:rPr kumimoji="1" lang="en-US" altLang="zh-TW" sz="20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)(b + 0.5);     </a:t>
            </a:r>
            <a:r>
              <a:rPr kumimoji="1" lang="en-US" altLang="zh-TW" sz="2000" dirty="0" smtClean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// y is assigned 2</a:t>
            </a:r>
          </a:p>
          <a:p>
            <a:pPr>
              <a:spcBef>
                <a:spcPct val="0"/>
              </a:spcBef>
              <a:buClrTx/>
              <a:buNone/>
            </a:pPr>
            <a:endParaRPr kumimoji="1" lang="en-US" altLang="zh-TW" sz="2000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Type </a:t>
            </a:r>
            <a:r>
              <a:rPr lang="en-US" altLang="zh-TW" dirty="0">
                <a:ea typeface="新細明體" pitchFamily="18" charset="-120"/>
              </a:rPr>
              <a:t>Conversion </a:t>
            </a:r>
            <a:r>
              <a:rPr lang="en-US" altLang="zh-TW" dirty="0" smtClean="0">
                <a:ea typeface="新細明體" pitchFamily="18" charset="-120"/>
              </a:rPr>
              <a:t>(Examples)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622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4.2. Rounding floating point numbers to nearest integer</a:t>
            </a:r>
            <a:endParaRPr lang="en-US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3175" y="914400"/>
            <a:ext cx="460375" cy="1447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2000" dirty="0">
              <a:solidFill>
                <a:srgbClr val="5F5F5F"/>
              </a:solidFill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2797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99A7059-1B0C-41A6-B36F-CFB9334D7CE8}" type="slidenum">
              <a:rPr lang="zh-TW" altLang="en-US" b="0"/>
              <a:pPr/>
              <a:t>22</a:t>
            </a:fld>
            <a:endParaRPr lang="en-US" altLang="zh-TW" b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199" cy="6731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Using Type Casting Operators (Exercise)</a:t>
            </a:r>
            <a:endParaRPr lang="zh-TW" altLang="en-US" sz="4000" dirty="0" smtClean="0">
              <a:ea typeface="新細明體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19199"/>
            <a:ext cx="8224837" cy="4975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Average of </a:t>
            </a:r>
            <a:r>
              <a:rPr lang="en-US" altLang="zh-TW" sz="2800" b="1" i="1" dirty="0" smtClean="0"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sz="2800" dirty="0" smtClean="0">
                <a:ea typeface="新細明體" pitchFamily="18" charset="-120"/>
              </a:rPr>
              <a:t> integers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000" b="1" dirty="0" smtClean="0">
              <a:solidFill>
                <a:srgbClr val="009900"/>
              </a:solidFill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2400" dirty="0" smtClean="0">
                <a:solidFill>
                  <a:srgbClr val="009900"/>
                </a:solidFill>
                <a:ea typeface="新細明體" pitchFamily="18" charset="-120"/>
              </a:rPr>
              <a:t>Consider the following declaration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total,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avg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2400" dirty="0" smtClean="0">
                <a:solidFill>
                  <a:srgbClr val="009900"/>
                </a:solidFill>
                <a:ea typeface="新細明體" pitchFamily="18" charset="-120"/>
              </a:rPr>
              <a:t>Suppose we have obtained the value of </a:t>
            </a:r>
            <a:r>
              <a:rPr lang="en-US" altLang="zh-TW" sz="24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9900"/>
                </a:solidFill>
                <a:ea typeface="新細明體" pitchFamily="18" charset="-120"/>
              </a:rPr>
              <a:t> and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//</a:t>
            </a:r>
            <a:r>
              <a:rPr lang="en-US" altLang="zh-TW" sz="2400" dirty="0" smtClean="0">
                <a:solidFill>
                  <a:srgbClr val="009900"/>
                </a:solidFill>
                <a:ea typeface="新細明體" pitchFamily="18" charset="-120"/>
              </a:rPr>
              <a:t>  calculated the total of  </a:t>
            </a:r>
            <a:r>
              <a:rPr lang="en-US" altLang="zh-TW" sz="24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N</a:t>
            </a:r>
            <a:r>
              <a:rPr lang="en-US" altLang="zh-TW" sz="2400" dirty="0" smtClean="0">
                <a:solidFill>
                  <a:srgbClr val="009900"/>
                </a:solidFill>
                <a:ea typeface="新細明體" pitchFamily="18" charset="-120"/>
              </a:rPr>
              <a:t> integers.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009900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2400" dirty="0" smtClean="0">
                <a:solidFill>
                  <a:srgbClr val="009900"/>
                </a:solidFill>
                <a:ea typeface="新細明體" pitchFamily="18" charset="-120"/>
              </a:rPr>
              <a:t>Which of these will correctly calculate the average?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avg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total / N;			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avg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(double)total / N;	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avg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total / (double)N;	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avg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(double)(total / N);	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avg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(double)total / (double)N;	</a:t>
            </a:r>
            <a:r>
              <a:rPr lang="en-US" altLang="zh-TW" sz="2400" dirty="0" smtClean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E</a:t>
            </a:r>
          </a:p>
        </p:txBody>
      </p:sp>
    </p:spTree>
    <p:extLst>
      <p:ext uri="{BB962C8B-B14F-4D97-AF65-F5344CB8AC3E}">
        <p14:creationId xmlns:p14="http://schemas.microsoft.com/office/powerpoint/2010/main" val="951030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79A2FBB4-E11F-4B73-9CC7-648BAB3673D3}" type="slidenum">
              <a:rPr lang="zh-TW" altLang="en-US" b="0"/>
              <a:pPr/>
              <a:t>23</a:t>
            </a:fld>
            <a:endParaRPr lang="en-US" altLang="zh-TW" b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4.4. How are numbers converted?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sz="2200" dirty="0" smtClean="0">
                <a:ea typeface="新細明體" pitchFamily="18" charset="-120"/>
              </a:rPr>
              <a:t>(Apply to both implicit and explicit conversions)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59825" cy="528161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dirty="0" smtClean="0">
                <a:ea typeface="新細明體" pitchFamily="18" charset="-120"/>
              </a:rPr>
              <a:t> to integral types</a:t>
            </a:r>
          </a:p>
          <a:p>
            <a:pPr lvl="1" eaLnBrk="1" hangingPunct="1"/>
            <a:r>
              <a:rPr lang="en-US" altLang="zh-TW" sz="2500" dirty="0" smtClean="0">
                <a:ea typeface="新細明體" pitchFamily="18" charset="-120"/>
              </a:rPr>
              <a:t>Only retain the integer part (no rounding)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e.g.: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(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4.9;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	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x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gets 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y = (</a:t>
            </a:r>
            <a:r>
              <a:rPr lang="en-US" altLang="zh-TW" sz="2000" b="1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-3.99;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y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gets -3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"Larger" integral types to "smaller" integral types</a:t>
            </a:r>
            <a:endParaRPr lang="en-US" altLang="zh-TW" sz="2000" dirty="0" smtClean="0">
              <a:solidFill>
                <a:srgbClr val="4D4D4D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Retain only the least significant bits </a:t>
            </a:r>
          </a:p>
          <a:p>
            <a:pPr lvl="1" eaLnBrk="1" hangingPunct="1"/>
            <a:r>
              <a:rPr lang="en-US" altLang="zh-TW" sz="2000" dirty="0" smtClean="0">
                <a:ea typeface="新細明體" pitchFamily="18" charset="-120"/>
              </a:rPr>
              <a:t>e.g.: 32-bit integer (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ea typeface="新細明體" pitchFamily="18" charset="-120"/>
              </a:rPr>
              <a:t>) to 16-bit integer (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short</a:t>
            </a:r>
            <a:r>
              <a:rPr lang="en-US" altLang="zh-TW" sz="2000" dirty="0" smtClean="0">
                <a:ea typeface="新細明體" pitchFamily="18" charset="-12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0000000000000010</a:t>
            </a:r>
            <a:r>
              <a:rPr lang="en-US" altLang="zh-TW" sz="2000" b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0000000000000011	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131075</a:t>
            </a:r>
            <a:r>
              <a:rPr lang="en-US" altLang="zh-TW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        0000000000000011</a:t>
            </a:r>
            <a:r>
              <a:rPr lang="en-US" altLang="zh-TW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3</a:t>
            </a:r>
            <a:r>
              <a:rPr lang="en-US" altLang="zh-TW" sz="2000" baseline="-25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short x = (short)131075;	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x becomes 3</a:t>
            </a:r>
          </a:p>
        </p:txBody>
      </p:sp>
    </p:spTree>
    <p:extLst>
      <p:ext uri="{BB962C8B-B14F-4D97-AF65-F5344CB8AC3E}">
        <p14:creationId xmlns:p14="http://schemas.microsoft.com/office/powerpoint/2010/main" val="2235384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number types have a range.</a:t>
            </a:r>
          </a:p>
          <a:p>
            <a:pPr lvl="1"/>
            <a:r>
              <a:rPr lang="en-US" dirty="0" smtClean="0"/>
              <a:t>Choose a proper data type to represent data</a:t>
            </a:r>
          </a:p>
          <a:p>
            <a:pPr lvl="1"/>
            <a:r>
              <a:rPr lang="en-US" dirty="0" smtClean="0"/>
              <a:t>Mind and prevent overflow</a:t>
            </a:r>
          </a:p>
          <a:p>
            <a:endParaRPr lang="en-US" dirty="0" smtClean="0"/>
          </a:p>
          <a:p>
            <a:r>
              <a:rPr lang="en-US" dirty="0" smtClean="0"/>
              <a:t>Floating-point representation and </a:t>
            </a:r>
            <a:r>
              <a:rPr lang="en-US" dirty="0" err="1" smtClean="0"/>
              <a:t>arithmetics</a:t>
            </a:r>
            <a:r>
              <a:rPr lang="en-US" dirty="0" smtClean="0"/>
              <a:t> may not be exact.</a:t>
            </a:r>
          </a:p>
          <a:p>
            <a:endParaRPr lang="en-US" dirty="0" smtClean="0"/>
          </a:p>
          <a:p>
            <a:r>
              <a:rPr lang="en-US" dirty="0" smtClean="0"/>
              <a:t>Expressions with mixed types of data</a:t>
            </a:r>
          </a:p>
          <a:p>
            <a:pPr lvl="1"/>
            <a:r>
              <a:rPr lang="en-US" dirty="0" smtClean="0"/>
              <a:t>Automatic and explicit type conversion</a:t>
            </a:r>
          </a:p>
          <a:p>
            <a:pPr lvl="1"/>
            <a:r>
              <a:rPr lang="en-US" dirty="0" smtClean="0"/>
              <a:t>Number conversion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88E-157D-4920-9B96-BD8BCC44BAF4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981" y="76200"/>
            <a:ext cx="8684419" cy="914400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ea typeface="新細明體" pitchFamily="18" charset="-120"/>
              </a:rPr>
              <a:t>Appendix: Finding </a:t>
            </a:r>
            <a:r>
              <a:rPr lang="en-US" altLang="zh-TW" sz="3600" dirty="0">
                <a:ea typeface="新細明體" pitchFamily="18" charset="-120"/>
              </a:rPr>
              <a:t>out the size of an integer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990600"/>
            <a:ext cx="86868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stdio.h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main(void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("size of </a:t>
            </a:r>
            <a:r>
              <a:rPr lang="en-US" altLang="zh-TW" sz="2000" b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 bytes\n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", 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sizeof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sz="20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return </a:t>
            </a:r>
            <a:r>
              <a:rPr lang="en-US" altLang="zh-TW" sz="2000" b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0;</a:t>
            </a:r>
            <a:endParaRPr lang="en-US" altLang="zh-TW" sz="2000" b="1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990600"/>
            <a:ext cx="461963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endParaRPr lang="en-US" altLang="zh-TW" sz="2000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  <a:endParaRPr lang="en-US" altLang="zh-TW" sz="2000" b="1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30981" y="4038600"/>
            <a:ext cx="868441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sizeof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800" i="1" dirty="0" err="1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data_type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r>
              <a:rPr lang="en-US" altLang="zh-TW" sz="2800" dirty="0" smtClean="0">
                <a:latin typeface="+mn-lt"/>
                <a:ea typeface="新細明體" pitchFamily="18" charset="-120"/>
              </a:rPr>
              <a:t> yields the number of bytes used to represent a value of type </a:t>
            </a:r>
            <a:r>
              <a:rPr lang="en-US" altLang="zh-TW" sz="2800" i="1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data_type</a:t>
            </a:r>
            <a:r>
              <a:rPr lang="en-US" altLang="zh-TW" sz="2800" dirty="0" smtClean="0">
                <a:latin typeface="+mn-lt"/>
                <a:ea typeface="新細明體" pitchFamily="18" charset="-120"/>
              </a:rPr>
              <a:t>.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0" y="3209192"/>
            <a:ext cx="9144000" cy="533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tIns="182880" bIns="91440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size of </a:t>
            </a:r>
            <a:r>
              <a:rPr lang="en-US" altLang="zh-TW" sz="2000" b="1" dirty="0" err="1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2000" b="1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000" b="1" dirty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 </a:t>
            </a:r>
            <a:r>
              <a:rPr lang="en-US" altLang="zh-TW" sz="2000" b="1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bytes</a:t>
            </a:r>
            <a:endParaRPr lang="en-US" altLang="zh-TW" sz="2000" b="1" dirty="0">
              <a:solidFill>
                <a:srgbClr val="000000"/>
              </a:solidFill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47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 smtClean="0"/>
              <a:t>Appendix C Number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98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0070C0"/>
                </a:solidFill>
              </a:rPr>
              <a:t>bit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rgbClr val="0070C0"/>
                </a:solidFill>
              </a:rPr>
              <a:t>b</a:t>
            </a:r>
            <a:r>
              <a:rPr lang="en-US" sz="2800" dirty="0" smtClean="0"/>
              <a:t>inary dig</a:t>
            </a:r>
            <a:r>
              <a:rPr lang="en-US" sz="2800" dirty="0">
                <a:solidFill>
                  <a:srgbClr val="0070C0"/>
                </a:solidFill>
              </a:rPr>
              <a:t>it</a:t>
            </a:r>
            <a:r>
              <a:rPr lang="en-US" sz="2800" dirty="0" smtClean="0"/>
              <a:t>) is the smallest unit data.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 bit can be either 0 or 1.</a:t>
            </a:r>
          </a:p>
          <a:p>
            <a:endParaRPr lang="en-US" sz="2800" dirty="0" smtClean="0"/>
          </a:p>
          <a:p>
            <a:r>
              <a:rPr lang="en-US" sz="2800" dirty="0"/>
              <a:t>1 </a:t>
            </a:r>
            <a:r>
              <a:rPr lang="en-US" sz="2800" i="1" dirty="0">
                <a:solidFill>
                  <a:srgbClr val="0070C0"/>
                </a:solidFill>
              </a:rPr>
              <a:t>byte</a:t>
            </a:r>
            <a:r>
              <a:rPr lang="en-US" sz="2800" dirty="0"/>
              <a:t> = 8 bits</a:t>
            </a:r>
          </a:p>
          <a:p>
            <a:endParaRPr lang="en-US" sz="2800" dirty="0" smtClean="0"/>
          </a:p>
          <a:p>
            <a:r>
              <a:rPr lang="en-US" sz="2800" dirty="0" smtClean="0"/>
              <a:t>Computers use combination of bits to represent data.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53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Integral</a:t>
            </a:r>
            <a:r>
              <a:rPr lang="en-US" b="1" dirty="0"/>
              <a:t> </a:t>
            </a:r>
            <a:r>
              <a:rPr lang="en-US" b="1" dirty="0" smtClean="0"/>
              <a:t>(Integer)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u="sng" dirty="0">
                <a:ea typeface="新細明體" charset="-120"/>
              </a:rPr>
              <a:t>Key concepts</a:t>
            </a:r>
          </a:p>
          <a:p>
            <a:r>
              <a:rPr lang="en-US" sz="3000" dirty="0" smtClean="0"/>
              <a:t>The smallest/largest integer values of type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Variation of integer types</a:t>
            </a:r>
          </a:p>
          <a:p>
            <a:pPr lvl="1"/>
            <a:r>
              <a:rPr lang="en-US" sz="2600" dirty="0" smtClean="0"/>
              <a:t>Integer types of different sizes</a:t>
            </a:r>
          </a:p>
          <a:p>
            <a:pPr lvl="1"/>
            <a:r>
              <a:rPr lang="en-US" sz="2600" dirty="0" smtClean="0"/>
              <a:t>Unsigned and signed integers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r>
              <a:rPr lang="en-US" sz="3000" dirty="0" smtClean="0"/>
              <a:t>Integer overflow</a:t>
            </a:r>
          </a:p>
          <a:p>
            <a:endParaRPr lang="en-US" sz="3000" dirty="0" smtClean="0"/>
          </a:p>
          <a:p>
            <a:endParaRPr lang="en-US" sz="30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4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AFBFACC-D3D5-498A-9623-A5DE4039E3A6}" type="slidenum">
              <a:rPr lang="zh-TW" altLang="en-US" b="0"/>
              <a:pPr/>
              <a:t>5</a:t>
            </a:fld>
            <a:endParaRPr lang="en-US" altLang="zh-TW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pitchFamily="18" charset="-120"/>
              </a:rPr>
              <a:t>2.1. Integral Types (The Basics)</a:t>
            </a:r>
            <a:endParaRPr lang="en-US" altLang="zh-TW" sz="4000" dirty="0" smtClean="0">
              <a:solidFill>
                <a:srgbClr val="0070C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B</a:t>
            </a:r>
            <a:r>
              <a:rPr lang="en-US" altLang="zh-TW" sz="2800" dirty="0" smtClean="0">
                <a:ea typeface="新細明體" pitchFamily="18" charset="-120"/>
              </a:rPr>
              <a:t>inary number system uses </a:t>
            </a:r>
            <a:r>
              <a:rPr lang="en-US" altLang="zh-TW" sz="2800" dirty="0"/>
              <a:t>N bits</a:t>
            </a:r>
            <a:r>
              <a:rPr lang="en-US" altLang="zh-TW" sz="2800" dirty="0" smtClean="0">
                <a:ea typeface="新細明體" pitchFamily="18" charset="-120"/>
              </a:rPr>
              <a:t> </a:t>
            </a:r>
            <a:r>
              <a:rPr lang="en-US" altLang="zh-TW" sz="2800" dirty="0" smtClean="0"/>
              <a:t>to represent integers.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Typically, N = 8, 16, 32, 64 (corresponding to 1, 2, 4 and 8 bytes)</a:t>
            </a:r>
          </a:p>
          <a:p>
            <a:pPr lvl="1"/>
            <a:endParaRPr lang="en-US" altLang="zh-TW" sz="20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  <a:sym typeface="Wingdings" panose="05000000000000000000" pitchFamily="2" charset="2"/>
              </a:rPr>
              <a:t>E.g. </a:t>
            </a:r>
            <a:r>
              <a:rPr lang="en-US" altLang="zh-TW" sz="2800" dirty="0" smtClean="0">
                <a:sym typeface="Wingdings" panose="05000000000000000000" pitchFamily="2" charset="2"/>
              </a:rPr>
              <a:t>8 bits can represent one of </a:t>
            </a:r>
            <a:r>
              <a:rPr lang="en-US" altLang="zh-TW" sz="2800" dirty="0" smtClean="0">
                <a:ea typeface="新細明體" pitchFamily="18" charset="-120"/>
                <a:sym typeface="Wingdings" panose="05000000000000000000" pitchFamily="2" charset="2"/>
              </a:rPr>
              <a:t>256 different bit </a:t>
            </a:r>
            <a:r>
              <a:rPr lang="en-US" altLang="zh-TW" sz="2800" i="1" dirty="0" smtClean="0">
                <a:ea typeface="新細明體" pitchFamily="18" charset="-120"/>
                <a:sym typeface="Wingdings" panose="05000000000000000000" pitchFamily="2" charset="2"/>
              </a:rPr>
              <a:t>patterns</a:t>
            </a:r>
            <a:r>
              <a:rPr lang="en-US" altLang="zh-TW" sz="2800" dirty="0" smtClean="0">
                <a:ea typeface="新細明體" pitchFamily="18" charset="-120"/>
                <a:sym typeface="Wingdings" panose="05000000000000000000" pitchFamily="2" charset="2"/>
              </a:rPr>
              <a:t>:</a:t>
            </a:r>
          </a:p>
          <a:p>
            <a:endParaRPr lang="en-US" altLang="zh-TW" sz="2400" dirty="0" smtClean="0">
              <a:ea typeface="新細明體" pitchFamily="18" charset="-120"/>
              <a:sym typeface="Wingdings" panose="05000000000000000000" pitchFamily="2" charset="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0" y="3124200"/>
            <a:ext cx="8839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00000000, 00000001, 00000010, 00000011, …, 11111110, 11111111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Some people assign each a </a:t>
            </a:r>
            <a:r>
              <a:rPr lang="en-US" altLang="zh-TW" sz="2000" i="1" dirty="0">
                <a:sym typeface="Wingdings" panose="05000000000000000000" pitchFamily="2" charset="2"/>
              </a:rPr>
              <a:t>non-negative </a:t>
            </a:r>
            <a:r>
              <a:rPr lang="en-US" altLang="zh-TW" sz="2000" dirty="0">
                <a:sym typeface="Wingdings" panose="05000000000000000000" pitchFamily="2" charset="2"/>
              </a:rPr>
              <a:t>integer value, 0, 1, 2, …, 254, 255</a:t>
            </a:r>
            <a:r>
              <a:rPr lang="en-US" altLang="zh-TW" sz="2000" dirty="0" smtClean="0">
                <a:sym typeface="Wingdings" panose="05000000000000000000" pitchFamily="2" charset="2"/>
              </a:rPr>
              <a:t>.</a:t>
            </a:r>
            <a:endParaRPr lang="en-US" altLang="zh-TW" sz="2000" dirty="0">
              <a:sym typeface="Wingdings" panose="05000000000000000000" pitchFamily="2" charset="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4114800"/>
            <a:ext cx="8839200" cy="2241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Some people rearrange the patterns in a different order:</a:t>
            </a:r>
          </a:p>
          <a:p>
            <a:pPr lvl="1"/>
            <a:endParaRPr lang="en-US" altLang="zh-TW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10000000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, 10000001, 10000010, 10000011, 10000100, 1000101, …, </a:t>
            </a:r>
            <a:b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             11111110, 11111111,</a:t>
            </a:r>
            <a:r>
              <a:rPr lang="en-US" altLang="zh-TW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sym typeface="Wingdings" panose="05000000000000000000" pitchFamily="2" charset="2"/>
              </a:rPr>
              <a:t>00000000, 00000001, 00000010, …, 01111111</a:t>
            </a:r>
          </a:p>
          <a:p>
            <a:pPr lvl="1"/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And </a:t>
            </a:r>
            <a:r>
              <a:rPr lang="en-US" altLang="zh-TW" sz="2000" dirty="0">
                <a:sym typeface="Wingdings" panose="05000000000000000000" pitchFamily="2" charset="2"/>
              </a:rPr>
              <a:t>call them 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-128, -127, -126, -125, …, -2, -1, </a:t>
            </a:r>
            <a:r>
              <a:rPr lang="en-US" altLang="zh-TW" sz="2000" dirty="0">
                <a:solidFill>
                  <a:srgbClr val="0070C0"/>
                </a:solidFill>
                <a:sym typeface="Wingdings" panose="05000000000000000000" pitchFamily="2" charset="2"/>
              </a:rPr>
              <a:t>0, 1, 2,3, …, 125, 126, 127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The patterns are used for representing both –</a:t>
            </a:r>
            <a:r>
              <a:rPr lang="en-US" altLang="zh-TW" sz="2000" dirty="0" err="1">
                <a:sym typeface="Wingdings" panose="05000000000000000000" pitchFamily="2" charset="2"/>
              </a:rPr>
              <a:t>ve</a:t>
            </a:r>
            <a:r>
              <a:rPr lang="en-US" altLang="zh-TW" sz="2000" dirty="0">
                <a:sym typeface="Wingdings" panose="05000000000000000000" pitchFamily="2" charset="2"/>
              </a:rPr>
              <a:t>, 0 and +</a:t>
            </a:r>
            <a:r>
              <a:rPr lang="en-US" altLang="zh-TW" sz="2000" dirty="0" err="1">
                <a:sym typeface="Wingdings" panose="05000000000000000000" pitchFamily="2" charset="2"/>
              </a:rPr>
              <a:t>ve</a:t>
            </a:r>
            <a:r>
              <a:rPr lang="en-US" altLang="zh-TW" sz="2000" dirty="0">
                <a:sym typeface="Wingdings" panose="05000000000000000000" pitchFamily="2" charset="2"/>
              </a:rPr>
              <a:t> integers</a:t>
            </a:r>
            <a:r>
              <a:rPr lang="en-US" altLang="zh-TW" sz="2000" dirty="0" smtClean="0">
                <a:sym typeface="Wingdings" panose="05000000000000000000" pitchFamily="2" charset="2"/>
              </a:rPr>
              <a:t>.</a:t>
            </a:r>
            <a:endParaRPr lang="en-US" altLang="zh-TW" sz="20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1830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AFBFACC-D3D5-498A-9623-A5DE4039E3A6}" type="slidenum">
              <a:rPr lang="zh-TW" altLang="en-US" b="0"/>
              <a:pPr/>
              <a:t>6</a:t>
            </a:fld>
            <a:endParaRPr lang="en-US" altLang="zh-TW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pitchFamily="18" charset="-120"/>
              </a:rPr>
              <a:t>2.1. Integral Types (The Basics)</a:t>
            </a:r>
            <a:endParaRPr lang="en-US" altLang="zh-TW" sz="2800" dirty="0" smtClean="0">
              <a:solidFill>
                <a:srgbClr val="0070C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ea typeface="新細明體" pitchFamily="18" charset="-120"/>
                <a:sym typeface="Wingdings" panose="05000000000000000000" pitchFamily="2" charset="2"/>
              </a:rPr>
              <a:t>With N bits, we can represent 2</a:t>
            </a:r>
            <a:r>
              <a:rPr lang="en-US" altLang="zh-TW" sz="2800" baseline="30000" dirty="0" smtClean="0">
                <a:ea typeface="新細明體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800" dirty="0" smtClean="0">
                <a:ea typeface="新細明體" pitchFamily="18" charset="-120"/>
                <a:sym typeface="Wingdings" panose="05000000000000000000" pitchFamily="2" charset="2"/>
              </a:rPr>
              <a:t> distinct values.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Half for negative integers, and half for non-negative integers: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anose="05000000000000000000" pitchFamily="2" charset="2"/>
              </a:rPr>
              <a:t>-(2</a:t>
            </a:r>
            <a:r>
              <a:rPr lang="en-US" altLang="zh-TW" sz="2400" baseline="30000" dirty="0" smtClean="0">
                <a:solidFill>
                  <a:srgbClr val="FF0000"/>
                </a:solidFill>
                <a:ea typeface="新細明體" pitchFamily="18" charset="-120"/>
                <a:sym typeface="Wingdings" panose="05000000000000000000" pitchFamily="2" charset="2"/>
              </a:rPr>
              <a:t>N-1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anose="05000000000000000000" pitchFamily="2" charset="2"/>
              </a:rPr>
              <a:t>), 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-(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400" baseline="30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N-1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- 1), …,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anose="05000000000000000000" pitchFamily="2" charset="2"/>
              </a:rPr>
              <a:t>-2, -1,     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  <a:sym typeface="Wingdings" panose="05000000000000000000" pitchFamily="2" charset="2"/>
              </a:rPr>
              <a:t>0, +1, +2, …, +(2</a:t>
            </a:r>
            <a:r>
              <a:rPr lang="en-US" altLang="zh-TW" sz="2400" baseline="30000" dirty="0" smtClean="0">
                <a:solidFill>
                  <a:srgbClr val="0070C0"/>
                </a:solidFill>
                <a:ea typeface="新細明體" pitchFamily="18" charset="-120"/>
                <a:sym typeface="Wingdings" panose="05000000000000000000" pitchFamily="2" charset="2"/>
              </a:rPr>
              <a:t>N-1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  <a:sym typeface="Wingdings" panose="05000000000000000000" pitchFamily="2" charset="2"/>
              </a:rPr>
              <a:t>- 1)</a:t>
            </a:r>
          </a:p>
          <a:p>
            <a:pPr marL="457200" lvl="1" indent="0">
              <a:buNone/>
            </a:pPr>
            <a:endParaRPr lang="en-US" altLang="zh-TW" sz="2000" dirty="0">
              <a:ea typeface="新細明體" pitchFamily="18" charset="-120"/>
              <a:sym typeface="Wingdings" panose="05000000000000000000" pitchFamily="2" charset="2"/>
            </a:endParaRPr>
          </a:p>
          <a:p>
            <a:r>
              <a:rPr lang="en-US" altLang="zh-TW" sz="2800" dirty="0" smtClean="0">
                <a:sym typeface="Wingdings" panose="05000000000000000000" pitchFamily="2" charset="2"/>
              </a:rPr>
              <a:t>Type </a:t>
            </a:r>
            <a:r>
              <a:rPr lang="en-US" altLang="zh-TW" sz="28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zh-TW" sz="2800" dirty="0" smtClean="0">
                <a:ea typeface="新細明體" pitchFamily="18" charset="-120"/>
                <a:sym typeface="Wingdings" panose="05000000000000000000" pitchFamily="2" charset="2"/>
              </a:rPr>
              <a:t> is typically 32 bits in size </a:t>
            </a:r>
            <a:r>
              <a:rPr lang="en-US" altLang="zh-TW" sz="2800" i="1" dirty="0" smtClean="0">
                <a:ea typeface="新細明體" pitchFamily="18" charset="-120"/>
                <a:sym typeface="Wingdings" panose="05000000000000000000" pitchFamily="2" charset="2"/>
              </a:rPr>
              <a:t>nowadays</a:t>
            </a:r>
            <a:r>
              <a:rPr lang="en-US" altLang="zh-TW" sz="2800" dirty="0" smtClean="0">
                <a:ea typeface="新細明體" pitchFamily="18" charset="-120"/>
                <a:sym typeface="Wingdings" panose="05000000000000000000" pitchFamily="2" charset="2"/>
              </a:rPr>
              <a:t>. As such, it can represent integers in the following range</a:t>
            </a:r>
          </a:p>
          <a:p>
            <a:endParaRPr lang="en-US" altLang="zh-TW" sz="2800" dirty="0" smtClean="0">
              <a:ea typeface="新細明體" pitchFamily="18" charset="-12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TW" sz="2400" dirty="0" smtClean="0">
                <a:ea typeface="新細明體" pitchFamily="18" charset="-120"/>
              </a:rPr>
              <a:t>	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-(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TW" sz="2400" baseline="30000" dirty="0">
                <a:solidFill>
                  <a:srgbClr val="FF0000"/>
                </a:solidFill>
                <a:ea typeface="新細明體" pitchFamily="18" charset="-120"/>
              </a:rPr>
              <a:t>31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), -(2</a:t>
            </a:r>
            <a:r>
              <a:rPr lang="en-US" altLang="zh-TW" sz="2400" baseline="30000" dirty="0">
                <a:solidFill>
                  <a:srgbClr val="FF0000"/>
                </a:solidFill>
                <a:ea typeface="新細明體" pitchFamily="18" charset="-120"/>
              </a:rPr>
              <a:t>31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 - 1), … , -2, -1,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   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0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+1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+2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, …,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+(2</a:t>
            </a:r>
            <a:r>
              <a:rPr lang="en-US" altLang="zh-TW" sz="2400" baseline="30000" dirty="0" smtClean="0">
                <a:solidFill>
                  <a:srgbClr val="0070C0"/>
                </a:solidFill>
                <a:ea typeface="新細明體" pitchFamily="18" charset="-120"/>
              </a:rPr>
              <a:t>31 </a:t>
            </a:r>
            <a:r>
              <a:rPr lang="en-US" altLang="zh-TW" sz="2400" dirty="0" smtClean="0">
                <a:solidFill>
                  <a:srgbClr val="0070C0"/>
                </a:solidFill>
                <a:ea typeface="新細明體" pitchFamily="18" charset="-120"/>
              </a:rPr>
              <a:t>- 1)</a:t>
            </a:r>
            <a:endParaRPr lang="en-US" altLang="zh-TW" sz="2400" dirty="0">
              <a:solidFill>
                <a:srgbClr val="0070C0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sz="2400" dirty="0">
                <a:ea typeface="新細明體" pitchFamily="18" charset="-120"/>
              </a:rPr>
              <a:t>					or</a:t>
            </a:r>
          </a:p>
          <a:p>
            <a:pPr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-2147483648, …, -2, -1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,      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0, 1, 2, …, 2147483647</a:t>
            </a:r>
          </a:p>
          <a:p>
            <a:pPr marL="457200" lvl="1" indent="0">
              <a:buNone/>
            </a:pPr>
            <a:endParaRPr lang="en-US" altLang="zh-TW" dirty="0" smtClean="0">
              <a:ea typeface="新細明體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0743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DC20937A-7710-4149-9F24-77536BB775B0}" type="slidenum">
              <a:rPr lang="zh-TW" altLang="en-US" b="0"/>
              <a:pPr/>
              <a:t>7</a:t>
            </a:fld>
            <a:endParaRPr lang="en-US" altLang="zh-TW" b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199" cy="8382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2.2. Variations </a:t>
            </a:r>
            <a:r>
              <a:rPr lang="en-US" altLang="zh-TW" sz="4000" dirty="0">
                <a:ea typeface="新細明體" pitchFamily="18" charset="-120"/>
              </a:rPr>
              <a:t>of </a:t>
            </a:r>
            <a:r>
              <a:rPr lang="en-US" altLang="zh-TW" sz="4000" dirty="0" smtClean="0">
                <a:ea typeface="新細明體" pitchFamily="18" charset="-120"/>
              </a:rPr>
              <a:t>Integral </a:t>
            </a:r>
            <a:r>
              <a:rPr lang="en-US" altLang="zh-TW" sz="4000" dirty="0">
                <a:ea typeface="新細明體" pitchFamily="18" charset="-120"/>
              </a:rPr>
              <a:t>Types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graphicFrame>
        <p:nvGraphicFramePr>
          <p:cNvPr id="51921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85098"/>
              </p:ext>
            </p:extLst>
          </p:nvPr>
        </p:nvGraphicFramePr>
        <p:xfrm>
          <a:off x="193675" y="1201738"/>
          <a:ext cx="8680450" cy="4143314"/>
        </p:xfrm>
        <a:graphic>
          <a:graphicData uri="http://schemas.openxmlformats.org/drawingml/2006/table">
            <a:tbl>
              <a:tblPr/>
              <a:tblGrid>
                <a:gridCol w="32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Size in bytes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[Visual Studio]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-128 to 127 (a signed byte)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short (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or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 short int)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15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to 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-1  (-32768 to 32767)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int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31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to 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-1 (if 4 bytes)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long (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 long </a:t>
                      </a: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63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to 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63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-1 (if 8 bytes)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unsigned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 to 255 (an unsigned byte)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unsigned 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 to 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-1 (0 to 65535)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unsigned </a:t>
                      </a: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	(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or</a:t>
                      </a: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 unsigned)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 to 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-1 (if 4 bytes)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unsigned 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to 2</a:t>
                      </a:r>
                      <a:r>
                        <a:rPr kumimoji="0" lang="en-US" altLang="zh-TW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64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-1 (if 8 bytes)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9213" name="Text Box 45"/>
          <p:cNvSpPr txBox="1">
            <a:spLocks noChangeArrowheads="1"/>
          </p:cNvSpPr>
          <p:nvPr/>
        </p:nvSpPr>
        <p:spPr bwMode="auto">
          <a:xfrm>
            <a:off x="193675" y="5580063"/>
            <a:ext cx="701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ea typeface="新細明體" pitchFamily="18" charset="-120"/>
              </a:rPr>
              <a:t>Why are there so many different types of integers?</a:t>
            </a:r>
            <a:endParaRPr lang="en-US" altLang="zh-TW" sz="2400" b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365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prstClr val="black"/>
                </a:solidFill>
                <a:ea typeface="新細明體" pitchFamily="18" charset="-120"/>
              </a:rPr>
              <a:t>2.2. Variations of Integral Types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an appropriate type to represent integers in the program?</a:t>
            </a:r>
          </a:p>
          <a:p>
            <a:pPr lvl="1"/>
            <a:r>
              <a:rPr lang="en-US" dirty="0" smtClean="0"/>
              <a:t>When the amount of data to be processed </a:t>
            </a:r>
            <a:r>
              <a:rPr lang="en-US" dirty="0"/>
              <a:t>is </a:t>
            </a:r>
            <a:r>
              <a:rPr lang="en-US" dirty="0" smtClean="0"/>
              <a:t>large and the memory </a:t>
            </a:r>
            <a:r>
              <a:rPr lang="en-US" dirty="0"/>
              <a:t>space is </a:t>
            </a:r>
            <a:r>
              <a:rPr lang="en-US" dirty="0" smtClean="0"/>
              <a:t>scarce, we have to be </a:t>
            </a:r>
            <a:r>
              <a:rPr lang="en-US" i="1" dirty="0" smtClean="0"/>
              <a:t>mean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now it is suffice to know that these variations of integral types exist. For most applications, using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adequate.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3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29804CA6-5C36-420A-BADD-82DC5985D43A}" type="slidenum">
              <a:rPr lang="zh-TW" altLang="en-US" b="0"/>
              <a:pPr/>
              <a:t>9</a:t>
            </a:fld>
            <a:endParaRPr lang="en-US" altLang="zh-TW" b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2.3. Integer Overflow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377238" cy="4967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 dirty="0" smtClean="0">
                <a:solidFill>
                  <a:srgbClr val="0070C0"/>
                </a:solidFill>
                <a:ea typeface="新細明體" pitchFamily="18" charset="-120"/>
              </a:rPr>
              <a:t>Integer overflow</a:t>
            </a:r>
            <a:r>
              <a:rPr lang="en-US" altLang="zh-TW" sz="2800" dirty="0" smtClean="0">
                <a:ea typeface="新細明體" pitchFamily="18" charset="-120"/>
              </a:rPr>
              <a:t> occurs when the result of an arithmetic operation is too large to be represented by the underlying integer representation.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e.g.: assume integers are 32 bits in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Add one to the largest signed positive integer:</a:t>
            </a:r>
            <a:endParaRPr lang="en-US" altLang="zh-TW" sz="2400" dirty="0" smtClean="0">
              <a:ea typeface="新細明體" pitchFamily="18" charset="-120"/>
              <a:sym typeface="Wingdings" pitchFamily="2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>
                <a:ea typeface="新細明體" pitchFamily="18" charset="-120"/>
              </a:rPr>
              <a:t> 2147483647 </a:t>
            </a:r>
            <a:r>
              <a:rPr lang="en-US" altLang="zh-TW" sz="2400" dirty="0" smtClean="0">
                <a:ea typeface="新細明體" pitchFamily="18" charset="-120"/>
              </a:rPr>
              <a:t>+ 1 </a:t>
            </a:r>
            <a:r>
              <a:rPr lang="en-US" altLang="zh-TW" sz="2400" dirty="0" smtClean="0">
                <a:ea typeface="新細明體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–</a:t>
            </a:r>
            <a:r>
              <a:rPr lang="en-US" altLang="zh-TW" sz="2400" dirty="0" smtClean="0">
                <a:ea typeface="新細明體" pitchFamily="18" charset="-120"/>
              </a:rPr>
              <a:t>2147483648</a:t>
            </a:r>
          </a:p>
          <a:p>
            <a:pPr lvl="1">
              <a:lnSpc>
                <a:spcPct val="90000"/>
              </a:lnSpc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The correct result +2147483648 is NOT representable in 32-bit signed integer representation, i.e. out of range.</a:t>
            </a:r>
            <a:endParaRPr lang="en-US" altLang="zh-TW" sz="240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1490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1304</Words>
  <Application>Microsoft Office PowerPoint</Application>
  <PresentationFormat>On-screen Show (4:3)</PresentationFormat>
  <Paragraphs>343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新細明體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Office Theme</vt:lpstr>
      <vt:lpstr>Fundamental Data Types</vt:lpstr>
      <vt:lpstr>Outline</vt:lpstr>
      <vt:lpstr>1. Overview</vt:lpstr>
      <vt:lpstr>2. Integral (Integer) Types</vt:lpstr>
      <vt:lpstr>2.1. Integral Types (The Basics)</vt:lpstr>
      <vt:lpstr>2.1. Integral Types (The Basics)</vt:lpstr>
      <vt:lpstr>2.2. Variations of Integral Types</vt:lpstr>
      <vt:lpstr>2.2. Variations of Integral Types</vt:lpstr>
      <vt:lpstr>2.3. Integer Overflow</vt:lpstr>
      <vt:lpstr>3. Floating Point Numbers</vt:lpstr>
      <vt:lpstr>3.1. Floating Point Number Representation</vt:lpstr>
      <vt:lpstr>3.2. C Language Floating-Point Types</vt:lpstr>
      <vt:lpstr>4. Type Conversion</vt:lpstr>
      <vt:lpstr>4.1. Expressions with mixed types of data</vt:lpstr>
      <vt:lpstr>4.1. Implicit Type Conversion</vt:lpstr>
      <vt:lpstr>4.1. Arithmetic Conversions (Simplified Rules)</vt:lpstr>
      <vt:lpstr>4.2. Converting Integral Type to double</vt:lpstr>
      <vt:lpstr>4.2. Converting double to Integral Type</vt:lpstr>
      <vt:lpstr>4.3. Explicit Type Conversion (Casting)</vt:lpstr>
      <vt:lpstr>Type Conversion (Examples)</vt:lpstr>
      <vt:lpstr>Type Conversion (Examples)</vt:lpstr>
      <vt:lpstr>Using Type Casting Operators (Exercise)</vt:lpstr>
      <vt:lpstr>4.4. How are numbers converted? (Apply to both implicit and explicit conversions)</vt:lpstr>
      <vt:lpstr>Summary</vt:lpstr>
      <vt:lpstr>Appendix: Finding out the size of an integer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</dc:title>
  <dc:creator>yclaw</dc:creator>
  <cp:lastModifiedBy>Michael FUNG</cp:lastModifiedBy>
  <cp:revision>430</cp:revision>
  <dcterms:created xsi:type="dcterms:W3CDTF">2011-07-19T12:51:33Z</dcterms:created>
  <dcterms:modified xsi:type="dcterms:W3CDTF">2016-09-13T07:04:46Z</dcterms:modified>
</cp:coreProperties>
</file>