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0" r:id="rId12"/>
    <p:sldId id="265" r:id="rId13"/>
    <p:sldId id="272" r:id="rId14"/>
    <p:sldId id="270" r:id="rId15"/>
    <p:sldId id="274" r:id="rId16"/>
    <p:sldId id="275" r:id="rId17"/>
    <p:sldId id="276" r:id="rId18"/>
    <p:sldId id="277" r:id="rId19"/>
    <p:sldId id="293" r:id="rId20"/>
    <p:sldId id="278" r:id="rId21"/>
    <p:sldId id="279" r:id="rId22"/>
    <p:sldId id="280" r:id="rId23"/>
    <p:sldId id="281" r:id="rId24"/>
    <p:sldId id="282" r:id="rId25"/>
    <p:sldId id="294" r:id="rId26"/>
    <p:sldId id="284" r:id="rId27"/>
    <p:sldId id="283" r:id="rId28"/>
    <p:sldId id="292" r:id="rId29"/>
    <p:sldId id="295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9087" autoAdjust="0"/>
  </p:normalViewPr>
  <p:slideViewPr>
    <p:cSldViewPr>
      <p:cViewPr varScale="1">
        <p:scale>
          <a:sx n="91" d="100"/>
          <a:sy n="91" d="100"/>
        </p:scale>
        <p:origin x="22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attention to</a:t>
            </a:r>
            <a:r>
              <a:rPr lang="en-US" baseline="0" dirty="0" smtClean="0"/>
              <a:t> how the operators are represented, especially "equal" (</a:t>
            </a: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aseline="0" dirty="0" smtClean="0"/>
              <a:t>) and "not equal" (</a:t>
            </a: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Relational Operators</a:t>
            </a:r>
            <a:endParaRPr lang="en-US" altLang="zh-TW" b="1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All relational operators are binary operators, taking two operands.</a:t>
            </a:r>
          </a:p>
          <a:p>
            <a:pPr lvl="1"/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Relational Expressions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pitchFamily="18" charset="-120"/>
              </a:rPr>
              <a:t>relational expression</a:t>
            </a:r>
            <a:r>
              <a:rPr lang="en-US" altLang="zh-TW" sz="2400" dirty="0" smtClean="0">
                <a:ea typeface="新細明體" pitchFamily="18" charset="-120"/>
              </a:rPr>
              <a:t> is an expression that involves the use of one or more relational operators.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Relational expressions yield either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pitchFamily="18" charset="-120"/>
              </a:rPr>
              <a:t>true</a:t>
            </a:r>
            <a:r>
              <a:rPr lang="en-US" altLang="zh-TW" sz="2400" dirty="0" smtClean="0">
                <a:ea typeface="新細明體" pitchFamily="18" charset="-120"/>
              </a:rPr>
              <a:t> or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pitchFamily="18" charset="-120"/>
              </a:rPr>
              <a:t>false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"True" is represented by integer 1.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"False" is represented by integer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Calculation involving arithmetic operators takes place first, then relational operators, and</a:t>
            </a:r>
            <a:r>
              <a:rPr lang="en-US" baseline="0" dirty="0" smtClean="0"/>
              <a:t> finally logical operators (except the "Not" operator).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 5 || !(y</a:t>
            </a: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1) </a:t>
            </a: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1 || !(0)  1 || 1  1</a:t>
            </a:r>
          </a:p>
          <a:p>
            <a:pPr marL="228600" indent="-228600">
              <a:buAutoNum type="alphaLcParenR"/>
            </a:pP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x + y &gt; -1 &amp;&amp; y % 2 == 0  10 &gt; -1 &amp;&amp; 10 % 2 == 0  1 &amp;&amp; 1  1</a:t>
            </a:r>
          </a:p>
          <a:p>
            <a:pPr marL="228600" indent="-228600">
              <a:buAutoNum type="alphaLcParenR"/>
            </a:pP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!y  !10  0</a:t>
            </a:r>
          </a:p>
          <a:p>
            <a:pPr marL="228600" indent="-228600">
              <a:buAutoNum type="alphaLcParenR"/>
            </a:pP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(x &gt;= 0) + (y &gt;= 0)  1 + 1  2</a:t>
            </a:r>
          </a:p>
          <a:p>
            <a:pPr marL="228600" indent="-228600">
              <a:buAutoNum type="alphaLcParenR"/>
            </a:pPr>
            <a:r>
              <a:rPr lang="en-US" baseline="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5 &lt; x &lt; 10  (5 &lt; x) &lt; 10  0 &lt; 10 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/>
              <a:t>(x</a:t>
            </a:r>
            <a:r>
              <a:rPr lang="en-US" baseline="0" dirty="0" smtClean="0"/>
              <a:t> == 0 &amp;&amp; y != 0) || (x != 0 &amp;&amp; y == 0)</a:t>
            </a:r>
          </a:p>
          <a:p>
            <a:pPr marL="228600" indent="-228600">
              <a:buAutoNum type="alphaLcParenR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b) x == y &amp;&amp; y == z</a:t>
            </a:r>
          </a:p>
          <a:p>
            <a:pPr marL="0" indent="0">
              <a:buNone/>
            </a:pPr>
            <a:r>
              <a:rPr lang="en-US" baseline="0" dirty="0" smtClean="0"/>
              <a:t>Note: If the above condition holds, then x == z is implied. Therefore checking if x is equal to z is optional.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c) x &gt;= y &amp;&amp; y &gt;= z</a:t>
            </a:r>
          </a:p>
          <a:p>
            <a:pPr marL="0" indent="0">
              <a:buNone/>
            </a:pPr>
            <a:r>
              <a:rPr lang="en-US" baseline="0" dirty="0" smtClean="0"/>
              <a:t>Note: If the above condition holds, then x &gt;= z is implied. Therefore checking if x is larger than z is optional.</a:t>
            </a:r>
          </a:p>
          <a:p>
            <a:pPr marL="228600" indent="-228600">
              <a:buAutoNum type="alphaLcParenR"/>
            </a:pPr>
            <a:endParaRPr lang="en-US" baseline="0" dirty="0" smtClean="0"/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b="1" dirty="0"/>
              <a:t>Control Structures </a:t>
            </a:r>
            <a:r>
              <a:rPr lang="en-US" b="1" dirty="0" smtClean="0"/>
              <a:t>(Part </a:t>
            </a:r>
            <a:r>
              <a:rPr lang="en-US" b="1" dirty="0"/>
              <a:t>1</a:t>
            </a:r>
            <a:r>
              <a:rPr lang="en-US" b="1" dirty="0" smtClean="0"/>
              <a:t>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D4-7A77-403B-A464-E02F2BC5615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1.3. Operand </a:t>
            </a:r>
            <a:r>
              <a:rPr lang="en-US" altLang="zh-TW" sz="4000" dirty="0">
                <a:ea typeface="新細明體" pitchFamily="18" charset="-120"/>
              </a:rPr>
              <a:t>to Logical Expressions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ea typeface="新細明體" pitchFamily="18" charset="-120"/>
              </a:rPr>
              <a:t>When a value is treated as a Boolean value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 </a:t>
            </a:r>
            <a:r>
              <a:rPr lang="en-US" altLang="zh-TW" sz="2400" u="sng" dirty="0" smtClean="0">
                <a:solidFill>
                  <a:srgbClr val="0070C0"/>
                </a:solidFill>
                <a:ea typeface="新細明體" pitchFamily="18" charset="-120"/>
              </a:rPr>
              <a:t>zero</a:t>
            </a:r>
            <a:r>
              <a:rPr lang="en-US" altLang="zh-TW" sz="2400" dirty="0" smtClean="0">
                <a:ea typeface="新細明體" pitchFamily="18" charset="-120"/>
              </a:rPr>
              <a:t> is treated as </a:t>
            </a:r>
            <a:r>
              <a:rPr lang="en-US" altLang="zh-TW" sz="2400" u="sng" dirty="0" smtClean="0">
                <a:solidFill>
                  <a:srgbClr val="0070C0"/>
                </a:solidFill>
                <a:ea typeface="新細明體" pitchFamily="18" charset="-120"/>
              </a:rPr>
              <a:t>false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  <a:endParaRPr lang="en-US" altLang="zh-TW" sz="2400" u="sng" dirty="0">
              <a:solidFill>
                <a:srgbClr val="0070C0"/>
              </a:solidFill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Any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non-zero</a:t>
            </a:r>
            <a:r>
              <a:rPr lang="en-US" altLang="zh-TW" sz="2400" dirty="0" smtClean="0">
                <a:ea typeface="新細明體" pitchFamily="18" charset="-120"/>
              </a:rPr>
              <a:t> value is treated as </a:t>
            </a:r>
            <a:r>
              <a:rPr lang="en-US" altLang="zh-TW" sz="2400" u="sng" dirty="0" smtClean="0">
                <a:solidFill>
                  <a:srgbClr val="0070C0"/>
                </a:solidFill>
                <a:ea typeface="新細明體" pitchFamily="18" charset="-120"/>
              </a:rPr>
              <a:t>true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  <a:endParaRPr lang="en-US" altLang="zh-TW" sz="2400" u="sng" dirty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8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e.g.,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		5 &amp;&amp; 5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 1 		(5 is treated as true)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	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	!5  0	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	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	!!5  !0  1</a:t>
            </a:r>
          </a:p>
        </p:txBody>
      </p:sp>
    </p:spTree>
    <p:extLst>
      <p:ext uri="{BB962C8B-B14F-4D97-AF65-F5344CB8AC3E}">
        <p14:creationId xmlns:p14="http://schemas.microsoft.com/office/powerpoint/2010/main" val="1231795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F40C42D-BFAE-4136-BD32-56CF948A5559}" type="slidenum">
              <a:rPr lang="zh-TW" altLang="en-US" b="0" smtClean="0">
                <a:latin typeface="Calibri" panose="020F0502020204030204" pitchFamily="34" charset="0"/>
              </a:rPr>
              <a:pPr/>
              <a:t>11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1.4. Operator precedence and associativity</a:t>
            </a:r>
          </a:p>
        </p:txBody>
      </p:sp>
      <p:graphicFrame>
        <p:nvGraphicFramePr>
          <p:cNvPr id="41579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37002"/>
              </p:ext>
            </p:extLst>
          </p:nvPr>
        </p:nvGraphicFramePr>
        <p:xfrm>
          <a:off x="155575" y="1143003"/>
          <a:ext cx="8839200" cy="5110163"/>
        </p:xfrm>
        <a:graphic>
          <a:graphicData uri="http://schemas.openxmlformats.org/drawingml/2006/table">
            <a:tbl>
              <a:tblPr/>
              <a:tblGrid>
                <a:gridCol w="542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Precedence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   ++ 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(postfix)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-- 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(postfix)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Highest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(unary 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-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(unary)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++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(prefix)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--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(prefix)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TW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    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 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 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     &lt;=     &gt;    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==   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   +=    -=    *=    /=   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right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(comma operator)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left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Lowest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73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 Evaluating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Suppose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 is 0,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800" dirty="0">
                <a:ea typeface="新細明體" pitchFamily="18" charset="-120"/>
              </a:rPr>
              <a:t> is </a:t>
            </a:r>
            <a:r>
              <a:rPr lang="en-US" altLang="zh-TW" sz="2800" dirty="0" smtClean="0">
                <a:ea typeface="新細明體" pitchFamily="18" charset="-120"/>
              </a:rPr>
              <a:t>10. Evaluate the following expressions:</a:t>
            </a:r>
            <a:endParaRPr lang="en-US" altLang="zh-TW" sz="2800" dirty="0"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x &lt; 5 || !(y &lt; 1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x + y &gt; -1 &amp;&amp; y % 2 == 0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 smtClean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!y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(x &gt;= 0) + (y &gt;= 0)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5 &lt; x &lt; 10</a:t>
            </a: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altLang="zh-TW" dirty="0" smtClean="0">
                <a:ea typeface="新細明體" pitchFamily="18" charset="-120"/>
              </a:rPr>
              <a:t>Expressing Conditions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sz="2700" dirty="0" smtClean="0">
                <a:ea typeface="新細明體" pitchFamily="18" charset="-120"/>
              </a:rPr>
              <a:t>Note: In this exercise. </a:t>
            </a:r>
            <a:r>
              <a:rPr lang="en-US" sz="27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sz="2700" dirty="0" smtClean="0">
                <a:ea typeface="新細明體" pitchFamily="18" charset="-120"/>
              </a:rPr>
              <a:t> </a:t>
            </a:r>
            <a:r>
              <a:rPr lang="en-US" sz="2700" dirty="0">
                <a:ea typeface="新細明體" pitchFamily="18" charset="-120"/>
              </a:rPr>
              <a:t>and </a:t>
            </a:r>
            <a:r>
              <a:rPr lang="en-US" sz="27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sz="2700" dirty="0">
                <a:ea typeface="新細明體" pitchFamily="18" charset="-120"/>
              </a:rPr>
              <a:t> are variables of type </a:t>
            </a:r>
            <a:r>
              <a:rPr lang="en-US" sz="27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sz="2700" dirty="0">
                <a:ea typeface="新細明體" pitchFamily="18" charset="-120"/>
              </a:rPr>
              <a:t>.</a:t>
            </a:r>
            <a:endParaRPr lang="en-US" altLang="zh-TW" sz="2700" dirty="0"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新細明體" pitchFamily="18" charset="-120"/>
              </a:rPr>
              <a:t>x is a number between 0 and 10 (exclusive):</a:t>
            </a:r>
          </a:p>
          <a:p>
            <a:pPr lvl="1"/>
            <a:r>
              <a:rPr lang="en-US" sz="2400" dirty="0" smtClean="0">
                <a:ea typeface="新細明體" pitchFamily="18" charset="-120"/>
              </a:rPr>
              <a:t>In other words, x is greater than 0, and x is less than 10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x &gt; 0 &amp;&amp; x &lt; 10</a:t>
            </a:r>
          </a:p>
          <a:p>
            <a:endParaRPr lang="en-US" sz="2800" dirty="0">
              <a:ea typeface="新細明體" pitchFamily="18" charset="-120"/>
            </a:endParaRPr>
          </a:p>
          <a:p>
            <a:r>
              <a:rPr lang="en-US" sz="2800" dirty="0" smtClean="0">
                <a:ea typeface="新細明體" pitchFamily="18" charset="-120"/>
              </a:rPr>
              <a:t>x and y are non-zero integers and their sum is an odd number:</a:t>
            </a:r>
          </a:p>
          <a:p>
            <a:pPr lvl="1"/>
            <a:r>
              <a:rPr lang="en-US" sz="2400" dirty="0" smtClean="0">
                <a:ea typeface="新細明體" pitchFamily="18" charset="-120"/>
              </a:rPr>
              <a:t>In other words, x </a:t>
            </a:r>
            <a:r>
              <a:rPr lang="en-US" sz="2400" dirty="0">
                <a:ea typeface="新細明體" pitchFamily="18" charset="-120"/>
              </a:rPr>
              <a:t>is not equal to 0, and y is not equal to 0, and (</a:t>
            </a:r>
            <a:r>
              <a:rPr lang="en-US" sz="2400" dirty="0" err="1">
                <a:ea typeface="新細明體" pitchFamily="18" charset="-120"/>
              </a:rPr>
              <a:t>x+y</a:t>
            </a:r>
            <a:r>
              <a:rPr lang="en-US" sz="2400" dirty="0">
                <a:ea typeface="新細明體" pitchFamily="18" charset="-120"/>
              </a:rPr>
              <a:t>) is an odd </a:t>
            </a:r>
            <a:r>
              <a:rPr lang="en-US" sz="2400" dirty="0" smtClean="0">
                <a:ea typeface="新細明體" pitchFamily="18" charset="-120"/>
              </a:rPr>
              <a:t>number.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0)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0)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% 2 !=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9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altLang="zh-TW" dirty="0" smtClean="0">
                <a:ea typeface="新細明體" pitchFamily="18" charset="-120"/>
              </a:rPr>
              <a:t>Expressing Conditions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sz="2700" dirty="0" smtClean="0">
                <a:ea typeface="新細明體" pitchFamily="18" charset="-120"/>
              </a:rPr>
              <a:t>Note: In this examples. </a:t>
            </a:r>
            <a:r>
              <a:rPr lang="en-US" sz="27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sz="2700" dirty="0">
                <a:ea typeface="新細明體" pitchFamily="18" charset="-120"/>
              </a:rPr>
              <a:t>, </a:t>
            </a:r>
            <a:r>
              <a:rPr lang="en-US" sz="27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sz="2700" dirty="0">
                <a:ea typeface="新細明體" pitchFamily="18" charset="-120"/>
              </a:rPr>
              <a:t>, and </a:t>
            </a:r>
            <a:r>
              <a:rPr lang="en-US" sz="27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z</a:t>
            </a:r>
            <a:r>
              <a:rPr lang="en-US" sz="2700" dirty="0" smtClean="0">
                <a:ea typeface="新細明體" pitchFamily="18" charset="-120"/>
              </a:rPr>
              <a:t> </a:t>
            </a:r>
            <a:r>
              <a:rPr lang="en-US" sz="2700" dirty="0">
                <a:ea typeface="新細明體" pitchFamily="18" charset="-120"/>
              </a:rPr>
              <a:t>are variables of type </a:t>
            </a:r>
            <a:r>
              <a:rPr lang="en-US" sz="27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sz="2700" dirty="0">
                <a:ea typeface="新細明體" pitchFamily="18" charset="-120"/>
              </a:rPr>
              <a:t>.</a:t>
            </a:r>
            <a:endParaRPr lang="en-US" altLang="zh-TW" sz="2700" dirty="0"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ea typeface="新細明體" pitchFamily="18" charset="-120"/>
              </a:rPr>
              <a:t>Exactly one of x and y is zero.</a:t>
            </a:r>
          </a:p>
          <a:p>
            <a:pPr lvl="1"/>
            <a:r>
              <a:rPr lang="en-US" sz="2400" dirty="0" smtClean="0">
                <a:ea typeface="新細明體" pitchFamily="18" charset="-120"/>
              </a:rPr>
              <a:t>In other words, when x is zero, y is not zero, or when y is zero, x is not zero.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sz="2800" dirty="0" smtClean="0">
                <a:ea typeface="新細明體" pitchFamily="18" charset="-120"/>
              </a:rPr>
              <a:t>x, y, and z are identical.</a:t>
            </a:r>
          </a:p>
          <a:p>
            <a:endParaRPr lang="en-US" sz="2800" dirty="0">
              <a:ea typeface="新細明體" pitchFamily="18" charset="-120"/>
            </a:endParaRPr>
          </a:p>
          <a:p>
            <a:pPr marL="514350" indent="-514350">
              <a:buFont typeface="+mj-lt"/>
              <a:buAutoNum type="alphaLcParenR" startAt="3"/>
            </a:pPr>
            <a:r>
              <a:rPr lang="en-US" sz="2800" dirty="0" smtClean="0">
                <a:ea typeface="新細明體" pitchFamily="18" charset="-120"/>
              </a:rPr>
              <a:t>Among x, y, and z, x has the largest value and z has the smallest value.</a:t>
            </a:r>
          </a:p>
          <a:p>
            <a:endParaRPr lang="en-US" sz="2800" dirty="0">
              <a:ea typeface="新細明體" pitchFamily="18" charset="-120"/>
            </a:endParaRPr>
          </a:p>
          <a:p>
            <a:endParaRPr lang="en-US" sz="2800" dirty="0" smtClean="0">
              <a:ea typeface="新細明體" pitchFamily="18" charset="-120"/>
            </a:endParaRPr>
          </a:p>
          <a:p>
            <a:endParaRPr lang="en-US" sz="2800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4A0AC8F-FE8C-41DF-94FF-23BF20543E02}" type="slidenum">
              <a:rPr lang="zh-TW" altLang="en-US" b="0" smtClean="0">
                <a:latin typeface="Calibri" panose="020F0502020204030204" pitchFamily="34" charset="0"/>
              </a:rPr>
              <a:pPr/>
              <a:t>15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b="1" dirty="0" smtClean="0">
                <a:ea typeface="新細明體" pitchFamily="18" charset="-120"/>
              </a:rPr>
              <a:t>2. </a:t>
            </a:r>
            <a:r>
              <a:rPr lang="en-US" altLang="zh-TW" sz="40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4000" b="1" dirty="0" smtClean="0">
                <a:ea typeface="新細明體" pitchFamily="18" charset="-120"/>
              </a:rPr>
              <a:t> Statement (syntax)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615950" y="1738313"/>
            <a:ext cx="3917950" cy="1358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 smtClean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5307014" y="1008064"/>
            <a:ext cx="3276600" cy="2854326"/>
            <a:chOff x="3343" y="887"/>
            <a:chExt cx="2064" cy="1798"/>
          </a:xfrm>
        </p:grpSpPr>
        <p:sp>
          <p:nvSpPr>
            <p:cNvPr id="10247" name="AutoShape 8"/>
            <p:cNvSpPr>
              <a:spLocks noChangeArrowheads="1"/>
            </p:cNvSpPr>
            <p:nvPr/>
          </p:nvSpPr>
          <p:spPr bwMode="auto">
            <a:xfrm>
              <a:off x="3444" y="1226"/>
              <a:ext cx="813" cy="48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expr</a:t>
              </a:r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3856" y="887"/>
              <a:ext cx="0" cy="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3847" y="1710"/>
              <a:ext cx="9" cy="7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343" y="2452"/>
              <a:ext cx="1050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 err="1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next_statement</a:t>
              </a:r>
              <a:endParaRPr lang="en-US" altLang="zh-TW" b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4688" y="1775"/>
              <a:ext cx="719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>
              <a:off x="5033" y="1482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>
              <a:off x="5033" y="2015"/>
              <a:ext cx="0" cy="1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H="1">
              <a:off x="3847" y="2184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5" name="Line 17"/>
            <p:cNvSpPr>
              <a:spLocks noChangeShapeType="1"/>
            </p:cNvSpPr>
            <p:nvPr/>
          </p:nvSpPr>
          <p:spPr bwMode="auto">
            <a:xfrm flipH="1">
              <a:off x="4476" y="2184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4259" y="126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 smtClean="0">
                  <a:latin typeface="Calibri" panose="020F0502020204030204" pitchFamily="34" charset="0"/>
                  <a:ea typeface="新細明體" pitchFamily="18" charset="-120"/>
                </a:rPr>
                <a:t>true</a:t>
              </a:r>
              <a:endParaRPr lang="en-US" altLang="zh-TW" b="0" dirty="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0257" name="Text Box 20"/>
            <p:cNvSpPr txBox="1">
              <a:spLocks noChangeArrowheads="1"/>
            </p:cNvSpPr>
            <p:nvPr/>
          </p:nvSpPr>
          <p:spPr bwMode="auto">
            <a:xfrm>
              <a:off x="3412" y="1676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 smtClean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  <a:endParaRPr lang="en-US" altLang="zh-TW" b="0" dirty="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>
              <a:off x="4259" y="1482"/>
              <a:ext cx="7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6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2701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Allows us to conditionally perform a task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If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is true (non-zero</a:t>
            </a:r>
            <a:r>
              <a:rPr lang="en-US" altLang="zh-TW" sz="2400" dirty="0" smtClean="0">
                <a:ea typeface="新細明體" pitchFamily="18" charset="-120"/>
              </a:rPr>
              <a:t>), then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is executed.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Otherwise, computer skips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 smtClean="0">
                <a:ea typeface="新細明體" pitchFamily="18" charset="-120"/>
              </a:rPr>
              <a:t>, and </a:t>
            </a:r>
            <a:r>
              <a:rPr lang="en-US" altLang="zh-TW" sz="2400" dirty="0">
                <a:ea typeface="新細明體" pitchFamily="18" charset="-120"/>
              </a:rPr>
              <a:t>control is passed to 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93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4" y="165100"/>
            <a:ext cx="8683625" cy="6731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2.1.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4000" dirty="0" smtClean="0">
                <a:ea typeface="新細明體" pitchFamily="18" charset="-120"/>
              </a:rPr>
              <a:t> Statement (Example)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1239838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score;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score: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&amp;score);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Passed!\n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Failed!\n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%d.\n"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1239838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5080794"/>
            <a:ext cx="45339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score: 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80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18" charset="2"/>
              </a:rPr>
              <a:t>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Passed!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80.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4610100" y="5080794"/>
            <a:ext cx="45339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score: 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40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18" charset="2"/>
              </a:rPr>
              <a:t>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Failed!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40.</a:t>
            </a:r>
          </a:p>
        </p:txBody>
      </p:sp>
    </p:spTree>
    <p:extLst>
      <p:ext uri="{BB962C8B-B14F-4D97-AF65-F5344CB8AC3E}">
        <p14:creationId xmlns:p14="http://schemas.microsoft.com/office/powerpoint/2010/main" val="934816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animBg="1"/>
      <p:bldP spid="3911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062ACFB-1289-4820-B1AE-4347D39D3449}" type="slidenum">
              <a:rPr lang="zh-TW" altLang="en-US" b="0" smtClean="0">
                <a:latin typeface="Calibri" panose="020F0502020204030204" pitchFamily="34" charset="0"/>
              </a:rPr>
              <a:pPr/>
              <a:t>17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0855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2.2. Indentation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61963" y="1519042"/>
            <a:ext cx="3232150" cy="1563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763" y="1519042"/>
            <a:ext cx="461963" cy="1563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87601" y="3351017"/>
            <a:ext cx="6491287" cy="2035175"/>
          </a:xfr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i="1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Indentation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– adding spaces at the beginning of a line to align codes.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Indenting codes </a:t>
            </a:r>
            <a:r>
              <a:rPr kumimoji="1" lang="en-US" altLang="zh-TW" sz="2400" u="sng" dirty="0" smtClean="0">
                <a:ea typeface="新細明體" pitchFamily="18" charset="-120"/>
                <a:cs typeface="Times New Roman" pitchFamily="18" charset="0"/>
              </a:rPr>
              <a:t>does not affect a program;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it </a:t>
            </a:r>
            <a:r>
              <a:rPr kumimoji="1" lang="en-US" altLang="zh-TW" sz="2400" u="sng" dirty="0" smtClean="0">
                <a:ea typeface="新細明體" pitchFamily="18" charset="-120"/>
                <a:cs typeface="Times New Roman" pitchFamily="18" charset="0"/>
              </a:rPr>
              <a:t>only makes the codes easier to read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  <a:endParaRPr kumimoji="1" lang="en-US" altLang="zh-TW" sz="20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5459413" y="1546029"/>
            <a:ext cx="3424238" cy="15636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 flipV="1">
            <a:off x="5114926" y="2122292"/>
            <a:ext cx="460375" cy="1190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874" name="AutoShape 10"/>
          <p:cNvSpPr>
            <a:spLocks noChangeArrowheads="1"/>
          </p:cNvSpPr>
          <p:nvPr/>
        </p:nvSpPr>
        <p:spPr bwMode="auto">
          <a:xfrm>
            <a:off x="4038601" y="2099948"/>
            <a:ext cx="1114425" cy="733663"/>
          </a:xfrm>
          <a:prstGeom prst="leftRightArrow">
            <a:avLst>
              <a:gd name="adj1" fmla="val 50000"/>
              <a:gd name="adj2" fmla="val 484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3846513" y="1584129"/>
            <a:ext cx="120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Same as</a:t>
            </a:r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155575" y="5562600"/>
            <a:ext cx="8794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How do we conditionally execute multiple statements then?</a:t>
            </a:r>
          </a:p>
        </p:txBody>
      </p:sp>
      <p:sp>
        <p:nvSpPr>
          <p:cNvPr id="2" name="Rectangle 1"/>
          <p:cNvSpPr/>
          <p:nvPr/>
        </p:nvSpPr>
        <p:spPr>
          <a:xfrm>
            <a:off x="-24501" y="1035606"/>
            <a:ext cx="9168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What's the </a:t>
            </a:r>
            <a:r>
              <a:rPr lang="en-US" altLang="zh-TW" sz="2400" dirty="0" smtClean="0">
                <a:ea typeface="新細明體" pitchFamily="18" charset="-120"/>
              </a:rPr>
              <a:t>output if the condition, </a:t>
            </a: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 0)</a:t>
            </a:r>
            <a:r>
              <a:rPr lang="en-US" altLang="zh-TW" sz="2400" dirty="0" smtClean="0">
                <a:ea typeface="新細明體" pitchFamily="18" charset="-120"/>
              </a:rPr>
              <a:t>, is true/false?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71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1" grpId="0" build="p" animBg="1"/>
      <p:bldP spid="420872" grpId="0" animBg="1"/>
      <p:bldP spid="420873" grpId="0" animBg="1"/>
      <p:bldP spid="420874" grpId="0" animBg="1"/>
      <p:bldP spid="420875" grpId="0"/>
      <p:bldP spid="4208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A2B8E4D-73D1-44B8-A227-FB22F5CE4CC7}" type="slidenum">
              <a:rPr lang="zh-TW" altLang="en-US" b="0" smtClean="0">
                <a:latin typeface="Calibri" panose="020F0502020204030204" pitchFamily="34" charset="0"/>
              </a:rPr>
              <a:pPr/>
              <a:t>18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462963" cy="7159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2.3. Compound Statement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 have passed!\n"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Congratulations!\n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143000"/>
            <a:ext cx="4572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  <a:endParaRPr lang="en-US" altLang="zh-TW" sz="200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224971" y="3659981"/>
            <a:ext cx="87947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{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…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}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groups multiple statements into </a:t>
            </a:r>
            <a:r>
              <a:rPr kumimoji="1" lang="en-US" altLang="zh-TW" sz="2400" b="0" u="sng" dirty="0">
                <a:latin typeface="Calibri" panose="020F0502020204030204" pitchFamily="34" charset="0"/>
                <a:ea typeface="新細明體" pitchFamily="18" charset="-120"/>
              </a:rPr>
              <a:t>ONE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kumimoji="1" lang="en-US" altLang="zh-TW" sz="2400" b="0" i="1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compound statement.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1" lang="en-US" altLang="zh-TW" sz="1600" b="0" i="1" dirty="0">
              <a:latin typeface="Calibri" panose="020F0502020204030204" pitchFamily="34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No need semicolon (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) </a:t>
            </a:r>
            <a:r>
              <a:rPr kumimoji="1"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after 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{</a:t>
            </a:r>
            <a:r>
              <a:rPr kumimoji="1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…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}</a:t>
            </a:r>
            <a:endParaRPr kumimoji="1" lang="en-US" altLang="zh-TW" sz="240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3319" name="AutoShape 12"/>
          <p:cNvSpPr>
            <a:spLocks/>
          </p:cNvSpPr>
          <p:nvPr/>
        </p:nvSpPr>
        <p:spPr bwMode="auto">
          <a:xfrm>
            <a:off x="5724525" y="1524001"/>
            <a:ext cx="230188" cy="669450"/>
          </a:xfrm>
          <a:prstGeom prst="rightBrace">
            <a:avLst>
              <a:gd name="adj1" fmla="val 291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6108700" y="1431925"/>
            <a:ext cx="2725738" cy="153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Execute all the statements between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if score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≥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60.</a:t>
            </a:r>
          </a:p>
        </p:txBody>
      </p:sp>
    </p:spTree>
    <p:extLst>
      <p:ext uri="{BB962C8B-B14F-4D97-AF65-F5344CB8AC3E}">
        <p14:creationId xmlns:p14="http://schemas.microsoft.com/office/powerpoint/2010/main" val="25031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2.4. C</a:t>
            </a:r>
            <a:r>
              <a:rPr lang="en-US" altLang="en-US" sz="4000" dirty="0" smtClean="0">
                <a:ea typeface="新細明體" pitchFamily="18" charset="-120"/>
              </a:rPr>
              <a:t>ommon Mistakes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Using 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instead of 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as equality operator</a:t>
            </a:r>
            <a:endParaRPr lang="en-US" altLang="zh-TW" dirty="0">
              <a:ea typeface="新細明體" pitchFamily="18" charset="-120"/>
            </a:endParaRPr>
          </a:p>
          <a:p>
            <a:pPr lvl="1">
              <a:buNone/>
            </a:pPr>
            <a:endParaRPr lang="en-US" altLang="zh-TW" sz="12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500" dirty="0" smtClean="0">
                <a:ea typeface="新細明體" pitchFamily="18" charset="-120"/>
              </a:rPr>
              <a:t>Variable </a:t>
            </a:r>
            <a:r>
              <a:rPr lang="en-US" altLang="zh-TW" sz="2500" b="1" dirty="0" smtClean="0">
                <a:latin typeface="Consolas" panose="020B0609020204030204" pitchFamily="49" charset="0"/>
                <a:ea typeface="新細明體" pitchFamily="18" charset="-120"/>
              </a:rPr>
              <a:t>a</a:t>
            </a:r>
            <a:r>
              <a:rPr lang="en-US" altLang="zh-TW" sz="2500" dirty="0" smtClean="0">
                <a:ea typeface="新細明體" pitchFamily="18" charset="-120"/>
              </a:rPr>
              <a:t> is assigned 0 and the whole expression is evaluated to 0, and 0 means false.</a:t>
            </a:r>
          </a:p>
          <a:p>
            <a:pPr lvl="1"/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Placing </a:t>
            </a:r>
            <a:r>
              <a:rPr lang="en-US" altLang="zh-TW" sz="2800" dirty="0" smtClean="0">
                <a:ea typeface="新細明體" pitchFamily="18" charset="-120"/>
              </a:rPr>
              <a:t>'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800" dirty="0" smtClean="0">
                <a:ea typeface="新細明體" pitchFamily="18" charset="-120"/>
              </a:rPr>
              <a:t>' </a:t>
            </a:r>
            <a:r>
              <a:rPr lang="en-US" altLang="zh-TW" sz="2800" dirty="0">
                <a:ea typeface="新細明體" pitchFamily="18" charset="-120"/>
              </a:rPr>
              <a:t>after the condition of </a:t>
            </a:r>
            <a:r>
              <a:rPr lang="en-US" altLang="zh-TW" sz="2800" dirty="0" smtClean="0">
                <a:ea typeface="新細明體" pitchFamily="18" charset="-120"/>
              </a:rPr>
              <a:t>an 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800" dirty="0" smtClean="0">
                <a:ea typeface="新細明體" pitchFamily="18" charset="-120"/>
              </a:rPr>
              <a:t> statement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endParaRPr lang="en-US" altLang="zh-TW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2600" y="4526184"/>
            <a:ext cx="32766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(a != 0</a:t>
            </a: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{ 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err="1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526184"/>
            <a:ext cx="32766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(a != 0</a:t>
            </a: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400" b="0" dirty="0" err="1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4059" y="1600200"/>
            <a:ext cx="32766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(a </a:t>
            </a:r>
            <a:r>
              <a:rPr lang="en-US" altLang="zh-TW" sz="24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400" b="0" dirty="0" smtClean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400" b="0" dirty="0" err="1" smtClean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46630" y="4993995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24919" y="5414152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Interpreted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and Logical Operators</a:t>
            </a:r>
          </a:p>
          <a:p>
            <a:endParaRPr lang="en-US" dirty="0" smtClean="0"/>
          </a:p>
          <a:p>
            <a:r>
              <a:rPr lang="en-US" dirty="0" smtClean="0"/>
              <a:t>Selection Control Structure (</a:t>
            </a:r>
            <a:r>
              <a:rPr lang="en-US" b="1" dirty="0" smtClean="0">
                <a:latin typeface="Consolas" pitchFamily="49" charset="0"/>
              </a:rPr>
              <a:t>if-else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958ACFE-A0AD-4B34-8A08-6C1AC60F25AD}" type="slidenum">
              <a:rPr lang="zh-TW" altLang="en-US" b="0" smtClean="0">
                <a:latin typeface="Calibri" panose="020F0502020204030204" pitchFamily="34" charset="0"/>
              </a:rPr>
              <a:pPr/>
              <a:t>20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2.5.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sz="4000" dirty="0" smtClean="0">
                <a:ea typeface="新細明體" pitchFamily="18" charset="-120"/>
              </a:rPr>
              <a:t> Statement (syntax)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01650" y="2008188"/>
            <a:ext cx="3648075" cy="2303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statement_1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statement_2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4341" name="Group 25"/>
          <p:cNvGrpSpPr>
            <a:grpSpLocks/>
          </p:cNvGrpSpPr>
          <p:nvPr/>
        </p:nvGrpSpPr>
        <p:grpSpPr bwMode="auto">
          <a:xfrm>
            <a:off x="4764088" y="1431925"/>
            <a:ext cx="4033837" cy="2854325"/>
            <a:chOff x="3049" y="887"/>
            <a:chExt cx="2541" cy="1798"/>
          </a:xfrm>
        </p:grpSpPr>
        <p:sp>
          <p:nvSpPr>
            <p:cNvPr id="14343" name="AutoShape 6"/>
            <p:cNvSpPr>
              <a:spLocks noChangeArrowheads="1"/>
            </p:cNvSpPr>
            <p:nvPr/>
          </p:nvSpPr>
          <p:spPr bwMode="auto">
            <a:xfrm>
              <a:off x="3904" y="1226"/>
              <a:ext cx="813" cy="48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expr</a:t>
              </a:r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4316" y="887"/>
              <a:ext cx="0" cy="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flipH="1">
              <a:off x="4307" y="2184"/>
              <a:ext cx="0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3803" y="2452"/>
              <a:ext cx="1050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 err="1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next_statement</a:t>
              </a:r>
              <a:endParaRPr lang="en-US" altLang="zh-TW" b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4622" y="1749"/>
              <a:ext cx="968" cy="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statement_1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5082" y="1483"/>
              <a:ext cx="0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5082" y="1991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>
              <a:off x="4307" y="2184"/>
              <a:ext cx="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 flipH="1">
              <a:off x="4525" y="2184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4719" y="126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true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509" y="1241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4719" y="1482"/>
              <a:ext cx="36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3049" y="1749"/>
              <a:ext cx="968" cy="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statement_2</a:t>
              </a:r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3533" y="1458"/>
              <a:ext cx="36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533" y="1458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H="1">
              <a:off x="3533" y="2184"/>
              <a:ext cx="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flipV="1">
              <a:off x="3534" y="2184"/>
              <a:ext cx="4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3533" y="1991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434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4849813"/>
            <a:ext cx="8229600" cy="145891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Allows us to conditionally perform one of two tasks </a:t>
            </a:r>
          </a:p>
        </p:txBody>
      </p:sp>
    </p:spTree>
    <p:extLst>
      <p:ext uri="{BB962C8B-B14F-4D97-AF65-F5344CB8AC3E}">
        <p14:creationId xmlns:p14="http://schemas.microsoft.com/office/powerpoint/2010/main" val="4214379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9A202F4-DB74-4B81-88EC-D581854511CE}" type="slidenum">
              <a:rPr lang="zh-TW" altLang="en-US" b="0" smtClean="0">
                <a:latin typeface="Calibri" panose="020F0502020204030204" pitchFamily="34" charset="0"/>
              </a:rPr>
              <a:pPr/>
              <a:t>21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6" y="152400"/>
            <a:ext cx="9003074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2.5.1. </a:t>
            </a:r>
            <a:r>
              <a:rPr lang="en-US" altLang="zh-TW" sz="4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sz="4000" dirty="0" smtClean="0">
                <a:ea typeface="新細明體" pitchFamily="18" charset="-120"/>
              </a:rPr>
              <a:t> Statement (Example)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57200" y="1239838"/>
            <a:ext cx="8686800" cy="3560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score;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score: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&amp;score);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"Passed!\n"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				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Replaces "if (score &lt; 60)"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"Failed!\n"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"Your score is %d.\n"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1239838"/>
            <a:ext cx="461963" cy="3560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53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0981" y="4953000"/>
            <a:ext cx="8794750" cy="1052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If "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score &gt;= 60</a:t>
            </a:r>
            <a:r>
              <a:rPr lang="en-US" altLang="zh-TW" sz="2400" dirty="0" smtClean="0">
                <a:ea typeface="新細明體" pitchFamily="18" charset="-120"/>
              </a:rPr>
              <a:t>" is true, then "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score &lt; 60</a:t>
            </a:r>
            <a:r>
              <a:rPr lang="en-US" altLang="zh-TW" sz="2400" dirty="0" smtClean="0">
                <a:ea typeface="新細明體" pitchFamily="18" charset="-120"/>
              </a:rPr>
              <a:t>" must be false, and vice versa.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662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4EE11CB-9C58-41BF-ACC8-E2BE520A5FDB}" type="slidenum">
              <a:rPr lang="zh-TW" altLang="en-US" b="0" smtClean="0">
                <a:latin typeface="Calibri" panose="020F0502020204030204" pitchFamily="34" charset="0"/>
              </a:rPr>
              <a:pPr/>
              <a:t>22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2.6. How does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  <a:r>
              <a:rPr lang="en-US" altLang="zh-TW" dirty="0" smtClean="0">
                <a:ea typeface="新細明體" pitchFamily="18" charset="-120"/>
              </a:rPr>
              <a:t> pair with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?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39750" y="1067594"/>
            <a:ext cx="3494088" cy="188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4994275" y="1067594"/>
            <a:ext cx="3417888" cy="188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4994275" y="3026569"/>
            <a:ext cx="3417888" cy="2227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{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39750" y="3026569"/>
            <a:ext cx="3494088" cy="2227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{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309563" y="1605757"/>
            <a:ext cx="2682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>
            <a:off x="309563" y="1605757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>
            <a:off x="309563" y="2296319"/>
            <a:ext cx="2682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4" name="Line 10"/>
          <p:cNvSpPr>
            <a:spLocks noChangeShapeType="1"/>
          </p:cNvSpPr>
          <p:nvPr/>
        </p:nvSpPr>
        <p:spPr bwMode="auto">
          <a:xfrm>
            <a:off x="5340350" y="1643857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5" name="Line 11"/>
          <p:cNvSpPr>
            <a:spLocks noChangeShapeType="1"/>
          </p:cNvSpPr>
          <p:nvPr/>
        </p:nvSpPr>
        <p:spPr bwMode="auto">
          <a:xfrm>
            <a:off x="5340350" y="1643857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6" name="Line 12"/>
          <p:cNvSpPr>
            <a:spLocks noChangeShapeType="1"/>
          </p:cNvSpPr>
          <p:nvPr/>
        </p:nvSpPr>
        <p:spPr bwMode="auto">
          <a:xfrm>
            <a:off x="5340350" y="2334419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7" name="Line 13"/>
          <p:cNvSpPr>
            <a:spLocks noChangeShapeType="1"/>
          </p:cNvSpPr>
          <p:nvPr/>
        </p:nvSpPr>
        <p:spPr bwMode="auto">
          <a:xfrm>
            <a:off x="923925" y="3602832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8" name="Line 14"/>
          <p:cNvSpPr>
            <a:spLocks noChangeShapeType="1"/>
          </p:cNvSpPr>
          <p:nvPr/>
        </p:nvSpPr>
        <p:spPr bwMode="auto">
          <a:xfrm>
            <a:off x="923925" y="3602832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9" name="Line 15"/>
          <p:cNvSpPr>
            <a:spLocks noChangeShapeType="1"/>
          </p:cNvSpPr>
          <p:nvPr/>
        </p:nvSpPr>
        <p:spPr bwMode="auto">
          <a:xfrm>
            <a:off x="923925" y="4293394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0" name="Line 16"/>
          <p:cNvSpPr>
            <a:spLocks noChangeShapeType="1"/>
          </p:cNvSpPr>
          <p:nvPr/>
        </p:nvSpPr>
        <p:spPr bwMode="auto">
          <a:xfrm>
            <a:off x="4764088" y="3256757"/>
            <a:ext cx="268287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1" name="Line 17"/>
          <p:cNvSpPr>
            <a:spLocks noChangeShapeType="1"/>
          </p:cNvSpPr>
          <p:nvPr/>
        </p:nvSpPr>
        <p:spPr bwMode="auto">
          <a:xfrm>
            <a:off x="4764088" y="3256757"/>
            <a:ext cx="0" cy="1344612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2" name="Line 18"/>
          <p:cNvSpPr>
            <a:spLocks noChangeShapeType="1"/>
          </p:cNvSpPr>
          <p:nvPr/>
        </p:nvSpPr>
        <p:spPr bwMode="auto">
          <a:xfrm>
            <a:off x="4764088" y="4601369"/>
            <a:ext cx="268287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399" y="5253832"/>
            <a:ext cx="8817769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An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else</a:t>
            </a:r>
            <a:r>
              <a:rPr lang="en-US" altLang="zh-TW" sz="2800" dirty="0">
                <a:ea typeface="新細明體" pitchFamily="18" charset="-120"/>
              </a:rPr>
              <a:t> statement attaches to the nearest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that has not been paired with an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else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106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nimBg="1"/>
      <p:bldP spid="466949" grpId="0" animBg="1"/>
      <p:bldP spid="466950" grpId="0" animBg="1"/>
      <p:bldP spid="466951" grpId="0" animBg="1"/>
      <p:bldP spid="466952" grpId="0" animBg="1"/>
      <p:bldP spid="466953" grpId="0" animBg="1"/>
      <p:bldP spid="466954" grpId="0" animBg="1"/>
      <p:bldP spid="466955" grpId="0" animBg="1"/>
      <p:bldP spid="466956" grpId="0" animBg="1"/>
      <p:bldP spid="466957" grpId="0" animBg="1"/>
      <p:bldP spid="466958" grpId="0" animBg="1"/>
      <p:bldP spid="466959" grpId="0" animBg="1"/>
      <p:bldP spid="466960" grpId="0" animBg="1"/>
      <p:bldP spid="466961" grpId="0" animBg="1"/>
      <p:bldP spid="4669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1505870-E23B-4850-8796-B0EE552BAC42}" type="slidenum">
              <a:rPr lang="zh-TW" altLang="en-US" b="0" smtClean="0">
                <a:latin typeface="Calibri" panose="020F0502020204030204" pitchFamily="34" charset="0"/>
              </a:rPr>
              <a:pPr/>
              <a:t>23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2.7. Conditionally performing 1 of N tasks</a:t>
            </a:r>
            <a:endParaRPr lang="zh-TW" altLang="en-US" sz="4000" dirty="0" smtClean="0">
              <a:ea typeface="新細明體" pitchFamily="18" charset="-120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9838"/>
            <a:ext cx="8534400" cy="48910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 only branches two ways. How do we </a:t>
            </a:r>
            <a:r>
              <a:rPr lang="en-US" altLang="zh-TW" u="sng" dirty="0" smtClean="0">
                <a:ea typeface="新細明體" pitchFamily="18" charset="-120"/>
              </a:rPr>
              <a:t>branch multiple ways</a:t>
            </a:r>
            <a:r>
              <a:rPr lang="en-US" altLang="zh-TW" dirty="0" smtClean="0">
                <a:ea typeface="新細明體" pitchFamily="18" charset="-120"/>
              </a:rPr>
              <a:t>?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Example: Ask the user for three choices and perform one of three tasks accordingly?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Solution: Use multiple </a:t>
            </a:r>
            <a:r>
              <a:rPr lang="en-US" altLang="zh-TW" b="1" dirty="0" smtClean="0"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statements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45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0B4FC64-75CE-4FE6-8C73-00D8E1C88E0C}" type="slidenum">
              <a:rPr lang="zh-TW" altLang="en-US" b="0" smtClean="0">
                <a:latin typeface="Calibri" panose="020F0502020204030204" pitchFamily="34" charset="0"/>
              </a:rPr>
              <a:pPr/>
              <a:t>24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2225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2.7. Conditionally performing 1 of N tasks (Version 1)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choice (1-3):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#1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#3</a:t>
            </a: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4418013" y="3487738"/>
            <a:ext cx="4570412" cy="2035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Observation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: In this example, the conditions are </a:t>
            </a:r>
            <a:r>
              <a:rPr lang="en-US" altLang="zh-TW" sz="2400" b="0" u="sng" dirty="0">
                <a:latin typeface="Calibri" panose="020F0502020204030204" pitchFamily="34" charset="0"/>
                <a:ea typeface="新細明體" pitchFamily="18" charset="-120"/>
              </a:rPr>
              <a:t>exclusive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  <a:p>
            <a:pPr eaLnBrk="1" hangingPunct="1"/>
            <a:endParaRPr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If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choice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is 1, there is no need to check if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choice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is 2 or 3.</a:t>
            </a:r>
          </a:p>
        </p:txBody>
      </p:sp>
    </p:spTree>
    <p:extLst>
      <p:ext uri="{BB962C8B-B14F-4D97-AF65-F5344CB8AC3E}">
        <p14:creationId xmlns:p14="http://schemas.microsoft.com/office/powerpoint/2010/main" val="3345976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9715022-D870-4850-9F62-9A015A8675D4}" type="slidenum">
              <a:rPr lang="zh-TW" altLang="en-US" b="0" smtClean="0">
                <a:latin typeface="Calibri" panose="020F0502020204030204" pitchFamily="34" charset="0"/>
              </a:rPr>
              <a:pPr/>
              <a:t>25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533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Carry out task #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8921263" cy="8382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2.7. 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Conditionally performing 1 of N tasks (Version </a:t>
            </a:r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2a)</a:t>
            </a:r>
            <a:endParaRPr lang="en-US" dirty="0"/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5302250" y="3103563"/>
            <a:ext cx="306388" cy="3221037"/>
          </a:xfrm>
          <a:prstGeom prst="rightBrace">
            <a:avLst>
              <a:gd name="adj1" fmla="val 752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992813" y="3103563"/>
            <a:ext cx="2995612" cy="2419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Also known as </a:t>
            </a:r>
            <a:r>
              <a:rPr lang="en-US" altLang="zh-TW" sz="2400" b="0" i="1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nested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i="1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if-else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statements (i.e., if-else statements within if-else statements)</a:t>
            </a:r>
          </a:p>
        </p:txBody>
      </p:sp>
    </p:spTree>
    <p:extLst>
      <p:ext uri="{BB962C8B-B14F-4D97-AF65-F5344CB8AC3E}">
        <p14:creationId xmlns:p14="http://schemas.microsoft.com/office/powerpoint/2010/main" val="1996349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9715022-D870-4850-9F62-9A015A8675D4}" type="slidenum">
              <a:rPr lang="zh-TW" altLang="en-US" b="0" smtClean="0">
                <a:latin typeface="Calibri" panose="020F0502020204030204" pitchFamily="34" charset="0"/>
              </a:rPr>
              <a:pPr/>
              <a:t>26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  <a:endParaRPr lang="en-US" altLang="zh-TW" sz="2000" b="0" dirty="0">
              <a:solidFill>
                <a:srgbClr val="CC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if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//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Carry out task #3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5410200" y="3217863"/>
            <a:ext cx="3581401" cy="2611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An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statement or an </a:t>
            </a:r>
            <a:r>
              <a:rPr lang="en-US" altLang="zh-TW" sz="24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statement is treated as </a:t>
            </a:r>
            <a:r>
              <a:rPr lang="en-US" altLang="zh-TW" sz="2400" b="0" u="sng" dirty="0" smtClean="0">
                <a:latin typeface="Calibri" panose="020F0502020204030204" pitchFamily="34" charset="0"/>
                <a:ea typeface="新細明體" pitchFamily="18" charset="-120"/>
              </a:rPr>
              <a:t>one statement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. Therefore,  the { … } surrounding the inner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 statements are optional.</a:t>
            </a:r>
            <a:endParaRPr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8921263" cy="8382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2.7. 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Conditionally performing 1 of N tasks (Version </a:t>
            </a:r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2b)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1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F6A96ED-18B0-4C9D-A418-E77421EA186F}" type="slidenum">
              <a:rPr lang="zh-TW" altLang="en-US" b="0" smtClean="0">
                <a:latin typeface="Calibri" panose="020F0502020204030204" pitchFamily="34" charset="0"/>
              </a:rPr>
              <a:pPr/>
              <a:t>27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6025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2.7. Conditionally performing 1 of N tasks (Version 2c)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#3</a:t>
            </a:r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5992813" y="4571999"/>
            <a:ext cx="2995612" cy="950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Different style of </a:t>
            </a:r>
            <a:r>
              <a:rPr lang="en-US" altLang="zh-TW" sz="2400" b="0" dirty="0" smtClean="0">
                <a:latin typeface="Calibri" panose="020F0502020204030204" pitchFamily="34" charset="0"/>
                <a:ea typeface="新細明體" pitchFamily="18" charset="-120"/>
              </a:rPr>
              <a:t>indentation.</a:t>
            </a:r>
            <a:endParaRPr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220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Operators and Logical Operators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&lt;=,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if-else statement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Nested if-else statement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1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3 Structured Program Development in C</a:t>
            </a:r>
          </a:p>
          <a:p>
            <a:pPr lvl="1"/>
            <a:r>
              <a:rPr lang="en-US" dirty="0"/>
              <a:t>Sections </a:t>
            </a:r>
            <a:r>
              <a:rPr lang="en-US" dirty="0" smtClean="0"/>
              <a:t>3.4, 3.5, 3.6</a:t>
            </a:r>
            <a:endParaRPr lang="en-US" dirty="0"/>
          </a:p>
          <a:p>
            <a:r>
              <a:rPr lang="en-US" dirty="0" smtClean="0"/>
              <a:t>Chapter 4 C Program Control</a:t>
            </a:r>
            <a:endParaRPr lang="en-US" dirty="0" smtClean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4.10, 4.11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61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Boolean</a:t>
            </a:r>
            <a:r>
              <a:rPr lang="en-US" b="1" dirty="0" smtClean="0"/>
              <a:t>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70C0"/>
                </a:solidFill>
              </a:rPr>
              <a:t>Boolean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data type is a data type that has two values (usually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r>
              <a:rPr lang="en-US" dirty="0" smtClean="0"/>
              <a:t>C language </a:t>
            </a:r>
            <a:r>
              <a:rPr lang="en-US" u="sng" dirty="0" smtClean="0"/>
              <a:t>does not</a:t>
            </a:r>
            <a:r>
              <a:rPr lang="en-US" dirty="0" smtClean="0"/>
              <a:t> have a Boolean data type.</a:t>
            </a:r>
          </a:p>
          <a:p>
            <a:endParaRPr lang="en-US" dirty="0"/>
          </a:p>
          <a:p>
            <a:r>
              <a:rPr lang="en-US" dirty="0" smtClean="0"/>
              <a:t>C language treats </a:t>
            </a:r>
            <a:r>
              <a:rPr lang="en-US" u="sng" dirty="0" smtClean="0"/>
              <a:t>zero as false</a:t>
            </a:r>
            <a:r>
              <a:rPr lang="en-US" dirty="0" smtClean="0"/>
              <a:t> and </a:t>
            </a:r>
            <a:r>
              <a:rPr lang="en-US" u="sng" dirty="0" smtClean="0"/>
              <a:t>non-zero as true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Boolean expression in C language evaluates to either 0 (false) or 1 (true).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0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9BC6667-02FA-4EB9-8E4C-BF393235DDC1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b="1" dirty="0" smtClean="0">
                <a:ea typeface="新細明體" pitchFamily="18" charset="-120"/>
              </a:rPr>
              <a:t>1. Relational Operators</a:t>
            </a:r>
          </a:p>
        </p:txBody>
      </p:sp>
      <p:graphicFrame>
        <p:nvGraphicFramePr>
          <p:cNvPr id="414838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4869"/>
              </p:ext>
            </p:extLst>
          </p:nvPr>
        </p:nvGraphicFramePr>
        <p:xfrm>
          <a:off x="269875" y="1585913"/>
          <a:ext cx="8642350" cy="356616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Meanings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 ==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x is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equal to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 !=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x is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not equal to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Relational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 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x is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greater than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y &lt;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y is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less than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 &gt;=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x is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greater than or equal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to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y &lt;= 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y is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less than or equal to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68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116561F-2C76-421A-8160-9362DF42FAB4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1.1. Results of Comparison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51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result of a comparison is either 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800" dirty="0" smtClean="0">
                <a:ea typeface="新細明體" pitchFamily="18" charset="-120"/>
              </a:rPr>
              <a:t> (false) or 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dirty="0" smtClean="0">
                <a:ea typeface="新細明體" pitchFamily="18" charset="-120"/>
              </a:rPr>
              <a:t> (true).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Suppose </a:t>
            </a:r>
            <a:r>
              <a:rPr lang="en-US" altLang="zh-TW" sz="2800" b="1" dirty="0" smtClean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800" dirty="0" smtClean="0">
                <a:ea typeface="新細明體" pitchFamily="18" charset="-120"/>
              </a:rPr>
              <a:t> and </a:t>
            </a:r>
            <a:r>
              <a:rPr lang="en-US" altLang="zh-TW" sz="2800" b="1" dirty="0" smtClean="0"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800" dirty="0" smtClean="0">
                <a:ea typeface="新細明體" pitchFamily="18" charset="-120"/>
              </a:rPr>
              <a:t> are declared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0, y = 100;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x &gt; 10					</a:t>
            </a:r>
            <a:r>
              <a:rPr lang="en-US" altLang="zh-TW" sz="25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	0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	y &gt;= (x + 100)				1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8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	100 == (x + y)				1</a:t>
            </a:r>
          </a:p>
        </p:txBody>
      </p:sp>
    </p:spTree>
    <p:extLst>
      <p:ext uri="{BB962C8B-B14F-4D97-AF65-F5344CB8AC3E}">
        <p14:creationId xmlns:p14="http://schemas.microsoft.com/office/powerpoint/2010/main" val="173092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6B66-BAFB-47A0-8448-025479171691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1.2. Logical Operators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 sz="2800" dirty="0">
                <a:ea typeface="新細明體" pitchFamily="18" charset="-120"/>
              </a:rPr>
              <a:t>		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(Not)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   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(And)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||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(Or)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</a:p>
          <a:p>
            <a:r>
              <a:rPr lang="en-US" altLang="zh-TW" sz="2800" dirty="0">
                <a:ea typeface="新細明體" pitchFamily="18" charset="-120"/>
              </a:rPr>
              <a:t>Operator 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is unary, taking only one operand.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Operators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||</a:t>
            </a:r>
            <a:r>
              <a:rPr lang="en-US" altLang="zh-TW" sz="2800" dirty="0">
                <a:ea typeface="新細明體" pitchFamily="18" charset="-120"/>
              </a:rPr>
              <a:t> are binary, taking two operands.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All logical operators yield </a:t>
            </a:r>
            <a:r>
              <a:rPr lang="en-US" altLang="zh-TW" sz="2800" dirty="0">
                <a:ea typeface="新細明體" pitchFamily="18" charset="-120"/>
              </a:rPr>
              <a:t>either 1 (true) or 0 (false</a:t>
            </a:r>
            <a:r>
              <a:rPr lang="en-US" altLang="zh-TW" sz="2800" dirty="0" smtClean="0">
                <a:ea typeface="新細明體" pitchFamily="18" charset="-120"/>
              </a:rPr>
              <a:t>).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075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9073662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1.2.1. Evaluating Logical AND operator (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267075"/>
            <a:ext cx="8305800" cy="2905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The result is true only when both operands are true.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e.g., to express "x is positive and x is less than 10",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		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0) &amp;&amp; (x &lt; 10)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US" altLang="zh-TW" sz="2000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 smtClean="0">
              <a:ea typeface="新細明體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00723"/>
              </p:ext>
            </p:extLst>
          </p:nvPr>
        </p:nvGraphicFramePr>
        <p:xfrm>
          <a:off x="1524000" y="10668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&amp;&amp; 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29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1.2.2. Evaluating Logical OR operator (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267075"/>
            <a:ext cx="8305800" cy="2905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If any of </a:t>
            </a:r>
            <a:r>
              <a:rPr lang="en-US" altLang="zh-TW" sz="2800" dirty="0">
                <a:ea typeface="新細明體" pitchFamily="18" charset="-120"/>
              </a:rPr>
              <a:t>the </a:t>
            </a:r>
            <a:r>
              <a:rPr lang="en-US" altLang="zh-TW" sz="2800" dirty="0" smtClean="0">
                <a:ea typeface="新細明體" pitchFamily="18" charset="-120"/>
              </a:rPr>
              <a:t>operands is true, the result is true.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e.g., to express "x is equal to 2 or </a:t>
            </a:r>
            <a:r>
              <a:rPr lang="en-US" altLang="zh-CN" sz="2800" dirty="0" smtClean="0">
                <a:ea typeface="新細明體" pitchFamily="18" charset="-120"/>
              </a:rPr>
              <a:t>3</a:t>
            </a:r>
            <a:r>
              <a:rPr lang="en-US" altLang="zh-TW" sz="2800" dirty="0" smtClean="0">
                <a:ea typeface="新細明體" pitchFamily="18" charset="-120"/>
              </a:rPr>
              <a:t>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		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</a:t>
            </a:r>
            <a:r>
              <a:rPr lang="en-US" altLang="zh-CN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==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CN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|| (x == 3)</a:t>
            </a:r>
            <a:endParaRPr lang="en-US" altLang="zh-TW" sz="2400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 smtClean="0">
              <a:ea typeface="新細明體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5894"/>
              </p:ext>
            </p:extLst>
          </p:nvPr>
        </p:nvGraphicFramePr>
        <p:xfrm>
          <a:off x="1524000" y="10668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|| 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0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1.2.3. Evaluating Logical NOT operator 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26975"/>
              </p:ext>
            </p:extLst>
          </p:nvPr>
        </p:nvGraphicFramePr>
        <p:xfrm>
          <a:off x="2514600" y="1219200"/>
          <a:ext cx="406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2667001"/>
            <a:ext cx="8305800" cy="3505200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e.g., to express "x is not a positive number",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 smtClean="0">
                <a:ea typeface="新細明體" pitchFamily="18" charset="-120"/>
              </a:rPr>
              <a:t>			!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 smtClean="0">
              <a:ea typeface="新細明體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503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1924</Words>
  <Application>Microsoft Office PowerPoint</Application>
  <PresentationFormat>On-screen Show (4:3)</PresentationFormat>
  <Paragraphs>469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Control Structures (Part 1)</vt:lpstr>
      <vt:lpstr>Outline</vt:lpstr>
      <vt:lpstr>Boolean Type</vt:lpstr>
      <vt:lpstr>1. Relational Operators</vt:lpstr>
      <vt:lpstr>1.1. Results of Comparison</vt:lpstr>
      <vt:lpstr>1.2. Logical Operators</vt:lpstr>
      <vt:lpstr>1.2.1. Evaluating Logical AND operator (&amp;&amp;)</vt:lpstr>
      <vt:lpstr>1.2.2. Evaluating Logical OR operator (||)</vt:lpstr>
      <vt:lpstr>1.2.3. Evaluating Logical NOT operator (!)</vt:lpstr>
      <vt:lpstr>1.3. Operand to Logical Expressions</vt:lpstr>
      <vt:lpstr>1.4. Operator precedence and associativity</vt:lpstr>
      <vt:lpstr>Exercise: Evaluating Boolean Expressions</vt:lpstr>
      <vt:lpstr>Example: Expressing Conditions Note: In this exercise. x and y are variables of type int.</vt:lpstr>
      <vt:lpstr>Exercise: Expressing Conditions Note: In this examples. x, y, and z are variables of type int.</vt:lpstr>
      <vt:lpstr>2. if Statement (syntax)</vt:lpstr>
      <vt:lpstr>2.1. if Statement (Example)</vt:lpstr>
      <vt:lpstr>2.2. Indentation</vt:lpstr>
      <vt:lpstr>2.3. Compound Statement</vt:lpstr>
      <vt:lpstr>2.4. Common Mistakes</vt:lpstr>
      <vt:lpstr>2.5. if-else Statement (syntax)</vt:lpstr>
      <vt:lpstr>2.5.1. if-else Statement (Example)</vt:lpstr>
      <vt:lpstr>2.6. How does else pair with if?</vt:lpstr>
      <vt:lpstr>2.7. Conditionally performing 1 of N tasks</vt:lpstr>
      <vt:lpstr>2.7. Conditionally performing 1 of N tasks (Version 1)</vt:lpstr>
      <vt:lpstr>2.7. Conditionally performing 1 of N tasks (Version 2a)</vt:lpstr>
      <vt:lpstr>2.7. Conditionally performing 1 of N tasks (Version 2b)</vt:lpstr>
      <vt:lpstr>2.7. Conditionally performing 1 of N tasks (Version 2c)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208</cp:revision>
  <dcterms:created xsi:type="dcterms:W3CDTF">2011-07-19T12:51:33Z</dcterms:created>
  <dcterms:modified xsi:type="dcterms:W3CDTF">2016-09-20T10:05:17Z</dcterms:modified>
</cp:coreProperties>
</file>