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7" r:id="rId3"/>
    <p:sldId id="299" r:id="rId4"/>
    <p:sldId id="298" r:id="rId5"/>
    <p:sldId id="294" r:id="rId6"/>
    <p:sldId id="295" r:id="rId7"/>
    <p:sldId id="296" r:id="rId8"/>
    <p:sldId id="300" r:id="rId9"/>
    <p:sldId id="288" r:id="rId10"/>
    <p:sldId id="289" r:id="rId11"/>
    <p:sldId id="290" r:id="rId12"/>
    <p:sldId id="291" r:id="rId13"/>
  </p:sldIdLst>
  <p:sldSz cx="9144000" cy="6858000" type="screen4x3"/>
  <p:notesSz cx="6858000" cy="9144000"/>
  <p:embeddedFontLst>
    <p:embeddedFont>
      <p:font typeface="新細明體" panose="02020500000000000000" pitchFamily="18" charset="-120"/>
      <p:regular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7125" autoAdjust="0"/>
  </p:normalViewPr>
  <p:slideViewPr>
    <p:cSldViewPr>
      <p:cViewPr>
        <p:scale>
          <a:sx n="75" d="100"/>
          <a:sy n="75" d="100"/>
        </p:scale>
        <p:origin x="-77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5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14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03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91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5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1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03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0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9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24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32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5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3820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Examples</a:t>
            </a:r>
            <a:br>
              <a:rPr lang="en-US" b="1" dirty="0" smtClean="0"/>
            </a:br>
            <a:r>
              <a:rPr lang="en-US" b="1" dirty="0" smtClean="0"/>
              <a:t>Using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endParaRPr lang="en-US" altLang="zh-TW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4E6D7E39-36E5-4326-A96A-99B52BB108A5}" type="slidenum">
              <a:rPr lang="zh-TW" altLang="en-US" b="0" smtClean="0"/>
              <a:pPr/>
              <a:t>10</a:t>
            </a:fld>
            <a:endParaRPr lang="en-US" altLang="zh-TW" b="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165100"/>
            <a:ext cx="8229600" cy="49847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4000" dirty="0" smtClean="0">
                <a:ea typeface="新細明體" pitchFamily="18" charset="-120"/>
              </a:rPr>
              <a:t>Example 3: Solution #1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61963" y="741363"/>
            <a:ext cx="8682037" cy="545226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x, y, z;				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To store input values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d%d%d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&amp;x, &amp;y, &amp;z);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(x &lt;= y &amp;&amp; y &lt;= z)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%d %d\n"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x, y, z);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(x &lt;= z &amp;&amp; z &lt;= y)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%d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x,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z, y);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...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(z &lt;= x &amp;&amp; x &lt;= y)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%d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z, x, y);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%d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z,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y,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741363"/>
            <a:ext cx="461963" cy="545226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673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EA38AE94-3EE3-4D08-BE7D-DB9C05868FC7}" type="slidenum">
              <a:rPr lang="zh-TW" altLang="en-US" b="0" smtClean="0"/>
              <a:pPr/>
              <a:t>11</a:t>
            </a:fld>
            <a:endParaRPr lang="en-US" altLang="zh-TW" b="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65100"/>
            <a:ext cx="8839200" cy="498475"/>
          </a:xfrm>
        </p:spPr>
        <p:txBody>
          <a:bodyPr>
            <a:noAutofit/>
          </a:bodyPr>
          <a:lstStyle/>
          <a:p>
            <a:r>
              <a:rPr lang="en-US" altLang="zh-TW" sz="3200" dirty="0">
                <a:solidFill>
                  <a:prstClr val="black"/>
                </a:solidFill>
                <a:ea typeface="新細明體" pitchFamily="18" charset="-120"/>
              </a:rPr>
              <a:t>Example </a:t>
            </a:r>
            <a:r>
              <a:rPr lang="en-US" altLang="zh-TW" sz="3200" dirty="0" smtClean="0">
                <a:solidFill>
                  <a:prstClr val="black"/>
                </a:solidFill>
                <a:ea typeface="新細明體" pitchFamily="18" charset="-120"/>
              </a:rPr>
              <a:t>3: </a:t>
            </a:r>
            <a:r>
              <a:rPr lang="en-US" altLang="zh-TW" sz="3200" dirty="0">
                <a:solidFill>
                  <a:prstClr val="black"/>
                </a:solidFill>
                <a:ea typeface="新細明體" pitchFamily="18" charset="-120"/>
              </a:rPr>
              <a:t>Solution #</a:t>
            </a:r>
            <a:r>
              <a:rPr lang="en-US" altLang="zh-TW" sz="3200" dirty="0" smtClean="0">
                <a:solidFill>
                  <a:prstClr val="black"/>
                </a:solidFill>
                <a:ea typeface="新細明體" pitchFamily="18" charset="-120"/>
              </a:rPr>
              <a:t>1 (Broken implementation)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61963" y="741362"/>
            <a:ext cx="8682037" cy="55070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x, y, z;				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To store input values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d%d%d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&amp;x, &amp;y, &amp;z);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(x &lt;= y &amp;&amp; y &lt;= z)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%d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x, y, z);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(x &lt;= z &amp;&amp; z &lt;= y)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%d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x, z, y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(y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&lt;=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&amp;&amp; x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&lt;= z)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%d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y, x,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z);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(y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&lt;= z &amp;&amp; z &lt;=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x)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%d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y,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z,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(z &lt;= x &amp;&amp; x &lt;= y)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%d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z, x, y);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(z &lt;=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&amp;&amp;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&lt;=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x)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%d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z, y, x);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741363"/>
            <a:ext cx="461963" cy="550703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9" name="Rectangle 23"/>
          <p:cNvSpPr txBox="1">
            <a:spLocks noChangeArrowheads="1"/>
          </p:cNvSpPr>
          <p:nvPr/>
        </p:nvSpPr>
        <p:spPr bwMode="auto">
          <a:xfrm>
            <a:off x="5562600" y="1752600"/>
            <a:ext cx="34290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TW" sz="2400" b="0" kern="0" dirty="0" smtClean="0">
                <a:latin typeface="+mn-lt"/>
                <a:ea typeface="新細明體" pitchFamily="18" charset="-120"/>
                <a:cs typeface="+mn-cs"/>
              </a:rPr>
              <a:t>Without using "else", this implementation would produce multiple output when two or more input have the same value.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defRPr/>
            </a:pPr>
            <a:endParaRPr lang="en-US" altLang="zh-TW" sz="2400" kern="0" dirty="0">
              <a:ea typeface="新細明體" pitchFamily="18" charset="-12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TW" sz="2400" b="0" kern="0" dirty="0" smtClean="0">
                <a:latin typeface="+mn-lt"/>
                <a:ea typeface="新細明體" pitchFamily="18" charset="-120"/>
                <a:cs typeface="+mn-cs"/>
              </a:rPr>
              <a:t>e.g., when x, y, z are all 6, the output "6 6 6" would appear six times.</a:t>
            </a:r>
          </a:p>
        </p:txBody>
      </p:sp>
    </p:spTree>
    <p:extLst>
      <p:ext uri="{BB962C8B-B14F-4D97-AF65-F5344CB8AC3E}">
        <p14:creationId xmlns:p14="http://schemas.microsoft.com/office/powerpoint/2010/main" val="1460705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696E923A-809A-4E63-875F-31D354D618CD}" type="slidenum">
              <a:rPr lang="zh-TW" altLang="en-US" b="0" smtClean="0"/>
              <a:pPr/>
              <a:t>12</a:t>
            </a:fld>
            <a:endParaRPr lang="en-US" altLang="zh-TW" b="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165100"/>
            <a:ext cx="8229600" cy="498475"/>
          </a:xfrm>
        </p:spPr>
        <p:txBody>
          <a:bodyPr>
            <a:noAutofit/>
          </a:bodyPr>
          <a:lstStyle/>
          <a:p>
            <a:r>
              <a:rPr lang="en-US" altLang="zh-TW" sz="4000" dirty="0">
                <a:solidFill>
                  <a:prstClr val="black"/>
                </a:solidFill>
                <a:ea typeface="新細明體" pitchFamily="18" charset="-120"/>
              </a:rPr>
              <a:t>Example </a:t>
            </a:r>
            <a:r>
              <a:rPr lang="en-US" altLang="zh-TW" sz="4000" dirty="0" smtClean="0">
                <a:solidFill>
                  <a:prstClr val="black"/>
                </a:solidFill>
                <a:ea typeface="新細明體" pitchFamily="18" charset="-120"/>
              </a:rPr>
              <a:t>3: </a:t>
            </a:r>
            <a:r>
              <a:rPr lang="en-US" altLang="zh-TW" sz="4000" dirty="0">
                <a:solidFill>
                  <a:prstClr val="black"/>
                </a:solidFill>
                <a:ea typeface="新細明體" pitchFamily="18" charset="-120"/>
              </a:rPr>
              <a:t>Solution </a:t>
            </a:r>
            <a:r>
              <a:rPr lang="en-US" altLang="zh-TW" sz="4000" dirty="0" smtClean="0">
                <a:solidFill>
                  <a:prstClr val="black"/>
                </a:solidFill>
                <a:ea typeface="新細明體" pitchFamily="18" charset="-120"/>
              </a:rPr>
              <a:t>#2</a:t>
            </a:r>
            <a:endParaRPr lang="en-US" altLang="zh-TW" sz="2000" dirty="0" smtClean="0">
              <a:ea typeface="新細明體" pitchFamily="18" charset="-12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61963" y="741363"/>
            <a:ext cx="8682037" cy="57594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x, y, z,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d%d%d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&amp;x, &amp;y, &amp;z);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First, make sure x holds the smallest value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(x &gt; y)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{                   </a:t>
            </a:r>
            <a:r>
              <a:rPr lang="en-US" altLang="zh-TW" sz="2000" b="0" dirty="0" smtClean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 y is smaller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x; x = y; y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    </a:t>
            </a:r>
            <a:r>
              <a:rPr lang="en-US" altLang="zh-TW" sz="2000" b="0" dirty="0" smtClean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swap x and 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(x &gt; z)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{                   </a:t>
            </a:r>
            <a:r>
              <a:rPr lang="en-US" altLang="zh-TW" sz="2000" b="0" dirty="0" smtClean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If z is even smaller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x; x = z; z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    </a:t>
            </a:r>
            <a:r>
              <a:rPr lang="en-US" altLang="zh-TW" sz="2000" b="0" dirty="0" smtClean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swap x and z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Next, make sure y &lt;= z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(y &gt; z)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{                  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If </a:t>
            </a:r>
            <a:r>
              <a:rPr lang="en-US" altLang="zh-TW" sz="2000" b="0" dirty="0" smtClean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z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is smaller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y; y = z; z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    </a:t>
            </a:r>
            <a:r>
              <a:rPr lang="en-US" altLang="zh-TW" sz="2000" b="0" dirty="0" smtClean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swap y and z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%d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x, y, z);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741363"/>
            <a:ext cx="461963" cy="57594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506324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 1:  </a:t>
            </a:r>
            <a:r>
              <a:rPr lang="en-US" dirty="0" smtClean="0"/>
              <a:t>Computing square root</a:t>
            </a:r>
          </a:p>
          <a:p>
            <a:endParaRPr lang="en-US" b="1" dirty="0"/>
          </a:p>
          <a:p>
            <a:r>
              <a:rPr lang="en-US" b="1" dirty="0" smtClean="0"/>
              <a:t>Example </a:t>
            </a:r>
            <a:r>
              <a:rPr lang="en-US" b="1" dirty="0"/>
              <a:t>2</a:t>
            </a:r>
            <a:r>
              <a:rPr lang="en-US" dirty="0" smtClean="0"/>
              <a:t>: Finding number of real roots of a quadratic equation.</a:t>
            </a:r>
          </a:p>
          <a:p>
            <a:endParaRPr lang="en-US" dirty="0"/>
          </a:p>
          <a:p>
            <a:r>
              <a:rPr lang="en-US" b="1" dirty="0" smtClean="0"/>
              <a:t>Example 3</a:t>
            </a:r>
            <a:r>
              <a:rPr lang="en-US" dirty="0" smtClean="0"/>
              <a:t>: Output three numbers in non-descending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5113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4FC9AF29-6558-42F2-9959-8C49E1C8CDCB}" type="slidenum">
              <a:rPr lang="zh-TW" altLang="en-US" b="0" smtClean="0"/>
              <a:pPr/>
              <a:t>3</a:t>
            </a:fld>
            <a:endParaRPr lang="en-US" altLang="zh-TW" b="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5100"/>
            <a:ext cx="8610600" cy="7493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3600" b="1" dirty="0" smtClean="0">
                <a:ea typeface="新細明體" pitchFamily="18" charset="-120"/>
              </a:rPr>
              <a:t>Example 1</a:t>
            </a:r>
            <a:endParaRPr lang="en-US" altLang="zh-TW" sz="3600" dirty="0" smtClean="0">
              <a:ea typeface="新細明體" pitchFamily="18" charset="-12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066799"/>
            <a:ext cx="8526463" cy="54340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b="1" dirty="0" smtClean="0">
                <a:ea typeface="新細明體" pitchFamily="18" charset="-120"/>
              </a:rPr>
              <a:t>Objective:</a:t>
            </a:r>
            <a:r>
              <a:rPr lang="en-US" altLang="zh-TW" sz="2800" dirty="0" smtClean="0">
                <a:ea typeface="新細明體" pitchFamily="18" charset="-120"/>
              </a:rPr>
              <a:t> To write a program to output the square root of a number.</a:t>
            </a:r>
          </a:p>
          <a:p>
            <a:pPr eaLnBrk="1" hangingPunct="1"/>
            <a:endParaRPr lang="en-US" altLang="zh-TW" sz="2800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sz="2800" dirty="0" smtClean="0">
                <a:ea typeface="新細明體" pitchFamily="18" charset="-120"/>
                <a:sym typeface="Wingdings" pitchFamily="2" charset="2"/>
              </a:rPr>
              <a:t>This example illustrates also how to use a pre-defined function to compute the square root of a number.</a:t>
            </a:r>
            <a:endParaRPr lang="en-US" altLang="zh-TW" sz="2400" dirty="0" smtClean="0">
              <a:ea typeface="新細明體" pitchFamily="18" charset="-120"/>
              <a:sym typeface="Wingdings" pitchFamily="2" charset="2"/>
            </a:endParaRPr>
          </a:p>
          <a:p>
            <a:pPr lvl="1" eaLnBrk="1" hangingPunct="1"/>
            <a:endParaRPr lang="en-US" altLang="zh-TW" sz="24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3165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ED4B686-00EA-4C38-8A2C-77A86B82115D}" type="slidenum">
              <a:rPr lang="zh-TW" altLang="en-US" b="0" smtClean="0"/>
              <a:pPr/>
              <a:t>4</a:t>
            </a:fld>
            <a:endParaRPr lang="en-US" altLang="zh-TW" b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65100"/>
            <a:ext cx="8915399" cy="498475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ea typeface="新細明體" pitchFamily="18" charset="-120"/>
              </a:rPr>
              <a:t>Example 1: Solution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1963" y="732682"/>
            <a:ext cx="8682037" cy="551571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#include &lt;</a:t>
            </a:r>
            <a:r>
              <a:rPr lang="en-US" altLang="zh-TW" b="0" dirty="0" err="1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stdio.h</a:t>
            </a:r>
            <a:r>
              <a:rPr lang="en-US" altLang="zh-TW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#include &lt;</a:t>
            </a:r>
            <a:r>
              <a:rPr lang="en-US" altLang="zh-TW" b="0" dirty="0" err="1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math.h</a:t>
            </a:r>
            <a:r>
              <a:rPr lang="en-US" altLang="zh-TW" b="0" dirty="0" smtClean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&gt;             </a:t>
            </a:r>
            <a:r>
              <a:rPr lang="en-US" altLang="zh-TW" dirty="0" smtClean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Need this line to use </a:t>
            </a:r>
            <a:r>
              <a:rPr lang="en-US" altLang="zh-TW" dirty="0" err="1" smtClean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sqrt</a:t>
            </a:r>
            <a:r>
              <a:rPr lang="en-US" altLang="zh-TW" dirty="0" smtClean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endParaRPr lang="en-US" altLang="zh-TW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double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result;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"%lf"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</a:t>
            </a:r>
            <a:r>
              <a:rPr lang="en-US" altLang="zh-TW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&gt;= </a:t>
            </a:r>
            <a:r>
              <a:rPr lang="en-US" altLang="zh-TW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result = </a:t>
            </a:r>
            <a:r>
              <a:rPr lang="en-US" altLang="zh-TW" dirty="0" err="1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sqrt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</a:t>
            </a:r>
            <a:r>
              <a:rPr lang="en-US" altLang="zh-TW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"The square root of %.</a:t>
            </a:r>
            <a:r>
              <a:rPr lang="en-US" altLang="zh-TW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4f </a:t>
            </a:r>
            <a:r>
              <a:rPr lang="en-US" altLang="zh-TW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is %.</a:t>
            </a:r>
            <a:r>
              <a:rPr lang="en-US" altLang="zh-TW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4f</a:t>
            </a:r>
            <a:r>
              <a:rPr lang="en-US" altLang="zh-TW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.\n</a:t>
            </a:r>
            <a:r>
              <a:rPr lang="en-US" altLang="zh-TW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result);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</a:t>
            </a:r>
            <a:r>
              <a:rPr lang="en-US" altLang="zh-TW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"Can't compute square root for negative number.\n"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endParaRPr lang="en-US" altLang="zh-TW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741363"/>
            <a:ext cx="461963" cy="55070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18</a:t>
            </a:r>
          </a:p>
        </p:txBody>
      </p:sp>
      <p:sp>
        <p:nvSpPr>
          <p:cNvPr id="7" name="Rectangle 23"/>
          <p:cNvSpPr txBox="1">
            <a:spLocks noChangeArrowheads="1"/>
          </p:cNvSpPr>
          <p:nvPr/>
        </p:nvSpPr>
        <p:spPr bwMode="auto">
          <a:xfrm>
            <a:off x="4724401" y="1981200"/>
            <a:ext cx="41148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TW" sz="2400" b="0" kern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sqrt</a:t>
            </a:r>
            <a:r>
              <a:rPr lang="en-US" altLang="zh-TW" sz="2400" b="0" kern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400" b="0" kern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</a:t>
            </a:r>
            <a:r>
              <a:rPr lang="en-US" altLang="zh-TW" sz="2400" b="0" kern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  <a:r>
              <a:rPr lang="en-US" altLang="zh-TW" sz="2400" b="0" kern="0" dirty="0" smtClean="0">
                <a:latin typeface="+mn-lt"/>
                <a:ea typeface="新細明體" pitchFamily="18" charset="-120"/>
                <a:cs typeface="+mn-cs"/>
              </a:rPr>
              <a:t> computes the square root of </a:t>
            </a:r>
            <a:r>
              <a:rPr lang="en-US" altLang="zh-TW" sz="2400" kern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</a:t>
            </a:r>
            <a:r>
              <a:rPr lang="en-US" altLang="zh-TW" sz="2400" b="0" kern="0" dirty="0" smtClean="0">
                <a:latin typeface="+mn-lt"/>
                <a:ea typeface="新細明體" pitchFamily="18" charset="-120"/>
                <a:cs typeface="+mn-cs"/>
              </a:rPr>
              <a:t> and yields the result as a value of type </a:t>
            </a:r>
            <a:r>
              <a:rPr lang="en-US" altLang="zh-TW" sz="2400" kern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double</a:t>
            </a:r>
            <a:r>
              <a:rPr lang="en-US" altLang="zh-TW" sz="2400" b="0" kern="0" dirty="0" smtClean="0">
                <a:latin typeface="+mn-lt"/>
                <a:ea typeface="新細明體" pitchFamily="18" charset="-120"/>
                <a:cs typeface="+mn-cs"/>
              </a:rPr>
              <a:t>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810000" y="2781300"/>
            <a:ext cx="914401" cy="7092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631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4FC9AF29-6558-42F2-9959-8C49E1C8CDCB}" type="slidenum">
              <a:rPr lang="zh-TW" altLang="en-US" b="0" smtClean="0"/>
              <a:pPr/>
              <a:t>5</a:t>
            </a:fld>
            <a:endParaRPr lang="en-US" altLang="zh-TW" b="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5100"/>
            <a:ext cx="8610600" cy="7493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3600" b="1" dirty="0" smtClean="0">
                <a:ea typeface="新細明體" pitchFamily="18" charset="-120"/>
              </a:rPr>
              <a:t>Example 2</a:t>
            </a:r>
            <a:endParaRPr lang="en-US" altLang="zh-TW" sz="3600" dirty="0" smtClean="0">
              <a:ea typeface="新細明體" pitchFamily="18" charset="-12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066799"/>
            <a:ext cx="8526463" cy="54340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b="1" dirty="0" smtClean="0">
                <a:ea typeface="新細明體" pitchFamily="18" charset="-120"/>
              </a:rPr>
              <a:t>Objective:</a:t>
            </a:r>
            <a:r>
              <a:rPr lang="en-US" altLang="zh-TW" sz="2800" dirty="0" smtClean="0">
                <a:ea typeface="新細明體" pitchFamily="18" charset="-120"/>
              </a:rPr>
              <a:t> Write a segment of code to output the number of real number solutions of a quadratic equation in the form </a:t>
            </a:r>
            <a:r>
              <a:rPr lang="en-US" altLang="zh-TW" sz="2800" i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ax</a:t>
            </a:r>
            <a:r>
              <a:rPr lang="en-US" altLang="zh-TW" sz="2800" baseline="30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</a:t>
            </a:r>
            <a:r>
              <a:rPr lang="en-US" altLang="zh-TW" sz="2800" i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+bx+c</a:t>
            </a:r>
            <a:r>
              <a:rPr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= 0</a:t>
            </a:r>
            <a:r>
              <a:rPr lang="en-US" altLang="zh-TW" sz="2800" dirty="0" smtClean="0">
                <a:ea typeface="新細明體" pitchFamily="18" charset="-120"/>
              </a:rPr>
              <a:t>. The code will read </a:t>
            </a:r>
            <a:r>
              <a:rPr lang="en-US" altLang="zh-TW" sz="2800" i="1" dirty="0"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800" dirty="0" smtClean="0">
                <a:ea typeface="新細明體" pitchFamily="18" charset="-120"/>
              </a:rPr>
              <a:t>, </a:t>
            </a:r>
            <a:r>
              <a:rPr lang="en-US" altLang="zh-TW" sz="2800" i="1" dirty="0">
                <a:latin typeface="Times New Roman" pitchFamily="18" charset="0"/>
                <a:ea typeface="新細明體" pitchFamily="18" charset="-120"/>
              </a:rPr>
              <a:t>b</a:t>
            </a:r>
            <a:r>
              <a:rPr lang="en-US" altLang="zh-TW" sz="2800" dirty="0" smtClean="0">
                <a:ea typeface="新細明體" pitchFamily="18" charset="-120"/>
              </a:rPr>
              <a:t>, and </a:t>
            </a:r>
            <a:r>
              <a:rPr lang="en-US" altLang="zh-TW" sz="2800" i="1" dirty="0">
                <a:latin typeface="Times New Roman" pitchFamily="18" charset="0"/>
                <a:ea typeface="新細明體" pitchFamily="18" charset="-120"/>
              </a:rPr>
              <a:t>c </a:t>
            </a:r>
            <a:r>
              <a:rPr lang="en-US" altLang="zh-TW" sz="2800" dirty="0" smtClean="0">
                <a:ea typeface="新細明體" pitchFamily="18" charset="-120"/>
              </a:rPr>
              <a:t>from the user. We assume </a:t>
            </a:r>
            <a:r>
              <a:rPr lang="en-US" altLang="zh-TW" sz="2800" i="1" dirty="0" smtClean="0">
                <a:latin typeface="Times New Roman" pitchFamily="18" charset="0"/>
                <a:ea typeface="新細明體" pitchFamily="18" charset="-120"/>
              </a:rPr>
              <a:t>a ≠ </a:t>
            </a:r>
            <a:r>
              <a:rPr lang="en-US" altLang="zh-TW" sz="2800" dirty="0" smtClean="0">
                <a:latin typeface="Times New Roman" pitchFamily="18" charset="0"/>
                <a:ea typeface="新細明體" pitchFamily="18" charset="-120"/>
              </a:rPr>
              <a:t>0.</a:t>
            </a:r>
            <a:endParaRPr lang="en-US" altLang="zh-TW" sz="2800" dirty="0" smtClean="0">
              <a:ea typeface="新細明體" pitchFamily="18" charset="-120"/>
            </a:endParaRPr>
          </a:p>
          <a:p>
            <a:pPr eaLnBrk="1" hangingPunct="1"/>
            <a:endParaRPr lang="en-US" altLang="zh-TW" sz="2800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sz="2800" b="1" dirty="0" smtClean="0">
                <a:ea typeface="新細明體" pitchFamily="18" charset="-120"/>
              </a:rPr>
              <a:t>Approach: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  <a:sym typeface="Wingdings" pitchFamily="2" charset="2"/>
              </a:rPr>
              <a:t>Compute discriminant as </a:t>
            </a:r>
            <a:r>
              <a:rPr lang="en-US" altLang="zh-TW" sz="2400" i="1" dirty="0" smtClean="0">
                <a:latin typeface="Times New Roman" pitchFamily="18" charset="0"/>
                <a:ea typeface="新細明體" pitchFamily="18" charset="-120"/>
                <a:sym typeface="Wingdings" pitchFamily="2" charset="2"/>
              </a:rPr>
              <a:t>b</a:t>
            </a:r>
            <a:r>
              <a:rPr lang="en-US" altLang="zh-TW" sz="2400" baseline="30000" dirty="0" smtClean="0">
                <a:latin typeface="Times New Roman" pitchFamily="18" charset="0"/>
                <a:ea typeface="新細明體" pitchFamily="18" charset="-120"/>
                <a:sym typeface="Wingdings" pitchFamily="2" charset="2"/>
              </a:rPr>
              <a:t>2</a:t>
            </a:r>
            <a:r>
              <a:rPr lang="en-US" altLang="zh-TW" sz="2400" i="1" dirty="0" smtClean="0">
                <a:latin typeface="Times New Roman" pitchFamily="18" charset="0"/>
                <a:ea typeface="新細明體" pitchFamily="18" charset="-120"/>
                <a:sym typeface="Wingdings" pitchFamily="2" charset="2"/>
              </a:rPr>
              <a:t> - 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sym typeface="Wingdings" pitchFamily="2" charset="2"/>
              </a:rPr>
              <a:t>4</a:t>
            </a:r>
            <a:r>
              <a:rPr lang="en-US" altLang="zh-TW" sz="2400" i="1" dirty="0" smtClean="0">
                <a:latin typeface="Times New Roman" pitchFamily="18" charset="0"/>
                <a:ea typeface="新細明體" pitchFamily="18" charset="-120"/>
                <a:sym typeface="Wingdings" pitchFamily="2" charset="2"/>
              </a:rPr>
              <a:t>ac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  <a:sym typeface="Wingdings" pitchFamily="2" charset="2"/>
              </a:rPr>
              <a:t>discriminant &gt; 0  2 real number solutions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  <a:sym typeface="Wingdings" pitchFamily="2" charset="2"/>
              </a:rPr>
              <a:t>discriminant = 0  1 real number solution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  <a:sym typeface="Wingdings" pitchFamily="2" charset="2"/>
              </a:rPr>
              <a:t>discriminant &lt; 0  0 real number solutions</a:t>
            </a:r>
          </a:p>
          <a:p>
            <a:pPr lvl="1" eaLnBrk="1" hangingPunct="1"/>
            <a:endParaRPr lang="en-US" altLang="zh-TW" sz="24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02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ED4B686-00EA-4C38-8A2C-77A86B82115D}" type="slidenum">
              <a:rPr lang="zh-TW" altLang="en-US" b="0" smtClean="0"/>
              <a:pPr/>
              <a:t>6</a:t>
            </a:fld>
            <a:endParaRPr lang="en-US" altLang="zh-TW" b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165100"/>
            <a:ext cx="8229600" cy="49847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4000" dirty="0" smtClean="0">
                <a:ea typeface="新細明體" pitchFamily="18" charset="-120"/>
              </a:rPr>
              <a:t>Example 2: Solution #1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1963" y="732682"/>
            <a:ext cx="8682037" cy="4876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t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double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a, b, c;				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To store the coefficients</a:t>
            </a:r>
            <a:endParaRPr lang="en-US" altLang="zh-TW" sz="2000" b="0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"%lf</a:t>
            </a:r>
            <a:r>
              <a:rPr lang="en-US" altLang="zh-TW" sz="2000" b="0" dirty="0" err="1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%lf%lf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&amp;a, &amp;b, &amp;c);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(b * b – 4 * a * c &gt; 0)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"# of real number solutions: 2\n"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(b * b – 4 * a * c == 0)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"# of real number solutions: 1\n"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(b * b – 4 * a * c &lt; 0)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"# of real number solutions: 0\n"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741363"/>
            <a:ext cx="461963" cy="4876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</p:txBody>
      </p:sp>
      <p:sp>
        <p:nvSpPr>
          <p:cNvPr id="9" name="Rectangle 23"/>
          <p:cNvSpPr txBox="1">
            <a:spLocks noChangeArrowheads="1"/>
          </p:cNvSpPr>
          <p:nvPr/>
        </p:nvSpPr>
        <p:spPr bwMode="auto">
          <a:xfrm>
            <a:off x="457200" y="5694363"/>
            <a:ext cx="8229600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en-US" altLang="zh-TW" sz="2800" b="0" kern="0" dirty="0">
              <a:latin typeface="+mn-lt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651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000B055F-8DB4-432A-94E1-F73315860A94}" type="slidenum">
              <a:rPr lang="zh-TW" altLang="en-US" b="0" smtClean="0"/>
              <a:pPr/>
              <a:t>7</a:t>
            </a:fld>
            <a:endParaRPr lang="en-US" altLang="zh-TW" b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165100"/>
            <a:ext cx="8229600" cy="498475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Example </a:t>
            </a:r>
            <a:r>
              <a:rPr lang="en-US" altLang="zh-TW" sz="4000" dirty="0" smtClean="0">
                <a:ea typeface="新細明體" pitchFamily="18" charset="-120"/>
              </a:rPr>
              <a:t>2: </a:t>
            </a:r>
            <a:r>
              <a:rPr lang="en-US" altLang="zh-TW" sz="4000" dirty="0">
                <a:ea typeface="新細明體" pitchFamily="18" charset="-120"/>
              </a:rPr>
              <a:t>Solution </a:t>
            </a:r>
            <a:r>
              <a:rPr lang="en-US" altLang="zh-TW" sz="4000" dirty="0" smtClean="0">
                <a:ea typeface="新細明體" pitchFamily="18" charset="-120"/>
              </a:rPr>
              <a:t>#2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61963" y="741363"/>
            <a:ext cx="8682037" cy="54530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t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double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a, b, c;			  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The coefficients</a:t>
            </a:r>
            <a:endParaRPr lang="en-US" altLang="zh-TW" sz="2000" b="0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double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dis;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			  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The discriminant</a:t>
            </a: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sol;	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        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# of real number solutions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"%lf</a:t>
            </a:r>
            <a:r>
              <a:rPr lang="en-US" altLang="zh-TW" sz="2000" b="0" dirty="0" err="1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%lf%lf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&amp;a, &amp;b, &amp;c);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dis = b * b – 4 * a * c; 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Compute discriminant once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(dis &gt; 0)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sol = 2;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(dis == 0)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sol = 1;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            			  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Otherwise dis &lt; 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sol = 0;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"# of real number solutions: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sol);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741363"/>
            <a:ext cx="461963" cy="54530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92615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1D83C41-7877-4B8A-8BDC-24780E7BD308}" type="slidenum">
              <a:rPr lang="zh-TW" altLang="en-US" b="0" smtClean="0"/>
              <a:pPr/>
              <a:t>8</a:t>
            </a:fld>
            <a:endParaRPr lang="en-US" altLang="zh-TW" b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65100"/>
            <a:ext cx="8686800" cy="7493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4000" dirty="0" smtClean="0">
                <a:ea typeface="新細明體" pitchFamily="18" charset="-120"/>
              </a:rPr>
              <a:t>Notes about Example 2.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066799"/>
            <a:ext cx="8526463" cy="518160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defRPr/>
            </a:pPr>
            <a:r>
              <a:rPr lang="en-US" altLang="zh-TW" sz="2800" kern="0" dirty="0" smtClean="0">
                <a:ea typeface="新細明體" pitchFamily="18" charset="-120"/>
              </a:rPr>
              <a:t>In solution #2, </a:t>
            </a:r>
            <a:r>
              <a:rPr lang="en-US" altLang="zh-TW" sz="2800" kern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b*b-4*a*c</a:t>
            </a:r>
            <a:r>
              <a:rPr lang="en-US" altLang="zh-TW" sz="2800" kern="0" dirty="0">
                <a:ea typeface="新細明體" pitchFamily="18" charset="-120"/>
              </a:rPr>
              <a:t> is only evaluated once, and </a:t>
            </a:r>
            <a:r>
              <a:rPr lang="en-US" altLang="zh-TW" sz="2800" kern="0" dirty="0" smtClean="0">
                <a:ea typeface="新細明體" pitchFamily="18" charset="-120"/>
              </a:rPr>
              <a:t>thus the amount of computation is reduced.</a:t>
            </a:r>
          </a:p>
          <a:p>
            <a:pPr>
              <a:buClr>
                <a:schemeClr val="accent1"/>
              </a:buClr>
              <a:defRPr/>
            </a:pPr>
            <a:endParaRPr lang="en-US" altLang="zh-TW" sz="2800" kern="0" dirty="0" smtClean="0">
              <a:ea typeface="新細明體" pitchFamily="18" charset="-120"/>
            </a:endParaRPr>
          </a:p>
          <a:p>
            <a:pPr>
              <a:buClr>
                <a:schemeClr val="accent1"/>
              </a:buClr>
              <a:defRPr/>
            </a:pPr>
            <a:r>
              <a:rPr lang="en-US" altLang="zh-TW" sz="2800" kern="0" dirty="0" smtClean="0">
                <a:ea typeface="新細明體" pitchFamily="18" charset="-120"/>
              </a:rPr>
              <a:t>Solution #2 uses one </a:t>
            </a:r>
            <a:r>
              <a:rPr lang="en-US" altLang="zh-TW" sz="2800" kern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800" kern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lang="en-US" altLang="zh-TW" sz="2800" kern="0" dirty="0" smtClean="0">
                <a:ea typeface="新細明體" pitchFamily="18" charset="-120"/>
              </a:rPr>
              <a:t> </a:t>
            </a:r>
            <a:r>
              <a:rPr lang="en-US" altLang="zh-TW" sz="2800" kern="0" dirty="0">
                <a:ea typeface="新細明體" pitchFamily="18" charset="-120"/>
              </a:rPr>
              <a:t>to output the result</a:t>
            </a:r>
            <a:r>
              <a:rPr lang="en-US" altLang="zh-TW" sz="2800" kern="0" dirty="0" smtClean="0">
                <a:ea typeface="新細明體" pitchFamily="18" charset="-120"/>
              </a:rPr>
              <a:t>. The advantage is, if we need to change the output format, we only need to change one </a:t>
            </a:r>
            <a:r>
              <a:rPr lang="en-US" altLang="zh-TW" sz="2800" kern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800" kern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lang="en-US" altLang="zh-TW" sz="2800" kern="0" dirty="0" smtClean="0">
                <a:ea typeface="新細明體" pitchFamily="18" charset="-120"/>
              </a:rPr>
              <a:t> statement.</a:t>
            </a:r>
            <a:endParaRPr lang="en-US" altLang="zh-TW" sz="2800" kern="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9073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1D83C41-7877-4B8A-8BDC-24780E7BD308}" type="slidenum">
              <a:rPr lang="zh-TW" altLang="en-US" b="0" smtClean="0"/>
              <a:pPr/>
              <a:t>9</a:t>
            </a:fld>
            <a:endParaRPr lang="en-US" altLang="zh-TW" b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65100"/>
            <a:ext cx="8686800" cy="7493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4000" b="1" dirty="0" smtClean="0">
                <a:ea typeface="新細明體" pitchFamily="18" charset="-120"/>
              </a:rPr>
              <a:t>Example 3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066799"/>
            <a:ext cx="8526463" cy="518160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b="1" dirty="0" smtClean="0">
                <a:ea typeface="新細明體" pitchFamily="18" charset="-120"/>
              </a:rPr>
              <a:t>Objective:</a:t>
            </a:r>
            <a:r>
              <a:rPr lang="en-US" altLang="zh-TW" sz="2800" dirty="0" smtClean="0">
                <a:ea typeface="新細明體" pitchFamily="18" charset="-120"/>
              </a:rPr>
              <a:t> Write a segment of code to read three integers from a user and output them in non-descending.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Assume the values are stored in variables 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400" dirty="0" smtClean="0">
                <a:ea typeface="新細明體" pitchFamily="18" charset="-120"/>
              </a:rPr>
              <a:t>, 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y</a:t>
            </a:r>
            <a:r>
              <a:rPr lang="en-US" altLang="zh-TW" sz="2400" dirty="0" smtClean="0">
                <a:ea typeface="新細明體" pitchFamily="18" charset="-120"/>
              </a:rPr>
              <a:t>, and 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z</a:t>
            </a:r>
          </a:p>
          <a:p>
            <a:pPr eaLnBrk="1" hangingPunct="1"/>
            <a:endParaRPr lang="en-US" altLang="zh-TW" sz="1800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Approach #1: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  <a:sym typeface="Wingdings" pitchFamily="2" charset="2"/>
              </a:rPr>
              <a:t>For each of the six possible arrangements, output the result accordingly: (1)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x</a:t>
            </a:r>
            <a:r>
              <a:rPr lang="en-US" altLang="zh-TW" sz="2400" dirty="0" smtClean="0">
                <a:ea typeface="新細明體" pitchFamily="18" charset="-120"/>
              </a:rPr>
              <a:t> ≤ 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y</a:t>
            </a:r>
            <a:r>
              <a:rPr lang="en-US" altLang="zh-TW" sz="2400" dirty="0" smtClean="0">
                <a:ea typeface="新細明體" pitchFamily="18" charset="-120"/>
              </a:rPr>
              <a:t> ≤ 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z</a:t>
            </a:r>
            <a:r>
              <a:rPr lang="en-US" altLang="zh-TW" sz="2400" dirty="0" smtClean="0">
                <a:ea typeface="新細明體" pitchFamily="18" charset="-120"/>
                <a:sym typeface="Wingdings" pitchFamily="2" charset="2"/>
              </a:rPr>
              <a:t>, (2) 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x</a:t>
            </a:r>
            <a:r>
              <a:rPr lang="en-US" altLang="zh-TW" sz="2400" dirty="0" smtClean="0">
                <a:ea typeface="新細明體" pitchFamily="18" charset="-120"/>
              </a:rPr>
              <a:t> ≤ 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z</a:t>
            </a:r>
            <a:r>
              <a:rPr lang="en-US" altLang="zh-TW" sz="2400" dirty="0" smtClean="0">
                <a:ea typeface="新細明體" pitchFamily="18" charset="-120"/>
              </a:rPr>
              <a:t> ≤ 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y</a:t>
            </a:r>
            <a:r>
              <a:rPr lang="en-US" altLang="zh-TW" sz="2400" dirty="0" smtClean="0">
                <a:ea typeface="新細明體" pitchFamily="18" charset="-120"/>
                <a:sym typeface="Wingdings" pitchFamily="2" charset="2"/>
              </a:rPr>
              <a:t>, (3) 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sym typeface="Wingdings" pitchFamily="2" charset="2"/>
              </a:rPr>
              <a:t>y</a:t>
            </a:r>
            <a:r>
              <a:rPr lang="en-US" altLang="zh-TW" sz="2400" dirty="0" smtClean="0">
                <a:ea typeface="新細明體" pitchFamily="18" charset="-120"/>
              </a:rPr>
              <a:t> ≤ 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x</a:t>
            </a:r>
            <a:r>
              <a:rPr lang="en-US" altLang="zh-TW" sz="2400" dirty="0" smtClean="0">
                <a:ea typeface="新細明體" pitchFamily="18" charset="-120"/>
              </a:rPr>
              <a:t> ≤ 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z</a:t>
            </a:r>
            <a:r>
              <a:rPr lang="en-US" altLang="zh-TW" sz="2400" dirty="0" smtClean="0">
                <a:ea typeface="新細明體" pitchFamily="18" charset="-120"/>
                <a:sym typeface="Wingdings" pitchFamily="2" charset="2"/>
              </a:rPr>
              <a:t> , (4) 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sym typeface="Wingdings" pitchFamily="2" charset="2"/>
              </a:rPr>
              <a:t>y</a:t>
            </a:r>
            <a:r>
              <a:rPr lang="en-US" altLang="zh-TW" sz="2400" dirty="0" smtClean="0">
                <a:ea typeface="新細明體" pitchFamily="18" charset="-120"/>
              </a:rPr>
              <a:t> ≤ 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z</a:t>
            </a:r>
            <a:r>
              <a:rPr lang="en-US" altLang="zh-TW" sz="2400" dirty="0" smtClean="0">
                <a:ea typeface="新細明體" pitchFamily="18" charset="-120"/>
              </a:rPr>
              <a:t> ≤ 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x</a:t>
            </a:r>
            <a:r>
              <a:rPr lang="en-US" altLang="zh-TW" sz="2400" dirty="0" smtClean="0">
                <a:ea typeface="新細明體" pitchFamily="18" charset="-120"/>
                <a:sym typeface="Wingdings" pitchFamily="2" charset="2"/>
              </a:rPr>
              <a:t>, (5)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z</a:t>
            </a:r>
            <a:r>
              <a:rPr lang="en-US" altLang="zh-TW" sz="2400" dirty="0" smtClean="0">
                <a:ea typeface="新細明體" pitchFamily="18" charset="-120"/>
              </a:rPr>
              <a:t> ≤ 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x</a:t>
            </a:r>
            <a:r>
              <a:rPr lang="en-US" altLang="zh-TW" sz="2400" dirty="0" smtClean="0">
                <a:ea typeface="新細明體" pitchFamily="18" charset="-120"/>
              </a:rPr>
              <a:t> ≤ 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y</a:t>
            </a:r>
            <a:r>
              <a:rPr lang="en-US" altLang="zh-TW" sz="2400" dirty="0" smtClean="0">
                <a:ea typeface="新細明體" pitchFamily="18" charset="-120"/>
                <a:sym typeface="Wingdings" pitchFamily="2" charset="2"/>
              </a:rPr>
              <a:t>, (6) 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sym typeface="Wingdings" pitchFamily="2" charset="2"/>
              </a:rPr>
              <a:t>z</a:t>
            </a:r>
            <a:r>
              <a:rPr lang="en-US" altLang="zh-TW" sz="2400" dirty="0" smtClean="0">
                <a:ea typeface="新細明體" pitchFamily="18" charset="-120"/>
              </a:rPr>
              <a:t> ≤ 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y</a:t>
            </a:r>
            <a:r>
              <a:rPr lang="en-US" altLang="zh-TW" sz="2400" dirty="0" smtClean="0">
                <a:ea typeface="新細明體" pitchFamily="18" charset="-120"/>
              </a:rPr>
              <a:t> ≤ 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x</a:t>
            </a:r>
            <a:endParaRPr lang="en-US" altLang="zh-TW" sz="2400" dirty="0" smtClean="0">
              <a:ea typeface="新細明體" pitchFamily="18" charset="-120"/>
              <a:sym typeface="Wingdings" pitchFamily="2" charset="2"/>
            </a:endParaRPr>
          </a:p>
          <a:p>
            <a:pPr eaLnBrk="1" hangingPunct="1"/>
            <a:endParaRPr lang="en-US" altLang="zh-TW" sz="1800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Approach #2: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Sort the values of 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x</a:t>
            </a:r>
            <a:r>
              <a:rPr lang="en-US" altLang="zh-TW" sz="2400" dirty="0" smtClean="0">
                <a:ea typeface="新細明體" pitchFamily="18" charset="-120"/>
              </a:rPr>
              <a:t>, 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y</a:t>
            </a:r>
            <a:r>
              <a:rPr lang="en-US" altLang="zh-TW" sz="2400" dirty="0" smtClean="0">
                <a:ea typeface="新細明體" pitchFamily="18" charset="-120"/>
              </a:rPr>
              <a:t>, and 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z</a:t>
            </a:r>
            <a:r>
              <a:rPr lang="en-US" altLang="zh-TW" sz="2400" dirty="0" smtClean="0">
                <a:ea typeface="新細明體" pitchFamily="18" charset="-120"/>
              </a:rPr>
              <a:t>  so that 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x</a:t>
            </a:r>
            <a:r>
              <a:rPr lang="en-US" altLang="zh-TW" sz="2400" dirty="0" smtClean="0">
                <a:ea typeface="新細明體" pitchFamily="18" charset="-120"/>
              </a:rPr>
              <a:t> ≤ 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y</a:t>
            </a:r>
            <a:r>
              <a:rPr lang="en-US" altLang="zh-TW" sz="2400" dirty="0" smtClean="0">
                <a:ea typeface="新細明體" pitchFamily="18" charset="-120"/>
              </a:rPr>
              <a:t> ≤ </a:t>
            </a:r>
            <a:r>
              <a:rPr lang="en-US" altLang="zh-TW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z</a:t>
            </a:r>
            <a:r>
              <a:rPr lang="en-US" altLang="zh-TW" sz="2400" dirty="0" smtClean="0">
                <a:ea typeface="新細明體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670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5031</TotalTime>
  <Words>811</Words>
  <Application>Microsoft Office PowerPoint</Application>
  <PresentationFormat>On-screen Show (4:3)</PresentationFormat>
  <Paragraphs>242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Examples Using if-else</vt:lpstr>
      <vt:lpstr>PowerPoint Presentation</vt:lpstr>
      <vt:lpstr>Example 1</vt:lpstr>
      <vt:lpstr>Example 1: Solution</vt:lpstr>
      <vt:lpstr>Example 2</vt:lpstr>
      <vt:lpstr>Example 2: Solution #1</vt:lpstr>
      <vt:lpstr>Example 2: Solution #2</vt:lpstr>
      <vt:lpstr>Notes about Example 2.</vt:lpstr>
      <vt:lpstr>Example 3</vt:lpstr>
      <vt:lpstr>Example 3: Solution #1</vt:lpstr>
      <vt:lpstr>Example 3: Solution #1 (Broken implementation)</vt:lpstr>
      <vt:lpstr>Example 3: Solution #2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Expressions</dc:title>
  <dc:creator>yclaw</dc:creator>
  <cp:lastModifiedBy>cjyuan</cp:lastModifiedBy>
  <cp:revision>209</cp:revision>
  <dcterms:created xsi:type="dcterms:W3CDTF">2011-07-19T12:51:33Z</dcterms:created>
  <dcterms:modified xsi:type="dcterms:W3CDTF">2015-09-23T03:06:32Z</dcterms:modified>
</cp:coreProperties>
</file>